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12" r:id="rId4"/>
  </p:sldMasterIdLst>
  <p:notesMasterIdLst>
    <p:notesMasterId r:id="rId59"/>
  </p:notesMasterIdLst>
  <p:sldIdLst>
    <p:sldId id="257" r:id="rId5"/>
    <p:sldId id="764" r:id="rId6"/>
    <p:sldId id="584" r:id="rId7"/>
    <p:sldId id="585" r:id="rId8"/>
    <p:sldId id="492" r:id="rId9"/>
    <p:sldId id="746" r:id="rId10"/>
    <p:sldId id="539" r:id="rId11"/>
    <p:sldId id="541" r:id="rId12"/>
    <p:sldId id="740" r:id="rId13"/>
    <p:sldId id="768" r:id="rId14"/>
    <p:sldId id="743" r:id="rId15"/>
    <p:sldId id="781" r:id="rId16"/>
    <p:sldId id="742" r:id="rId17"/>
    <p:sldId id="542" r:id="rId18"/>
    <p:sldId id="544" r:id="rId19"/>
    <p:sldId id="769" r:id="rId20"/>
    <p:sldId id="744" r:id="rId21"/>
    <p:sldId id="772" r:id="rId22"/>
    <p:sldId id="313" r:id="rId23"/>
    <p:sldId id="780" r:id="rId24"/>
    <p:sldId id="773" r:id="rId25"/>
    <p:sldId id="779" r:id="rId26"/>
    <p:sldId id="754" r:id="rId27"/>
    <p:sldId id="755" r:id="rId28"/>
    <p:sldId id="547" r:id="rId29"/>
    <p:sldId id="549" r:id="rId30"/>
    <p:sldId id="812" r:id="rId31"/>
    <p:sldId id="771" r:id="rId32"/>
    <p:sldId id="550" r:id="rId33"/>
    <p:sldId id="765" r:id="rId34"/>
    <p:sldId id="766" r:id="rId35"/>
    <p:sldId id="595" r:id="rId36"/>
    <p:sldId id="767" r:id="rId37"/>
    <p:sldId id="776" r:id="rId38"/>
    <p:sldId id="747" r:id="rId39"/>
    <p:sldId id="748" r:id="rId40"/>
    <p:sldId id="749" r:id="rId41"/>
    <p:sldId id="750" r:id="rId42"/>
    <p:sldId id="558" r:id="rId43"/>
    <p:sldId id="563" r:id="rId44"/>
    <p:sldId id="775" r:id="rId45"/>
    <p:sldId id="751" r:id="rId46"/>
    <p:sldId id="752" r:id="rId47"/>
    <p:sldId id="753" r:id="rId48"/>
    <p:sldId id="777" r:id="rId49"/>
    <p:sldId id="758" r:id="rId50"/>
    <p:sldId id="760" r:id="rId51"/>
    <p:sldId id="759" r:id="rId52"/>
    <p:sldId id="761" r:id="rId53"/>
    <p:sldId id="762" r:id="rId54"/>
    <p:sldId id="763" r:id="rId55"/>
    <p:sldId id="756" r:id="rId56"/>
    <p:sldId id="757" r:id="rId57"/>
    <p:sldId id="778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5065" autoAdjust="0"/>
  </p:normalViewPr>
  <p:slideViewPr>
    <p:cSldViewPr snapToGrid="0">
      <p:cViewPr>
        <p:scale>
          <a:sx n="108" d="100"/>
          <a:sy n="108" d="100"/>
        </p:scale>
        <p:origin x="1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2C6C85-BCB7-48AE-AA17-1AA6B877CCD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5905AD-6A30-4983-8831-A06C8CAE186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>
              <a:solidFill>
                <a:srgbClr val="0070C0"/>
              </a:solidFill>
            </a:rPr>
            <a:t>Support brand building</a:t>
          </a:r>
          <a:endParaRPr lang="en-US" dirty="0">
            <a:solidFill>
              <a:srgbClr val="0070C0"/>
            </a:solidFill>
          </a:endParaRPr>
        </a:p>
      </dgm:t>
    </dgm:pt>
    <dgm:pt modelId="{CCA49CCF-E0EE-4E54-926C-1D7D20348E2F}" type="parTrans" cxnId="{795C77A8-A638-49EF-8CD5-C9A7AF91305C}">
      <dgm:prSet/>
      <dgm:spPr/>
      <dgm:t>
        <a:bodyPr/>
        <a:lstStyle/>
        <a:p>
          <a:endParaRPr lang="en-US">
            <a:solidFill>
              <a:srgbClr val="0070C0"/>
            </a:solidFill>
          </a:endParaRPr>
        </a:p>
      </dgm:t>
    </dgm:pt>
    <dgm:pt modelId="{7ABEB83D-50D3-4E60-BF95-0CDB9C1212C4}" type="sibTrans" cxnId="{795C77A8-A638-49EF-8CD5-C9A7AF91305C}">
      <dgm:prSet/>
      <dgm:spPr/>
      <dgm:t>
        <a:bodyPr/>
        <a:lstStyle/>
        <a:p>
          <a:endParaRPr lang="en-US">
            <a:solidFill>
              <a:srgbClr val="0070C0"/>
            </a:solidFill>
          </a:endParaRPr>
        </a:p>
      </dgm:t>
    </dgm:pt>
    <dgm:pt modelId="{6829C4A3-0CB5-47AF-BA65-5C42D57C3AC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>
              <a:solidFill>
                <a:srgbClr val="0070C0"/>
              </a:solidFill>
            </a:rPr>
            <a:t>Satisfy needs and aspirations of targeted groups of customers </a:t>
          </a:r>
          <a:endParaRPr lang="en-US" dirty="0">
            <a:solidFill>
              <a:srgbClr val="0070C0"/>
            </a:solidFill>
          </a:endParaRPr>
        </a:p>
      </dgm:t>
    </dgm:pt>
    <dgm:pt modelId="{84342C81-DAAE-45DB-9565-8723555BD32B}" type="parTrans" cxnId="{D5F17A89-D61E-451B-AEEC-489164F149EA}">
      <dgm:prSet/>
      <dgm:spPr/>
      <dgm:t>
        <a:bodyPr/>
        <a:lstStyle/>
        <a:p>
          <a:endParaRPr lang="en-US">
            <a:solidFill>
              <a:srgbClr val="0070C0"/>
            </a:solidFill>
          </a:endParaRPr>
        </a:p>
      </dgm:t>
    </dgm:pt>
    <dgm:pt modelId="{44509500-CB53-4ABA-83AF-D67AE656F653}" type="sibTrans" cxnId="{D5F17A89-D61E-451B-AEEC-489164F149EA}">
      <dgm:prSet/>
      <dgm:spPr/>
      <dgm:t>
        <a:bodyPr/>
        <a:lstStyle/>
        <a:p>
          <a:endParaRPr lang="en-US">
            <a:solidFill>
              <a:srgbClr val="0070C0"/>
            </a:solidFill>
          </a:endParaRPr>
        </a:p>
      </dgm:t>
    </dgm:pt>
    <dgm:pt modelId="{A760C5F9-780C-4F78-B65F-103BD63F0A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solidFill>
                <a:srgbClr val="0070C0"/>
              </a:solidFill>
            </a:rPr>
            <a:t>Differentiate from competition</a:t>
          </a:r>
        </a:p>
      </dgm:t>
    </dgm:pt>
    <dgm:pt modelId="{77D0304B-9C73-4DDD-BA19-1DE2438C43D3}" type="parTrans" cxnId="{0AFFC16C-F65B-482B-8A92-13142F47F15A}">
      <dgm:prSet/>
      <dgm:spPr/>
      <dgm:t>
        <a:bodyPr/>
        <a:lstStyle/>
        <a:p>
          <a:endParaRPr lang="en-GB"/>
        </a:p>
      </dgm:t>
    </dgm:pt>
    <dgm:pt modelId="{DE1CAE1D-AEFE-4821-9381-31FEB9033552}" type="sibTrans" cxnId="{0AFFC16C-F65B-482B-8A92-13142F47F15A}">
      <dgm:prSet/>
      <dgm:spPr/>
      <dgm:t>
        <a:bodyPr/>
        <a:lstStyle/>
        <a:p>
          <a:endParaRPr lang="en-GB"/>
        </a:p>
      </dgm:t>
    </dgm:pt>
    <dgm:pt modelId="{CA2AF96F-1907-441B-B695-BA5AF30CCBFB}" type="pres">
      <dgm:prSet presAssocID="{1E2C6C85-BCB7-48AE-AA17-1AA6B877CCDF}" presName="root" presStyleCnt="0">
        <dgm:presLayoutVars>
          <dgm:dir/>
          <dgm:resizeHandles val="exact"/>
        </dgm:presLayoutVars>
      </dgm:prSet>
      <dgm:spPr/>
    </dgm:pt>
    <dgm:pt modelId="{7924042E-4DEA-48CD-B9FD-AE1C8EE5AE87}" type="pres">
      <dgm:prSet presAssocID="{945905AD-6A30-4983-8831-A06C8CAE1867}" presName="compNode" presStyleCnt="0"/>
      <dgm:spPr/>
    </dgm:pt>
    <dgm:pt modelId="{36354DD7-42BA-4A56-B535-A85895D297EE}" type="pres">
      <dgm:prSet presAssocID="{945905AD-6A30-4983-8831-A06C8CAE1867}" presName="bgRect" presStyleLbl="bgShp" presStyleIdx="0" presStyleCnt="3"/>
      <dgm:spPr/>
    </dgm:pt>
    <dgm:pt modelId="{4BA5F772-CF21-4B74-ACB1-97F00CBFEC48}" type="pres">
      <dgm:prSet presAssocID="{945905AD-6A30-4983-8831-A06C8CAE186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AEB1BF8-E071-41BB-8136-AFD41C150625}" type="pres">
      <dgm:prSet presAssocID="{945905AD-6A30-4983-8831-A06C8CAE1867}" presName="spaceRect" presStyleCnt="0"/>
      <dgm:spPr/>
    </dgm:pt>
    <dgm:pt modelId="{BDB13525-058B-47B6-9581-6191EB94AEC7}" type="pres">
      <dgm:prSet presAssocID="{945905AD-6A30-4983-8831-A06C8CAE1867}" presName="parTx" presStyleLbl="revTx" presStyleIdx="0" presStyleCnt="3">
        <dgm:presLayoutVars>
          <dgm:chMax val="0"/>
          <dgm:chPref val="0"/>
        </dgm:presLayoutVars>
      </dgm:prSet>
      <dgm:spPr/>
    </dgm:pt>
    <dgm:pt modelId="{142FBBB5-437B-48B8-AD03-4B5B1124BC54}" type="pres">
      <dgm:prSet presAssocID="{7ABEB83D-50D3-4E60-BF95-0CDB9C1212C4}" presName="sibTrans" presStyleCnt="0"/>
      <dgm:spPr/>
    </dgm:pt>
    <dgm:pt modelId="{0E25F31B-50E4-4F60-9199-51376102BA85}" type="pres">
      <dgm:prSet presAssocID="{A760C5F9-780C-4F78-B65F-103BD63F0A3A}" presName="compNode" presStyleCnt="0"/>
      <dgm:spPr/>
    </dgm:pt>
    <dgm:pt modelId="{E13B2E57-B7C6-471D-84CD-3570B6D1FDC0}" type="pres">
      <dgm:prSet presAssocID="{A760C5F9-780C-4F78-B65F-103BD63F0A3A}" presName="bgRect" presStyleLbl="bgShp" presStyleIdx="1" presStyleCnt="3"/>
      <dgm:spPr/>
    </dgm:pt>
    <dgm:pt modelId="{B9EAE657-5A68-4C27-9BCA-33677EDAD105}" type="pres">
      <dgm:prSet presAssocID="{A760C5F9-780C-4F78-B65F-103BD63F0A3A}" presName="iconRect" presStyleLbl="node1" presStyleIdx="1" presStyleCnt="3"/>
      <dgm:spPr/>
    </dgm:pt>
    <dgm:pt modelId="{77950C05-AFEA-4E4F-943F-FA245E433017}" type="pres">
      <dgm:prSet presAssocID="{A760C5F9-780C-4F78-B65F-103BD63F0A3A}" presName="spaceRect" presStyleCnt="0"/>
      <dgm:spPr/>
    </dgm:pt>
    <dgm:pt modelId="{51D3DBC8-649A-42CD-8BA1-577C9C6D2743}" type="pres">
      <dgm:prSet presAssocID="{A760C5F9-780C-4F78-B65F-103BD63F0A3A}" presName="parTx" presStyleLbl="revTx" presStyleIdx="1" presStyleCnt="3">
        <dgm:presLayoutVars>
          <dgm:chMax val="0"/>
          <dgm:chPref val="0"/>
        </dgm:presLayoutVars>
      </dgm:prSet>
      <dgm:spPr/>
    </dgm:pt>
    <dgm:pt modelId="{3E8A4039-4972-4905-BC1F-21B544D8D6F8}" type="pres">
      <dgm:prSet presAssocID="{DE1CAE1D-AEFE-4821-9381-31FEB9033552}" presName="sibTrans" presStyleCnt="0"/>
      <dgm:spPr/>
    </dgm:pt>
    <dgm:pt modelId="{C7BE501F-4DBB-46B4-9A92-F962BE91244E}" type="pres">
      <dgm:prSet presAssocID="{6829C4A3-0CB5-47AF-BA65-5C42D57C3ACD}" presName="compNode" presStyleCnt="0"/>
      <dgm:spPr/>
    </dgm:pt>
    <dgm:pt modelId="{EE53D511-FD53-4CE7-8F09-FDC688A072CF}" type="pres">
      <dgm:prSet presAssocID="{6829C4A3-0CB5-47AF-BA65-5C42D57C3ACD}" presName="bgRect" presStyleLbl="bgShp" presStyleIdx="2" presStyleCnt="3"/>
      <dgm:spPr/>
    </dgm:pt>
    <dgm:pt modelId="{DBF05E9B-EE04-4E99-A658-5F7BAA9F3B3B}" type="pres">
      <dgm:prSet presAssocID="{6829C4A3-0CB5-47AF-BA65-5C42D57C3ACD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338DBBDF-DD84-4AB5-ACDD-66B9D9857FA6}" type="pres">
      <dgm:prSet presAssocID="{6829C4A3-0CB5-47AF-BA65-5C42D57C3ACD}" presName="spaceRect" presStyleCnt="0"/>
      <dgm:spPr/>
    </dgm:pt>
    <dgm:pt modelId="{975B8ED5-62E5-4C02-B22A-840FC41542A0}" type="pres">
      <dgm:prSet presAssocID="{6829C4A3-0CB5-47AF-BA65-5C42D57C3AC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6608B0A-8825-4557-AE7F-95612E0C189C}" type="presOf" srcId="{945905AD-6A30-4983-8831-A06C8CAE1867}" destId="{BDB13525-058B-47B6-9581-6191EB94AEC7}" srcOrd="0" destOrd="0" presId="urn:microsoft.com/office/officeart/2018/2/layout/IconVerticalSolidList"/>
    <dgm:cxn modelId="{0AFFC16C-F65B-482B-8A92-13142F47F15A}" srcId="{1E2C6C85-BCB7-48AE-AA17-1AA6B877CCDF}" destId="{A760C5F9-780C-4F78-B65F-103BD63F0A3A}" srcOrd="1" destOrd="0" parTransId="{77D0304B-9C73-4DDD-BA19-1DE2438C43D3}" sibTransId="{DE1CAE1D-AEFE-4821-9381-31FEB9033552}"/>
    <dgm:cxn modelId="{46E2A34D-D450-46A4-B6A5-56BBE6DDE6AB}" type="presOf" srcId="{A760C5F9-780C-4F78-B65F-103BD63F0A3A}" destId="{51D3DBC8-649A-42CD-8BA1-577C9C6D2743}" srcOrd="0" destOrd="0" presId="urn:microsoft.com/office/officeart/2018/2/layout/IconVerticalSolidList"/>
    <dgm:cxn modelId="{0C649B56-2044-4D9D-86A8-ADC537E2A6C8}" type="presOf" srcId="{1E2C6C85-BCB7-48AE-AA17-1AA6B877CCDF}" destId="{CA2AF96F-1907-441B-B695-BA5AF30CCBFB}" srcOrd="0" destOrd="0" presId="urn:microsoft.com/office/officeart/2018/2/layout/IconVerticalSolidList"/>
    <dgm:cxn modelId="{D5F17A89-D61E-451B-AEEC-489164F149EA}" srcId="{1E2C6C85-BCB7-48AE-AA17-1AA6B877CCDF}" destId="{6829C4A3-0CB5-47AF-BA65-5C42D57C3ACD}" srcOrd="2" destOrd="0" parTransId="{84342C81-DAAE-45DB-9565-8723555BD32B}" sibTransId="{44509500-CB53-4ABA-83AF-D67AE656F653}"/>
    <dgm:cxn modelId="{E58F3DA2-BCA7-48E2-9C29-F099CEBE84FC}" type="presOf" srcId="{6829C4A3-0CB5-47AF-BA65-5C42D57C3ACD}" destId="{975B8ED5-62E5-4C02-B22A-840FC41542A0}" srcOrd="0" destOrd="0" presId="urn:microsoft.com/office/officeart/2018/2/layout/IconVerticalSolidList"/>
    <dgm:cxn modelId="{795C77A8-A638-49EF-8CD5-C9A7AF91305C}" srcId="{1E2C6C85-BCB7-48AE-AA17-1AA6B877CCDF}" destId="{945905AD-6A30-4983-8831-A06C8CAE1867}" srcOrd="0" destOrd="0" parTransId="{CCA49CCF-E0EE-4E54-926C-1D7D20348E2F}" sibTransId="{7ABEB83D-50D3-4E60-BF95-0CDB9C1212C4}"/>
    <dgm:cxn modelId="{A113BE9B-E86B-4108-8379-52324EEDB262}" type="presParOf" srcId="{CA2AF96F-1907-441B-B695-BA5AF30CCBFB}" destId="{7924042E-4DEA-48CD-B9FD-AE1C8EE5AE87}" srcOrd="0" destOrd="0" presId="urn:microsoft.com/office/officeart/2018/2/layout/IconVerticalSolidList"/>
    <dgm:cxn modelId="{05E51D25-A96B-4567-A3EB-FCE8D4CA1294}" type="presParOf" srcId="{7924042E-4DEA-48CD-B9FD-AE1C8EE5AE87}" destId="{36354DD7-42BA-4A56-B535-A85895D297EE}" srcOrd="0" destOrd="0" presId="urn:microsoft.com/office/officeart/2018/2/layout/IconVerticalSolidList"/>
    <dgm:cxn modelId="{9CB85673-C49A-4917-A7A4-1F183DCC7890}" type="presParOf" srcId="{7924042E-4DEA-48CD-B9FD-AE1C8EE5AE87}" destId="{4BA5F772-CF21-4B74-ACB1-97F00CBFEC48}" srcOrd="1" destOrd="0" presId="urn:microsoft.com/office/officeart/2018/2/layout/IconVerticalSolidList"/>
    <dgm:cxn modelId="{DCA49AEC-4BA7-40DD-BFA5-A3C7591159B7}" type="presParOf" srcId="{7924042E-4DEA-48CD-B9FD-AE1C8EE5AE87}" destId="{FAEB1BF8-E071-41BB-8136-AFD41C150625}" srcOrd="2" destOrd="0" presId="urn:microsoft.com/office/officeart/2018/2/layout/IconVerticalSolidList"/>
    <dgm:cxn modelId="{B2399A44-4431-4229-AD93-816A0266591E}" type="presParOf" srcId="{7924042E-4DEA-48CD-B9FD-AE1C8EE5AE87}" destId="{BDB13525-058B-47B6-9581-6191EB94AEC7}" srcOrd="3" destOrd="0" presId="urn:microsoft.com/office/officeart/2018/2/layout/IconVerticalSolidList"/>
    <dgm:cxn modelId="{2EB926E3-6553-4877-91B1-D361247A8D7B}" type="presParOf" srcId="{CA2AF96F-1907-441B-B695-BA5AF30CCBFB}" destId="{142FBBB5-437B-48B8-AD03-4B5B1124BC54}" srcOrd="1" destOrd="0" presId="urn:microsoft.com/office/officeart/2018/2/layout/IconVerticalSolidList"/>
    <dgm:cxn modelId="{0A30429B-2D29-464D-ADCA-1E98D7AFAB3B}" type="presParOf" srcId="{CA2AF96F-1907-441B-B695-BA5AF30CCBFB}" destId="{0E25F31B-50E4-4F60-9199-51376102BA85}" srcOrd="2" destOrd="0" presId="urn:microsoft.com/office/officeart/2018/2/layout/IconVerticalSolidList"/>
    <dgm:cxn modelId="{04F91B5B-3472-42DF-8F12-29F024F4210C}" type="presParOf" srcId="{0E25F31B-50E4-4F60-9199-51376102BA85}" destId="{E13B2E57-B7C6-471D-84CD-3570B6D1FDC0}" srcOrd="0" destOrd="0" presId="urn:microsoft.com/office/officeart/2018/2/layout/IconVerticalSolidList"/>
    <dgm:cxn modelId="{14EF5C52-2811-4504-BABE-ECA4CDFE8EE6}" type="presParOf" srcId="{0E25F31B-50E4-4F60-9199-51376102BA85}" destId="{B9EAE657-5A68-4C27-9BCA-33677EDAD105}" srcOrd="1" destOrd="0" presId="urn:microsoft.com/office/officeart/2018/2/layout/IconVerticalSolidList"/>
    <dgm:cxn modelId="{9103DAF7-84B3-44D0-84B0-2A48981761C0}" type="presParOf" srcId="{0E25F31B-50E4-4F60-9199-51376102BA85}" destId="{77950C05-AFEA-4E4F-943F-FA245E433017}" srcOrd="2" destOrd="0" presId="urn:microsoft.com/office/officeart/2018/2/layout/IconVerticalSolidList"/>
    <dgm:cxn modelId="{F09C5E0B-F52E-46EE-84E5-0AC75BEBBA62}" type="presParOf" srcId="{0E25F31B-50E4-4F60-9199-51376102BA85}" destId="{51D3DBC8-649A-42CD-8BA1-577C9C6D2743}" srcOrd="3" destOrd="0" presId="urn:microsoft.com/office/officeart/2018/2/layout/IconVerticalSolidList"/>
    <dgm:cxn modelId="{9A740FB6-FBFD-4D1B-9426-8871CC029FFA}" type="presParOf" srcId="{CA2AF96F-1907-441B-B695-BA5AF30CCBFB}" destId="{3E8A4039-4972-4905-BC1F-21B544D8D6F8}" srcOrd="3" destOrd="0" presId="urn:microsoft.com/office/officeart/2018/2/layout/IconVerticalSolidList"/>
    <dgm:cxn modelId="{6E31C3B7-FA93-47F1-A9C4-FC680CB3237B}" type="presParOf" srcId="{CA2AF96F-1907-441B-B695-BA5AF30CCBFB}" destId="{C7BE501F-4DBB-46B4-9A92-F962BE91244E}" srcOrd="4" destOrd="0" presId="urn:microsoft.com/office/officeart/2018/2/layout/IconVerticalSolidList"/>
    <dgm:cxn modelId="{787C0BBA-5319-4F5E-ABB8-45E143603E3A}" type="presParOf" srcId="{C7BE501F-4DBB-46B4-9A92-F962BE91244E}" destId="{EE53D511-FD53-4CE7-8F09-FDC688A072CF}" srcOrd="0" destOrd="0" presId="urn:microsoft.com/office/officeart/2018/2/layout/IconVerticalSolidList"/>
    <dgm:cxn modelId="{24F19B21-A947-442D-A698-5DF735BCEA09}" type="presParOf" srcId="{C7BE501F-4DBB-46B4-9A92-F962BE91244E}" destId="{DBF05E9B-EE04-4E99-A658-5F7BAA9F3B3B}" srcOrd="1" destOrd="0" presId="urn:microsoft.com/office/officeart/2018/2/layout/IconVerticalSolidList"/>
    <dgm:cxn modelId="{BC4D02DA-8FAB-437A-9D4F-582F7C8265F4}" type="presParOf" srcId="{C7BE501F-4DBB-46B4-9A92-F962BE91244E}" destId="{338DBBDF-DD84-4AB5-ACDD-66B9D9857FA6}" srcOrd="2" destOrd="0" presId="urn:microsoft.com/office/officeart/2018/2/layout/IconVerticalSolidList"/>
    <dgm:cxn modelId="{1A176C6A-C0FF-4838-BBC1-A10DBE249FBB}" type="presParOf" srcId="{C7BE501F-4DBB-46B4-9A92-F962BE91244E}" destId="{975B8ED5-62E5-4C02-B22A-840FC41542A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193FCB-A23E-475D-A3CD-8643FDF7F5E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5E7A52F-3181-49B4-AAD4-6B31B3A75D3E}">
      <dgm:prSet custT="1"/>
      <dgm:spPr/>
      <dgm:t>
        <a:bodyPr/>
        <a:lstStyle/>
        <a:p>
          <a:r>
            <a:rPr lang="en-GB" sz="2000" b="0" i="0" baseline="0" dirty="0"/>
            <a:t>Very few companies differentiate their offering solely on one level.</a:t>
          </a:r>
          <a:endParaRPr lang="en-US" sz="2000" dirty="0"/>
        </a:p>
      </dgm:t>
    </dgm:pt>
    <dgm:pt modelId="{D0BD0565-252C-4303-B163-E5DBDAFA8B77}" type="parTrans" cxnId="{77D4F78A-84D2-4CB5-822F-7EEA5ADA7D95}">
      <dgm:prSet/>
      <dgm:spPr/>
      <dgm:t>
        <a:bodyPr/>
        <a:lstStyle/>
        <a:p>
          <a:endParaRPr lang="en-US" sz="2000"/>
        </a:p>
      </dgm:t>
    </dgm:pt>
    <dgm:pt modelId="{42AFB874-884F-4896-86A3-EA238CC8F0B7}" type="sibTrans" cxnId="{77D4F78A-84D2-4CB5-822F-7EEA5ADA7D95}">
      <dgm:prSet/>
      <dgm:spPr/>
      <dgm:t>
        <a:bodyPr/>
        <a:lstStyle/>
        <a:p>
          <a:endParaRPr lang="en-US" sz="2000"/>
        </a:p>
      </dgm:t>
    </dgm:pt>
    <dgm:pt modelId="{05CCFE89-6358-4090-8F76-5BDAFD418E3A}">
      <dgm:prSet custT="1"/>
      <dgm:spPr/>
      <dgm:t>
        <a:bodyPr/>
        <a:lstStyle/>
        <a:p>
          <a:r>
            <a:rPr lang="en-GB" sz="2000" b="0" i="0" baseline="0" dirty="0"/>
            <a:t>They tend to ensure that they differentiate their offerings to various extents on all three levels. </a:t>
          </a:r>
          <a:endParaRPr lang="en-US" sz="2000" dirty="0"/>
        </a:p>
      </dgm:t>
    </dgm:pt>
    <dgm:pt modelId="{2828B2E9-0A77-4777-86A0-BD50DBBDE57C}" type="parTrans" cxnId="{258B531A-9C5A-4C03-B656-FBA31B6B44CD}">
      <dgm:prSet/>
      <dgm:spPr/>
      <dgm:t>
        <a:bodyPr/>
        <a:lstStyle/>
        <a:p>
          <a:endParaRPr lang="en-US" sz="2000"/>
        </a:p>
      </dgm:t>
    </dgm:pt>
    <dgm:pt modelId="{4520ECB0-5FA5-4EF4-B188-1873D4E2F179}" type="sibTrans" cxnId="{258B531A-9C5A-4C03-B656-FBA31B6B44CD}">
      <dgm:prSet/>
      <dgm:spPr/>
      <dgm:t>
        <a:bodyPr/>
        <a:lstStyle/>
        <a:p>
          <a:endParaRPr lang="en-US" sz="2000"/>
        </a:p>
      </dgm:t>
    </dgm:pt>
    <dgm:pt modelId="{FDEFBA55-D5BE-45C4-A87E-49CFAA071E0F}" type="pres">
      <dgm:prSet presAssocID="{99193FCB-A23E-475D-A3CD-8643FDF7F5E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FFB3FB5-6CE5-4538-A48F-FD795849EAF8}" type="pres">
      <dgm:prSet presAssocID="{85E7A52F-3181-49B4-AAD4-6B31B3A75D3E}" presName="hierRoot1" presStyleCnt="0"/>
      <dgm:spPr/>
    </dgm:pt>
    <dgm:pt modelId="{9F6C62EE-64E1-4849-8C7C-8ABB469908AE}" type="pres">
      <dgm:prSet presAssocID="{85E7A52F-3181-49B4-AAD4-6B31B3A75D3E}" presName="composite" presStyleCnt="0"/>
      <dgm:spPr/>
    </dgm:pt>
    <dgm:pt modelId="{8EE83AC2-5607-46D3-8F3A-0CE6F4B7C19C}" type="pres">
      <dgm:prSet presAssocID="{85E7A52F-3181-49B4-AAD4-6B31B3A75D3E}" presName="background" presStyleLbl="node0" presStyleIdx="0" presStyleCnt="2"/>
      <dgm:spPr/>
    </dgm:pt>
    <dgm:pt modelId="{643EDE6E-3694-406F-8376-62B279FC1E1C}" type="pres">
      <dgm:prSet presAssocID="{85E7A52F-3181-49B4-AAD4-6B31B3A75D3E}" presName="text" presStyleLbl="fgAcc0" presStyleIdx="0" presStyleCnt="2">
        <dgm:presLayoutVars>
          <dgm:chPref val="3"/>
        </dgm:presLayoutVars>
      </dgm:prSet>
      <dgm:spPr/>
    </dgm:pt>
    <dgm:pt modelId="{2810022F-1AD3-48BC-832A-8A7D865577FF}" type="pres">
      <dgm:prSet presAssocID="{85E7A52F-3181-49B4-AAD4-6B31B3A75D3E}" presName="hierChild2" presStyleCnt="0"/>
      <dgm:spPr/>
    </dgm:pt>
    <dgm:pt modelId="{75F812F3-337D-40DA-B658-13C8E4C09315}" type="pres">
      <dgm:prSet presAssocID="{05CCFE89-6358-4090-8F76-5BDAFD418E3A}" presName="hierRoot1" presStyleCnt="0"/>
      <dgm:spPr/>
    </dgm:pt>
    <dgm:pt modelId="{490D729A-C25B-48E6-967C-E5305A117FC0}" type="pres">
      <dgm:prSet presAssocID="{05CCFE89-6358-4090-8F76-5BDAFD418E3A}" presName="composite" presStyleCnt="0"/>
      <dgm:spPr/>
    </dgm:pt>
    <dgm:pt modelId="{AF11E464-38A2-448D-BA79-4ED24A93BA24}" type="pres">
      <dgm:prSet presAssocID="{05CCFE89-6358-4090-8F76-5BDAFD418E3A}" presName="background" presStyleLbl="node0" presStyleIdx="1" presStyleCnt="2"/>
      <dgm:spPr/>
    </dgm:pt>
    <dgm:pt modelId="{DDE3E300-C002-4D0E-B06E-F740C2405555}" type="pres">
      <dgm:prSet presAssocID="{05CCFE89-6358-4090-8F76-5BDAFD418E3A}" presName="text" presStyleLbl="fgAcc0" presStyleIdx="1" presStyleCnt="2">
        <dgm:presLayoutVars>
          <dgm:chPref val="3"/>
        </dgm:presLayoutVars>
      </dgm:prSet>
      <dgm:spPr/>
    </dgm:pt>
    <dgm:pt modelId="{D9B47F68-7B20-47E8-ADC2-3014679979B6}" type="pres">
      <dgm:prSet presAssocID="{05CCFE89-6358-4090-8F76-5BDAFD418E3A}" presName="hierChild2" presStyleCnt="0"/>
      <dgm:spPr/>
    </dgm:pt>
  </dgm:ptLst>
  <dgm:cxnLst>
    <dgm:cxn modelId="{258B531A-9C5A-4C03-B656-FBA31B6B44CD}" srcId="{99193FCB-A23E-475D-A3CD-8643FDF7F5E6}" destId="{05CCFE89-6358-4090-8F76-5BDAFD418E3A}" srcOrd="1" destOrd="0" parTransId="{2828B2E9-0A77-4777-86A0-BD50DBBDE57C}" sibTransId="{4520ECB0-5FA5-4EF4-B188-1873D4E2F179}"/>
    <dgm:cxn modelId="{EC4A0064-4070-4F0B-AEFB-622DE61352C2}" type="presOf" srcId="{85E7A52F-3181-49B4-AAD4-6B31B3A75D3E}" destId="{643EDE6E-3694-406F-8376-62B279FC1E1C}" srcOrd="0" destOrd="0" presId="urn:microsoft.com/office/officeart/2005/8/layout/hierarchy1"/>
    <dgm:cxn modelId="{77D4F78A-84D2-4CB5-822F-7EEA5ADA7D95}" srcId="{99193FCB-A23E-475D-A3CD-8643FDF7F5E6}" destId="{85E7A52F-3181-49B4-AAD4-6B31B3A75D3E}" srcOrd="0" destOrd="0" parTransId="{D0BD0565-252C-4303-B163-E5DBDAFA8B77}" sibTransId="{42AFB874-884F-4896-86A3-EA238CC8F0B7}"/>
    <dgm:cxn modelId="{B6EDE3A8-8D5B-4733-92AA-A749452E6775}" type="presOf" srcId="{99193FCB-A23E-475D-A3CD-8643FDF7F5E6}" destId="{FDEFBA55-D5BE-45C4-A87E-49CFAA071E0F}" srcOrd="0" destOrd="0" presId="urn:microsoft.com/office/officeart/2005/8/layout/hierarchy1"/>
    <dgm:cxn modelId="{0F677CD2-4421-4244-B627-549ACCE8C228}" type="presOf" srcId="{05CCFE89-6358-4090-8F76-5BDAFD418E3A}" destId="{DDE3E300-C002-4D0E-B06E-F740C2405555}" srcOrd="0" destOrd="0" presId="urn:microsoft.com/office/officeart/2005/8/layout/hierarchy1"/>
    <dgm:cxn modelId="{34B17B27-D937-466D-8566-B8C33077A77C}" type="presParOf" srcId="{FDEFBA55-D5BE-45C4-A87E-49CFAA071E0F}" destId="{3FFB3FB5-6CE5-4538-A48F-FD795849EAF8}" srcOrd="0" destOrd="0" presId="urn:microsoft.com/office/officeart/2005/8/layout/hierarchy1"/>
    <dgm:cxn modelId="{3A5CCCF1-DC9D-4D9A-AFFF-6FF0A0D0AFF3}" type="presParOf" srcId="{3FFB3FB5-6CE5-4538-A48F-FD795849EAF8}" destId="{9F6C62EE-64E1-4849-8C7C-8ABB469908AE}" srcOrd="0" destOrd="0" presId="urn:microsoft.com/office/officeart/2005/8/layout/hierarchy1"/>
    <dgm:cxn modelId="{B93DBDBC-35F3-4EE6-A6DB-611264BB1028}" type="presParOf" srcId="{9F6C62EE-64E1-4849-8C7C-8ABB469908AE}" destId="{8EE83AC2-5607-46D3-8F3A-0CE6F4B7C19C}" srcOrd="0" destOrd="0" presId="urn:microsoft.com/office/officeart/2005/8/layout/hierarchy1"/>
    <dgm:cxn modelId="{41489415-41C6-4BEB-8747-4D9AA438E120}" type="presParOf" srcId="{9F6C62EE-64E1-4849-8C7C-8ABB469908AE}" destId="{643EDE6E-3694-406F-8376-62B279FC1E1C}" srcOrd="1" destOrd="0" presId="urn:microsoft.com/office/officeart/2005/8/layout/hierarchy1"/>
    <dgm:cxn modelId="{57EF3E58-AAB8-415D-91A8-544C058B79A8}" type="presParOf" srcId="{3FFB3FB5-6CE5-4538-A48F-FD795849EAF8}" destId="{2810022F-1AD3-48BC-832A-8A7D865577FF}" srcOrd="1" destOrd="0" presId="urn:microsoft.com/office/officeart/2005/8/layout/hierarchy1"/>
    <dgm:cxn modelId="{ED5FCD89-C08B-4166-B9F1-2251843F2090}" type="presParOf" srcId="{FDEFBA55-D5BE-45C4-A87E-49CFAA071E0F}" destId="{75F812F3-337D-40DA-B658-13C8E4C09315}" srcOrd="1" destOrd="0" presId="urn:microsoft.com/office/officeart/2005/8/layout/hierarchy1"/>
    <dgm:cxn modelId="{8787581A-748B-48EC-8DCF-2F17D26F0495}" type="presParOf" srcId="{75F812F3-337D-40DA-B658-13C8E4C09315}" destId="{490D729A-C25B-48E6-967C-E5305A117FC0}" srcOrd="0" destOrd="0" presId="urn:microsoft.com/office/officeart/2005/8/layout/hierarchy1"/>
    <dgm:cxn modelId="{46C73F46-C191-4BB2-95A4-5D6476DFED8D}" type="presParOf" srcId="{490D729A-C25B-48E6-967C-E5305A117FC0}" destId="{AF11E464-38A2-448D-BA79-4ED24A93BA24}" srcOrd="0" destOrd="0" presId="urn:microsoft.com/office/officeart/2005/8/layout/hierarchy1"/>
    <dgm:cxn modelId="{974594FF-9021-42DA-BB93-2DC32FC2C59C}" type="presParOf" srcId="{490D729A-C25B-48E6-967C-E5305A117FC0}" destId="{DDE3E300-C002-4D0E-B06E-F740C2405555}" srcOrd="1" destOrd="0" presId="urn:microsoft.com/office/officeart/2005/8/layout/hierarchy1"/>
    <dgm:cxn modelId="{763651C4-94D5-4919-BFAA-E4FBF8166E53}" type="presParOf" srcId="{75F812F3-337D-40DA-B658-13C8E4C09315}" destId="{D9B47F68-7B20-47E8-ADC2-3014679979B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96A10-6529-4224-A945-4E1216A327BA}" type="doc">
      <dgm:prSet loTypeId="urn:microsoft.com/office/officeart/2005/8/layout/default" loCatId="list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5583F30C-ADB3-49C5-8255-FD5DFE0251ED}">
      <dgm:prSet/>
      <dgm:spPr>
        <a:xfrm>
          <a:off x="3033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Premium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High price – High quality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417B4FCC-E4FF-473C-BDF1-849ABE426B37}" type="parTrans" cxnId="{4E6FA125-72A0-4DE0-842F-2BF773C10D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9A46EDC-2688-438A-A7DA-168FF6255448}" type="sibTrans" cxnId="{4E6FA125-72A0-4DE0-842F-2BF773C10D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2180DE2-7343-4752-9E82-8F8D74CE519C}">
      <dgm:prSet/>
      <dgm:spPr>
        <a:xfrm>
          <a:off x="2649874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Penetration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Initial low price – Price increase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FDFF5FE6-1605-42A6-977F-D1BB4F4A8415}" type="parTrans" cxnId="{7F312AF4-02CF-4818-B133-B5BDFE15ABB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A4ACE98-BDFA-432B-8854-6A80E57C3268}" type="sibTrans" cxnId="{7F312AF4-02CF-4818-B133-B5BDFE15ABB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AB55A12-168A-4D03-980F-B6637F254D9A}">
      <dgm:prSet/>
      <dgm:spPr>
        <a:xfrm>
          <a:off x="5296715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Economy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Deliberate setting of low price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71A3D5EC-ABC6-4538-9EDC-75923B621124}" type="parTrans" cxnId="{B8505DD0-D64F-460A-88B2-7924077D03E8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7246683-A5C0-4DAC-AC32-F739B797D02C}" type="sibTrans" cxnId="{B8505DD0-D64F-460A-88B2-7924077D03E8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4F3E20F-8F0D-47BF-92D3-465E4D399805}">
      <dgm:prSet/>
      <dgm:spPr>
        <a:xfrm>
          <a:off x="7943557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Skim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High initial price – Price lowers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1A3086BD-1A80-42FC-A401-21FABBD41320}" type="parTrans" cxnId="{90D154CC-3608-4310-9B5F-EA9D0B32C3E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D52801B-AE82-462B-BA85-2C828E9EAC4E}" type="sibTrans" cxnId="{90D154CC-3608-4310-9B5F-EA9D0B32C3E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1CCAF8C-7410-4F91-82AB-13B297FD2D77}">
      <dgm:prSet/>
      <dgm:spPr>
        <a:xfrm>
          <a:off x="1326453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Psychological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Customers emotive response – High quality with high price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78B97CED-A70D-45B6-927B-3BC4AE7B8372}" type="parTrans" cxnId="{39F6A41D-1BCF-4160-BA09-163D75F545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F3EE4C6-1874-49CE-B805-95A8516FC38D}" type="sibTrans" cxnId="{39F6A41D-1BCF-4160-BA09-163D75F545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9B895F6-9D1E-4692-ACFA-4F8457306295}">
      <dgm:prSet/>
      <dgm:spPr>
        <a:xfrm>
          <a:off x="3973295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Captive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Product consumables, e.g. razors at low cost – Replacement blades priced high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C2DFBEBE-C5D2-42DF-A49B-C04F10C6B3F7}" type="parTrans" cxnId="{3CBD0A14-858E-480E-91B3-52736382597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17C8CBA-66B3-4A20-82D3-FDD94083F607}" type="sibTrans" cxnId="{3CBD0A14-858E-480E-91B3-52736382597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3EC3091-6989-44AC-A790-CF36EEE48D15}">
      <dgm:prSet/>
      <dgm:spPr>
        <a:xfrm>
          <a:off x="6620136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Product Line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Different prices for perceived different quality levels within the same Product Range</a:t>
          </a: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6A82FB7F-B71F-4549-A96A-73BE04E3136B}" type="sibTrans" cxnId="{5FA6BCD2-19C3-4CD5-B427-367AB335FE7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250CA07-613F-4CD0-AEA3-1664AE48B6B1}" type="parTrans" cxnId="{5FA6BCD2-19C3-4CD5-B427-367AB335FE7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C7E2090-BAE7-4AA5-BB87-AF1550539FAB}">
      <dgm:prSet/>
      <dgm:spPr>
        <a:xfrm>
          <a:off x="6620136" y="2175661"/>
          <a:ext cx="2406219" cy="1443731"/>
        </a:xfr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GB" b="1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Competitive</a:t>
          </a:r>
        </a:p>
        <a:p>
          <a:pPr>
            <a:buNone/>
          </a:pPr>
          <a:r>
            <a:rPr lang="en-GB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Set prices to based on competitor pricing and market positioning</a:t>
          </a:r>
        </a:p>
        <a:p>
          <a:pPr>
            <a:buNone/>
          </a:pPr>
          <a:endParaRPr lang="en-US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0DDE6C5C-FBC5-46D8-BCFA-2CF93C1B2F99}" type="sibTrans" cxnId="{19EF4EFB-0528-49C5-AE2C-FD47FE38BABF}">
      <dgm:prSet/>
      <dgm:spPr/>
      <dgm:t>
        <a:bodyPr/>
        <a:lstStyle/>
        <a:p>
          <a:endParaRPr lang="en-GB"/>
        </a:p>
      </dgm:t>
    </dgm:pt>
    <dgm:pt modelId="{8F609571-3559-4078-B953-5AC84FB07135}" type="parTrans" cxnId="{19EF4EFB-0528-49C5-AE2C-FD47FE38BABF}">
      <dgm:prSet/>
      <dgm:spPr/>
      <dgm:t>
        <a:bodyPr/>
        <a:lstStyle/>
        <a:p>
          <a:endParaRPr lang="en-GB"/>
        </a:p>
      </dgm:t>
    </dgm:pt>
    <dgm:pt modelId="{37167930-B145-496B-A8B1-FE1A5207190F}" type="pres">
      <dgm:prSet presAssocID="{BCD96A10-6529-4224-A945-4E1216A327BA}" presName="diagram" presStyleCnt="0">
        <dgm:presLayoutVars>
          <dgm:dir/>
          <dgm:resizeHandles val="exact"/>
        </dgm:presLayoutVars>
      </dgm:prSet>
      <dgm:spPr/>
    </dgm:pt>
    <dgm:pt modelId="{48B19187-75D3-42B8-8B9F-E45872543A80}" type="pres">
      <dgm:prSet presAssocID="{5583F30C-ADB3-49C5-8255-FD5DFE0251ED}" presName="node" presStyleLbl="node1" presStyleIdx="0" presStyleCnt="8">
        <dgm:presLayoutVars>
          <dgm:bulletEnabled val="1"/>
        </dgm:presLayoutVars>
      </dgm:prSet>
      <dgm:spPr/>
    </dgm:pt>
    <dgm:pt modelId="{31B340CA-325D-4EC0-8532-09F2FC20011D}" type="pres">
      <dgm:prSet presAssocID="{29A46EDC-2688-438A-A7DA-168FF6255448}" presName="sibTrans" presStyleCnt="0"/>
      <dgm:spPr/>
    </dgm:pt>
    <dgm:pt modelId="{38AEB850-C030-438D-8D3C-C6FE0EA0C1CF}" type="pres">
      <dgm:prSet presAssocID="{82180DE2-7343-4752-9E82-8F8D74CE519C}" presName="node" presStyleLbl="node1" presStyleIdx="1" presStyleCnt="8">
        <dgm:presLayoutVars>
          <dgm:bulletEnabled val="1"/>
        </dgm:presLayoutVars>
      </dgm:prSet>
      <dgm:spPr/>
    </dgm:pt>
    <dgm:pt modelId="{DC1ECDAD-BA53-4390-BC45-754B8C75480D}" type="pres">
      <dgm:prSet presAssocID="{6A4ACE98-BDFA-432B-8854-6A80E57C3268}" presName="sibTrans" presStyleCnt="0"/>
      <dgm:spPr/>
    </dgm:pt>
    <dgm:pt modelId="{75CB8114-076B-4A70-BB71-DA50A3A29205}" type="pres">
      <dgm:prSet presAssocID="{CAB55A12-168A-4D03-980F-B6637F254D9A}" presName="node" presStyleLbl="node1" presStyleIdx="2" presStyleCnt="8">
        <dgm:presLayoutVars>
          <dgm:bulletEnabled val="1"/>
        </dgm:presLayoutVars>
      </dgm:prSet>
      <dgm:spPr/>
    </dgm:pt>
    <dgm:pt modelId="{283E9781-BC7A-435B-AF41-5AAC710D0A09}" type="pres">
      <dgm:prSet presAssocID="{B7246683-A5C0-4DAC-AC32-F739B797D02C}" presName="sibTrans" presStyleCnt="0"/>
      <dgm:spPr/>
    </dgm:pt>
    <dgm:pt modelId="{A9F820AC-0528-49F5-B47F-FE85D19E1D3F}" type="pres">
      <dgm:prSet presAssocID="{44F3E20F-8F0D-47BF-92D3-465E4D399805}" presName="node" presStyleLbl="node1" presStyleIdx="3" presStyleCnt="8">
        <dgm:presLayoutVars>
          <dgm:bulletEnabled val="1"/>
        </dgm:presLayoutVars>
      </dgm:prSet>
      <dgm:spPr/>
    </dgm:pt>
    <dgm:pt modelId="{963050B3-DC2D-4441-8E93-250D23F22BAF}" type="pres">
      <dgm:prSet presAssocID="{2D52801B-AE82-462B-BA85-2C828E9EAC4E}" presName="sibTrans" presStyleCnt="0"/>
      <dgm:spPr/>
    </dgm:pt>
    <dgm:pt modelId="{0722AD5F-D428-4664-93E8-B927325DFDC9}" type="pres">
      <dgm:prSet presAssocID="{B1CCAF8C-7410-4F91-82AB-13B297FD2D77}" presName="node" presStyleLbl="node1" presStyleIdx="4" presStyleCnt="8">
        <dgm:presLayoutVars>
          <dgm:bulletEnabled val="1"/>
        </dgm:presLayoutVars>
      </dgm:prSet>
      <dgm:spPr/>
    </dgm:pt>
    <dgm:pt modelId="{A4A37BED-1061-49E8-AD85-64C6B0CAEB27}" type="pres">
      <dgm:prSet presAssocID="{6F3EE4C6-1874-49CE-B805-95A8516FC38D}" presName="sibTrans" presStyleCnt="0"/>
      <dgm:spPr/>
    </dgm:pt>
    <dgm:pt modelId="{704EF9F4-6253-4CAD-9770-F8C3325D5A20}" type="pres">
      <dgm:prSet presAssocID="{69B895F6-9D1E-4692-ACFA-4F8457306295}" presName="node" presStyleLbl="node1" presStyleIdx="5" presStyleCnt="8">
        <dgm:presLayoutVars>
          <dgm:bulletEnabled val="1"/>
        </dgm:presLayoutVars>
      </dgm:prSet>
      <dgm:spPr/>
    </dgm:pt>
    <dgm:pt modelId="{470171EE-F6C6-4786-B95E-372D7A2CFBBE}" type="pres">
      <dgm:prSet presAssocID="{817C8CBA-66B3-4A20-82D3-FDD94083F607}" presName="sibTrans" presStyleCnt="0"/>
      <dgm:spPr/>
    </dgm:pt>
    <dgm:pt modelId="{D2EA063A-1E8D-453D-9660-E462000E2549}" type="pres">
      <dgm:prSet presAssocID="{53EC3091-6989-44AC-A790-CF36EEE48D15}" presName="node" presStyleLbl="node1" presStyleIdx="6" presStyleCnt="8">
        <dgm:presLayoutVars>
          <dgm:bulletEnabled val="1"/>
        </dgm:presLayoutVars>
      </dgm:prSet>
      <dgm:spPr/>
    </dgm:pt>
    <dgm:pt modelId="{731E6EC9-4D7C-40B8-AA06-F206D0431E11}" type="pres">
      <dgm:prSet presAssocID="{6A82FB7F-B71F-4549-A96A-73BE04E3136B}" presName="sibTrans" presStyleCnt="0"/>
      <dgm:spPr/>
    </dgm:pt>
    <dgm:pt modelId="{7AA8E91B-2B0C-4B2D-8C93-B4CAC6038CB3}" type="pres">
      <dgm:prSet presAssocID="{CC7E2090-BAE7-4AA5-BB87-AF1550539FAB}" presName="node" presStyleLbl="node1" presStyleIdx="7" presStyleCnt="8">
        <dgm:presLayoutVars>
          <dgm:bulletEnabled val="1"/>
        </dgm:presLayoutVars>
      </dgm:prSet>
      <dgm:spPr>
        <a:prstGeom prst="rect">
          <a:avLst/>
        </a:prstGeom>
      </dgm:spPr>
    </dgm:pt>
  </dgm:ptLst>
  <dgm:cxnLst>
    <dgm:cxn modelId="{3CBD0A14-858E-480E-91B3-52736382597A}" srcId="{BCD96A10-6529-4224-A945-4E1216A327BA}" destId="{69B895F6-9D1E-4692-ACFA-4F8457306295}" srcOrd="5" destOrd="0" parTransId="{C2DFBEBE-C5D2-42DF-A49B-C04F10C6B3F7}" sibTransId="{817C8CBA-66B3-4A20-82D3-FDD94083F607}"/>
    <dgm:cxn modelId="{39F6A41D-1BCF-4160-BA09-163D75F54522}" srcId="{BCD96A10-6529-4224-A945-4E1216A327BA}" destId="{B1CCAF8C-7410-4F91-82AB-13B297FD2D77}" srcOrd="4" destOrd="0" parTransId="{78B97CED-A70D-45B6-927B-3BC4AE7B8372}" sibTransId="{6F3EE4C6-1874-49CE-B805-95A8516FC38D}"/>
    <dgm:cxn modelId="{4E6FA125-72A0-4DE0-842F-2BF773C10D9A}" srcId="{BCD96A10-6529-4224-A945-4E1216A327BA}" destId="{5583F30C-ADB3-49C5-8255-FD5DFE0251ED}" srcOrd="0" destOrd="0" parTransId="{417B4FCC-E4FF-473C-BDF1-849ABE426B37}" sibTransId="{29A46EDC-2688-438A-A7DA-168FF6255448}"/>
    <dgm:cxn modelId="{98BC2926-075D-4AC6-AE0F-A8C68D919D8E}" type="presOf" srcId="{69B895F6-9D1E-4692-ACFA-4F8457306295}" destId="{704EF9F4-6253-4CAD-9770-F8C3325D5A20}" srcOrd="0" destOrd="0" presId="urn:microsoft.com/office/officeart/2005/8/layout/default"/>
    <dgm:cxn modelId="{0DDA8C32-2D19-4108-9831-2CBE8E724694}" type="presOf" srcId="{44F3E20F-8F0D-47BF-92D3-465E4D399805}" destId="{A9F820AC-0528-49F5-B47F-FE85D19E1D3F}" srcOrd="0" destOrd="0" presId="urn:microsoft.com/office/officeart/2005/8/layout/default"/>
    <dgm:cxn modelId="{BED91C6B-A8F5-427F-A514-3ED7C3F586BD}" type="presOf" srcId="{BCD96A10-6529-4224-A945-4E1216A327BA}" destId="{37167930-B145-496B-A8B1-FE1A5207190F}" srcOrd="0" destOrd="0" presId="urn:microsoft.com/office/officeart/2005/8/layout/default"/>
    <dgm:cxn modelId="{3764EBA1-95FB-4444-8038-CCE242FA2ABD}" type="presOf" srcId="{53EC3091-6989-44AC-A790-CF36EEE48D15}" destId="{D2EA063A-1E8D-453D-9660-E462000E2549}" srcOrd="0" destOrd="0" presId="urn:microsoft.com/office/officeart/2005/8/layout/default"/>
    <dgm:cxn modelId="{EBE513AB-F0D9-4ABB-96DE-B31BD213C151}" type="presOf" srcId="{CAB55A12-168A-4D03-980F-B6637F254D9A}" destId="{75CB8114-076B-4A70-BB71-DA50A3A29205}" srcOrd="0" destOrd="0" presId="urn:microsoft.com/office/officeart/2005/8/layout/default"/>
    <dgm:cxn modelId="{DDF2F9AE-7993-4781-8900-2B336E04FF66}" type="presOf" srcId="{82180DE2-7343-4752-9E82-8F8D74CE519C}" destId="{38AEB850-C030-438D-8D3C-C6FE0EA0C1CF}" srcOrd="0" destOrd="0" presId="urn:microsoft.com/office/officeart/2005/8/layout/default"/>
    <dgm:cxn modelId="{2A9095C5-3C63-42DE-8275-85CB656A8984}" type="presOf" srcId="{B1CCAF8C-7410-4F91-82AB-13B297FD2D77}" destId="{0722AD5F-D428-4664-93E8-B927325DFDC9}" srcOrd="0" destOrd="0" presId="urn:microsoft.com/office/officeart/2005/8/layout/default"/>
    <dgm:cxn modelId="{B30A10CB-35AE-466A-97D1-0B7146004302}" type="presOf" srcId="{CC7E2090-BAE7-4AA5-BB87-AF1550539FAB}" destId="{7AA8E91B-2B0C-4B2D-8C93-B4CAC6038CB3}" srcOrd="0" destOrd="0" presId="urn:microsoft.com/office/officeart/2005/8/layout/default"/>
    <dgm:cxn modelId="{90D154CC-3608-4310-9B5F-EA9D0B32C3E7}" srcId="{BCD96A10-6529-4224-A945-4E1216A327BA}" destId="{44F3E20F-8F0D-47BF-92D3-465E4D399805}" srcOrd="3" destOrd="0" parTransId="{1A3086BD-1A80-42FC-A401-21FABBD41320}" sibTransId="{2D52801B-AE82-462B-BA85-2C828E9EAC4E}"/>
    <dgm:cxn modelId="{B8505DD0-D64F-460A-88B2-7924077D03E8}" srcId="{BCD96A10-6529-4224-A945-4E1216A327BA}" destId="{CAB55A12-168A-4D03-980F-B6637F254D9A}" srcOrd="2" destOrd="0" parTransId="{71A3D5EC-ABC6-4538-9EDC-75923B621124}" sibTransId="{B7246683-A5C0-4DAC-AC32-F739B797D02C}"/>
    <dgm:cxn modelId="{5FA6BCD2-19C3-4CD5-B427-367AB335FE73}" srcId="{BCD96A10-6529-4224-A945-4E1216A327BA}" destId="{53EC3091-6989-44AC-A790-CF36EEE48D15}" srcOrd="6" destOrd="0" parTransId="{0250CA07-613F-4CD0-AEA3-1664AE48B6B1}" sibTransId="{6A82FB7F-B71F-4549-A96A-73BE04E3136B}"/>
    <dgm:cxn modelId="{35509FD5-6D48-4A54-B04C-DB004703AC1D}" type="presOf" srcId="{5583F30C-ADB3-49C5-8255-FD5DFE0251ED}" destId="{48B19187-75D3-42B8-8B9F-E45872543A80}" srcOrd="0" destOrd="0" presId="urn:microsoft.com/office/officeart/2005/8/layout/default"/>
    <dgm:cxn modelId="{7F312AF4-02CF-4818-B133-B5BDFE15ABBA}" srcId="{BCD96A10-6529-4224-A945-4E1216A327BA}" destId="{82180DE2-7343-4752-9E82-8F8D74CE519C}" srcOrd="1" destOrd="0" parTransId="{FDFF5FE6-1605-42A6-977F-D1BB4F4A8415}" sibTransId="{6A4ACE98-BDFA-432B-8854-6A80E57C3268}"/>
    <dgm:cxn modelId="{19EF4EFB-0528-49C5-AE2C-FD47FE38BABF}" srcId="{BCD96A10-6529-4224-A945-4E1216A327BA}" destId="{CC7E2090-BAE7-4AA5-BB87-AF1550539FAB}" srcOrd="7" destOrd="0" parTransId="{8F609571-3559-4078-B953-5AC84FB07135}" sibTransId="{0DDE6C5C-FBC5-46D8-BCFA-2CF93C1B2F99}"/>
    <dgm:cxn modelId="{984507E6-CC86-421E-BCE7-2E31C3FBABF0}" type="presParOf" srcId="{37167930-B145-496B-A8B1-FE1A5207190F}" destId="{48B19187-75D3-42B8-8B9F-E45872543A80}" srcOrd="0" destOrd="0" presId="urn:microsoft.com/office/officeart/2005/8/layout/default"/>
    <dgm:cxn modelId="{A79AC71C-8472-4044-BC0C-BD5072AFC1D4}" type="presParOf" srcId="{37167930-B145-496B-A8B1-FE1A5207190F}" destId="{31B340CA-325D-4EC0-8532-09F2FC20011D}" srcOrd="1" destOrd="0" presId="urn:microsoft.com/office/officeart/2005/8/layout/default"/>
    <dgm:cxn modelId="{DC78C57A-74F7-4CC5-930C-9455D143AE04}" type="presParOf" srcId="{37167930-B145-496B-A8B1-FE1A5207190F}" destId="{38AEB850-C030-438D-8D3C-C6FE0EA0C1CF}" srcOrd="2" destOrd="0" presId="urn:microsoft.com/office/officeart/2005/8/layout/default"/>
    <dgm:cxn modelId="{0CF2FFB6-06C2-4B11-9C51-C8CA459CA1E6}" type="presParOf" srcId="{37167930-B145-496B-A8B1-FE1A5207190F}" destId="{DC1ECDAD-BA53-4390-BC45-754B8C75480D}" srcOrd="3" destOrd="0" presId="urn:microsoft.com/office/officeart/2005/8/layout/default"/>
    <dgm:cxn modelId="{9A40A6C2-8163-42B5-81A7-4F3CA45C84F4}" type="presParOf" srcId="{37167930-B145-496B-A8B1-FE1A5207190F}" destId="{75CB8114-076B-4A70-BB71-DA50A3A29205}" srcOrd="4" destOrd="0" presId="urn:microsoft.com/office/officeart/2005/8/layout/default"/>
    <dgm:cxn modelId="{D4C36CE4-C9AC-421C-BA0D-5E139304994B}" type="presParOf" srcId="{37167930-B145-496B-A8B1-FE1A5207190F}" destId="{283E9781-BC7A-435B-AF41-5AAC710D0A09}" srcOrd="5" destOrd="0" presId="urn:microsoft.com/office/officeart/2005/8/layout/default"/>
    <dgm:cxn modelId="{11E0478F-4163-4B1F-93B6-59FF959EEFEA}" type="presParOf" srcId="{37167930-B145-496B-A8B1-FE1A5207190F}" destId="{A9F820AC-0528-49F5-B47F-FE85D19E1D3F}" srcOrd="6" destOrd="0" presId="urn:microsoft.com/office/officeart/2005/8/layout/default"/>
    <dgm:cxn modelId="{5D666850-CB29-4D7E-BC80-A19A69C6E86D}" type="presParOf" srcId="{37167930-B145-496B-A8B1-FE1A5207190F}" destId="{963050B3-DC2D-4441-8E93-250D23F22BAF}" srcOrd="7" destOrd="0" presId="urn:microsoft.com/office/officeart/2005/8/layout/default"/>
    <dgm:cxn modelId="{82F2145D-0080-41D6-A2A8-AEA334BA3D5A}" type="presParOf" srcId="{37167930-B145-496B-A8B1-FE1A5207190F}" destId="{0722AD5F-D428-4664-93E8-B927325DFDC9}" srcOrd="8" destOrd="0" presId="urn:microsoft.com/office/officeart/2005/8/layout/default"/>
    <dgm:cxn modelId="{8EF6D5E3-7533-462E-A6CB-16A3A72CBA5E}" type="presParOf" srcId="{37167930-B145-496B-A8B1-FE1A5207190F}" destId="{A4A37BED-1061-49E8-AD85-64C6B0CAEB27}" srcOrd="9" destOrd="0" presId="urn:microsoft.com/office/officeart/2005/8/layout/default"/>
    <dgm:cxn modelId="{7AEE0664-3250-4E51-8AED-4A61FE5757D4}" type="presParOf" srcId="{37167930-B145-496B-A8B1-FE1A5207190F}" destId="{704EF9F4-6253-4CAD-9770-F8C3325D5A20}" srcOrd="10" destOrd="0" presId="urn:microsoft.com/office/officeart/2005/8/layout/default"/>
    <dgm:cxn modelId="{E091346F-D12B-47E1-AF35-8EB995336BFC}" type="presParOf" srcId="{37167930-B145-496B-A8B1-FE1A5207190F}" destId="{470171EE-F6C6-4786-B95E-372D7A2CFBBE}" srcOrd="11" destOrd="0" presId="urn:microsoft.com/office/officeart/2005/8/layout/default"/>
    <dgm:cxn modelId="{C83C2622-2EDD-47EF-A9BC-FF7C1A52758E}" type="presParOf" srcId="{37167930-B145-496B-A8B1-FE1A5207190F}" destId="{D2EA063A-1E8D-453D-9660-E462000E2549}" srcOrd="12" destOrd="0" presId="urn:microsoft.com/office/officeart/2005/8/layout/default"/>
    <dgm:cxn modelId="{D74584BA-4AEC-41D4-BB7C-199577ED75BE}" type="presParOf" srcId="{37167930-B145-496B-A8B1-FE1A5207190F}" destId="{731E6EC9-4D7C-40B8-AA06-F206D0431E11}" srcOrd="13" destOrd="0" presId="urn:microsoft.com/office/officeart/2005/8/layout/default"/>
    <dgm:cxn modelId="{5BEB0D2F-89AE-4CA5-AED1-FD56C5CAF57A}" type="presParOf" srcId="{37167930-B145-496B-A8B1-FE1A5207190F}" destId="{7AA8E91B-2B0C-4B2D-8C93-B4CAC6038CB3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354DD7-42BA-4A56-B535-A85895D297EE}">
      <dsp:nvSpPr>
        <dsp:cNvPr id="0" name=""/>
        <dsp:cNvSpPr/>
      </dsp:nvSpPr>
      <dsp:spPr>
        <a:xfrm>
          <a:off x="0" y="344"/>
          <a:ext cx="6840490" cy="80577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5F772-CF21-4B74-ACB1-97F00CBFEC48}">
      <dsp:nvSpPr>
        <dsp:cNvPr id="0" name=""/>
        <dsp:cNvSpPr/>
      </dsp:nvSpPr>
      <dsp:spPr>
        <a:xfrm>
          <a:off x="243745" y="181642"/>
          <a:ext cx="443174" cy="4431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B13525-058B-47B6-9581-6191EB94AEC7}">
      <dsp:nvSpPr>
        <dsp:cNvPr id="0" name=""/>
        <dsp:cNvSpPr/>
      </dsp:nvSpPr>
      <dsp:spPr>
        <a:xfrm>
          <a:off x="930666" y="344"/>
          <a:ext cx="5909823" cy="805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77" tIns="85277" rIns="85277" bIns="852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>
              <a:solidFill>
                <a:srgbClr val="0070C0"/>
              </a:solidFill>
            </a:rPr>
            <a:t>Support brand building</a:t>
          </a:r>
          <a:endParaRPr lang="en-US" sz="2200" kern="1200" dirty="0">
            <a:solidFill>
              <a:srgbClr val="0070C0"/>
            </a:solidFill>
          </a:endParaRPr>
        </a:p>
      </dsp:txBody>
      <dsp:txXfrm>
        <a:off x="930666" y="344"/>
        <a:ext cx="5909823" cy="805771"/>
      </dsp:txXfrm>
    </dsp:sp>
    <dsp:sp modelId="{E13B2E57-B7C6-471D-84CD-3570B6D1FDC0}">
      <dsp:nvSpPr>
        <dsp:cNvPr id="0" name=""/>
        <dsp:cNvSpPr/>
      </dsp:nvSpPr>
      <dsp:spPr>
        <a:xfrm>
          <a:off x="0" y="1007558"/>
          <a:ext cx="6840490" cy="80577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AE657-5A68-4C27-9BCA-33677EDAD105}">
      <dsp:nvSpPr>
        <dsp:cNvPr id="0" name=""/>
        <dsp:cNvSpPr/>
      </dsp:nvSpPr>
      <dsp:spPr>
        <a:xfrm>
          <a:off x="243745" y="1188857"/>
          <a:ext cx="443174" cy="443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D3DBC8-649A-42CD-8BA1-577C9C6D2743}">
      <dsp:nvSpPr>
        <dsp:cNvPr id="0" name=""/>
        <dsp:cNvSpPr/>
      </dsp:nvSpPr>
      <dsp:spPr>
        <a:xfrm>
          <a:off x="930666" y="1007558"/>
          <a:ext cx="5909823" cy="805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77" tIns="85277" rIns="85277" bIns="852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0070C0"/>
              </a:solidFill>
            </a:rPr>
            <a:t>Differentiate from competition</a:t>
          </a:r>
        </a:p>
      </dsp:txBody>
      <dsp:txXfrm>
        <a:off x="930666" y="1007558"/>
        <a:ext cx="5909823" cy="805771"/>
      </dsp:txXfrm>
    </dsp:sp>
    <dsp:sp modelId="{EE53D511-FD53-4CE7-8F09-FDC688A072CF}">
      <dsp:nvSpPr>
        <dsp:cNvPr id="0" name=""/>
        <dsp:cNvSpPr/>
      </dsp:nvSpPr>
      <dsp:spPr>
        <a:xfrm>
          <a:off x="0" y="2014773"/>
          <a:ext cx="6840490" cy="80577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F05E9B-EE04-4E99-A658-5F7BAA9F3B3B}">
      <dsp:nvSpPr>
        <dsp:cNvPr id="0" name=""/>
        <dsp:cNvSpPr/>
      </dsp:nvSpPr>
      <dsp:spPr>
        <a:xfrm>
          <a:off x="243745" y="2196071"/>
          <a:ext cx="443174" cy="4431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B8ED5-62E5-4C02-B22A-840FC41542A0}">
      <dsp:nvSpPr>
        <dsp:cNvPr id="0" name=""/>
        <dsp:cNvSpPr/>
      </dsp:nvSpPr>
      <dsp:spPr>
        <a:xfrm>
          <a:off x="930666" y="2014773"/>
          <a:ext cx="5909823" cy="805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77" tIns="85277" rIns="85277" bIns="852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>
              <a:solidFill>
                <a:srgbClr val="0070C0"/>
              </a:solidFill>
            </a:rPr>
            <a:t>Satisfy needs and aspirations of targeted groups of customers </a:t>
          </a:r>
          <a:endParaRPr lang="en-US" sz="2200" kern="1200" dirty="0">
            <a:solidFill>
              <a:srgbClr val="0070C0"/>
            </a:solidFill>
          </a:endParaRPr>
        </a:p>
      </dsp:txBody>
      <dsp:txXfrm>
        <a:off x="930666" y="2014773"/>
        <a:ext cx="5909823" cy="8057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E83AC2-5607-46D3-8F3A-0CE6F4B7C19C}">
      <dsp:nvSpPr>
        <dsp:cNvPr id="0" name=""/>
        <dsp:cNvSpPr/>
      </dsp:nvSpPr>
      <dsp:spPr>
        <a:xfrm>
          <a:off x="831" y="669545"/>
          <a:ext cx="2919817" cy="18540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DE6E-3694-406F-8376-62B279FC1E1C}">
      <dsp:nvSpPr>
        <dsp:cNvPr id="0" name=""/>
        <dsp:cNvSpPr/>
      </dsp:nvSpPr>
      <dsp:spPr>
        <a:xfrm>
          <a:off x="325256" y="977748"/>
          <a:ext cx="2919817" cy="18540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baseline="0" dirty="0"/>
            <a:t>Very few companies differentiate their offering solely on one level.</a:t>
          </a:r>
          <a:endParaRPr lang="en-US" sz="2000" kern="1200" dirty="0"/>
        </a:p>
      </dsp:txBody>
      <dsp:txXfrm>
        <a:off x="379560" y="1032052"/>
        <a:ext cx="2811209" cy="1745476"/>
      </dsp:txXfrm>
    </dsp:sp>
    <dsp:sp modelId="{AF11E464-38A2-448D-BA79-4ED24A93BA24}">
      <dsp:nvSpPr>
        <dsp:cNvPr id="0" name=""/>
        <dsp:cNvSpPr/>
      </dsp:nvSpPr>
      <dsp:spPr>
        <a:xfrm>
          <a:off x="3569497" y="669545"/>
          <a:ext cx="2919817" cy="18540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3E300-C002-4D0E-B06E-F740C2405555}">
      <dsp:nvSpPr>
        <dsp:cNvPr id="0" name=""/>
        <dsp:cNvSpPr/>
      </dsp:nvSpPr>
      <dsp:spPr>
        <a:xfrm>
          <a:off x="3893921" y="977748"/>
          <a:ext cx="2919817" cy="18540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baseline="0" dirty="0"/>
            <a:t>They tend to ensure that they differentiate their offerings to various extents on all three levels. </a:t>
          </a:r>
          <a:endParaRPr lang="en-US" sz="2000" kern="1200" dirty="0"/>
        </a:p>
      </dsp:txBody>
      <dsp:txXfrm>
        <a:off x="3948225" y="1032052"/>
        <a:ext cx="2811209" cy="17454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19187-75D3-42B8-8B9F-E45872543A80}">
      <dsp:nvSpPr>
        <dsp:cNvPr id="0" name=""/>
        <dsp:cNvSpPr/>
      </dsp:nvSpPr>
      <dsp:spPr>
        <a:xfrm>
          <a:off x="3033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Premium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High price – High quality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3033" y="491308"/>
        <a:ext cx="2406219" cy="1443731"/>
      </dsp:txXfrm>
    </dsp:sp>
    <dsp:sp modelId="{38AEB850-C030-438D-8D3C-C6FE0EA0C1CF}">
      <dsp:nvSpPr>
        <dsp:cNvPr id="0" name=""/>
        <dsp:cNvSpPr/>
      </dsp:nvSpPr>
      <dsp:spPr>
        <a:xfrm>
          <a:off x="2649874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Penetration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Initial low price – Price increase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2649874" y="491308"/>
        <a:ext cx="2406219" cy="1443731"/>
      </dsp:txXfrm>
    </dsp:sp>
    <dsp:sp modelId="{75CB8114-076B-4A70-BB71-DA50A3A29205}">
      <dsp:nvSpPr>
        <dsp:cNvPr id="0" name=""/>
        <dsp:cNvSpPr/>
      </dsp:nvSpPr>
      <dsp:spPr>
        <a:xfrm>
          <a:off x="5296715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Economy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Deliberate setting of low price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5296715" y="491308"/>
        <a:ext cx="2406219" cy="1443731"/>
      </dsp:txXfrm>
    </dsp:sp>
    <dsp:sp modelId="{A9F820AC-0528-49F5-B47F-FE85D19E1D3F}">
      <dsp:nvSpPr>
        <dsp:cNvPr id="0" name=""/>
        <dsp:cNvSpPr/>
      </dsp:nvSpPr>
      <dsp:spPr>
        <a:xfrm>
          <a:off x="7943557" y="491308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Skim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High initial price – Price lowers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7943557" y="491308"/>
        <a:ext cx="2406219" cy="1443731"/>
      </dsp:txXfrm>
    </dsp:sp>
    <dsp:sp modelId="{0722AD5F-D428-4664-93E8-B927325DFDC9}">
      <dsp:nvSpPr>
        <dsp:cNvPr id="0" name=""/>
        <dsp:cNvSpPr/>
      </dsp:nvSpPr>
      <dsp:spPr>
        <a:xfrm>
          <a:off x="3033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Psychological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Customers emotive response – High quality with high price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3033" y="2175661"/>
        <a:ext cx="2406219" cy="1443731"/>
      </dsp:txXfrm>
    </dsp:sp>
    <dsp:sp modelId="{704EF9F4-6253-4CAD-9770-F8C3325D5A20}">
      <dsp:nvSpPr>
        <dsp:cNvPr id="0" name=""/>
        <dsp:cNvSpPr/>
      </dsp:nvSpPr>
      <dsp:spPr>
        <a:xfrm>
          <a:off x="2649874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Captive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Product consumables, e.g. razors at low cost – Replacement blades priced high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2649874" y="2175661"/>
        <a:ext cx="2406219" cy="1443731"/>
      </dsp:txXfrm>
    </dsp:sp>
    <dsp:sp modelId="{D2EA063A-1E8D-453D-9660-E462000E2549}">
      <dsp:nvSpPr>
        <dsp:cNvPr id="0" name=""/>
        <dsp:cNvSpPr/>
      </dsp:nvSpPr>
      <dsp:spPr>
        <a:xfrm>
          <a:off x="5296715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Product Line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Different prices for perceived different quality levels within the same Product Range</a:t>
          </a: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5296715" y="2175661"/>
        <a:ext cx="2406219" cy="1443731"/>
      </dsp:txXfrm>
    </dsp:sp>
    <dsp:sp modelId="{7AA8E91B-2B0C-4B2D-8C93-B4CAC6038CB3}">
      <dsp:nvSpPr>
        <dsp:cNvPr id="0" name=""/>
        <dsp:cNvSpPr/>
      </dsp:nvSpPr>
      <dsp:spPr>
        <a:xfrm>
          <a:off x="7943557" y="2175661"/>
          <a:ext cx="2406219" cy="1443731"/>
        </a:xfrm>
        <a:prstGeom prst="rect">
          <a:avLst/>
        </a:prstGeom>
        <a:gradFill rotWithShape="0">
          <a:gsLst>
            <a:gs pos="0">
              <a:srgbClr val="4495A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95A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95A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Competitive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Set prices to based on competitor pricing and market positioning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7943557" y="2175661"/>
        <a:ext cx="2406219" cy="14437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303B2-6492-41C6-B72B-ADC2B32DB1E2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B7B6-E3BA-4A0D-9A2A-6CFC733A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17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0DE-5A52-4E8B-9E59-8391DB272E65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F76D-149D-469F-A83C-0BFE296457DD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96DB5-DD13-45D7-8DB7-2B3524211970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4FA5-224A-4681-8940-4E5D3B8B918A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E2B-3BF8-413B-94DD-2921A17D2527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D3037-50B7-40EB-9CC6-A9AE6C5A284B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BE852-0E8F-40C0-8B39-B122FDD16E46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605A881E-E600-45A1-B7F7-57381DC16BB4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04E75-3EEB-44A1-8BFD-5EF793EFC1AB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CAEC3-DE29-4474-90D4-EC670E3DF8DD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A63FD-744A-403F-9C14-0782DAED1037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AE4632D-170A-48CC-BD23-5D20B56EBA51}" type="datetime1">
              <a:rPr lang="en-US" smtClean="0"/>
              <a:t>6/17/2024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hd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www.qmarkets.net/resources/article/the-role-of-innovation-in-new-product-development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UAtIQDllo8?feature=oembed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youtu.be/tF9r9LrOb7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1524001"/>
            <a:ext cx="3412067" cy="347838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MBA Managing Marketing change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GB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BMMB7026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200" y="5145513"/>
            <a:ext cx="3412067" cy="7388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Gwyneth jones</a:t>
            </a:r>
          </a:p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June 2024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4667020F-7E64-66F2-1E53-1C5EAA4A0B3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53" y="1159372"/>
            <a:ext cx="6764864" cy="45155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0E539C-4C1E-9B9A-5EAD-978A92102920}"/>
              </a:ext>
            </a:extLst>
          </p:cNvPr>
          <p:cNvSpPr txBox="1"/>
          <p:nvPr/>
        </p:nvSpPr>
        <p:spPr>
          <a:xfrm>
            <a:off x="5080908" y="4381442"/>
            <a:ext cx="5498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C000"/>
                </a:solidFill>
              </a:rPr>
              <a:t>The Marketing Mix (7Ps)</a:t>
            </a:r>
          </a:p>
        </p:txBody>
      </p:sp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05B09-B315-A0E3-6C45-CD926535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65331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introduction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65B88-CC9E-88F8-5805-6E0C9B3FD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605280"/>
            <a:ext cx="6309003" cy="4253519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tx2"/>
                </a:solidFill>
              </a:rPr>
              <a:t>In previous weeks we have looked at the </a:t>
            </a:r>
            <a:r>
              <a:rPr lang="en-GB" sz="2000" b="1" dirty="0">
                <a:solidFill>
                  <a:srgbClr val="0070C0"/>
                </a:solidFill>
              </a:rPr>
              <a:t>macro (external) </a:t>
            </a:r>
            <a:r>
              <a:rPr lang="en-GB" sz="2000" dirty="0">
                <a:solidFill>
                  <a:schemeClr val="tx2"/>
                </a:solidFill>
              </a:rPr>
              <a:t>and </a:t>
            </a:r>
            <a:r>
              <a:rPr lang="en-GB" sz="2000" b="1" dirty="0">
                <a:solidFill>
                  <a:srgbClr val="0070C0"/>
                </a:solidFill>
              </a:rPr>
              <a:t>micro (internal) environments </a:t>
            </a:r>
            <a:r>
              <a:rPr lang="en-GB" sz="2000" dirty="0">
                <a:solidFill>
                  <a:schemeClr val="tx2"/>
                </a:solidFill>
              </a:rPr>
              <a:t>within which an organisation operates, as well as ways of identifying and analysing </a:t>
            </a:r>
            <a:r>
              <a:rPr lang="en-GB" sz="2000" b="1" dirty="0">
                <a:solidFill>
                  <a:srgbClr val="0070C0"/>
                </a:solidFill>
              </a:rPr>
              <a:t>buying behaviour </a:t>
            </a:r>
            <a:r>
              <a:rPr lang="en-GB" sz="2000" dirty="0">
                <a:solidFill>
                  <a:schemeClr val="tx2"/>
                </a:solidFill>
              </a:rPr>
              <a:t>in order to develop the </a:t>
            </a:r>
            <a:r>
              <a:rPr lang="en-GB" sz="2000" b="1" dirty="0">
                <a:solidFill>
                  <a:srgbClr val="0070C0"/>
                </a:solidFill>
              </a:rPr>
              <a:t>Segmentation, Targeting, Positioning (STP) approach</a:t>
            </a:r>
            <a:r>
              <a:rPr lang="en-GB" sz="2000" dirty="0">
                <a:solidFill>
                  <a:schemeClr val="tx2"/>
                </a:solidFill>
              </a:rPr>
              <a:t>. </a:t>
            </a:r>
          </a:p>
          <a:p>
            <a:r>
              <a:rPr lang="en-GB" sz="2000" dirty="0">
                <a:solidFill>
                  <a:schemeClr val="tx2"/>
                </a:solidFill>
              </a:rPr>
              <a:t>We have also looked at </a:t>
            </a:r>
            <a:r>
              <a:rPr lang="en-GB" sz="2000" b="1" dirty="0">
                <a:solidFill>
                  <a:srgbClr val="0070C0"/>
                </a:solidFill>
              </a:rPr>
              <a:t>customer value</a:t>
            </a:r>
            <a:r>
              <a:rPr lang="en-GB" sz="2000" dirty="0">
                <a:solidFill>
                  <a:schemeClr val="tx2"/>
                </a:solidFill>
              </a:rPr>
              <a:t>. Developing value for customers can be a key part of ensuring long-term success for an organisation, and this also links back to the STP process.</a:t>
            </a:r>
          </a:p>
          <a:p>
            <a:r>
              <a:rPr lang="en-GB" sz="2000" dirty="0">
                <a:solidFill>
                  <a:schemeClr val="tx2"/>
                </a:solidFill>
              </a:rPr>
              <a:t>Once the target market is identified, the details of the </a:t>
            </a:r>
            <a:r>
              <a:rPr lang="en-GB" sz="2000" b="1" dirty="0">
                <a:solidFill>
                  <a:srgbClr val="0070C0"/>
                </a:solidFill>
              </a:rPr>
              <a:t>marketing mix </a:t>
            </a:r>
            <a:r>
              <a:rPr lang="en-GB" sz="2000" dirty="0">
                <a:solidFill>
                  <a:schemeClr val="tx2"/>
                </a:solidFill>
              </a:rPr>
              <a:t>can be planned.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014B6D-3D1F-A7C9-4304-68FC774C3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A0815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5F93B6-0B50-2901-C930-07ECC653F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A0815C"/>
                </a:solidFill>
              </a:rPr>
              <a:pPr>
                <a:spcAft>
                  <a:spcPts val="600"/>
                </a:spcAft>
              </a:pPr>
              <a:t>2</a:t>
            </a:fld>
            <a:endParaRPr lang="en-US">
              <a:solidFill>
                <a:srgbClr val="A0815C"/>
              </a:solidFill>
            </a:endParaRPr>
          </a:p>
        </p:txBody>
      </p:sp>
      <p:pic>
        <p:nvPicPr>
          <p:cNvPr id="6" name="Picture 2" descr="4 Step approach to writing the Introduction section of a research paper |  Editage Insights">
            <a:extLst>
              <a:ext uri="{FF2B5EF4-FFF2-40B4-BE49-F238E27FC236}">
                <a16:creationId xmlns:a16="http://schemas.microsoft.com/office/drawing/2014/main" id="{D3440801-855B-C279-698E-0AB8B70AD5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21283" y="10"/>
            <a:ext cx="4670717" cy="685799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194393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B657B-84FC-BB9D-4A35-3D83B11C0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72644"/>
          </a:xfrm>
        </p:spPr>
        <p:txBody>
          <a:bodyPr>
            <a:normAutofit/>
          </a:bodyPr>
          <a:lstStyle/>
          <a:p>
            <a:r>
              <a:rPr lang="en-GB" dirty="0"/>
              <a:t>Marketing mix – 4p and 7p introduction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F1B963-1139-51D7-D96E-739D2FC96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604" t="4264" r="18380" b="7057"/>
          <a:stretch/>
        </p:blipFill>
        <p:spPr>
          <a:xfrm>
            <a:off x="7701280" y="1241222"/>
            <a:ext cx="4244807" cy="46677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3A7C5-C3F5-F5F4-3688-0D608AA24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33024"/>
            <a:ext cx="7231847" cy="4667776"/>
          </a:xfrm>
        </p:spPr>
        <p:txBody>
          <a:bodyPr>
            <a:normAutofit lnSpcReduction="10000"/>
          </a:bodyPr>
          <a:lstStyle/>
          <a:p>
            <a:r>
              <a:rPr lang="en-GB" sz="2200" dirty="0"/>
              <a:t>A </a:t>
            </a:r>
            <a:r>
              <a:rPr lang="en-GB" sz="2200" b="1" dirty="0"/>
              <a:t>Marketing Mix </a:t>
            </a:r>
            <a:r>
              <a:rPr lang="en-GB" sz="2200" dirty="0"/>
              <a:t>is a set of tactical marketing tools that an organisation uses to get the response it is seeking for its products. These elements are adjusted and aligned to meet the needs of a target market and achieve marketing objectives.</a:t>
            </a:r>
          </a:p>
          <a:p>
            <a:r>
              <a:rPr lang="en-GB" sz="2200" dirty="0"/>
              <a:t>Traditionally referred to as the </a:t>
            </a:r>
            <a:r>
              <a:rPr lang="en-GB" sz="2200" b="1" dirty="0"/>
              <a:t>Four Ps of Marketing</a:t>
            </a:r>
            <a:r>
              <a:rPr lang="en-GB" sz="2200" dirty="0"/>
              <a:t>: Price, Product, Place, Promotion </a:t>
            </a:r>
            <a:r>
              <a:rPr lang="en-GB" sz="1600" dirty="0"/>
              <a:t>(The ‘4 Ps’ of product marketing (McCarthy, 1960))</a:t>
            </a:r>
          </a:p>
          <a:p>
            <a:r>
              <a:rPr lang="en-GB" sz="2200" dirty="0"/>
              <a:t>To account for the rise in the service economy: </a:t>
            </a:r>
            <a:r>
              <a:rPr lang="en-GB" sz="2200" b="1" dirty="0"/>
              <a:t>Seven Ps of Marketing </a:t>
            </a:r>
            <a:r>
              <a:rPr lang="en-GB" sz="2200" dirty="0"/>
              <a:t>now also include People, Process, Physical </a:t>
            </a:r>
            <a:r>
              <a:rPr lang="en-GB" sz="1600" dirty="0"/>
              <a:t>(The ‘7 Ps’ of services marketing (Booms &amp; Bitner, 1981))</a:t>
            </a:r>
          </a:p>
          <a:p>
            <a:r>
              <a:rPr lang="en-GB" sz="2200" b="1" dirty="0"/>
              <a:t>Marketing Strategy </a:t>
            </a:r>
            <a:r>
              <a:rPr lang="en-GB" sz="2200" dirty="0"/>
              <a:t>must be based on these factors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C36151-3A38-4CEF-EE97-5FD68138F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EA61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555304-D664-8717-A278-512A20BE9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EA619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EA61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611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D3681-0751-B2C4-24DB-0C8140A3D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4519889" cy="988332"/>
          </a:xfrm>
        </p:spPr>
        <p:txBody>
          <a:bodyPr/>
          <a:lstStyle/>
          <a:p>
            <a:r>
              <a:rPr lang="en-GB" dirty="0"/>
              <a:t>7p marketing mix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F0A4F0-8B42-4B1A-B7CE-297FE67B4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all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https://studiousguy.com/marketing-mix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44450-324B-BC37-EA64-86594C42F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9816DC-414A-679A-5FB1-6DEDA3247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276" y="729658"/>
            <a:ext cx="7446532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74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981200" y="1340769"/>
            <a:ext cx="8229600" cy="478643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8465" y="97458"/>
            <a:ext cx="11196084" cy="430080"/>
          </a:xfrm>
        </p:spPr>
        <p:txBody>
          <a:bodyPr>
            <a:noAutofit/>
          </a:bodyPr>
          <a:lstStyle/>
          <a:p>
            <a:r>
              <a:rPr lang="en-GB" b="1" u="sng" dirty="0">
                <a:latin typeface="+mn-lt"/>
              </a:rPr>
              <a:t>The Extended Marketing Mix within the External Environment </a:t>
            </a:r>
          </a:p>
        </p:txBody>
      </p:sp>
      <p:pic>
        <p:nvPicPr>
          <p:cNvPr id="3074" name="Picture 2" descr="Image result for pest analysi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t="3247" r="25165"/>
          <a:stretch/>
        </p:blipFill>
        <p:spPr bwMode="auto">
          <a:xfrm>
            <a:off x="1828035" y="842664"/>
            <a:ext cx="8496944" cy="601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4"/>
          <a:stretch/>
        </p:blipFill>
        <p:spPr>
          <a:xfrm>
            <a:off x="4205897" y="2196484"/>
            <a:ext cx="3527515" cy="33076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14098-EA5F-4E0F-8262-B37EEDEAEE8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59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392599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The marketing mix is a set of tactical tools which must be coordinated together to develop market offerings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7310" y="479613"/>
            <a:ext cx="6840490" cy="358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ext Placeholder 3">
            <a:extLst>
              <a:ext uri="{FF2B5EF4-FFF2-40B4-BE49-F238E27FC236}">
                <a16:creationId xmlns:a16="http://schemas.microsoft.com/office/drawing/2014/main" id="{9FB27AAB-7603-F2DC-1D75-920619862E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0854132"/>
              </p:ext>
            </p:extLst>
          </p:nvPr>
        </p:nvGraphicFramePr>
        <p:xfrm>
          <a:off x="4767310" y="3721347"/>
          <a:ext cx="6840490" cy="2820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89633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77F2BB43-1E8B-40A7-9733-9AEE76BFE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2499BD-C67D-4CD4-9747-4DCC7EF1F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0D02CAC-A533-4E24-84A6-B3171E16A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540462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Product vs. service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1021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0" lvl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Broadly: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Products are tangible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Services/experiences are intangible (have no physical form) 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sz="2400" dirty="0">
                <a:solidFill>
                  <a:schemeClr val="tx2"/>
                </a:solidFill>
              </a:rPr>
              <a:t>Most offerings are a mixture of product and service E.g. a meal in a restaurant or a car service</a:t>
            </a:r>
            <a:endParaRPr kumimoji="0" lang="en-US" sz="2400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pic>
        <p:nvPicPr>
          <p:cNvPr id="10" name="Picture 9" descr="Fresh bread loaves on a container">
            <a:extLst>
              <a:ext uri="{FF2B5EF4-FFF2-40B4-BE49-F238E27FC236}">
                <a16:creationId xmlns:a16="http://schemas.microsoft.com/office/drawing/2014/main" id="{B4896FD5-7132-C4AA-DB62-26CCC88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8188" y="-1"/>
            <a:ext cx="4623812" cy="338150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BE6E5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rgbClr val="BE6E5B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BE6E5B"/>
              </a:solidFill>
              <a:effectLst/>
              <a:uLnTx/>
              <a:uFillTx/>
            </a:endParaRPr>
          </a:p>
        </p:txBody>
      </p:sp>
      <p:pic>
        <p:nvPicPr>
          <p:cNvPr id="8" name="Picture 7" descr="Seated man in airplane, wearing business suit, holding and reading cellphone">
            <a:extLst>
              <a:ext uri="{FF2B5EF4-FFF2-40B4-BE49-F238E27FC236}">
                <a16:creationId xmlns:a16="http://schemas.microsoft.com/office/drawing/2014/main" id="{E1B7F4E7-CE0C-E022-214E-083CFA7B9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1351" y="3476499"/>
            <a:ext cx="4620649" cy="3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8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8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16">
            <a:extLst>
              <a:ext uri="{FF2B5EF4-FFF2-40B4-BE49-F238E27FC236}">
                <a16:creationId xmlns:a16="http://schemas.microsoft.com/office/drawing/2014/main" id="{3CED7894-4F62-4A6C-8DB5-DB5BE08E9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5"/>
            <a:ext cx="3568661" cy="12697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service characteristics</a:t>
            </a:r>
          </a:p>
        </p:txBody>
      </p:sp>
      <p:sp>
        <p:nvSpPr>
          <p:cNvPr id="31" name="Rectangle 18">
            <a:extLst>
              <a:ext uri="{FF2B5EF4-FFF2-40B4-BE49-F238E27FC236}">
                <a16:creationId xmlns:a16="http://schemas.microsoft.com/office/drawing/2014/main" id="{E536F3B4-50F6-4C52-8F76-4EB121471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274320" y="2340864"/>
            <a:ext cx="3188727" cy="3203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Service refers to an activity, benefit, or satisfaction offered for sale that is essentially intangible</a:t>
            </a:r>
          </a:p>
          <a:p>
            <a:pPr marR="0" lvl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tabLst/>
              <a:defRPr/>
            </a:pPr>
            <a:endParaRPr kumimoji="0" lang="en-US" sz="2400" b="0" i="0" u="none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Does not result in ownership of anything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2CAA0A7-9FAB-485B-6CDB-7AFA791CC3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161725"/>
              </p:ext>
            </p:extLst>
          </p:nvPr>
        </p:nvGraphicFramePr>
        <p:xfrm>
          <a:off x="3463048" y="2225041"/>
          <a:ext cx="8454632" cy="339343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92317">
                  <a:extLst>
                    <a:ext uri="{9D8B030D-6E8A-4147-A177-3AD203B41FA5}">
                      <a16:colId xmlns:a16="http://schemas.microsoft.com/office/drawing/2014/main" val="1153792383"/>
                    </a:ext>
                  </a:extLst>
                </a:gridCol>
                <a:gridCol w="2192317">
                  <a:extLst>
                    <a:ext uri="{9D8B030D-6E8A-4147-A177-3AD203B41FA5}">
                      <a16:colId xmlns:a16="http://schemas.microsoft.com/office/drawing/2014/main" val="2539369271"/>
                    </a:ext>
                  </a:extLst>
                </a:gridCol>
                <a:gridCol w="2151719">
                  <a:extLst>
                    <a:ext uri="{9D8B030D-6E8A-4147-A177-3AD203B41FA5}">
                      <a16:colId xmlns:a16="http://schemas.microsoft.com/office/drawing/2014/main" val="3754784206"/>
                    </a:ext>
                  </a:extLst>
                </a:gridCol>
                <a:gridCol w="1918279">
                  <a:extLst>
                    <a:ext uri="{9D8B030D-6E8A-4147-A177-3AD203B41FA5}">
                      <a16:colId xmlns:a16="http://schemas.microsoft.com/office/drawing/2014/main" val="1538658123"/>
                    </a:ext>
                  </a:extLst>
                </a:gridCol>
              </a:tblGrid>
              <a:tr h="781477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dirty="0">
                          <a:solidFill>
                            <a:schemeClr val="bg1"/>
                          </a:solidFill>
                          <a:effectLst/>
                        </a:rPr>
                        <a:t>Service Intangibility</a:t>
                      </a:r>
                    </a:p>
                  </a:txBody>
                  <a:tcPr marL="88380" marR="88380" marT="44190" marB="44190" anchor="b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dirty="0">
                          <a:solidFill>
                            <a:schemeClr val="bg1"/>
                          </a:solidFill>
                          <a:effectLst/>
                        </a:rPr>
                        <a:t>Service Inseparability</a:t>
                      </a:r>
                    </a:p>
                  </a:txBody>
                  <a:tcPr marL="88380" marR="88380" marT="44190" marB="44190" anchor="b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dirty="0">
                          <a:solidFill>
                            <a:schemeClr val="bg1"/>
                          </a:solidFill>
                          <a:effectLst/>
                        </a:rPr>
                        <a:t>Service Variability</a:t>
                      </a:r>
                    </a:p>
                  </a:txBody>
                  <a:tcPr marL="88380" marR="88380" marT="44190" marB="44190" anchor="b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dirty="0">
                          <a:solidFill>
                            <a:schemeClr val="bg1"/>
                          </a:solidFill>
                          <a:effectLst/>
                        </a:rPr>
                        <a:t>Service Perishability</a:t>
                      </a:r>
                    </a:p>
                  </a:txBody>
                  <a:tcPr marL="88380" marR="88380" marT="44190" marB="44190" anchor="b"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610851"/>
                  </a:ext>
                </a:extLst>
              </a:tr>
              <a:tr h="2611962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§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Service cannot be seen, tasted, touched or heard.</a:t>
                      </a:r>
                    </a:p>
                  </a:txBody>
                  <a:tcPr marL="14730" marR="14730" marT="14730" marB="1473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§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Service is produced and consumed at the same time</a:t>
                      </a:r>
                    </a:p>
                    <a:p>
                      <a:pPr marL="0" indent="0" fontAlgn="t">
                        <a:buFont typeface="Arial" panose="020B0604020202020204" pitchFamily="34" charset="0"/>
                        <a:buNone/>
                      </a:pPr>
                      <a:endParaRPr lang="en-GB" sz="2000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§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Cannot be separated from providers.</a:t>
                      </a:r>
                    </a:p>
                  </a:txBody>
                  <a:tcPr marL="14730" marR="14730" marT="14730" marB="1473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§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Service may vary greatly depending upon who specifically provides it and how they provide it.</a:t>
                      </a:r>
                    </a:p>
                  </a:txBody>
                  <a:tcPr marL="14730" marR="14730" marT="14730" marB="1473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§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Service cannot be stored for later sale or use.</a:t>
                      </a:r>
                    </a:p>
                  </a:txBody>
                  <a:tcPr marL="14730" marR="14730" marT="14730" marB="14730"/>
                </a:tc>
                <a:extLst>
                  <a:ext uri="{0D108BD9-81ED-4DB2-BD59-A6C34878D82A}">
                    <a16:rowId xmlns:a16="http://schemas.microsoft.com/office/drawing/2014/main" val="136844696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A8FF04E-19B9-A3DA-4319-7ED6453BFC8B}"/>
              </a:ext>
            </a:extLst>
          </p:cNvPr>
          <p:cNvSpPr txBox="1"/>
          <p:nvPr/>
        </p:nvSpPr>
        <p:spPr>
          <a:xfrm>
            <a:off x="4654297" y="1341120"/>
            <a:ext cx="669442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tabLst/>
              <a:defRPr/>
            </a:pPr>
            <a:r>
              <a:rPr kumimoji="0" lang="en-US" sz="2800" b="1" i="0" u="sng" strike="noStrike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</a:rPr>
              <a:t>Four characteristics distinguish services:</a:t>
            </a:r>
          </a:p>
        </p:txBody>
      </p:sp>
    </p:spTree>
    <p:extLst>
      <p:ext uri="{BB962C8B-B14F-4D97-AF65-F5344CB8AC3E}">
        <p14:creationId xmlns:p14="http://schemas.microsoft.com/office/powerpoint/2010/main" val="2092507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Three product levels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01255" y="2177142"/>
            <a:ext cx="3409782" cy="3823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Level 1: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Core Product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is the benefit of the product that makes it valuable to you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defRPr/>
            </a:pPr>
            <a:endParaRPr lang="en-GB" dirty="0"/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defRPr/>
            </a:pPr>
            <a:r>
              <a:rPr lang="en-GB" dirty="0"/>
              <a:t>Level 2: </a:t>
            </a:r>
            <a:r>
              <a:rPr lang="en-GB" b="1" dirty="0">
                <a:solidFill>
                  <a:srgbClr val="00B0F0"/>
                </a:solidFill>
              </a:rPr>
              <a:t>Actual Product</a:t>
            </a:r>
          </a:p>
          <a:p>
            <a:pPr marL="285750" indent="-285750"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lang="en-GB" dirty="0"/>
              <a:t>is the </a:t>
            </a:r>
            <a:r>
              <a:rPr lang="en-GB" b="1" dirty="0">
                <a:solidFill>
                  <a:schemeClr val="tx2"/>
                </a:solidFill>
              </a:rPr>
              <a:t>physical</a:t>
            </a:r>
            <a:r>
              <a:rPr lang="en-GB" dirty="0"/>
              <a:t> item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defRPr/>
            </a:pPr>
            <a:endParaRPr lang="en-GB" dirty="0"/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defRPr/>
            </a:pPr>
            <a:r>
              <a:rPr lang="en-GB" dirty="0"/>
              <a:t>Level 3: </a:t>
            </a:r>
            <a:r>
              <a:rPr lang="en-GB" b="1" dirty="0">
                <a:solidFill>
                  <a:srgbClr val="00B0F0"/>
                </a:solidFill>
              </a:rPr>
              <a:t>Augmented Product</a:t>
            </a:r>
          </a:p>
          <a:p>
            <a:pPr marL="285750" indent="-285750" defTabSz="457200"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lang="en-GB" dirty="0"/>
              <a:t>is the </a:t>
            </a:r>
            <a:r>
              <a:rPr lang="en-GB" b="1" dirty="0">
                <a:solidFill>
                  <a:schemeClr val="tx2"/>
                </a:solidFill>
              </a:rPr>
              <a:t>additional value </a:t>
            </a:r>
            <a:r>
              <a:rPr lang="en-GB" dirty="0"/>
              <a:t>beyond the physical product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F6EBEC-058C-8E2F-ACCD-4B4B06B0C25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231" y="2155205"/>
            <a:ext cx="6831503" cy="380856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BD482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BD4829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BD482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49B81E-92EF-15E4-5836-19914FF6CFA8}"/>
              </a:ext>
            </a:extLst>
          </p:cNvPr>
          <p:cNvSpPr txBox="1"/>
          <p:nvPr/>
        </p:nvSpPr>
        <p:spPr>
          <a:xfrm>
            <a:off x="4663762" y="1089520"/>
            <a:ext cx="675997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Nature of a product requires three levels of understanding: core, actual and augmented</a:t>
            </a:r>
          </a:p>
        </p:txBody>
      </p:sp>
    </p:spTree>
    <p:extLst>
      <p:ext uri="{BB962C8B-B14F-4D97-AF65-F5344CB8AC3E}">
        <p14:creationId xmlns:p14="http://schemas.microsoft.com/office/powerpoint/2010/main" val="25692201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60905C-E1AB-157D-F38A-627D1AF0B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620" y="863695"/>
            <a:ext cx="3511233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Product Levels</a:t>
            </a:r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026" name="Picture 2" descr="THREE LEVELS OF PRODUCT – CORE VALUE, ACTUAL PRODUCT, AUGMENTED PRODUCT">
            <a:extLst>
              <a:ext uri="{FF2B5EF4-FFF2-40B4-BE49-F238E27FC236}">
                <a16:creationId xmlns:a16="http://schemas.microsoft.com/office/drawing/2014/main" id="{1DA6CB48-D889-312F-902C-1A0A014D3C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559"/>
          <a:stretch/>
        </p:blipFill>
        <p:spPr bwMode="auto">
          <a:xfrm>
            <a:off x="4654295" y="10"/>
            <a:ext cx="753770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748723-7ABF-6018-6C53-385D9FF95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58994" y="6400800"/>
            <a:ext cx="54864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/>
            <a:endParaRPr lang="en-US" kern="1200" cap="all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20458-B9DB-7417-3B61-50559394F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1644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 defTabSz="457200">
                <a:spcAft>
                  <a:spcPts val="600"/>
                </a:spcAft>
              </a:pPr>
              <a:t>10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812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304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Product differentiation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24" name="TextBox 2">
            <a:extLst>
              <a:ext uri="{FF2B5EF4-FFF2-40B4-BE49-F238E27FC236}">
                <a16:creationId xmlns:a16="http://schemas.microsoft.com/office/drawing/2014/main" id="{311AA343-3F65-C14A-6AF8-9F92801DDC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8671206"/>
              </p:ext>
            </p:extLst>
          </p:nvPr>
        </p:nvGraphicFramePr>
        <p:xfrm>
          <a:off x="106530" y="2336801"/>
          <a:ext cx="6814571" cy="350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4352CE25-0ABC-57A9-4E1A-0D03C81193B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1102" y="802640"/>
            <a:ext cx="5025900" cy="310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01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6D2FE4-AC46-06A6-A7AD-DF1BD205B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Class Task</a:t>
            </a:r>
          </a:p>
        </p:txBody>
      </p:sp>
      <p:sp>
        <p:nvSpPr>
          <p:cNvPr id="1054" name="Content Placeholder 1029">
            <a:extLst>
              <a:ext uri="{FF2B5EF4-FFF2-40B4-BE49-F238E27FC236}">
                <a16:creationId xmlns:a16="http://schemas.microsoft.com/office/drawing/2014/main" id="{89755158-B01A-67CC-DDD0-D095737EA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6110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What are the different product levels of the brands in the bottled water industry?</a:t>
            </a:r>
          </a:p>
          <a:p>
            <a:r>
              <a:rPr lang="en-US" sz="2400" dirty="0">
                <a:solidFill>
                  <a:srgbClr val="FFFFFF"/>
                </a:solidFill>
              </a:rPr>
              <a:t>At what product level do the brands differentiate themselves?</a:t>
            </a: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026" name="Picture 2" descr="Tap vs. Bottled: The Facts">
            <a:extLst>
              <a:ext uri="{FF2B5EF4-FFF2-40B4-BE49-F238E27FC236}">
                <a16:creationId xmlns:a16="http://schemas.microsoft.com/office/drawing/2014/main" id="{46FDEA71-77B6-8206-1970-72D1072F0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2231" y="2028375"/>
            <a:ext cx="6831503" cy="278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2843E-A601-9FBB-262B-E4EDE1031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C14C79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A58DD3-D038-709B-E6A2-EF93972B6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C14C79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srgbClr val="C14C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0611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Product differentiation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2CAA0A7-9FAB-485B-6CDB-7AFA791CC3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443811"/>
              </p:ext>
            </p:extLst>
          </p:nvPr>
        </p:nvGraphicFramePr>
        <p:xfrm>
          <a:off x="172720" y="1625600"/>
          <a:ext cx="11785599" cy="4798313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928533">
                  <a:extLst>
                    <a:ext uri="{9D8B030D-6E8A-4147-A177-3AD203B41FA5}">
                      <a16:colId xmlns:a16="http://schemas.microsoft.com/office/drawing/2014/main" val="1153792383"/>
                    </a:ext>
                  </a:extLst>
                </a:gridCol>
                <a:gridCol w="3928533">
                  <a:extLst>
                    <a:ext uri="{9D8B030D-6E8A-4147-A177-3AD203B41FA5}">
                      <a16:colId xmlns:a16="http://schemas.microsoft.com/office/drawing/2014/main" val="2539369271"/>
                    </a:ext>
                  </a:extLst>
                </a:gridCol>
                <a:gridCol w="3928533">
                  <a:extLst>
                    <a:ext uri="{9D8B030D-6E8A-4147-A177-3AD203B41FA5}">
                      <a16:colId xmlns:a16="http://schemas.microsoft.com/office/drawing/2014/main" val="1538658123"/>
                    </a:ext>
                  </a:extLst>
                </a:gridCol>
              </a:tblGrid>
              <a:tr h="448497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dirty="0">
                          <a:effectLst/>
                        </a:rPr>
                        <a:t>Core Differentiation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dirty="0">
                          <a:effectLst/>
                        </a:rPr>
                        <a:t>Actual Differentiation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dirty="0">
                          <a:effectLst/>
                        </a:rPr>
                        <a:t>Augmented Differentiation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687610851"/>
                  </a:ext>
                </a:extLst>
              </a:tr>
              <a:tr h="4349816"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dirty="0">
                          <a:solidFill>
                            <a:srgbClr val="595959"/>
                          </a:solidFill>
                          <a:effectLst/>
                        </a:rPr>
                        <a:t>Occurs as a result of new disruptive innovation &amp; technology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endParaRPr lang="en-GB" sz="1800" b="1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endParaRPr lang="en-GB" sz="1800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rgbClr val="595959"/>
                          </a:solidFill>
                          <a:effectLst/>
                        </a:rPr>
                        <a:t>Example: the TV-entertainment industry faces a challenge from new competitors (Netflix) who have moved away from the model of providing a certain show at a certain time, by releasing every episode of a new season at once for customers to view when and where they want.</a:t>
                      </a:r>
                    </a:p>
                  </a:txBody>
                  <a:tcPr marL="15240" marR="15240" marT="15240" marB="1524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dirty="0">
                          <a:solidFill>
                            <a:srgbClr val="595959"/>
                          </a:solidFill>
                          <a:effectLst/>
                        </a:rPr>
                        <a:t>When a business competes by having superior quality, functionality, or design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endParaRPr lang="en-GB" sz="1800" b="1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rgbClr val="595959"/>
                          </a:solidFill>
                          <a:effectLst/>
                        </a:rPr>
                        <a:t>Mobile phones tend to compete on this basis as customers have relatively low brand loyalty (with some exceptions!) – hence the move towards better speakers, higher resolution screens, curved aluminium backs, etc.</a:t>
                      </a:r>
                    </a:p>
                  </a:txBody>
                  <a:tcPr marL="15240" marR="15240" marT="15240" marB="1524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dirty="0">
                          <a:solidFill>
                            <a:srgbClr val="595959"/>
                          </a:solidFill>
                          <a:effectLst/>
                        </a:rPr>
                        <a:t>Most differentiation happens at this level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endParaRPr lang="en-GB" sz="1800" b="1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endParaRPr lang="en-GB" sz="1800" dirty="0">
                        <a:solidFill>
                          <a:srgbClr val="595959"/>
                        </a:solidFill>
                        <a:effectLst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rgbClr val="595959"/>
                          </a:solidFill>
                          <a:effectLst/>
                        </a:rPr>
                        <a:t>By building an admired and respected brand, Apple can charge premium prices on their product ranges.</a:t>
                      </a:r>
                    </a:p>
                  </a:txBody>
                  <a:tcPr marL="15240" marR="15240" marT="15240" marB="15240"/>
                </a:tc>
                <a:extLst>
                  <a:ext uri="{0D108BD9-81ED-4DB2-BD59-A6C34878D82A}">
                    <a16:rowId xmlns:a16="http://schemas.microsoft.com/office/drawing/2014/main" val="1368446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7129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rgbClr val="FFFFFF"/>
                </a:solidFill>
              </a:rPr>
              <a:t>Product / service life cycle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01255" y="2177142"/>
            <a:ext cx="3409782" cy="3823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 Product Life Cycle (PLC) is the course of a product’s sales and profits over its lifetime.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 PLC has four phases after the initial development: introduction, growth, maturity and decline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Every product has a life cycle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Some short, some long</a:t>
            </a:r>
          </a:p>
        </p:txBody>
      </p:sp>
      <p:pic>
        <p:nvPicPr>
          <p:cNvPr id="8" name="Picture 7" descr="Chart&#10;&#10;Description automatically generated with medium confidence">
            <a:extLst>
              <a:ext uri="{FF2B5EF4-FFF2-40B4-BE49-F238E27FC236}">
                <a16:creationId xmlns:a16="http://schemas.microsoft.com/office/drawing/2014/main" id="{C34AEFE0-C81C-B20E-22CF-6A4D4BF49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9915" y="1367161"/>
            <a:ext cx="7824730" cy="503008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7DA5CC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7DA5CC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7DA5CC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459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BB53F82-F191-4EEB-AB7B-F69E634FA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3129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Product life cycle (PLC) Facts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616AA08-3831-473D-B61B-89484A33C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431B918-3A1C-46BA-9430-CAD97D9DA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00935A-2F82-4DC4-A4E1-E12EFB8C27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3D5D599-1CAE-4C92-B5AE-8E51AF6D4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hart&#10;&#10;Description automatically generated with medium confidence">
            <a:extLst>
              <a:ext uri="{FF2B5EF4-FFF2-40B4-BE49-F238E27FC236}">
                <a16:creationId xmlns:a16="http://schemas.microsoft.com/office/drawing/2014/main" id="{B6CAA69D-1E42-6872-7614-5ED4939AC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92" y="2729136"/>
            <a:ext cx="5149048" cy="32754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096000" y="1717040"/>
            <a:ext cx="5835587" cy="45091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PLCs vary from product to product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Not all products will follow the PLC, some products may not get out of the first phase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Price and promotion are determined at the introduction/product development phase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The time-space of each phase is different from product to product: a product may experience a short growth stage but a long maturity stage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A product may be in different phases of its lifecycle in different market segments: e.g. it may be in the maturity phase in a domestic market, whilst in a growth phase in an overseas market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7DA5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7DA5CC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7DA5CC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86360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B6C2-FFA1-D109-CE30-A52968229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730842"/>
          </a:xfrm>
        </p:spPr>
        <p:txBody>
          <a:bodyPr/>
          <a:lstStyle/>
          <a:p>
            <a:r>
              <a:rPr lang="en-GB" dirty="0"/>
              <a:t>Apple </a:t>
            </a:r>
            <a:r>
              <a:rPr lang="en-GB" dirty="0" err="1"/>
              <a:t>Iphone</a:t>
            </a:r>
            <a:r>
              <a:rPr lang="en-GB" dirty="0"/>
              <a:t> life cycle  2007 - 2017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BEE9A6-8002-1D96-EA26-BA26AB402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267C8-BF78-920E-1B05-D3C18F9D5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16</a:t>
            </a:fld>
            <a:endParaRPr lang="en-US" dirty="0"/>
          </a:p>
        </p:txBody>
      </p:sp>
      <p:pic>
        <p:nvPicPr>
          <p:cNvPr id="1026" name="Picture 2" descr="The life cycle of all the iPhone models | Download Scientific Diagram">
            <a:extLst>
              <a:ext uri="{FF2B5EF4-FFF2-40B4-BE49-F238E27FC236}">
                <a16:creationId xmlns:a16="http://schemas.microsoft.com/office/drawing/2014/main" id="{85C3B76D-F201-548A-7871-F35A930ED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032000"/>
            <a:ext cx="11410983" cy="4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273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B895C-DD05-5DDF-C5A6-10C6B33B9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Product range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0E687-9EF6-B079-466C-3C8367F34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340864"/>
            <a:ext cx="6336443" cy="3634486"/>
          </a:xfrm>
        </p:spPr>
        <p:txBody>
          <a:bodyPr>
            <a:normAutofit/>
          </a:bodyPr>
          <a:lstStyle/>
          <a:p>
            <a:pPr marL="285750" indent="-285750" eaLnBrk="1" hangingPunct="1"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altLang="en-US" sz="2400" dirty="0"/>
              <a:t>A business will constantly change and update its product range.</a:t>
            </a:r>
          </a:p>
          <a:p>
            <a:pPr marL="285750" indent="-285750" eaLnBrk="1" hangingPunct="1">
              <a:buClr>
                <a:schemeClr val="tx2"/>
              </a:buClr>
              <a:buFont typeface="Wingdings" panose="05000000000000000000" pitchFamily="2" charset="2"/>
              <a:buChar char="§"/>
            </a:pPr>
            <a:endParaRPr lang="en-GB" altLang="en-US" sz="2400" b="1" dirty="0">
              <a:solidFill>
                <a:schemeClr val="tx2"/>
              </a:solidFill>
            </a:endParaRPr>
          </a:p>
          <a:p>
            <a:pPr marL="285750" indent="-285750" eaLnBrk="1" hangingPunct="1"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altLang="en-US" sz="2400" b="1" dirty="0">
                <a:solidFill>
                  <a:srgbClr val="0070C0"/>
                </a:solidFill>
              </a:rPr>
              <a:t>Q: What would happen if a business has too few products?</a:t>
            </a:r>
          </a:p>
          <a:p>
            <a:pPr marL="285750" indent="-285750" eaLnBrk="1" hangingPunct="1"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altLang="en-US" sz="2400" b="1" dirty="0">
                <a:solidFill>
                  <a:srgbClr val="0070C0"/>
                </a:solidFill>
              </a:rPr>
              <a:t>Q: What if there are too many products?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E13BA2-7C03-AEE1-085B-380651686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455D50-7195-C0B8-63A3-EC907E25A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17</a:t>
            </a:fld>
            <a:endParaRPr lang="en-US" dirty="0"/>
          </a:p>
        </p:txBody>
      </p:sp>
      <p:pic>
        <p:nvPicPr>
          <p:cNvPr id="6" name="Picture 5" descr="http://cdn1.shopperhive.co.uk/n/eden4hampers-xl-cadbury-chocolate-basket.jpg">
            <a:extLst>
              <a:ext uri="{FF2B5EF4-FFF2-40B4-BE49-F238E27FC236}">
                <a16:creationId xmlns:a16="http://schemas.microsoft.com/office/drawing/2014/main" id="{55866449-CE8F-DA98-B8D3-ED8203348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11" y="734767"/>
            <a:ext cx="4282150" cy="5464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up of coffee 3D pattern">
            <a:extLst>
              <a:ext uri="{FF2B5EF4-FFF2-40B4-BE49-F238E27FC236}">
                <a16:creationId xmlns:a16="http://schemas.microsoft.com/office/drawing/2014/main" id="{AB89CD4A-56EA-6DEB-4B86-7B63CAEDD4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394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103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5" name="Rectangle 103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6" name="Rectangle 103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7" name="Rectangle 103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048" name="Rectangle 103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9" name="Group 104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1042" name="Rectangle 104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3" name="Rectangle 104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FF694EF-7C02-A871-3154-5BD46A08A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130809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Portfolio Analysis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6B49AE-6803-230D-2C3C-616D5E895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 defTabSz="457200">
                <a:spcAft>
                  <a:spcPts val="600"/>
                </a:spcAft>
              </a:pPr>
              <a:t>18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E5CCC8-28EB-147B-DFC9-229146ECD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/>
            <a:endParaRPr lang="en-US" sz="900" kern="1200" cap="all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2: Boston Consulting Group Matrix  ">
            <a:extLst>
              <a:ext uri="{FF2B5EF4-FFF2-40B4-BE49-F238E27FC236}">
                <a16:creationId xmlns:a16="http://schemas.microsoft.com/office/drawing/2014/main" id="{46A44324-1D4E-2B6F-7980-175F00752B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526" y="618067"/>
            <a:ext cx="6575917" cy="559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009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643944" y="293431"/>
            <a:ext cx="9101719" cy="832107"/>
          </a:xfrm>
        </p:spPr>
        <p:txBody>
          <a:bodyPr>
            <a:normAutofit fontScale="90000"/>
          </a:bodyPr>
          <a:lstStyle/>
          <a:p>
            <a:r>
              <a:rPr lang="en-GB" altLang="en-US" sz="2540" b="1" dirty="0"/>
              <a:t>Using the Boston Matrix to Maximise Resource Capabilities 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758" y="1183229"/>
            <a:ext cx="4375755" cy="4258239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8" y="1125538"/>
            <a:ext cx="10309956" cy="543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11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C8D83-35E3-D13E-B4BF-2AA80830E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NPD is essential for survival and growth in dynamic competitive environments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DEADF3-D9BE-4FFE-CA72-518D49F5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The Role of Innovation in New Product Development: Three Approaches for Success | </a:t>
            </a:r>
            <a:r>
              <a:rPr lang="en-GB" dirty="0" err="1">
                <a:hlinkClick r:id="rId2"/>
              </a:rPr>
              <a:t>Qmarkets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29701-FBFA-69D7-B029-93395B31C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20</a:t>
            </a:fld>
            <a:endParaRPr lang="en-US" dirty="0"/>
          </a:p>
        </p:txBody>
      </p:sp>
      <p:pic>
        <p:nvPicPr>
          <p:cNvPr id="1026" name="Picture 2" descr="New Product Development Stages">
            <a:extLst>
              <a:ext uri="{FF2B5EF4-FFF2-40B4-BE49-F238E27FC236}">
                <a16:creationId xmlns:a16="http://schemas.microsoft.com/office/drawing/2014/main" id="{64BF756C-91D1-7E6C-ACB5-5F1FAD1BBC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93" y="2176575"/>
            <a:ext cx="11672214" cy="311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881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E8C2-3389-EB2F-8FC6-753A7F39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072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" name="Online Media 5" title="&quot;The Innovator's Dilemma&quot; by Clayton Christensen - VIDEO BOOK SUMMARY">
            <a:hlinkClick r:id="" action="ppaction://media"/>
            <a:extLst>
              <a:ext uri="{FF2B5EF4-FFF2-40B4-BE49-F238E27FC236}">
                <a16:creationId xmlns:a16="http://schemas.microsoft.com/office/drawing/2014/main" id="{9ECA739F-5A03-C957-1CA9-EBB96752994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51208"/>
            <a:ext cx="12215236" cy="690202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2F080-C49F-9CD6-6728-26DEA2D50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799355-D487-817D-C639-62CB9A29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74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E8C2-3389-EB2F-8FC6-753A7F39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0724"/>
          </a:xfrm>
        </p:spPr>
        <p:txBody>
          <a:bodyPr/>
          <a:lstStyle/>
          <a:p>
            <a:r>
              <a:rPr lang="en-GB" dirty="0"/>
              <a:t>Product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3A44-DD85-AA36-BC56-58D769DB8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27200"/>
            <a:ext cx="11029615" cy="4248150"/>
          </a:xfrm>
        </p:spPr>
        <p:txBody>
          <a:bodyPr>
            <a:normAutofit/>
          </a:bodyPr>
          <a:lstStyle/>
          <a:p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Product decisions involve defining the product’s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features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,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benefits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, and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specifications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.</a:t>
            </a:r>
          </a:p>
          <a:p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It also includes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branding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,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packaging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, and 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Franklin Gothic (Body)"/>
              </a:rPr>
              <a:t>positioning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 in the market. </a:t>
            </a:r>
            <a:endParaRPr lang="en-GB" sz="2200" dirty="0">
              <a:solidFill>
                <a:srgbClr val="000000"/>
              </a:solidFill>
              <a:latin typeface="Franklin Gothic (Body)"/>
            </a:endParaRPr>
          </a:p>
          <a:p>
            <a:r>
              <a:rPr lang="en-GB" sz="2200" i="0" dirty="0">
                <a:solidFill>
                  <a:srgbClr val="000000"/>
                </a:solidFill>
                <a:effectLst/>
                <a:latin typeface="Franklin Gothic (Body)"/>
              </a:rPr>
              <a:t>Metrics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 for the product component may include sales volume, market share, customer satisfaction, and product quality ratings. </a:t>
            </a:r>
            <a:endParaRPr lang="en-GB" sz="2200" dirty="0">
              <a:solidFill>
                <a:srgbClr val="000000"/>
              </a:solidFill>
              <a:latin typeface="Franklin Gothic (Body)"/>
            </a:endParaRPr>
          </a:p>
          <a:p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A well-defined product strategy can lead to increased customer satisfaction, loyalty, and market differentiation. </a:t>
            </a:r>
            <a:endParaRPr lang="en-GB" sz="2200" dirty="0">
              <a:solidFill>
                <a:srgbClr val="000000"/>
              </a:solidFill>
              <a:latin typeface="Franklin Gothic (Body)"/>
            </a:endParaRPr>
          </a:p>
          <a:p>
            <a:r>
              <a:rPr lang="en-GB" sz="2200" b="0" i="0" dirty="0">
                <a:solidFill>
                  <a:srgbClr val="000000"/>
                </a:solidFill>
                <a:effectLst/>
                <a:latin typeface="Franklin Gothic (Body)"/>
              </a:rPr>
              <a:t>Neglecting product development or failing to meet customer expectations can result in reduced market competitiveness. </a:t>
            </a:r>
            <a:endParaRPr lang="en-GB" sz="2200" dirty="0">
              <a:latin typeface="Franklin Gothic (Body)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2F080-C49F-9CD6-6728-26DEA2D50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799355-D487-817D-C639-62CB9A29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952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141863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promotion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053" y="1523888"/>
            <a:ext cx="676486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324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2A671-30CB-5BEA-3984-26F07F447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F1DB-6A62-D86A-BCAC-2DDC6B0BF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</a:rPr>
              <a:t>Various methods of </a:t>
            </a:r>
            <a:r>
              <a:rPr lang="en-GB" sz="2000" b="1" i="1" dirty="0">
                <a:solidFill>
                  <a:srgbClr val="00B0F0"/>
                </a:solidFill>
              </a:rPr>
              <a:t>communicating</a:t>
            </a:r>
            <a:r>
              <a:rPr lang="en-GB" sz="2000" dirty="0">
                <a:solidFill>
                  <a:srgbClr val="FFFFFF"/>
                </a:solidFill>
              </a:rPr>
              <a:t> with your target audience</a:t>
            </a:r>
          </a:p>
          <a:p>
            <a:r>
              <a:rPr lang="en-GB" sz="2000" dirty="0">
                <a:solidFill>
                  <a:srgbClr val="FFFFFF"/>
                </a:solidFill>
              </a:rPr>
              <a:t>Aims to raise </a:t>
            </a:r>
            <a:r>
              <a:rPr lang="en-GB" sz="2000" b="1" i="1" dirty="0">
                <a:solidFill>
                  <a:srgbClr val="00B0F0"/>
                </a:solidFill>
              </a:rPr>
              <a:t>awareness</a:t>
            </a:r>
            <a:r>
              <a:rPr lang="en-GB" sz="2000" dirty="0">
                <a:solidFill>
                  <a:srgbClr val="FFFFFF"/>
                </a:solidFill>
              </a:rPr>
              <a:t> of an organisation’s product or service to </a:t>
            </a:r>
            <a:r>
              <a:rPr lang="en-GB" sz="2000" b="1" i="1" dirty="0">
                <a:solidFill>
                  <a:srgbClr val="00B0F0"/>
                </a:solidFill>
              </a:rPr>
              <a:t>generate sales</a:t>
            </a:r>
          </a:p>
          <a:p>
            <a:r>
              <a:rPr lang="en-GB" sz="2000" dirty="0">
                <a:solidFill>
                  <a:srgbClr val="FFFFFF"/>
                </a:solidFill>
              </a:rPr>
              <a:t>A common model for doing this is the AIDA model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F83090-4C90-42FB-252A-0C187997D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435" y="723261"/>
            <a:ext cx="7745005" cy="5502917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4D5DC3-1807-AC4B-A5DB-83975CDBB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79D0D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82D4EC-1DC8-4F5D-CD83-944163653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79D0D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79D0D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7818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FAD66-2FF5-6362-A1BB-7A583D505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773799"/>
            <a:ext cx="4011480" cy="60230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>
                    <a:lumMod val="75000"/>
                    <a:lumOff val="25000"/>
                  </a:schemeClr>
                </a:solidFill>
              </a:rPr>
              <a:t>Promotions mix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8C0B5-96D2-0B0B-8394-ACDF15D07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311" y="1483360"/>
            <a:ext cx="5690632" cy="4724607"/>
          </a:xfrm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Refers to the specific blend of tools the company can use to communicate customer value and build customer relationships persuasively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The core of any promotions mix includes six key elements: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Advertising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Sales promotion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Personal selling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Public relations (PR)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Direct marketing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Digital marketing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E88D16-8752-4279-41F7-E3011A522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22172D-51CC-2E05-DF97-74F4BE4A6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4E027C-7B02-C182-08B1-AA9A8E00538C}"/>
              </a:ext>
            </a:extLst>
          </p:cNvPr>
          <p:cNvSpPr txBox="1"/>
          <p:nvPr/>
        </p:nvSpPr>
        <p:spPr>
          <a:xfrm>
            <a:off x="446535" y="5777580"/>
            <a:ext cx="11405154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sz="2400" b="1" dirty="0">
                <a:solidFill>
                  <a:srgbClr val="C00000"/>
                </a:solidFill>
              </a:rPr>
              <a:t>The Promotions Mix is often what people think ‘Marketing’ is, as it is most visible</a:t>
            </a:r>
          </a:p>
        </p:txBody>
      </p:sp>
      <p:pic>
        <p:nvPicPr>
          <p:cNvPr id="2050" name="Picture 2" descr="International promotion mix, Breaking Down the International Marketing Mix">
            <a:extLst>
              <a:ext uri="{FF2B5EF4-FFF2-40B4-BE49-F238E27FC236}">
                <a16:creationId xmlns:a16="http://schemas.microsoft.com/office/drawing/2014/main" id="{1C0BF208-5165-91DE-18FE-7A0CE6481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749" y="767362"/>
            <a:ext cx="4739360" cy="468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384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9FA68-2B73-645F-7492-FF7DAE284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C962-B815-FBE0-72B3-55F82C187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7752BF6E-A20C-B0C1-4501-41C8B651E075}"/>
              </a:ext>
            </a:extLst>
          </p:cNvPr>
          <p:cNvSpPr/>
          <p:nvPr/>
        </p:nvSpPr>
        <p:spPr>
          <a:xfrm>
            <a:off x="575894" y="1491447"/>
            <a:ext cx="11029616" cy="783521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Advertising: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any paid form of non-personal presentation and promotion of ideas, goods or services by an organization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.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E6311E39-CAD5-72A7-C9EB-FA8130560727}"/>
              </a:ext>
            </a:extLst>
          </p:cNvPr>
          <p:cNvSpPr/>
          <p:nvPr/>
        </p:nvSpPr>
        <p:spPr>
          <a:xfrm>
            <a:off x="575894" y="2319914"/>
            <a:ext cx="11029616" cy="783521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Sales Promotions: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short-term incentives to encourage purchase of product or service, incl. limited-time sales events at retail stores (“The first 100 customers get 50% off a computer”). </a:t>
            </a: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D7D5F45E-B63F-597D-6A90-62BDF6ACF0C9}"/>
              </a:ext>
            </a:extLst>
          </p:cNvPr>
          <p:cNvSpPr/>
          <p:nvPr/>
        </p:nvSpPr>
        <p:spPr>
          <a:xfrm>
            <a:off x="575894" y="3154774"/>
            <a:ext cx="11029616" cy="783521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Personal Selling: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personal customer interactions by sales force to engage customers, make sales, and build customer relationships. (e.g. in-store selling by employees or door-to-door salesperson).</a:t>
            </a: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8CB25D29-6386-63E6-2B09-8433C2561C3B}"/>
              </a:ext>
            </a:extLst>
          </p:cNvPr>
          <p:cNvSpPr/>
          <p:nvPr/>
        </p:nvSpPr>
        <p:spPr>
          <a:xfrm>
            <a:off x="575894" y="3986534"/>
            <a:ext cx="11029616" cy="900426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Public Relations (PR):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building good relations with the company’s public stakeholders by obtaining publicity, building up a good corporate image, and handling unfavourable (e.g. negative) stories, events, and publicity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. </a:t>
            </a:r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98F6B7C0-E1AC-BA42-97F7-1B41174CE461}"/>
              </a:ext>
            </a:extLst>
          </p:cNvPr>
          <p:cNvSpPr/>
          <p:nvPr/>
        </p:nvSpPr>
        <p:spPr>
          <a:xfrm>
            <a:off x="575894" y="4964770"/>
            <a:ext cx="11029616" cy="783521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Direct and Digital Marketing: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engaging with carefully targeted individual customers / communities to obtain immediate response and build long-term relationships.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8D1F79-DC0D-3895-61CA-BC5653993D91}"/>
              </a:ext>
            </a:extLst>
          </p:cNvPr>
          <p:cNvSpPr txBox="1"/>
          <p:nvPr/>
        </p:nvSpPr>
        <p:spPr>
          <a:xfrm>
            <a:off x="586490" y="5748291"/>
            <a:ext cx="11019019" cy="7078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Crucial: coordinating the various elements to work together seamlessly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(e.g. through careful crafting of an integrated marketing communications plan)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A8BC379-589E-930D-901F-F99054D50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558473"/>
          </a:xfrm>
        </p:spPr>
        <p:txBody>
          <a:bodyPr/>
          <a:lstStyle/>
          <a:p>
            <a:r>
              <a:rPr lang="en-GB" dirty="0"/>
              <a:t>Promotions mix – key elements</a:t>
            </a:r>
          </a:p>
        </p:txBody>
      </p:sp>
    </p:spTree>
    <p:extLst>
      <p:ext uri="{BB962C8B-B14F-4D97-AF65-F5344CB8AC3E}">
        <p14:creationId xmlns:p14="http://schemas.microsoft.com/office/powerpoint/2010/main" val="39192343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5598-2435-0B78-53CA-B3F33352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52" y="870132"/>
            <a:ext cx="10068068" cy="781687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DIGITAL MARKETING TECHNIQUES (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Smart Insights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55157-360F-564A-5024-D913B4C4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04680" y="6221173"/>
            <a:ext cx="1463040" cy="274320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2B54562-CA1A-1C21-C257-BAF89F097A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4"/>
          <a:stretch/>
        </p:blipFill>
        <p:spPr bwMode="auto">
          <a:xfrm>
            <a:off x="313498" y="1651820"/>
            <a:ext cx="11488358" cy="484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1590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6DF06-EC2B-8B52-2D52-E8A34A6A3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517149-B7F3-FBD9-001B-1542BEF7B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88C1F6-8CB0-3718-B954-EFBF0FFB1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28</a:t>
            </a:fld>
            <a:endParaRPr lang="en-US" dirty="0"/>
          </a:p>
        </p:txBody>
      </p:sp>
      <p:pic>
        <p:nvPicPr>
          <p:cNvPr id="3074" name="Picture 2" descr="Marketing Communications Session 3 Marketing Communications Planning 3">
            <a:extLst>
              <a:ext uri="{FF2B5EF4-FFF2-40B4-BE49-F238E27FC236}">
                <a16:creationId xmlns:a16="http://schemas.microsoft.com/office/drawing/2014/main" id="{79A2B1CA-07A6-E630-E645-35BD36706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49"/>
            <a:ext cx="12191999" cy="674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1103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E2D59-5F3C-7650-CB85-4EC312CA6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21622"/>
          </a:xfrm>
        </p:spPr>
        <p:txBody>
          <a:bodyPr>
            <a:normAutofit/>
          </a:bodyPr>
          <a:lstStyle/>
          <a:p>
            <a:r>
              <a:rPr lang="en-GB" dirty="0"/>
              <a:t>Public relations (PR)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772C3-96A1-C3C7-2EF3-25818066FC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1" y="1625600"/>
            <a:ext cx="5194769" cy="4502742"/>
          </a:xfrm>
        </p:spPr>
        <p:txBody>
          <a:bodyPr>
            <a:noAutofit/>
          </a:bodyPr>
          <a:lstStyle/>
          <a:p>
            <a:r>
              <a:rPr lang="en-GB" sz="2000" dirty="0"/>
              <a:t>Commonly confused with advertising, but PR is very different!</a:t>
            </a:r>
          </a:p>
          <a:p>
            <a:r>
              <a:rPr lang="en-GB" sz="2000" dirty="0"/>
              <a:t>Aims to address the needs of a company’s various stakeholders, e.g.:</a:t>
            </a:r>
          </a:p>
          <a:p>
            <a:pPr lvl="1"/>
            <a:r>
              <a:rPr lang="en-GB" sz="2000" dirty="0"/>
              <a:t>Employees</a:t>
            </a:r>
          </a:p>
          <a:p>
            <a:pPr lvl="1"/>
            <a:r>
              <a:rPr lang="en-GB" sz="2000" dirty="0"/>
              <a:t>local community</a:t>
            </a:r>
          </a:p>
          <a:p>
            <a:pPr lvl="1"/>
            <a:r>
              <a:rPr lang="en-GB" sz="2000" dirty="0"/>
              <a:t>Shareholders</a:t>
            </a:r>
          </a:p>
          <a:p>
            <a:pPr lvl="1"/>
            <a:r>
              <a:rPr lang="en-GB" sz="2000" dirty="0"/>
              <a:t>Media</a:t>
            </a:r>
          </a:p>
          <a:p>
            <a:pPr lvl="1"/>
            <a:r>
              <a:rPr lang="en-GB" sz="2000" dirty="0"/>
              <a:t>pressure groups</a:t>
            </a:r>
          </a:p>
          <a:p>
            <a:pPr lvl="1"/>
            <a:r>
              <a:rPr lang="en-GB" sz="2000" dirty="0"/>
              <a:t>government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A5787B-68D6-33FB-6D4F-1C1A76E6D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1" y="1066800"/>
            <a:ext cx="5514808" cy="1723350"/>
          </a:xfrm>
        </p:spPr>
        <p:txBody>
          <a:bodyPr/>
          <a:lstStyle/>
          <a:p>
            <a:r>
              <a:rPr lang="en-GB" b="1" u="sng" dirty="0"/>
              <a:t>DEFINITION</a:t>
            </a:r>
            <a:r>
              <a:rPr lang="en-GB" dirty="0"/>
              <a:t> - Public relations is the planned and sustained effort to establish and maintain mutual understanding and good will between an organisation and its publics (</a:t>
            </a:r>
            <a:r>
              <a:rPr lang="en-GB" i="1" dirty="0"/>
              <a:t>Chartered Institute of Public Relations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F504E-8FBF-0E41-B164-036BC74C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>
              <a:ln>
                <a:noFill/>
              </a:ln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AC897E-9105-D950-048A-A1B1D4D6C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11" name="Picture 10" descr="On air sign with the light on">
            <a:extLst>
              <a:ext uri="{FF2B5EF4-FFF2-40B4-BE49-F238E27FC236}">
                <a16:creationId xmlns:a16="http://schemas.microsoft.com/office/drawing/2014/main" id="{6C03D717-84D4-8BF4-7E39-6D64541FAE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877906"/>
            <a:ext cx="5361630" cy="345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261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E2D59-5F3C-7650-CB85-4EC312CA6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59284"/>
          </a:xfrm>
        </p:spPr>
        <p:txBody>
          <a:bodyPr>
            <a:normAutofit/>
          </a:bodyPr>
          <a:lstStyle/>
          <a:p>
            <a:r>
              <a:rPr lang="en-GB" dirty="0"/>
              <a:t>Difference between advertising and public relations (PR)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F504E-8FBF-0E41-B164-036BC74C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AC897E-9105-D950-048A-A1B1D4D6C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7" name="Rectangle: Beveled 6">
            <a:extLst>
              <a:ext uri="{FF2B5EF4-FFF2-40B4-BE49-F238E27FC236}">
                <a16:creationId xmlns:a16="http://schemas.microsoft.com/office/drawing/2014/main" id="{C93D5627-F7E4-841B-ED5A-720E76D2FD72}"/>
              </a:ext>
            </a:extLst>
          </p:cNvPr>
          <p:cNvSpPr/>
          <p:nvPr/>
        </p:nvSpPr>
        <p:spPr>
          <a:xfrm>
            <a:off x="701334" y="1625600"/>
            <a:ext cx="5261499" cy="934719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Common with Advertising</a:t>
            </a: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73031475-9190-C429-CA32-F7EA688FCCEF}"/>
              </a:ext>
            </a:extLst>
          </p:cNvPr>
          <p:cNvSpPr/>
          <p:nvPr/>
        </p:nvSpPr>
        <p:spPr>
          <a:xfrm>
            <a:off x="6090702" y="1625601"/>
            <a:ext cx="5261499" cy="93471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Difference to Advertising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E079D2-8BC5-505B-B387-7F886D6BF9AE}"/>
              </a:ext>
            </a:extLst>
          </p:cNvPr>
          <p:cNvSpPr txBox="1"/>
          <p:nvPr/>
        </p:nvSpPr>
        <p:spPr>
          <a:xfrm>
            <a:off x="581192" y="2824479"/>
            <a:ext cx="5381641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Franklin Gothic Book" panose="020B0502020104020203"/>
              </a:rPr>
              <a:t>B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uilds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brands,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prestige and reputation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Franklin Gothic Book" panose="020B0502020104020203"/>
              </a:rPr>
              <a:t>Communicates with target audiences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Franklin Gothic Book" panose="020B0502020104020203"/>
              </a:rPr>
              <a:t>C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reates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awareness and interest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Franklin Gothic Book" panose="020B0502020104020203"/>
              </a:rPr>
              <a:t>O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vercomes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misconceptions surrounding the organisation and/or its offerings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533FA0-87FF-BBEE-E1B8-2F2D4CA77AC9}"/>
              </a:ext>
            </a:extLst>
          </p:cNvPr>
          <p:cNvSpPr txBox="1"/>
          <p:nvPr/>
        </p:nvSpPr>
        <p:spPr>
          <a:xfrm>
            <a:off x="6062587" y="2824479"/>
            <a:ext cx="538164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</a:rPr>
              <a:t>Advertising space is paid for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</a:rPr>
              <a:t>PR results are earned (e.g. by providing the media with information such as press releases)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</a:rPr>
              <a:t>PR revolves around seminars, publications, lobbying, charitable donations, interviews, etc.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90272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10015B9-6046-41B8-83BD-71778D2F9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908232-52E2-4794-A6C1-54300FB98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B9299F-BED7-44C5-9CC5-E542F919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DDF273-E040-4765-AD05-872458E13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BE2D59-5F3C-7650-CB85-4EC312CA6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758448"/>
            <a:ext cx="10993549" cy="66574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/>
              <a:t>Public relations’ three main characteristics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772C3-96A1-C3C7-2EF3-25818066F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522317"/>
            <a:ext cx="10993546" cy="4414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b="1" cap="all" dirty="0">
                <a:solidFill>
                  <a:schemeClr val="tx1"/>
                </a:solidFill>
              </a:rPr>
              <a:t>There are three main characteristics of PR, which are important to consider</a:t>
            </a:r>
            <a:r>
              <a:rPr lang="en-US" sz="1600" b="1" cap="all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8" name="Picture 7" descr="Aerial view of people walking">
            <a:extLst>
              <a:ext uri="{FF2B5EF4-FFF2-40B4-BE49-F238E27FC236}">
                <a16:creationId xmlns:a16="http://schemas.microsoft.com/office/drawing/2014/main" id="{7CFE6378-D3E9-2445-A1D5-A0C59BBF78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191" y="2213770"/>
            <a:ext cx="2802089" cy="439023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F504E-8FBF-0E41-B164-036BC74C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2187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AC897E-9105-D950-048A-A1B1D4D6C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6513"/>
            <a:ext cx="101644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7104260-64EA-A67C-77D2-4B03A7197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93566"/>
              </p:ext>
            </p:extLst>
          </p:nvPr>
        </p:nvGraphicFramePr>
        <p:xfrm>
          <a:off x="3517938" y="1963782"/>
          <a:ext cx="8359324" cy="4718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030">
                  <a:extLst>
                    <a:ext uri="{9D8B030D-6E8A-4147-A177-3AD203B41FA5}">
                      <a16:colId xmlns:a16="http://schemas.microsoft.com/office/drawing/2014/main" val="1784792858"/>
                    </a:ext>
                  </a:extLst>
                </a:gridCol>
                <a:gridCol w="6633294">
                  <a:extLst>
                    <a:ext uri="{9D8B030D-6E8A-4147-A177-3AD203B41FA5}">
                      <a16:colId xmlns:a16="http://schemas.microsoft.com/office/drawing/2014/main" val="1070104315"/>
                    </a:ext>
                  </a:extLst>
                </a:gridCol>
              </a:tblGrid>
              <a:tr h="384139">
                <a:tc>
                  <a:txBody>
                    <a:bodyPr/>
                    <a:lstStyle/>
                    <a:p>
                      <a:pPr algn="l" fontAlgn="b"/>
                      <a:r>
                        <a:rPr lang="en-GB" sz="1500">
                          <a:effectLst/>
                        </a:rPr>
                        <a:t>Characteristic</a:t>
                      </a:r>
                    </a:p>
                  </a:txBody>
                  <a:tcPr marL="66828" marR="66828" marT="33414" marB="33414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500">
                          <a:effectLst/>
                        </a:rPr>
                        <a:t>Description</a:t>
                      </a:r>
                    </a:p>
                  </a:txBody>
                  <a:tcPr marL="66828" marR="66828" marT="33414" marB="33414" anchor="b"/>
                </a:tc>
                <a:extLst>
                  <a:ext uri="{0D108BD9-81ED-4DB2-BD59-A6C34878D82A}">
                    <a16:rowId xmlns:a16="http://schemas.microsoft.com/office/drawing/2014/main" val="2730875460"/>
                  </a:ext>
                </a:extLst>
              </a:tr>
              <a:tr h="1454215">
                <a:tc>
                  <a:txBody>
                    <a:bodyPr/>
                    <a:lstStyle/>
                    <a:p>
                      <a:pPr fontAlgn="t"/>
                      <a:r>
                        <a:rPr lang="en-GB" sz="1500" b="1" dirty="0">
                          <a:solidFill>
                            <a:srgbClr val="595959"/>
                          </a:solidFill>
                          <a:effectLst/>
                        </a:rPr>
                        <a:t>High credibility</a:t>
                      </a:r>
                    </a:p>
                  </a:txBody>
                  <a:tcPr marL="11138" marR="11138" marT="11138" marB="11138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Nature of PR: the message being put across appears to have been independently written/produced (i.e. by a journalist and/or individual employee)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Gives it higher credibility, in the consumer's eyes, than an advertisement.</a:t>
                      </a:r>
                    </a:p>
                  </a:txBody>
                  <a:tcPr marL="11138" marR="11138" marT="11138" marB="11138"/>
                </a:tc>
                <a:extLst>
                  <a:ext uri="{0D108BD9-81ED-4DB2-BD59-A6C34878D82A}">
                    <a16:rowId xmlns:a16="http://schemas.microsoft.com/office/drawing/2014/main" val="2688878641"/>
                  </a:ext>
                </a:extLst>
              </a:tr>
              <a:tr h="1167562">
                <a:tc>
                  <a:txBody>
                    <a:bodyPr/>
                    <a:lstStyle/>
                    <a:p>
                      <a:pPr fontAlgn="t"/>
                      <a:r>
                        <a:rPr lang="en-GB" sz="1500" b="1">
                          <a:solidFill>
                            <a:srgbClr val="595959"/>
                          </a:solidFill>
                          <a:effectLst/>
                        </a:rPr>
                        <a:t>No direct cost</a:t>
                      </a:r>
                    </a:p>
                  </a:txBody>
                  <a:tcPr marL="11138" marR="11138" marT="11138" marB="11138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Allows organisation to push a message without paying the media organisation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Indirect costs: writing a press release, liaising with journalists and events organisers etc.</a:t>
                      </a:r>
                    </a:p>
                  </a:txBody>
                  <a:tcPr marL="11138" marR="11138" marT="11138" marB="11138"/>
                </a:tc>
                <a:extLst>
                  <a:ext uri="{0D108BD9-81ED-4DB2-BD59-A6C34878D82A}">
                    <a16:rowId xmlns:a16="http://schemas.microsoft.com/office/drawing/2014/main" val="3897174800"/>
                  </a:ext>
                </a:extLst>
              </a:tr>
              <a:tr h="1454215">
                <a:tc>
                  <a:txBody>
                    <a:bodyPr/>
                    <a:lstStyle/>
                    <a:p>
                      <a:pPr fontAlgn="t"/>
                      <a:r>
                        <a:rPr lang="en-GB" sz="1500" b="1" dirty="0">
                          <a:solidFill>
                            <a:srgbClr val="595959"/>
                          </a:solidFill>
                          <a:effectLst/>
                        </a:rPr>
                        <a:t>No control</a:t>
                      </a:r>
                    </a:p>
                  </a:txBody>
                  <a:tcPr marL="11138" marR="11138" marT="11138" marB="11138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Advertising offers the organisation full control of its message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PR leaves the final presentation of your organisation’s message in the hands of an independent reporter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595959"/>
                          </a:solidFill>
                          <a:effectLst/>
                        </a:rPr>
                        <a:t>Final message may not be whole or indeed at all positive.</a:t>
                      </a:r>
                    </a:p>
                  </a:txBody>
                  <a:tcPr marL="11138" marR="11138" marT="11138" marB="11138"/>
                </a:tc>
                <a:extLst>
                  <a:ext uri="{0D108BD9-81ED-4DB2-BD59-A6C34878D82A}">
                    <a16:rowId xmlns:a16="http://schemas.microsoft.com/office/drawing/2014/main" val="1359874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7429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72644"/>
          </a:xfrm>
        </p:spPr>
        <p:txBody>
          <a:bodyPr>
            <a:normAutofit/>
          </a:bodyPr>
          <a:lstStyle/>
          <a:p>
            <a:r>
              <a:rPr lang="en-GB" dirty="0"/>
              <a:t>Promotions mix – example of </a:t>
            </a:r>
            <a:r>
              <a:rPr lang="en-GB" dirty="0" err="1"/>
              <a:t>mcDonald’s</a:t>
            </a:r>
            <a:endParaRPr lang="en-GB" dirty="0"/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0A7B8BBB-5B34-401F-9483-EB5DC6DFA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03320" cy="4045683"/>
          </a:xfrm>
          <a:prstGeom prst="rect">
            <a:avLst/>
          </a:prstGeom>
          <a:solidFill>
            <a:srgbClr val="FFFFFF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1E2241-1538-D05A-3EB3-E954C0744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2541" y="2368941"/>
            <a:ext cx="1788166" cy="178816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5" y="2180496"/>
            <a:ext cx="7105481" cy="4045683"/>
          </a:xfrm>
        </p:spPr>
        <p:txBody>
          <a:bodyPr>
            <a:normAutofit/>
          </a:bodyPr>
          <a:lstStyle/>
          <a:p>
            <a:r>
              <a:rPr lang="en-GB" dirty="0"/>
              <a:t>Two Teachers</a:t>
            </a:r>
          </a:p>
          <a:p>
            <a:r>
              <a:rPr lang="en-GB" dirty="0"/>
              <a:t>https://youtu.be/XI2qK1UASxI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all" spc="0" normalizeH="0" baseline="0" noProof="0" dirty="0">
                <a:ln>
                  <a:noFill/>
                </a:ln>
                <a:solidFill>
                  <a:srgbClr val="3885DA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6:35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885DA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3885DA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2" descr="McDonald's Logo and symbol, meaning, history, PNG, brand">
            <a:extLst>
              <a:ext uri="{FF2B5EF4-FFF2-40B4-BE49-F238E27FC236}">
                <a16:creationId xmlns:a16="http://schemas.microsoft.com/office/drawing/2014/main" id="{FB09D97B-6831-3791-8A9E-5E2E6F851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93" y="4401482"/>
            <a:ext cx="2809461" cy="158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1696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21844"/>
          </a:xfrm>
        </p:spPr>
        <p:txBody>
          <a:bodyPr>
            <a:normAutofit/>
          </a:bodyPr>
          <a:lstStyle/>
          <a:p>
            <a:r>
              <a:rPr lang="en-GB" dirty="0"/>
              <a:t>Creative advertising – example of tesla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0A7B8BBB-5B34-401F-9483-EB5DC6DFA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03320" cy="4045683"/>
          </a:xfrm>
          <a:prstGeom prst="rect">
            <a:avLst/>
          </a:prstGeom>
          <a:solidFill>
            <a:srgbClr val="FFFFFF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5" y="2180496"/>
            <a:ext cx="7105481" cy="4045683"/>
          </a:xfrm>
        </p:spPr>
        <p:txBody>
          <a:bodyPr>
            <a:normAutofit/>
          </a:bodyPr>
          <a:lstStyle/>
          <a:p>
            <a:r>
              <a:rPr lang="en-GB" dirty="0" err="1"/>
              <a:t>ThoughtCatalyst</a:t>
            </a:r>
            <a:endParaRPr lang="en-GB" dirty="0"/>
          </a:p>
          <a:p>
            <a:r>
              <a:rPr lang="en-GB" dirty="0">
                <a:hlinkClick r:id="rId2"/>
              </a:rPr>
              <a:t>https://youtu.be/tF9r9LrOb70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3885DA"/>
                </a:solidFill>
                <a:latin typeface="Franklin Gothic Book" panose="020B0502020104020203"/>
              </a:rPr>
              <a:t>7:32</a:t>
            </a: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3885DA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885DA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3885DA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BC45183-20CE-1108-75EC-7FD101A6E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423" y="2435462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esla Logo, Meaning, Transparent PNG">
            <a:extLst>
              <a:ext uri="{FF2B5EF4-FFF2-40B4-BE49-F238E27FC236}">
                <a16:creationId xmlns:a16="http://schemas.microsoft.com/office/drawing/2014/main" id="{D743E8E0-7EED-5ABA-8F3A-72B4F6DEC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87" y="4241158"/>
            <a:ext cx="1401148" cy="178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782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E8C2-3389-EB2F-8FC6-753A7F39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0724"/>
          </a:xfrm>
        </p:spPr>
        <p:txBody>
          <a:bodyPr/>
          <a:lstStyle/>
          <a:p>
            <a:r>
              <a:rPr lang="en-GB" dirty="0"/>
              <a:t>Promotion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3A44-DD85-AA36-BC56-58D769DB8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27200"/>
            <a:ext cx="11029615" cy="4248150"/>
          </a:xfrm>
        </p:spPr>
        <p:txBody>
          <a:bodyPr>
            <a:normAutofit lnSpcReduction="10000"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The promotion element of the Marketing Mix encompasses all communication and marketing activities used to promote and sell a product or service.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Promotion </a:t>
            </a:r>
            <a:r>
              <a:rPr lang="en-GB" sz="2400" dirty="0">
                <a:solidFill>
                  <a:srgbClr val="000000"/>
                </a:solidFill>
              </a:rPr>
              <a:t>i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nvolve selection and coordination of elements of the promotions mix. </a:t>
            </a:r>
          </a:p>
          <a:p>
            <a:r>
              <a:rPr lang="en-GB" sz="2400" i="0" dirty="0">
                <a:solidFill>
                  <a:srgbClr val="000000"/>
                </a:solidFill>
                <a:effectLst/>
              </a:rPr>
              <a:t>Metrics</a:t>
            </a:r>
            <a:r>
              <a:rPr lang="en-GB" sz="2400" b="1" i="0" dirty="0">
                <a:solidFill>
                  <a:srgbClr val="000000"/>
                </a:solidFill>
                <a:effectLst/>
              </a:rPr>
              <a:t> 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include brand awareness, click-through rates, conversion rates, return on investment (ROI), and customer acquisition cost (CAC).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Effective promotion drives brand recognition, customer engagement, and sales. It helps build and maintain brand reputation and loyalty. </a:t>
            </a:r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Ineffective or misleading promotion can damage brand credibility and result in customer backlash. </a:t>
            </a:r>
            <a:endParaRPr lang="en-GB" sz="22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2F080-C49F-9CD6-6728-26DEA2D50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799355-D487-817D-C639-62CB9A29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6068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79247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price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8640" y="1005840"/>
            <a:ext cx="7171277" cy="456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7293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13EC62-7A25-4745-62FD-744DA193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price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6E738-3EC5-FD38-19CA-6D59702D1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</a:rPr>
              <a:t>Price is one element of the Marketing Mix that produces </a:t>
            </a:r>
            <a:r>
              <a:rPr lang="en-GB" sz="2000" b="1" i="1" dirty="0">
                <a:solidFill>
                  <a:srgbClr val="00B0F0"/>
                </a:solidFill>
              </a:rPr>
              <a:t>Revenue</a:t>
            </a:r>
            <a:r>
              <a:rPr lang="en-GB" sz="2000" dirty="0">
                <a:solidFill>
                  <a:srgbClr val="FFFFFF"/>
                </a:solidFill>
              </a:rPr>
              <a:t> – the others produce </a:t>
            </a:r>
            <a:r>
              <a:rPr lang="en-GB" sz="2000" b="1" i="1" dirty="0">
                <a:solidFill>
                  <a:srgbClr val="00B0F0"/>
                </a:solidFill>
              </a:rPr>
              <a:t>Costs</a:t>
            </a:r>
            <a:r>
              <a:rPr lang="en-GB" sz="2000" dirty="0">
                <a:solidFill>
                  <a:srgbClr val="FFFFFF"/>
                </a:solidFill>
              </a:rPr>
              <a:t>.</a:t>
            </a:r>
          </a:p>
          <a:p>
            <a:r>
              <a:rPr lang="en-GB" sz="2000" dirty="0">
                <a:solidFill>
                  <a:srgbClr val="FFFFFF"/>
                </a:solidFill>
              </a:rPr>
              <a:t>An organisation must set a price for a product.</a:t>
            </a:r>
          </a:p>
          <a:p>
            <a:r>
              <a:rPr lang="en-GB" sz="2000" dirty="0">
                <a:solidFill>
                  <a:srgbClr val="FFFFFF"/>
                </a:solidFill>
              </a:rPr>
              <a:t>Prices can be changed quickly.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6" name="Picture 2" descr="Why Everyone is Talking About TripTease's Price Check Widget">
            <a:extLst>
              <a:ext uri="{FF2B5EF4-FFF2-40B4-BE49-F238E27FC236}">
                <a16:creationId xmlns:a16="http://schemas.microsoft.com/office/drawing/2014/main" id="{4AD40DD8-A42A-DD76-8FC7-3CBAA0A71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2231" y="1200055"/>
            <a:ext cx="6831503" cy="4440476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04577E-7B8C-2BE6-0E01-D4424F172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D63A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D33649-A2E7-96DB-7D3A-16A620C08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D63A00"/>
                </a:solidFill>
              </a:rPr>
              <a:pPr>
                <a:spcAft>
                  <a:spcPts val="600"/>
                </a:spcAft>
              </a:pPr>
              <a:t>36</a:t>
            </a:fld>
            <a:endParaRPr lang="en-US">
              <a:solidFill>
                <a:srgbClr val="D63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8622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BB53F82-F191-4EEB-AB7B-F69E634FA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2A1897-D6A0-C27F-F24D-2249D1D3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89764"/>
          </a:xfrm>
        </p:spPr>
        <p:txBody>
          <a:bodyPr>
            <a:normAutofit/>
          </a:bodyPr>
          <a:lstStyle/>
          <a:p>
            <a:r>
              <a:rPr lang="en-GB" dirty="0"/>
              <a:t>Six stages of Pricing strategy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16AA08-3831-473D-B61B-89484A33C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431B918-3A1C-46BA-9430-CAD97D9DA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00935A-2F82-4DC4-A4E1-E12EFB8C27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3D5D599-1CAE-4C92-B5AE-8E51AF6D4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lose-up of a pen writing on a chart">
            <a:extLst>
              <a:ext uri="{FF2B5EF4-FFF2-40B4-BE49-F238E27FC236}">
                <a16:creationId xmlns:a16="http://schemas.microsoft.com/office/drawing/2014/main" id="{B908175A-0FF6-7FEE-265B-D766BE274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608" y="2499053"/>
            <a:ext cx="4664921" cy="340539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B140F-5D5A-88DB-7987-24B1A8D5B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805" y="2180496"/>
            <a:ext cx="5275001" cy="40456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In deciding a product’s price, marketers can follow six stages:</a:t>
            </a:r>
          </a:p>
          <a:p>
            <a:r>
              <a:rPr lang="en-GB" sz="2400" dirty="0"/>
              <a:t>Select the price objective</a:t>
            </a:r>
          </a:p>
          <a:p>
            <a:r>
              <a:rPr lang="en-GB" sz="2400" dirty="0"/>
              <a:t>Determine the demand</a:t>
            </a:r>
          </a:p>
          <a:p>
            <a:r>
              <a:rPr lang="en-GB" sz="2400" dirty="0"/>
              <a:t>Estimate costs</a:t>
            </a:r>
          </a:p>
          <a:p>
            <a:r>
              <a:rPr lang="en-GB" sz="2400" dirty="0"/>
              <a:t>Analyse competitors</a:t>
            </a:r>
          </a:p>
          <a:p>
            <a:r>
              <a:rPr lang="en-GB" sz="2400" dirty="0"/>
              <a:t>Select pricing strategy</a:t>
            </a:r>
          </a:p>
          <a:p>
            <a:r>
              <a:rPr lang="en-GB" sz="2400" dirty="0"/>
              <a:t>Select final price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C9BD15-1BAD-3C0E-02E8-837F0F1DC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8CBBED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0A9CA-2523-AA52-5C6F-F43448D6C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8CBBED"/>
                </a:solidFill>
              </a:rPr>
              <a:pPr>
                <a:spcAft>
                  <a:spcPts val="600"/>
                </a:spcAft>
              </a:pPr>
              <a:t>37</a:t>
            </a:fld>
            <a:endParaRPr lang="en-US">
              <a:solidFill>
                <a:srgbClr val="8CBB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100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5810F-BEF9-5E1E-6824-AA6A049FD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Pricing strategy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71DD62-E22E-BDC5-F0BA-A44BE4754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8384C4-2205-ECAE-16BB-C12B2A5BE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38</a:t>
            </a:fld>
            <a:endParaRPr lang="en-US" dirty="0"/>
          </a:p>
        </p:txBody>
      </p:sp>
      <p:graphicFrame>
        <p:nvGraphicFramePr>
          <p:cNvPr id="7" name="TextBox 6">
            <a:extLst>
              <a:ext uri="{FF2B5EF4-FFF2-40B4-BE49-F238E27FC236}">
                <a16:creationId xmlns:a16="http://schemas.microsoft.com/office/drawing/2014/main" id="{13AA3106-BE42-AD81-B7EC-1FBB3F6236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1231575"/>
              </p:ext>
            </p:extLst>
          </p:nvPr>
        </p:nvGraphicFramePr>
        <p:xfrm>
          <a:off x="952500" y="1939108"/>
          <a:ext cx="10352810" cy="411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29656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43EB22B-005C-D211-5C45-F542DBCEE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2184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Impact of economy on pricing strategies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5" name="Picture 4" descr="B sign on figures">
            <a:extLst>
              <a:ext uri="{FF2B5EF4-FFF2-40B4-BE49-F238E27FC236}">
                <a16:creationId xmlns:a16="http://schemas.microsoft.com/office/drawing/2014/main" id="{FD463018-1CFD-55C5-C220-A8A7085336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611392" y="2347105"/>
            <a:ext cx="5074920" cy="37124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21CCBB4-CBCF-1CE6-ACE4-50462A9EBBD2}"/>
              </a:ext>
            </a:extLst>
          </p:cNvPr>
          <p:cNvSpPr txBox="1"/>
          <p:nvPr/>
        </p:nvSpPr>
        <p:spPr>
          <a:xfrm>
            <a:off x="6340830" y="2340864"/>
            <a:ext cx="5269977" cy="36344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Economy can have a considerable impact on how to best approach pricing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boom times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(i.e. economy is growing quickly, people have higher disposable incomes):</a:t>
            </a:r>
          </a:p>
          <a:p>
            <a:pPr marL="742950" marR="0" lvl="1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Demand for higher quality, more expensive goods and services tend to increase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When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recession or inflation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is high:</a:t>
            </a:r>
          </a:p>
          <a:p>
            <a:pPr marL="742950" marR="0" lvl="1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Consumers tend to be more frugal</a:t>
            </a:r>
          </a:p>
          <a:p>
            <a:pPr marL="285750" marR="0" lvl="0" indent="-28575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8F89A6-828B-D5CE-03DC-82789009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BFF25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278ABB-76B0-C6DE-D7D5-83EBF5AF8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BFF25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F25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9040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7F8016E-837B-4C70-B44C-E1627C028C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B9C6062-B8DD-49CC-9F05-D6DF7ABB6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F846FCA-97FF-4271-8B97-C14BD3AA9B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43EB22B-005C-D211-5C45-F542DBCEE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9582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Impact of economy on pricing strategies – example</a:t>
            </a: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50CB51-B365-4D56-A15E-771C28177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17694" cy="4045683"/>
          </a:xfrm>
          <a:prstGeom prst="rect">
            <a:avLst/>
          </a:prstGeom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93181C4-A853-BFED-B120-DB5ACF726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858" y="3698596"/>
            <a:ext cx="3372672" cy="948813"/>
          </a:xfrm>
          <a:prstGeom prst="rect">
            <a:avLst/>
          </a:prstGeom>
        </p:spPr>
      </p:pic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8A1727F-C089-4657-91FA-76EA1BFCA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9496" y="2180496"/>
            <a:ext cx="1846504" cy="1992507"/>
          </a:xfrm>
          <a:prstGeom prst="rect">
            <a:avLst/>
          </a:prstGeom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4DA367-CBB4-3689-75BA-0D9F3F1A2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643" y="2361059"/>
            <a:ext cx="1377360" cy="1652832"/>
          </a:xfrm>
          <a:prstGeom prst="rect">
            <a:avLst/>
          </a:prstGeom>
        </p:spPr>
      </p:pic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F1F3A4A-F23C-4AE4-BEEE-39B0621D0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233672"/>
            <a:ext cx="1854170" cy="1992507"/>
          </a:xfrm>
          <a:prstGeom prst="rect">
            <a:avLst/>
          </a:prstGeom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36234B-CE2C-CB4D-BEB7-7FC54FBEF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8269" y="4490465"/>
            <a:ext cx="1496864" cy="14968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21CCBB4-CBCF-1CE6-ACE4-50462A9EBBD2}"/>
              </a:ext>
            </a:extLst>
          </p:cNvPr>
          <p:cNvSpPr txBox="1"/>
          <p:nvPr/>
        </p:nvSpPr>
        <p:spPr>
          <a:xfrm>
            <a:off x="6105150" y="1795717"/>
            <a:ext cx="5863329" cy="4863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R="0" lvl="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Example: UK’s biggest supermarket Tesco</a:t>
            </a:r>
          </a:p>
          <a:p>
            <a:pPr marL="285750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As people tightened their purse strings, low-cost supermarket chains Aldi and Lidl gained traction</a:t>
            </a:r>
          </a:p>
          <a:p>
            <a:pPr marL="285750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Aldi and Lidl: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Smaller product line (about 2000)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Reliance on cheaper brands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Could provide customers with cheaper food without a loss of quality</a:t>
            </a:r>
          </a:p>
          <a:p>
            <a:pPr marL="285750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Tesco: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Big product line (about 40,000)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Can’t press prices down as low as a chain that orders huge quantities of a smaller product range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Result, Tesco needed to reposition itself in the market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8F89A6-828B-D5CE-03DC-82789009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278ABB-76B0-C6DE-D7D5-83EBF5AF8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2550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E8C2-3389-EB2F-8FC6-753A7F39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0724"/>
          </a:xfrm>
        </p:spPr>
        <p:txBody>
          <a:bodyPr/>
          <a:lstStyle/>
          <a:p>
            <a:r>
              <a:rPr lang="en-GB" dirty="0"/>
              <a:t>Price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3A44-DD85-AA36-BC56-58D769DB8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27200"/>
            <a:ext cx="11029615" cy="4248150"/>
          </a:xfrm>
        </p:spPr>
        <p:txBody>
          <a:bodyPr>
            <a:normAutofit lnSpcReduction="10000"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The price element of the Marketing Mix pertains to how a company sets the monetary value for its products or services.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Pricing decisions directly affect revenue generation and profit margins </a:t>
            </a:r>
          </a:p>
          <a:p>
            <a:r>
              <a:rPr lang="en-GB" sz="240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Metrics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 include pricing elasticity, gross profit margin, break-even point, and average transaction value.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Effective pricing can optimize revenue, attract target customers, and enhance brand perception. </a:t>
            </a:r>
            <a:endParaRPr lang="en-GB" sz="2400" dirty="0">
              <a:solidFill>
                <a:srgbClr val="000000"/>
              </a:solidFill>
              <a:latin typeface="Franklin Gothic Book" panose="020B050302010202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</a:rPr>
              <a:t>Poor pricing strategies can lead to lost sales, decreased profitability, or perceptions of overpricing or underdelivering. </a:t>
            </a:r>
            <a:endParaRPr lang="en-GB" sz="2200" dirty="0">
              <a:latin typeface="Franklin Gothic Book" panose="020B05030201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2F080-C49F-9CD6-6728-26DEA2D50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799355-D487-817D-C639-62CB9A29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166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8331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place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053" y="1523888"/>
            <a:ext cx="676486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703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218CB5-7154-378E-4584-3F695FDA1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3FD29-2EF7-FD7F-493B-0CA18CED7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Refers to </a:t>
            </a:r>
            <a:r>
              <a:rPr lang="en-GB" sz="2400" b="1" i="1" dirty="0">
                <a:solidFill>
                  <a:srgbClr val="00B0F0"/>
                </a:solidFill>
              </a:rPr>
              <a:t>where</a:t>
            </a:r>
            <a:r>
              <a:rPr lang="en-GB" sz="2400" dirty="0">
                <a:solidFill>
                  <a:srgbClr val="FFFFFF"/>
                </a:solidFill>
              </a:rPr>
              <a:t> the product is purchased from and how it is </a:t>
            </a:r>
            <a:r>
              <a:rPr lang="en-GB" sz="2400" b="1" i="1" dirty="0">
                <a:solidFill>
                  <a:srgbClr val="00B0F0"/>
                </a:solidFill>
              </a:rPr>
              <a:t>distributed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6" name="Picture 2" descr="What makes a place a place?. by Rahmin Eslami | by Hornall Anderson | HA  Perspectives | Medium">
            <a:extLst>
              <a:ext uri="{FF2B5EF4-FFF2-40B4-BE49-F238E27FC236}">
                <a16:creationId xmlns:a16="http://schemas.microsoft.com/office/drawing/2014/main" id="{8093D265-DF60-1F28-5B04-ACCC7EFE53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99870" y="936141"/>
            <a:ext cx="4416225" cy="496830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D7FA58-F063-10F6-849A-6DC0EBC4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72DAE7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FD5136-D4C5-F9DB-FEFE-CFA789571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72DAE7"/>
                </a:solidFill>
              </a:rPr>
              <a:pPr>
                <a:spcAft>
                  <a:spcPts val="600"/>
                </a:spcAft>
              </a:pPr>
              <a:t>43</a:t>
            </a:fld>
            <a:endParaRPr lang="en-US">
              <a:solidFill>
                <a:srgbClr val="72DAE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010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39A14-E18C-55D7-9485-87CE7E4FE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/>
              <a:t>distribution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68800BA7-BFA6-326F-1341-7C1E3C723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581192" y="2347105"/>
            <a:ext cx="5000008" cy="3657663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C58F9-EACB-4CB4-F2D2-1CFC1E1A02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3378" y="1257786"/>
            <a:ext cx="6037502" cy="4898058"/>
          </a:xfrm>
        </p:spPr>
        <p:txBody>
          <a:bodyPr>
            <a:normAutofit fontScale="92500" lnSpcReduction="20000"/>
          </a:bodyPr>
          <a:lstStyle/>
          <a:p>
            <a:r>
              <a:rPr lang="en-GB" sz="2200" b="1" dirty="0">
                <a:solidFill>
                  <a:srgbClr val="00B0F0"/>
                </a:solidFill>
              </a:rPr>
              <a:t>Distribution </a:t>
            </a:r>
            <a:r>
              <a:rPr lang="en-GB" sz="2200" dirty="0"/>
              <a:t>is the process of moving products from its manufacturing source to its customers.</a:t>
            </a:r>
          </a:p>
          <a:p>
            <a:r>
              <a:rPr lang="en-GB" sz="2200" dirty="0"/>
              <a:t>Two forms of Distribution:</a:t>
            </a: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r>
              <a:rPr lang="en-GB" sz="1800" b="1" dirty="0">
                <a:solidFill>
                  <a:srgbClr val="00B0F0"/>
                </a:solidFill>
              </a:rPr>
              <a:t>Indirect </a:t>
            </a: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lvl="1"/>
            <a:endParaRPr lang="en-GB" sz="1800" b="1" dirty="0">
              <a:solidFill>
                <a:srgbClr val="00B0F0"/>
              </a:solidFill>
            </a:endParaRPr>
          </a:p>
          <a:p>
            <a:pPr marL="324000" lvl="1" indent="0">
              <a:buNone/>
            </a:pPr>
            <a:endParaRPr lang="en-GB" sz="1800" b="1" dirty="0">
              <a:solidFill>
                <a:srgbClr val="00B0F0"/>
              </a:solidFill>
            </a:endParaRPr>
          </a:p>
          <a:p>
            <a:pPr lvl="1"/>
            <a:r>
              <a:rPr lang="en-GB" sz="1800" b="1" dirty="0">
                <a:solidFill>
                  <a:srgbClr val="00B0F0"/>
                </a:solidFill>
              </a:rPr>
              <a:t>Direct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BC9523-2517-EA48-EBC4-574D9EE3E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2BE1A9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F27732-BDE8-8441-1E63-D096DF0EB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2BE1A9"/>
                </a:solidFill>
              </a:rPr>
              <a:pPr>
                <a:spcAft>
                  <a:spcPts val="600"/>
                </a:spcAft>
              </a:pPr>
              <a:t>44</a:t>
            </a:fld>
            <a:endParaRPr lang="en-US">
              <a:solidFill>
                <a:srgbClr val="2BE1A9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43C2A66-6005-7C6A-6C87-BBB96DB87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7061" y="3251200"/>
            <a:ext cx="4208632" cy="290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845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E8C2-3389-EB2F-8FC6-753A7F39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0724"/>
          </a:xfrm>
        </p:spPr>
        <p:txBody>
          <a:bodyPr/>
          <a:lstStyle/>
          <a:p>
            <a:r>
              <a:rPr lang="en-GB" dirty="0"/>
              <a:t>Place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3A44-DD85-AA36-BC56-58D769DB8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27200"/>
            <a:ext cx="11029615" cy="4248150"/>
          </a:xfrm>
        </p:spPr>
        <p:txBody>
          <a:bodyPr>
            <a:normAutofit fontScale="92500" lnSpcReduction="20000"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The place component of the Marketing Mix involves decisions related to the distribution and availability of a product or service. It focuses on making products accessible to the target market. </a:t>
            </a:r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Place decisions encompass channel selection (e.g., direct, retail, e-commerce), logistics, inventory management, warehousing, and supply chain optimisation.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Metrics for place include distribution efficiency, lead times, inventory turnover, and channel performance.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Effective distribution ensures products reach the right customers at the right time and location, improving market reach and accessibility. </a:t>
            </a:r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</a:rPr>
              <a:t>Poor distribution strategies can lead to stockouts, overstocking, delivery delays, or missed market opportunities. </a:t>
            </a:r>
            <a:endParaRPr lang="en-GB" sz="22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2F080-C49F-9CD6-6728-26DEA2D50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799355-D487-817D-C639-62CB9A29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1465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59007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people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053" y="1523888"/>
            <a:ext cx="676486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2150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CED7894-4F62-4A6C-8DB5-DB5BE08E9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0E07E-2D4A-1D11-6346-6E036E226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6"/>
            <a:ext cx="3568661" cy="1188720"/>
          </a:xfrm>
        </p:spPr>
        <p:txBody>
          <a:bodyPr>
            <a:normAutofit/>
          </a:bodyPr>
          <a:lstStyle/>
          <a:p>
            <a:r>
              <a:rPr lang="en-GB" dirty="0"/>
              <a:t>people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36F3B4-50F6-4C52-8F76-4EB121471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3902F-4FC2-E793-1380-85FD049B0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06" y="2340864"/>
            <a:ext cx="3568661" cy="3634486"/>
          </a:xfrm>
        </p:spPr>
        <p:txBody>
          <a:bodyPr>
            <a:noAutofit/>
          </a:bodyPr>
          <a:lstStyle/>
          <a:p>
            <a:r>
              <a:rPr lang="en-GB" sz="2800" dirty="0"/>
              <a:t>Service providers like airlines frequently use images of their staff (People) in their advertising. </a:t>
            </a:r>
          </a:p>
          <a:p>
            <a:endParaRPr lang="en-GB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64A94-6991-01CE-9D7C-00090C201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3568661" cy="365125"/>
          </a:xfrm>
        </p:spPr>
        <p:txBody>
          <a:bodyPr>
            <a:normAutofit/>
          </a:bodyPr>
          <a:lstStyle/>
          <a:p>
            <a:endParaRPr lang="en-US">
              <a:solidFill>
                <a:schemeClr val="tx1">
                  <a:lumMod val="75000"/>
                  <a:lumOff val="25000"/>
                  <a:alpha val="75000"/>
                </a:schemeClr>
              </a:solidFill>
            </a:endParaRPr>
          </a:p>
        </p:txBody>
      </p:sp>
      <p:pic>
        <p:nvPicPr>
          <p:cNvPr id="6" name="Picture 5" descr="A group of men in a cockpit&#10;&#10;Description automatically generated with low confidence">
            <a:extLst>
              <a:ext uri="{FF2B5EF4-FFF2-40B4-BE49-F238E27FC236}">
                <a16:creationId xmlns:a16="http://schemas.microsoft.com/office/drawing/2014/main" id="{E16CB8D3-507A-5B47-52B2-8E2B605DC6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  <a:noFill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7CF558-5DBD-FE00-434B-D618BB409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47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4977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E558B-0CE6-0212-E7C5-04A70C091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57760"/>
          </a:xfrm>
        </p:spPr>
        <p:txBody>
          <a:bodyPr>
            <a:normAutofit/>
          </a:bodyPr>
          <a:lstStyle/>
          <a:p>
            <a:r>
              <a:rPr lang="en-GB" dirty="0"/>
              <a:t>people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Receptionist at a hotel">
            <a:extLst>
              <a:ext uri="{FF2B5EF4-FFF2-40B4-BE49-F238E27FC236}">
                <a16:creationId xmlns:a16="http://schemas.microsoft.com/office/drawing/2014/main" id="{62417151-1A51-9060-684E-F823467719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"/>
          <a:stretch/>
        </p:blipFill>
        <p:spPr>
          <a:xfrm>
            <a:off x="611392" y="2347105"/>
            <a:ext cx="5074920" cy="371246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6AF7E-D426-DF14-13D4-14DAA3CAB2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0830" y="1808480"/>
            <a:ext cx="5698770" cy="416687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dirty="0"/>
              <a:t>P – for </a:t>
            </a:r>
            <a:r>
              <a:rPr lang="en-GB" sz="1800" b="1" dirty="0">
                <a:solidFill>
                  <a:srgbClr val="0070C0"/>
                </a:solidFill>
              </a:rPr>
              <a:t>People</a:t>
            </a:r>
            <a:r>
              <a:rPr lang="en-GB" sz="1800" dirty="0"/>
              <a:t> – is specifically </a:t>
            </a:r>
            <a:r>
              <a:rPr lang="en-GB" sz="1800" b="1" dirty="0">
                <a:solidFill>
                  <a:srgbClr val="0070C0"/>
                </a:solidFill>
              </a:rPr>
              <a:t>service-related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The term </a:t>
            </a:r>
            <a:r>
              <a:rPr lang="en-GB" sz="1800" b="1" dirty="0">
                <a:solidFill>
                  <a:srgbClr val="0070C0"/>
                </a:solidFill>
              </a:rPr>
              <a:t>Service Encounter </a:t>
            </a:r>
            <a:r>
              <a:rPr lang="en-GB" sz="1800" dirty="0"/>
              <a:t>is used to describe an interaction between a service provider and a customer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For service employees to be in the frame of mind to treat customers well, they need to feel that their company is treating them well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This has given rise to the idea of the </a:t>
            </a:r>
            <a:r>
              <a:rPr lang="en-GB" sz="1800" b="1" dirty="0">
                <a:solidFill>
                  <a:srgbClr val="0070C0"/>
                </a:solidFill>
              </a:rPr>
              <a:t>service profit chain </a:t>
            </a:r>
            <a:r>
              <a:rPr lang="en-GB" sz="1800" dirty="0"/>
              <a:t>whereby having a happy workforce leads to having happy customers and, ultimately, superior profitability</a:t>
            </a:r>
          </a:p>
          <a:p>
            <a:pPr>
              <a:lnSpc>
                <a:spcPct val="100000"/>
              </a:lnSpc>
            </a:pPr>
            <a:r>
              <a:rPr lang="en-GB" sz="1800" b="1" dirty="0">
                <a:solidFill>
                  <a:srgbClr val="0070C0"/>
                </a:solidFill>
              </a:rPr>
              <a:t>Internal marketing </a:t>
            </a:r>
            <a:r>
              <a:rPr lang="en-GB" sz="1800" dirty="0"/>
              <a:t>– includes selecting, training, and motivating staff members to provide customer satisfaction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2F65FF-6A97-6757-4D75-DA0239675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C1934A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046CE4-0D77-04DA-278D-FCCE98370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C1934A"/>
                </a:solidFill>
              </a:rPr>
              <a:pPr>
                <a:spcAft>
                  <a:spcPts val="600"/>
                </a:spcAft>
              </a:pPr>
              <a:t>48</a:t>
            </a:fld>
            <a:endParaRPr lang="en-US">
              <a:solidFill>
                <a:srgbClr val="C193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1384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89407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053" y="1523888"/>
            <a:ext cx="676486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0497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772EE4-ED5E-4D3A-A306-B22CF866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9AFA76-B7FC-BB6F-F762-7B9CC1421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745724"/>
            <a:ext cx="3259016" cy="42612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</a:rPr>
              <a:t>process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06EA6-AD67-4695-8CBC-2BCCD2335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280" y="1205201"/>
            <a:ext cx="3259016" cy="5039739"/>
          </a:xfrm>
        </p:spPr>
        <p:txBody>
          <a:bodyPr anchor="t">
            <a:no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refers to the flow of activities or mechanism that take place when there is an interaction between the customers and the businesses</a:t>
            </a:r>
          </a:p>
          <a:p>
            <a:r>
              <a:rPr lang="en-GB" sz="16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 companies want to create a smooth, efficient and customer-friendly journey – and this can’t be achieved without the right processes behind the scenes to make that happen. </a:t>
            </a:r>
          </a:p>
          <a:p>
            <a:r>
              <a:rPr lang="en-GB" sz="16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Understanding the steps of the customer journey helps consider what processes need to be in place to ensure the customer has a positive experience.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Hands of person using credit card reader">
            <a:extLst>
              <a:ext uri="{FF2B5EF4-FFF2-40B4-BE49-F238E27FC236}">
                <a16:creationId xmlns:a16="http://schemas.microsoft.com/office/drawing/2014/main" id="{01B7DCBE-CFED-1809-C068-658D8FC650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41830" y="601200"/>
            <a:ext cx="7503636" cy="578936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287F4F-66F6-1A61-965C-8B780922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B02C8-F392-340A-9454-26B1F243B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chemeClr val="bg1">
                    <a:lumMod val="75000"/>
                    <a:lumOff val="25000"/>
                  </a:schemeClr>
                </a:solidFill>
              </a:rPr>
              <a:pPr>
                <a:spcAft>
                  <a:spcPts val="600"/>
                </a:spcAft>
              </a:pPr>
              <a:t>50</a:t>
            </a:fld>
            <a:endParaRPr lang="en-US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8097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19080B67-B754-42DD-A48D-9F9825B8B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3ED1230F-A795-4397-9AB6-7FDC98B72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41182216-581B-4394-806B-79D6D406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1678ABD2-2F95-4A50-936B-1A18BD7ED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9C27EDFD-C02F-4070-BDA1-2A074624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38174"/>
            <a:ext cx="3705323" cy="576262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9AFA76-B7FC-BB6F-F762-7B9CC1421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189" y="1209184"/>
            <a:ext cx="3089189" cy="473441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Process example</a:t>
            </a:r>
          </a:p>
        </p:txBody>
      </p:sp>
      <p:sp>
        <p:nvSpPr>
          <p:cNvPr id="2067" name="Rectangle 2066">
            <a:extLst>
              <a:ext uri="{FF2B5EF4-FFF2-40B4-BE49-F238E27FC236}">
                <a16:creationId xmlns:a16="http://schemas.microsoft.com/office/drawing/2014/main" id="{04C78D19-92E9-4BAF-986C-B007349BE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1923" y="654222"/>
            <a:ext cx="3702878" cy="2437844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A red and white logo&#10;&#10;Description automatically generated with medium confidence">
            <a:extLst>
              <a:ext uri="{FF2B5EF4-FFF2-40B4-BE49-F238E27FC236}">
                <a16:creationId xmlns:a16="http://schemas.microsoft.com/office/drawing/2014/main" id="{9B89BA2B-2564-6EC8-629F-66194FF60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82798" y="1408246"/>
            <a:ext cx="3397924" cy="91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2F844438-ED17-76A7-D7C6-72C88E821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188827" y="1562838"/>
            <a:ext cx="3400442" cy="62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9" name="Rectangle 2068">
            <a:extLst>
              <a:ext uri="{FF2B5EF4-FFF2-40B4-BE49-F238E27FC236}">
                <a16:creationId xmlns:a16="http://schemas.microsoft.com/office/drawing/2014/main" id="{DEEF1D81-170C-4CAD-9246-D18D8D450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36239" y="654222"/>
            <a:ext cx="3702878" cy="2437844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06EA6-AD67-4695-8CBC-2BCCD2335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69" y="3425295"/>
            <a:ext cx="7183597" cy="28004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Example:</a:t>
            </a:r>
          </a:p>
          <a:p>
            <a:r>
              <a:rPr lang="en-GB" sz="2000" dirty="0"/>
              <a:t>A customer decides to take membership with service providers like Netflix or Amazon Prime</a:t>
            </a:r>
          </a:p>
          <a:p>
            <a:r>
              <a:rPr lang="en-GB" sz="2000" dirty="0"/>
              <a:t>Processes involved are: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2000" dirty="0"/>
              <a:t>Customer who decides on a particular service depending on the features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2000" dirty="0"/>
              <a:t>Customer will download the application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2000" dirty="0"/>
              <a:t>Customer will register their account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287F4F-66F6-1A61-965C-8B780922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88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B02C8-F392-340A-9454-26B1F243B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FF8800"/>
                </a:solidFill>
              </a:rPr>
              <a:pPr>
                <a:spcAft>
                  <a:spcPts val="600"/>
                </a:spcAft>
              </a:pPr>
              <a:t>51</a:t>
            </a:fld>
            <a:endParaRPr lang="en-US">
              <a:solidFill>
                <a:srgbClr val="FF8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6901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07D265-8030-5CA7-AAE2-C9858A87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141863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 – physical evidence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9BD57-671F-066F-1EFB-AC9CFFA83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4C86B-A36C-C969-11C9-5ADBF6E6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2" descr="How to use the 7Ps Marketing Mix strategy model?">
            <a:extLst>
              <a:ext uri="{FF2B5EF4-FFF2-40B4-BE49-F238E27FC236}">
                <a16:creationId xmlns:a16="http://schemas.microsoft.com/office/drawing/2014/main" id="{019A4DEC-3F2D-BB0F-CB58-9826ED355D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053" y="1523888"/>
            <a:ext cx="676486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9343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A22C8-1433-A3B1-3A04-3E9E24F5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71044"/>
          </a:xfrm>
        </p:spPr>
        <p:txBody>
          <a:bodyPr>
            <a:normAutofit/>
          </a:bodyPr>
          <a:lstStyle/>
          <a:p>
            <a:r>
              <a:rPr lang="en-GB" dirty="0"/>
              <a:t>Physical 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57E54-2C1A-3F82-3119-930FFAACD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080" y="1788160"/>
            <a:ext cx="7219871" cy="4085590"/>
          </a:xfrm>
        </p:spPr>
        <p:txBody>
          <a:bodyPr>
            <a:noAutofit/>
          </a:bodyPr>
          <a:lstStyle/>
          <a:p>
            <a:r>
              <a:rPr lang="en-GB" sz="2400" dirty="0"/>
              <a:t>Customers look for clues to examine the likely quality of a service by inspecting the physical / tangible evidence</a:t>
            </a:r>
          </a:p>
          <a:p>
            <a:r>
              <a:rPr lang="en-GB" sz="2400" dirty="0"/>
              <a:t>Includes the décor, furnishings and lighting</a:t>
            </a:r>
          </a:p>
          <a:p>
            <a:r>
              <a:rPr lang="en-GB" sz="2400" dirty="0"/>
              <a:t>The ambience of a retail store is highly dependent on décor</a:t>
            </a:r>
          </a:p>
          <a:p>
            <a:r>
              <a:rPr lang="en-GB" sz="2400" dirty="0"/>
              <a:t>Colour can play an important role in establishing mood</a:t>
            </a:r>
          </a:p>
          <a:p>
            <a:r>
              <a:rPr lang="en-GB" sz="2400" dirty="0"/>
              <a:t>Changes in the physical evidence are often part of a marketer’s effort to reposition a brand</a:t>
            </a:r>
          </a:p>
        </p:txBody>
      </p:sp>
      <p:pic>
        <p:nvPicPr>
          <p:cNvPr id="7" name="Picture 6" descr="Eye reflecting fiber optic lights">
            <a:extLst>
              <a:ext uri="{FF2B5EF4-FFF2-40B4-BE49-F238E27FC236}">
                <a16:creationId xmlns:a16="http://schemas.microsoft.com/office/drawing/2014/main" id="{92464B0D-0F78-F632-A827-7A69814B0B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51799" y="1889760"/>
            <a:ext cx="3683001" cy="408559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D9C28A-80DE-E94A-1CB5-61277A2A8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13CEAA-3C8D-A6DF-869B-B48617E91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/>
              <a:pPr>
                <a:spcAft>
                  <a:spcPts val="600"/>
                </a:spcAft>
              </a:pPr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822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2EEC4-A924-5C59-3736-D415403CE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79604"/>
          </a:xfrm>
        </p:spPr>
        <p:txBody>
          <a:bodyPr/>
          <a:lstStyle/>
          <a:p>
            <a:r>
              <a:rPr lang="en-GB" dirty="0"/>
              <a:t>Measuring the effectiveness of marketing mix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09160-D928-FF3D-CF7F-00322B2CD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57680"/>
            <a:ext cx="11029615" cy="4217670"/>
          </a:xfrm>
        </p:spPr>
        <p:txBody>
          <a:bodyPr>
            <a:noAutofit/>
          </a:bodyPr>
          <a:lstStyle/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Metrics within the Marketing Mix are quantifiable measurements used to evaluate the performance and effectiveness of each element, and specific tools within each element. </a:t>
            </a: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Metrics provide insights into whether marketing strategies are achieving desired objectives and help in making data-driven decisions. </a:t>
            </a:r>
            <a:endParaRPr lang="en-GB" sz="2000" dirty="0">
              <a:solidFill>
                <a:srgbClr val="000000"/>
              </a:solidFill>
            </a:endParaRP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Selecting appropriate metrics depends on specific marketing goals. Examples include return on ad spend (ROAS), customer lifetime value (CLV), customer acquisition cost (CAC), net promoter score (NPS), and market share. </a:t>
            </a:r>
            <a:endParaRPr lang="en-GB" sz="2000" dirty="0">
              <a:solidFill>
                <a:srgbClr val="000000"/>
              </a:solidFill>
            </a:endParaRP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Metrics enable marketers to assess the impact of marketing efforts, allocate resources effectively, and refine strategies for better results. </a:t>
            </a:r>
            <a:endParaRPr lang="en-GB" sz="2000" dirty="0">
              <a:solidFill>
                <a:srgbClr val="000000"/>
              </a:solidFill>
            </a:endParaRP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Overreliance on single metrics without considering the overall marketing mix can lead to suboptimal decisions. </a:t>
            </a:r>
            <a:endParaRPr lang="en-GB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451A7D-671F-8D58-44E0-65F10BA5D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880F11-BE10-B185-E3B8-482FE38FE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22762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{C2AA1F26-50D4-4A29-A703-40C744C528EE}tf33552983_win32</Template>
  <TotalTime>0</TotalTime>
  <Words>2755</Words>
  <Application>Microsoft Office PowerPoint</Application>
  <PresentationFormat>Widescreen</PresentationFormat>
  <Paragraphs>341</Paragraphs>
  <Slides>54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3" baseType="lpstr">
      <vt:lpstr>Franklin Gothic (Body)</vt:lpstr>
      <vt:lpstr>Arial</vt:lpstr>
      <vt:lpstr>Calibri</vt:lpstr>
      <vt:lpstr>Franklin Gothic Book</vt:lpstr>
      <vt:lpstr>Franklin Gothic Demi</vt:lpstr>
      <vt:lpstr>Gill Sans MT</vt:lpstr>
      <vt:lpstr>Wingdings</vt:lpstr>
      <vt:lpstr>Wingdings 2</vt:lpstr>
      <vt:lpstr>DividendVTI</vt:lpstr>
      <vt:lpstr>MBA Managing Marketing change BMMB7026</vt:lpstr>
      <vt:lpstr>introduction</vt:lpstr>
      <vt:lpstr>Marketing mix – 4p and 7p introduction</vt:lpstr>
      <vt:lpstr>7p marketing mix</vt:lpstr>
      <vt:lpstr>The Extended Marketing Mix within the External Environment </vt:lpstr>
      <vt:lpstr>The marketing mix is a set of tactical tools which must be coordinated together to develop market offerings</vt:lpstr>
      <vt:lpstr>Product vs. service</vt:lpstr>
      <vt:lpstr>service characteristics</vt:lpstr>
      <vt:lpstr>Three product levels</vt:lpstr>
      <vt:lpstr>Product Levels</vt:lpstr>
      <vt:lpstr>Product differentiation</vt:lpstr>
      <vt:lpstr>Class Task</vt:lpstr>
      <vt:lpstr>Product differentiation</vt:lpstr>
      <vt:lpstr>Product / service life cycle</vt:lpstr>
      <vt:lpstr>Product life cycle (PLC) Facts</vt:lpstr>
      <vt:lpstr>Apple Iphone life cycle  2007 - 2017</vt:lpstr>
      <vt:lpstr>Product range</vt:lpstr>
      <vt:lpstr>Portfolio Analysis </vt:lpstr>
      <vt:lpstr>Using the Boston Matrix to Maximise Resource Capabilities </vt:lpstr>
      <vt:lpstr>NPD is essential for survival and growth in dynamic competitive environments</vt:lpstr>
      <vt:lpstr>PowerPoint Presentation</vt:lpstr>
      <vt:lpstr>Product Decisions</vt:lpstr>
      <vt:lpstr>P – promotion</vt:lpstr>
      <vt:lpstr>promotion</vt:lpstr>
      <vt:lpstr>Promotions mix</vt:lpstr>
      <vt:lpstr>Promotions mix – key elements</vt:lpstr>
      <vt:lpstr>DIGITAL MARKETING TECHNIQUES (Smart Insights)</vt:lpstr>
      <vt:lpstr>PowerPoint Presentation</vt:lpstr>
      <vt:lpstr>Public relations (PR)</vt:lpstr>
      <vt:lpstr>Difference between advertising and public relations (PR)</vt:lpstr>
      <vt:lpstr>Public relations’ three main characteristics</vt:lpstr>
      <vt:lpstr>Promotions mix – example of mcDonald’s</vt:lpstr>
      <vt:lpstr>Creative advertising – example of tesla</vt:lpstr>
      <vt:lpstr>Promotion Decisions</vt:lpstr>
      <vt:lpstr>P – price</vt:lpstr>
      <vt:lpstr>price</vt:lpstr>
      <vt:lpstr>Six stages of Pricing strategy</vt:lpstr>
      <vt:lpstr>Pricing strategy</vt:lpstr>
      <vt:lpstr>Impact of economy on pricing strategies</vt:lpstr>
      <vt:lpstr>Impact of economy on pricing strategies – example</vt:lpstr>
      <vt:lpstr>Price Decisions</vt:lpstr>
      <vt:lpstr>P – place</vt:lpstr>
      <vt:lpstr>place</vt:lpstr>
      <vt:lpstr>distribution</vt:lpstr>
      <vt:lpstr>Place Decisions</vt:lpstr>
      <vt:lpstr>P – people</vt:lpstr>
      <vt:lpstr>people</vt:lpstr>
      <vt:lpstr>people</vt:lpstr>
      <vt:lpstr>P – process</vt:lpstr>
      <vt:lpstr>process</vt:lpstr>
      <vt:lpstr>Process example</vt:lpstr>
      <vt:lpstr>P – physical evidence</vt:lpstr>
      <vt:lpstr>Physical evidence</vt:lpstr>
      <vt:lpstr>Measuring the effectiveness of marketing mix decisions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D Hellyer</dc:creator>
  <cp:lastModifiedBy>Gwyneth Jones</cp:lastModifiedBy>
  <cp:revision>227</cp:revision>
  <dcterms:created xsi:type="dcterms:W3CDTF">2021-11-30T09:35:50Z</dcterms:created>
  <dcterms:modified xsi:type="dcterms:W3CDTF">2024-06-17T16:59:21Z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