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slideLayouts/slideLayout6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5"/>
    <p:sldMasterId id="2147483781" r:id="rId6"/>
    <p:sldMasterId id="2147483648" r:id="rId7"/>
  </p:sldMasterIdLst>
  <p:notesMasterIdLst>
    <p:notesMasterId r:id="rId192"/>
  </p:notesMasterIdLst>
  <p:handoutMasterIdLst>
    <p:handoutMasterId r:id="rId193"/>
  </p:handoutMasterIdLst>
  <p:sldIdLst>
    <p:sldId id="695" r:id="rId8"/>
    <p:sldId id="2082" r:id="rId9"/>
    <p:sldId id="1940" r:id="rId10"/>
    <p:sldId id="1941" r:id="rId11"/>
    <p:sldId id="614" r:id="rId12"/>
    <p:sldId id="1577" r:id="rId13"/>
    <p:sldId id="1871" r:id="rId14"/>
    <p:sldId id="1864" r:id="rId15"/>
    <p:sldId id="1865" r:id="rId16"/>
    <p:sldId id="1866" r:id="rId17"/>
    <p:sldId id="1867" r:id="rId18"/>
    <p:sldId id="1868" r:id="rId19"/>
    <p:sldId id="1869" r:id="rId20"/>
    <p:sldId id="1870" r:id="rId21"/>
    <p:sldId id="1747" r:id="rId22"/>
    <p:sldId id="1860" r:id="rId23"/>
    <p:sldId id="749" r:id="rId24"/>
    <p:sldId id="835" r:id="rId25"/>
    <p:sldId id="834" r:id="rId26"/>
    <p:sldId id="914" r:id="rId27"/>
    <p:sldId id="1980" r:id="rId28"/>
    <p:sldId id="1981" r:id="rId29"/>
    <p:sldId id="1889" r:id="rId30"/>
    <p:sldId id="837" r:id="rId31"/>
    <p:sldId id="838" r:id="rId32"/>
    <p:sldId id="839" r:id="rId33"/>
    <p:sldId id="840" r:id="rId34"/>
    <p:sldId id="841" r:id="rId35"/>
    <p:sldId id="842" r:id="rId36"/>
    <p:sldId id="751" r:id="rId37"/>
    <p:sldId id="797" r:id="rId38"/>
    <p:sldId id="2083" r:id="rId39"/>
    <p:sldId id="886" r:id="rId40"/>
    <p:sldId id="887" r:id="rId41"/>
    <p:sldId id="888" r:id="rId42"/>
    <p:sldId id="2084" r:id="rId43"/>
    <p:sldId id="326" r:id="rId44"/>
    <p:sldId id="890" r:id="rId45"/>
    <p:sldId id="889" r:id="rId46"/>
    <p:sldId id="905" r:id="rId47"/>
    <p:sldId id="906" r:id="rId48"/>
    <p:sldId id="907" r:id="rId49"/>
    <p:sldId id="891" r:id="rId50"/>
    <p:sldId id="892" r:id="rId51"/>
    <p:sldId id="893" r:id="rId52"/>
    <p:sldId id="480" r:id="rId53"/>
    <p:sldId id="896" r:id="rId54"/>
    <p:sldId id="897" r:id="rId55"/>
    <p:sldId id="911" r:id="rId56"/>
    <p:sldId id="912" r:id="rId57"/>
    <p:sldId id="913" r:id="rId58"/>
    <p:sldId id="1872" r:id="rId59"/>
    <p:sldId id="631" r:id="rId60"/>
    <p:sldId id="632" r:id="rId61"/>
    <p:sldId id="636" r:id="rId62"/>
    <p:sldId id="559" r:id="rId63"/>
    <p:sldId id="815" r:id="rId64"/>
    <p:sldId id="1931" r:id="rId65"/>
    <p:sldId id="2085" r:id="rId66"/>
    <p:sldId id="901" r:id="rId67"/>
    <p:sldId id="1861" r:id="rId68"/>
    <p:sldId id="2086" r:id="rId69"/>
    <p:sldId id="816" r:id="rId70"/>
    <p:sldId id="1875" r:id="rId71"/>
    <p:sldId id="1923" r:id="rId72"/>
    <p:sldId id="1876" r:id="rId73"/>
    <p:sldId id="1924" r:id="rId74"/>
    <p:sldId id="371" r:id="rId75"/>
    <p:sldId id="1925" r:id="rId76"/>
    <p:sldId id="2080" r:id="rId77"/>
    <p:sldId id="1863" r:id="rId78"/>
    <p:sldId id="1878" r:id="rId79"/>
    <p:sldId id="297" r:id="rId80"/>
    <p:sldId id="1979" r:id="rId81"/>
    <p:sldId id="2079" r:id="rId82"/>
    <p:sldId id="1926" r:id="rId83"/>
    <p:sldId id="876" r:id="rId84"/>
    <p:sldId id="2028" r:id="rId85"/>
    <p:sldId id="2029" r:id="rId86"/>
    <p:sldId id="2030" r:id="rId87"/>
    <p:sldId id="2078" r:id="rId88"/>
    <p:sldId id="2032" r:id="rId89"/>
    <p:sldId id="2033" r:id="rId90"/>
    <p:sldId id="2034" r:id="rId91"/>
    <p:sldId id="2035" r:id="rId92"/>
    <p:sldId id="2036" r:id="rId93"/>
    <p:sldId id="2037" r:id="rId94"/>
    <p:sldId id="2038" r:id="rId95"/>
    <p:sldId id="2039" r:id="rId96"/>
    <p:sldId id="2040" r:id="rId97"/>
    <p:sldId id="2041" r:id="rId98"/>
    <p:sldId id="2042" r:id="rId99"/>
    <p:sldId id="2043" r:id="rId100"/>
    <p:sldId id="2044" r:id="rId101"/>
    <p:sldId id="2045" r:id="rId102"/>
    <p:sldId id="2046" r:id="rId103"/>
    <p:sldId id="2047" r:id="rId104"/>
    <p:sldId id="2048" r:id="rId105"/>
    <p:sldId id="2049" r:id="rId106"/>
    <p:sldId id="2050" r:id="rId107"/>
    <p:sldId id="2051" r:id="rId108"/>
    <p:sldId id="2052" r:id="rId109"/>
    <p:sldId id="2053" r:id="rId110"/>
    <p:sldId id="2054" r:id="rId111"/>
    <p:sldId id="2055" r:id="rId112"/>
    <p:sldId id="2056" r:id="rId113"/>
    <p:sldId id="2057" r:id="rId114"/>
    <p:sldId id="2058" r:id="rId115"/>
    <p:sldId id="2059" r:id="rId116"/>
    <p:sldId id="2060" r:id="rId117"/>
    <p:sldId id="2061" r:id="rId118"/>
    <p:sldId id="2062" r:id="rId119"/>
    <p:sldId id="2063" r:id="rId120"/>
    <p:sldId id="2064" r:id="rId121"/>
    <p:sldId id="2065" r:id="rId122"/>
    <p:sldId id="2066" r:id="rId123"/>
    <p:sldId id="2067" r:id="rId124"/>
    <p:sldId id="2068" r:id="rId125"/>
    <p:sldId id="2069" r:id="rId126"/>
    <p:sldId id="2070" r:id="rId127"/>
    <p:sldId id="2071" r:id="rId128"/>
    <p:sldId id="2072" r:id="rId129"/>
    <p:sldId id="2073" r:id="rId130"/>
    <p:sldId id="2074" r:id="rId131"/>
    <p:sldId id="2075" r:id="rId132"/>
    <p:sldId id="2076" r:id="rId133"/>
    <p:sldId id="1927" r:id="rId134"/>
    <p:sldId id="763" r:id="rId135"/>
    <p:sldId id="633" r:id="rId136"/>
    <p:sldId id="634" r:id="rId137"/>
    <p:sldId id="417" r:id="rId138"/>
    <p:sldId id="637" r:id="rId139"/>
    <p:sldId id="638" r:id="rId140"/>
    <p:sldId id="639" r:id="rId141"/>
    <p:sldId id="269" r:id="rId142"/>
    <p:sldId id="277" r:id="rId143"/>
    <p:sldId id="1982" r:id="rId144"/>
    <p:sldId id="1983" r:id="rId145"/>
    <p:sldId id="1984" r:id="rId146"/>
    <p:sldId id="1985" r:id="rId147"/>
    <p:sldId id="1986" r:id="rId148"/>
    <p:sldId id="1987" r:id="rId149"/>
    <p:sldId id="1988" r:id="rId150"/>
    <p:sldId id="1989" r:id="rId151"/>
    <p:sldId id="1990" r:id="rId152"/>
    <p:sldId id="1991" r:id="rId153"/>
    <p:sldId id="2087" r:id="rId154"/>
    <p:sldId id="1992" r:id="rId155"/>
    <p:sldId id="1993" r:id="rId156"/>
    <p:sldId id="1994" r:id="rId157"/>
    <p:sldId id="1995" r:id="rId158"/>
    <p:sldId id="1996" r:id="rId159"/>
    <p:sldId id="1997" r:id="rId160"/>
    <p:sldId id="1998" r:id="rId161"/>
    <p:sldId id="1999" r:id="rId162"/>
    <p:sldId id="2000" r:id="rId163"/>
    <p:sldId id="2001" r:id="rId164"/>
    <p:sldId id="2002" r:id="rId165"/>
    <p:sldId id="2003" r:id="rId166"/>
    <p:sldId id="2004" r:id="rId167"/>
    <p:sldId id="2005" r:id="rId168"/>
    <p:sldId id="2006" r:id="rId169"/>
    <p:sldId id="2007" r:id="rId170"/>
    <p:sldId id="2008" r:id="rId171"/>
    <p:sldId id="2009" r:id="rId172"/>
    <p:sldId id="2010" r:id="rId173"/>
    <p:sldId id="2011" r:id="rId174"/>
    <p:sldId id="2012" r:id="rId175"/>
    <p:sldId id="2013" r:id="rId176"/>
    <p:sldId id="2014" r:id="rId177"/>
    <p:sldId id="2015" r:id="rId178"/>
    <p:sldId id="2016" r:id="rId179"/>
    <p:sldId id="2017" r:id="rId180"/>
    <p:sldId id="2018" r:id="rId181"/>
    <p:sldId id="2019" r:id="rId182"/>
    <p:sldId id="2020" r:id="rId183"/>
    <p:sldId id="2021" r:id="rId184"/>
    <p:sldId id="2022" r:id="rId185"/>
    <p:sldId id="2023" r:id="rId186"/>
    <p:sldId id="2024" r:id="rId187"/>
    <p:sldId id="2025" r:id="rId188"/>
    <p:sldId id="2026" r:id="rId189"/>
    <p:sldId id="2027" r:id="rId190"/>
    <p:sldId id="2077" r:id="rId191"/>
  </p:sldIdLst>
  <p:sldSz cx="12192000" cy="6858000"/>
  <p:notesSz cx="10002838" cy="68754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166" userDrawn="1">
          <p15:clr>
            <a:srgbClr val="A4A3A4"/>
          </p15:clr>
        </p15:guide>
        <p15:guide id="2" pos="315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562" autoAdjust="0"/>
    <p:restoredTop sz="91057"/>
  </p:normalViewPr>
  <p:slideViewPr>
    <p:cSldViewPr snapToGrid="0">
      <p:cViewPr varScale="1">
        <p:scale>
          <a:sx n="102" d="100"/>
          <a:sy n="102" d="100"/>
        </p:scale>
        <p:origin x="864" y="96"/>
      </p:cViewPr>
      <p:guideLst>
        <p:guide orient="horz" pos="2160"/>
        <p:guide pos="3840"/>
      </p:guideLst>
    </p:cSldViewPr>
  </p:slideViewPr>
  <p:outlineViewPr>
    <p:cViewPr>
      <p:scale>
        <a:sx n="33" d="100"/>
        <a:sy n="33" d="100"/>
      </p:scale>
      <p:origin x="0" y="0"/>
    </p:cViewPr>
    <p:sldLst>
      <p:sld r:id="rId1" collapse="1"/>
      <p:sld r:id="rId2" collapse="1"/>
    </p:sldLst>
  </p:outlineViewPr>
  <p:notesTextViewPr>
    <p:cViewPr>
      <p:scale>
        <a:sx n="1" d="1"/>
        <a:sy n="1" d="1"/>
      </p:scale>
      <p:origin x="0" y="0"/>
    </p:cViewPr>
  </p:notesTextViewPr>
  <p:sorterViewPr>
    <p:cViewPr>
      <p:scale>
        <a:sx n="100" d="100"/>
        <a:sy n="100" d="100"/>
      </p:scale>
      <p:origin x="0" y="-23448"/>
    </p:cViewPr>
  </p:sorterViewPr>
  <p:notesViewPr>
    <p:cSldViewPr snapToGrid="0">
      <p:cViewPr>
        <p:scale>
          <a:sx n="100" d="100"/>
          <a:sy n="100" d="100"/>
        </p:scale>
        <p:origin x="1064" y="-3168"/>
      </p:cViewPr>
      <p:guideLst>
        <p:guide orient="horz" pos="2166"/>
        <p:guide pos="315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0.xml"/><Relationship Id="rId21" Type="http://schemas.openxmlformats.org/officeDocument/2006/relationships/slide" Target="slides/slide14.xml"/><Relationship Id="rId42" Type="http://schemas.openxmlformats.org/officeDocument/2006/relationships/slide" Target="slides/slide35.xml"/><Relationship Id="rId63" Type="http://schemas.openxmlformats.org/officeDocument/2006/relationships/slide" Target="slides/slide56.xml"/><Relationship Id="rId84" Type="http://schemas.openxmlformats.org/officeDocument/2006/relationships/slide" Target="slides/slide77.xml"/><Relationship Id="rId138" Type="http://schemas.openxmlformats.org/officeDocument/2006/relationships/slide" Target="slides/slide131.xml"/><Relationship Id="rId159" Type="http://schemas.openxmlformats.org/officeDocument/2006/relationships/slide" Target="slides/slide152.xml"/><Relationship Id="rId170" Type="http://schemas.openxmlformats.org/officeDocument/2006/relationships/slide" Target="slides/slide163.xml"/><Relationship Id="rId191" Type="http://schemas.openxmlformats.org/officeDocument/2006/relationships/slide" Target="slides/slide184.xml"/><Relationship Id="rId107" Type="http://schemas.openxmlformats.org/officeDocument/2006/relationships/slide" Target="slides/slide100.xml"/><Relationship Id="rId11" Type="http://schemas.openxmlformats.org/officeDocument/2006/relationships/slide" Target="slides/slide4.xml"/><Relationship Id="rId32" Type="http://schemas.openxmlformats.org/officeDocument/2006/relationships/slide" Target="slides/slide25.xml"/><Relationship Id="rId53" Type="http://schemas.openxmlformats.org/officeDocument/2006/relationships/slide" Target="slides/slide46.xml"/><Relationship Id="rId74" Type="http://schemas.openxmlformats.org/officeDocument/2006/relationships/slide" Target="slides/slide67.xml"/><Relationship Id="rId128" Type="http://schemas.openxmlformats.org/officeDocument/2006/relationships/slide" Target="slides/slide121.xml"/><Relationship Id="rId149" Type="http://schemas.openxmlformats.org/officeDocument/2006/relationships/slide" Target="slides/slide142.xml"/><Relationship Id="rId5" Type="http://schemas.openxmlformats.org/officeDocument/2006/relationships/slideMaster" Target="slideMasters/slideMaster1.xml"/><Relationship Id="rId95" Type="http://schemas.openxmlformats.org/officeDocument/2006/relationships/slide" Target="slides/slide88.xml"/><Relationship Id="rId160" Type="http://schemas.openxmlformats.org/officeDocument/2006/relationships/slide" Target="slides/slide153.xml"/><Relationship Id="rId181" Type="http://schemas.openxmlformats.org/officeDocument/2006/relationships/slide" Target="slides/slide174.xml"/><Relationship Id="rId22" Type="http://schemas.openxmlformats.org/officeDocument/2006/relationships/slide" Target="slides/slide15.xml"/><Relationship Id="rId43" Type="http://schemas.openxmlformats.org/officeDocument/2006/relationships/slide" Target="slides/slide36.xml"/><Relationship Id="rId64" Type="http://schemas.openxmlformats.org/officeDocument/2006/relationships/slide" Target="slides/slide57.xml"/><Relationship Id="rId118" Type="http://schemas.openxmlformats.org/officeDocument/2006/relationships/slide" Target="slides/slide111.xml"/><Relationship Id="rId139" Type="http://schemas.openxmlformats.org/officeDocument/2006/relationships/slide" Target="slides/slide132.xml"/><Relationship Id="rId85" Type="http://schemas.openxmlformats.org/officeDocument/2006/relationships/slide" Target="slides/slide78.xml"/><Relationship Id="rId150" Type="http://schemas.openxmlformats.org/officeDocument/2006/relationships/slide" Target="slides/slide143.xml"/><Relationship Id="rId171" Type="http://schemas.openxmlformats.org/officeDocument/2006/relationships/slide" Target="slides/slide164.xml"/><Relationship Id="rId192" Type="http://schemas.openxmlformats.org/officeDocument/2006/relationships/notesMaster" Target="notesMasters/notesMaster1.xml"/><Relationship Id="rId12" Type="http://schemas.openxmlformats.org/officeDocument/2006/relationships/slide" Target="slides/slide5.xml"/><Relationship Id="rId33" Type="http://schemas.openxmlformats.org/officeDocument/2006/relationships/slide" Target="slides/slide26.xml"/><Relationship Id="rId108" Type="http://schemas.openxmlformats.org/officeDocument/2006/relationships/slide" Target="slides/slide101.xml"/><Relationship Id="rId129" Type="http://schemas.openxmlformats.org/officeDocument/2006/relationships/slide" Target="slides/slide122.xml"/><Relationship Id="rId54" Type="http://schemas.openxmlformats.org/officeDocument/2006/relationships/slide" Target="slides/slide47.xml"/><Relationship Id="rId75" Type="http://schemas.openxmlformats.org/officeDocument/2006/relationships/slide" Target="slides/slide68.xml"/><Relationship Id="rId96" Type="http://schemas.openxmlformats.org/officeDocument/2006/relationships/slide" Target="slides/slide89.xml"/><Relationship Id="rId140" Type="http://schemas.openxmlformats.org/officeDocument/2006/relationships/slide" Target="slides/slide133.xml"/><Relationship Id="rId161" Type="http://schemas.openxmlformats.org/officeDocument/2006/relationships/slide" Target="slides/slide154.xml"/><Relationship Id="rId182" Type="http://schemas.openxmlformats.org/officeDocument/2006/relationships/slide" Target="slides/slide175.xml"/><Relationship Id="rId6" Type="http://schemas.openxmlformats.org/officeDocument/2006/relationships/slideMaster" Target="slideMasters/slideMaster2.xml"/><Relationship Id="rId23" Type="http://schemas.openxmlformats.org/officeDocument/2006/relationships/slide" Target="slides/slide16.xml"/><Relationship Id="rId119" Type="http://schemas.openxmlformats.org/officeDocument/2006/relationships/slide" Target="slides/slide112.xml"/><Relationship Id="rId44" Type="http://schemas.openxmlformats.org/officeDocument/2006/relationships/slide" Target="slides/slide37.xml"/><Relationship Id="rId65" Type="http://schemas.openxmlformats.org/officeDocument/2006/relationships/slide" Target="slides/slide58.xml"/><Relationship Id="rId86" Type="http://schemas.openxmlformats.org/officeDocument/2006/relationships/slide" Target="slides/slide79.xml"/><Relationship Id="rId130" Type="http://schemas.openxmlformats.org/officeDocument/2006/relationships/slide" Target="slides/slide123.xml"/><Relationship Id="rId151" Type="http://schemas.openxmlformats.org/officeDocument/2006/relationships/slide" Target="slides/slide144.xml"/><Relationship Id="rId172" Type="http://schemas.openxmlformats.org/officeDocument/2006/relationships/slide" Target="slides/slide165.xml"/><Relationship Id="rId193" Type="http://schemas.openxmlformats.org/officeDocument/2006/relationships/handoutMaster" Target="handoutMasters/handoutMaster1.xml"/><Relationship Id="rId13" Type="http://schemas.openxmlformats.org/officeDocument/2006/relationships/slide" Target="slides/slide6.xml"/><Relationship Id="rId109" Type="http://schemas.openxmlformats.org/officeDocument/2006/relationships/slide" Target="slides/slide102.xml"/><Relationship Id="rId34" Type="http://schemas.openxmlformats.org/officeDocument/2006/relationships/slide" Target="slides/slide27.xml"/><Relationship Id="rId55" Type="http://schemas.openxmlformats.org/officeDocument/2006/relationships/slide" Target="slides/slide48.xml"/><Relationship Id="rId76" Type="http://schemas.openxmlformats.org/officeDocument/2006/relationships/slide" Target="slides/slide69.xml"/><Relationship Id="rId97" Type="http://schemas.openxmlformats.org/officeDocument/2006/relationships/slide" Target="slides/slide90.xml"/><Relationship Id="rId120" Type="http://schemas.openxmlformats.org/officeDocument/2006/relationships/slide" Target="slides/slide113.xml"/><Relationship Id="rId141" Type="http://schemas.openxmlformats.org/officeDocument/2006/relationships/slide" Target="slides/slide134.xml"/><Relationship Id="rId7" Type="http://schemas.openxmlformats.org/officeDocument/2006/relationships/slideMaster" Target="slideMasters/slideMaster3.xml"/><Relationship Id="rId71" Type="http://schemas.openxmlformats.org/officeDocument/2006/relationships/slide" Target="slides/slide64.xml"/><Relationship Id="rId92" Type="http://schemas.openxmlformats.org/officeDocument/2006/relationships/slide" Target="slides/slide85.xml"/><Relationship Id="rId162" Type="http://schemas.openxmlformats.org/officeDocument/2006/relationships/slide" Target="slides/slide155.xml"/><Relationship Id="rId183" Type="http://schemas.openxmlformats.org/officeDocument/2006/relationships/slide" Target="slides/slide176.xml"/><Relationship Id="rId2" Type="http://schemas.openxmlformats.org/officeDocument/2006/relationships/customXml" Target="../customXml/item2.xml"/><Relationship Id="rId29" Type="http://schemas.openxmlformats.org/officeDocument/2006/relationships/slide" Target="slides/slide22.xml"/><Relationship Id="rId24" Type="http://schemas.openxmlformats.org/officeDocument/2006/relationships/slide" Target="slides/slide17.xml"/><Relationship Id="rId40" Type="http://schemas.openxmlformats.org/officeDocument/2006/relationships/slide" Target="slides/slide33.xml"/><Relationship Id="rId45" Type="http://schemas.openxmlformats.org/officeDocument/2006/relationships/slide" Target="slides/slide38.xml"/><Relationship Id="rId66" Type="http://schemas.openxmlformats.org/officeDocument/2006/relationships/slide" Target="slides/slide59.xml"/><Relationship Id="rId87" Type="http://schemas.openxmlformats.org/officeDocument/2006/relationships/slide" Target="slides/slide80.xml"/><Relationship Id="rId110" Type="http://schemas.openxmlformats.org/officeDocument/2006/relationships/slide" Target="slides/slide103.xml"/><Relationship Id="rId115" Type="http://schemas.openxmlformats.org/officeDocument/2006/relationships/slide" Target="slides/slide108.xml"/><Relationship Id="rId131" Type="http://schemas.openxmlformats.org/officeDocument/2006/relationships/slide" Target="slides/slide124.xml"/><Relationship Id="rId136" Type="http://schemas.openxmlformats.org/officeDocument/2006/relationships/slide" Target="slides/slide129.xml"/><Relationship Id="rId157" Type="http://schemas.openxmlformats.org/officeDocument/2006/relationships/slide" Target="slides/slide150.xml"/><Relationship Id="rId178" Type="http://schemas.openxmlformats.org/officeDocument/2006/relationships/slide" Target="slides/slide171.xml"/><Relationship Id="rId61" Type="http://schemas.openxmlformats.org/officeDocument/2006/relationships/slide" Target="slides/slide54.xml"/><Relationship Id="rId82" Type="http://schemas.openxmlformats.org/officeDocument/2006/relationships/slide" Target="slides/slide75.xml"/><Relationship Id="rId152" Type="http://schemas.openxmlformats.org/officeDocument/2006/relationships/slide" Target="slides/slide145.xml"/><Relationship Id="rId173" Type="http://schemas.openxmlformats.org/officeDocument/2006/relationships/slide" Target="slides/slide166.xml"/><Relationship Id="rId194" Type="http://schemas.openxmlformats.org/officeDocument/2006/relationships/commentAuthors" Target="commentAuthors.xml"/><Relationship Id="rId199" Type="http://schemas.microsoft.com/office/2016/11/relationships/changesInfo" Target="changesInfos/changesInfo1.xml"/><Relationship Id="rId19" Type="http://schemas.openxmlformats.org/officeDocument/2006/relationships/slide" Target="slides/slide12.xml"/><Relationship Id="rId14" Type="http://schemas.openxmlformats.org/officeDocument/2006/relationships/slide" Target="slides/slide7.xml"/><Relationship Id="rId30" Type="http://schemas.openxmlformats.org/officeDocument/2006/relationships/slide" Target="slides/slide23.xml"/><Relationship Id="rId35" Type="http://schemas.openxmlformats.org/officeDocument/2006/relationships/slide" Target="slides/slide28.xml"/><Relationship Id="rId56" Type="http://schemas.openxmlformats.org/officeDocument/2006/relationships/slide" Target="slides/slide49.xml"/><Relationship Id="rId77" Type="http://schemas.openxmlformats.org/officeDocument/2006/relationships/slide" Target="slides/slide70.xml"/><Relationship Id="rId100" Type="http://schemas.openxmlformats.org/officeDocument/2006/relationships/slide" Target="slides/slide93.xml"/><Relationship Id="rId105" Type="http://schemas.openxmlformats.org/officeDocument/2006/relationships/slide" Target="slides/slide98.xml"/><Relationship Id="rId126" Type="http://schemas.openxmlformats.org/officeDocument/2006/relationships/slide" Target="slides/slide119.xml"/><Relationship Id="rId147" Type="http://schemas.openxmlformats.org/officeDocument/2006/relationships/slide" Target="slides/slide140.xml"/><Relationship Id="rId168" Type="http://schemas.openxmlformats.org/officeDocument/2006/relationships/slide" Target="slides/slide161.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93" Type="http://schemas.openxmlformats.org/officeDocument/2006/relationships/slide" Target="slides/slide86.xml"/><Relationship Id="rId98" Type="http://schemas.openxmlformats.org/officeDocument/2006/relationships/slide" Target="slides/slide91.xml"/><Relationship Id="rId121" Type="http://schemas.openxmlformats.org/officeDocument/2006/relationships/slide" Target="slides/slide114.xml"/><Relationship Id="rId142" Type="http://schemas.openxmlformats.org/officeDocument/2006/relationships/slide" Target="slides/slide135.xml"/><Relationship Id="rId163" Type="http://schemas.openxmlformats.org/officeDocument/2006/relationships/slide" Target="slides/slide156.xml"/><Relationship Id="rId184" Type="http://schemas.openxmlformats.org/officeDocument/2006/relationships/slide" Target="slides/slide177.xml"/><Relationship Id="rId189" Type="http://schemas.openxmlformats.org/officeDocument/2006/relationships/slide" Target="slides/slide182.xml"/><Relationship Id="rId3" Type="http://schemas.openxmlformats.org/officeDocument/2006/relationships/customXml" Target="../customXml/item3.xml"/><Relationship Id="rId25" Type="http://schemas.openxmlformats.org/officeDocument/2006/relationships/slide" Target="slides/slide18.xml"/><Relationship Id="rId46" Type="http://schemas.openxmlformats.org/officeDocument/2006/relationships/slide" Target="slides/slide39.xml"/><Relationship Id="rId67" Type="http://schemas.openxmlformats.org/officeDocument/2006/relationships/slide" Target="slides/slide60.xml"/><Relationship Id="rId116" Type="http://schemas.openxmlformats.org/officeDocument/2006/relationships/slide" Target="slides/slide109.xml"/><Relationship Id="rId137" Type="http://schemas.openxmlformats.org/officeDocument/2006/relationships/slide" Target="slides/slide130.xml"/><Relationship Id="rId158" Type="http://schemas.openxmlformats.org/officeDocument/2006/relationships/slide" Target="slides/slide151.xml"/><Relationship Id="rId20" Type="http://schemas.openxmlformats.org/officeDocument/2006/relationships/slide" Target="slides/slide13.xml"/><Relationship Id="rId41" Type="http://schemas.openxmlformats.org/officeDocument/2006/relationships/slide" Target="slides/slide34.xml"/><Relationship Id="rId62" Type="http://schemas.openxmlformats.org/officeDocument/2006/relationships/slide" Target="slides/slide55.xml"/><Relationship Id="rId83" Type="http://schemas.openxmlformats.org/officeDocument/2006/relationships/slide" Target="slides/slide76.xml"/><Relationship Id="rId88" Type="http://schemas.openxmlformats.org/officeDocument/2006/relationships/slide" Target="slides/slide81.xml"/><Relationship Id="rId111" Type="http://schemas.openxmlformats.org/officeDocument/2006/relationships/slide" Target="slides/slide104.xml"/><Relationship Id="rId132" Type="http://schemas.openxmlformats.org/officeDocument/2006/relationships/slide" Target="slides/slide125.xml"/><Relationship Id="rId153" Type="http://schemas.openxmlformats.org/officeDocument/2006/relationships/slide" Target="slides/slide146.xml"/><Relationship Id="rId174" Type="http://schemas.openxmlformats.org/officeDocument/2006/relationships/slide" Target="slides/slide167.xml"/><Relationship Id="rId179" Type="http://schemas.openxmlformats.org/officeDocument/2006/relationships/slide" Target="slides/slide172.xml"/><Relationship Id="rId195" Type="http://schemas.openxmlformats.org/officeDocument/2006/relationships/presProps" Target="presProps.xml"/><Relationship Id="rId190" Type="http://schemas.openxmlformats.org/officeDocument/2006/relationships/slide" Target="slides/slide183.xml"/><Relationship Id="rId15" Type="http://schemas.openxmlformats.org/officeDocument/2006/relationships/slide" Target="slides/slide8.xml"/><Relationship Id="rId36" Type="http://schemas.openxmlformats.org/officeDocument/2006/relationships/slide" Target="slides/slide29.xml"/><Relationship Id="rId57" Type="http://schemas.openxmlformats.org/officeDocument/2006/relationships/slide" Target="slides/slide50.xml"/><Relationship Id="rId106" Type="http://schemas.openxmlformats.org/officeDocument/2006/relationships/slide" Target="slides/slide99.xml"/><Relationship Id="rId127" Type="http://schemas.openxmlformats.org/officeDocument/2006/relationships/slide" Target="slides/slide120.xml"/><Relationship Id="rId10" Type="http://schemas.openxmlformats.org/officeDocument/2006/relationships/slide" Target="slides/slide3.xml"/><Relationship Id="rId31" Type="http://schemas.openxmlformats.org/officeDocument/2006/relationships/slide" Target="slides/slide24.xml"/><Relationship Id="rId52" Type="http://schemas.openxmlformats.org/officeDocument/2006/relationships/slide" Target="slides/slide45.xml"/><Relationship Id="rId73" Type="http://schemas.openxmlformats.org/officeDocument/2006/relationships/slide" Target="slides/slide66.xml"/><Relationship Id="rId78" Type="http://schemas.openxmlformats.org/officeDocument/2006/relationships/slide" Target="slides/slide71.xml"/><Relationship Id="rId94" Type="http://schemas.openxmlformats.org/officeDocument/2006/relationships/slide" Target="slides/slide87.xml"/><Relationship Id="rId99" Type="http://schemas.openxmlformats.org/officeDocument/2006/relationships/slide" Target="slides/slide92.xml"/><Relationship Id="rId101" Type="http://schemas.openxmlformats.org/officeDocument/2006/relationships/slide" Target="slides/slide94.xml"/><Relationship Id="rId122" Type="http://schemas.openxmlformats.org/officeDocument/2006/relationships/slide" Target="slides/slide115.xml"/><Relationship Id="rId143" Type="http://schemas.openxmlformats.org/officeDocument/2006/relationships/slide" Target="slides/slide136.xml"/><Relationship Id="rId148" Type="http://schemas.openxmlformats.org/officeDocument/2006/relationships/slide" Target="slides/slide141.xml"/><Relationship Id="rId164" Type="http://schemas.openxmlformats.org/officeDocument/2006/relationships/slide" Target="slides/slide157.xml"/><Relationship Id="rId169" Type="http://schemas.openxmlformats.org/officeDocument/2006/relationships/slide" Target="slides/slide162.xml"/><Relationship Id="rId185" Type="http://schemas.openxmlformats.org/officeDocument/2006/relationships/slide" Target="slides/slide178.xml"/><Relationship Id="rId4" Type="http://schemas.openxmlformats.org/officeDocument/2006/relationships/customXml" Target="../customXml/item4.xml"/><Relationship Id="rId9" Type="http://schemas.openxmlformats.org/officeDocument/2006/relationships/slide" Target="slides/slide2.xml"/><Relationship Id="rId180" Type="http://schemas.openxmlformats.org/officeDocument/2006/relationships/slide" Target="slides/slide173.xml"/><Relationship Id="rId26" Type="http://schemas.openxmlformats.org/officeDocument/2006/relationships/slide" Target="slides/slide19.xml"/><Relationship Id="rId47" Type="http://schemas.openxmlformats.org/officeDocument/2006/relationships/slide" Target="slides/slide40.xml"/><Relationship Id="rId68" Type="http://schemas.openxmlformats.org/officeDocument/2006/relationships/slide" Target="slides/slide61.xml"/><Relationship Id="rId89" Type="http://schemas.openxmlformats.org/officeDocument/2006/relationships/slide" Target="slides/slide82.xml"/><Relationship Id="rId112" Type="http://schemas.openxmlformats.org/officeDocument/2006/relationships/slide" Target="slides/slide105.xml"/><Relationship Id="rId133" Type="http://schemas.openxmlformats.org/officeDocument/2006/relationships/slide" Target="slides/slide126.xml"/><Relationship Id="rId154" Type="http://schemas.openxmlformats.org/officeDocument/2006/relationships/slide" Target="slides/slide147.xml"/><Relationship Id="rId175" Type="http://schemas.openxmlformats.org/officeDocument/2006/relationships/slide" Target="slides/slide168.xml"/><Relationship Id="rId196" Type="http://schemas.openxmlformats.org/officeDocument/2006/relationships/viewProps" Target="viewProps.xml"/><Relationship Id="rId16" Type="http://schemas.openxmlformats.org/officeDocument/2006/relationships/slide" Target="slides/slide9.xml"/><Relationship Id="rId37" Type="http://schemas.openxmlformats.org/officeDocument/2006/relationships/slide" Target="slides/slide30.xml"/><Relationship Id="rId58" Type="http://schemas.openxmlformats.org/officeDocument/2006/relationships/slide" Target="slides/slide51.xml"/><Relationship Id="rId79" Type="http://schemas.openxmlformats.org/officeDocument/2006/relationships/slide" Target="slides/slide72.xml"/><Relationship Id="rId102" Type="http://schemas.openxmlformats.org/officeDocument/2006/relationships/slide" Target="slides/slide95.xml"/><Relationship Id="rId123" Type="http://schemas.openxmlformats.org/officeDocument/2006/relationships/slide" Target="slides/slide116.xml"/><Relationship Id="rId144" Type="http://schemas.openxmlformats.org/officeDocument/2006/relationships/slide" Target="slides/slide137.xml"/><Relationship Id="rId90" Type="http://schemas.openxmlformats.org/officeDocument/2006/relationships/slide" Target="slides/slide83.xml"/><Relationship Id="rId165" Type="http://schemas.openxmlformats.org/officeDocument/2006/relationships/slide" Target="slides/slide158.xml"/><Relationship Id="rId186" Type="http://schemas.openxmlformats.org/officeDocument/2006/relationships/slide" Target="slides/slide179.xml"/><Relationship Id="rId27" Type="http://schemas.openxmlformats.org/officeDocument/2006/relationships/slide" Target="slides/slide20.xml"/><Relationship Id="rId48" Type="http://schemas.openxmlformats.org/officeDocument/2006/relationships/slide" Target="slides/slide41.xml"/><Relationship Id="rId69" Type="http://schemas.openxmlformats.org/officeDocument/2006/relationships/slide" Target="slides/slide62.xml"/><Relationship Id="rId113" Type="http://schemas.openxmlformats.org/officeDocument/2006/relationships/slide" Target="slides/slide106.xml"/><Relationship Id="rId134" Type="http://schemas.openxmlformats.org/officeDocument/2006/relationships/slide" Target="slides/slide127.xml"/><Relationship Id="rId80" Type="http://schemas.openxmlformats.org/officeDocument/2006/relationships/slide" Target="slides/slide73.xml"/><Relationship Id="rId155" Type="http://schemas.openxmlformats.org/officeDocument/2006/relationships/slide" Target="slides/slide148.xml"/><Relationship Id="rId176" Type="http://schemas.openxmlformats.org/officeDocument/2006/relationships/slide" Target="slides/slide169.xml"/><Relationship Id="rId197" Type="http://schemas.openxmlformats.org/officeDocument/2006/relationships/theme" Target="theme/theme1.xml"/><Relationship Id="rId17" Type="http://schemas.openxmlformats.org/officeDocument/2006/relationships/slide" Target="slides/slide10.xml"/><Relationship Id="rId38" Type="http://schemas.openxmlformats.org/officeDocument/2006/relationships/slide" Target="slides/slide31.xml"/><Relationship Id="rId59" Type="http://schemas.openxmlformats.org/officeDocument/2006/relationships/slide" Target="slides/slide52.xml"/><Relationship Id="rId103" Type="http://schemas.openxmlformats.org/officeDocument/2006/relationships/slide" Target="slides/slide96.xml"/><Relationship Id="rId124" Type="http://schemas.openxmlformats.org/officeDocument/2006/relationships/slide" Target="slides/slide117.xml"/><Relationship Id="rId70" Type="http://schemas.openxmlformats.org/officeDocument/2006/relationships/slide" Target="slides/slide63.xml"/><Relationship Id="rId91" Type="http://schemas.openxmlformats.org/officeDocument/2006/relationships/slide" Target="slides/slide84.xml"/><Relationship Id="rId145" Type="http://schemas.openxmlformats.org/officeDocument/2006/relationships/slide" Target="slides/slide138.xml"/><Relationship Id="rId166" Type="http://schemas.openxmlformats.org/officeDocument/2006/relationships/slide" Target="slides/slide159.xml"/><Relationship Id="rId187" Type="http://schemas.openxmlformats.org/officeDocument/2006/relationships/slide" Target="slides/slide180.xml"/><Relationship Id="rId1" Type="http://schemas.openxmlformats.org/officeDocument/2006/relationships/customXml" Target="../customXml/item1.xml"/><Relationship Id="rId28" Type="http://schemas.openxmlformats.org/officeDocument/2006/relationships/slide" Target="slides/slide21.xml"/><Relationship Id="rId49" Type="http://schemas.openxmlformats.org/officeDocument/2006/relationships/slide" Target="slides/slide42.xml"/><Relationship Id="rId114" Type="http://schemas.openxmlformats.org/officeDocument/2006/relationships/slide" Target="slides/slide107.xml"/><Relationship Id="rId60" Type="http://schemas.openxmlformats.org/officeDocument/2006/relationships/slide" Target="slides/slide53.xml"/><Relationship Id="rId81" Type="http://schemas.openxmlformats.org/officeDocument/2006/relationships/slide" Target="slides/slide74.xml"/><Relationship Id="rId135" Type="http://schemas.openxmlformats.org/officeDocument/2006/relationships/slide" Target="slides/slide128.xml"/><Relationship Id="rId156" Type="http://schemas.openxmlformats.org/officeDocument/2006/relationships/slide" Target="slides/slide149.xml"/><Relationship Id="rId177" Type="http://schemas.openxmlformats.org/officeDocument/2006/relationships/slide" Target="slides/slide170.xml"/><Relationship Id="rId198" Type="http://schemas.openxmlformats.org/officeDocument/2006/relationships/tableStyles" Target="tableStyles.xml"/><Relationship Id="rId18" Type="http://schemas.openxmlformats.org/officeDocument/2006/relationships/slide" Target="slides/slide11.xml"/><Relationship Id="rId39" Type="http://schemas.openxmlformats.org/officeDocument/2006/relationships/slide" Target="slides/slide32.xml"/><Relationship Id="rId50" Type="http://schemas.openxmlformats.org/officeDocument/2006/relationships/slide" Target="slides/slide43.xml"/><Relationship Id="rId104" Type="http://schemas.openxmlformats.org/officeDocument/2006/relationships/slide" Target="slides/slide97.xml"/><Relationship Id="rId125" Type="http://schemas.openxmlformats.org/officeDocument/2006/relationships/slide" Target="slides/slide118.xml"/><Relationship Id="rId146" Type="http://schemas.openxmlformats.org/officeDocument/2006/relationships/slide" Target="slides/slide139.xml"/><Relationship Id="rId167" Type="http://schemas.openxmlformats.org/officeDocument/2006/relationships/slide" Target="slides/slide160.xml"/><Relationship Id="rId188" Type="http://schemas.openxmlformats.org/officeDocument/2006/relationships/slide" Target="slides/slide181.xml"/></Relationships>
</file>

<file path=ppt/_rels/viewProps.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slide" Target="slides/slide6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2134C770-89EF-4F17-95F3-961419841310}"/>
    <pc:docChg chg="custSel addSld modSld">
      <pc:chgData name="David Holley" userId="45123e1e-ac21-4ee3-b53e-8d97b4b34e1e" providerId="ADAL" clId="{2134C770-89EF-4F17-95F3-961419841310}" dt="2023-11-17T10:56:07.410" v="78" actId="1076"/>
      <pc:docMkLst>
        <pc:docMk/>
      </pc:docMkLst>
      <pc:sldChg chg="addSp delSp modSp mod">
        <pc:chgData name="David Holley" userId="45123e1e-ac21-4ee3-b53e-8d97b4b34e1e" providerId="ADAL" clId="{2134C770-89EF-4F17-95F3-961419841310}" dt="2023-11-17T10:56:07.410" v="78" actId="1076"/>
        <pc:sldMkLst>
          <pc:docMk/>
          <pc:sldMk cId="2379450666" sldId="2082"/>
        </pc:sldMkLst>
      </pc:sldChg>
      <pc:sldChg chg="addSp modSp new mod setBg">
        <pc:chgData name="David Holley" userId="45123e1e-ac21-4ee3-b53e-8d97b4b34e1e" providerId="ADAL" clId="{2134C770-89EF-4F17-95F3-961419841310}" dt="2023-11-03T08:54:05.673" v="68" actId="1076"/>
        <pc:sldMkLst>
          <pc:docMk/>
          <pc:sldMk cId="404677757" sldId="2084"/>
        </pc:sldMkLst>
      </pc:sldChg>
    </pc:docChg>
  </pc:docChgLst>
  <pc:docChgLst>
    <pc:chgData name="David Holley" userId="45123e1e-ac21-4ee3-b53e-8d97b4b34e1e" providerId="ADAL" clId="{CF160E56-F14D-405D-99C6-7F6D67115250}"/>
    <pc:docChg chg="undo custSel addSld delSld modSld sldOrd addMainMaster delMainMaster">
      <pc:chgData name="David Holley" userId="45123e1e-ac21-4ee3-b53e-8d97b4b34e1e" providerId="ADAL" clId="{CF160E56-F14D-405D-99C6-7F6D67115250}" dt="2022-11-02T13:31:55.751" v="613" actId="403"/>
      <pc:docMkLst>
        <pc:docMk/>
      </pc:docMkLst>
      <pc:sldChg chg="mod modShow">
        <pc:chgData name="David Holley" userId="45123e1e-ac21-4ee3-b53e-8d97b4b34e1e" providerId="ADAL" clId="{CF160E56-F14D-405D-99C6-7F6D67115250}" dt="2022-10-31T14:56:47.767" v="346" actId="729"/>
        <pc:sldMkLst>
          <pc:docMk/>
          <pc:sldMk cId="1182985152" sldId="371"/>
        </pc:sldMkLst>
      </pc:sldChg>
      <pc:sldChg chg="mod modShow">
        <pc:chgData name="David Holley" userId="45123e1e-ac21-4ee3-b53e-8d97b4b34e1e" providerId="ADAL" clId="{CF160E56-F14D-405D-99C6-7F6D67115250}" dt="2022-10-31T14:56:47.767" v="346" actId="729"/>
        <pc:sldMkLst>
          <pc:docMk/>
          <pc:sldMk cId="41568190" sldId="816"/>
        </pc:sldMkLst>
      </pc:sldChg>
      <pc:sldChg chg="addSp delSp modSp mod ord">
        <pc:chgData name="David Holley" userId="45123e1e-ac21-4ee3-b53e-8d97b4b34e1e" providerId="ADAL" clId="{CF160E56-F14D-405D-99C6-7F6D67115250}" dt="2022-10-31T15:30:21.929" v="554"/>
        <pc:sldMkLst>
          <pc:docMk/>
          <pc:sldMk cId="1375562742" sldId="901"/>
        </pc:sldMkLst>
      </pc:sldChg>
      <pc:sldChg chg="delSp modSp add del mod ord">
        <pc:chgData name="David Holley" userId="45123e1e-ac21-4ee3-b53e-8d97b4b34e1e" providerId="ADAL" clId="{CF160E56-F14D-405D-99C6-7F6D67115250}" dt="2022-10-31T15:31:32.924" v="561" actId="1076"/>
        <pc:sldMkLst>
          <pc:docMk/>
          <pc:sldMk cId="1452786525" sldId="1861"/>
        </pc:sldMkLst>
      </pc:sldChg>
      <pc:sldChg chg="addSp delSp modSp mod modAnim">
        <pc:chgData name="David Holley" userId="45123e1e-ac21-4ee3-b53e-8d97b4b34e1e" providerId="ADAL" clId="{CF160E56-F14D-405D-99C6-7F6D67115250}" dt="2022-10-30T09:16:57.352" v="287"/>
        <pc:sldMkLst>
          <pc:docMk/>
          <pc:sldMk cId="761446802" sldId="1864"/>
        </pc:sldMkLst>
      </pc:sldChg>
      <pc:sldChg chg="mod modShow">
        <pc:chgData name="David Holley" userId="45123e1e-ac21-4ee3-b53e-8d97b4b34e1e" providerId="ADAL" clId="{CF160E56-F14D-405D-99C6-7F6D67115250}" dt="2022-10-31T14:56:47.767" v="346" actId="729"/>
        <pc:sldMkLst>
          <pc:docMk/>
          <pc:sldMk cId="1329139723" sldId="1875"/>
        </pc:sldMkLst>
      </pc:sldChg>
      <pc:sldChg chg="mod modShow">
        <pc:chgData name="David Holley" userId="45123e1e-ac21-4ee3-b53e-8d97b4b34e1e" providerId="ADAL" clId="{CF160E56-F14D-405D-99C6-7F6D67115250}" dt="2022-10-31T14:56:47.767" v="346" actId="729"/>
        <pc:sldMkLst>
          <pc:docMk/>
          <pc:sldMk cId="1246837961" sldId="1876"/>
        </pc:sldMkLst>
      </pc:sldChg>
      <pc:sldChg chg="mod modShow">
        <pc:chgData name="David Holley" userId="45123e1e-ac21-4ee3-b53e-8d97b4b34e1e" providerId="ADAL" clId="{CF160E56-F14D-405D-99C6-7F6D67115250}" dt="2022-10-31T14:56:47.767" v="346" actId="729"/>
        <pc:sldMkLst>
          <pc:docMk/>
          <pc:sldMk cId="2867972353" sldId="1923"/>
        </pc:sldMkLst>
      </pc:sldChg>
      <pc:sldChg chg="mod modShow">
        <pc:chgData name="David Holley" userId="45123e1e-ac21-4ee3-b53e-8d97b4b34e1e" providerId="ADAL" clId="{CF160E56-F14D-405D-99C6-7F6D67115250}" dt="2022-10-31T14:56:47.767" v="346" actId="729"/>
        <pc:sldMkLst>
          <pc:docMk/>
          <pc:sldMk cId="3670837032" sldId="1924"/>
        </pc:sldMkLst>
      </pc:sldChg>
      <pc:sldChg chg="mod ord modShow">
        <pc:chgData name="David Holley" userId="45123e1e-ac21-4ee3-b53e-8d97b4b34e1e" providerId="ADAL" clId="{CF160E56-F14D-405D-99C6-7F6D67115250}" dt="2022-10-31T15:27:49.770" v="552" actId="20578"/>
        <pc:sldMkLst>
          <pc:docMk/>
          <pc:sldMk cId="3179792522" sldId="1925"/>
        </pc:sldMkLst>
      </pc:sldChg>
      <pc:sldChg chg="addSp delSp modSp mod ord delAnim">
        <pc:chgData name="David Holley" userId="45123e1e-ac21-4ee3-b53e-8d97b4b34e1e" providerId="ADAL" clId="{CF160E56-F14D-405D-99C6-7F6D67115250}" dt="2022-10-31T15:33:14.712" v="573" actId="1076"/>
        <pc:sldMkLst>
          <pc:docMk/>
          <pc:sldMk cId="1422155388" sldId="1931"/>
        </pc:sldMkLst>
      </pc:sldChg>
      <pc:sldChg chg="add">
        <pc:chgData name="David Holley" userId="45123e1e-ac21-4ee3-b53e-8d97b4b34e1e" providerId="ADAL" clId="{CF160E56-F14D-405D-99C6-7F6D67115250}" dt="2022-10-10T11:38:47.937" v="1"/>
        <pc:sldMkLst>
          <pc:docMk/>
          <pc:sldMk cId="2521697881" sldId="1982"/>
        </pc:sldMkLst>
      </pc:sldChg>
      <pc:sldChg chg="add">
        <pc:chgData name="David Holley" userId="45123e1e-ac21-4ee3-b53e-8d97b4b34e1e" providerId="ADAL" clId="{CF160E56-F14D-405D-99C6-7F6D67115250}" dt="2022-10-10T11:38:50.784" v="3"/>
        <pc:sldMkLst>
          <pc:docMk/>
          <pc:sldMk cId="4121912664" sldId="1983"/>
        </pc:sldMkLst>
      </pc:sldChg>
      <pc:sldChg chg="add">
        <pc:chgData name="David Holley" userId="45123e1e-ac21-4ee3-b53e-8d97b4b34e1e" providerId="ADAL" clId="{CF160E56-F14D-405D-99C6-7F6D67115250}" dt="2022-10-10T11:38:52.925" v="5"/>
        <pc:sldMkLst>
          <pc:docMk/>
          <pc:sldMk cId="3652778671" sldId="1984"/>
        </pc:sldMkLst>
      </pc:sldChg>
      <pc:sldChg chg="add">
        <pc:chgData name="David Holley" userId="45123e1e-ac21-4ee3-b53e-8d97b4b34e1e" providerId="ADAL" clId="{CF160E56-F14D-405D-99C6-7F6D67115250}" dt="2022-10-10T11:38:57.085" v="7"/>
        <pc:sldMkLst>
          <pc:docMk/>
          <pc:sldMk cId="2420508360" sldId="1985"/>
        </pc:sldMkLst>
      </pc:sldChg>
      <pc:sldChg chg="add">
        <pc:chgData name="David Holley" userId="45123e1e-ac21-4ee3-b53e-8d97b4b34e1e" providerId="ADAL" clId="{CF160E56-F14D-405D-99C6-7F6D67115250}" dt="2022-10-10T11:38:58.674" v="9"/>
        <pc:sldMkLst>
          <pc:docMk/>
          <pc:sldMk cId="1855025060" sldId="1986"/>
        </pc:sldMkLst>
      </pc:sldChg>
      <pc:sldChg chg="add">
        <pc:chgData name="David Holley" userId="45123e1e-ac21-4ee3-b53e-8d97b4b34e1e" providerId="ADAL" clId="{CF160E56-F14D-405D-99C6-7F6D67115250}" dt="2022-10-10T11:39:00.905" v="11"/>
        <pc:sldMkLst>
          <pc:docMk/>
          <pc:sldMk cId="604201420" sldId="1987"/>
        </pc:sldMkLst>
      </pc:sldChg>
      <pc:sldChg chg="add">
        <pc:chgData name="David Holley" userId="45123e1e-ac21-4ee3-b53e-8d97b4b34e1e" providerId="ADAL" clId="{CF160E56-F14D-405D-99C6-7F6D67115250}" dt="2022-10-10T11:39:02.722" v="13"/>
        <pc:sldMkLst>
          <pc:docMk/>
          <pc:sldMk cId="699658153" sldId="1988"/>
        </pc:sldMkLst>
      </pc:sldChg>
      <pc:sldChg chg="add">
        <pc:chgData name="David Holley" userId="45123e1e-ac21-4ee3-b53e-8d97b4b34e1e" providerId="ADAL" clId="{CF160E56-F14D-405D-99C6-7F6D67115250}" dt="2022-10-10T11:39:05.588" v="15"/>
        <pc:sldMkLst>
          <pc:docMk/>
          <pc:sldMk cId="1104760423" sldId="1989"/>
        </pc:sldMkLst>
      </pc:sldChg>
      <pc:sldChg chg="add">
        <pc:chgData name="David Holley" userId="45123e1e-ac21-4ee3-b53e-8d97b4b34e1e" providerId="ADAL" clId="{CF160E56-F14D-405D-99C6-7F6D67115250}" dt="2022-10-10T11:39:08.380" v="17"/>
        <pc:sldMkLst>
          <pc:docMk/>
          <pc:sldMk cId="1957059229" sldId="1990"/>
        </pc:sldMkLst>
      </pc:sldChg>
      <pc:sldChg chg="add">
        <pc:chgData name="David Holley" userId="45123e1e-ac21-4ee3-b53e-8d97b4b34e1e" providerId="ADAL" clId="{CF160E56-F14D-405D-99C6-7F6D67115250}" dt="2022-10-10T11:39:10.602" v="19"/>
        <pc:sldMkLst>
          <pc:docMk/>
          <pc:sldMk cId="1443922794" sldId="1991"/>
        </pc:sldMkLst>
      </pc:sldChg>
      <pc:sldChg chg="add">
        <pc:chgData name="David Holley" userId="45123e1e-ac21-4ee3-b53e-8d97b4b34e1e" providerId="ADAL" clId="{CF160E56-F14D-405D-99C6-7F6D67115250}" dt="2022-10-10T11:39:12.519" v="21"/>
        <pc:sldMkLst>
          <pc:docMk/>
          <pc:sldMk cId="3898639043" sldId="1992"/>
        </pc:sldMkLst>
      </pc:sldChg>
      <pc:sldChg chg="add">
        <pc:chgData name="David Holley" userId="45123e1e-ac21-4ee3-b53e-8d97b4b34e1e" providerId="ADAL" clId="{CF160E56-F14D-405D-99C6-7F6D67115250}" dt="2022-10-10T11:39:14.176" v="23"/>
        <pc:sldMkLst>
          <pc:docMk/>
          <pc:sldMk cId="4091055208" sldId="1993"/>
        </pc:sldMkLst>
      </pc:sldChg>
      <pc:sldChg chg="add">
        <pc:chgData name="David Holley" userId="45123e1e-ac21-4ee3-b53e-8d97b4b34e1e" providerId="ADAL" clId="{CF160E56-F14D-405D-99C6-7F6D67115250}" dt="2022-10-10T11:39:15.543" v="25"/>
        <pc:sldMkLst>
          <pc:docMk/>
          <pc:sldMk cId="1317693690" sldId="1994"/>
        </pc:sldMkLst>
      </pc:sldChg>
      <pc:sldChg chg="add">
        <pc:chgData name="David Holley" userId="45123e1e-ac21-4ee3-b53e-8d97b4b34e1e" providerId="ADAL" clId="{CF160E56-F14D-405D-99C6-7F6D67115250}" dt="2022-10-10T11:39:16.983" v="27"/>
        <pc:sldMkLst>
          <pc:docMk/>
          <pc:sldMk cId="2997771224" sldId="1995"/>
        </pc:sldMkLst>
      </pc:sldChg>
      <pc:sldChg chg="add">
        <pc:chgData name="David Holley" userId="45123e1e-ac21-4ee3-b53e-8d97b4b34e1e" providerId="ADAL" clId="{CF160E56-F14D-405D-99C6-7F6D67115250}" dt="2022-10-10T11:39:18.286" v="29"/>
        <pc:sldMkLst>
          <pc:docMk/>
          <pc:sldMk cId="3193552471" sldId="1996"/>
        </pc:sldMkLst>
      </pc:sldChg>
      <pc:sldChg chg="add">
        <pc:chgData name="David Holley" userId="45123e1e-ac21-4ee3-b53e-8d97b4b34e1e" providerId="ADAL" clId="{CF160E56-F14D-405D-99C6-7F6D67115250}" dt="2022-10-10T11:39:19.767" v="31"/>
        <pc:sldMkLst>
          <pc:docMk/>
          <pc:sldMk cId="2106215385" sldId="1997"/>
        </pc:sldMkLst>
      </pc:sldChg>
      <pc:sldChg chg="add">
        <pc:chgData name="David Holley" userId="45123e1e-ac21-4ee3-b53e-8d97b4b34e1e" providerId="ADAL" clId="{CF160E56-F14D-405D-99C6-7F6D67115250}" dt="2022-10-10T11:39:21.828" v="33"/>
        <pc:sldMkLst>
          <pc:docMk/>
          <pc:sldMk cId="3843782120" sldId="1998"/>
        </pc:sldMkLst>
      </pc:sldChg>
      <pc:sldChg chg="add">
        <pc:chgData name="David Holley" userId="45123e1e-ac21-4ee3-b53e-8d97b4b34e1e" providerId="ADAL" clId="{CF160E56-F14D-405D-99C6-7F6D67115250}" dt="2022-10-10T11:39:23.259" v="35"/>
        <pc:sldMkLst>
          <pc:docMk/>
          <pc:sldMk cId="575863987" sldId="1999"/>
        </pc:sldMkLst>
      </pc:sldChg>
      <pc:sldChg chg="add">
        <pc:chgData name="David Holley" userId="45123e1e-ac21-4ee3-b53e-8d97b4b34e1e" providerId="ADAL" clId="{CF160E56-F14D-405D-99C6-7F6D67115250}" dt="2022-10-10T11:39:24.733" v="37"/>
        <pc:sldMkLst>
          <pc:docMk/>
          <pc:sldMk cId="4095998334" sldId="2000"/>
        </pc:sldMkLst>
      </pc:sldChg>
      <pc:sldChg chg="add">
        <pc:chgData name="David Holley" userId="45123e1e-ac21-4ee3-b53e-8d97b4b34e1e" providerId="ADAL" clId="{CF160E56-F14D-405D-99C6-7F6D67115250}" dt="2022-10-10T11:39:26.140" v="39"/>
        <pc:sldMkLst>
          <pc:docMk/>
          <pc:sldMk cId="3947485316" sldId="2001"/>
        </pc:sldMkLst>
      </pc:sldChg>
      <pc:sldChg chg="add">
        <pc:chgData name="David Holley" userId="45123e1e-ac21-4ee3-b53e-8d97b4b34e1e" providerId="ADAL" clId="{CF160E56-F14D-405D-99C6-7F6D67115250}" dt="2022-10-10T11:39:27.568" v="41"/>
        <pc:sldMkLst>
          <pc:docMk/>
          <pc:sldMk cId="2746157449" sldId="2002"/>
        </pc:sldMkLst>
      </pc:sldChg>
      <pc:sldChg chg="add">
        <pc:chgData name="David Holley" userId="45123e1e-ac21-4ee3-b53e-8d97b4b34e1e" providerId="ADAL" clId="{CF160E56-F14D-405D-99C6-7F6D67115250}" dt="2022-10-10T11:39:29.443" v="43"/>
        <pc:sldMkLst>
          <pc:docMk/>
          <pc:sldMk cId="43527863" sldId="2003"/>
        </pc:sldMkLst>
      </pc:sldChg>
      <pc:sldChg chg="add">
        <pc:chgData name="David Holley" userId="45123e1e-ac21-4ee3-b53e-8d97b4b34e1e" providerId="ADAL" clId="{CF160E56-F14D-405D-99C6-7F6D67115250}" dt="2022-10-10T11:39:30.711" v="45"/>
        <pc:sldMkLst>
          <pc:docMk/>
          <pc:sldMk cId="3849568946" sldId="2004"/>
        </pc:sldMkLst>
      </pc:sldChg>
      <pc:sldChg chg="add">
        <pc:chgData name="David Holley" userId="45123e1e-ac21-4ee3-b53e-8d97b4b34e1e" providerId="ADAL" clId="{CF160E56-F14D-405D-99C6-7F6D67115250}" dt="2022-10-10T11:39:32.091" v="47"/>
        <pc:sldMkLst>
          <pc:docMk/>
          <pc:sldMk cId="4289235060" sldId="2005"/>
        </pc:sldMkLst>
      </pc:sldChg>
      <pc:sldChg chg="add">
        <pc:chgData name="David Holley" userId="45123e1e-ac21-4ee3-b53e-8d97b4b34e1e" providerId="ADAL" clId="{CF160E56-F14D-405D-99C6-7F6D67115250}" dt="2022-10-10T11:39:33.348" v="49"/>
        <pc:sldMkLst>
          <pc:docMk/>
          <pc:sldMk cId="2707731270" sldId="2006"/>
        </pc:sldMkLst>
      </pc:sldChg>
      <pc:sldChg chg="add">
        <pc:chgData name="David Holley" userId="45123e1e-ac21-4ee3-b53e-8d97b4b34e1e" providerId="ADAL" clId="{CF160E56-F14D-405D-99C6-7F6D67115250}" dt="2022-10-10T11:39:34.696" v="51"/>
        <pc:sldMkLst>
          <pc:docMk/>
          <pc:sldMk cId="2497626619" sldId="2007"/>
        </pc:sldMkLst>
      </pc:sldChg>
      <pc:sldChg chg="add">
        <pc:chgData name="David Holley" userId="45123e1e-ac21-4ee3-b53e-8d97b4b34e1e" providerId="ADAL" clId="{CF160E56-F14D-405D-99C6-7F6D67115250}" dt="2022-10-10T11:39:36.670" v="53"/>
        <pc:sldMkLst>
          <pc:docMk/>
          <pc:sldMk cId="3197800624" sldId="2008"/>
        </pc:sldMkLst>
      </pc:sldChg>
      <pc:sldChg chg="modSp add mod modShow">
        <pc:chgData name="David Holley" userId="45123e1e-ac21-4ee3-b53e-8d97b4b34e1e" providerId="ADAL" clId="{CF160E56-F14D-405D-99C6-7F6D67115250}" dt="2022-11-02T13:31:33.556" v="611" actId="403"/>
        <pc:sldMkLst>
          <pc:docMk/>
          <pc:sldMk cId="3998280721" sldId="2009"/>
        </pc:sldMkLst>
      </pc:sldChg>
      <pc:sldChg chg="add">
        <pc:chgData name="David Holley" userId="45123e1e-ac21-4ee3-b53e-8d97b4b34e1e" providerId="ADAL" clId="{CF160E56-F14D-405D-99C6-7F6D67115250}" dt="2022-10-10T11:39:40.128" v="57"/>
        <pc:sldMkLst>
          <pc:docMk/>
          <pc:sldMk cId="193374390" sldId="2010"/>
        </pc:sldMkLst>
      </pc:sldChg>
      <pc:sldChg chg="add">
        <pc:chgData name="David Holley" userId="45123e1e-ac21-4ee3-b53e-8d97b4b34e1e" providerId="ADAL" clId="{CF160E56-F14D-405D-99C6-7F6D67115250}" dt="2022-10-10T11:39:42.160" v="59"/>
        <pc:sldMkLst>
          <pc:docMk/>
          <pc:sldMk cId="3448351228" sldId="2011"/>
        </pc:sldMkLst>
      </pc:sldChg>
      <pc:sldChg chg="add">
        <pc:chgData name="David Holley" userId="45123e1e-ac21-4ee3-b53e-8d97b4b34e1e" providerId="ADAL" clId="{CF160E56-F14D-405D-99C6-7F6D67115250}" dt="2022-10-10T11:39:45.320" v="61"/>
        <pc:sldMkLst>
          <pc:docMk/>
          <pc:sldMk cId="3138666340" sldId="2012"/>
        </pc:sldMkLst>
      </pc:sldChg>
      <pc:sldChg chg="add">
        <pc:chgData name="David Holley" userId="45123e1e-ac21-4ee3-b53e-8d97b4b34e1e" providerId="ADAL" clId="{CF160E56-F14D-405D-99C6-7F6D67115250}" dt="2022-10-10T11:39:47.701" v="63"/>
        <pc:sldMkLst>
          <pc:docMk/>
          <pc:sldMk cId="3838979238" sldId="2013"/>
        </pc:sldMkLst>
      </pc:sldChg>
      <pc:sldChg chg="add">
        <pc:chgData name="David Holley" userId="45123e1e-ac21-4ee3-b53e-8d97b4b34e1e" providerId="ADAL" clId="{CF160E56-F14D-405D-99C6-7F6D67115250}" dt="2022-10-10T11:39:49.002" v="65"/>
        <pc:sldMkLst>
          <pc:docMk/>
          <pc:sldMk cId="2242378832" sldId="2014"/>
        </pc:sldMkLst>
      </pc:sldChg>
      <pc:sldChg chg="add">
        <pc:chgData name="David Holley" userId="45123e1e-ac21-4ee3-b53e-8d97b4b34e1e" providerId="ADAL" clId="{CF160E56-F14D-405D-99C6-7F6D67115250}" dt="2022-10-10T11:39:50.959" v="67"/>
        <pc:sldMkLst>
          <pc:docMk/>
          <pc:sldMk cId="2248940835" sldId="2015"/>
        </pc:sldMkLst>
      </pc:sldChg>
      <pc:sldChg chg="add">
        <pc:chgData name="David Holley" userId="45123e1e-ac21-4ee3-b53e-8d97b4b34e1e" providerId="ADAL" clId="{CF160E56-F14D-405D-99C6-7F6D67115250}" dt="2022-10-10T11:39:52.246" v="69"/>
        <pc:sldMkLst>
          <pc:docMk/>
          <pc:sldMk cId="4034377395" sldId="2016"/>
        </pc:sldMkLst>
      </pc:sldChg>
      <pc:sldChg chg="modSp add mod">
        <pc:chgData name="David Holley" userId="45123e1e-ac21-4ee3-b53e-8d97b4b34e1e" providerId="ADAL" clId="{CF160E56-F14D-405D-99C6-7F6D67115250}" dt="2022-11-02T13:31:55.751" v="613" actId="403"/>
        <pc:sldMkLst>
          <pc:docMk/>
          <pc:sldMk cId="1565056906" sldId="2017"/>
        </pc:sldMkLst>
      </pc:sldChg>
      <pc:sldChg chg="add">
        <pc:chgData name="David Holley" userId="45123e1e-ac21-4ee3-b53e-8d97b4b34e1e" providerId="ADAL" clId="{CF160E56-F14D-405D-99C6-7F6D67115250}" dt="2022-10-10T11:39:55.216" v="73"/>
        <pc:sldMkLst>
          <pc:docMk/>
          <pc:sldMk cId="1216940343" sldId="2018"/>
        </pc:sldMkLst>
      </pc:sldChg>
      <pc:sldChg chg="add">
        <pc:chgData name="David Holley" userId="45123e1e-ac21-4ee3-b53e-8d97b4b34e1e" providerId="ADAL" clId="{CF160E56-F14D-405D-99C6-7F6D67115250}" dt="2022-10-10T11:39:56.602" v="75"/>
        <pc:sldMkLst>
          <pc:docMk/>
          <pc:sldMk cId="2643620104" sldId="2019"/>
        </pc:sldMkLst>
      </pc:sldChg>
      <pc:sldChg chg="add">
        <pc:chgData name="David Holley" userId="45123e1e-ac21-4ee3-b53e-8d97b4b34e1e" providerId="ADAL" clId="{CF160E56-F14D-405D-99C6-7F6D67115250}" dt="2022-10-10T11:39:58.002" v="77"/>
        <pc:sldMkLst>
          <pc:docMk/>
          <pc:sldMk cId="2045612550" sldId="2020"/>
        </pc:sldMkLst>
      </pc:sldChg>
      <pc:sldChg chg="add">
        <pc:chgData name="David Holley" userId="45123e1e-ac21-4ee3-b53e-8d97b4b34e1e" providerId="ADAL" clId="{CF160E56-F14D-405D-99C6-7F6D67115250}" dt="2022-10-10T11:39:59.262" v="79"/>
        <pc:sldMkLst>
          <pc:docMk/>
          <pc:sldMk cId="3485842690" sldId="2021"/>
        </pc:sldMkLst>
      </pc:sldChg>
      <pc:sldChg chg="add">
        <pc:chgData name="David Holley" userId="45123e1e-ac21-4ee3-b53e-8d97b4b34e1e" providerId="ADAL" clId="{CF160E56-F14D-405D-99C6-7F6D67115250}" dt="2022-10-10T11:40:00.687" v="81"/>
        <pc:sldMkLst>
          <pc:docMk/>
          <pc:sldMk cId="1170146989" sldId="2022"/>
        </pc:sldMkLst>
      </pc:sldChg>
      <pc:sldChg chg="add">
        <pc:chgData name="David Holley" userId="45123e1e-ac21-4ee3-b53e-8d97b4b34e1e" providerId="ADAL" clId="{CF160E56-F14D-405D-99C6-7F6D67115250}" dt="2022-10-10T11:40:02.705" v="83"/>
        <pc:sldMkLst>
          <pc:docMk/>
          <pc:sldMk cId="1068130362" sldId="2023"/>
        </pc:sldMkLst>
      </pc:sldChg>
      <pc:sldChg chg="add">
        <pc:chgData name="David Holley" userId="45123e1e-ac21-4ee3-b53e-8d97b4b34e1e" providerId="ADAL" clId="{CF160E56-F14D-405D-99C6-7F6D67115250}" dt="2022-10-10T11:40:03.955" v="85"/>
        <pc:sldMkLst>
          <pc:docMk/>
          <pc:sldMk cId="1946034462" sldId="2024"/>
        </pc:sldMkLst>
      </pc:sldChg>
      <pc:sldChg chg="add">
        <pc:chgData name="David Holley" userId="45123e1e-ac21-4ee3-b53e-8d97b4b34e1e" providerId="ADAL" clId="{CF160E56-F14D-405D-99C6-7F6D67115250}" dt="2022-10-10T11:40:05.335" v="87"/>
        <pc:sldMkLst>
          <pc:docMk/>
          <pc:sldMk cId="2691241215" sldId="2025"/>
        </pc:sldMkLst>
      </pc:sldChg>
      <pc:sldChg chg="add">
        <pc:chgData name="David Holley" userId="45123e1e-ac21-4ee3-b53e-8d97b4b34e1e" providerId="ADAL" clId="{CF160E56-F14D-405D-99C6-7F6D67115250}" dt="2022-10-10T11:40:06.731" v="89"/>
        <pc:sldMkLst>
          <pc:docMk/>
          <pc:sldMk cId="2061063484" sldId="2026"/>
        </pc:sldMkLst>
      </pc:sldChg>
      <pc:sldChg chg="add">
        <pc:chgData name="David Holley" userId="45123e1e-ac21-4ee3-b53e-8d97b4b34e1e" providerId="ADAL" clId="{CF160E56-F14D-405D-99C6-7F6D67115250}" dt="2022-10-10T11:40:08.071" v="91"/>
        <pc:sldMkLst>
          <pc:docMk/>
          <pc:sldMk cId="2351847852" sldId="2027"/>
        </pc:sldMkLst>
      </pc:sldChg>
      <pc:sldChg chg="add ord">
        <pc:chgData name="David Holley" userId="45123e1e-ac21-4ee3-b53e-8d97b4b34e1e" providerId="ADAL" clId="{CF160E56-F14D-405D-99C6-7F6D67115250}" dt="2022-10-10T11:42:30.440" v="193"/>
        <pc:sldMkLst>
          <pc:docMk/>
          <pc:sldMk cId="2162033502" sldId="2028"/>
        </pc:sldMkLst>
      </pc:sldChg>
      <pc:sldChg chg="modSp add mod ord">
        <pc:chgData name="David Holley" userId="45123e1e-ac21-4ee3-b53e-8d97b4b34e1e" providerId="ADAL" clId="{CF160E56-F14D-405D-99C6-7F6D67115250}" dt="2022-10-10T11:44:22.880" v="273" actId="27636"/>
        <pc:sldMkLst>
          <pc:docMk/>
          <pc:sldMk cId="854195029" sldId="2029"/>
        </pc:sldMkLst>
      </pc:sldChg>
      <pc:sldChg chg="add ord">
        <pc:chgData name="David Holley" userId="45123e1e-ac21-4ee3-b53e-8d97b4b34e1e" providerId="ADAL" clId="{CF160E56-F14D-405D-99C6-7F6D67115250}" dt="2022-10-10T11:42:30.440" v="193"/>
        <pc:sldMkLst>
          <pc:docMk/>
          <pc:sldMk cId="2423904861" sldId="2030"/>
        </pc:sldMkLst>
      </pc:sldChg>
      <pc:sldChg chg="add del ord">
        <pc:chgData name="David Holley" userId="45123e1e-ac21-4ee3-b53e-8d97b4b34e1e" providerId="ADAL" clId="{CF160E56-F14D-405D-99C6-7F6D67115250}" dt="2022-10-10T11:52:42.287" v="277" actId="47"/>
        <pc:sldMkLst>
          <pc:docMk/>
          <pc:sldMk cId="505146072" sldId="2031"/>
        </pc:sldMkLst>
      </pc:sldChg>
      <pc:sldChg chg="add ord">
        <pc:chgData name="David Holley" userId="45123e1e-ac21-4ee3-b53e-8d97b4b34e1e" providerId="ADAL" clId="{CF160E56-F14D-405D-99C6-7F6D67115250}" dt="2022-10-10T11:42:30.440" v="193"/>
        <pc:sldMkLst>
          <pc:docMk/>
          <pc:sldMk cId="2712830809" sldId="2032"/>
        </pc:sldMkLst>
      </pc:sldChg>
      <pc:sldChg chg="add ord">
        <pc:chgData name="David Holley" userId="45123e1e-ac21-4ee3-b53e-8d97b4b34e1e" providerId="ADAL" clId="{CF160E56-F14D-405D-99C6-7F6D67115250}" dt="2022-10-10T11:42:30.440" v="193"/>
        <pc:sldMkLst>
          <pc:docMk/>
          <pc:sldMk cId="1956287456" sldId="2033"/>
        </pc:sldMkLst>
      </pc:sldChg>
      <pc:sldChg chg="add ord">
        <pc:chgData name="David Holley" userId="45123e1e-ac21-4ee3-b53e-8d97b4b34e1e" providerId="ADAL" clId="{CF160E56-F14D-405D-99C6-7F6D67115250}" dt="2022-10-10T11:42:30.440" v="193"/>
        <pc:sldMkLst>
          <pc:docMk/>
          <pc:sldMk cId="3875229030" sldId="2034"/>
        </pc:sldMkLst>
      </pc:sldChg>
      <pc:sldChg chg="add ord">
        <pc:chgData name="David Holley" userId="45123e1e-ac21-4ee3-b53e-8d97b4b34e1e" providerId="ADAL" clId="{CF160E56-F14D-405D-99C6-7F6D67115250}" dt="2022-10-10T11:42:30.440" v="193"/>
        <pc:sldMkLst>
          <pc:docMk/>
          <pc:sldMk cId="3422037959" sldId="2035"/>
        </pc:sldMkLst>
      </pc:sldChg>
      <pc:sldChg chg="add ord">
        <pc:chgData name="David Holley" userId="45123e1e-ac21-4ee3-b53e-8d97b4b34e1e" providerId="ADAL" clId="{CF160E56-F14D-405D-99C6-7F6D67115250}" dt="2022-10-10T11:42:30.440" v="193"/>
        <pc:sldMkLst>
          <pc:docMk/>
          <pc:sldMk cId="1392866845" sldId="2036"/>
        </pc:sldMkLst>
      </pc:sldChg>
      <pc:sldChg chg="add ord">
        <pc:chgData name="David Holley" userId="45123e1e-ac21-4ee3-b53e-8d97b4b34e1e" providerId="ADAL" clId="{CF160E56-F14D-405D-99C6-7F6D67115250}" dt="2022-10-10T11:42:30.440" v="193"/>
        <pc:sldMkLst>
          <pc:docMk/>
          <pc:sldMk cId="877383477" sldId="2037"/>
        </pc:sldMkLst>
      </pc:sldChg>
      <pc:sldChg chg="add ord">
        <pc:chgData name="David Holley" userId="45123e1e-ac21-4ee3-b53e-8d97b4b34e1e" providerId="ADAL" clId="{CF160E56-F14D-405D-99C6-7F6D67115250}" dt="2022-10-10T11:42:30.440" v="193"/>
        <pc:sldMkLst>
          <pc:docMk/>
          <pc:sldMk cId="397927016" sldId="2038"/>
        </pc:sldMkLst>
      </pc:sldChg>
      <pc:sldChg chg="add ord">
        <pc:chgData name="David Holley" userId="45123e1e-ac21-4ee3-b53e-8d97b4b34e1e" providerId="ADAL" clId="{CF160E56-F14D-405D-99C6-7F6D67115250}" dt="2022-10-10T11:42:30.440" v="193"/>
        <pc:sldMkLst>
          <pc:docMk/>
          <pc:sldMk cId="2328928428" sldId="2039"/>
        </pc:sldMkLst>
      </pc:sldChg>
      <pc:sldChg chg="add ord">
        <pc:chgData name="David Holley" userId="45123e1e-ac21-4ee3-b53e-8d97b4b34e1e" providerId="ADAL" clId="{CF160E56-F14D-405D-99C6-7F6D67115250}" dt="2022-10-10T11:42:30.440" v="193"/>
        <pc:sldMkLst>
          <pc:docMk/>
          <pc:sldMk cId="1086567185" sldId="2040"/>
        </pc:sldMkLst>
      </pc:sldChg>
      <pc:sldChg chg="add ord">
        <pc:chgData name="David Holley" userId="45123e1e-ac21-4ee3-b53e-8d97b4b34e1e" providerId="ADAL" clId="{CF160E56-F14D-405D-99C6-7F6D67115250}" dt="2022-10-10T11:42:30.440" v="193"/>
        <pc:sldMkLst>
          <pc:docMk/>
          <pc:sldMk cId="3933228951" sldId="2041"/>
        </pc:sldMkLst>
      </pc:sldChg>
      <pc:sldChg chg="add ord">
        <pc:chgData name="David Holley" userId="45123e1e-ac21-4ee3-b53e-8d97b4b34e1e" providerId="ADAL" clId="{CF160E56-F14D-405D-99C6-7F6D67115250}" dt="2022-10-10T11:42:30.440" v="193"/>
        <pc:sldMkLst>
          <pc:docMk/>
          <pc:sldMk cId="2059525875" sldId="2042"/>
        </pc:sldMkLst>
      </pc:sldChg>
      <pc:sldChg chg="add ord">
        <pc:chgData name="David Holley" userId="45123e1e-ac21-4ee3-b53e-8d97b4b34e1e" providerId="ADAL" clId="{CF160E56-F14D-405D-99C6-7F6D67115250}" dt="2022-10-10T11:42:30.440" v="193"/>
        <pc:sldMkLst>
          <pc:docMk/>
          <pc:sldMk cId="3596655342" sldId="2043"/>
        </pc:sldMkLst>
      </pc:sldChg>
      <pc:sldChg chg="add ord">
        <pc:chgData name="David Holley" userId="45123e1e-ac21-4ee3-b53e-8d97b4b34e1e" providerId="ADAL" clId="{CF160E56-F14D-405D-99C6-7F6D67115250}" dt="2022-10-10T11:42:30.440" v="193"/>
        <pc:sldMkLst>
          <pc:docMk/>
          <pc:sldMk cId="4239235948" sldId="2044"/>
        </pc:sldMkLst>
      </pc:sldChg>
      <pc:sldChg chg="add ord">
        <pc:chgData name="David Holley" userId="45123e1e-ac21-4ee3-b53e-8d97b4b34e1e" providerId="ADAL" clId="{CF160E56-F14D-405D-99C6-7F6D67115250}" dt="2022-10-10T11:42:30.440" v="193"/>
        <pc:sldMkLst>
          <pc:docMk/>
          <pc:sldMk cId="2928972384" sldId="2045"/>
        </pc:sldMkLst>
      </pc:sldChg>
      <pc:sldChg chg="add ord">
        <pc:chgData name="David Holley" userId="45123e1e-ac21-4ee3-b53e-8d97b4b34e1e" providerId="ADAL" clId="{CF160E56-F14D-405D-99C6-7F6D67115250}" dt="2022-10-10T11:42:30.440" v="193"/>
        <pc:sldMkLst>
          <pc:docMk/>
          <pc:sldMk cId="2090021394" sldId="2046"/>
        </pc:sldMkLst>
      </pc:sldChg>
      <pc:sldChg chg="add ord">
        <pc:chgData name="David Holley" userId="45123e1e-ac21-4ee3-b53e-8d97b4b34e1e" providerId="ADAL" clId="{CF160E56-F14D-405D-99C6-7F6D67115250}" dt="2022-10-10T11:42:30.440" v="193"/>
        <pc:sldMkLst>
          <pc:docMk/>
          <pc:sldMk cId="1108189774" sldId="2047"/>
        </pc:sldMkLst>
      </pc:sldChg>
      <pc:sldChg chg="add ord">
        <pc:chgData name="David Holley" userId="45123e1e-ac21-4ee3-b53e-8d97b4b34e1e" providerId="ADAL" clId="{CF160E56-F14D-405D-99C6-7F6D67115250}" dt="2022-10-10T11:42:30.440" v="193"/>
        <pc:sldMkLst>
          <pc:docMk/>
          <pc:sldMk cId="293194487" sldId="2048"/>
        </pc:sldMkLst>
      </pc:sldChg>
      <pc:sldChg chg="add ord">
        <pc:chgData name="David Holley" userId="45123e1e-ac21-4ee3-b53e-8d97b4b34e1e" providerId="ADAL" clId="{CF160E56-F14D-405D-99C6-7F6D67115250}" dt="2022-10-10T11:42:30.440" v="193"/>
        <pc:sldMkLst>
          <pc:docMk/>
          <pc:sldMk cId="308440608" sldId="2049"/>
        </pc:sldMkLst>
      </pc:sldChg>
      <pc:sldChg chg="add ord">
        <pc:chgData name="David Holley" userId="45123e1e-ac21-4ee3-b53e-8d97b4b34e1e" providerId="ADAL" clId="{CF160E56-F14D-405D-99C6-7F6D67115250}" dt="2022-10-10T11:42:30.440" v="193"/>
        <pc:sldMkLst>
          <pc:docMk/>
          <pc:sldMk cId="1302926007" sldId="2050"/>
        </pc:sldMkLst>
      </pc:sldChg>
      <pc:sldChg chg="add ord">
        <pc:chgData name="David Holley" userId="45123e1e-ac21-4ee3-b53e-8d97b4b34e1e" providerId="ADAL" clId="{CF160E56-F14D-405D-99C6-7F6D67115250}" dt="2022-10-10T11:42:30.440" v="193"/>
        <pc:sldMkLst>
          <pc:docMk/>
          <pc:sldMk cId="1249273561" sldId="2051"/>
        </pc:sldMkLst>
      </pc:sldChg>
      <pc:sldChg chg="add ord">
        <pc:chgData name="David Holley" userId="45123e1e-ac21-4ee3-b53e-8d97b4b34e1e" providerId="ADAL" clId="{CF160E56-F14D-405D-99C6-7F6D67115250}" dt="2022-10-10T11:42:30.440" v="193"/>
        <pc:sldMkLst>
          <pc:docMk/>
          <pc:sldMk cId="835719188" sldId="2052"/>
        </pc:sldMkLst>
      </pc:sldChg>
      <pc:sldChg chg="add ord">
        <pc:chgData name="David Holley" userId="45123e1e-ac21-4ee3-b53e-8d97b4b34e1e" providerId="ADAL" clId="{CF160E56-F14D-405D-99C6-7F6D67115250}" dt="2022-10-10T11:42:30.440" v="193"/>
        <pc:sldMkLst>
          <pc:docMk/>
          <pc:sldMk cId="751767209" sldId="2053"/>
        </pc:sldMkLst>
      </pc:sldChg>
      <pc:sldChg chg="add ord">
        <pc:chgData name="David Holley" userId="45123e1e-ac21-4ee3-b53e-8d97b4b34e1e" providerId="ADAL" clId="{CF160E56-F14D-405D-99C6-7F6D67115250}" dt="2022-10-10T11:42:30.440" v="193"/>
        <pc:sldMkLst>
          <pc:docMk/>
          <pc:sldMk cId="3540149842" sldId="2054"/>
        </pc:sldMkLst>
      </pc:sldChg>
      <pc:sldChg chg="add ord">
        <pc:chgData name="David Holley" userId="45123e1e-ac21-4ee3-b53e-8d97b4b34e1e" providerId="ADAL" clId="{CF160E56-F14D-405D-99C6-7F6D67115250}" dt="2022-10-10T11:42:30.440" v="193"/>
        <pc:sldMkLst>
          <pc:docMk/>
          <pc:sldMk cId="1986782246" sldId="2055"/>
        </pc:sldMkLst>
      </pc:sldChg>
      <pc:sldChg chg="add ord">
        <pc:chgData name="David Holley" userId="45123e1e-ac21-4ee3-b53e-8d97b4b34e1e" providerId="ADAL" clId="{CF160E56-F14D-405D-99C6-7F6D67115250}" dt="2022-10-10T11:42:30.440" v="193"/>
        <pc:sldMkLst>
          <pc:docMk/>
          <pc:sldMk cId="2809328706" sldId="2056"/>
        </pc:sldMkLst>
      </pc:sldChg>
      <pc:sldChg chg="add ord">
        <pc:chgData name="David Holley" userId="45123e1e-ac21-4ee3-b53e-8d97b4b34e1e" providerId="ADAL" clId="{CF160E56-F14D-405D-99C6-7F6D67115250}" dt="2022-10-10T11:42:30.440" v="193"/>
        <pc:sldMkLst>
          <pc:docMk/>
          <pc:sldMk cId="3625292449" sldId="2057"/>
        </pc:sldMkLst>
      </pc:sldChg>
      <pc:sldChg chg="add ord">
        <pc:chgData name="David Holley" userId="45123e1e-ac21-4ee3-b53e-8d97b4b34e1e" providerId="ADAL" clId="{CF160E56-F14D-405D-99C6-7F6D67115250}" dt="2022-10-10T11:42:30.440" v="193"/>
        <pc:sldMkLst>
          <pc:docMk/>
          <pc:sldMk cId="3613304515" sldId="2058"/>
        </pc:sldMkLst>
      </pc:sldChg>
      <pc:sldChg chg="add ord">
        <pc:chgData name="David Holley" userId="45123e1e-ac21-4ee3-b53e-8d97b4b34e1e" providerId="ADAL" clId="{CF160E56-F14D-405D-99C6-7F6D67115250}" dt="2022-10-10T11:42:30.440" v="193"/>
        <pc:sldMkLst>
          <pc:docMk/>
          <pc:sldMk cId="1997053363" sldId="2059"/>
        </pc:sldMkLst>
      </pc:sldChg>
      <pc:sldChg chg="add ord">
        <pc:chgData name="David Holley" userId="45123e1e-ac21-4ee3-b53e-8d97b4b34e1e" providerId="ADAL" clId="{CF160E56-F14D-405D-99C6-7F6D67115250}" dt="2022-10-10T11:42:30.440" v="193"/>
        <pc:sldMkLst>
          <pc:docMk/>
          <pc:sldMk cId="1434799965" sldId="2060"/>
        </pc:sldMkLst>
      </pc:sldChg>
      <pc:sldChg chg="add ord">
        <pc:chgData name="David Holley" userId="45123e1e-ac21-4ee3-b53e-8d97b4b34e1e" providerId="ADAL" clId="{CF160E56-F14D-405D-99C6-7F6D67115250}" dt="2022-10-10T11:42:30.440" v="193"/>
        <pc:sldMkLst>
          <pc:docMk/>
          <pc:sldMk cId="520718688" sldId="2061"/>
        </pc:sldMkLst>
      </pc:sldChg>
      <pc:sldChg chg="add ord">
        <pc:chgData name="David Holley" userId="45123e1e-ac21-4ee3-b53e-8d97b4b34e1e" providerId="ADAL" clId="{CF160E56-F14D-405D-99C6-7F6D67115250}" dt="2022-10-10T11:42:30.440" v="193"/>
        <pc:sldMkLst>
          <pc:docMk/>
          <pc:sldMk cId="2515764398" sldId="2062"/>
        </pc:sldMkLst>
      </pc:sldChg>
      <pc:sldChg chg="add ord">
        <pc:chgData name="David Holley" userId="45123e1e-ac21-4ee3-b53e-8d97b4b34e1e" providerId="ADAL" clId="{CF160E56-F14D-405D-99C6-7F6D67115250}" dt="2022-10-10T11:42:30.440" v="193"/>
        <pc:sldMkLst>
          <pc:docMk/>
          <pc:sldMk cId="3044564255" sldId="2063"/>
        </pc:sldMkLst>
      </pc:sldChg>
      <pc:sldChg chg="add ord">
        <pc:chgData name="David Holley" userId="45123e1e-ac21-4ee3-b53e-8d97b4b34e1e" providerId="ADAL" clId="{CF160E56-F14D-405D-99C6-7F6D67115250}" dt="2022-10-10T11:42:30.440" v="193"/>
        <pc:sldMkLst>
          <pc:docMk/>
          <pc:sldMk cId="2782275004" sldId="2064"/>
        </pc:sldMkLst>
      </pc:sldChg>
      <pc:sldChg chg="add ord">
        <pc:chgData name="David Holley" userId="45123e1e-ac21-4ee3-b53e-8d97b4b34e1e" providerId="ADAL" clId="{CF160E56-F14D-405D-99C6-7F6D67115250}" dt="2022-10-10T11:42:30.440" v="193"/>
        <pc:sldMkLst>
          <pc:docMk/>
          <pc:sldMk cId="761499530" sldId="2065"/>
        </pc:sldMkLst>
      </pc:sldChg>
      <pc:sldChg chg="add ord">
        <pc:chgData name="David Holley" userId="45123e1e-ac21-4ee3-b53e-8d97b4b34e1e" providerId="ADAL" clId="{CF160E56-F14D-405D-99C6-7F6D67115250}" dt="2022-10-10T11:42:30.440" v="193"/>
        <pc:sldMkLst>
          <pc:docMk/>
          <pc:sldMk cId="2617794256" sldId="2066"/>
        </pc:sldMkLst>
      </pc:sldChg>
      <pc:sldChg chg="add ord">
        <pc:chgData name="David Holley" userId="45123e1e-ac21-4ee3-b53e-8d97b4b34e1e" providerId="ADAL" clId="{CF160E56-F14D-405D-99C6-7F6D67115250}" dt="2022-10-10T11:42:30.440" v="193"/>
        <pc:sldMkLst>
          <pc:docMk/>
          <pc:sldMk cId="1334864407" sldId="2067"/>
        </pc:sldMkLst>
      </pc:sldChg>
      <pc:sldChg chg="add ord">
        <pc:chgData name="David Holley" userId="45123e1e-ac21-4ee3-b53e-8d97b4b34e1e" providerId="ADAL" clId="{CF160E56-F14D-405D-99C6-7F6D67115250}" dt="2022-10-10T11:42:30.440" v="193"/>
        <pc:sldMkLst>
          <pc:docMk/>
          <pc:sldMk cId="1032421217" sldId="2068"/>
        </pc:sldMkLst>
      </pc:sldChg>
      <pc:sldChg chg="add ord">
        <pc:chgData name="David Holley" userId="45123e1e-ac21-4ee3-b53e-8d97b4b34e1e" providerId="ADAL" clId="{CF160E56-F14D-405D-99C6-7F6D67115250}" dt="2022-10-10T11:42:30.440" v="193"/>
        <pc:sldMkLst>
          <pc:docMk/>
          <pc:sldMk cId="942241348" sldId="2069"/>
        </pc:sldMkLst>
      </pc:sldChg>
      <pc:sldChg chg="add ord">
        <pc:chgData name="David Holley" userId="45123e1e-ac21-4ee3-b53e-8d97b4b34e1e" providerId="ADAL" clId="{CF160E56-F14D-405D-99C6-7F6D67115250}" dt="2022-10-10T11:42:30.440" v="193"/>
        <pc:sldMkLst>
          <pc:docMk/>
          <pc:sldMk cId="3931679176" sldId="2070"/>
        </pc:sldMkLst>
      </pc:sldChg>
      <pc:sldChg chg="add ord">
        <pc:chgData name="David Holley" userId="45123e1e-ac21-4ee3-b53e-8d97b4b34e1e" providerId="ADAL" clId="{CF160E56-F14D-405D-99C6-7F6D67115250}" dt="2022-10-10T11:42:30.440" v="193"/>
        <pc:sldMkLst>
          <pc:docMk/>
          <pc:sldMk cId="2033007207" sldId="2071"/>
        </pc:sldMkLst>
      </pc:sldChg>
      <pc:sldChg chg="add ord">
        <pc:chgData name="David Holley" userId="45123e1e-ac21-4ee3-b53e-8d97b4b34e1e" providerId="ADAL" clId="{CF160E56-F14D-405D-99C6-7F6D67115250}" dt="2022-10-10T11:42:30.440" v="193"/>
        <pc:sldMkLst>
          <pc:docMk/>
          <pc:sldMk cId="452620424" sldId="2072"/>
        </pc:sldMkLst>
      </pc:sldChg>
      <pc:sldChg chg="add ord">
        <pc:chgData name="David Holley" userId="45123e1e-ac21-4ee3-b53e-8d97b4b34e1e" providerId="ADAL" clId="{CF160E56-F14D-405D-99C6-7F6D67115250}" dt="2022-10-10T11:42:30.440" v="193"/>
        <pc:sldMkLst>
          <pc:docMk/>
          <pc:sldMk cId="1417077789" sldId="2073"/>
        </pc:sldMkLst>
      </pc:sldChg>
      <pc:sldChg chg="add ord">
        <pc:chgData name="David Holley" userId="45123e1e-ac21-4ee3-b53e-8d97b4b34e1e" providerId="ADAL" clId="{CF160E56-F14D-405D-99C6-7F6D67115250}" dt="2022-10-10T11:42:30.440" v="193"/>
        <pc:sldMkLst>
          <pc:docMk/>
          <pc:sldMk cId="2599714916" sldId="2074"/>
        </pc:sldMkLst>
      </pc:sldChg>
      <pc:sldChg chg="add ord">
        <pc:chgData name="David Holley" userId="45123e1e-ac21-4ee3-b53e-8d97b4b34e1e" providerId="ADAL" clId="{CF160E56-F14D-405D-99C6-7F6D67115250}" dt="2022-10-10T11:42:30.440" v="193"/>
        <pc:sldMkLst>
          <pc:docMk/>
          <pc:sldMk cId="1221098987" sldId="2075"/>
        </pc:sldMkLst>
      </pc:sldChg>
      <pc:sldChg chg="add ord">
        <pc:chgData name="David Holley" userId="45123e1e-ac21-4ee3-b53e-8d97b4b34e1e" providerId="ADAL" clId="{CF160E56-F14D-405D-99C6-7F6D67115250}" dt="2022-10-10T11:42:30.440" v="193"/>
        <pc:sldMkLst>
          <pc:docMk/>
          <pc:sldMk cId="2371872383" sldId="2076"/>
        </pc:sldMkLst>
      </pc:sldChg>
      <pc:sldChg chg="add ord">
        <pc:chgData name="David Holley" userId="45123e1e-ac21-4ee3-b53e-8d97b4b34e1e" providerId="ADAL" clId="{CF160E56-F14D-405D-99C6-7F6D67115250}" dt="2022-10-28T13:52:09.889" v="279"/>
        <pc:sldMkLst>
          <pc:docMk/>
          <pc:sldMk cId="2086917513" sldId="2077"/>
        </pc:sldMkLst>
      </pc:sldChg>
      <pc:sldChg chg="add ord">
        <pc:chgData name="David Holley" userId="45123e1e-ac21-4ee3-b53e-8d97b4b34e1e" providerId="ADAL" clId="{CF160E56-F14D-405D-99C6-7F6D67115250}" dt="2022-10-10T11:52:37.438" v="276"/>
        <pc:sldMkLst>
          <pc:docMk/>
          <pc:sldMk cId="3990721700" sldId="2078"/>
        </pc:sldMkLst>
      </pc:sldChg>
      <pc:sldChg chg="modSp new mod">
        <pc:chgData name="David Holley" userId="45123e1e-ac21-4ee3-b53e-8d97b4b34e1e" providerId="ADAL" clId="{CF160E56-F14D-405D-99C6-7F6D67115250}" dt="2022-10-31T14:54:43.585" v="345" actId="1076"/>
        <pc:sldMkLst>
          <pc:docMk/>
          <pc:sldMk cId="2775319685" sldId="2079"/>
        </pc:sldMkLst>
      </pc:sldChg>
      <pc:sldChg chg="add">
        <pc:chgData name="David Holley" userId="45123e1e-ac21-4ee3-b53e-8d97b4b34e1e" providerId="ADAL" clId="{CF160E56-F14D-405D-99C6-7F6D67115250}" dt="2022-10-31T15:01:05.430" v="487" actId="2890"/>
        <pc:sldMkLst>
          <pc:docMk/>
          <pc:sldMk cId="3729574104" sldId="2080"/>
        </pc:sldMkLst>
      </pc:sldChg>
      <pc:sldChg chg="modSp new mod">
        <pc:chgData name="David Holley" userId="45123e1e-ac21-4ee3-b53e-8d97b4b34e1e" providerId="ADAL" clId="{CF160E56-F14D-405D-99C6-7F6D67115250}" dt="2022-11-01T10:48:24.590" v="602" actId="20577"/>
        <pc:sldMkLst>
          <pc:docMk/>
          <pc:sldMk cId="48639725" sldId="2081"/>
        </pc:sldMkLst>
      </pc:sldChg>
      <pc:sldMasterChg chg="add del addSldLayout delSldLayout">
        <pc:chgData name="David Holley" userId="45123e1e-ac21-4ee3-b53e-8d97b4b34e1e" providerId="ADAL" clId="{CF160E56-F14D-405D-99C6-7F6D67115250}" dt="2022-10-10T11:52:42.287" v="277" actId="47"/>
        <pc:sldMasterMkLst>
          <pc:docMk/>
          <pc:sldMasterMk cId="3790785923" sldId="2147483648"/>
        </pc:sldMasterMkLst>
        <pc:sldLayoutChg chg="add del">
          <pc:chgData name="David Holley" userId="45123e1e-ac21-4ee3-b53e-8d97b4b34e1e" providerId="ADAL" clId="{CF160E56-F14D-405D-99C6-7F6D67115250}" dt="2022-10-10T11:52:42.287" v="277" actId="47"/>
          <pc:sldLayoutMkLst>
            <pc:docMk/>
            <pc:sldMasterMk cId="3790785923" sldId="2147483648"/>
            <pc:sldLayoutMk cId="454266574" sldId="2147483654"/>
          </pc:sldLayoutMkLst>
        </pc:sldLayoutChg>
      </pc:sldMasterChg>
      <pc:sldMasterChg chg="add addSldLayout">
        <pc:chgData name="David Holley" userId="45123e1e-ac21-4ee3-b53e-8d97b4b34e1e" providerId="ADAL" clId="{CF160E56-F14D-405D-99C6-7F6D67115250}" dt="2022-10-10T11:41:27.777" v="190" actId="27028"/>
        <pc:sldMasterMkLst>
          <pc:docMk/>
          <pc:sldMasterMk cId="3588155756" sldId="2147483781"/>
        </pc:sldMasterMkLst>
        <pc:sldLayoutChg chg="add">
          <pc:chgData name="David Holley" userId="45123e1e-ac21-4ee3-b53e-8d97b4b34e1e" providerId="ADAL" clId="{CF160E56-F14D-405D-99C6-7F6D67115250}" dt="2022-10-10T11:40:09.374" v="92" actId="27028"/>
          <pc:sldLayoutMkLst>
            <pc:docMk/>
            <pc:sldMasterMk cId="3588155756" sldId="2147483781"/>
            <pc:sldLayoutMk cId="4225146025" sldId="2147483782"/>
          </pc:sldLayoutMkLst>
        </pc:sldLayoutChg>
        <pc:sldLayoutChg chg="add">
          <pc:chgData name="David Holley" userId="45123e1e-ac21-4ee3-b53e-8d97b4b34e1e" providerId="ADAL" clId="{CF160E56-F14D-405D-99C6-7F6D67115250}" dt="2022-10-10T11:39:45.320" v="60" actId="27028"/>
          <pc:sldLayoutMkLst>
            <pc:docMk/>
            <pc:sldMasterMk cId="3588155756" sldId="2147483781"/>
            <pc:sldLayoutMk cId="3059553446" sldId="2147483783"/>
          </pc:sldLayoutMkLst>
        </pc:sldLayoutChg>
        <pc:sldLayoutChg chg="add">
          <pc:chgData name="David Holley" userId="45123e1e-ac21-4ee3-b53e-8d97b4b34e1e" providerId="ADAL" clId="{CF160E56-F14D-405D-99C6-7F6D67115250}" dt="2022-10-10T11:40:05.335" v="86" actId="27028"/>
          <pc:sldLayoutMkLst>
            <pc:docMk/>
            <pc:sldMasterMk cId="3588155756" sldId="2147483781"/>
            <pc:sldLayoutMk cId="2773212492" sldId="2147483787"/>
          </pc:sldLayoutMkLst>
        </pc:sldLayoutChg>
        <pc:sldLayoutChg chg="add">
          <pc:chgData name="David Holley" userId="45123e1e-ac21-4ee3-b53e-8d97b4b34e1e" providerId="ADAL" clId="{CF160E56-F14D-405D-99C6-7F6D67115250}" dt="2022-10-10T11:41:27.777" v="190" actId="27028"/>
          <pc:sldLayoutMkLst>
            <pc:docMk/>
            <pc:sldMasterMk cId="3588155756" sldId="2147483781"/>
            <pc:sldLayoutMk cId="2020441000" sldId="2147483788"/>
          </pc:sldLayoutMkLst>
        </pc:sldLayoutChg>
        <pc:sldLayoutChg chg="add">
          <pc:chgData name="David Holley" userId="45123e1e-ac21-4ee3-b53e-8d97b4b34e1e" providerId="ADAL" clId="{CF160E56-F14D-405D-99C6-7F6D67115250}" dt="2022-10-10T11:38:47.937" v="0" actId="27028"/>
          <pc:sldLayoutMkLst>
            <pc:docMk/>
            <pc:sldMasterMk cId="3588155756" sldId="2147483781"/>
            <pc:sldLayoutMk cId="1369771737" sldId="2147483799"/>
          </pc:sldLayoutMkLst>
        </pc:sldLayoutChg>
        <pc:sldLayoutChg chg="add">
          <pc:chgData name="David Holley" userId="45123e1e-ac21-4ee3-b53e-8d97b4b34e1e" providerId="ADAL" clId="{CF160E56-F14D-405D-99C6-7F6D67115250}" dt="2022-10-10T11:38:52.925" v="4" actId="27028"/>
          <pc:sldLayoutMkLst>
            <pc:docMk/>
            <pc:sldMasterMk cId="3588155756" sldId="2147483781"/>
            <pc:sldLayoutMk cId="3564801207" sldId="2147483801"/>
          </pc:sldLayoutMkLst>
        </pc:sldLayoutChg>
        <pc:sldLayoutChg chg="add">
          <pc:chgData name="David Holley" userId="45123e1e-ac21-4ee3-b53e-8d97b4b34e1e" providerId="ADAL" clId="{CF160E56-F14D-405D-99C6-7F6D67115250}" dt="2022-10-10T11:40:40.787" v="130" actId="27028"/>
          <pc:sldLayoutMkLst>
            <pc:docMk/>
            <pc:sldMasterMk cId="3588155756" sldId="2147483781"/>
            <pc:sldLayoutMk cId="3975760750" sldId="2147483802"/>
          </pc:sldLayoutMkLst>
        </pc:sldLayoutChg>
        <pc:sldLayoutChg chg="add">
          <pc:chgData name="David Holley" userId="45123e1e-ac21-4ee3-b53e-8d97b4b34e1e" providerId="ADAL" clId="{CF160E56-F14D-405D-99C6-7F6D67115250}" dt="2022-10-10T11:38:57.085" v="6" actId="27028"/>
          <pc:sldLayoutMkLst>
            <pc:docMk/>
            <pc:sldMasterMk cId="3588155756" sldId="2147483781"/>
            <pc:sldLayoutMk cId="3455925092" sldId="2147483803"/>
          </pc:sldLayoutMkLst>
        </pc:sldLayoutChg>
        <pc:sldLayoutChg chg="add">
          <pc:chgData name="David Holley" userId="45123e1e-ac21-4ee3-b53e-8d97b4b34e1e" providerId="ADAL" clId="{CF160E56-F14D-405D-99C6-7F6D67115250}" dt="2022-10-10T11:39:59.262" v="78" actId="27028"/>
          <pc:sldLayoutMkLst>
            <pc:docMk/>
            <pc:sldMasterMk cId="3588155756" sldId="2147483781"/>
            <pc:sldLayoutMk cId="245210002" sldId="2147483806"/>
          </pc:sldLayoutMkLst>
        </pc:sldLayoutChg>
        <pc:sldLayoutChg chg="add">
          <pc:chgData name="David Holley" userId="45123e1e-ac21-4ee3-b53e-8d97b4b34e1e" providerId="ADAL" clId="{CF160E56-F14D-405D-99C6-7F6D67115250}" dt="2022-10-10T11:40:22.782" v="102" actId="27028"/>
          <pc:sldLayoutMkLst>
            <pc:docMk/>
            <pc:sldMasterMk cId="3588155756" sldId="2147483781"/>
            <pc:sldLayoutMk cId="1514814361" sldId="2147483807"/>
          </pc:sldLayoutMkLst>
        </pc:sldLayoutChg>
        <pc:sldLayoutChg chg="add">
          <pc:chgData name="David Holley" userId="45123e1e-ac21-4ee3-b53e-8d97b4b34e1e" providerId="ADAL" clId="{CF160E56-F14D-405D-99C6-7F6D67115250}" dt="2022-10-10T11:40:51.461" v="146" actId="27028"/>
          <pc:sldLayoutMkLst>
            <pc:docMk/>
            <pc:sldMasterMk cId="3588155756" sldId="2147483781"/>
            <pc:sldLayoutMk cId="2498337940" sldId="2147483808"/>
          </pc:sldLayoutMkLst>
        </pc:sldLayoutChg>
        <pc:sldLayoutChg chg="add">
          <pc:chgData name="David Holley" userId="45123e1e-ac21-4ee3-b53e-8d97b4b34e1e" providerId="ADAL" clId="{CF160E56-F14D-405D-99C6-7F6D67115250}" dt="2022-10-10T11:39:08.380" v="16" actId="27028"/>
          <pc:sldLayoutMkLst>
            <pc:docMk/>
            <pc:sldMasterMk cId="3588155756" sldId="2147483781"/>
            <pc:sldLayoutMk cId="1766562133" sldId="2147483809"/>
          </pc:sldLayoutMkLst>
        </pc:sldLayoutChg>
        <pc:sldLayoutChg chg="add">
          <pc:chgData name="David Holley" userId="45123e1e-ac21-4ee3-b53e-8d97b4b34e1e" providerId="ADAL" clId="{CF160E56-F14D-405D-99C6-7F6D67115250}" dt="2022-10-10T11:39:30.711" v="44" actId="27028"/>
          <pc:sldLayoutMkLst>
            <pc:docMk/>
            <pc:sldMasterMk cId="3588155756" sldId="2147483781"/>
            <pc:sldLayoutMk cId="2309882801" sldId="2147483810"/>
          </pc:sldLayoutMkLst>
        </pc:sldLayoutChg>
      </pc:sldMasterChg>
    </pc:docChg>
  </pc:docChgLst>
  <pc:docChgLst>
    <pc:chgData name="David Holley" userId="45123e1e-ac21-4ee3-b53e-8d97b4b34e1e" providerId="ADAL" clId="{EDA6ECDA-8E4D-4334-974E-AE2001485B30}"/>
    <pc:docChg chg="addSld modSld addMainMaster">
      <pc:chgData name="David Holley" userId="45123e1e-ac21-4ee3-b53e-8d97b4b34e1e" providerId="ADAL" clId="{EDA6ECDA-8E4D-4334-974E-AE2001485B30}" dt="2025-11-14T14:14:29.709" v="96" actId="20577"/>
      <pc:docMkLst>
        <pc:docMk/>
      </pc:docMkLst>
      <pc:sldChg chg="modSp mod">
        <pc:chgData name="David Holley" userId="45123e1e-ac21-4ee3-b53e-8d97b4b34e1e" providerId="ADAL" clId="{EDA6ECDA-8E4D-4334-974E-AE2001485B30}" dt="2025-11-14T14:14:14.770" v="83" actId="20577"/>
        <pc:sldMkLst>
          <pc:docMk/>
          <pc:sldMk cId="1612439656" sldId="1979"/>
        </pc:sldMkLst>
        <pc:spChg chg="mod">
          <ac:chgData name="David Holley" userId="45123e1e-ac21-4ee3-b53e-8d97b4b34e1e" providerId="ADAL" clId="{EDA6ECDA-8E4D-4334-974E-AE2001485B30}" dt="2025-11-14T14:13:11.815" v="63" actId="20577"/>
          <ac:spMkLst>
            <pc:docMk/>
            <pc:sldMk cId="1612439656" sldId="1979"/>
            <ac:spMk id="10" creationId="{00000000-0000-0000-0000-000000000000}"/>
          </ac:spMkLst>
        </pc:spChg>
        <pc:spChg chg="mod">
          <ac:chgData name="David Holley" userId="45123e1e-ac21-4ee3-b53e-8d97b4b34e1e" providerId="ADAL" clId="{EDA6ECDA-8E4D-4334-974E-AE2001485B30}" dt="2025-11-14T14:14:14.770" v="83" actId="20577"/>
          <ac:spMkLst>
            <pc:docMk/>
            <pc:sldMk cId="1612439656" sldId="1979"/>
            <ac:spMk id="15" creationId="{00000000-0000-0000-0000-000000000000}"/>
          </ac:spMkLst>
        </pc:spChg>
      </pc:sldChg>
      <pc:sldChg chg="modSp mod">
        <pc:chgData name="David Holley" userId="45123e1e-ac21-4ee3-b53e-8d97b4b34e1e" providerId="ADAL" clId="{EDA6ECDA-8E4D-4334-974E-AE2001485B30}" dt="2025-11-14T14:01:39.311" v="23" actId="1076"/>
        <pc:sldMkLst>
          <pc:docMk/>
          <pc:sldMk cId="2574220017" sldId="2083"/>
        </pc:sldMkLst>
        <pc:spChg chg="mod">
          <ac:chgData name="David Holley" userId="45123e1e-ac21-4ee3-b53e-8d97b4b34e1e" providerId="ADAL" clId="{EDA6ECDA-8E4D-4334-974E-AE2001485B30}" dt="2025-11-14T14:01:39.311" v="23" actId="1076"/>
          <ac:spMkLst>
            <pc:docMk/>
            <pc:sldMk cId="2574220017" sldId="2083"/>
            <ac:spMk id="2" creationId="{A258343B-2A02-17D5-6FDE-40442C87F63A}"/>
          </ac:spMkLst>
        </pc:spChg>
      </pc:sldChg>
      <pc:sldChg chg="modSp mod">
        <pc:chgData name="David Holley" userId="45123e1e-ac21-4ee3-b53e-8d97b4b34e1e" providerId="ADAL" clId="{EDA6ECDA-8E4D-4334-974E-AE2001485B30}" dt="2025-11-14T14:14:29.709" v="96" actId="20577"/>
        <pc:sldMkLst>
          <pc:docMk/>
          <pc:sldMk cId="728532878" sldId="2085"/>
        </pc:sldMkLst>
        <pc:spChg chg="mod">
          <ac:chgData name="David Holley" userId="45123e1e-ac21-4ee3-b53e-8d97b4b34e1e" providerId="ADAL" clId="{EDA6ECDA-8E4D-4334-974E-AE2001485B30}" dt="2025-11-14T14:12:51.764" v="48" actId="20577"/>
          <ac:spMkLst>
            <pc:docMk/>
            <pc:sldMk cId="728532878" sldId="2085"/>
            <ac:spMk id="10" creationId="{00000000-0000-0000-0000-000000000000}"/>
          </ac:spMkLst>
        </pc:spChg>
        <pc:spChg chg="mod">
          <ac:chgData name="David Holley" userId="45123e1e-ac21-4ee3-b53e-8d97b4b34e1e" providerId="ADAL" clId="{EDA6ECDA-8E4D-4334-974E-AE2001485B30}" dt="2025-11-14T14:14:29.709" v="96" actId="20577"/>
          <ac:spMkLst>
            <pc:docMk/>
            <pc:sldMk cId="728532878" sldId="2085"/>
            <ac:spMk id="15" creationId="{00000000-0000-0000-0000-000000000000}"/>
          </ac:spMkLst>
        </pc:spChg>
      </pc:sldChg>
      <pc:sldChg chg="add">
        <pc:chgData name="David Holley" userId="45123e1e-ac21-4ee3-b53e-8d97b4b34e1e" providerId="ADAL" clId="{EDA6ECDA-8E4D-4334-974E-AE2001485B30}" dt="2025-11-14T13:58:09.744" v="1"/>
        <pc:sldMkLst>
          <pc:docMk/>
          <pc:sldMk cId="2481195611" sldId="2087"/>
        </pc:sldMkLst>
      </pc:sldChg>
      <pc:sldMasterChg chg="add addSldLayout">
        <pc:chgData name="David Holley" userId="45123e1e-ac21-4ee3-b53e-8d97b4b34e1e" providerId="ADAL" clId="{EDA6ECDA-8E4D-4334-974E-AE2001485B30}" dt="2025-11-14T13:58:09.742" v="0" actId="27028"/>
        <pc:sldMasterMkLst>
          <pc:docMk/>
          <pc:sldMasterMk cId="3572032009" sldId="2147483648"/>
        </pc:sldMasterMkLst>
        <pc:sldLayoutChg chg="add">
          <pc:chgData name="David Holley" userId="45123e1e-ac21-4ee3-b53e-8d97b4b34e1e" providerId="ADAL" clId="{EDA6ECDA-8E4D-4334-974E-AE2001485B30}" dt="2025-11-14T13:58:09.742" v="0" actId="27028"/>
          <pc:sldLayoutMkLst>
            <pc:docMk/>
            <pc:sldMasterMk cId="3572032009" sldId="2147483648"/>
            <pc:sldLayoutMk cId="3702716611" sldId="2147483655"/>
          </pc:sldLayoutMkLst>
        </pc:sldLayoutChg>
      </pc:sldMasterChg>
    </pc:docChg>
  </pc:docChgLst>
  <pc:docChgLst>
    <pc:chgData name="David Holley" userId="45123e1e-ac21-4ee3-b53e-8d97b4b34e1e" providerId="ADAL" clId="{FDC7A64C-233C-4C6D-BDDC-400A73C38426}"/>
    <pc:docChg chg="undo custSel addSld delSld modSld modNotesMaster modHandout">
      <pc:chgData name="David Holley" userId="45123e1e-ac21-4ee3-b53e-8d97b4b34e1e" providerId="ADAL" clId="{FDC7A64C-233C-4C6D-BDDC-400A73C38426}" dt="2024-11-19T10:04:34.477" v="162"/>
      <pc:docMkLst>
        <pc:docMk/>
      </pc:docMkLst>
      <pc:sldChg chg="modNotes">
        <pc:chgData name="David Holley" userId="45123e1e-ac21-4ee3-b53e-8d97b4b34e1e" providerId="ADAL" clId="{FDC7A64C-233C-4C6D-BDDC-400A73C38426}" dt="2024-10-25T07:53:12.377" v="44"/>
        <pc:sldMkLst>
          <pc:docMk/>
          <pc:sldMk cId="2304513042" sldId="277"/>
        </pc:sldMkLst>
      </pc:sldChg>
      <pc:sldChg chg="modNotes">
        <pc:chgData name="David Holley" userId="45123e1e-ac21-4ee3-b53e-8d97b4b34e1e" providerId="ADAL" clId="{FDC7A64C-233C-4C6D-BDDC-400A73C38426}" dt="2024-10-25T07:53:12.377" v="44"/>
        <pc:sldMkLst>
          <pc:docMk/>
          <pc:sldMk cId="95397628" sldId="326"/>
        </pc:sldMkLst>
      </pc:sldChg>
      <pc:sldChg chg="modNotes">
        <pc:chgData name="David Holley" userId="45123e1e-ac21-4ee3-b53e-8d97b4b34e1e" providerId="ADAL" clId="{FDC7A64C-233C-4C6D-BDDC-400A73C38426}" dt="2024-10-25T07:53:12.377" v="44"/>
        <pc:sldMkLst>
          <pc:docMk/>
          <pc:sldMk cId="1182985152" sldId="371"/>
        </pc:sldMkLst>
      </pc:sldChg>
      <pc:sldChg chg="modNotes">
        <pc:chgData name="David Holley" userId="45123e1e-ac21-4ee3-b53e-8d97b4b34e1e" providerId="ADAL" clId="{FDC7A64C-233C-4C6D-BDDC-400A73C38426}" dt="2024-10-25T07:53:12.377" v="44"/>
        <pc:sldMkLst>
          <pc:docMk/>
          <pc:sldMk cId="242923040" sldId="417"/>
        </pc:sldMkLst>
      </pc:sldChg>
      <pc:sldChg chg="modNotes">
        <pc:chgData name="David Holley" userId="45123e1e-ac21-4ee3-b53e-8d97b4b34e1e" providerId="ADAL" clId="{FDC7A64C-233C-4C6D-BDDC-400A73C38426}" dt="2024-10-25T07:53:12.377" v="44"/>
        <pc:sldMkLst>
          <pc:docMk/>
          <pc:sldMk cId="2910611921" sldId="480"/>
        </pc:sldMkLst>
      </pc:sldChg>
      <pc:sldChg chg="modNotes">
        <pc:chgData name="David Holley" userId="45123e1e-ac21-4ee3-b53e-8d97b4b34e1e" providerId="ADAL" clId="{FDC7A64C-233C-4C6D-BDDC-400A73C38426}" dt="2024-10-25T07:53:12.377" v="44"/>
        <pc:sldMkLst>
          <pc:docMk/>
          <pc:sldMk cId="1204909846" sldId="614"/>
        </pc:sldMkLst>
      </pc:sldChg>
      <pc:sldChg chg="modNotes">
        <pc:chgData name="David Holley" userId="45123e1e-ac21-4ee3-b53e-8d97b4b34e1e" providerId="ADAL" clId="{FDC7A64C-233C-4C6D-BDDC-400A73C38426}" dt="2024-10-25T07:53:12.377" v="44"/>
        <pc:sldMkLst>
          <pc:docMk/>
          <pc:sldMk cId="2660324462" sldId="633"/>
        </pc:sldMkLst>
      </pc:sldChg>
      <pc:sldChg chg="modNotes">
        <pc:chgData name="David Holley" userId="45123e1e-ac21-4ee3-b53e-8d97b4b34e1e" providerId="ADAL" clId="{FDC7A64C-233C-4C6D-BDDC-400A73C38426}" dt="2024-10-25T07:53:12.377" v="44"/>
        <pc:sldMkLst>
          <pc:docMk/>
          <pc:sldMk cId="651582540" sldId="637"/>
        </pc:sldMkLst>
      </pc:sldChg>
      <pc:sldChg chg="modNotes">
        <pc:chgData name="David Holley" userId="45123e1e-ac21-4ee3-b53e-8d97b4b34e1e" providerId="ADAL" clId="{FDC7A64C-233C-4C6D-BDDC-400A73C38426}" dt="2024-10-25T07:53:12.377" v="44"/>
        <pc:sldMkLst>
          <pc:docMk/>
          <pc:sldMk cId="1679880776" sldId="695"/>
        </pc:sldMkLst>
      </pc:sldChg>
      <pc:sldChg chg="modNotes">
        <pc:chgData name="David Holley" userId="45123e1e-ac21-4ee3-b53e-8d97b4b34e1e" providerId="ADAL" clId="{FDC7A64C-233C-4C6D-BDDC-400A73C38426}" dt="2024-10-25T07:53:12.377" v="44"/>
        <pc:sldMkLst>
          <pc:docMk/>
          <pc:sldMk cId="944170797" sldId="749"/>
        </pc:sldMkLst>
      </pc:sldChg>
      <pc:sldChg chg="modNotes">
        <pc:chgData name="David Holley" userId="45123e1e-ac21-4ee3-b53e-8d97b4b34e1e" providerId="ADAL" clId="{FDC7A64C-233C-4C6D-BDDC-400A73C38426}" dt="2024-10-25T07:53:12.377" v="44"/>
        <pc:sldMkLst>
          <pc:docMk/>
          <pc:sldMk cId="706352668" sldId="763"/>
        </pc:sldMkLst>
      </pc:sldChg>
      <pc:sldChg chg="mod modShow">
        <pc:chgData name="David Holley" userId="45123e1e-ac21-4ee3-b53e-8d97b4b34e1e" providerId="ADAL" clId="{FDC7A64C-233C-4C6D-BDDC-400A73C38426}" dt="2024-11-19T10:03:39.570" v="159" actId="729"/>
        <pc:sldMkLst>
          <pc:docMk/>
          <pc:sldMk cId="41568190" sldId="816"/>
        </pc:sldMkLst>
      </pc:sldChg>
      <pc:sldChg chg="modNotes">
        <pc:chgData name="David Holley" userId="45123e1e-ac21-4ee3-b53e-8d97b4b34e1e" providerId="ADAL" clId="{FDC7A64C-233C-4C6D-BDDC-400A73C38426}" dt="2024-10-25T07:53:12.377" v="44"/>
        <pc:sldMkLst>
          <pc:docMk/>
          <pc:sldMk cId="4239852504" sldId="834"/>
        </pc:sldMkLst>
      </pc:sldChg>
      <pc:sldChg chg="modNotes">
        <pc:chgData name="David Holley" userId="45123e1e-ac21-4ee3-b53e-8d97b4b34e1e" providerId="ADAL" clId="{FDC7A64C-233C-4C6D-BDDC-400A73C38426}" dt="2024-10-25T07:53:12.377" v="44"/>
        <pc:sldMkLst>
          <pc:docMk/>
          <pc:sldMk cId="2464472736" sldId="835"/>
        </pc:sldMkLst>
      </pc:sldChg>
      <pc:sldChg chg="modNotes">
        <pc:chgData name="David Holley" userId="45123e1e-ac21-4ee3-b53e-8d97b4b34e1e" providerId="ADAL" clId="{FDC7A64C-233C-4C6D-BDDC-400A73C38426}" dt="2024-10-25T07:53:12.377" v="44"/>
        <pc:sldMkLst>
          <pc:docMk/>
          <pc:sldMk cId="1506919221" sldId="837"/>
        </pc:sldMkLst>
      </pc:sldChg>
      <pc:sldChg chg="modNotes">
        <pc:chgData name="David Holley" userId="45123e1e-ac21-4ee3-b53e-8d97b4b34e1e" providerId="ADAL" clId="{FDC7A64C-233C-4C6D-BDDC-400A73C38426}" dt="2024-10-25T07:53:12.377" v="44"/>
        <pc:sldMkLst>
          <pc:docMk/>
          <pc:sldMk cId="4053584954" sldId="838"/>
        </pc:sldMkLst>
      </pc:sldChg>
      <pc:sldChg chg="modNotes">
        <pc:chgData name="David Holley" userId="45123e1e-ac21-4ee3-b53e-8d97b4b34e1e" providerId="ADAL" clId="{FDC7A64C-233C-4C6D-BDDC-400A73C38426}" dt="2024-10-25T07:53:12.377" v="44"/>
        <pc:sldMkLst>
          <pc:docMk/>
          <pc:sldMk cId="2756767182" sldId="839"/>
        </pc:sldMkLst>
      </pc:sldChg>
      <pc:sldChg chg="modNotes">
        <pc:chgData name="David Holley" userId="45123e1e-ac21-4ee3-b53e-8d97b4b34e1e" providerId="ADAL" clId="{FDC7A64C-233C-4C6D-BDDC-400A73C38426}" dt="2024-10-25T07:53:12.377" v="44"/>
        <pc:sldMkLst>
          <pc:docMk/>
          <pc:sldMk cId="2848033746" sldId="840"/>
        </pc:sldMkLst>
      </pc:sldChg>
      <pc:sldChg chg="modNotes">
        <pc:chgData name="David Holley" userId="45123e1e-ac21-4ee3-b53e-8d97b4b34e1e" providerId="ADAL" clId="{FDC7A64C-233C-4C6D-BDDC-400A73C38426}" dt="2024-10-25T07:53:12.377" v="44"/>
        <pc:sldMkLst>
          <pc:docMk/>
          <pc:sldMk cId="1724024137" sldId="841"/>
        </pc:sldMkLst>
      </pc:sldChg>
      <pc:sldChg chg="modNotes">
        <pc:chgData name="David Holley" userId="45123e1e-ac21-4ee3-b53e-8d97b4b34e1e" providerId="ADAL" clId="{FDC7A64C-233C-4C6D-BDDC-400A73C38426}" dt="2024-10-25T07:53:12.377" v="44"/>
        <pc:sldMkLst>
          <pc:docMk/>
          <pc:sldMk cId="144833408" sldId="842"/>
        </pc:sldMkLst>
      </pc:sldChg>
      <pc:sldChg chg="modNotes">
        <pc:chgData name="David Holley" userId="45123e1e-ac21-4ee3-b53e-8d97b4b34e1e" providerId="ADAL" clId="{FDC7A64C-233C-4C6D-BDDC-400A73C38426}" dt="2024-10-25T07:53:12.377" v="44"/>
        <pc:sldMkLst>
          <pc:docMk/>
          <pc:sldMk cId="266088220" sldId="876"/>
        </pc:sldMkLst>
      </pc:sldChg>
      <pc:sldChg chg="modNotes">
        <pc:chgData name="David Holley" userId="45123e1e-ac21-4ee3-b53e-8d97b4b34e1e" providerId="ADAL" clId="{FDC7A64C-233C-4C6D-BDDC-400A73C38426}" dt="2024-10-25T07:53:12.377" v="44"/>
        <pc:sldMkLst>
          <pc:docMk/>
          <pc:sldMk cId="4029554251" sldId="886"/>
        </pc:sldMkLst>
      </pc:sldChg>
      <pc:sldChg chg="modNotes">
        <pc:chgData name="David Holley" userId="45123e1e-ac21-4ee3-b53e-8d97b4b34e1e" providerId="ADAL" clId="{FDC7A64C-233C-4C6D-BDDC-400A73C38426}" dt="2024-10-25T07:53:12.377" v="44"/>
        <pc:sldMkLst>
          <pc:docMk/>
          <pc:sldMk cId="1927876987" sldId="888"/>
        </pc:sldMkLst>
      </pc:sldChg>
      <pc:sldChg chg="modNotes">
        <pc:chgData name="David Holley" userId="45123e1e-ac21-4ee3-b53e-8d97b4b34e1e" providerId="ADAL" clId="{FDC7A64C-233C-4C6D-BDDC-400A73C38426}" dt="2024-10-25T07:53:12.377" v="44"/>
        <pc:sldMkLst>
          <pc:docMk/>
          <pc:sldMk cId="627827473" sldId="889"/>
        </pc:sldMkLst>
      </pc:sldChg>
      <pc:sldChg chg="modNotes">
        <pc:chgData name="David Holley" userId="45123e1e-ac21-4ee3-b53e-8d97b4b34e1e" providerId="ADAL" clId="{FDC7A64C-233C-4C6D-BDDC-400A73C38426}" dt="2024-10-25T07:53:12.377" v="44"/>
        <pc:sldMkLst>
          <pc:docMk/>
          <pc:sldMk cId="2914744932" sldId="890"/>
        </pc:sldMkLst>
      </pc:sldChg>
      <pc:sldChg chg="modNotes">
        <pc:chgData name="David Holley" userId="45123e1e-ac21-4ee3-b53e-8d97b4b34e1e" providerId="ADAL" clId="{FDC7A64C-233C-4C6D-BDDC-400A73C38426}" dt="2024-10-25T07:53:12.377" v="44"/>
        <pc:sldMkLst>
          <pc:docMk/>
          <pc:sldMk cId="3140498056" sldId="891"/>
        </pc:sldMkLst>
      </pc:sldChg>
      <pc:sldChg chg="modNotes">
        <pc:chgData name="David Holley" userId="45123e1e-ac21-4ee3-b53e-8d97b4b34e1e" providerId="ADAL" clId="{FDC7A64C-233C-4C6D-BDDC-400A73C38426}" dt="2024-10-25T07:53:12.377" v="44"/>
        <pc:sldMkLst>
          <pc:docMk/>
          <pc:sldMk cId="182278682" sldId="896"/>
        </pc:sldMkLst>
      </pc:sldChg>
      <pc:sldChg chg="modSp mod">
        <pc:chgData name="David Holley" userId="45123e1e-ac21-4ee3-b53e-8d97b4b34e1e" providerId="ADAL" clId="{FDC7A64C-233C-4C6D-BDDC-400A73C38426}" dt="2024-11-06T10:59:05.588" v="128" actId="1076"/>
        <pc:sldMkLst>
          <pc:docMk/>
          <pc:sldMk cId="1375562742" sldId="901"/>
        </pc:sldMkLst>
      </pc:sldChg>
      <pc:sldChg chg="modNotes">
        <pc:chgData name="David Holley" userId="45123e1e-ac21-4ee3-b53e-8d97b4b34e1e" providerId="ADAL" clId="{FDC7A64C-233C-4C6D-BDDC-400A73C38426}" dt="2024-10-25T07:53:12.377" v="44"/>
        <pc:sldMkLst>
          <pc:docMk/>
          <pc:sldMk cId="986794109" sldId="911"/>
        </pc:sldMkLst>
      </pc:sldChg>
      <pc:sldChg chg="modNotes">
        <pc:chgData name="David Holley" userId="45123e1e-ac21-4ee3-b53e-8d97b4b34e1e" providerId="ADAL" clId="{FDC7A64C-233C-4C6D-BDDC-400A73C38426}" dt="2024-10-25T07:53:12.377" v="44"/>
        <pc:sldMkLst>
          <pc:docMk/>
          <pc:sldMk cId="2871545784" sldId="912"/>
        </pc:sldMkLst>
      </pc:sldChg>
      <pc:sldChg chg="modNotes">
        <pc:chgData name="David Holley" userId="45123e1e-ac21-4ee3-b53e-8d97b4b34e1e" providerId="ADAL" clId="{FDC7A64C-233C-4C6D-BDDC-400A73C38426}" dt="2024-10-25T07:53:12.377" v="44"/>
        <pc:sldMkLst>
          <pc:docMk/>
          <pc:sldMk cId="3861823330" sldId="914"/>
        </pc:sldMkLst>
      </pc:sldChg>
      <pc:sldChg chg="modNotes">
        <pc:chgData name="David Holley" userId="45123e1e-ac21-4ee3-b53e-8d97b4b34e1e" providerId="ADAL" clId="{FDC7A64C-233C-4C6D-BDDC-400A73C38426}" dt="2024-10-25T07:53:12.377" v="44"/>
        <pc:sldMkLst>
          <pc:docMk/>
          <pc:sldMk cId="1061381629" sldId="1577"/>
        </pc:sldMkLst>
      </pc:sldChg>
      <pc:sldChg chg="modNotes">
        <pc:chgData name="David Holley" userId="45123e1e-ac21-4ee3-b53e-8d97b4b34e1e" providerId="ADAL" clId="{FDC7A64C-233C-4C6D-BDDC-400A73C38426}" dt="2024-10-25T07:53:12.377" v="44"/>
        <pc:sldMkLst>
          <pc:docMk/>
          <pc:sldMk cId="2869951025" sldId="1865"/>
        </pc:sldMkLst>
      </pc:sldChg>
      <pc:sldChg chg="modNotes">
        <pc:chgData name="David Holley" userId="45123e1e-ac21-4ee3-b53e-8d97b4b34e1e" providerId="ADAL" clId="{FDC7A64C-233C-4C6D-BDDC-400A73C38426}" dt="2024-10-25T07:53:12.377" v="44"/>
        <pc:sldMkLst>
          <pc:docMk/>
          <pc:sldMk cId="2768082723" sldId="1870"/>
        </pc:sldMkLst>
      </pc:sldChg>
      <pc:sldChg chg="modNotes">
        <pc:chgData name="David Holley" userId="45123e1e-ac21-4ee3-b53e-8d97b4b34e1e" providerId="ADAL" clId="{FDC7A64C-233C-4C6D-BDDC-400A73C38426}" dt="2024-10-25T07:53:12.377" v="44"/>
        <pc:sldMkLst>
          <pc:docMk/>
          <pc:sldMk cId="1989859250" sldId="1872"/>
        </pc:sldMkLst>
      </pc:sldChg>
      <pc:sldChg chg="mod modShow">
        <pc:chgData name="David Holley" userId="45123e1e-ac21-4ee3-b53e-8d97b4b34e1e" providerId="ADAL" clId="{FDC7A64C-233C-4C6D-BDDC-400A73C38426}" dt="2024-11-19T10:03:38.780" v="158" actId="729"/>
        <pc:sldMkLst>
          <pc:docMk/>
          <pc:sldMk cId="1329139723" sldId="1875"/>
        </pc:sldMkLst>
      </pc:sldChg>
      <pc:sldChg chg="mod modShow">
        <pc:chgData name="David Holley" userId="45123e1e-ac21-4ee3-b53e-8d97b4b34e1e" providerId="ADAL" clId="{FDC7A64C-233C-4C6D-BDDC-400A73C38426}" dt="2024-11-19T10:03:37.773" v="156" actId="729"/>
        <pc:sldMkLst>
          <pc:docMk/>
          <pc:sldMk cId="1246837961" sldId="1876"/>
        </pc:sldMkLst>
      </pc:sldChg>
      <pc:sldChg chg="modNotes">
        <pc:chgData name="David Holley" userId="45123e1e-ac21-4ee3-b53e-8d97b4b34e1e" providerId="ADAL" clId="{FDC7A64C-233C-4C6D-BDDC-400A73C38426}" dt="2024-10-25T07:53:12.377" v="44"/>
        <pc:sldMkLst>
          <pc:docMk/>
          <pc:sldMk cId="3051734106" sldId="1878"/>
        </pc:sldMkLst>
      </pc:sldChg>
      <pc:sldChg chg="modNotes">
        <pc:chgData name="David Holley" userId="45123e1e-ac21-4ee3-b53e-8d97b4b34e1e" providerId="ADAL" clId="{FDC7A64C-233C-4C6D-BDDC-400A73C38426}" dt="2024-10-25T07:53:12.377" v="44"/>
        <pc:sldMkLst>
          <pc:docMk/>
          <pc:sldMk cId="1316017115" sldId="1889"/>
        </pc:sldMkLst>
      </pc:sldChg>
      <pc:sldChg chg="mod modShow">
        <pc:chgData name="David Holley" userId="45123e1e-ac21-4ee3-b53e-8d97b4b34e1e" providerId="ADAL" clId="{FDC7A64C-233C-4C6D-BDDC-400A73C38426}" dt="2024-11-19T10:03:38.246" v="157" actId="729"/>
        <pc:sldMkLst>
          <pc:docMk/>
          <pc:sldMk cId="2867972353" sldId="1923"/>
        </pc:sldMkLst>
      </pc:sldChg>
      <pc:sldChg chg="modNotes">
        <pc:chgData name="David Holley" userId="45123e1e-ac21-4ee3-b53e-8d97b4b34e1e" providerId="ADAL" clId="{FDC7A64C-233C-4C6D-BDDC-400A73C38426}" dt="2024-10-25T07:53:12.377" v="44"/>
        <pc:sldMkLst>
          <pc:docMk/>
          <pc:sldMk cId="3670837032" sldId="1924"/>
        </pc:sldMkLst>
      </pc:sldChg>
      <pc:sldChg chg="modNotes">
        <pc:chgData name="David Holley" userId="45123e1e-ac21-4ee3-b53e-8d97b4b34e1e" providerId="ADAL" clId="{FDC7A64C-233C-4C6D-BDDC-400A73C38426}" dt="2024-10-25T07:53:12.377" v="44"/>
        <pc:sldMkLst>
          <pc:docMk/>
          <pc:sldMk cId="3179792522" sldId="1925"/>
        </pc:sldMkLst>
      </pc:sldChg>
      <pc:sldChg chg="modNotes">
        <pc:chgData name="David Holley" userId="45123e1e-ac21-4ee3-b53e-8d97b4b34e1e" providerId="ADAL" clId="{FDC7A64C-233C-4C6D-BDDC-400A73C38426}" dt="2024-10-25T07:53:12.377" v="44"/>
        <pc:sldMkLst>
          <pc:docMk/>
          <pc:sldMk cId="2638419049" sldId="1940"/>
        </pc:sldMkLst>
      </pc:sldChg>
      <pc:sldChg chg="modNotes">
        <pc:chgData name="David Holley" userId="45123e1e-ac21-4ee3-b53e-8d97b4b34e1e" providerId="ADAL" clId="{FDC7A64C-233C-4C6D-BDDC-400A73C38426}" dt="2024-10-25T07:53:12.377" v="44"/>
        <pc:sldMkLst>
          <pc:docMk/>
          <pc:sldMk cId="3652778671" sldId="1984"/>
        </pc:sldMkLst>
      </pc:sldChg>
      <pc:sldChg chg="modNotes">
        <pc:chgData name="David Holley" userId="45123e1e-ac21-4ee3-b53e-8d97b4b34e1e" providerId="ADAL" clId="{FDC7A64C-233C-4C6D-BDDC-400A73C38426}" dt="2024-10-25T07:53:12.377" v="44"/>
        <pc:sldMkLst>
          <pc:docMk/>
          <pc:sldMk cId="2420508360" sldId="1985"/>
        </pc:sldMkLst>
      </pc:sldChg>
      <pc:sldChg chg="modNotes">
        <pc:chgData name="David Holley" userId="45123e1e-ac21-4ee3-b53e-8d97b4b34e1e" providerId="ADAL" clId="{FDC7A64C-233C-4C6D-BDDC-400A73C38426}" dt="2024-10-25T07:53:12.377" v="44"/>
        <pc:sldMkLst>
          <pc:docMk/>
          <pc:sldMk cId="1855025060" sldId="1986"/>
        </pc:sldMkLst>
      </pc:sldChg>
      <pc:sldChg chg="modNotes">
        <pc:chgData name="David Holley" userId="45123e1e-ac21-4ee3-b53e-8d97b4b34e1e" providerId="ADAL" clId="{FDC7A64C-233C-4C6D-BDDC-400A73C38426}" dt="2024-10-25T07:53:12.377" v="44"/>
        <pc:sldMkLst>
          <pc:docMk/>
          <pc:sldMk cId="699658153" sldId="1988"/>
        </pc:sldMkLst>
      </pc:sldChg>
      <pc:sldChg chg="modNotes">
        <pc:chgData name="David Holley" userId="45123e1e-ac21-4ee3-b53e-8d97b4b34e1e" providerId="ADAL" clId="{FDC7A64C-233C-4C6D-BDDC-400A73C38426}" dt="2024-10-25T07:53:12.377" v="44"/>
        <pc:sldMkLst>
          <pc:docMk/>
          <pc:sldMk cId="1104760423" sldId="1989"/>
        </pc:sldMkLst>
      </pc:sldChg>
      <pc:sldChg chg="modNotes">
        <pc:chgData name="David Holley" userId="45123e1e-ac21-4ee3-b53e-8d97b4b34e1e" providerId="ADAL" clId="{FDC7A64C-233C-4C6D-BDDC-400A73C38426}" dt="2024-10-25T07:53:12.377" v="44"/>
        <pc:sldMkLst>
          <pc:docMk/>
          <pc:sldMk cId="1443922794" sldId="1991"/>
        </pc:sldMkLst>
      </pc:sldChg>
      <pc:sldChg chg="modNotes">
        <pc:chgData name="David Holley" userId="45123e1e-ac21-4ee3-b53e-8d97b4b34e1e" providerId="ADAL" clId="{FDC7A64C-233C-4C6D-BDDC-400A73C38426}" dt="2024-10-25T07:53:12.377" v="44"/>
        <pc:sldMkLst>
          <pc:docMk/>
          <pc:sldMk cId="3898639043" sldId="1992"/>
        </pc:sldMkLst>
      </pc:sldChg>
      <pc:sldChg chg="modNotes">
        <pc:chgData name="David Holley" userId="45123e1e-ac21-4ee3-b53e-8d97b4b34e1e" providerId="ADAL" clId="{FDC7A64C-233C-4C6D-BDDC-400A73C38426}" dt="2024-10-25T07:53:12.377" v="44"/>
        <pc:sldMkLst>
          <pc:docMk/>
          <pc:sldMk cId="4091055208" sldId="1993"/>
        </pc:sldMkLst>
      </pc:sldChg>
      <pc:sldChg chg="modNotes">
        <pc:chgData name="David Holley" userId="45123e1e-ac21-4ee3-b53e-8d97b4b34e1e" providerId="ADAL" clId="{FDC7A64C-233C-4C6D-BDDC-400A73C38426}" dt="2024-10-25T07:53:12.377" v="44"/>
        <pc:sldMkLst>
          <pc:docMk/>
          <pc:sldMk cId="1317693690" sldId="1994"/>
        </pc:sldMkLst>
      </pc:sldChg>
      <pc:sldChg chg="modNotes">
        <pc:chgData name="David Holley" userId="45123e1e-ac21-4ee3-b53e-8d97b4b34e1e" providerId="ADAL" clId="{FDC7A64C-233C-4C6D-BDDC-400A73C38426}" dt="2024-10-25T07:53:12.377" v="44"/>
        <pc:sldMkLst>
          <pc:docMk/>
          <pc:sldMk cId="2997771224" sldId="1995"/>
        </pc:sldMkLst>
      </pc:sldChg>
      <pc:sldChg chg="modNotes">
        <pc:chgData name="David Holley" userId="45123e1e-ac21-4ee3-b53e-8d97b4b34e1e" providerId="ADAL" clId="{FDC7A64C-233C-4C6D-BDDC-400A73C38426}" dt="2024-10-25T07:53:12.377" v="44"/>
        <pc:sldMkLst>
          <pc:docMk/>
          <pc:sldMk cId="575863987" sldId="1999"/>
        </pc:sldMkLst>
      </pc:sldChg>
      <pc:sldChg chg="modNotes">
        <pc:chgData name="David Holley" userId="45123e1e-ac21-4ee3-b53e-8d97b4b34e1e" providerId="ADAL" clId="{FDC7A64C-233C-4C6D-BDDC-400A73C38426}" dt="2024-10-25T07:53:12.377" v="44"/>
        <pc:sldMkLst>
          <pc:docMk/>
          <pc:sldMk cId="4095998334" sldId="2000"/>
        </pc:sldMkLst>
      </pc:sldChg>
      <pc:sldChg chg="modNotes">
        <pc:chgData name="David Holley" userId="45123e1e-ac21-4ee3-b53e-8d97b4b34e1e" providerId="ADAL" clId="{FDC7A64C-233C-4C6D-BDDC-400A73C38426}" dt="2024-10-25T07:53:12.377" v="44"/>
        <pc:sldMkLst>
          <pc:docMk/>
          <pc:sldMk cId="3947485316" sldId="2001"/>
        </pc:sldMkLst>
      </pc:sldChg>
      <pc:sldChg chg="modNotes">
        <pc:chgData name="David Holley" userId="45123e1e-ac21-4ee3-b53e-8d97b4b34e1e" providerId="ADAL" clId="{FDC7A64C-233C-4C6D-BDDC-400A73C38426}" dt="2024-10-25T07:53:12.377" v="44"/>
        <pc:sldMkLst>
          <pc:docMk/>
          <pc:sldMk cId="2746157449" sldId="2002"/>
        </pc:sldMkLst>
      </pc:sldChg>
      <pc:sldChg chg="modNotes">
        <pc:chgData name="David Holley" userId="45123e1e-ac21-4ee3-b53e-8d97b4b34e1e" providerId="ADAL" clId="{FDC7A64C-233C-4C6D-BDDC-400A73C38426}" dt="2024-10-25T07:53:12.377" v="44"/>
        <pc:sldMkLst>
          <pc:docMk/>
          <pc:sldMk cId="43527863" sldId="2003"/>
        </pc:sldMkLst>
      </pc:sldChg>
      <pc:sldChg chg="modNotes">
        <pc:chgData name="David Holley" userId="45123e1e-ac21-4ee3-b53e-8d97b4b34e1e" providerId="ADAL" clId="{FDC7A64C-233C-4C6D-BDDC-400A73C38426}" dt="2024-10-25T07:53:12.377" v="44"/>
        <pc:sldMkLst>
          <pc:docMk/>
          <pc:sldMk cId="4289235060" sldId="2005"/>
        </pc:sldMkLst>
      </pc:sldChg>
      <pc:sldChg chg="modNotes">
        <pc:chgData name="David Holley" userId="45123e1e-ac21-4ee3-b53e-8d97b4b34e1e" providerId="ADAL" clId="{FDC7A64C-233C-4C6D-BDDC-400A73C38426}" dt="2024-10-25T07:53:12.377" v="44"/>
        <pc:sldMkLst>
          <pc:docMk/>
          <pc:sldMk cId="2707731270" sldId="2006"/>
        </pc:sldMkLst>
      </pc:sldChg>
      <pc:sldChg chg="modNotes">
        <pc:chgData name="David Holley" userId="45123e1e-ac21-4ee3-b53e-8d97b4b34e1e" providerId="ADAL" clId="{FDC7A64C-233C-4C6D-BDDC-400A73C38426}" dt="2024-10-25T07:53:12.377" v="44"/>
        <pc:sldMkLst>
          <pc:docMk/>
          <pc:sldMk cId="2497626619" sldId="2007"/>
        </pc:sldMkLst>
      </pc:sldChg>
      <pc:sldChg chg="modNotes">
        <pc:chgData name="David Holley" userId="45123e1e-ac21-4ee3-b53e-8d97b4b34e1e" providerId="ADAL" clId="{FDC7A64C-233C-4C6D-BDDC-400A73C38426}" dt="2024-10-25T07:53:12.377" v="44"/>
        <pc:sldMkLst>
          <pc:docMk/>
          <pc:sldMk cId="3197800624" sldId="2008"/>
        </pc:sldMkLst>
      </pc:sldChg>
      <pc:sldChg chg="modNotes">
        <pc:chgData name="David Holley" userId="45123e1e-ac21-4ee3-b53e-8d97b4b34e1e" providerId="ADAL" clId="{FDC7A64C-233C-4C6D-BDDC-400A73C38426}" dt="2024-10-25T07:53:12.377" v="44"/>
        <pc:sldMkLst>
          <pc:docMk/>
          <pc:sldMk cId="3998280721" sldId="2009"/>
        </pc:sldMkLst>
      </pc:sldChg>
      <pc:sldChg chg="modNotes">
        <pc:chgData name="David Holley" userId="45123e1e-ac21-4ee3-b53e-8d97b4b34e1e" providerId="ADAL" clId="{FDC7A64C-233C-4C6D-BDDC-400A73C38426}" dt="2024-10-25T07:53:12.377" v="44"/>
        <pc:sldMkLst>
          <pc:docMk/>
          <pc:sldMk cId="3448351228" sldId="2011"/>
        </pc:sldMkLst>
      </pc:sldChg>
      <pc:sldChg chg="modNotes">
        <pc:chgData name="David Holley" userId="45123e1e-ac21-4ee3-b53e-8d97b4b34e1e" providerId="ADAL" clId="{FDC7A64C-233C-4C6D-BDDC-400A73C38426}" dt="2024-10-25T07:53:12.377" v="44"/>
        <pc:sldMkLst>
          <pc:docMk/>
          <pc:sldMk cId="4034377395" sldId="2016"/>
        </pc:sldMkLst>
      </pc:sldChg>
      <pc:sldChg chg="modNotes">
        <pc:chgData name="David Holley" userId="45123e1e-ac21-4ee3-b53e-8d97b4b34e1e" providerId="ADAL" clId="{FDC7A64C-233C-4C6D-BDDC-400A73C38426}" dt="2024-10-25T07:53:12.377" v="44"/>
        <pc:sldMkLst>
          <pc:docMk/>
          <pc:sldMk cId="1565056906" sldId="2017"/>
        </pc:sldMkLst>
      </pc:sldChg>
      <pc:sldChg chg="modNotes">
        <pc:chgData name="David Holley" userId="45123e1e-ac21-4ee3-b53e-8d97b4b34e1e" providerId="ADAL" clId="{FDC7A64C-233C-4C6D-BDDC-400A73C38426}" dt="2024-10-25T07:53:12.377" v="44"/>
        <pc:sldMkLst>
          <pc:docMk/>
          <pc:sldMk cId="2643620104" sldId="2019"/>
        </pc:sldMkLst>
      </pc:sldChg>
      <pc:sldChg chg="modNotes">
        <pc:chgData name="David Holley" userId="45123e1e-ac21-4ee3-b53e-8d97b4b34e1e" providerId="ADAL" clId="{FDC7A64C-233C-4C6D-BDDC-400A73C38426}" dt="2024-10-25T07:53:12.377" v="44"/>
        <pc:sldMkLst>
          <pc:docMk/>
          <pc:sldMk cId="3485842690" sldId="2021"/>
        </pc:sldMkLst>
      </pc:sldChg>
      <pc:sldChg chg="modNotes">
        <pc:chgData name="David Holley" userId="45123e1e-ac21-4ee3-b53e-8d97b4b34e1e" providerId="ADAL" clId="{FDC7A64C-233C-4C6D-BDDC-400A73C38426}" dt="2024-10-25T07:53:12.377" v="44"/>
        <pc:sldMkLst>
          <pc:docMk/>
          <pc:sldMk cId="1068130362" sldId="2023"/>
        </pc:sldMkLst>
      </pc:sldChg>
      <pc:sldChg chg="modNotes">
        <pc:chgData name="David Holley" userId="45123e1e-ac21-4ee3-b53e-8d97b4b34e1e" providerId="ADAL" clId="{FDC7A64C-233C-4C6D-BDDC-400A73C38426}" dt="2024-10-25T07:53:12.377" v="44"/>
        <pc:sldMkLst>
          <pc:docMk/>
          <pc:sldMk cId="2351847852" sldId="2027"/>
        </pc:sldMkLst>
      </pc:sldChg>
      <pc:sldChg chg="modNotes">
        <pc:chgData name="David Holley" userId="45123e1e-ac21-4ee3-b53e-8d97b4b34e1e" providerId="ADAL" clId="{FDC7A64C-233C-4C6D-BDDC-400A73C38426}" dt="2024-10-25T07:53:12.377" v="44"/>
        <pc:sldMkLst>
          <pc:docMk/>
          <pc:sldMk cId="2423904861" sldId="2030"/>
        </pc:sldMkLst>
      </pc:sldChg>
      <pc:sldChg chg="modNotes">
        <pc:chgData name="David Holley" userId="45123e1e-ac21-4ee3-b53e-8d97b4b34e1e" providerId="ADAL" clId="{FDC7A64C-233C-4C6D-BDDC-400A73C38426}" dt="2024-10-25T07:53:12.377" v="44"/>
        <pc:sldMkLst>
          <pc:docMk/>
          <pc:sldMk cId="2059525875" sldId="2042"/>
        </pc:sldMkLst>
      </pc:sldChg>
      <pc:sldChg chg="modNotes">
        <pc:chgData name="David Holley" userId="45123e1e-ac21-4ee3-b53e-8d97b4b34e1e" providerId="ADAL" clId="{FDC7A64C-233C-4C6D-BDDC-400A73C38426}" dt="2024-10-25T07:53:12.377" v="44"/>
        <pc:sldMkLst>
          <pc:docMk/>
          <pc:sldMk cId="2090021394" sldId="2046"/>
        </pc:sldMkLst>
      </pc:sldChg>
      <pc:sldChg chg="modNotes">
        <pc:chgData name="David Holley" userId="45123e1e-ac21-4ee3-b53e-8d97b4b34e1e" providerId="ADAL" clId="{FDC7A64C-233C-4C6D-BDDC-400A73C38426}" dt="2024-10-25T07:53:12.377" v="44"/>
        <pc:sldMkLst>
          <pc:docMk/>
          <pc:sldMk cId="1108189774" sldId="2047"/>
        </pc:sldMkLst>
      </pc:sldChg>
      <pc:sldChg chg="modNotes">
        <pc:chgData name="David Holley" userId="45123e1e-ac21-4ee3-b53e-8d97b4b34e1e" providerId="ADAL" clId="{FDC7A64C-233C-4C6D-BDDC-400A73C38426}" dt="2024-10-25T07:53:12.377" v="44"/>
        <pc:sldMkLst>
          <pc:docMk/>
          <pc:sldMk cId="293194487" sldId="2048"/>
        </pc:sldMkLst>
      </pc:sldChg>
      <pc:sldChg chg="modNotes">
        <pc:chgData name="David Holley" userId="45123e1e-ac21-4ee3-b53e-8d97b4b34e1e" providerId="ADAL" clId="{FDC7A64C-233C-4C6D-BDDC-400A73C38426}" dt="2024-10-25T07:53:12.377" v="44"/>
        <pc:sldMkLst>
          <pc:docMk/>
          <pc:sldMk cId="308440608" sldId="2049"/>
        </pc:sldMkLst>
      </pc:sldChg>
      <pc:sldChg chg="modNotes">
        <pc:chgData name="David Holley" userId="45123e1e-ac21-4ee3-b53e-8d97b4b34e1e" providerId="ADAL" clId="{FDC7A64C-233C-4C6D-BDDC-400A73C38426}" dt="2024-10-25T07:53:12.377" v="44"/>
        <pc:sldMkLst>
          <pc:docMk/>
          <pc:sldMk cId="1302926007" sldId="2050"/>
        </pc:sldMkLst>
      </pc:sldChg>
      <pc:sldChg chg="modNotes">
        <pc:chgData name="David Holley" userId="45123e1e-ac21-4ee3-b53e-8d97b4b34e1e" providerId="ADAL" clId="{FDC7A64C-233C-4C6D-BDDC-400A73C38426}" dt="2024-10-25T07:53:12.377" v="44"/>
        <pc:sldMkLst>
          <pc:docMk/>
          <pc:sldMk cId="1249273561" sldId="2051"/>
        </pc:sldMkLst>
      </pc:sldChg>
      <pc:sldChg chg="modNotes">
        <pc:chgData name="David Holley" userId="45123e1e-ac21-4ee3-b53e-8d97b4b34e1e" providerId="ADAL" clId="{FDC7A64C-233C-4C6D-BDDC-400A73C38426}" dt="2024-10-25T07:53:12.377" v="44"/>
        <pc:sldMkLst>
          <pc:docMk/>
          <pc:sldMk cId="835719188" sldId="2052"/>
        </pc:sldMkLst>
      </pc:sldChg>
      <pc:sldChg chg="modNotes">
        <pc:chgData name="David Holley" userId="45123e1e-ac21-4ee3-b53e-8d97b4b34e1e" providerId="ADAL" clId="{FDC7A64C-233C-4C6D-BDDC-400A73C38426}" dt="2024-10-25T07:53:12.377" v="44"/>
        <pc:sldMkLst>
          <pc:docMk/>
          <pc:sldMk cId="3540149842" sldId="2054"/>
        </pc:sldMkLst>
      </pc:sldChg>
      <pc:sldChg chg="modNotes">
        <pc:chgData name="David Holley" userId="45123e1e-ac21-4ee3-b53e-8d97b4b34e1e" providerId="ADAL" clId="{FDC7A64C-233C-4C6D-BDDC-400A73C38426}" dt="2024-10-25T07:53:12.377" v="44"/>
        <pc:sldMkLst>
          <pc:docMk/>
          <pc:sldMk cId="1997053363" sldId="2059"/>
        </pc:sldMkLst>
      </pc:sldChg>
      <pc:sldChg chg="modNotes">
        <pc:chgData name="David Holley" userId="45123e1e-ac21-4ee3-b53e-8d97b4b34e1e" providerId="ADAL" clId="{FDC7A64C-233C-4C6D-BDDC-400A73C38426}" dt="2024-10-25T07:53:12.377" v="44"/>
        <pc:sldMkLst>
          <pc:docMk/>
          <pc:sldMk cId="2515764398" sldId="2062"/>
        </pc:sldMkLst>
      </pc:sldChg>
      <pc:sldChg chg="modNotes">
        <pc:chgData name="David Holley" userId="45123e1e-ac21-4ee3-b53e-8d97b4b34e1e" providerId="ADAL" clId="{FDC7A64C-233C-4C6D-BDDC-400A73C38426}" dt="2024-10-25T07:53:12.377" v="44"/>
        <pc:sldMkLst>
          <pc:docMk/>
          <pc:sldMk cId="1334864407" sldId="2067"/>
        </pc:sldMkLst>
      </pc:sldChg>
      <pc:sldChg chg="modNotes">
        <pc:chgData name="David Holley" userId="45123e1e-ac21-4ee3-b53e-8d97b4b34e1e" providerId="ADAL" clId="{FDC7A64C-233C-4C6D-BDDC-400A73C38426}" dt="2024-10-25T07:53:12.377" v="44"/>
        <pc:sldMkLst>
          <pc:docMk/>
          <pc:sldMk cId="1032421217" sldId="2068"/>
        </pc:sldMkLst>
      </pc:sldChg>
      <pc:sldChg chg="modNotes">
        <pc:chgData name="David Holley" userId="45123e1e-ac21-4ee3-b53e-8d97b4b34e1e" providerId="ADAL" clId="{FDC7A64C-233C-4C6D-BDDC-400A73C38426}" dt="2024-10-25T07:53:12.377" v="44"/>
        <pc:sldMkLst>
          <pc:docMk/>
          <pc:sldMk cId="942241348" sldId="2069"/>
        </pc:sldMkLst>
      </pc:sldChg>
      <pc:sldChg chg="modNotes">
        <pc:chgData name="David Holley" userId="45123e1e-ac21-4ee3-b53e-8d97b4b34e1e" providerId="ADAL" clId="{FDC7A64C-233C-4C6D-BDDC-400A73C38426}" dt="2024-10-25T07:53:12.377" v="44"/>
        <pc:sldMkLst>
          <pc:docMk/>
          <pc:sldMk cId="3931679176" sldId="2070"/>
        </pc:sldMkLst>
      </pc:sldChg>
      <pc:sldChg chg="modNotes">
        <pc:chgData name="David Holley" userId="45123e1e-ac21-4ee3-b53e-8d97b4b34e1e" providerId="ADAL" clId="{FDC7A64C-233C-4C6D-BDDC-400A73C38426}" dt="2024-10-25T07:53:12.377" v="44"/>
        <pc:sldMkLst>
          <pc:docMk/>
          <pc:sldMk cId="452620424" sldId="2072"/>
        </pc:sldMkLst>
      </pc:sldChg>
      <pc:sldChg chg="modNotes">
        <pc:chgData name="David Holley" userId="45123e1e-ac21-4ee3-b53e-8d97b4b34e1e" providerId="ADAL" clId="{FDC7A64C-233C-4C6D-BDDC-400A73C38426}" dt="2024-10-25T07:53:12.377" v="44"/>
        <pc:sldMkLst>
          <pc:docMk/>
          <pc:sldMk cId="1417077789" sldId="2073"/>
        </pc:sldMkLst>
      </pc:sldChg>
      <pc:sldChg chg="modNotes">
        <pc:chgData name="David Holley" userId="45123e1e-ac21-4ee3-b53e-8d97b4b34e1e" providerId="ADAL" clId="{FDC7A64C-233C-4C6D-BDDC-400A73C38426}" dt="2024-10-25T07:53:12.377" v="44"/>
        <pc:sldMkLst>
          <pc:docMk/>
          <pc:sldMk cId="2599714916" sldId="2074"/>
        </pc:sldMkLst>
      </pc:sldChg>
      <pc:sldChg chg="modSp mod modNotes">
        <pc:chgData name="David Holley" userId="45123e1e-ac21-4ee3-b53e-8d97b4b34e1e" providerId="ADAL" clId="{FDC7A64C-233C-4C6D-BDDC-400A73C38426}" dt="2024-11-06T11:18:44.017" v="149" actId="27636"/>
        <pc:sldMkLst>
          <pc:docMk/>
          <pc:sldMk cId="1221098987" sldId="2075"/>
        </pc:sldMkLst>
      </pc:sldChg>
      <pc:sldChg chg="modNotes">
        <pc:chgData name="David Holley" userId="45123e1e-ac21-4ee3-b53e-8d97b4b34e1e" providerId="ADAL" clId="{FDC7A64C-233C-4C6D-BDDC-400A73C38426}" dt="2024-10-25T07:53:12.377" v="44"/>
        <pc:sldMkLst>
          <pc:docMk/>
          <pc:sldMk cId="2371872383" sldId="2076"/>
        </pc:sldMkLst>
      </pc:sldChg>
      <pc:sldChg chg="modNotes">
        <pc:chgData name="David Holley" userId="45123e1e-ac21-4ee3-b53e-8d97b4b34e1e" providerId="ADAL" clId="{FDC7A64C-233C-4C6D-BDDC-400A73C38426}" dt="2024-10-25T07:53:12.377" v="44"/>
        <pc:sldMkLst>
          <pc:docMk/>
          <pc:sldMk cId="2086917513" sldId="2077"/>
        </pc:sldMkLst>
      </pc:sldChg>
      <pc:sldChg chg="modSp mod">
        <pc:chgData name="David Holley" userId="45123e1e-ac21-4ee3-b53e-8d97b4b34e1e" providerId="ADAL" clId="{FDC7A64C-233C-4C6D-BDDC-400A73C38426}" dt="2024-10-15T07:10:29.926" v="42" actId="20577"/>
        <pc:sldMkLst>
          <pc:docMk/>
          <pc:sldMk cId="2775319685" sldId="2079"/>
        </pc:sldMkLst>
      </pc:sldChg>
      <pc:sldChg chg="del">
        <pc:chgData name="David Holley" userId="45123e1e-ac21-4ee3-b53e-8d97b4b34e1e" providerId="ADAL" clId="{FDC7A64C-233C-4C6D-BDDC-400A73C38426}" dt="2024-11-06T11:19:24.499" v="150" actId="47"/>
        <pc:sldMkLst>
          <pc:docMk/>
          <pc:sldMk cId="48639725" sldId="2081"/>
        </pc:sldMkLst>
      </pc:sldChg>
      <pc:sldChg chg="add">
        <pc:chgData name="David Holley" userId="45123e1e-ac21-4ee3-b53e-8d97b4b34e1e" providerId="ADAL" clId="{FDC7A64C-233C-4C6D-BDDC-400A73C38426}" dt="2024-11-19T10:04:13.272" v="161"/>
        <pc:sldMkLst>
          <pc:docMk/>
          <pc:sldMk cId="728532878" sldId="2085"/>
        </pc:sldMkLst>
      </pc:sldChg>
      <pc:sldChg chg="add del">
        <pc:chgData name="David Holley" userId="45123e1e-ac21-4ee3-b53e-8d97b4b34e1e" providerId="ADAL" clId="{FDC7A64C-233C-4C6D-BDDC-400A73C38426}" dt="2024-11-19T10:03:40.944" v="160"/>
        <pc:sldMkLst>
          <pc:docMk/>
          <pc:sldMk cId="1969220165" sldId="2085"/>
        </pc:sldMkLst>
      </pc:sldChg>
      <pc:sldChg chg="add">
        <pc:chgData name="David Holley" userId="45123e1e-ac21-4ee3-b53e-8d97b4b34e1e" providerId="ADAL" clId="{FDC7A64C-233C-4C6D-BDDC-400A73C38426}" dt="2024-11-19T10:04:34.477" v="162"/>
        <pc:sldMkLst>
          <pc:docMk/>
          <pc:sldMk cId="1448697796" sldId="2086"/>
        </pc:sldMkLst>
      </pc:sldChg>
    </pc:docChg>
  </pc:docChgLst>
  <pc:docChgLst>
    <pc:chgData name="David Holley" userId="45123e1e-ac21-4ee3-b53e-8d97b4b34e1e" providerId="ADAL" clId="{E633EFC2-034C-4BED-838C-35B7C9E38775}"/>
    <pc:docChg chg="modSld">
      <pc:chgData name="David Holley" userId="45123e1e-ac21-4ee3-b53e-8d97b4b34e1e" providerId="ADAL" clId="{E633EFC2-034C-4BED-838C-35B7C9E38775}" dt="2025-10-09T12:46:01.486" v="1" actId="404"/>
      <pc:docMkLst>
        <pc:docMk/>
      </pc:docMkLst>
      <pc:sldChg chg="modSp mod">
        <pc:chgData name="David Holley" userId="45123e1e-ac21-4ee3-b53e-8d97b4b34e1e" providerId="ADAL" clId="{E633EFC2-034C-4BED-838C-35B7C9E38775}" dt="2025-10-09T12:46:01.486" v="1" actId="404"/>
        <pc:sldMkLst>
          <pc:docMk/>
          <pc:sldMk cId="1946034462" sldId="2024"/>
        </pc:sldMkLst>
      </pc:sldChg>
    </pc:docChg>
  </pc:docChgLst>
  <pc:docChgLst>
    <pc:chgData name="David Holley" userId="45123e1e-ac21-4ee3-b53e-8d97b4b34e1e" providerId="ADAL" clId="{31470B2E-98C0-44FE-853C-6271D2523E0E}"/>
    <pc:docChg chg="custSel addSld delSld modSld">
      <pc:chgData name="David Holley" userId="45123e1e-ac21-4ee3-b53e-8d97b4b34e1e" providerId="ADAL" clId="{31470B2E-98C0-44FE-853C-6271D2523E0E}" dt="2023-10-17T10:45:59.455" v="82" actId="1076"/>
      <pc:docMkLst>
        <pc:docMk/>
      </pc:docMkLst>
      <pc:sldChg chg="addSp delSp modSp mod modAnim">
        <pc:chgData name="David Holley" userId="45123e1e-ac21-4ee3-b53e-8d97b4b34e1e" providerId="ADAL" clId="{31470B2E-98C0-44FE-853C-6271D2523E0E}" dt="2023-10-15T09:08:22.514" v="28"/>
        <pc:sldMkLst>
          <pc:docMk/>
          <pc:sldMk cId="1408071837" sldId="1869"/>
        </pc:sldMkLst>
      </pc:sldChg>
      <pc:sldChg chg="addSp delSp modSp mod">
        <pc:chgData name="David Holley" userId="45123e1e-ac21-4ee3-b53e-8d97b4b34e1e" providerId="ADAL" clId="{31470B2E-98C0-44FE-853C-6271D2523E0E}" dt="2023-10-17T10:44:58.420" v="36" actId="478"/>
        <pc:sldMkLst>
          <pc:docMk/>
          <pc:sldMk cId="2638419049" sldId="1940"/>
        </pc:sldMkLst>
      </pc:sldChg>
      <pc:sldChg chg="new del">
        <pc:chgData name="David Holley" userId="45123e1e-ac21-4ee3-b53e-8d97b4b34e1e" providerId="ADAL" clId="{31470B2E-98C0-44FE-853C-6271D2523E0E}" dt="2023-10-15T09:04:22.756" v="9" actId="47"/>
        <pc:sldMkLst>
          <pc:docMk/>
          <pc:sldMk cId="1945987703" sldId="2082"/>
        </pc:sldMkLst>
      </pc:sldChg>
      <pc:sldChg chg="addSp delSp modSp new mod modClrScheme chgLayout">
        <pc:chgData name="David Holley" userId="45123e1e-ac21-4ee3-b53e-8d97b4b34e1e" providerId="ADAL" clId="{31470B2E-98C0-44FE-853C-6271D2523E0E}" dt="2023-10-17T10:42:40.798" v="35" actId="478"/>
        <pc:sldMkLst>
          <pc:docMk/>
          <pc:sldMk cId="2379450666" sldId="2082"/>
        </pc:sldMkLst>
      </pc:sldChg>
      <pc:sldChg chg="modSp new mod">
        <pc:chgData name="David Holley" userId="45123e1e-ac21-4ee3-b53e-8d97b4b34e1e" providerId="ADAL" clId="{31470B2E-98C0-44FE-853C-6271D2523E0E}" dt="2023-10-17T10:45:59.455" v="82" actId="1076"/>
        <pc:sldMkLst>
          <pc:docMk/>
          <pc:sldMk cId="2574220017" sldId="208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4FCFB9-FC30-0C44-94CA-AFADD2178E89}" type="doc">
      <dgm:prSet loTypeId="urn:microsoft.com/office/officeart/2005/8/layout/cycle2" loCatId="cycle" qsTypeId="urn:microsoft.com/office/officeart/2005/8/quickstyle/3d5" qsCatId="3D" csTypeId="urn:microsoft.com/office/officeart/2005/8/colors/accent1_3" csCatId="accent1" phldr="1"/>
      <dgm:spPr/>
      <dgm:t>
        <a:bodyPr/>
        <a:lstStyle/>
        <a:p>
          <a:endParaRPr lang="en-US"/>
        </a:p>
      </dgm:t>
    </dgm:pt>
    <dgm:pt modelId="{16F90A47-247B-FC47-9549-F50CDDDB7AC1}">
      <dgm:prSet>
        <dgm:style>
          <a:lnRef idx="1">
            <a:schemeClr val="accent3"/>
          </a:lnRef>
          <a:fillRef idx="2">
            <a:schemeClr val="accent3"/>
          </a:fillRef>
          <a:effectRef idx="1">
            <a:schemeClr val="accent3"/>
          </a:effectRef>
          <a:fontRef idx="minor">
            <a:schemeClr val="dk1"/>
          </a:fontRef>
        </dgm:style>
      </dgm:prSet>
      <dgm:spPr/>
      <dgm:t>
        <a:bodyPr/>
        <a:lstStyle/>
        <a:p>
          <a:r>
            <a:rPr lang="en-GB" b="1"/>
            <a:t>Functional FMEA</a:t>
          </a:r>
          <a:endParaRPr lang="en-GB"/>
        </a:p>
      </dgm:t>
    </dgm:pt>
    <dgm:pt modelId="{0E278C99-1835-D54C-B03A-35B86B94FAEF}" type="parTrans" cxnId="{30655DB9-5EEE-034C-9D8D-0962CC7A2CA7}">
      <dgm:prSet/>
      <dgm:spPr/>
      <dgm:t>
        <a:bodyPr/>
        <a:lstStyle/>
        <a:p>
          <a:endParaRPr lang="en-US"/>
        </a:p>
      </dgm:t>
    </dgm:pt>
    <dgm:pt modelId="{BC21D0E3-D0CB-A344-865A-7B7B92DD8C47}" type="sibTrans" cxnId="{30655DB9-5EEE-034C-9D8D-0962CC7A2CA7}">
      <dgm:prSet/>
      <dgm:spPr/>
      <dgm:t>
        <a:bodyPr/>
        <a:lstStyle/>
        <a:p>
          <a:endParaRPr lang="en-US"/>
        </a:p>
      </dgm:t>
    </dgm:pt>
    <dgm:pt modelId="{8F74038E-9F86-5F4E-9092-554CD37EE991}">
      <dgm:prSet>
        <dgm:style>
          <a:lnRef idx="1">
            <a:schemeClr val="accent4"/>
          </a:lnRef>
          <a:fillRef idx="2">
            <a:schemeClr val="accent4"/>
          </a:fillRef>
          <a:effectRef idx="1">
            <a:schemeClr val="accent4"/>
          </a:effectRef>
          <a:fontRef idx="minor">
            <a:schemeClr val="dk1"/>
          </a:fontRef>
        </dgm:style>
      </dgm:prSet>
      <dgm:spPr/>
      <dgm:t>
        <a:bodyPr/>
        <a:lstStyle/>
        <a:p>
          <a:r>
            <a:rPr lang="en-GB"/>
            <a:t>Process FMEA</a:t>
          </a:r>
        </a:p>
      </dgm:t>
    </dgm:pt>
    <dgm:pt modelId="{7116EFA6-6E25-AE41-B7A2-F08238912FC2}" type="parTrans" cxnId="{B54103F6-B4B7-3A4C-B99A-4BAFBFA466B5}">
      <dgm:prSet/>
      <dgm:spPr/>
      <dgm:t>
        <a:bodyPr/>
        <a:lstStyle/>
        <a:p>
          <a:endParaRPr lang="en-US"/>
        </a:p>
      </dgm:t>
    </dgm:pt>
    <dgm:pt modelId="{E263C3FE-E9B7-1F4D-A3CF-231D12BDF856}" type="sibTrans" cxnId="{B54103F6-B4B7-3A4C-B99A-4BAFBFA466B5}">
      <dgm:prSet/>
      <dgm:spPr/>
      <dgm:t>
        <a:bodyPr/>
        <a:lstStyle/>
        <a:p>
          <a:endParaRPr lang="en-US"/>
        </a:p>
      </dgm:t>
    </dgm:pt>
    <dgm:pt modelId="{549FD482-C067-BD4D-A2CB-1C9E20314260}">
      <dgm:prSet>
        <dgm:style>
          <a:lnRef idx="1">
            <a:schemeClr val="accent5"/>
          </a:lnRef>
          <a:fillRef idx="2">
            <a:schemeClr val="accent5"/>
          </a:fillRef>
          <a:effectRef idx="1">
            <a:schemeClr val="accent5"/>
          </a:effectRef>
          <a:fontRef idx="minor">
            <a:schemeClr val="dk1"/>
          </a:fontRef>
        </dgm:style>
      </dgm:prSet>
      <dgm:spPr/>
      <dgm:t>
        <a:bodyPr/>
        <a:lstStyle/>
        <a:p>
          <a:r>
            <a:rPr lang="en-GB" dirty="0"/>
            <a:t>Use </a:t>
          </a:r>
        </a:p>
        <a:p>
          <a:r>
            <a:rPr lang="en-GB" dirty="0"/>
            <a:t>FMEA</a:t>
          </a:r>
        </a:p>
      </dgm:t>
    </dgm:pt>
    <dgm:pt modelId="{5EEF183F-FB8A-8241-BBAA-AE78EBDBB851}" type="parTrans" cxnId="{97669AE8-565D-0640-99C8-CC013438BAE3}">
      <dgm:prSet/>
      <dgm:spPr/>
      <dgm:t>
        <a:bodyPr/>
        <a:lstStyle/>
        <a:p>
          <a:endParaRPr lang="en-US"/>
        </a:p>
      </dgm:t>
    </dgm:pt>
    <dgm:pt modelId="{1584E167-57CA-8A42-AF68-639378DCD538}" type="sibTrans" cxnId="{97669AE8-565D-0640-99C8-CC013438BAE3}">
      <dgm:prSet/>
      <dgm:spPr/>
      <dgm:t>
        <a:bodyPr/>
        <a:lstStyle/>
        <a:p>
          <a:endParaRPr lang="en-US"/>
        </a:p>
      </dgm:t>
    </dgm:pt>
    <dgm:pt modelId="{B4D72A66-97B4-954C-9F0B-D63BD9387359}">
      <dgm:prSet>
        <dgm:style>
          <a:lnRef idx="1">
            <a:schemeClr val="accent1"/>
          </a:lnRef>
          <a:fillRef idx="2">
            <a:schemeClr val="accent1"/>
          </a:fillRef>
          <a:effectRef idx="1">
            <a:schemeClr val="accent1"/>
          </a:effectRef>
          <a:fontRef idx="minor">
            <a:schemeClr val="dk1"/>
          </a:fontRef>
        </dgm:style>
      </dgm:prSet>
      <dgm:spPr/>
      <dgm:t>
        <a:bodyPr/>
        <a:lstStyle/>
        <a:p>
          <a:r>
            <a:rPr lang="en-GB" dirty="0"/>
            <a:t>Design FMEA</a:t>
          </a:r>
        </a:p>
      </dgm:t>
    </dgm:pt>
    <dgm:pt modelId="{C665E07F-1355-1743-9D20-C0A6DBB2F2EA}" type="parTrans" cxnId="{4BE7DBF3-AC78-3847-AC19-86D5F274CFC7}">
      <dgm:prSet/>
      <dgm:spPr/>
      <dgm:t>
        <a:bodyPr/>
        <a:lstStyle/>
        <a:p>
          <a:endParaRPr lang="en-US"/>
        </a:p>
      </dgm:t>
    </dgm:pt>
    <dgm:pt modelId="{99C4A246-A7A8-854F-B923-7B75396CB364}" type="sibTrans" cxnId="{4BE7DBF3-AC78-3847-AC19-86D5F274CFC7}">
      <dgm:prSet/>
      <dgm:spPr/>
      <dgm:t>
        <a:bodyPr/>
        <a:lstStyle/>
        <a:p>
          <a:endParaRPr lang="en-US"/>
        </a:p>
      </dgm:t>
    </dgm:pt>
    <dgm:pt modelId="{861EEB22-FADE-1D4F-8F73-A58F1C61AB80}" type="pres">
      <dgm:prSet presAssocID="{A44FCFB9-FC30-0C44-94CA-AFADD2178E89}" presName="cycle" presStyleCnt="0">
        <dgm:presLayoutVars>
          <dgm:dir/>
          <dgm:resizeHandles val="exact"/>
        </dgm:presLayoutVars>
      </dgm:prSet>
      <dgm:spPr/>
    </dgm:pt>
    <dgm:pt modelId="{E09426C6-398A-8042-A441-C3A4693D9EC2}" type="pres">
      <dgm:prSet presAssocID="{16F90A47-247B-FC47-9549-F50CDDDB7AC1}" presName="node" presStyleLbl="node1" presStyleIdx="0" presStyleCnt="4">
        <dgm:presLayoutVars>
          <dgm:bulletEnabled val="1"/>
        </dgm:presLayoutVars>
      </dgm:prSet>
      <dgm:spPr/>
    </dgm:pt>
    <dgm:pt modelId="{7A777BD3-7D03-3C4B-8A3A-3E888D003B1C}" type="pres">
      <dgm:prSet presAssocID="{BC21D0E3-D0CB-A344-865A-7B7B92DD8C47}" presName="sibTrans" presStyleLbl="sibTrans2D1" presStyleIdx="0" presStyleCnt="4"/>
      <dgm:spPr/>
    </dgm:pt>
    <dgm:pt modelId="{2FAFF4FA-1C25-6D40-97E5-6BF3EE237C17}" type="pres">
      <dgm:prSet presAssocID="{BC21D0E3-D0CB-A344-865A-7B7B92DD8C47}" presName="connectorText" presStyleLbl="sibTrans2D1" presStyleIdx="0" presStyleCnt="4"/>
      <dgm:spPr/>
    </dgm:pt>
    <dgm:pt modelId="{C1AA7EDF-F169-EC4F-9222-C4CAE7F5F398}" type="pres">
      <dgm:prSet presAssocID="{8F74038E-9F86-5F4E-9092-554CD37EE991}" presName="node" presStyleLbl="node1" presStyleIdx="1" presStyleCnt="4">
        <dgm:presLayoutVars>
          <dgm:bulletEnabled val="1"/>
        </dgm:presLayoutVars>
      </dgm:prSet>
      <dgm:spPr/>
    </dgm:pt>
    <dgm:pt modelId="{52EF48EA-2683-6747-A309-359A852DE2FE}" type="pres">
      <dgm:prSet presAssocID="{E263C3FE-E9B7-1F4D-A3CF-231D12BDF856}" presName="sibTrans" presStyleLbl="sibTrans2D1" presStyleIdx="1" presStyleCnt="4"/>
      <dgm:spPr/>
    </dgm:pt>
    <dgm:pt modelId="{624B5C78-9752-F043-924B-51870664D4CC}" type="pres">
      <dgm:prSet presAssocID="{E263C3FE-E9B7-1F4D-A3CF-231D12BDF856}" presName="connectorText" presStyleLbl="sibTrans2D1" presStyleIdx="1" presStyleCnt="4"/>
      <dgm:spPr/>
    </dgm:pt>
    <dgm:pt modelId="{D0398664-C804-9748-9116-2EB54F8F1A2D}" type="pres">
      <dgm:prSet presAssocID="{549FD482-C067-BD4D-A2CB-1C9E20314260}" presName="node" presStyleLbl="node1" presStyleIdx="2" presStyleCnt="4">
        <dgm:presLayoutVars>
          <dgm:bulletEnabled val="1"/>
        </dgm:presLayoutVars>
      </dgm:prSet>
      <dgm:spPr/>
    </dgm:pt>
    <dgm:pt modelId="{4CF84883-9870-B744-9E5E-59BF644BC32C}" type="pres">
      <dgm:prSet presAssocID="{1584E167-57CA-8A42-AF68-639378DCD538}" presName="sibTrans" presStyleLbl="sibTrans2D1" presStyleIdx="2" presStyleCnt="4"/>
      <dgm:spPr/>
    </dgm:pt>
    <dgm:pt modelId="{E397CEDA-1C0E-9046-AE44-91F06D845243}" type="pres">
      <dgm:prSet presAssocID="{1584E167-57CA-8A42-AF68-639378DCD538}" presName="connectorText" presStyleLbl="sibTrans2D1" presStyleIdx="2" presStyleCnt="4"/>
      <dgm:spPr/>
    </dgm:pt>
    <dgm:pt modelId="{DC82C33A-7129-1444-84B6-850CAB11DF80}" type="pres">
      <dgm:prSet presAssocID="{B4D72A66-97B4-954C-9F0B-D63BD9387359}" presName="node" presStyleLbl="node1" presStyleIdx="3" presStyleCnt="4">
        <dgm:presLayoutVars>
          <dgm:bulletEnabled val="1"/>
        </dgm:presLayoutVars>
      </dgm:prSet>
      <dgm:spPr/>
    </dgm:pt>
    <dgm:pt modelId="{18B45F1C-6064-B043-ACDE-91BC9560595F}" type="pres">
      <dgm:prSet presAssocID="{99C4A246-A7A8-854F-B923-7B75396CB364}" presName="sibTrans" presStyleLbl="sibTrans2D1" presStyleIdx="3" presStyleCnt="4"/>
      <dgm:spPr/>
    </dgm:pt>
    <dgm:pt modelId="{8E6CFB85-332E-8D43-84C2-A248AD948CAD}" type="pres">
      <dgm:prSet presAssocID="{99C4A246-A7A8-854F-B923-7B75396CB364}" presName="connectorText" presStyleLbl="sibTrans2D1" presStyleIdx="3" presStyleCnt="4"/>
      <dgm:spPr/>
    </dgm:pt>
  </dgm:ptLst>
  <dgm:cxnLst>
    <dgm:cxn modelId="{EB085602-0822-DF40-8A9A-F8D344697CD4}" type="presOf" srcId="{16F90A47-247B-FC47-9549-F50CDDDB7AC1}" destId="{E09426C6-398A-8042-A441-C3A4693D9EC2}" srcOrd="0" destOrd="0" presId="urn:microsoft.com/office/officeart/2005/8/layout/cycle2"/>
    <dgm:cxn modelId="{FFB7D30E-F0A8-C14D-8CE2-FBEA1BAD9C35}" type="presOf" srcId="{A44FCFB9-FC30-0C44-94CA-AFADD2178E89}" destId="{861EEB22-FADE-1D4F-8F73-A58F1C61AB80}" srcOrd="0" destOrd="0" presId="urn:microsoft.com/office/officeart/2005/8/layout/cycle2"/>
    <dgm:cxn modelId="{84B52323-71A7-7D46-A25A-7E4548428A03}" type="presOf" srcId="{549FD482-C067-BD4D-A2CB-1C9E20314260}" destId="{D0398664-C804-9748-9116-2EB54F8F1A2D}" srcOrd="0" destOrd="0" presId="urn:microsoft.com/office/officeart/2005/8/layout/cycle2"/>
    <dgm:cxn modelId="{62FA5F2B-B5D8-3D48-B780-87D6978B147E}" type="presOf" srcId="{8F74038E-9F86-5F4E-9092-554CD37EE991}" destId="{C1AA7EDF-F169-EC4F-9222-C4CAE7F5F398}" srcOrd="0" destOrd="0" presId="urn:microsoft.com/office/officeart/2005/8/layout/cycle2"/>
    <dgm:cxn modelId="{22CD674B-0F80-9E45-A495-399CA2629812}" type="presOf" srcId="{B4D72A66-97B4-954C-9F0B-D63BD9387359}" destId="{DC82C33A-7129-1444-84B6-850CAB11DF80}" srcOrd="0" destOrd="0" presId="urn:microsoft.com/office/officeart/2005/8/layout/cycle2"/>
    <dgm:cxn modelId="{A4F0AC4E-88A6-6049-962F-ED6EA39C9439}" type="presOf" srcId="{1584E167-57CA-8A42-AF68-639378DCD538}" destId="{4CF84883-9870-B744-9E5E-59BF644BC32C}" srcOrd="0" destOrd="0" presId="urn:microsoft.com/office/officeart/2005/8/layout/cycle2"/>
    <dgm:cxn modelId="{9E641C7F-2D5F-DB47-99E0-B9DF1BBF2407}" type="presOf" srcId="{BC21D0E3-D0CB-A344-865A-7B7B92DD8C47}" destId="{7A777BD3-7D03-3C4B-8A3A-3E888D003B1C}" srcOrd="0" destOrd="0" presId="urn:microsoft.com/office/officeart/2005/8/layout/cycle2"/>
    <dgm:cxn modelId="{2358C39D-5C20-8340-A655-4A0CC70DCAC5}" type="presOf" srcId="{1584E167-57CA-8A42-AF68-639378DCD538}" destId="{E397CEDA-1C0E-9046-AE44-91F06D845243}" srcOrd="1" destOrd="0" presId="urn:microsoft.com/office/officeart/2005/8/layout/cycle2"/>
    <dgm:cxn modelId="{25437BA2-F581-BB4A-A20F-24D6137E0EA8}" type="presOf" srcId="{99C4A246-A7A8-854F-B923-7B75396CB364}" destId="{8E6CFB85-332E-8D43-84C2-A248AD948CAD}" srcOrd="1" destOrd="0" presId="urn:microsoft.com/office/officeart/2005/8/layout/cycle2"/>
    <dgm:cxn modelId="{30655DB9-5EEE-034C-9D8D-0962CC7A2CA7}" srcId="{A44FCFB9-FC30-0C44-94CA-AFADD2178E89}" destId="{16F90A47-247B-FC47-9549-F50CDDDB7AC1}" srcOrd="0" destOrd="0" parTransId="{0E278C99-1835-D54C-B03A-35B86B94FAEF}" sibTransId="{BC21D0E3-D0CB-A344-865A-7B7B92DD8C47}"/>
    <dgm:cxn modelId="{615975C0-D400-4B4F-8300-76C57486969D}" type="presOf" srcId="{BC21D0E3-D0CB-A344-865A-7B7B92DD8C47}" destId="{2FAFF4FA-1C25-6D40-97E5-6BF3EE237C17}" srcOrd="1" destOrd="0" presId="urn:microsoft.com/office/officeart/2005/8/layout/cycle2"/>
    <dgm:cxn modelId="{21936CC6-C25C-1E4F-A976-A182C565C522}" type="presOf" srcId="{99C4A246-A7A8-854F-B923-7B75396CB364}" destId="{18B45F1C-6064-B043-ACDE-91BC9560595F}" srcOrd="0" destOrd="0" presId="urn:microsoft.com/office/officeart/2005/8/layout/cycle2"/>
    <dgm:cxn modelId="{97669AE8-565D-0640-99C8-CC013438BAE3}" srcId="{A44FCFB9-FC30-0C44-94CA-AFADD2178E89}" destId="{549FD482-C067-BD4D-A2CB-1C9E20314260}" srcOrd="2" destOrd="0" parTransId="{5EEF183F-FB8A-8241-BBAA-AE78EBDBB851}" sibTransId="{1584E167-57CA-8A42-AF68-639378DCD538}"/>
    <dgm:cxn modelId="{4B64BFEA-9126-3044-82DF-1BE30D3138AA}" type="presOf" srcId="{E263C3FE-E9B7-1F4D-A3CF-231D12BDF856}" destId="{624B5C78-9752-F043-924B-51870664D4CC}" srcOrd="1" destOrd="0" presId="urn:microsoft.com/office/officeart/2005/8/layout/cycle2"/>
    <dgm:cxn modelId="{E01AC9ED-EE5D-A146-9C5F-1A9FF60BBF2E}" type="presOf" srcId="{E263C3FE-E9B7-1F4D-A3CF-231D12BDF856}" destId="{52EF48EA-2683-6747-A309-359A852DE2FE}" srcOrd="0" destOrd="0" presId="urn:microsoft.com/office/officeart/2005/8/layout/cycle2"/>
    <dgm:cxn modelId="{4BE7DBF3-AC78-3847-AC19-86D5F274CFC7}" srcId="{A44FCFB9-FC30-0C44-94CA-AFADD2178E89}" destId="{B4D72A66-97B4-954C-9F0B-D63BD9387359}" srcOrd="3" destOrd="0" parTransId="{C665E07F-1355-1743-9D20-C0A6DBB2F2EA}" sibTransId="{99C4A246-A7A8-854F-B923-7B75396CB364}"/>
    <dgm:cxn modelId="{B54103F6-B4B7-3A4C-B99A-4BAFBFA466B5}" srcId="{A44FCFB9-FC30-0C44-94CA-AFADD2178E89}" destId="{8F74038E-9F86-5F4E-9092-554CD37EE991}" srcOrd="1" destOrd="0" parTransId="{7116EFA6-6E25-AE41-B7A2-F08238912FC2}" sibTransId="{E263C3FE-E9B7-1F4D-A3CF-231D12BDF856}"/>
    <dgm:cxn modelId="{AA2F6F5E-1E61-8C42-A1F8-76A6DC1F7408}" type="presParOf" srcId="{861EEB22-FADE-1D4F-8F73-A58F1C61AB80}" destId="{E09426C6-398A-8042-A441-C3A4693D9EC2}" srcOrd="0" destOrd="0" presId="urn:microsoft.com/office/officeart/2005/8/layout/cycle2"/>
    <dgm:cxn modelId="{BE82A0FE-C6A5-FC4D-815B-F4B899150203}" type="presParOf" srcId="{861EEB22-FADE-1D4F-8F73-A58F1C61AB80}" destId="{7A777BD3-7D03-3C4B-8A3A-3E888D003B1C}" srcOrd="1" destOrd="0" presId="urn:microsoft.com/office/officeart/2005/8/layout/cycle2"/>
    <dgm:cxn modelId="{54CA643D-41F1-064C-AD81-D39FB5C95D8E}" type="presParOf" srcId="{7A777BD3-7D03-3C4B-8A3A-3E888D003B1C}" destId="{2FAFF4FA-1C25-6D40-97E5-6BF3EE237C17}" srcOrd="0" destOrd="0" presId="urn:microsoft.com/office/officeart/2005/8/layout/cycle2"/>
    <dgm:cxn modelId="{545B51CE-3C8A-4940-9995-81A58FB2A501}" type="presParOf" srcId="{861EEB22-FADE-1D4F-8F73-A58F1C61AB80}" destId="{C1AA7EDF-F169-EC4F-9222-C4CAE7F5F398}" srcOrd="2" destOrd="0" presId="urn:microsoft.com/office/officeart/2005/8/layout/cycle2"/>
    <dgm:cxn modelId="{98970D07-E579-3544-910C-84E4115BBD50}" type="presParOf" srcId="{861EEB22-FADE-1D4F-8F73-A58F1C61AB80}" destId="{52EF48EA-2683-6747-A309-359A852DE2FE}" srcOrd="3" destOrd="0" presId="urn:microsoft.com/office/officeart/2005/8/layout/cycle2"/>
    <dgm:cxn modelId="{FFF9F688-D341-0847-9758-5CDED1CDA38B}" type="presParOf" srcId="{52EF48EA-2683-6747-A309-359A852DE2FE}" destId="{624B5C78-9752-F043-924B-51870664D4CC}" srcOrd="0" destOrd="0" presId="urn:microsoft.com/office/officeart/2005/8/layout/cycle2"/>
    <dgm:cxn modelId="{C7FCEEBD-51F9-0842-B7D7-7DE9AB6CA7B4}" type="presParOf" srcId="{861EEB22-FADE-1D4F-8F73-A58F1C61AB80}" destId="{D0398664-C804-9748-9116-2EB54F8F1A2D}" srcOrd="4" destOrd="0" presId="urn:microsoft.com/office/officeart/2005/8/layout/cycle2"/>
    <dgm:cxn modelId="{DE65EFBC-A3D0-4141-9F53-84DA3254655B}" type="presParOf" srcId="{861EEB22-FADE-1D4F-8F73-A58F1C61AB80}" destId="{4CF84883-9870-B744-9E5E-59BF644BC32C}" srcOrd="5" destOrd="0" presId="urn:microsoft.com/office/officeart/2005/8/layout/cycle2"/>
    <dgm:cxn modelId="{31E4CA6E-895F-6944-B46E-204F66228009}" type="presParOf" srcId="{4CF84883-9870-B744-9E5E-59BF644BC32C}" destId="{E397CEDA-1C0E-9046-AE44-91F06D845243}" srcOrd="0" destOrd="0" presId="urn:microsoft.com/office/officeart/2005/8/layout/cycle2"/>
    <dgm:cxn modelId="{88E5C16F-D158-EF4B-B46B-C935B791DEF8}" type="presParOf" srcId="{861EEB22-FADE-1D4F-8F73-A58F1C61AB80}" destId="{DC82C33A-7129-1444-84B6-850CAB11DF80}" srcOrd="6" destOrd="0" presId="urn:microsoft.com/office/officeart/2005/8/layout/cycle2"/>
    <dgm:cxn modelId="{FBBE45CB-FD63-B749-B89D-67060BE60FD4}" type="presParOf" srcId="{861EEB22-FADE-1D4F-8F73-A58F1C61AB80}" destId="{18B45F1C-6064-B043-ACDE-91BC9560595F}" srcOrd="7" destOrd="0" presId="urn:microsoft.com/office/officeart/2005/8/layout/cycle2"/>
    <dgm:cxn modelId="{2E602FEA-F180-7B47-A63B-4427EE12F3DC}" type="presParOf" srcId="{18B45F1C-6064-B043-ACDE-91BC9560595F}" destId="{8E6CFB85-332E-8D43-84C2-A248AD948C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26C6-398A-8042-A441-C3A4693D9EC2}">
      <dsp:nvSpPr>
        <dsp:cNvPr id="0" name=""/>
        <dsp:cNvSpPr/>
      </dsp:nvSpPr>
      <dsp:spPr>
        <a:xfrm>
          <a:off x="1574922" y="1354"/>
          <a:ext cx="1351817" cy="1351817"/>
        </a:xfrm>
        <a:prstGeom prst="ellipse">
          <a:avLst/>
        </a:prstGeom>
        <a:gradFill rotWithShape="1">
          <a:gsLst>
            <a:gs pos="0">
              <a:schemeClr val="accent3">
                <a:lumMod val="110000"/>
                <a:satMod val="105000"/>
                <a:tint val="67000"/>
              </a:schemeClr>
            </a:gs>
            <a:gs pos="50000">
              <a:schemeClr val="accent3">
                <a:lumMod val="105000"/>
                <a:satMod val="103000"/>
                <a:tint val="73000"/>
              </a:schemeClr>
            </a:gs>
            <a:gs pos="100000">
              <a:schemeClr val="accent3">
                <a:lumMod val="105000"/>
                <a:satMod val="109000"/>
                <a:tint val="81000"/>
              </a:schemeClr>
            </a:gs>
          </a:gsLst>
          <a:lin ang="5400000" scaled="0"/>
        </a:gradFill>
        <a:ln w="6350" cap="flat" cmpd="sng" algn="ctr">
          <a:solidFill>
            <a:schemeClr val="accent3"/>
          </a:solidFill>
          <a:prstDash val="solid"/>
          <a:miter lim="800000"/>
        </a:ln>
        <a:effectLst/>
        <a:sp3d extrusionH="381000"/>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Functional FMEA</a:t>
          </a:r>
          <a:endParaRPr lang="en-GB" sz="1600" kern="1200"/>
        </a:p>
      </dsp:txBody>
      <dsp:txXfrm>
        <a:off x="1772891" y="199323"/>
        <a:ext cx="955879" cy="955879"/>
      </dsp:txXfrm>
    </dsp:sp>
    <dsp:sp modelId="{7A777BD3-7D03-3C4B-8A3A-3E888D003B1C}">
      <dsp:nvSpPr>
        <dsp:cNvPr id="0" name=""/>
        <dsp:cNvSpPr/>
      </dsp:nvSpPr>
      <dsp:spPr>
        <a:xfrm rot="2700000">
          <a:off x="2781567" y="1159374"/>
          <a:ext cx="358987" cy="456238"/>
        </a:xfrm>
        <a:prstGeom prst="rightArrow">
          <a:avLst>
            <a:gd name="adj1" fmla="val 60000"/>
            <a:gd name="adj2" fmla="val 50000"/>
          </a:avLst>
        </a:prstGeom>
        <a:solidFill>
          <a:schemeClr val="accent1">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797339" y="1212546"/>
        <a:ext cx="251291" cy="273742"/>
      </dsp:txXfrm>
    </dsp:sp>
    <dsp:sp modelId="{C1AA7EDF-F169-EC4F-9222-C4CAE7F5F398}">
      <dsp:nvSpPr>
        <dsp:cNvPr id="0" name=""/>
        <dsp:cNvSpPr/>
      </dsp:nvSpPr>
      <dsp:spPr>
        <a:xfrm>
          <a:off x="3009750" y="1436182"/>
          <a:ext cx="1351817" cy="1351817"/>
        </a:xfrm>
        <a:prstGeom prst="ellipse">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a:sp3d extrusionH="381000"/>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Process FMEA</a:t>
          </a:r>
        </a:p>
      </dsp:txBody>
      <dsp:txXfrm>
        <a:off x="3207719" y="1634151"/>
        <a:ext cx="955879" cy="955879"/>
      </dsp:txXfrm>
    </dsp:sp>
    <dsp:sp modelId="{52EF48EA-2683-6747-A309-359A852DE2FE}">
      <dsp:nvSpPr>
        <dsp:cNvPr id="0" name=""/>
        <dsp:cNvSpPr/>
      </dsp:nvSpPr>
      <dsp:spPr>
        <a:xfrm rot="8100000">
          <a:off x="2795935" y="2594201"/>
          <a:ext cx="358987" cy="456238"/>
        </a:xfrm>
        <a:prstGeom prst="rightArrow">
          <a:avLst>
            <a:gd name="adj1" fmla="val 60000"/>
            <a:gd name="adj2" fmla="val 50000"/>
          </a:avLst>
        </a:prstGeom>
        <a:solidFill>
          <a:schemeClr val="accent1">
            <a:shade val="90000"/>
            <a:hueOff val="116408"/>
            <a:satOff val="-1994"/>
            <a:lumOff val="7987"/>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2887859" y="2647373"/>
        <a:ext cx="251291" cy="273742"/>
      </dsp:txXfrm>
    </dsp:sp>
    <dsp:sp modelId="{D0398664-C804-9748-9116-2EB54F8F1A2D}">
      <dsp:nvSpPr>
        <dsp:cNvPr id="0" name=""/>
        <dsp:cNvSpPr/>
      </dsp:nvSpPr>
      <dsp:spPr>
        <a:xfrm>
          <a:off x="1574922" y="2871010"/>
          <a:ext cx="1351817" cy="1351817"/>
        </a:xfrm>
        <a:prstGeom prst="ellipse">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a:sp3d extrusionH="381000"/>
      </dsp:spPr>
      <dsp:style>
        <a:lnRef idx="1">
          <a:schemeClr val="accent5"/>
        </a:lnRef>
        <a:fillRef idx="2">
          <a:schemeClr val="accent5"/>
        </a:fillRef>
        <a:effectRef idx="1">
          <a:schemeClr val="accent5"/>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Use </a:t>
          </a:r>
        </a:p>
        <a:p>
          <a:pPr marL="0" lvl="0" indent="0" algn="ctr" defTabSz="711200">
            <a:lnSpc>
              <a:spcPct val="90000"/>
            </a:lnSpc>
            <a:spcBef>
              <a:spcPct val="0"/>
            </a:spcBef>
            <a:spcAft>
              <a:spcPct val="35000"/>
            </a:spcAft>
            <a:buNone/>
          </a:pPr>
          <a:r>
            <a:rPr lang="en-GB" sz="1600" kern="1200" dirty="0"/>
            <a:t>FMEA</a:t>
          </a:r>
        </a:p>
      </dsp:txBody>
      <dsp:txXfrm>
        <a:off x="1772891" y="3068979"/>
        <a:ext cx="955879" cy="955879"/>
      </dsp:txXfrm>
    </dsp:sp>
    <dsp:sp modelId="{4CF84883-9870-B744-9E5E-59BF644BC32C}">
      <dsp:nvSpPr>
        <dsp:cNvPr id="0" name=""/>
        <dsp:cNvSpPr/>
      </dsp:nvSpPr>
      <dsp:spPr>
        <a:xfrm rot="13500000">
          <a:off x="1361108" y="2608570"/>
          <a:ext cx="358987" cy="456238"/>
        </a:xfrm>
        <a:prstGeom prst="rightArrow">
          <a:avLst>
            <a:gd name="adj1" fmla="val 60000"/>
            <a:gd name="adj2" fmla="val 50000"/>
          </a:avLst>
        </a:prstGeom>
        <a:solidFill>
          <a:schemeClr val="accent1">
            <a:shade val="90000"/>
            <a:hueOff val="232817"/>
            <a:satOff val="-3987"/>
            <a:lumOff val="15973"/>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10800000">
        <a:off x="1453032" y="2737894"/>
        <a:ext cx="251291" cy="273742"/>
      </dsp:txXfrm>
    </dsp:sp>
    <dsp:sp modelId="{DC82C33A-7129-1444-84B6-850CAB11DF80}">
      <dsp:nvSpPr>
        <dsp:cNvPr id="0" name=""/>
        <dsp:cNvSpPr/>
      </dsp:nvSpPr>
      <dsp:spPr>
        <a:xfrm>
          <a:off x="140094" y="1436182"/>
          <a:ext cx="1351817" cy="1351817"/>
        </a:xfrm>
        <a:prstGeom prst="ellipse">
          <a:avLst/>
        </a:prstGeom>
        <a:gradFill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5400000" scaled="0"/>
        </a:gradFill>
        <a:ln w="6350" cap="flat" cmpd="sng" algn="ctr">
          <a:solidFill>
            <a:schemeClr val="accent1"/>
          </a:solidFill>
          <a:prstDash val="solid"/>
          <a:miter lim="800000"/>
        </a:ln>
        <a:effectLst/>
        <a:sp3d extrusionH="381000"/>
      </dsp:spPr>
      <dsp:style>
        <a:lnRef idx="1">
          <a:schemeClr val="accent1"/>
        </a:lnRef>
        <a:fillRef idx="2">
          <a:schemeClr val="accent1"/>
        </a:fillRef>
        <a:effectRef idx="1">
          <a:schemeClr val="accent1"/>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Design FMEA</a:t>
          </a:r>
        </a:p>
      </dsp:txBody>
      <dsp:txXfrm>
        <a:off x="338063" y="1634151"/>
        <a:ext cx="955879" cy="955879"/>
      </dsp:txXfrm>
    </dsp:sp>
    <dsp:sp modelId="{18B45F1C-6064-B043-ACDE-91BC9560595F}">
      <dsp:nvSpPr>
        <dsp:cNvPr id="0" name=""/>
        <dsp:cNvSpPr/>
      </dsp:nvSpPr>
      <dsp:spPr>
        <a:xfrm rot="18900000">
          <a:off x="1346739" y="1173742"/>
          <a:ext cx="358987" cy="456238"/>
        </a:xfrm>
        <a:prstGeom prst="rightArrow">
          <a:avLst>
            <a:gd name="adj1" fmla="val 60000"/>
            <a:gd name="adj2" fmla="val 50000"/>
          </a:avLst>
        </a:prstGeom>
        <a:solidFill>
          <a:schemeClr val="accent1">
            <a:shade val="90000"/>
            <a:hueOff val="349225"/>
            <a:satOff val="-5981"/>
            <a:lumOff val="2396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1362511" y="1303066"/>
        <a:ext cx="251291" cy="27374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5665964" y="6530499"/>
            <a:ext cx="4334562" cy="344966"/>
          </a:xfrm>
          <a:prstGeom prst="rect">
            <a:avLst/>
          </a:prstGeom>
        </p:spPr>
        <p:txBody>
          <a:bodyPr vert="horz" lIns="92551" tIns="46275" rIns="92551" bIns="46275" rtlCol="0" anchor="b"/>
          <a:lstStyle>
            <a:lvl1pPr algn="r">
              <a:defRPr sz="1200"/>
            </a:lvl1pPr>
          </a:lstStyle>
          <a:p>
            <a:r>
              <a:rPr lang="en-AU" dirty="0"/>
              <a:t>Section 5 page </a:t>
            </a:r>
            <a:fld id="{4958E4E4-370B-43C5-912D-00C8E6F1B70E}" type="slidenum">
              <a:rPr lang="en-AU" smtClean="0"/>
              <a:t>‹#›</a:t>
            </a:fld>
            <a:endParaRPr lang="en-AU" dirty="0"/>
          </a:p>
        </p:txBody>
      </p:sp>
      <p:cxnSp>
        <p:nvCxnSpPr>
          <p:cNvPr id="6" name="Straight Connector 5"/>
          <p:cNvCxnSpPr/>
          <p:nvPr/>
        </p:nvCxnSpPr>
        <p:spPr>
          <a:xfrm flipV="1">
            <a:off x="-37376" y="321666"/>
            <a:ext cx="10091607" cy="7738"/>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3628227" y="59975"/>
            <a:ext cx="2161642" cy="311299"/>
          </a:xfrm>
          <a:prstGeom prst="rect">
            <a:avLst/>
          </a:prstGeom>
          <a:noFill/>
        </p:spPr>
        <p:txBody>
          <a:bodyPr wrap="none" lIns="92565" tIns="46282" rIns="92565" bIns="46282"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19183" y="0"/>
            <a:ext cx="1390399" cy="305616"/>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5616" y="78387"/>
            <a:ext cx="2185326" cy="148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2244725" y="473075"/>
            <a:ext cx="5507038" cy="3097213"/>
          </a:xfrm>
          <a:prstGeom prst="rect">
            <a:avLst/>
          </a:prstGeom>
          <a:noFill/>
          <a:ln w="12700">
            <a:solidFill>
              <a:prstClr val="black"/>
            </a:solidFill>
          </a:ln>
        </p:spPr>
        <p:txBody>
          <a:bodyPr vert="horz" lIns="92551" tIns="46275" rIns="92551" bIns="46275" rtlCol="0" anchor="ctr"/>
          <a:lstStyle/>
          <a:p>
            <a:endParaRPr lang="en-AU" dirty="0"/>
          </a:p>
        </p:txBody>
      </p:sp>
      <p:sp>
        <p:nvSpPr>
          <p:cNvPr id="5" name="Notes Placeholder 4"/>
          <p:cNvSpPr>
            <a:spLocks noGrp="1"/>
          </p:cNvSpPr>
          <p:nvPr>
            <p:ph type="body" sz="quarter" idx="3"/>
          </p:nvPr>
        </p:nvSpPr>
        <p:spPr>
          <a:xfrm>
            <a:off x="1000285" y="3670217"/>
            <a:ext cx="8002270" cy="2707214"/>
          </a:xfrm>
          <a:prstGeom prst="rect">
            <a:avLst/>
          </a:prstGeom>
        </p:spPr>
        <p:txBody>
          <a:bodyPr vert="horz" lIns="92551" tIns="46275" rIns="92551" bIns="46275"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9440999" y="12046"/>
            <a:ext cx="561840" cy="92034"/>
          </a:xfrm>
          <a:prstGeom prst="rect">
            <a:avLst/>
          </a:prstGeom>
        </p:spPr>
        <p:txBody>
          <a:bodyPr vert="horz" lIns="92551" tIns="46275" rIns="92551" bIns="46275"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991737" y="6441433"/>
            <a:ext cx="8010818" cy="309735"/>
          </a:xfrm>
          <a:prstGeom prst="rect">
            <a:avLst/>
          </a:prstGeom>
        </p:spPr>
        <p:txBody>
          <a:bodyPr wrap="square" lIns="0" tIns="0" rIns="92551" bIns="46275"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86119" rtl="0" eaLnBrk="1" fontAlgn="auto" latinLnBrk="0" hangingPunct="1">
              <a:lnSpc>
                <a:spcPts val="713"/>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86119" rtl="0" eaLnBrk="1" fontAlgn="auto" latinLnBrk="0" hangingPunct="1">
              <a:lnSpc>
                <a:spcPts val="713"/>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86119" rtl="0" eaLnBrk="1" fontAlgn="auto" latinLnBrk="0" hangingPunct="1">
              <a:lnSpc>
                <a:spcPts val="713"/>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2686093" y="-3926"/>
            <a:ext cx="5581636" cy="124513"/>
          </a:xfrm>
          <a:prstGeom prst="rect">
            <a:avLst/>
          </a:prstGeom>
        </p:spPr>
        <p:txBody>
          <a:bodyPr wrap="square" lIns="0" tIns="0" rIns="92551" bIns="46275"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2862263" y="596900"/>
            <a:ext cx="4294187" cy="2416175"/>
          </a:xfrm>
          <a:ln/>
        </p:spPr>
      </p:sp>
      <p:sp>
        <p:nvSpPr>
          <p:cNvPr id="128003" name="Rectangle 3"/>
          <p:cNvSpPr>
            <a:spLocks noGrp="1" noChangeArrowheads="1"/>
          </p:cNvSpPr>
          <p:nvPr>
            <p:ph type="body" idx="1"/>
          </p:nvPr>
        </p:nvSpPr>
        <p:spPr>
          <a:xfrm>
            <a:off x="1018810" y="3265846"/>
            <a:ext cx="7965222" cy="3306429"/>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noChangeArrowheads="1"/>
          </p:cNvSpPr>
          <p:nvPr>
            <p:ph type="dt" sz="quarter" idx="1"/>
          </p:nvPr>
        </p:nvSpPr>
        <p:spPr/>
        <p:txBody>
          <a:bodyPr lIns="92565" tIns="46282" rIns="92565" bIns="46282"/>
          <a:lstStyle/>
          <a:p>
            <a:pPr>
              <a:defRPr/>
            </a:pPr>
            <a:fld id="{526C752A-F05C-294B-BDF3-731C29D0CED5}" type="datetime8">
              <a:rPr lang="en-US" altLang="x-none"/>
              <a:pPr>
                <a:defRPr/>
              </a:pPr>
              <a:t>11/14/2025 2:00 PM</a:t>
            </a:fld>
            <a:endParaRPr lang="en-US" altLang="x-none"/>
          </a:p>
        </p:txBody>
      </p:sp>
      <p:sp>
        <p:nvSpPr>
          <p:cNvPr id="5" name="Rectangle 6"/>
          <p:cNvSpPr>
            <a:spLocks noGrp="1" noChangeArrowheads="1"/>
          </p:cNvSpPr>
          <p:nvPr>
            <p:ph type="ftr" sz="quarter" idx="4"/>
          </p:nvPr>
        </p:nvSpPr>
        <p:spPr/>
        <p:txBody>
          <a:bodyPr lIns="92565" tIns="46282" rIns="92565" bIns="46282"/>
          <a:lstStyle/>
          <a:p>
            <a:pPr>
              <a:defRPr/>
            </a:pPr>
            <a:r>
              <a:rPr lang="en-US" altLang="x-none"/>
              <a:t>Version 1</a:t>
            </a:r>
          </a:p>
        </p:txBody>
      </p:sp>
      <p:sp>
        <p:nvSpPr>
          <p:cNvPr id="328706" name="Rectangle 2"/>
          <p:cNvSpPr>
            <a:spLocks noGrp="1" noRot="1" noChangeAspect="1" noChangeArrowheads="1" noTextEdit="1"/>
          </p:cNvSpPr>
          <p:nvPr>
            <p:ph type="sldImg"/>
          </p:nvPr>
        </p:nvSpPr>
        <p:spPr>
          <a:xfrm>
            <a:off x="2244725" y="473075"/>
            <a:ext cx="5507038" cy="3097213"/>
          </a:xfrm>
          <a:ln/>
        </p:spPr>
      </p:sp>
      <p:sp>
        <p:nvSpPr>
          <p:cNvPr id="328707" name="Rectangle 3"/>
          <p:cNvSpPr>
            <a:spLocks noGrp="1" noChangeArrowheads="1"/>
          </p:cNvSpPr>
          <p:nvPr>
            <p:ph type="body" idx="1"/>
          </p:nvPr>
        </p:nvSpPr>
        <p:spPr/>
        <p:txBody>
          <a:bodyPr/>
          <a:lstStyle/>
          <a:p>
            <a:pPr eaLnBrk="1" hangingPunct="1">
              <a:defRPr/>
            </a:pPr>
            <a:r>
              <a:rPr lang="en-US" altLang="x-none" dirty="0"/>
              <a:t>Now, lets look at an example.</a:t>
            </a:r>
          </a:p>
          <a:p>
            <a:pPr eaLnBrk="1" hangingPunct="1">
              <a:defRPr/>
            </a:pPr>
            <a:r>
              <a:rPr lang="en-US" altLang="x-none" dirty="0"/>
              <a:t>When designing a recipe for Pizza the basic need is Hunger.</a:t>
            </a:r>
          </a:p>
          <a:p>
            <a:pPr eaLnBrk="1" hangingPunct="1">
              <a:defRPr/>
            </a:pPr>
            <a:r>
              <a:rPr lang="en-US" altLang="x-none" dirty="0"/>
              <a:t>This hierarchy is also quite useful for quality control. Explain.</a:t>
            </a:r>
          </a:p>
          <a:p>
            <a:pPr lvl="1" eaLnBrk="1" hangingPunct="1">
              <a:defRPr/>
            </a:pPr>
            <a:r>
              <a:rPr lang="en-US" altLang="x-none" dirty="0"/>
              <a:t>When you don’t meet the specification you have poor manufacturing quality</a:t>
            </a:r>
          </a:p>
          <a:p>
            <a:pPr lvl="1" eaLnBrk="1" hangingPunct="1">
              <a:defRPr/>
            </a:pPr>
            <a:r>
              <a:rPr lang="en-US" altLang="x-none" dirty="0"/>
              <a:t>When you don’t meet the requirements you have poor design quality</a:t>
            </a:r>
          </a:p>
          <a:p>
            <a:pPr lvl="1" eaLnBrk="1" hangingPunct="1">
              <a:defRPr/>
            </a:pPr>
            <a:r>
              <a:rPr lang="en-US" altLang="x-none" dirty="0"/>
              <a:t>When you don’t meet the expectations you have poor design process quality</a:t>
            </a:r>
          </a:p>
          <a:p>
            <a:pPr lvl="1" eaLnBrk="1" hangingPunct="1">
              <a:defRPr/>
            </a:pPr>
            <a:r>
              <a:rPr lang="en-US" altLang="x-none" dirty="0"/>
              <a:t>When you don’t meet the needs you have poor market research quality</a:t>
            </a:r>
          </a:p>
          <a:p>
            <a:pPr eaLnBrk="1" hangingPunct="1">
              <a:defRPr/>
            </a:pPr>
            <a:r>
              <a:rPr lang="en-US" altLang="x-none" dirty="0"/>
              <a:t>We are not done with specification at the end of this hierarchy. On to the next slide.</a:t>
            </a:r>
          </a:p>
        </p:txBody>
      </p:sp>
    </p:spTree>
    <p:extLst>
      <p:ext uri="{BB962C8B-B14F-4D97-AF65-F5344CB8AC3E}">
        <p14:creationId xmlns:p14="http://schemas.microsoft.com/office/powerpoint/2010/main" val="3564646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2924175" y="476250"/>
            <a:ext cx="4244975" cy="23876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5</a:t>
            </a:fld>
            <a:endParaRPr lang="en-GB" dirty="0">
              <a:solidFill>
                <a:srgbClr val="000000"/>
              </a:solidFill>
              <a:latin typeface="Arial" pitchFamily="34" charset="0"/>
            </a:endParaRPr>
          </a:p>
        </p:txBody>
      </p:sp>
    </p:spTree>
    <p:extLst>
      <p:ext uri="{BB962C8B-B14F-4D97-AF65-F5344CB8AC3E}">
        <p14:creationId xmlns:p14="http://schemas.microsoft.com/office/powerpoint/2010/main" val="1732784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7D6EB44-BAE5-4045-B89D-5E0865E1A5B6}" type="slidenum">
              <a:rPr lang="en-GB"/>
              <a:pPr eaLnBrk="1" hangingPunct="1"/>
              <a:t>6</a:t>
            </a:fld>
            <a:endParaRPr lang="en-GB" dirty="0"/>
          </a:p>
        </p:txBody>
      </p:sp>
      <p:sp>
        <p:nvSpPr>
          <p:cNvPr id="150531" name="Rectangle 2"/>
          <p:cNvSpPr>
            <a:spLocks noGrp="1" noRot="1" noChangeAspect="1" noChangeArrowheads="1" noTextEdit="1"/>
          </p:cNvSpPr>
          <p:nvPr>
            <p:ph type="sldImg"/>
          </p:nvPr>
        </p:nvSpPr>
        <p:spPr>
          <a:xfrm>
            <a:off x="2924175" y="476250"/>
            <a:ext cx="4244975" cy="2387600"/>
          </a:xfrm>
          <a:ln/>
        </p:spPr>
      </p:sp>
      <p:sp>
        <p:nvSpPr>
          <p:cNvPr id="15053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dirty="0"/>
              <a:t>This slide emphasizing the fact that we tend not specify to functionality (even a group of engineers don’t). We write requirements as a set of constraints. This not at all surprising when we consider the user/customer – if you where flying at 50M at 1,000kph you tend not be concerned about how a HUD works but will the symbology be bright enough when I fly into the sun? </a:t>
            </a:r>
          </a:p>
          <a:p>
            <a:pPr eaLnBrk="1" hangingPunct="1"/>
            <a:endParaRPr lang="en-GB" dirty="0"/>
          </a:p>
          <a:p>
            <a:pPr eaLnBrk="1" hangingPunct="1"/>
            <a:r>
              <a:rPr lang="en-GB" dirty="0"/>
              <a:t>Customers rarely tell us what functionality is required. They may imply it through constraints (non-functional requirements). However, as a system developer we MUST determine that functionality that is necessary to deliver the operational requirement(s). </a:t>
            </a:r>
          </a:p>
        </p:txBody>
      </p:sp>
    </p:spTree>
    <p:extLst>
      <p:ext uri="{BB962C8B-B14F-4D97-AF65-F5344CB8AC3E}">
        <p14:creationId xmlns:p14="http://schemas.microsoft.com/office/powerpoint/2010/main" val="3053069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a:xfrm>
            <a:off x="2924175" y="476250"/>
            <a:ext cx="4244975" cy="2387600"/>
          </a:xfrm>
          <a:ln/>
        </p:spPr>
      </p:sp>
      <p:sp>
        <p:nvSpPr>
          <p:cNvPr id="624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endParaRPr>
          </a:p>
        </p:txBody>
      </p:sp>
      <p:sp>
        <p:nvSpPr>
          <p:cNvPr id="624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52088" indent="-289265" eaLnBrk="0" hangingPunct="0">
              <a:defRPr sz="1200">
                <a:solidFill>
                  <a:schemeClr val="tx1"/>
                </a:solidFill>
                <a:latin typeface="Arial" charset="0"/>
                <a:ea typeface="ＭＳ Ｐゴシック" charset="0"/>
              </a:defRPr>
            </a:lvl2pPr>
            <a:lvl3pPr marL="1157059" indent="-231412" eaLnBrk="0" hangingPunct="0">
              <a:defRPr sz="1200">
                <a:solidFill>
                  <a:schemeClr val="tx1"/>
                </a:solidFill>
                <a:latin typeface="Arial" charset="0"/>
                <a:ea typeface="ＭＳ Ｐゴシック" charset="0"/>
              </a:defRPr>
            </a:lvl3pPr>
            <a:lvl4pPr marL="1619882" indent="-231412" eaLnBrk="0" hangingPunct="0">
              <a:defRPr sz="1200">
                <a:solidFill>
                  <a:schemeClr val="tx1"/>
                </a:solidFill>
                <a:latin typeface="Arial" charset="0"/>
                <a:ea typeface="ＭＳ Ｐゴシック" charset="0"/>
              </a:defRPr>
            </a:lvl4pPr>
            <a:lvl5pPr marL="2082706" indent="-231412" eaLnBrk="0" hangingPunct="0">
              <a:defRPr sz="1200">
                <a:solidFill>
                  <a:schemeClr val="tx1"/>
                </a:solidFill>
                <a:latin typeface="Arial" charset="0"/>
                <a:ea typeface="ＭＳ Ｐゴシック" charset="0"/>
              </a:defRPr>
            </a:lvl5pPr>
            <a:lvl6pPr marL="2545530" indent="-231412" algn="ctr" eaLnBrk="0" fontAlgn="base" hangingPunct="0">
              <a:spcBef>
                <a:spcPct val="0"/>
              </a:spcBef>
              <a:spcAft>
                <a:spcPct val="0"/>
              </a:spcAft>
              <a:defRPr sz="1200">
                <a:solidFill>
                  <a:schemeClr val="tx1"/>
                </a:solidFill>
                <a:latin typeface="Arial" charset="0"/>
                <a:ea typeface="ＭＳ Ｐゴシック" charset="0"/>
              </a:defRPr>
            </a:lvl6pPr>
            <a:lvl7pPr marL="3008353" indent="-231412" algn="ctr" eaLnBrk="0" fontAlgn="base" hangingPunct="0">
              <a:spcBef>
                <a:spcPct val="0"/>
              </a:spcBef>
              <a:spcAft>
                <a:spcPct val="0"/>
              </a:spcAft>
              <a:defRPr sz="1200">
                <a:solidFill>
                  <a:schemeClr val="tx1"/>
                </a:solidFill>
                <a:latin typeface="Arial" charset="0"/>
                <a:ea typeface="ＭＳ Ｐゴシック" charset="0"/>
              </a:defRPr>
            </a:lvl7pPr>
            <a:lvl8pPr marL="3471177" indent="-231412" algn="ctr" eaLnBrk="0" fontAlgn="base" hangingPunct="0">
              <a:spcBef>
                <a:spcPct val="0"/>
              </a:spcBef>
              <a:spcAft>
                <a:spcPct val="0"/>
              </a:spcAft>
              <a:defRPr sz="1200">
                <a:solidFill>
                  <a:schemeClr val="tx1"/>
                </a:solidFill>
                <a:latin typeface="Arial" charset="0"/>
                <a:ea typeface="ＭＳ Ｐゴシック" charset="0"/>
              </a:defRPr>
            </a:lvl8pPr>
            <a:lvl9pPr marL="3934000" indent="-231412"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CA4362E-EE5C-C543-9825-FE8576BF511E}" type="slidenum">
              <a:rPr lang="en-GB">
                <a:solidFill>
                  <a:prstClr val="black"/>
                </a:solidFill>
              </a:rPr>
              <a:pPr eaLnBrk="1" hangingPunct="1"/>
              <a:t>9</a:t>
            </a:fld>
            <a:endParaRPr lang="en-GB" dirty="0">
              <a:solidFill>
                <a:prstClr val="black"/>
              </a:solidFill>
            </a:endParaRPr>
          </a:p>
        </p:txBody>
      </p:sp>
    </p:spTree>
    <p:extLst>
      <p:ext uri="{BB962C8B-B14F-4D97-AF65-F5344CB8AC3E}">
        <p14:creationId xmlns:p14="http://schemas.microsoft.com/office/powerpoint/2010/main" val="2621523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a:xfrm>
            <a:off x="2244725" y="473075"/>
            <a:ext cx="5507038" cy="3097213"/>
          </a:xfrm>
          <a:ln/>
        </p:spPr>
      </p:sp>
      <p:sp>
        <p:nvSpPr>
          <p:cNvPr id="3072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Times New Roman" charset="0"/>
            </a:endParaRPr>
          </a:p>
        </p:txBody>
      </p:sp>
      <p:sp>
        <p:nvSpPr>
          <p:cNvPr id="4" name="Slide Number Placeholder 3"/>
          <p:cNvSpPr>
            <a:spLocks noGrp="1"/>
          </p:cNvSpPr>
          <p:nvPr>
            <p:ph type="sldNum" sz="quarter" idx="5"/>
          </p:nvPr>
        </p:nvSpPr>
        <p:spPr/>
        <p:txBody>
          <a:bodyPr/>
          <a:lstStyle/>
          <a:p>
            <a:pPr>
              <a:defRPr/>
            </a:pPr>
            <a:fld id="{3E1B68A6-DBFB-724B-92E7-FF2D216B364B}" type="slidenum">
              <a:rPr lang="en-GB" smtClean="0"/>
              <a:pPr>
                <a:defRPr/>
              </a:pPr>
              <a:t>14</a:t>
            </a:fld>
            <a:endParaRPr lang="en-GB" dirty="0"/>
          </a:p>
        </p:txBody>
      </p:sp>
    </p:spTree>
    <p:extLst>
      <p:ext uri="{BB962C8B-B14F-4D97-AF65-F5344CB8AC3E}">
        <p14:creationId xmlns:p14="http://schemas.microsoft.com/office/powerpoint/2010/main" val="1570259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12FBE744-DFD3-9F4F-A370-6F4F46691C00}" type="slidenum">
              <a:rPr lang="en-GB" sz="1200"/>
              <a:pPr eaLnBrk="1" hangingPunct="1"/>
              <a:t>17</a:t>
            </a:fld>
            <a:endParaRPr lang="en-GB" sz="1200" dirty="0"/>
          </a:p>
        </p:txBody>
      </p:sp>
      <p:sp>
        <p:nvSpPr>
          <p:cNvPr id="103426" name="Rectangle 2"/>
          <p:cNvSpPr>
            <a:spLocks noChangeArrowheads="1"/>
          </p:cNvSpPr>
          <p:nvPr/>
        </p:nvSpPr>
        <p:spPr bwMode="auto">
          <a:xfrm>
            <a:off x="5718577" y="6633"/>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103427" name="Rectangle 3"/>
          <p:cNvSpPr>
            <a:spLocks noChangeArrowheads="1"/>
          </p:cNvSpPr>
          <p:nvPr/>
        </p:nvSpPr>
        <p:spPr bwMode="auto">
          <a:xfrm>
            <a:off x="5718577" y="6060799"/>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901" tIns="0" rIns="19901" bIns="0" anchor="b"/>
          <a:lstStyle/>
          <a:p>
            <a:pPr algn="r" defTabSz="954574" eaLnBrk="0" hangingPunct="0">
              <a:spcBef>
                <a:spcPct val="0"/>
              </a:spcBef>
            </a:pPr>
            <a:r>
              <a:rPr lang="en-GB" sz="1100" i="1" dirty="0">
                <a:latin typeface="Times New Roman" charset="0"/>
              </a:rPr>
              <a:t>11</a:t>
            </a:r>
          </a:p>
        </p:txBody>
      </p:sp>
      <p:sp>
        <p:nvSpPr>
          <p:cNvPr id="103428" name="Rectangle 4"/>
          <p:cNvSpPr>
            <a:spLocks noChangeArrowheads="1"/>
          </p:cNvSpPr>
          <p:nvPr/>
        </p:nvSpPr>
        <p:spPr bwMode="auto">
          <a:xfrm>
            <a:off x="0" y="6060799"/>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103429" name="Rectangle 5"/>
          <p:cNvSpPr>
            <a:spLocks noChangeArrowheads="1"/>
          </p:cNvSpPr>
          <p:nvPr/>
        </p:nvSpPr>
        <p:spPr bwMode="auto">
          <a:xfrm>
            <a:off x="0" y="6633"/>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103430" name="Rectangle 6"/>
          <p:cNvSpPr>
            <a:spLocks noGrp="1" noRot="1" noChangeAspect="1" noChangeArrowheads="1" noTextEdit="1"/>
          </p:cNvSpPr>
          <p:nvPr>
            <p:ph type="sldImg"/>
          </p:nvPr>
        </p:nvSpPr>
        <p:spPr>
          <a:xfrm>
            <a:off x="2925763" y="477838"/>
            <a:ext cx="4240212" cy="2384425"/>
          </a:xfrm>
          <a:ln w="12700" cap="flat">
            <a:solidFill>
              <a:schemeClr val="tx1"/>
            </a:solidFill>
          </a:ln>
        </p:spPr>
      </p:sp>
      <p:sp>
        <p:nvSpPr>
          <p:cNvPr id="103431" name="Rectangle 7"/>
          <p:cNvSpPr>
            <a:spLocks noGrp="1" noChangeArrowheads="1"/>
          </p:cNvSpPr>
          <p:nvPr>
            <p:ph type="body" idx="1"/>
          </p:nvPr>
        </p:nvSpPr>
        <p:spPr>
          <a:xfrm>
            <a:off x="1345548" y="3026530"/>
            <a:ext cx="7400512" cy="2679441"/>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4533" tIns="46435" rIns="94533" bIns="46435"/>
          <a:lstStyle/>
          <a:p>
            <a:pPr marL="199271" indent="-199271"/>
            <a:r>
              <a:rPr lang="en-US" dirty="0">
                <a:latin typeface="Times New Roman" charset="0"/>
              </a:rPr>
              <a:t>The next few slides are vital for the remainder of the course and indeed the whole philosophy.</a:t>
            </a:r>
          </a:p>
          <a:p>
            <a:pPr marL="199271" indent="-199271"/>
            <a:endParaRPr lang="en-US" dirty="0">
              <a:latin typeface="Times New Roman" charset="0"/>
            </a:endParaRPr>
          </a:p>
          <a:p>
            <a:pPr marL="199271" indent="-199271"/>
            <a:r>
              <a:rPr lang="en-US" dirty="0">
                <a:latin typeface="Times New Roman" charset="0"/>
              </a:rPr>
              <a:t>There are many ways of classifying requirements but the 3 groups given above represent a consistent and complete framework that can be extremely valuable in system development. </a:t>
            </a:r>
          </a:p>
          <a:p>
            <a:pPr marL="199271" indent="-199271"/>
            <a:endParaRPr lang="en-US" dirty="0">
              <a:latin typeface="Times New Roman" charset="0"/>
            </a:endParaRPr>
          </a:p>
          <a:p>
            <a:pPr marL="199271" indent="-199271"/>
            <a:r>
              <a:rPr lang="en-US" dirty="0">
                <a:latin typeface="Times New Roman" charset="0"/>
              </a:rPr>
              <a:t>They are defined in the next few slides.</a:t>
            </a:r>
          </a:p>
        </p:txBody>
      </p:sp>
    </p:spTree>
    <p:extLst>
      <p:ext uri="{BB962C8B-B14F-4D97-AF65-F5344CB8AC3E}">
        <p14:creationId xmlns:p14="http://schemas.microsoft.com/office/powerpoint/2010/main" val="3063621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6E100DD-1A96-BE4D-A41D-D65B98D8A795}" type="slidenum">
              <a:rPr lang="en-GB" sz="1200"/>
              <a:pPr eaLnBrk="1" hangingPunct="1"/>
              <a:t>18</a:t>
            </a:fld>
            <a:endParaRPr lang="en-GB" sz="1200" dirty="0"/>
          </a:p>
        </p:txBody>
      </p:sp>
      <p:sp>
        <p:nvSpPr>
          <p:cNvPr id="58370" name="Rectangle 2"/>
          <p:cNvSpPr>
            <a:spLocks noGrp="1" noRot="1" noChangeAspect="1" noChangeArrowheads="1" noTextEdit="1"/>
          </p:cNvSpPr>
          <p:nvPr>
            <p:ph type="sldImg"/>
          </p:nvPr>
        </p:nvSpPr>
        <p:spPr>
          <a:xfrm>
            <a:off x="2924175" y="476250"/>
            <a:ext cx="4244975" cy="2387600"/>
          </a:xfrm>
          <a:ln/>
        </p:spPr>
      </p:sp>
      <p:sp>
        <p:nvSpPr>
          <p:cNvPr id="58371" name="Rectangle 3"/>
          <p:cNvSpPr>
            <a:spLocks noGrp="1" noChangeArrowheads="1"/>
          </p:cNvSpPr>
          <p:nvPr>
            <p:ph type="body" idx="1"/>
          </p:nvPr>
        </p:nvSpPr>
        <p:spPr>
          <a:xfrm>
            <a:off x="1009161" y="3024320"/>
            <a:ext cx="8073285" cy="2865145"/>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9271" indent="-199271">
              <a:lnSpc>
                <a:spcPct val="80000"/>
              </a:lnSpc>
            </a:pPr>
            <a:r>
              <a:rPr lang="en-GB" sz="800" dirty="0">
                <a:latin typeface="Times New Roman" charset="0"/>
              </a:rPr>
              <a:t>Every system has an operational requirement(s) which is a statement in a sentence or two which defines the major purpose of the system – what it fundamentally does – what its capability is. They also contain the key overarching constraints that fundamental to that system. A system will have many constraints but a few ( typically one or two) are very important. </a:t>
            </a:r>
          </a:p>
          <a:p>
            <a:pPr marL="199271" indent="-199271">
              <a:lnSpc>
                <a:spcPct val="80000"/>
              </a:lnSpc>
            </a:pPr>
            <a:endParaRPr lang="en-GB" sz="800" dirty="0">
              <a:latin typeface="Times New Roman" charset="0"/>
            </a:endParaRPr>
          </a:p>
          <a:p>
            <a:pPr marL="199271" indent="-199271">
              <a:lnSpc>
                <a:spcPct val="80000"/>
              </a:lnSpc>
            </a:pPr>
            <a:r>
              <a:rPr lang="en-GB" sz="800" dirty="0">
                <a:latin typeface="Times New Roman" charset="0"/>
              </a:rPr>
              <a:t>The examples given above are to illustrate typical operational requirements:</a:t>
            </a:r>
          </a:p>
          <a:p>
            <a:pPr marL="199271" indent="-199271">
              <a:lnSpc>
                <a:spcPct val="80000"/>
              </a:lnSpc>
            </a:pPr>
            <a:endParaRPr lang="en-GB" sz="800" dirty="0">
              <a:latin typeface="Times New Roman" charset="0"/>
            </a:endParaRPr>
          </a:p>
          <a:p>
            <a:pPr marL="199271" indent="-199271">
              <a:lnSpc>
                <a:spcPct val="80000"/>
              </a:lnSpc>
            </a:pPr>
            <a:r>
              <a:rPr lang="en-GB" sz="800" dirty="0">
                <a:latin typeface="Times New Roman" charset="0"/>
              </a:rPr>
              <a:t>The fundamental job of a dish washer is </a:t>
            </a:r>
            <a:r>
              <a:rPr lang="ja-JP" altLang="en-GB" sz="800">
                <a:latin typeface="Times New Roman" charset="0"/>
              </a:rPr>
              <a:t>“</a:t>
            </a:r>
            <a:r>
              <a:rPr lang="en-GB" altLang="ja-JP" sz="800" dirty="0">
                <a:latin typeface="Times New Roman" charset="0"/>
              </a:rPr>
              <a:t>to clean eating and cooking utensils</a:t>
            </a:r>
            <a:r>
              <a:rPr lang="ja-JP" altLang="en-GB" sz="800">
                <a:latin typeface="Times New Roman" charset="0"/>
              </a:rPr>
              <a:t>”</a:t>
            </a:r>
            <a:r>
              <a:rPr lang="en-GB" altLang="ja-JP" sz="800" dirty="0">
                <a:latin typeface="Times New Roman" charset="0"/>
              </a:rPr>
              <a:t>. This can be done many ways including ways that will damage the items (e.g. using conc. Nitric acid as a cleaning fluid will certainly clean the items but they will be damaged). Hence </a:t>
            </a:r>
            <a:r>
              <a:rPr lang="ja-JP" altLang="en-GB" sz="800">
                <a:latin typeface="Times New Roman" charset="0"/>
              </a:rPr>
              <a:t>“</a:t>
            </a:r>
            <a:r>
              <a:rPr lang="en-GB" altLang="ja-JP" sz="800" dirty="0">
                <a:latin typeface="Times New Roman" charset="0"/>
              </a:rPr>
              <a:t>without damage</a:t>
            </a:r>
            <a:r>
              <a:rPr lang="ja-JP" altLang="en-GB" sz="800">
                <a:latin typeface="Times New Roman" charset="0"/>
              </a:rPr>
              <a:t>”</a:t>
            </a:r>
            <a:r>
              <a:rPr lang="en-GB" altLang="ja-JP" sz="800" dirty="0">
                <a:latin typeface="Times New Roman" charset="0"/>
              </a:rPr>
              <a:t> is the overarching constraint. </a:t>
            </a:r>
          </a:p>
          <a:p>
            <a:pPr marL="199271" indent="-199271">
              <a:lnSpc>
                <a:spcPct val="80000"/>
              </a:lnSpc>
            </a:pPr>
            <a:endParaRPr lang="en-GB" sz="800" dirty="0">
              <a:latin typeface="Times New Roman" charset="0"/>
            </a:endParaRPr>
          </a:p>
          <a:p>
            <a:pPr marL="199271" indent="-199271">
              <a:lnSpc>
                <a:spcPct val="80000"/>
              </a:lnSpc>
            </a:pPr>
            <a:r>
              <a:rPr lang="en-GB" sz="800" dirty="0">
                <a:latin typeface="Times New Roman" charset="0"/>
              </a:rPr>
              <a:t>The fundamental job of a civil aircraft is </a:t>
            </a:r>
            <a:r>
              <a:rPr lang="ja-JP" altLang="en-GB" sz="800">
                <a:latin typeface="Times New Roman" charset="0"/>
              </a:rPr>
              <a:t>“</a:t>
            </a:r>
            <a:r>
              <a:rPr lang="en-GB" altLang="ja-JP" sz="800" dirty="0">
                <a:latin typeface="Times New Roman" charset="0"/>
              </a:rPr>
              <a:t>to transfer passengers and their baggage from one point to another</a:t>
            </a:r>
            <a:r>
              <a:rPr lang="ja-JP" altLang="en-GB" sz="800">
                <a:latin typeface="Times New Roman" charset="0"/>
              </a:rPr>
              <a:t>”</a:t>
            </a:r>
            <a:r>
              <a:rPr lang="en-GB" altLang="ja-JP" sz="800" dirty="0">
                <a:latin typeface="Times New Roman" charset="0"/>
              </a:rPr>
              <a:t>. Here safety is the overarching constraint. </a:t>
            </a:r>
          </a:p>
          <a:p>
            <a:pPr marL="199271" indent="-199271">
              <a:lnSpc>
                <a:spcPct val="80000"/>
              </a:lnSpc>
            </a:pPr>
            <a:endParaRPr lang="en-GB" sz="800" dirty="0">
              <a:latin typeface="Times New Roman" charset="0"/>
            </a:endParaRPr>
          </a:p>
          <a:p>
            <a:pPr marL="199271" indent="-199271">
              <a:lnSpc>
                <a:spcPct val="80000"/>
              </a:lnSpc>
            </a:pPr>
            <a:r>
              <a:rPr lang="en-GB" sz="800" dirty="0">
                <a:latin typeface="Times New Roman" charset="0"/>
              </a:rPr>
              <a:t>Some system</a:t>
            </a:r>
            <a:r>
              <a:rPr lang="ja-JP" altLang="en-GB" sz="800">
                <a:latin typeface="Times New Roman" charset="0"/>
              </a:rPr>
              <a:t>’</a:t>
            </a:r>
            <a:r>
              <a:rPr lang="en-GB" altLang="ja-JP" sz="800" dirty="0">
                <a:latin typeface="Times New Roman" charset="0"/>
              </a:rPr>
              <a:t>s operational requirement may have more than one overarching constraint. </a:t>
            </a:r>
          </a:p>
          <a:p>
            <a:pPr marL="199271" indent="-199271">
              <a:lnSpc>
                <a:spcPct val="80000"/>
              </a:lnSpc>
            </a:pPr>
            <a:endParaRPr lang="en-GB" sz="800" dirty="0">
              <a:latin typeface="Times New Roman" charset="0"/>
            </a:endParaRPr>
          </a:p>
          <a:p>
            <a:pPr marL="199271" indent="-199271">
              <a:lnSpc>
                <a:spcPct val="80000"/>
              </a:lnSpc>
            </a:pPr>
            <a:r>
              <a:rPr lang="en-GB" sz="800" dirty="0">
                <a:latin typeface="Times New Roman" charset="0"/>
              </a:rPr>
              <a:t>It is often useful to ask the class if they have a clear written operational requirement for their current project – that is know and understood by all team members. Typically they don</a:t>
            </a:r>
            <a:r>
              <a:rPr lang="ja-JP" altLang="en-GB" sz="800">
                <a:latin typeface="Times New Roman" charset="0"/>
              </a:rPr>
              <a:t>’</a:t>
            </a:r>
            <a:r>
              <a:rPr lang="en-GB" altLang="ja-JP" sz="800" dirty="0">
                <a:latin typeface="Times New Roman" charset="0"/>
              </a:rPr>
              <a:t>t, although some say </a:t>
            </a:r>
            <a:r>
              <a:rPr lang="ja-JP" altLang="en-GB" sz="800">
                <a:latin typeface="Times New Roman" charset="0"/>
              </a:rPr>
              <a:t>“</a:t>
            </a:r>
            <a:r>
              <a:rPr lang="en-GB" altLang="ja-JP" sz="800" dirty="0">
                <a:latin typeface="Times New Roman" charset="0"/>
              </a:rPr>
              <a:t>no but its obvious!</a:t>
            </a:r>
            <a:r>
              <a:rPr lang="ja-JP" altLang="en-GB" sz="800">
                <a:latin typeface="Times New Roman" charset="0"/>
              </a:rPr>
              <a:t>”</a:t>
            </a:r>
            <a:r>
              <a:rPr lang="en-GB" altLang="ja-JP" sz="800" dirty="0">
                <a:latin typeface="Times New Roman" charset="0"/>
              </a:rPr>
              <a:t> It</a:t>
            </a:r>
            <a:r>
              <a:rPr lang="ja-JP" altLang="en-GB" sz="800">
                <a:latin typeface="Times New Roman" charset="0"/>
              </a:rPr>
              <a:t>’</a:t>
            </a:r>
            <a:r>
              <a:rPr lang="en-GB" altLang="ja-JP" sz="800" dirty="0">
                <a:latin typeface="Times New Roman" charset="0"/>
              </a:rPr>
              <a:t>s never obvious and having a clear succinct operational requirement is fundamental to good system design and development. A good illustrative example here is JFK</a:t>
            </a:r>
            <a:r>
              <a:rPr lang="ja-JP" altLang="en-GB" sz="800">
                <a:latin typeface="Times New Roman" charset="0"/>
              </a:rPr>
              <a:t>’</a:t>
            </a:r>
            <a:r>
              <a:rPr lang="en-GB" altLang="ja-JP" sz="800" dirty="0">
                <a:latin typeface="Times New Roman" charset="0"/>
              </a:rPr>
              <a:t>s statement – </a:t>
            </a:r>
            <a:r>
              <a:rPr lang="ja-JP" altLang="en-GB" sz="800">
                <a:latin typeface="Times New Roman" charset="0"/>
              </a:rPr>
              <a:t>“</a:t>
            </a:r>
            <a:r>
              <a:rPr lang="en-GB" altLang="ja-JP" sz="800" dirty="0">
                <a:latin typeface="Times New Roman" charset="0"/>
              </a:rPr>
              <a:t>by the end of the decade we will put a man on the Moon and bring him back safely</a:t>
            </a:r>
            <a:r>
              <a:rPr lang="ja-JP" altLang="en-GB" sz="800">
                <a:latin typeface="Times New Roman" charset="0"/>
              </a:rPr>
              <a:t>”</a:t>
            </a:r>
            <a:r>
              <a:rPr lang="en-GB" altLang="ja-JP" sz="800" dirty="0">
                <a:latin typeface="Times New Roman" charset="0"/>
              </a:rPr>
              <a:t> Very clear purpose </a:t>
            </a:r>
            <a:r>
              <a:rPr lang="ja-JP" altLang="en-GB" sz="800">
                <a:latin typeface="Times New Roman" charset="0"/>
              </a:rPr>
              <a:t>“</a:t>
            </a:r>
            <a:r>
              <a:rPr lang="en-GB" altLang="ja-JP" sz="800" dirty="0">
                <a:latin typeface="Times New Roman" charset="0"/>
              </a:rPr>
              <a:t>put a man on the Moon</a:t>
            </a:r>
            <a:r>
              <a:rPr lang="ja-JP" altLang="en-GB" sz="800">
                <a:latin typeface="Times New Roman" charset="0"/>
              </a:rPr>
              <a:t>”</a:t>
            </a:r>
            <a:r>
              <a:rPr lang="en-GB" altLang="ja-JP" sz="800" dirty="0">
                <a:latin typeface="Times New Roman" charset="0"/>
              </a:rPr>
              <a:t> with two overarching constraints: </a:t>
            </a:r>
            <a:r>
              <a:rPr lang="ja-JP" altLang="en-GB" sz="800">
                <a:latin typeface="Times New Roman" charset="0"/>
              </a:rPr>
              <a:t>“</a:t>
            </a:r>
            <a:r>
              <a:rPr lang="en-GB" altLang="ja-JP" sz="800" dirty="0">
                <a:latin typeface="Times New Roman" charset="0"/>
              </a:rPr>
              <a:t>by the end of decade</a:t>
            </a:r>
            <a:r>
              <a:rPr lang="ja-JP" altLang="en-GB" sz="800">
                <a:latin typeface="Times New Roman" charset="0"/>
              </a:rPr>
              <a:t>”</a:t>
            </a:r>
            <a:r>
              <a:rPr lang="en-GB" altLang="ja-JP" sz="800" dirty="0">
                <a:latin typeface="Times New Roman" charset="0"/>
              </a:rPr>
              <a:t> and </a:t>
            </a:r>
            <a:r>
              <a:rPr lang="ja-JP" altLang="en-GB" sz="800">
                <a:latin typeface="Times New Roman" charset="0"/>
              </a:rPr>
              <a:t>“</a:t>
            </a:r>
            <a:r>
              <a:rPr lang="en-GB" altLang="ja-JP" sz="800" dirty="0">
                <a:latin typeface="Times New Roman" charset="0"/>
              </a:rPr>
              <a:t>bring him back safely</a:t>
            </a:r>
            <a:r>
              <a:rPr lang="ja-JP" altLang="en-GB" sz="800">
                <a:latin typeface="Times New Roman" charset="0"/>
              </a:rPr>
              <a:t>”</a:t>
            </a:r>
            <a:r>
              <a:rPr lang="en-GB" altLang="ja-JP" sz="800" dirty="0">
                <a:latin typeface="Times New Roman" charset="0"/>
              </a:rPr>
              <a:t>. Would it have happened if JFK had have said </a:t>
            </a:r>
            <a:r>
              <a:rPr lang="ja-JP" altLang="en-GB" sz="800">
                <a:latin typeface="Times New Roman" charset="0"/>
              </a:rPr>
              <a:t>“</a:t>
            </a:r>
            <a:r>
              <a:rPr lang="en-GB" altLang="ja-JP" sz="800" dirty="0">
                <a:latin typeface="Times New Roman" charset="0"/>
              </a:rPr>
              <a:t>put something somewhere soon</a:t>
            </a:r>
            <a:r>
              <a:rPr lang="ja-JP" altLang="en-GB" sz="800">
                <a:latin typeface="Times New Roman" charset="0"/>
              </a:rPr>
              <a:t>”</a:t>
            </a:r>
            <a:r>
              <a:rPr lang="en-GB" altLang="ja-JP" sz="800" dirty="0">
                <a:latin typeface="Times New Roman" charset="0"/>
              </a:rPr>
              <a:t>!!!</a:t>
            </a:r>
          </a:p>
          <a:p>
            <a:pPr marL="199271" indent="-199271">
              <a:lnSpc>
                <a:spcPct val="80000"/>
              </a:lnSpc>
            </a:pPr>
            <a:endParaRPr lang="en-GB" sz="800" dirty="0">
              <a:latin typeface="Times New Roman" charset="0"/>
            </a:endParaRPr>
          </a:p>
          <a:p>
            <a:pPr marL="199271" indent="-199271">
              <a:lnSpc>
                <a:spcPct val="80000"/>
              </a:lnSpc>
            </a:pPr>
            <a:r>
              <a:rPr lang="en-GB" sz="800" dirty="0">
                <a:latin typeface="Times New Roman" charset="0"/>
              </a:rPr>
              <a:t>A good teaching point here is ask the class for the operational requirement for the toaster. The class will quickly determine to </a:t>
            </a:r>
            <a:r>
              <a:rPr lang="ja-JP" altLang="en-GB" sz="800">
                <a:latin typeface="Times New Roman" charset="0"/>
              </a:rPr>
              <a:t>“</a:t>
            </a:r>
            <a:r>
              <a:rPr lang="en-GB" altLang="ja-JP" sz="800" dirty="0">
                <a:latin typeface="Times New Roman" charset="0"/>
              </a:rPr>
              <a:t>toast bread</a:t>
            </a:r>
            <a:r>
              <a:rPr lang="ja-JP" altLang="en-GB" sz="800">
                <a:latin typeface="Times New Roman" charset="0"/>
              </a:rPr>
              <a:t>”</a:t>
            </a:r>
            <a:r>
              <a:rPr lang="en-GB" altLang="ja-JP" sz="800" dirty="0">
                <a:latin typeface="Times New Roman" charset="0"/>
              </a:rPr>
              <a:t> as its fundamental purpose, but often add without burning as an overarching constraint. The point here is that some people like burnt toast! What is needed is an edible output from the toaster. Also the toaster should not get so hot so as to burn the user – hence a good encompassing overarching constraint is safely. It is worthwhile writing on the Flip Chart</a:t>
            </a:r>
          </a:p>
          <a:p>
            <a:pPr marL="199271" indent="-199271">
              <a:lnSpc>
                <a:spcPct val="80000"/>
              </a:lnSpc>
            </a:pPr>
            <a:endParaRPr lang="en-GB" sz="800" dirty="0">
              <a:latin typeface="Times New Roman" charset="0"/>
            </a:endParaRPr>
          </a:p>
          <a:p>
            <a:pPr marL="199271" indent="-199271">
              <a:lnSpc>
                <a:spcPct val="80000"/>
              </a:lnSpc>
            </a:pPr>
            <a:r>
              <a:rPr lang="en-GB" sz="800" dirty="0">
                <a:latin typeface="Times New Roman" charset="0"/>
              </a:rPr>
              <a:t>Operational Requirement for a Toaster</a:t>
            </a:r>
          </a:p>
          <a:p>
            <a:pPr marL="199271" indent="-199271">
              <a:lnSpc>
                <a:spcPct val="80000"/>
              </a:lnSpc>
            </a:pPr>
            <a:endParaRPr lang="en-GB" sz="800" dirty="0">
              <a:latin typeface="Times New Roman" charset="0"/>
            </a:endParaRPr>
          </a:p>
          <a:p>
            <a:pPr marL="199271" indent="-199271">
              <a:lnSpc>
                <a:spcPct val="80000"/>
              </a:lnSpc>
            </a:pPr>
            <a:r>
              <a:rPr lang="ja-JP" altLang="en-GB" sz="800">
                <a:latin typeface="Times New Roman" charset="0"/>
              </a:rPr>
              <a:t>“</a:t>
            </a:r>
            <a:r>
              <a:rPr lang="en-GB" altLang="ja-JP" sz="800" dirty="0">
                <a:latin typeface="Times New Roman" charset="0"/>
              </a:rPr>
              <a:t>to toast bread products safely</a:t>
            </a:r>
            <a:r>
              <a:rPr lang="ja-JP" altLang="en-GB" sz="800">
                <a:latin typeface="Times New Roman" charset="0"/>
              </a:rPr>
              <a:t>”</a:t>
            </a:r>
            <a:endParaRPr lang="en-GB" altLang="ja-JP" sz="800" dirty="0">
              <a:latin typeface="Times New Roman" charset="0"/>
            </a:endParaRPr>
          </a:p>
          <a:p>
            <a:pPr marL="199271" indent="-199271">
              <a:lnSpc>
                <a:spcPct val="80000"/>
              </a:lnSpc>
            </a:pPr>
            <a:endParaRPr lang="en-GB" sz="800" dirty="0">
              <a:latin typeface="Times New Roman" charset="0"/>
            </a:endParaRPr>
          </a:p>
          <a:p>
            <a:pPr marL="199271" indent="-199271">
              <a:lnSpc>
                <a:spcPct val="80000"/>
              </a:lnSpc>
            </a:pPr>
            <a:endParaRPr lang="en-GB" sz="800" dirty="0">
              <a:latin typeface="Times New Roman" charset="0"/>
            </a:endParaRPr>
          </a:p>
          <a:p>
            <a:pPr marL="199271" indent="-199271">
              <a:lnSpc>
                <a:spcPct val="80000"/>
              </a:lnSpc>
            </a:pPr>
            <a:r>
              <a:rPr lang="en-GB" sz="800" dirty="0">
                <a:latin typeface="Times New Roman" charset="0"/>
              </a:rPr>
              <a:t>Another issue that can occur at this point depends upon the level of the system. Every system fulfils a need and when we examine the need we can often identify meta-solutions. For example – do people need a dish washer? No they need clean items and there are many alternative ways of providing clean items. However, as a dishwasher manufacturer I make money from dishwashers – but I should pay attention to alternative meta-solutions.  </a:t>
            </a:r>
          </a:p>
        </p:txBody>
      </p:sp>
    </p:spTree>
    <p:extLst>
      <p:ext uri="{BB962C8B-B14F-4D97-AF65-F5344CB8AC3E}">
        <p14:creationId xmlns:p14="http://schemas.microsoft.com/office/powerpoint/2010/main" val="141055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a:xfrm>
            <a:off x="2924175" y="476250"/>
            <a:ext cx="4244975" cy="2387600"/>
          </a:xfrm>
          <a:ln/>
        </p:spPr>
      </p:sp>
      <p:sp>
        <p:nvSpPr>
          <p:cNvPr id="645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6451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40293C52-060F-294A-BAC1-686F8FB866C7}" type="slidenum">
              <a:rPr lang="en-GB" sz="1200"/>
              <a:pPr eaLnBrk="1" hangingPunct="1"/>
              <a:t>19</a:t>
            </a:fld>
            <a:endParaRPr lang="en-GB" sz="1200" dirty="0"/>
          </a:p>
        </p:txBody>
      </p:sp>
    </p:spTree>
    <p:extLst>
      <p:ext uri="{BB962C8B-B14F-4D97-AF65-F5344CB8AC3E}">
        <p14:creationId xmlns:p14="http://schemas.microsoft.com/office/powerpoint/2010/main" val="383675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20</a:t>
            </a:fld>
            <a:endParaRPr lang="en-GB" dirty="0"/>
          </a:p>
        </p:txBody>
      </p:sp>
    </p:spTree>
    <p:extLst>
      <p:ext uri="{BB962C8B-B14F-4D97-AF65-F5344CB8AC3E}">
        <p14:creationId xmlns:p14="http://schemas.microsoft.com/office/powerpoint/2010/main" val="648574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23</a:t>
            </a:fld>
            <a:endParaRPr lang="en-GB" dirty="0"/>
          </a:p>
        </p:txBody>
      </p:sp>
    </p:spTree>
    <p:extLst>
      <p:ext uri="{BB962C8B-B14F-4D97-AF65-F5344CB8AC3E}">
        <p14:creationId xmlns:p14="http://schemas.microsoft.com/office/powerpoint/2010/main" val="33340241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305C604-7D14-EB4B-9194-38D3FD63EC38}" type="slidenum">
              <a:rPr lang="en-GB" sz="1200"/>
              <a:pPr eaLnBrk="1" hangingPunct="1"/>
              <a:t>24</a:t>
            </a:fld>
            <a:endParaRPr lang="en-GB" sz="1200" dirty="0"/>
          </a:p>
        </p:txBody>
      </p:sp>
      <p:sp>
        <p:nvSpPr>
          <p:cNvPr id="43010" name="Rectangle 2"/>
          <p:cNvSpPr>
            <a:spLocks noChangeArrowheads="1"/>
          </p:cNvSpPr>
          <p:nvPr/>
        </p:nvSpPr>
        <p:spPr bwMode="auto">
          <a:xfrm>
            <a:off x="5718577" y="6633"/>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43011" name="Rectangle 3"/>
          <p:cNvSpPr>
            <a:spLocks noChangeArrowheads="1"/>
          </p:cNvSpPr>
          <p:nvPr/>
        </p:nvSpPr>
        <p:spPr bwMode="auto">
          <a:xfrm>
            <a:off x="5718577" y="6060799"/>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901" tIns="0" rIns="19901" bIns="0" anchor="b"/>
          <a:lstStyle/>
          <a:p>
            <a:pPr algn="r" defTabSz="954574" eaLnBrk="0" hangingPunct="0"/>
            <a:r>
              <a:rPr lang="en-GB" sz="1100" i="1" dirty="0">
                <a:latin typeface="Times New Roman" charset="0"/>
              </a:rPr>
              <a:t>13</a:t>
            </a:r>
          </a:p>
        </p:txBody>
      </p:sp>
      <p:sp>
        <p:nvSpPr>
          <p:cNvPr id="43012" name="Rectangle 4"/>
          <p:cNvSpPr>
            <a:spLocks noChangeArrowheads="1"/>
          </p:cNvSpPr>
          <p:nvPr/>
        </p:nvSpPr>
        <p:spPr bwMode="auto">
          <a:xfrm>
            <a:off x="0" y="6060799"/>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43013" name="Rectangle 5"/>
          <p:cNvSpPr>
            <a:spLocks noChangeArrowheads="1"/>
          </p:cNvSpPr>
          <p:nvPr/>
        </p:nvSpPr>
        <p:spPr bwMode="auto">
          <a:xfrm>
            <a:off x="0" y="6633"/>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43014" name="Rectangle 6"/>
          <p:cNvSpPr>
            <a:spLocks noGrp="1" noRot="1" noChangeAspect="1" noChangeArrowheads="1" noTextEdit="1"/>
          </p:cNvSpPr>
          <p:nvPr>
            <p:ph type="sldImg"/>
          </p:nvPr>
        </p:nvSpPr>
        <p:spPr>
          <a:xfrm>
            <a:off x="2925763" y="477838"/>
            <a:ext cx="4240212" cy="2384425"/>
          </a:xfrm>
          <a:ln w="12700" cap="flat">
            <a:solidFill>
              <a:schemeClr val="tx1"/>
            </a:solidFill>
          </a:ln>
        </p:spPr>
      </p:sp>
      <p:sp>
        <p:nvSpPr>
          <p:cNvPr id="43015" name="Rectangle 7"/>
          <p:cNvSpPr>
            <a:spLocks noGrp="1" noChangeArrowheads="1"/>
          </p:cNvSpPr>
          <p:nvPr>
            <p:ph type="body" idx="1"/>
          </p:nvPr>
        </p:nvSpPr>
        <p:spPr>
          <a:xfrm>
            <a:off x="1345548" y="3026530"/>
            <a:ext cx="7400512" cy="2679441"/>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4533" tIns="46435" rIns="94533" bIns="46435"/>
          <a:lstStyle/>
          <a:p>
            <a:pPr marL="199271" indent="-199271"/>
            <a:r>
              <a:rPr lang="en-GB" dirty="0"/>
              <a:t>Functional Requirements define what the system has to DO in order to satisfy the operational requirement(s). The key to understanding functionality is the word </a:t>
            </a:r>
            <a:r>
              <a:rPr lang="ja-JP" altLang="en-GB"/>
              <a:t>“</a:t>
            </a:r>
            <a:r>
              <a:rPr lang="en-GB" altLang="ja-JP" dirty="0"/>
              <a:t>DO</a:t>
            </a:r>
            <a:r>
              <a:rPr lang="ja-JP" altLang="en-GB"/>
              <a:t>”</a:t>
            </a:r>
            <a:r>
              <a:rPr lang="en-GB" altLang="ja-JP" dirty="0"/>
              <a:t>. What is it that the system has to do? Functional Requirements therefore have to contain a verb.</a:t>
            </a:r>
          </a:p>
          <a:p>
            <a:pPr marL="199271" indent="-199271"/>
            <a:endParaRPr lang="en-US" dirty="0"/>
          </a:p>
        </p:txBody>
      </p:sp>
    </p:spTree>
    <p:extLst>
      <p:ext uri="{BB962C8B-B14F-4D97-AF65-F5344CB8AC3E}">
        <p14:creationId xmlns:p14="http://schemas.microsoft.com/office/powerpoint/2010/main" val="3144099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391AAA8-9A14-DA47-B700-0AC769B61205}" type="slidenum">
              <a:rPr lang="en-GB" sz="1200"/>
              <a:pPr eaLnBrk="1" hangingPunct="1"/>
              <a:t>25</a:t>
            </a:fld>
            <a:endParaRPr lang="en-GB" sz="1200" dirty="0"/>
          </a:p>
        </p:txBody>
      </p:sp>
      <p:sp>
        <p:nvSpPr>
          <p:cNvPr id="64514" name="Rectangle 2"/>
          <p:cNvSpPr>
            <a:spLocks noChangeArrowheads="1"/>
          </p:cNvSpPr>
          <p:nvPr/>
        </p:nvSpPr>
        <p:spPr bwMode="auto">
          <a:xfrm>
            <a:off x="5718577" y="6633"/>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64515" name="Rectangle 3"/>
          <p:cNvSpPr>
            <a:spLocks noChangeArrowheads="1"/>
          </p:cNvSpPr>
          <p:nvPr/>
        </p:nvSpPr>
        <p:spPr bwMode="auto">
          <a:xfrm>
            <a:off x="5718577" y="6060799"/>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901" tIns="0" rIns="19901" bIns="0" anchor="b"/>
          <a:lstStyle/>
          <a:p>
            <a:pPr algn="r" defTabSz="954574" eaLnBrk="0" hangingPunct="0">
              <a:spcBef>
                <a:spcPct val="0"/>
              </a:spcBef>
            </a:pPr>
            <a:r>
              <a:rPr lang="en-GB" sz="1100" i="1" dirty="0">
                <a:latin typeface="Times New Roman" charset="0"/>
              </a:rPr>
              <a:t>14</a:t>
            </a:r>
          </a:p>
        </p:txBody>
      </p:sp>
      <p:sp>
        <p:nvSpPr>
          <p:cNvPr id="64516" name="Rectangle 4"/>
          <p:cNvSpPr>
            <a:spLocks noChangeArrowheads="1"/>
          </p:cNvSpPr>
          <p:nvPr/>
        </p:nvSpPr>
        <p:spPr bwMode="auto">
          <a:xfrm>
            <a:off x="0" y="6060799"/>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64517" name="Rectangle 5"/>
          <p:cNvSpPr>
            <a:spLocks noChangeArrowheads="1"/>
          </p:cNvSpPr>
          <p:nvPr/>
        </p:nvSpPr>
        <p:spPr bwMode="auto">
          <a:xfrm>
            <a:off x="0" y="6633"/>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64518" name="Rectangle 6"/>
          <p:cNvSpPr>
            <a:spLocks noGrp="1" noRot="1" noChangeAspect="1" noChangeArrowheads="1" noTextEdit="1"/>
          </p:cNvSpPr>
          <p:nvPr>
            <p:ph type="sldImg"/>
          </p:nvPr>
        </p:nvSpPr>
        <p:spPr>
          <a:xfrm>
            <a:off x="2925763" y="477838"/>
            <a:ext cx="4240212" cy="2384425"/>
          </a:xfrm>
          <a:ln w="12700" cap="flat">
            <a:solidFill>
              <a:schemeClr val="tx1"/>
            </a:solidFill>
          </a:ln>
        </p:spPr>
      </p:sp>
      <p:sp>
        <p:nvSpPr>
          <p:cNvPr id="64519" name="Rectangle 7"/>
          <p:cNvSpPr>
            <a:spLocks noGrp="1" noChangeArrowheads="1"/>
          </p:cNvSpPr>
          <p:nvPr>
            <p:ph type="body" idx="1"/>
          </p:nvPr>
        </p:nvSpPr>
        <p:spPr>
          <a:xfrm>
            <a:off x="1345548" y="3026530"/>
            <a:ext cx="7400512" cy="2679441"/>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4533" tIns="46435" rIns="94533" bIns="46435"/>
          <a:lstStyle/>
          <a:p>
            <a:pPr marL="199271" indent="-199271"/>
            <a:r>
              <a:rPr lang="en-US" dirty="0">
                <a:latin typeface="Times New Roman" charset="0"/>
              </a:rPr>
              <a:t>The operational and functional requirements specify what the system has to do. The non-functional requirements modify or constraint the operational or functional requirements. These can be further sub-classified as:</a:t>
            </a:r>
          </a:p>
          <a:p>
            <a:pPr marL="199271" indent="-199271"/>
            <a:endParaRPr lang="en-US" dirty="0">
              <a:latin typeface="Times New Roman" charset="0"/>
            </a:endParaRPr>
          </a:p>
          <a:p>
            <a:pPr marL="199271" indent="-199271"/>
            <a:r>
              <a:rPr lang="en-US" dirty="0">
                <a:latin typeface="Times New Roman" charset="0"/>
              </a:rPr>
              <a:t>	Non-Functional Performance</a:t>
            </a:r>
          </a:p>
          <a:p>
            <a:pPr marL="199271" indent="-199271"/>
            <a:r>
              <a:rPr lang="en-US" dirty="0">
                <a:latin typeface="Times New Roman" charset="0"/>
              </a:rPr>
              <a:t>	Non-Functional System</a:t>
            </a:r>
          </a:p>
          <a:p>
            <a:pPr marL="199271" indent="-199271"/>
            <a:r>
              <a:rPr lang="en-US" dirty="0">
                <a:latin typeface="Times New Roman" charset="0"/>
              </a:rPr>
              <a:t>	Non-Functional Implementation</a:t>
            </a:r>
          </a:p>
          <a:p>
            <a:pPr marL="199271" indent="-199271"/>
            <a:endParaRPr lang="en-US" dirty="0">
              <a:latin typeface="Times New Roman" charset="0"/>
            </a:endParaRPr>
          </a:p>
          <a:p>
            <a:pPr marL="199271" indent="-199271"/>
            <a:r>
              <a:rPr lang="en-US" dirty="0">
                <a:latin typeface="Times New Roman" charset="0"/>
              </a:rPr>
              <a:t>Which are defined in the next slides.</a:t>
            </a:r>
          </a:p>
        </p:txBody>
      </p:sp>
    </p:spTree>
    <p:extLst>
      <p:ext uri="{BB962C8B-B14F-4D97-AF65-F5344CB8AC3E}">
        <p14:creationId xmlns:p14="http://schemas.microsoft.com/office/powerpoint/2010/main" val="38383282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230FB49B-FD25-7A45-81F7-45097E2B295B}" type="slidenum">
              <a:rPr lang="en-GB" sz="1200"/>
              <a:pPr eaLnBrk="1" hangingPunct="1"/>
              <a:t>26</a:t>
            </a:fld>
            <a:endParaRPr lang="en-GB" sz="1200" dirty="0"/>
          </a:p>
        </p:txBody>
      </p:sp>
      <p:sp>
        <p:nvSpPr>
          <p:cNvPr id="66562" name="Rectangle 2"/>
          <p:cNvSpPr>
            <a:spLocks noGrp="1" noRot="1" noChangeAspect="1" noChangeArrowheads="1" noTextEdit="1"/>
          </p:cNvSpPr>
          <p:nvPr>
            <p:ph type="sldImg"/>
          </p:nvPr>
        </p:nvSpPr>
        <p:spPr>
          <a:xfrm>
            <a:off x="2924175" y="476250"/>
            <a:ext cx="4244975" cy="2387600"/>
          </a:xfrm>
          <a:ln/>
        </p:spPr>
      </p:sp>
      <p:sp>
        <p:nvSpPr>
          <p:cNvPr id="66563" name="Rectangle 3"/>
          <p:cNvSpPr>
            <a:spLocks noGrp="1" noChangeArrowheads="1"/>
          </p:cNvSpPr>
          <p:nvPr>
            <p:ph type="body" idx="1"/>
          </p:nvPr>
        </p:nvSpPr>
        <p:spPr>
          <a:xfrm>
            <a:off x="1009161" y="3024320"/>
            <a:ext cx="8073285" cy="2865145"/>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9271" indent="-199271"/>
            <a:r>
              <a:rPr lang="en-GB" dirty="0">
                <a:latin typeface="Times New Roman" charset="0"/>
              </a:rPr>
              <a:t>Non-Functional Performance Requirements specify how well a particular function has to perform. For every function there will be a set of associated performance requirements.</a:t>
            </a:r>
          </a:p>
          <a:p>
            <a:pPr marL="199271" indent="-199271"/>
            <a:endParaRPr lang="en-GB" dirty="0">
              <a:latin typeface="Times New Roman" charset="0"/>
            </a:endParaRPr>
          </a:p>
          <a:p>
            <a:pPr marL="199271" indent="-199271"/>
            <a:r>
              <a:rPr lang="en-GB" dirty="0">
                <a:latin typeface="Times New Roman" charset="0"/>
              </a:rPr>
              <a:t>The examples above illustrate this point – but it is worth noting that for any function there will be a set of non-functional performance requirements</a:t>
            </a:r>
          </a:p>
        </p:txBody>
      </p:sp>
    </p:spTree>
    <p:extLst>
      <p:ext uri="{BB962C8B-B14F-4D97-AF65-F5344CB8AC3E}">
        <p14:creationId xmlns:p14="http://schemas.microsoft.com/office/powerpoint/2010/main" val="29320488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3531A21-AB18-6F4D-BEF6-8E1BD511EA75}" type="slidenum">
              <a:rPr lang="en-GB" sz="1200"/>
              <a:pPr eaLnBrk="1" hangingPunct="1"/>
              <a:t>27</a:t>
            </a:fld>
            <a:endParaRPr lang="en-GB" sz="1200" dirty="0"/>
          </a:p>
        </p:txBody>
      </p:sp>
      <p:sp>
        <p:nvSpPr>
          <p:cNvPr id="68610" name="Rectangle 2"/>
          <p:cNvSpPr>
            <a:spLocks noChangeArrowheads="1"/>
          </p:cNvSpPr>
          <p:nvPr/>
        </p:nvSpPr>
        <p:spPr bwMode="auto">
          <a:xfrm>
            <a:off x="5718577" y="6633"/>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68611" name="Rectangle 3"/>
          <p:cNvSpPr>
            <a:spLocks noChangeArrowheads="1"/>
          </p:cNvSpPr>
          <p:nvPr/>
        </p:nvSpPr>
        <p:spPr bwMode="auto">
          <a:xfrm>
            <a:off x="5718577" y="6060799"/>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901" tIns="0" rIns="19901" bIns="0" anchor="b"/>
          <a:lstStyle/>
          <a:p>
            <a:pPr algn="r" defTabSz="954574" eaLnBrk="0" hangingPunct="0">
              <a:spcBef>
                <a:spcPct val="0"/>
              </a:spcBef>
            </a:pPr>
            <a:r>
              <a:rPr lang="en-GB" sz="1100" i="1" dirty="0">
                <a:latin typeface="Times New Roman" charset="0"/>
              </a:rPr>
              <a:t>16</a:t>
            </a:r>
          </a:p>
        </p:txBody>
      </p:sp>
      <p:sp>
        <p:nvSpPr>
          <p:cNvPr id="68612" name="Rectangle 4"/>
          <p:cNvSpPr>
            <a:spLocks noChangeArrowheads="1"/>
          </p:cNvSpPr>
          <p:nvPr/>
        </p:nvSpPr>
        <p:spPr bwMode="auto">
          <a:xfrm>
            <a:off x="0" y="6060799"/>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68613" name="Rectangle 5"/>
          <p:cNvSpPr>
            <a:spLocks noChangeArrowheads="1"/>
          </p:cNvSpPr>
          <p:nvPr/>
        </p:nvSpPr>
        <p:spPr bwMode="auto">
          <a:xfrm>
            <a:off x="0" y="6633"/>
            <a:ext cx="4373030" cy="2984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2565" tIns="46282" rIns="92565" bIns="46282" anchor="ctr"/>
          <a:lstStyle/>
          <a:p>
            <a:endParaRPr lang="en-US" dirty="0"/>
          </a:p>
        </p:txBody>
      </p:sp>
      <p:sp>
        <p:nvSpPr>
          <p:cNvPr id="68614" name="Rectangle 6"/>
          <p:cNvSpPr>
            <a:spLocks noGrp="1" noRot="1" noChangeAspect="1" noChangeArrowheads="1" noTextEdit="1"/>
          </p:cNvSpPr>
          <p:nvPr>
            <p:ph type="sldImg"/>
          </p:nvPr>
        </p:nvSpPr>
        <p:spPr>
          <a:xfrm>
            <a:off x="2925763" y="477838"/>
            <a:ext cx="4240212" cy="2384425"/>
          </a:xfrm>
          <a:ln w="12700" cap="flat">
            <a:solidFill>
              <a:schemeClr val="tx1"/>
            </a:solidFill>
          </a:ln>
        </p:spPr>
      </p:sp>
      <p:sp>
        <p:nvSpPr>
          <p:cNvPr id="68615" name="Rectangle 7"/>
          <p:cNvSpPr>
            <a:spLocks noGrp="1" noChangeArrowheads="1"/>
          </p:cNvSpPr>
          <p:nvPr>
            <p:ph type="body" idx="1"/>
          </p:nvPr>
        </p:nvSpPr>
        <p:spPr>
          <a:xfrm>
            <a:off x="1345548" y="3026530"/>
            <a:ext cx="7400512" cy="2679441"/>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4533" tIns="46435" rIns="94533" bIns="46435"/>
          <a:lstStyle/>
          <a:p>
            <a:pPr marL="199271" indent="-199271"/>
            <a:r>
              <a:rPr lang="en-US" dirty="0">
                <a:latin typeface="Times New Roman" charset="0"/>
              </a:rPr>
              <a:t>Some of the “performance” requirements do not associate with just  one function but impact on several (or all) functions. They affect or constrain the whole system. These requirements are called Non-Functional System Requirements. This class of requirements not only include performance but other types of requirements such as size, weight etc. and the “illities”.</a:t>
            </a:r>
          </a:p>
          <a:p>
            <a:pPr marL="199271" indent="-199271"/>
            <a:endParaRPr lang="en-US" dirty="0">
              <a:latin typeface="Times New Roman" charset="0"/>
            </a:endParaRPr>
          </a:p>
          <a:p>
            <a:pPr marL="199271" indent="-199271"/>
            <a:r>
              <a:rPr lang="en-US" dirty="0">
                <a:latin typeface="Times New Roman" charset="0"/>
              </a:rPr>
              <a:t>The “illities” are an important group because it is these that often form the key user requirements. </a:t>
            </a:r>
          </a:p>
          <a:p>
            <a:pPr marL="199271" indent="-199271"/>
            <a:endParaRPr lang="en-US" dirty="0">
              <a:latin typeface="Times New Roman" charset="0"/>
            </a:endParaRPr>
          </a:p>
          <a:p>
            <a:pPr marL="199271" indent="-199271"/>
            <a:r>
              <a:rPr lang="en-US" dirty="0">
                <a:latin typeface="Times New Roman" charset="0"/>
              </a:rPr>
              <a:t>Non-Functional System Requirement also includes contractual/commercial requirements. These are important to capture and share because they can have just a greater bearing on the system solution as the more performance oriented ones.</a:t>
            </a:r>
          </a:p>
          <a:p>
            <a:pPr marL="199271" indent="-199271"/>
            <a:endParaRPr lang="en-US" dirty="0">
              <a:latin typeface="Times New Roman" charset="0"/>
            </a:endParaRPr>
          </a:p>
        </p:txBody>
      </p:sp>
    </p:spTree>
    <p:extLst>
      <p:ext uri="{BB962C8B-B14F-4D97-AF65-F5344CB8AC3E}">
        <p14:creationId xmlns:p14="http://schemas.microsoft.com/office/powerpoint/2010/main" val="1619736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70FD708D-BB60-E243-8048-037A9857C35C}" type="slidenum">
              <a:rPr lang="en-GB" sz="1200"/>
              <a:pPr eaLnBrk="1" hangingPunct="1"/>
              <a:t>28</a:t>
            </a:fld>
            <a:endParaRPr lang="en-GB" sz="1200" dirty="0"/>
          </a:p>
        </p:txBody>
      </p:sp>
      <p:sp>
        <p:nvSpPr>
          <p:cNvPr id="70658" name="Rectangle 2"/>
          <p:cNvSpPr>
            <a:spLocks noGrp="1" noRot="1" noChangeAspect="1" noChangeArrowheads="1" noTextEdit="1"/>
          </p:cNvSpPr>
          <p:nvPr>
            <p:ph type="sldImg"/>
          </p:nvPr>
        </p:nvSpPr>
        <p:spPr>
          <a:xfrm>
            <a:off x="2924175" y="476250"/>
            <a:ext cx="4244975" cy="2387600"/>
          </a:xfrm>
          <a:ln/>
        </p:spPr>
      </p:sp>
      <p:sp>
        <p:nvSpPr>
          <p:cNvPr id="70659" name="Rectangle 3"/>
          <p:cNvSpPr>
            <a:spLocks noGrp="1" noChangeArrowheads="1"/>
          </p:cNvSpPr>
          <p:nvPr>
            <p:ph type="body" idx="1"/>
          </p:nvPr>
        </p:nvSpPr>
        <p:spPr>
          <a:xfrm>
            <a:off x="1009161" y="3024320"/>
            <a:ext cx="8073285" cy="2865145"/>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9271" indent="-199271"/>
            <a:r>
              <a:rPr lang="en-GB" dirty="0">
                <a:latin typeface="Times New Roman" charset="0"/>
              </a:rPr>
              <a:t>Non-Functional Implementation Requirements are those where the customer has specified the solution. They can also include legislative requirements.</a:t>
            </a:r>
          </a:p>
          <a:p>
            <a:pPr marL="199271" indent="-199271"/>
            <a:endParaRPr lang="en-GB" dirty="0">
              <a:latin typeface="Times New Roman" charset="0"/>
            </a:endParaRPr>
          </a:p>
          <a:p>
            <a:pPr marL="199271" indent="-199271"/>
            <a:r>
              <a:rPr lang="en-GB" dirty="0">
                <a:latin typeface="Times New Roman" charset="0"/>
              </a:rPr>
              <a:t>Both examples in the slide illustrate the situation where the customer has provided the solution as a requirement. As such Non-Functional Implementation Requirements often represent the ultimate restrictive constraint.   </a:t>
            </a:r>
          </a:p>
        </p:txBody>
      </p:sp>
    </p:spTree>
    <p:extLst>
      <p:ext uri="{BB962C8B-B14F-4D97-AF65-F5344CB8AC3E}">
        <p14:creationId xmlns:p14="http://schemas.microsoft.com/office/powerpoint/2010/main" val="2013387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2924175" y="476250"/>
            <a:ext cx="4244975" cy="2387600"/>
          </a:xfrm>
          <a:ln/>
        </p:spPr>
      </p:sp>
      <p:sp>
        <p:nvSpPr>
          <p:cNvPr id="7680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7E60FDC5-5FEE-8C47-A0EE-5F0EBFEEE2FA}" type="slidenum">
              <a:rPr lang="en-GB" sz="1200"/>
              <a:pPr eaLnBrk="1" hangingPunct="1"/>
              <a:t>29</a:t>
            </a:fld>
            <a:endParaRPr lang="en-GB" sz="1200" dirty="0"/>
          </a:p>
        </p:txBody>
      </p:sp>
    </p:spTree>
    <p:extLst>
      <p:ext uri="{BB962C8B-B14F-4D97-AF65-F5344CB8AC3E}">
        <p14:creationId xmlns:p14="http://schemas.microsoft.com/office/powerpoint/2010/main" val="12894710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7D6EB44-BAE5-4045-B89D-5E0865E1A5B6}" type="slidenum">
              <a:rPr lang="en-GB"/>
              <a:pPr eaLnBrk="1" hangingPunct="1"/>
              <a:t>33</a:t>
            </a:fld>
            <a:endParaRPr lang="en-GB" dirty="0"/>
          </a:p>
        </p:txBody>
      </p:sp>
      <p:sp>
        <p:nvSpPr>
          <p:cNvPr id="150531" name="Rectangle 2"/>
          <p:cNvSpPr>
            <a:spLocks noGrp="1" noRot="1" noChangeAspect="1" noChangeArrowheads="1" noTextEdit="1"/>
          </p:cNvSpPr>
          <p:nvPr>
            <p:ph type="sldImg"/>
          </p:nvPr>
        </p:nvSpPr>
        <p:spPr>
          <a:xfrm>
            <a:off x="2924175" y="476250"/>
            <a:ext cx="4244975" cy="2387600"/>
          </a:xfrm>
          <a:ln/>
        </p:spPr>
      </p:sp>
      <p:sp>
        <p:nvSpPr>
          <p:cNvPr id="15053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t>This slide emphasizing the fact that we tend not specify to functionality (even a group of engineers don’t). We write requirements as a set of constraints. This not at all surprising when we consider the user/customer – if you where flying at 50M at 1,000kph you tend not be concerned about how a HUD works but will the symbology be bright enough when I fly into the sun? </a:t>
            </a:r>
          </a:p>
          <a:p>
            <a:pPr eaLnBrk="1" hangingPunct="1"/>
            <a:endParaRPr lang="en-GB" dirty="0"/>
          </a:p>
          <a:p>
            <a:pPr eaLnBrk="1" hangingPunct="1"/>
            <a:r>
              <a:rPr lang="en-GB" dirty="0"/>
              <a:t>Customers rarely tell us what functionality is required. They may imply it through constraints (non-functional requirements). However, as a system developer we MUST determine that functionality that is necessary to deliver the operational requirement(s). </a:t>
            </a:r>
          </a:p>
        </p:txBody>
      </p:sp>
    </p:spTree>
    <p:extLst>
      <p:ext uri="{BB962C8B-B14F-4D97-AF65-F5344CB8AC3E}">
        <p14:creationId xmlns:p14="http://schemas.microsoft.com/office/powerpoint/2010/main" val="32294101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9AD59A4-9F59-864E-829E-73BB486957FF}" type="slidenum">
              <a:rPr lang="en-US" smtClean="0"/>
              <a:pPr/>
              <a:t>35</a:t>
            </a:fld>
            <a:endParaRPr lang="en-US" dirty="0"/>
          </a:p>
        </p:txBody>
      </p:sp>
    </p:spTree>
    <p:extLst>
      <p:ext uri="{BB962C8B-B14F-4D97-AF65-F5344CB8AC3E}">
        <p14:creationId xmlns:p14="http://schemas.microsoft.com/office/powerpoint/2010/main" val="5549105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2F66531F-F1AC-A549-AA56-B569797867DD}" type="slidenum">
              <a:rPr lang="en-GB" sz="1200"/>
              <a:pPr eaLnBrk="1" hangingPunct="1"/>
              <a:t>37</a:t>
            </a:fld>
            <a:endParaRPr lang="en-GB" sz="1200" dirty="0"/>
          </a:p>
        </p:txBody>
      </p:sp>
      <p:sp>
        <p:nvSpPr>
          <p:cNvPr id="79874" name="Rectangle 2"/>
          <p:cNvSpPr>
            <a:spLocks noGrp="1" noRot="1" noChangeAspect="1" noChangeArrowheads="1" noTextEdit="1"/>
          </p:cNvSpPr>
          <p:nvPr>
            <p:ph type="sldImg"/>
          </p:nvPr>
        </p:nvSpPr>
        <p:spPr>
          <a:xfrm>
            <a:off x="2244725" y="473075"/>
            <a:ext cx="5507038" cy="3097213"/>
          </a:xfrm>
          <a:ln/>
        </p:spPr>
      </p:sp>
      <p:sp>
        <p:nvSpPr>
          <p:cNvPr id="79875" name="Rectangle 3"/>
          <p:cNvSpPr>
            <a:spLocks noGrp="1" noChangeArrowheads="1"/>
          </p:cNvSpPr>
          <p:nvPr>
            <p:ph type="body" idx="1"/>
          </p:nvPr>
        </p:nvSpPr>
        <p:spPr>
          <a:xfrm>
            <a:off x="1345548" y="3025425"/>
            <a:ext cx="7400512" cy="2864039"/>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766" tIns="45885" rIns="91766" bIns="45885"/>
          <a:lstStyle/>
          <a:p>
            <a:pPr eaLnBrk="1" hangingPunct="1"/>
            <a:r>
              <a:rPr lang="en-US" dirty="0">
                <a:latin typeface="Times New Roman" charset="0"/>
              </a:rPr>
              <a:t>.</a:t>
            </a:r>
          </a:p>
        </p:txBody>
      </p:sp>
    </p:spTree>
    <p:extLst>
      <p:ext uri="{BB962C8B-B14F-4D97-AF65-F5344CB8AC3E}">
        <p14:creationId xmlns:p14="http://schemas.microsoft.com/office/powerpoint/2010/main" val="12644359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a:xfrm>
            <a:off x="2924175" y="476250"/>
            <a:ext cx="4244975" cy="2387600"/>
          </a:xfrm>
          <a:ln/>
        </p:spPr>
      </p:sp>
      <p:sp>
        <p:nvSpPr>
          <p:cNvPr id="120835"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20836"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7FE2F51-840A-5549-A41A-17CCA028BE6B}" type="slidenum">
              <a:rPr lang="en-GB"/>
              <a:pPr eaLnBrk="1" hangingPunct="1"/>
              <a:t>38</a:t>
            </a:fld>
            <a:endParaRPr lang="en-GB" dirty="0"/>
          </a:p>
        </p:txBody>
      </p:sp>
    </p:spTree>
    <p:extLst>
      <p:ext uri="{BB962C8B-B14F-4D97-AF65-F5344CB8AC3E}">
        <p14:creationId xmlns:p14="http://schemas.microsoft.com/office/powerpoint/2010/main" val="17713876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xfrm>
            <a:off x="2924175" y="476250"/>
            <a:ext cx="4244975" cy="2387600"/>
          </a:xfrm>
          <a:ln/>
        </p:spPr>
      </p:sp>
      <p:sp>
        <p:nvSpPr>
          <p:cNvPr id="90115"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90116" name="Slide Number Placeholder 3"/>
          <p:cNvSpPr>
            <a:spLocks noGrp="1"/>
          </p:cNvSpPr>
          <p:nvPr>
            <p:ph type="sldNum" sz="quarter" idx="5"/>
          </p:nvPr>
        </p:nvSpPr>
        <p:spPr>
          <a:noFill/>
        </p:spPr>
        <p:txBody>
          <a:bodyPr/>
          <a:lstStyle/>
          <a:p>
            <a:fld id="{7E724F37-5F4E-4118-8909-BEC7655FC998}" type="slidenum">
              <a:rPr lang="en-GB" smtClean="0">
                <a:latin typeface="Arial" charset="0"/>
              </a:rPr>
              <a:pPr/>
              <a:t>39</a:t>
            </a:fld>
            <a:endParaRPr lang="en-GB" dirty="0">
              <a:latin typeface="Arial" charset="0"/>
            </a:endParaRPr>
          </a:p>
        </p:txBody>
      </p:sp>
    </p:spTree>
    <p:extLst>
      <p:ext uri="{BB962C8B-B14F-4D97-AF65-F5344CB8AC3E}">
        <p14:creationId xmlns:p14="http://schemas.microsoft.com/office/powerpoint/2010/main" val="37671633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noTextEdit="1"/>
          </p:cNvSpPr>
          <p:nvPr>
            <p:ph type="sldImg"/>
          </p:nvPr>
        </p:nvSpPr>
        <p:spPr>
          <a:xfrm>
            <a:off x="2244725" y="473075"/>
            <a:ext cx="5507038" cy="3097213"/>
          </a:xfrm>
          <a:ln/>
        </p:spPr>
      </p:sp>
      <p:sp>
        <p:nvSpPr>
          <p:cNvPr id="921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cs typeface="Arial" charset="0"/>
            </a:endParaRPr>
          </a:p>
        </p:txBody>
      </p:sp>
      <p:sp>
        <p:nvSpPr>
          <p:cNvPr id="921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14398" eaLnBrk="0" hangingPunct="0">
              <a:defRPr sz="2400">
                <a:solidFill>
                  <a:schemeClr val="tx1"/>
                </a:solidFill>
                <a:latin typeface="Arial" charset="0"/>
                <a:ea typeface="ＭＳ Ｐゴシック" charset="0"/>
                <a:cs typeface="ＭＳ Ｐゴシック" charset="0"/>
              </a:defRPr>
            </a:lvl1pPr>
            <a:lvl2pPr marL="752088" indent="-289265" defTabSz="914398" eaLnBrk="0" hangingPunct="0">
              <a:defRPr sz="2400">
                <a:solidFill>
                  <a:schemeClr val="tx1"/>
                </a:solidFill>
                <a:latin typeface="Arial" charset="0"/>
                <a:ea typeface="ＭＳ Ｐゴシック" charset="0"/>
              </a:defRPr>
            </a:lvl2pPr>
            <a:lvl3pPr marL="1157059" indent="-231412" defTabSz="914398" eaLnBrk="0" hangingPunct="0">
              <a:defRPr sz="2400">
                <a:solidFill>
                  <a:schemeClr val="tx1"/>
                </a:solidFill>
                <a:latin typeface="Arial" charset="0"/>
                <a:ea typeface="ＭＳ Ｐゴシック" charset="0"/>
              </a:defRPr>
            </a:lvl3pPr>
            <a:lvl4pPr marL="1619882" indent="-231412" defTabSz="914398" eaLnBrk="0" hangingPunct="0">
              <a:defRPr sz="2400">
                <a:solidFill>
                  <a:schemeClr val="tx1"/>
                </a:solidFill>
                <a:latin typeface="Arial" charset="0"/>
                <a:ea typeface="ＭＳ Ｐゴシック" charset="0"/>
              </a:defRPr>
            </a:lvl4pPr>
            <a:lvl5pPr marL="2082706" indent="-231412" defTabSz="914398" eaLnBrk="0" hangingPunct="0">
              <a:defRPr sz="2400">
                <a:solidFill>
                  <a:schemeClr val="tx1"/>
                </a:solidFill>
                <a:latin typeface="Arial" charset="0"/>
                <a:ea typeface="ＭＳ Ｐゴシック" charset="0"/>
              </a:defRPr>
            </a:lvl5pPr>
            <a:lvl6pPr marL="2545530" indent="-231412" defTabSz="91439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defTabSz="91439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defTabSz="91439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defTabSz="91439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3045DB1-F87F-0F4B-A14A-011328F30620}" type="slidenum">
              <a:rPr lang="en-GB" sz="1200">
                <a:cs typeface="Arial" charset="0"/>
              </a:rPr>
              <a:pPr eaLnBrk="1" hangingPunct="1"/>
              <a:t>43</a:t>
            </a:fld>
            <a:endParaRPr lang="en-GB" sz="1200" dirty="0">
              <a:cs typeface="Arial" charset="0"/>
            </a:endParaRPr>
          </a:p>
        </p:txBody>
      </p:sp>
    </p:spTree>
    <p:extLst>
      <p:ext uri="{BB962C8B-B14F-4D97-AF65-F5344CB8AC3E}">
        <p14:creationId xmlns:p14="http://schemas.microsoft.com/office/powerpoint/2010/main" val="20019064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7"/>
          <p:cNvSpPr>
            <a:spLocks noGrp="1" noChangeArrowheads="1"/>
          </p:cNvSpPr>
          <p:nvPr>
            <p:ph type="sldNum" sz="quarter" idx="5"/>
          </p:nvPr>
        </p:nvSpPr>
        <p:spPr>
          <a:noFill/>
        </p:spPr>
        <p:txBody>
          <a:bodyPr/>
          <a:lstStyle/>
          <a:p>
            <a:fld id="{48951BC1-0F7A-47FD-9555-C0C3F5959843}" type="slidenum">
              <a:rPr lang="en-GB" smtClean="0">
                <a:solidFill>
                  <a:prstClr val="black"/>
                </a:solidFill>
              </a:rPr>
              <a:pPr/>
              <a:t>46</a:t>
            </a:fld>
            <a:endParaRPr lang="en-GB" dirty="0">
              <a:solidFill>
                <a:prstClr val="black"/>
              </a:solidFill>
            </a:endParaRPr>
          </a:p>
        </p:txBody>
      </p:sp>
      <p:sp>
        <p:nvSpPr>
          <p:cNvPr id="214019" name="Rectangle 2"/>
          <p:cNvSpPr>
            <a:spLocks noGrp="1" noRot="1" noChangeAspect="1" noChangeArrowheads="1" noTextEdit="1"/>
          </p:cNvSpPr>
          <p:nvPr>
            <p:ph type="sldImg"/>
          </p:nvPr>
        </p:nvSpPr>
        <p:spPr>
          <a:xfrm>
            <a:off x="2924175" y="476250"/>
            <a:ext cx="4244975" cy="2387600"/>
          </a:xfrm>
          <a:ln/>
        </p:spPr>
      </p:sp>
      <p:sp>
        <p:nvSpPr>
          <p:cNvPr id="214020" name="Rectangle 3"/>
          <p:cNvSpPr>
            <a:spLocks noGrp="1" noChangeArrowheads="1"/>
          </p:cNvSpPr>
          <p:nvPr>
            <p:ph type="body" idx="1"/>
          </p:nvPr>
        </p:nvSpPr>
        <p:spPr>
          <a:xfrm>
            <a:off x="1345548" y="3025425"/>
            <a:ext cx="7400512" cy="2864039"/>
          </a:xfrm>
          <a:noFill/>
          <a:ln/>
        </p:spPr>
        <p:txBody>
          <a:bodyPr lIns="91775" tIns="45889" rIns="91775" bIns="45889"/>
          <a:lstStyle/>
          <a:p>
            <a:pPr eaLnBrk="1" hangingPunct="1"/>
            <a:r>
              <a:rPr lang="en-US" dirty="0"/>
              <a:t>This discussion is described in the trainer notes – it is a most important discusion.</a:t>
            </a:r>
          </a:p>
        </p:txBody>
      </p:sp>
    </p:spTree>
    <p:extLst>
      <p:ext uri="{BB962C8B-B14F-4D97-AF65-F5344CB8AC3E}">
        <p14:creationId xmlns:p14="http://schemas.microsoft.com/office/powerpoint/2010/main" val="15184876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2924175" y="476250"/>
            <a:ext cx="4244975" cy="2387600"/>
          </a:xfrm>
          <a:ln/>
        </p:spPr>
      </p:sp>
      <p:sp>
        <p:nvSpPr>
          <p:cNvPr id="1044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Arial" charset="0"/>
            </a:endParaRPr>
          </a:p>
        </p:txBody>
      </p:sp>
      <p:sp>
        <p:nvSpPr>
          <p:cNvPr id="1044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4092D7D-3B17-F145-A5C5-565E5AD05A43}" type="slidenum">
              <a:rPr lang="en-GB" sz="1200"/>
              <a:pPr eaLnBrk="1" hangingPunct="1"/>
              <a:t>47</a:t>
            </a:fld>
            <a:endParaRPr lang="en-GB" sz="1200" dirty="0"/>
          </a:p>
        </p:txBody>
      </p:sp>
    </p:spTree>
    <p:extLst>
      <p:ext uri="{BB962C8B-B14F-4D97-AF65-F5344CB8AC3E}">
        <p14:creationId xmlns:p14="http://schemas.microsoft.com/office/powerpoint/2010/main" val="568801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2244725" y="473075"/>
            <a:ext cx="5507038" cy="3097213"/>
          </a:xfrm>
          <a:ln/>
        </p:spPr>
      </p:sp>
      <p:sp>
        <p:nvSpPr>
          <p:cNvPr id="1085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49</a:t>
            </a:fld>
            <a:endParaRPr lang="en-GB" sz="1200" dirty="0"/>
          </a:p>
        </p:txBody>
      </p:sp>
    </p:spTree>
    <p:extLst>
      <p:ext uri="{BB962C8B-B14F-4D97-AF65-F5344CB8AC3E}">
        <p14:creationId xmlns:p14="http://schemas.microsoft.com/office/powerpoint/2010/main" val="7627345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2244725" y="473075"/>
            <a:ext cx="5507038" cy="3097213"/>
          </a:xfrm>
          <a:ln/>
        </p:spPr>
      </p:sp>
      <p:sp>
        <p:nvSpPr>
          <p:cNvPr id="1085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50</a:t>
            </a:fld>
            <a:endParaRPr lang="en-GB" sz="1200" dirty="0"/>
          </a:p>
        </p:txBody>
      </p:sp>
    </p:spTree>
    <p:extLst>
      <p:ext uri="{BB962C8B-B14F-4D97-AF65-F5344CB8AC3E}">
        <p14:creationId xmlns:p14="http://schemas.microsoft.com/office/powerpoint/2010/main" val="18710570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noTextEdit="1"/>
          </p:cNvSpPr>
          <p:nvPr>
            <p:ph type="sldImg"/>
          </p:nvPr>
        </p:nvSpPr>
        <p:spPr>
          <a:xfrm>
            <a:off x="2244725" y="473075"/>
            <a:ext cx="5507038" cy="3097213"/>
          </a:xfrm>
          <a:ln/>
        </p:spPr>
      </p:sp>
      <p:sp>
        <p:nvSpPr>
          <p:cNvPr id="921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cs typeface="Arial" charset="0"/>
            </a:endParaRPr>
          </a:p>
        </p:txBody>
      </p:sp>
      <p:sp>
        <p:nvSpPr>
          <p:cNvPr id="921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14398" eaLnBrk="0" hangingPunct="0">
              <a:defRPr sz="2400">
                <a:solidFill>
                  <a:schemeClr val="tx1"/>
                </a:solidFill>
                <a:latin typeface="Arial" charset="0"/>
                <a:ea typeface="ＭＳ Ｐゴシック" charset="0"/>
                <a:cs typeface="ＭＳ Ｐゴシック" charset="0"/>
              </a:defRPr>
            </a:lvl1pPr>
            <a:lvl2pPr marL="752088" indent="-289265" defTabSz="914398" eaLnBrk="0" hangingPunct="0">
              <a:defRPr sz="2400">
                <a:solidFill>
                  <a:schemeClr val="tx1"/>
                </a:solidFill>
                <a:latin typeface="Arial" charset="0"/>
                <a:ea typeface="ＭＳ Ｐゴシック" charset="0"/>
              </a:defRPr>
            </a:lvl2pPr>
            <a:lvl3pPr marL="1157059" indent="-231412" defTabSz="914398" eaLnBrk="0" hangingPunct="0">
              <a:defRPr sz="2400">
                <a:solidFill>
                  <a:schemeClr val="tx1"/>
                </a:solidFill>
                <a:latin typeface="Arial" charset="0"/>
                <a:ea typeface="ＭＳ Ｐゴシック" charset="0"/>
              </a:defRPr>
            </a:lvl3pPr>
            <a:lvl4pPr marL="1619882" indent="-231412" defTabSz="914398" eaLnBrk="0" hangingPunct="0">
              <a:defRPr sz="2400">
                <a:solidFill>
                  <a:schemeClr val="tx1"/>
                </a:solidFill>
                <a:latin typeface="Arial" charset="0"/>
                <a:ea typeface="ＭＳ Ｐゴシック" charset="0"/>
              </a:defRPr>
            </a:lvl4pPr>
            <a:lvl5pPr marL="2082706" indent="-231412" defTabSz="914398" eaLnBrk="0" hangingPunct="0">
              <a:defRPr sz="2400">
                <a:solidFill>
                  <a:schemeClr val="tx1"/>
                </a:solidFill>
                <a:latin typeface="Arial" charset="0"/>
                <a:ea typeface="ＭＳ Ｐゴシック" charset="0"/>
              </a:defRPr>
            </a:lvl5pPr>
            <a:lvl6pPr marL="2545530" indent="-231412" defTabSz="91439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defTabSz="91439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defTabSz="91439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defTabSz="91439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3045DB1-F87F-0F4B-A14A-011328F30620}" type="slidenum">
              <a:rPr lang="en-GB" sz="1200">
                <a:cs typeface="Arial" charset="0"/>
              </a:rPr>
              <a:pPr eaLnBrk="1" hangingPunct="1"/>
              <a:t>52</a:t>
            </a:fld>
            <a:endParaRPr lang="en-GB" sz="1200" dirty="0">
              <a:cs typeface="Arial" charset="0"/>
            </a:endParaRPr>
          </a:p>
        </p:txBody>
      </p:sp>
    </p:spTree>
    <p:extLst>
      <p:ext uri="{BB962C8B-B14F-4D97-AF65-F5344CB8AC3E}">
        <p14:creationId xmlns:p14="http://schemas.microsoft.com/office/powerpoint/2010/main" val="37670679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53</a:t>
            </a:fld>
            <a:endParaRPr lang="en-AU" dirty="0"/>
          </a:p>
        </p:txBody>
      </p:sp>
    </p:spTree>
    <p:extLst>
      <p:ext uri="{BB962C8B-B14F-4D97-AF65-F5344CB8AC3E}">
        <p14:creationId xmlns:p14="http://schemas.microsoft.com/office/powerpoint/2010/main" val="11929423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62</a:t>
            </a:fld>
            <a:endParaRPr lang="en-AU" dirty="0"/>
          </a:p>
        </p:txBody>
      </p:sp>
    </p:spTree>
    <p:extLst>
      <p:ext uri="{BB962C8B-B14F-4D97-AF65-F5344CB8AC3E}">
        <p14:creationId xmlns:p14="http://schemas.microsoft.com/office/powerpoint/2010/main" val="2409369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63</a:t>
            </a:fld>
            <a:endParaRPr lang="en-AU" dirty="0"/>
          </a:p>
        </p:txBody>
      </p:sp>
    </p:spTree>
    <p:extLst>
      <p:ext uri="{BB962C8B-B14F-4D97-AF65-F5344CB8AC3E}">
        <p14:creationId xmlns:p14="http://schemas.microsoft.com/office/powerpoint/2010/main" val="151107235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lstStyle/>
          <a:p>
            <a:r>
              <a:rPr lang="en-GB" dirty="0"/>
              <a:t>Here’s the TV purpose and generic functionality displayed hierarchically.</a:t>
            </a:r>
          </a:p>
          <a:p>
            <a:r>
              <a:rPr lang="en-GB" dirty="0"/>
              <a:t>In BAE Systems, we often call the purpose the </a:t>
            </a:r>
            <a:r>
              <a:rPr lang="en-GB" b="1" dirty="0"/>
              <a:t>Operational Requirement </a:t>
            </a:r>
            <a:r>
              <a:rPr lang="en-GB" dirty="0"/>
              <a:t>of the System.</a:t>
            </a:r>
          </a:p>
          <a:p>
            <a:r>
              <a:rPr lang="en-GB" dirty="0"/>
              <a:t>Note the sub-level purposes in engineering terms are called functions and are expressed as </a:t>
            </a:r>
            <a:r>
              <a:rPr lang="en-GB" b="1" dirty="0"/>
              <a:t>Verb-Noun</a:t>
            </a:r>
            <a:r>
              <a:rPr lang="en-GB" dirty="0"/>
              <a:t> phrases.</a:t>
            </a:r>
          </a:p>
        </p:txBody>
      </p:sp>
      <p:sp>
        <p:nvSpPr>
          <p:cNvPr id="4" name="Slide Number Placeholder 3"/>
          <p:cNvSpPr>
            <a:spLocks noGrp="1"/>
          </p:cNvSpPr>
          <p:nvPr>
            <p:ph type="sldNum" sz="quarter" idx="10"/>
          </p:nvPr>
        </p:nvSpPr>
        <p:spPr/>
        <p:txBody>
          <a:bodyPr/>
          <a:lstStyle/>
          <a:p>
            <a:pPr>
              <a:defRPr/>
            </a:pPr>
            <a:fld id="{245640A3-763E-D74E-B6E0-683C3EF2C22B}" type="slidenum">
              <a:rPr lang="en-GB" smtClean="0"/>
              <a:pPr>
                <a:defRPr/>
              </a:pPr>
              <a:t>67</a:t>
            </a:fld>
            <a:endParaRPr lang="en-GB" dirty="0"/>
          </a:p>
        </p:txBody>
      </p:sp>
    </p:spTree>
    <p:extLst>
      <p:ext uri="{BB962C8B-B14F-4D97-AF65-F5344CB8AC3E}">
        <p14:creationId xmlns:p14="http://schemas.microsoft.com/office/powerpoint/2010/main" val="40314873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lstStyle/>
          <a:p>
            <a:r>
              <a:rPr lang="en-GB" dirty="0"/>
              <a:t>Here’s the TV purpose and generic functionality displayed hierarchically.</a:t>
            </a:r>
          </a:p>
          <a:p>
            <a:r>
              <a:rPr lang="en-GB" dirty="0"/>
              <a:t>In BAE Systems, we often call the purpose the </a:t>
            </a:r>
            <a:r>
              <a:rPr lang="en-GB" b="1" dirty="0"/>
              <a:t>Operational Requirement </a:t>
            </a:r>
            <a:r>
              <a:rPr lang="en-GB" dirty="0"/>
              <a:t>of the System.</a:t>
            </a:r>
          </a:p>
          <a:p>
            <a:r>
              <a:rPr lang="en-GB" dirty="0"/>
              <a:t>Note the sub-level purposes in engineering terms are called functions and are expressed as </a:t>
            </a:r>
            <a:r>
              <a:rPr lang="en-GB" b="1" dirty="0"/>
              <a:t>Verb-Noun</a:t>
            </a:r>
            <a:r>
              <a:rPr lang="en-GB" dirty="0"/>
              <a:t> phrases.</a:t>
            </a:r>
          </a:p>
        </p:txBody>
      </p:sp>
      <p:sp>
        <p:nvSpPr>
          <p:cNvPr id="4" name="Slide Number Placeholder 3"/>
          <p:cNvSpPr>
            <a:spLocks noGrp="1"/>
          </p:cNvSpPr>
          <p:nvPr>
            <p:ph type="sldNum" sz="quarter" idx="10"/>
          </p:nvPr>
        </p:nvSpPr>
        <p:spPr/>
        <p:txBody>
          <a:bodyPr/>
          <a:lstStyle/>
          <a:p>
            <a:pPr>
              <a:defRPr/>
            </a:pPr>
            <a:fld id="{245640A3-763E-D74E-B6E0-683C3EF2C22B}" type="slidenum">
              <a:rPr lang="en-GB" smtClean="0"/>
              <a:pPr>
                <a:defRPr/>
              </a:pPr>
              <a:t>68</a:t>
            </a:fld>
            <a:endParaRPr lang="en-GB" dirty="0"/>
          </a:p>
        </p:txBody>
      </p:sp>
    </p:spTree>
    <p:extLst>
      <p:ext uri="{BB962C8B-B14F-4D97-AF65-F5344CB8AC3E}">
        <p14:creationId xmlns:p14="http://schemas.microsoft.com/office/powerpoint/2010/main" val="338339555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69</a:t>
            </a:fld>
            <a:endParaRPr lang="en-GB" dirty="0"/>
          </a:p>
        </p:txBody>
      </p:sp>
    </p:spTree>
    <p:extLst>
      <p:ext uri="{BB962C8B-B14F-4D97-AF65-F5344CB8AC3E}">
        <p14:creationId xmlns:p14="http://schemas.microsoft.com/office/powerpoint/2010/main" val="35413623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71</a:t>
            </a:fld>
            <a:endParaRPr lang="en-AU" dirty="0"/>
          </a:p>
        </p:txBody>
      </p:sp>
    </p:spTree>
    <p:extLst>
      <p:ext uri="{BB962C8B-B14F-4D97-AF65-F5344CB8AC3E}">
        <p14:creationId xmlns:p14="http://schemas.microsoft.com/office/powerpoint/2010/main" val="42060715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72</a:t>
            </a:fld>
            <a:endParaRPr lang="en-AU" dirty="0"/>
          </a:p>
        </p:txBody>
      </p:sp>
    </p:spTree>
    <p:extLst>
      <p:ext uri="{BB962C8B-B14F-4D97-AF65-F5344CB8AC3E}">
        <p14:creationId xmlns:p14="http://schemas.microsoft.com/office/powerpoint/2010/main" val="29913585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2924175" y="476250"/>
            <a:ext cx="4244975" cy="2387600"/>
          </a:xfrm>
          <a:ln/>
        </p:spPr>
      </p:sp>
      <p:sp>
        <p:nvSpPr>
          <p:cNvPr id="3277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3277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3008353"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71177"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934000" indent="-231412"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A6B4DECB-6D1F-CB46-84C9-84115D048AAC}" type="slidenum">
              <a:rPr lang="en-GB" sz="1200"/>
              <a:pPr eaLnBrk="1" hangingPunct="1"/>
              <a:t>77</a:t>
            </a:fld>
            <a:endParaRPr lang="en-GB" sz="1200" dirty="0"/>
          </a:p>
        </p:txBody>
      </p:sp>
    </p:spTree>
    <p:extLst>
      <p:ext uri="{BB962C8B-B14F-4D97-AF65-F5344CB8AC3E}">
        <p14:creationId xmlns:p14="http://schemas.microsoft.com/office/powerpoint/2010/main" val="30652166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2244725" y="473075"/>
            <a:ext cx="5507038" cy="3097213"/>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34195995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2244725" y="473075"/>
            <a:ext cx="5507038" cy="3097213"/>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341659399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xfrm>
            <a:off x="2244725" y="473075"/>
            <a:ext cx="5507038" cy="3097213"/>
          </a:xfrm>
          <a:ln/>
        </p:spPr>
      </p:sp>
      <p:sp>
        <p:nvSpPr>
          <p:cNvPr id="1331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Times New Roman" charset="0"/>
            </a:endParaRPr>
          </a:p>
        </p:txBody>
      </p:sp>
    </p:spTree>
    <p:extLst>
      <p:ext uri="{BB962C8B-B14F-4D97-AF65-F5344CB8AC3E}">
        <p14:creationId xmlns:p14="http://schemas.microsoft.com/office/powerpoint/2010/main" val="2127345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9E17432-A8CD-AB4B-98B5-BDBF88531E93}" type="slidenum">
              <a:rPr lang="en-GB" sz="1200"/>
              <a:pPr eaLnBrk="1" hangingPunct="1"/>
              <a:t>97</a:t>
            </a:fld>
            <a:endParaRPr lang="en-GB" sz="1200"/>
          </a:p>
        </p:txBody>
      </p:sp>
      <p:sp>
        <p:nvSpPr>
          <p:cNvPr id="53250" name="Rectangle 2"/>
          <p:cNvSpPr>
            <a:spLocks noGrp="1" noRot="1" noChangeAspect="1" noChangeArrowheads="1" noTextEdit="1"/>
          </p:cNvSpPr>
          <p:nvPr>
            <p:ph type="sldImg"/>
          </p:nvPr>
        </p:nvSpPr>
        <p:spPr>
          <a:xfrm>
            <a:off x="2801938" y="612775"/>
            <a:ext cx="5191125" cy="2919413"/>
          </a:xfrm>
          <a:ln/>
        </p:spPr>
      </p:sp>
      <p:sp>
        <p:nvSpPr>
          <p:cNvPr id="53251" name="Rectangle 3"/>
          <p:cNvSpPr>
            <a:spLocks noGrp="1" noChangeArrowheads="1"/>
          </p:cNvSpPr>
          <p:nvPr>
            <p:ph type="body" idx="1"/>
          </p:nvPr>
        </p:nvSpPr>
        <p:spPr>
          <a:xfrm>
            <a:off x="1177355" y="3642228"/>
            <a:ext cx="8143366" cy="253795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15706" lvl="1"/>
            <a:endParaRPr lang="en-US" b="1"/>
          </a:p>
        </p:txBody>
      </p:sp>
    </p:spTree>
    <p:extLst>
      <p:ext uri="{BB962C8B-B14F-4D97-AF65-F5344CB8AC3E}">
        <p14:creationId xmlns:p14="http://schemas.microsoft.com/office/powerpoint/2010/main" val="417975527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80497D-1873-41D2-83B8-70CA552CD29C}" type="slidenum">
              <a:rPr lang="en-GB" smtClean="0"/>
              <a:t>98</a:t>
            </a:fld>
            <a:endParaRPr lang="en-GB"/>
          </a:p>
        </p:txBody>
      </p:sp>
    </p:spTree>
    <p:extLst>
      <p:ext uri="{BB962C8B-B14F-4D97-AF65-F5344CB8AC3E}">
        <p14:creationId xmlns:p14="http://schemas.microsoft.com/office/powerpoint/2010/main" val="11597306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a:xfrm>
            <a:off x="2244725" y="473075"/>
            <a:ext cx="5507038" cy="3097213"/>
          </a:xfrm>
          <a:ln/>
        </p:spPr>
      </p:sp>
      <p:sp>
        <p:nvSpPr>
          <p:cNvPr id="5529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529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28CE61B-061F-214B-9469-A0C0EFAD5E02}" type="slidenum">
              <a:rPr lang="en-GB" sz="1200">
                <a:latin typeface="GE Inspira Pitch Regular" charset="0"/>
              </a:rPr>
              <a:pPr eaLnBrk="1" hangingPunct="1"/>
              <a:t>99</a:t>
            </a:fld>
            <a:endParaRPr lang="en-GB" sz="1200">
              <a:latin typeface="GE Inspira Pitch Regular" charset="0"/>
            </a:endParaRPr>
          </a:p>
        </p:txBody>
      </p:sp>
    </p:spTree>
    <p:extLst>
      <p:ext uri="{BB962C8B-B14F-4D97-AF65-F5344CB8AC3E}">
        <p14:creationId xmlns:p14="http://schemas.microsoft.com/office/powerpoint/2010/main" val="280126902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2244725" y="473075"/>
            <a:ext cx="5507038" cy="3097213"/>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100</a:t>
            </a:fld>
            <a:endParaRPr lang="en-GB" sz="1200"/>
          </a:p>
        </p:txBody>
      </p:sp>
    </p:spTree>
    <p:extLst>
      <p:ext uri="{BB962C8B-B14F-4D97-AF65-F5344CB8AC3E}">
        <p14:creationId xmlns:p14="http://schemas.microsoft.com/office/powerpoint/2010/main" val="277690686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2244725" y="473075"/>
            <a:ext cx="5507038" cy="3097213"/>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101</a:t>
            </a:fld>
            <a:endParaRPr lang="en-GB" sz="1200"/>
          </a:p>
        </p:txBody>
      </p:sp>
    </p:spTree>
    <p:extLst>
      <p:ext uri="{BB962C8B-B14F-4D97-AF65-F5344CB8AC3E}">
        <p14:creationId xmlns:p14="http://schemas.microsoft.com/office/powerpoint/2010/main" val="141501780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a:xfrm>
            <a:off x="2244725" y="473075"/>
            <a:ext cx="5507038" cy="3097213"/>
          </a:xfrm>
          <a:ln/>
        </p:spPr>
      </p:sp>
      <p:sp>
        <p:nvSpPr>
          <p:cNvPr id="5734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573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63D2137-722A-5C4A-9988-4D92E25CB635}" type="slidenum">
              <a:rPr lang="en-GB" sz="1200"/>
              <a:pPr eaLnBrk="1" hangingPunct="1"/>
              <a:t>102</a:t>
            </a:fld>
            <a:endParaRPr lang="en-GB" sz="1200"/>
          </a:p>
        </p:txBody>
      </p:sp>
    </p:spTree>
    <p:extLst>
      <p:ext uri="{BB962C8B-B14F-4D97-AF65-F5344CB8AC3E}">
        <p14:creationId xmlns:p14="http://schemas.microsoft.com/office/powerpoint/2010/main" val="2703844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a:xfrm>
            <a:off x="2244725" y="473075"/>
            <a:ext cx="5507038" cy="3097213"/>
          </a:xfrm>
          <a:ln/>
        </p:spPr>
      </p:sp>
      <p:sp>
        <p:nvSpPr>
          <p:cNvPr id="593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5939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77C0F76-85BC-0D4C-A7BB-38B2900866AF}" type="slidenum">
              <a:rPr lang="en-GB" sz="1200"/>
              <a:pPr eaLnBrk="1" hangingPunct="1"/>
              <a:t>104</a:t>
            </a:fld>
            <a:endParaRPr lang="en-GB" sz="1200"/>
          </a:p>
        </p:txBody>
      </p:sp>
    </p:spTree>
    <p:extLst>
      <p:ext uri="{BB962C8B-B14F-4D97-AF65-F5344CB8AC3E}">
        <p14:creationId xmlns:p14="http://schemas.microsoft.com/office/powerpoint/2010/main" val="134441881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a:xfrm>
            <a:off x="2244725" y="473075"/>
            <a:ext cx="5507038" cy="3097213"/>
          </a:xfrm>
          <a:ln/>
        </p:spPr>
      </p:sp>
      <p:sp>
        <p:nvSpPr>
          <p:cNvPr id="6144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1443"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411D481-F613-B641-8BD7-E01224D26B8D}" type="slidenum">
              <a:rPr lang="en-GB" sz="1200"/>
              <a:pPr eaLnBrk="1" hangingPunct="1"/>
              <a:t>109</a:t>
            </a:fld>
            <a:endParaRPr lang="en-GB" sz="1200"/>
          </a:p>
        </p:txBody>
      </p:sp>
    </p:spTree>
    <p:extLst>
      <p:ext uri="{BB962C8B-B14F-4D97-AF65-F5344CB8AC3E}">
        <p14:creationId xmlns:p14="http://schemas.microsoft.com/office/powerpoint/2010/main" val="176825390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80497D-1873-41D2-83B8-70CA552CD29C}" type="slidenum">
              <a:rPr lang="en-GB" smtClean="0"/>
              <a:t>112</a:t>
            </a:fld>
            <a:endParaRPr lang="en-GB"/>
          </a:p>
        </p:txBody>
      </p:sp>
    </p:spTree>
    <p:extLst>
      <p:ext uri="{BB962C8B-B14F-4D97-AF65-F5344CB8AC3E}">
        <p14:creationId xmlns:p14="http://schemas.microsoft.com/office/powerpoint/2010/main" val="391888605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2244725" y="473075"/>
            <a:ext cx="5507038" cy="3097213"/>
          </a:xfrm>
          <a:ln/>
        </p:spPr>
      </p:sp>
      <p:sp>
        <p:nvSpPr>
          <p:cNvPr id="675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117</a:t>
            </a:fld>
            <a:endParaRPr lang="en-GB" sz="1200"/>
          </a:p>
        </p:txBody>
      </p:sp>
    </p:spTree>
    <p:extLst>
      <p:ext uri="{BB962C8B-B14F-4D97-AF65-F5344CB8AC3E}">
        <p14:creationId xmlns:p14="http://schemas.microsoft.com/office/powerpoint/2010/main" val="626818066"/>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a:xfrm>
            <a:off x="2244725" y="473075"/>
            <a:ext cx="5507038" cy="3097213"/>
          </a:xfrm>
          <a:ln/>
        </p:spPr>
      </p:sp>
      <p:sp>
        <p:nvSpPr>
          <p:cNvPr id="6758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758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91407D-2DB3-914B-95C9-761FFA65D5E1}" type="slidenum">
              <a:rPr lang="en-GB" sz="1200"/>
              <a:pPr eaLnBrk="1" hangingPunct="1"/>
              <a:t>118</a:t>
            </a:fld>
            <a:endParaRPr lang="en-GB" sz="1200"/>
          </a:p>
        </p:txBody>
      </p:sp>
    </p:spTree>
    <p:extLst>
      <p:ext uri="{BB962C8B-B14F-4D97-AF65-F5344CB8AC3E}">
        <p14:creationId xmlns:p14="http://schemas.microsoft.com/office/powerpoint/2010/main" val="143114150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noTextEdit="1"/>
          </p:cNvSpPr>
          <p:nvPr>
            <p:ph type="sldImg"/>
          </p:nvPr>
        </p:nvSpPr>
        <p:spPr>
          <a:xfrm>
            <a:off x="2244725" y="473075"/>
            <a:ext cx="5507038" cy="3097213"/>
          </a:xfrm>
          <a:ln/>
        </p:spPr>
      </p:sp>
      <p:sp>
        <p:nvSpPr>
          <p:cNvPr id="6963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6963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C282023-855F-364C-A64F-97BF005E2FC8}" type="slidenum">
              <a:rPr lang="en-GB" sz="1200"/>
              <a:pPr eaLnBrk="1" hangingPunct="1"/>
              <a:t>119</a:t>
            </a:fld>
            <a:endParaRPr lang="en-GB" sz="1200"/>
          </a:p>
        </p:txBody>
      </p:sp>
    </p:spTree>
    <p:extLst>
      <p:ext uri="{BB962C8B-B14F-4D97-AF65-F5344CB8AC3E}">
        <p14:creationId xmlns:p14="http://schemas.microsoft.com/office/powerpoint/2010/main" val="237874943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2244725" y="473075"/>
            <a:ext cx="5507038" cy="3097213"/>
          </a:xfrm>
          <a:ln/>
        </p:spPr>
      </p:sp>
      <p:sp>
        <p:nvSpPr>
          <p:cNvPr id="7680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2E9037D1-7A17-5A41-8FD6-118005AE7D5D}" type="slidenum">
              <a:rPr lang="en-GB" sz="1200"/>
              <a:pPr eaLnBrk="1" hangingPunct="1"/>
              <a:t>120</a:t>
            </a:fld>
            <a:endParaRPr lang="en-GB" sz="1200"/>
          </a:p>
        </p:txBody>
      </p:sp>
    </p:spTree>
    <p:extLst>
      <p:ext uri="{BB962C8B-B14F-4D97-AF65-F5344CB8AC3E}">
        <p14:creationId xmlns:p14="http://schemas.microsoft.com/office/powerpoint/2010/main" val="64683581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noTextEdit="1"/>
          </p:cNvSpPr>
          <p:nvPr>
            <p:ph type="sldImg"/>
          </p:nvPr>
        </p:nvSpPr>
        <p:spPr>
          <a:xfrm>
            <a:off x="2244725" y="473075"/>
            <a:ext cx="5507038" cy="3097213"/>
          </a:xfrm>
          <a:ln/>
        </p:spPr>
      </p:sp>
      <p:sp>
        <p:nvSpPr>
          <p:cNvPr id="7475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p>
        </p:txBody>
      </p:sp>
      <p:sp>
        <p:nvSpPr>
          <p:cNvPr id="74755"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E99F004-2DC0-D243-B1BA-53F00438C404}" type="slidenum">
              <a:rPr lang="en-GB" sz="1200"/>
              <a:pPr eaLnBrk="1" hangingPunct="1"/>
              <a:t>122</a:t>
            </a:fld>
            <a:endParaRPr lang="en-GB" sz="1200"/>
          </a:p>
        </p:txBody>
      </p:sp>
    </p:spTree>
    <p:extLst>
      <p:ext uri="{BB962C8B-B14F-4D97-AF65-F5344CB8AC3E}">
        <p14:creationId xmlns:p14="http://schemas.microsoft.com/office/powerpoint/2010/main" val="212330459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2244725" y="473075"/>
            <a:ext cx="5507038" cy="3097213"/>
          </a:xfrm>
          <a:ln/>
        </p:spPr>
      </p:sp>
      <p:sp>
        <p:nvSpPr>
          <p:cNvPr id="76802"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3D14CF4-DDDE-644E-8C05-5E08314AB58D}" type="slidenum">
              <a:rPr lang="en-GB" sz="1200"/>
              <a:pPr eaLnBrk="1" hangingPunct="1"/>
              <a:t>123</a:t>
            </a:fld>
            <a:endParaRPr lang="en-GB" sz="1200"/>
          </a:p>
        </p:txBody>
      </p:sp>
    </p:spTree>
    <p:extLst>
      <p:ext uri="{BB962C8B-B14F-4D97-AF65-F5344CB8AC3E}">
        <p14:creationId xmlns:p14="http://schemas.microsoft.com/office/powerpoint/2010/main" val="272055075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noTextEdit="1"/>
          </p:cNvSpPr>
          <p:nvPr>
            <p:ph type="sldImg"/>
          </p:nvPr>
        </p:nvSpPr>
        <p:spPr>
          <a:xfrm>
            <a:off x="2244725" y="473075"/>
            <a:ext cx="5507038" cy="3097213"/>
          </a:xfrm>
          <a:ln/>
        </p:spPr>
      </p:sp>
      <p:sp>
        <p:nvSpPr>
          <p:cNvPr id="80898"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sp>
        <p:nvSpPr>
          <p:cNvPr id="80899"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9B11D6B-01ED-CE4E-9FA7-9F165A127CC0}" type="slidenum">
              <a:rPr lang="en-GB" sz="1200"/>
              <a:pPr eaLnBrk="1" hangingPunct="1"/>
              <a:t>124</a:t>
            </a:fld>
            <a:endParaRPr lang="en-GB" sz="1200"/>
          </a:p>
        </p:txBody>
      </p:sp>
    </p:spTree>
    <p:extLst>
      <p:ext uri="{BB962C8B-B14F-4D97-AF65-F5344CB8AC3E}">
        <p14:creationId xmlns:p14="http://schemas.microsoft.com/office/powerpoint/2010/main" val="164715379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A7C40FA-5F19-8A45-BF07-663F068F3766}" type="slidenum">
              <a:rPr lang="en-GB" sz="1200">
                <a:solidFill>
                  <a:prstClr val="black"/>
                </a:solidFill>
              </a:rPr>
              <a:pPr eaLnBrk="1" hangingPunct="1"/>
              <a:t>125</a:t>
            </a:fld>
            <a:endParaRPr lang="en-GB" sz="1200">
              <a:solidFill>
                <a:prstClr val="black"/>
              </a:solidFill>
            </a:endParaRPr>
          </a:p>
        </p:txBody>
      </p:sp>
      <p:sp>
        <p:nvSpPr>
          <p:cNvPr id="78850" name="Rectangle 2"/>
          <p:cNvSpPr>
            <a:spLocks noGrp="1" noRot="1" noChangeAspect="1" noChangeArrowheads="1" noTextEdit="1"/>
          </p:cNvSpPr>
          <p:nvPr>
            <p:ph type="sldImg"/>
          </p:nvPr>
        </p:nvSpPr>
        <p:spPr>
          <a:xfrm>
            <a:off x="2925763" y="476250"/>
            <a:ext cx="4244975" cy="2387600"/>
          </a:xfrm>
          <a:ln/>
        </p:spPr>
      </p:sp>
      <p:sp>
        <p:nvSpPr>
          <p:cNvPr id="78851" name="Rectangle 3"/>
          <p:cNvSpPr>
            <a:spLocks noGrp="1" noChangeArrowheads="1"/>
          </p:cNvSpPr>
          <p:nvPr>
            <p:ph type="body" idx="1"/>
          </p:nvPr>
        </p:nvSpPr>
        <p:spPr>
          <a:xfrm>
            <a:off x="1345548" y="3025425"/>
            <a:ext cx="7400512" cy="2864039"/>
          </a:xfrm>
          <a:noFill/>
          <a:ln/>
          <a:extLst>
            <a:ext uri="{FAA26D3D-D897-4be2-8F04-BA451C77F1D7}">
              <ma14:placeholderFlag xmlns:ma14="http://schemas.microsoft.com/office/mac/drawingml/2011/main" xmlns=""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775" tIns="45889" rIns="91775" bIns="45889"/>
          <a:lstStyle/>
          <a:p>
            <a:pPr eaLnBrk="1" hangingPunct="1"/>
            <a:endParaRPr lang="en-US"/>
          </a:p>
        </p:txBody>
      </p:sp>
    </p:spTree>
    <p:extLst>
      <p:ext uri="{BB962C8B-B14F-4D97-AF65-F5344CB8AC3E}">
        <p14:creationId xmlns:p14="http://schemas.microsoft.com/office/powerpoint/2010/main" val="139821495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44725" y="473075"/>
            <a:ext cx="5507038" cy="3097213"/>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126</a:t>
            </a:fld>
            <a:endParaRPr lang="en-AU" dirty="0"/>
          </a:p>
        </p:txBody>
      </p:sp>
    </p:spTree>
    <p:extLst>
      <p:ext uri="{BB962C8B-B14F-4D97-AF65-F5344CB8AC3E}">
        <p14:creationId xmlns:p14="http://schemas.microsoft.com/office/powerpoint/2010/main" val="104989919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a:xfrm>
            <a:off x="2924175" y="476250"/>
            <a:ext cx="4244975" cy="2387600"/>
          </a:xfrm>
          <a:ln/>
        </p:spPr>
      </p:sp>
      <p:sp>
        <p:nvSpPr>
          <p:cNvPr id="2662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2662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93B98D60-CE4C-E446-AAB7-7AB7EF55C005}" type="slidenum">
              <a:rPr lang="en-GB" sz="1200"/>
              <a:pPr eaLnBrk="1" hangingPunct="1"/>
              <a:t>128</a:t>
            </a:fld>
            <a:endParaRPr lang="en-GB" sz="1200" dirty="0"/>
          </a:p>
        </p:txBody>
      </p:sp>
    </p:spTree>
    <p:extLst>
      <p:ext uri="{BB962C8B-B14F-4D97-AF65-F5344CB8AC3E}">
        <p14:creationId xmlns:p14="http://schemas.microsoft.com/office/powerpoint/2010/main" val="313031170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62532A52-D26F-DE40-8C22-307348D54BB7}" type="slidenum">
              <a:rPr lang="en-GB"/>
              <a:pPr eaLnBrk="1" hangingPunct="1"/>
              <a:t>129</a:t>
            </a:fld>
            <a:endParaRPr lang="en-GB" dirty="0"/>
          </a:p>
        </p:txBody>
      </p:sp>
      <p:sp>
        <p:nvSpPr>
          <p:cNvPr id="161795" name="Rectangle 2"/>
          <p:cNvSpPr>
            <a:spLocks noGrp="1" noRot="1" noChangeAspect="1" noChangeArrowheads="1" noTextEdit="1"/>
          </p:cNvSpPr>
          <p:nvPr>
            <p:ph type="sldImg"/>
          </p:nvPr>
        </p:nvSpPr>
        <p:spPr>
          <a:xfrm>
            <a:off x="2925763" y="476250"/>
            <a:ext cx="4244975" cy="2387600"/>
          </a:xfrm>
          <a:ln/>
        </p:spPr>
      </p:sp>
      <p:sp>
        <p:nvSpPr>
          <p:cNvPr id="161796" name="Rectangle 3"/>
          <p:cNvSpPr>
            <a:spLocks noGrp="1" noChangeArrowheads="1"/>
          </p:cNvSpPr>
          <p:nvPr>
            <p:ph type="body" idx="1"/>
          </p:nvPr>
        </p:nvSpPr>
        <p:spPr>
          <a:xfrm>
            <a:off x="1343214" y="3025426"/>
            <a:ext cx="7405184" cy="2865145"/>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952" tIns="44975" rIns="89952" bIns="44975"/>
          <a:lstStyle/>
          <a:p>
            <a:pPr eaLnBrk="1" hangingPunct="1"/>
            <a:r>
              <a:rPr lang="en-GB" dirty="0"/>
              <a:t>This slide emphasises one of QFD’s key attractions - its use throughout product design, development and manufacture. </a:t>
            </a:r>
            <a:br>
              <a:rPr lang="en-GB" dirty="0"/>
            </a:br>
            <a:r>
              <a:rPr lang="en-GB" dirty="0"/>
              <a:t>It can provide excellent traceability from manufacturing process control right through to customer requirement.</a:t>
            </a:r>
          </a:p>
          <a:p>
            <a:pPr eaLnBrk="1" hangingPunct="1"/>
            <a:r>
              <a:rPr lang="en-GB" dirty="0"/>
              <a:t>It readily answers the question … why are we doing this or that at the manufacturing level.  </a:t>
            </a:r>
          </a:p>
        </p:txBody>
      </p:sp>
    </p:spTree>
    <p:extLst>
      <p:ext uri="{BB962C8B-B14F-4D97-AF65-F5344CB8AC3E}">
        <p14:creationId xmlns:p14="http://schemas.microsoft.com/office/powerpoint/2010/main" val="277874907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2924175" y="476250"/>
            <a:ext cx="4244975" cy="2387600"/>
          </a:xfrm>
          <a:ln/>
        </p:spPr>
      </p:sp>
      <p:sp>
        <p:nvSpPr>
          <p:cNvPr id="3686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spcBef>
                <a:spcPct val="30000"/>
              </a:spcBef>
              <a:buClr>
                <a:srgbClr val="000000"/>
              </a:buClr>
              <a:buFont typeface="Wingdings" charset="0"/>
              <a:buNone/>
            </a:pPr>
            <a:fld id="{C46F49A7-EABF-A148-B360-33A8EC260F65}" type="slidenum">
              <a:rPr lang="en-GB" sz="1200">
                <a:solidFill>
                  <a:srgbClr val="000000"/>
                </a:solidFill>
              </a:rPr>
              <a:pPr eaLnBrk="1" hangingPunct="1">
                <a:spcBef>
                  <a:spcPct val="30000"/>
                </a:spcBef>
                <a:buClr>
                  <a:srgbClr val="000000"/>
                </a:buClr>
                <a:buFont typeface="Wingdings" charset="0"/>
                <a:buNone/>
              </a:pPr>
              <a:t>131</a:t>
            </a:fld>
            <a:endParaRPr lang="en-GB" sz="1200" dirty="0">
              <a:solidFill>
                <a:srgbClr val="000000"/>
              </a:solidFill>
            </a:endParaRPr>
          </a:p>
        </p:txBody>
      </p:sp>
    </p:spTree>
    <p:extLst>
      <p:ext uri="{BB962C8B-B14F-4D97-AF65-F5344CB8AC3E}">
        <p14:creationId xmlns:p14="http://schemas.microsoft.com/office/powerpoint/2010/main" val="141717117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BDDAAB2-F911-7046-8A3F-22E71681D9DB}" type="slidenum">
              <a:rPr lang="en-GB"/>
              <a:pPr eaLnBrk="1" hangingPunct="1"/>
              <a:t>132</a:t>
            </a:fld>
            <a:endParaRPr lang="en-GB" dirty="0"/>
          </a:p>
        </p:txBody>
      </p:sp>
      <p:sp>
        <p:nvSpPr>
          <p:cNvPr id="162819" name="Rectangle 2"/>
          <p:cNvSpPr>
            <a:spLocks noGrp="1" noRot="1" noChangeAspect="1" noChangeArrowheads="1" noTextEdit="1"/>
          </p:cNvSpPr>
          <p:nvPr>
            <p:ph type="sldImg"/>
          </p:nvPr>
        </p:nvSpPr>
        <p:spPr>
          <a:xfrm>
            <a:off x="2925763" y="476250"/>
            <a:ext cx="4243387" cy="2386013"/>
          </a:xfrm>
          <a:ln/>
        </p:spPr>
      </p:sp>
      <p:sp>
        <p:nvSpPr>
          <p:cNvPr id="162820" name="Rectangle 3"/>
          <p:cNvSpPr>
            <a:spLocks noGrp="1" noChangeArrowheads="1"/>
          </p:cNvSpPr>
          <p:nvPr>
            <p:ph type="body" idx="1"/>
          </p:nvPr>
        </p:nvSpPr>
        <p:spPr>
          <a:xfrm>
            <a:off x="1343214" y="3025425"/>
            <a:ext cx="7405184" cy="2864039"/>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20398557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60D957E-8821-594A-9A01-DBFAE6B81DC3}" type="slidenum">
              <a:rPr lang="en-GB" sz="1200"/>
              <a:pPr eaLnBrk="1" hangingPunct="1"/>
              <a:t>136</a:t>
            </a:fld>
            <a:endParaRPr lang="en-GB" sz="1200" dirty="0"/>
          </a:p>
        </p:txBody>
      </p:sp>
      <p:sp>
        <p:nvSpPr>
          <p:cNvPr id="32770" name="Rectangle 2"/>
          <p:cNvSpPr>
            <a:spLocks noGrp="1" noRot="1" noChangeAspect="1" noChangeArrowheads="1" noTextEdit="1"/>
          </p:cNvSpPr>
          <p:nvPr>
            <p:ph type="sldImg"/>
          </p:nvPr>
        </p:nvSpPr>
        <p:spPr>
          <a:xfrm>
            <a:off x="2927350" y="476250"/>
            <a:ext cx="4244975" cy="2387600"/>
          </a:xfrm>
          <a:ln/>
        </p:spPr>
      </p:sp>
      <p:sp>
        <p:nvSpPr>
          <p:cNvPr id="32771" name="Rectangle 3"/>
          <p:cNvSpPr>
            <a:spLocks noGrp="1" noChangeArrowheads="1"/>
          </p:cNvSpPr>
          <p:nvPr>
            <p:ph type="body" idx="1"/>
          </p:nvPr>
        </p:nvSpPr>
        <p:spPr>
          <a:xfrm>
            <a:off x="1343214" y="3024320"/>
            <a:ext cx="7405184" cy="286514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938" tIns="46469" rIns="92938" bIns="46469"/>
          <a:lstStyle/>
          <a:p>
            <a:pPr eaLnBrk="1" hangingPunct="1"/>
            <a:r>
              <a:rPr lang="en-GB" dirty="0">
                <a:latin typeface="Arial" charset="0"/>
              </a:rPr>
              <a:t>This slide shows the </a:t>
            </a:r>
            <a:r>
              <a:rPr lang="ja-JP" altLang="en-GB" dirty="0">
                <a:latin typeface="Arial" charset="0"/>
              </a:rPr>
              <a:t>“</a:t>
            </a:r>
            <a:r>
              <a:rPr lang="en-GB" altLang="ja-JP" dirty="0">
                <a:latin typeface="Arial" charset="0"/>
              </a:rPr>
              <a:t>Rooms</a:t>
            </a:r>
            <a:r>
              <a:rPr lang="ja-JP" altLang="en-GB" dirty="0">
                <a:latin typeface="Arial" charset="0"/>
              </a:rPr>
              <a:t>”</a:t>
            </a:r>
            <a:r>
              <a:rPr lang="en-GB" altLang="ja-JP" dirty="0">
                <a:latin typeface="Arial" charset="0"/>
              </a:rPr>
              <a:t> of the QFD 1 chart and indicates how QFD helps translate the </a:t>
            </a:r>
            <a:r>
              <a:rPr lang="ja-JP" altLang="en-GB" dirty="0">
                <a:latin typeface="Arial" charset="0"/>
              </a:rPr>
              <a:t>“</a:t>
            </a:r>
            <a:r>
              <a:rPr lang="en-GB" altLang="ja-JP" dirty="0">
                <a:latin typeface="Arial" charset="0"/>
              </a:rPr>
              <a:t>voice of the Customer</a:t>
            </a:r>
            <a:r>
              <a:rPr lang="ja-JP" altLang="en-GB" dirty="0">
                <a:latin typeface="Arial" charset="0"/>
              </a:rPr>
              <a:t>”</a:t>
            </a:r>
            <a:r>
              <a:rPr lang="en-GB" altLang="ja-JP" dirty="0">
                <a:latin typeface="Arial" charset="0"/>
              </a:rPr>
              <a:t> into CTQ</a:t>
            </a:r>
            <a:r>
              <a:rPr lang="ja-JP" altLang="en-GB" dirty="0">
                <a:latin typeface="Arial" charset="0"/>
              </a:rPr>
              <a:t>’</a:t>
            </a:r>
            <a:r>
              <a:rPr lang="en-GB" altLang="ja-JP" dirty="0">
                <a:latin typeface="Arial" charset="0"/>
              </a:rPr>
              <a:t>s and Y measures.</a:t>
            </a:r>
            <a:endParaRPr lang="en-GB" dirty="0">
              <a:latin typeface="Arial" charset="0"/>
            </a:endParaRPr>
          </a:p>
        </p:txBody>
      </p:sp>
    </p:spTree>
    <p:extLst>
      <p:ext uri="{BB962C8B-B14F-4D97-AF65-F5344CB8AC3E}">
        <p14:creationId xmlns:p14="http://schemas.microsoft.com/office/powerpoint/2010/main" val="162954030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DA1A263B-ACDA-024D-BFC0-8E36473A0AA6}" type="slidenum">
              <a:rPr lang="en-GB" sz="1200"/>
              <a:pPr eaLnBrk="1" hangingPunct="1"/>
              <a:t>139</a:t>
            </a:fld>
            <a:endParaRPr lang="en-GB" sz="1200" dirty="0"/>
          </a:p>
        </p:txBody>
      </p:sp>
      <p:sp>
        <p:nvSpPr>
          <p:cNvPr id="56322" name="Rectangle 2"/>
          <p:cNvSpPr>
            <a:spLocks noGrp="1" noRot="1" noChangeAspect="1" noChangeArrowheads="1" noTextEdit="1"/>
          </p:cNvSpPr>
          <p:nvPr>
            <p:ph type="sldImg"/>
          </p:nvPr>
        </p:nvSpPr>
        <p:spPr>
          <a:xfrm>
            <a:off x="2925763" y="476250"/>
            <a:ext cx="4244975" cy="2387600"/>
          </a:xfrm>
          <a:ln/>
        </p:spPr>
      </p:sp>
      <p:sp>
        <p:nvSpPr>
          <p:cNvPr id="56323"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0" tIns="44945" rIns="89890" bIns="44945"/>
          <a:lstStyle/>
          <a:p>
            <a:pPr eaLnBrk="1" hangingPunct="1"/>
            <a:r>
              <a:rPr lang="en-GB" dirty="0"/>
              <a:t>This slide describes the first step in constructing a QFD - capturing the voice of the customer - or WHAT the customer requires. We need here to remember back to the section on customers in that they will not express all that they require so we will have to interpret their requirements. </a:t>
            </a:r>
          </a:p>
          <a:p>
            <a:pPr eaLnBrk="1" hangingPunct="1"/>
            <a:endParaRPr lang="en-GB" dirty="0"/>
          </a:p>
          <a:p>
            <a:pPr eaLnBrk="1" hangingPunct="1"/>
            <a:r>
              <a:rPr lang="en-GB" dirty="0"/>
              <a:t>The expectation is that customers will often express their requirements in vague unmeasurable terms - such </a:t>
            </a:r>
            <a:r>
              <a:rPr lang="ja-JP" altLang="en-GB" dirty="0"/>
              <a:t>“</a:t>
            </a:r>
            <a:r>
              <a:rPr lang="en-GB" altLang="ja-JP" dirty="0"/>
              <a:t>good ride</a:t>
            </a:r>
            <a:r>
              <a:rPr lang="ja-JP" altLang="en-GB" dirty="0"/>
              <a:t>”</a:t>
            </a:r>
            <a:r>
              <a:rPr lang="en-GB" altLang="ja-JP" dirty="0"/>
              <a:t> for a motor car. The problem often faced in the defence industry is over specification by the customer! Defence requirements are often very detailed and contain many detailed constraints eg operating conditions etc. With QFD 1 we need to ignore these for the moment (they will be captured) and consider the high level requirements eg basic functionality, safety, reliability, easy to use, light, small size etc</a:t>
            </a:r>
          </a:p>
          <a:p>
            <a:pPr eaLnBrk="1" hangingPunct="1"/>
            <a:endParaRPr lang="en-GB" dirty="0"/>
          </a:p>
          <a:p>
            <a:pPr eaLnBrk="1" hangingPunct="1"/>
            <a:r>
              <a:rPr lang="en-GB" dirty="0"/>
              <a:t>People often struggle with QFD initially because the customer requirements are too detailed. </a:t>
            </a:r>
          </a:p>
          <a:p>
            <a:pPr eaLnBrk="1" hangingPunct="1"/>
            <a:endParaRPr lang="en-GB" dirty="0"/>
          </a:p>
          <a:p>
            <a:pPr eaLnBrk="1" hangingPunct="1"/>
            <a:r>
              <a:rPr lang="en-GB" dirty="0"/>
              <a:t>It must also be remembered that the process is iterative. As the QFD progresses items that were down as customer requirements may be moved to another part of the chart.</a:t>
            </a:r>
          </a:p>
        </p:txBody>
      </p:sp>
    </p:spTree>
    <p:extLst>
      <p:ext uri="{BB962C8B-B14F-4D97-AF65-F5344CB8AC3E}">
        <p14:creationId xmlns:p14="http://schemas.microsoft.com/office/powerpoint/2010/main" val="55173961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a:xfrm>
            <a:off x="2924175" y="476250"/>
            <a:ext cx="4244975" cy="2387600"/>
          </a:xfrm>
          <a:ln/>
        </p:spPr>
      </p:sp>
      <p:sp>
        <p:nvSpPr>
          <p:cNvPr id="4915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4915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9A0BBD68-78B1-8C41-BBE0-70DC2032430B}" type="slidenum">
              <a:rPr lang="en-GB" sz="1200"/>
              <a:pPr eaLnBrk="1" hangingPunct="1"/>
              <a:t>140</a:t>
            </a:fld>
            <a:endParaRPr lang="en-GB" sz="1200" dirty="0"/>
          </a:p>
        </p:txBody>
      </p:sp>
    </p:spTree>
    <p:extLst>
      <p:ext uri="{BB962C8B-B14F-4D97-AF65-F5344CB8AC3E}">
        <p14:creationId xmlns:p14="http://schemas.microsoft.com/office/powerpoint/2010/main" val="113835934"/>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a:xfrm>
            <a:off x="2924175" y="476250"/>
            <a:ext cx="4244975" cy="2387600"/>
          </a:xfrm>
          <a:ln/>
        </p:spPr>
      </p:sp>
      <p:sp>
        <p:nvSpPr>
          <p:cNvPr id="5837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5837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B47C8B07-64C4-884B-A63D-618FCCE64C92}" type="slidenum">
              <a:rPr lang="en-GB" sz="1200"/>
              <a:pPr eaLnBrk="1" hangingPunct="1"/>
              <a:t>141</a:t>
            </a:fld>
            <a:endParaRPr lang="en-GB" sz="1200" dirty="0"/>
          </a:p>
        </p:txBody>
      </p:sp>
    </p:spTree>
    <p:extLst>
      <p:ext uri="{BB962C8B-B14F-4D97-AF65-F5344CB8AC3E}">
        <p14:creationId xmlns:p14="http://schemas.microsoft.com/office/powerpoint/2010/main" val="235620951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noTextEdit="1"/>
          </p:cNvSpPr>
          <p:nvPr>
            <p:ph type="sldImg"/>
          </p:nvPr>
        </p:nvSpPr>
        <p:spPr>
          <a:xfrm>
            <a:off x="2924175" y="476250"/>
            <a:ext cx="4244975" cy="2387600"/>
          </a:xfrm>
          <a:ln/>
        </p:spPr>
      </p:sp>
      <p:sp>
        <p:nvSpPr>
          <p:cNvPr id="624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624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6C59AFDB-E193-594C-A4A0-ACB29DE9BBFD}" type="slidenum">
              <a:rPr lang="en-GB" sz="1200"/>
              <a:pPr eaLnBrk="1" hangingPunct="1"/>
              <a:t>143</a:t>
            </a:fld>
            <a:endParaRPr lang="en-GB" sz="1200" dirty="0"/>
          </a:p>
        </p:txBody>
      </p:sp>
    </p:spTree>
    <p:extLst>
      <p:ext uri="{BB962C8B-B14F-4D97-AF65-F5344CB8AC3E}">
        <p14:creationId xmlns:p14="http://schemas.microsoft.com/office/powerpoint/2010/main" val="305475196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noTextEdit="1"/>
          </p:cNvSpPr>
          <p:nvPr>
            <p:ph type="sldImg"/>
          </p:nvPr>
        </p:nvSpPr>
        <p:spPr>
          <a:xfrm>
            <a:off x="2924175" y="476250"/>
            <a:ext cx="4244975" cy="2387600"/>
          </a:xfrm>
          <a:ln/>
        </p:spPr>
      </p:sp>
      <p:sp>
        <p:nvSpPr>
          <p:cNvPr id="6861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6861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F355622-2F2F-DE49-8984-4149C7CCB3E8}" type="slidenum">
              <a:rPr lang="en-GB" sz="1200"/>
              <a:pPr eaLnBrk="1" hangingPunct="1"/>
              <a:t>144</a:t>
            </a:fld>
            <a:endParaRPr lang="en-GB" sz="1200" dirty="0"/>
          </a:p>
        </p:txBody>
      </p:sp>
    </p:spTree>
    <p:extLst>
      <p:ext uri="{BB962C8B-B14F-4D97-AF65-F5344CB8AC3E}">
        <p14:creationId xmlns:p14="http://schemas.microsoft.com/office/powerpoint/2010/main" val="126450126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a:xfrm>
            <a:off x="2924175" y="476250"/>
            <a:ext cx="4244975" cy="2387600"/>
          </a:xfrm>
          <a:ln/>
        </p:spPr>
      </p:sp>
      <p:sp>
        <p:nvSpPr>
          <p:cNvPr id="645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6451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B6AC10DE-63DC-5047-B8CA-40EB451E1F2B}" type="slidenum">
              <a:rPr lang="en-GB" sz="1200"/>
              <a:pPr eaLnBrk="1" hangingPunct="1"/>
              <a:t>146</a:t>
            </a:fld>
            <a:endParaRPr lang="en-GB" sz="1200" dirty="0"/>
          </a:p>
        </p:txBody>
      </p:sp>
    </p:spTree>
    <p:extLst>
      <p:ext uri="{BB962C8B-B14F-4D97-AF65-F5344CB8AC3E}">
        <p14:creationId xmlns:p14="http://schemas.microsoft.com/office/powerpoint/2010/main" val="383727962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2E633FA7-50FC-1245-8902-F1CFB0912D4E}" type="slidenum">
              <a:rPr lang="en-GB" sz="1200"/>
              <a:pPr eaLnBrk="1" hangingPunct="1"/>
              <a:t>148</a:t>
            </a:fld>
            <a:endParaRPr lang="en-GB" sz="1200" dirty="0"/>
          </a:p>
        </p:txBody>
      </p:sp>
      <p:sp>
        <p:nvSpPr>
          <p:cNvPr id="66562" name="Rectangle 2"/>
          <p:cNvSpPr>
            <a:spLocks noGrp="1" noRot="1" noChangeAspect="1" noChangeArrowheads="1" noTextEdit="1"/>
          </p:cNvSpPr>
          <p:nvPr>
            <p:ph type="sldImg"/>
          </p:nvPr>
        </p:nvSpPr>
        <p:spPr>
          <a:xfrm>
            <a:off x="2925763" y="476250"/>
            <a:ext cx="4244975" cy="2387600"/>
          </a:xfrm>
          <a:ln/>
        </p:spPr>
      </p:sp>
      <p:sp>
        <p:nvSpPr>
          <p:cNvPr id="66563"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9" tIns="44949" rIns="89899" bIns="44949"/>
          <a:lstStyle/>
          <a:p>
            <a:pPr eaLnBrk="1" hangingPunct="1"/>
            <a:r>
              <a:rPr lang="en-GB" dirty="0"/>
              <a:t>This slide shows how the customer requirements need to be structured. Remembering back to the basic set of factors that influence a customer - the primary requirements are likely to be few. These in turn can be decomposed into more detail. </a:t>
            </a:r>
          </a:p>
          <a:p>
            <a:pPr eaLnBrk="1" hangingPunct="1"/>
            <a:endParaRPr lang="en-GB" dirty="0"/>
          </a:p>
          <a:p>
            <a:pPr eaLnBrk="1" hangingPunct="1"/>
            <a:r>
              <a:rPr lang="en-GB" dirty="0"/>
              <a:t>There is a </a:t>
            </a:r>
            <a:r>
              <a:rPr lang="ja-JP" altLang="en-GB"/>
              <a:t>“</a:t>
            </a:r>
            <a:r>
              <a:rPr lang="en-GB" altLang="ja-JP" dirty="0"/>
              <a:t>action button </a:t>
            </a:r>
            <a:r>
              <a:rPr lang="ja-JP" altLang="en-GB"/>
              <a:t>“</a:t>
            </a:r>
            <a:r>
              <a:rPr lang="en-GB" altLang="ja-JP" dirty="0"/>
              <a:t> to the payphone example to illustrate the type of level of detail expected.</a:t>
            </a:r>
            <a:endParaRPr lang="en-GB" dirty="0"/>
          </a:p>
        </p:txBody>
      </p:sp>
    </p:spTree>
    <p:extLst>
      <p:ext uri="{BB962C8B-B14F-4D97-AF65-F5344CB8AC3E}">
        <p14:creationId xmlns:p14="http://schemas.microsoft.com/office/powerpoint/2010/main" val="359785775"/>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D4733402-254B-1F48-91AF-284C74D541D3}" type="slidenum">
              <a:rPr lang="en-GB" sz="1200"/>
              <a:pPr eaLnBrk="1" hangingPunct="1"/>
              <a:t>149</a:t>
            </a:fld>
            <a:endParaRPr lang="en-GB" sz="1200" dirty="0"/>
          </a:p>
        </p:txBody>
      </p:sp>
      <p:sp>
        <p:nvSpPr>
          <p:cNvPr id="70658" name="Rectangle 2"/>
          <p:cNvSpPr>
            <a:spLocks noGrp="1" noRot="1" noChangeAspect="1" noChangeArrowheads="1" noTextEdit="1"/>
          </p:cNvSpPr>
          <p:nvPr>
            <p:ph type="sldImg"/>
          </p:nvPr>
        </p:nvSpPr>
        <p:spPr>
          <a:xfrm>
            <a:off x="2927350" y="476250"/>
            <a:ext cx="4244975" cy="2387600"/>
          </a:xfrm>
          <a:ln/>
        </p:spPr>
      </p:sp>
      <p:sp>
        <p:nvSpPr>
          <p:cNvPr id="70659" name="Rectangle 3"/>
          <p:cNvSpPr>
            <a:spLocks noGrp="1" noChangeArrowheads="1"/>
          </p:cNvSpPr>
          <p:nvPr>
            <p:ph type="body" idx="1"/>
          </p:nvPr>
        </p:nvSpPr>
        <p:spPr>
          <a:xfrm>
            <a:off x="1343214" y="3024320"/>
            <a:ext cx="7405184" cy="286514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92938" tIns="46469" rIns="92938" bIns="46469"/>
          <a:lstStyle/>
          <a:p>
            <a:pPr eaLnBrk="1" hangingPunct="1"/>
            <a:endParaRPr lang="en-US" dirty="0"/>
          </a:p>
        </p:txBody>
      </p:sp>
    </p:spTree>
    <p:extLst>
      <p:ext uri="{BB962C8B-B14F-4D97-AF65-F5344CB8AC3E}">
        <p14:creationId xmlns:p14="http://schemas.microsoft.com/office/powerpoint/2010/main" val="29040194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C2A858A4-F645-5D43-A69D-578ABAD08945}" type="slidenum">
              <a:rPr lang="en-GB" sz="1200"/>
              <a:pPr eaLnBrk="1" hangingPunct="1"/>
              <a:t>150</a:t>
            </a:fld>
            <a:endParaRPr lang="en-GB" sz="1200" dirty="0"/>
          </a:p>
        </p:txBody>
      </p:sp>
      <p:sp>
        <p:nvSpPr>
          <p:cNvPr id="72706" name="Rectangle 2"/>
          <p:cNvSpPr>
            <a:spLocks noGrp="1" noRot="1" noChangeAspect="1" noChangeArrowheads="1" noTextEdit="1"/>
          </p:cNvSpPr>
          <p:nvPr>
            <p:ph type="sldImg"/>
          </p:nvPr>
        </p:nvSpPr>
        <p:spPr>
          <a:xfrm>
            <a:off x="2925763" y="476250"/>
            <a:ext cx="4244975" cy="2387600"/>
          </a:xfrm>
          <a:ln/>
        </p:spPr>
      </p:sp>
      <p:sp>
        <p:nvSpPr>
          <p:cNvPr id="72707"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lIns="89891" tIns="44944" rIns="89891" bIns="44944"/>
          <a:lstStyle/>
          <a:p>
            <a:pPr eaLnBrk="1" hangingPunct="1"/>
            <a:endParaRPr lang="en-US" dirty="0"/>
          </a:p>
        </p:txBody>
      </p:sp>
    </p:spTree>
    <p:extLst>
      <p:ext uri="{BB962C8B-B14F-4D97-AF65-F5344CB8AC3E}">
        <p14:creationId xmlns:p14="http://schemas.microsoft.com/office/powerpoint/2010/main" val="3266919129"/>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52088" indent="-289265" eaLnBrk="0" hangingPunct="0">
              <a:defRPr sz="2400">
                <a:solidFill>
                  <a:schemeClr val="tx1"/>
                </a:solidFill>
                <a:latin typeface="Arial" charset="0"/>
                <a:ea typeface="ＭＳ Ｐゴシック" charset="0"/>
              </a:defRPr>
            </a:lvl2pPr>
            <a:lvl3pPr marL="1157059" indent="-231412" eaLnBrk="0" hangingPunct="0">
              <a:defRPr sz="2400">
                <a:solidFill>
                  <a:schemeClr val="tx1"/>
                </a:solidFill>
                <a:latin typeface="Arial" charset="0"/>
                <a:ea typeface="ＭＳ Ｐゴシック" charset="0"/>
              </a:defRPr>
            </a:lvl3pPr>
            <a:lvl4pPr marL="1619882" indent="-231412" eaLnBrk="0" hangingPunct="0">
              <a:defRPr sz="2400">
                <a:solidFill>
                  <a:schemeClr val="tx1"/>
                </a:solidFill>
                <a:latin typeface="Arial" charset="0"/>
                <a:ea typeface="ＭＳ Ｐゴシック" charset="0"/>
              </a:defRPr>
            </a:lvl4pPr>
            <a:lvl5pPr marL="2082706" indent="-231412" eaLnBrk="0" hangingPunct="0">
              <a:defRPr sz="2400">
                <a:solidFill>
                  <a:schemeClr val="tx1"/>
                </a:solidFill>
                <a:latin typeface="Arial" charset="0"/>
                <a:ea typeface="ＭＳ Ｐゴシック" charset="0"/>
              </a:defRPr>
            </a:lvl5pPr>
            <a:lvl6pPr marL="2545530" indent="-231412" eaLnBrk="0" fontAlgn="base" hangingPunct="0">
              <a:spcBef>
                <a:spcPct val="0"/>
              </a:spcBef>
              <a:spcAft>
                <a:spcPct val="0"/>
              </a:spcAft>
              <a:defRPr sz="2400">
                <a:solidFill>
                  <a:schemeClr val="tx1"/>
                </a:solidFill>
                <a:latin typeface="Arial" charset="0"/>
                <a:ea typeface="ＭＳ Ｐゴシック" charset="0"/>
              </a:defRPr>
            </a:lvl6pPr>
            <a:lvl7pPr marL="3008353" indent="-231412" eaLnBrk="0" fontAlgn="base" hangingPunct="0">
              <a:spcBef>
                <a:spcPct val="0"/>
              </a:spcBef>
              <a:spcAft>
                <a:spcPct val="0"/>
              </a:spcAft>
              <a:defRPr sz="2400">
                <a:solidFill>
                  <a:schemeClr val="tx1"/>
                </a:solidFill>
                <a:latin typeface="Arial" charset="0"/>
                <a:ea typeface="ＭＳ Ｐゴシック" charset="0"/>
              </a:defRPr>
            </a:lvl7pPr>
            <a:lvl8pPr marL="3471177" indent="-231412" eaLnBrk="0" fontAlgn="base" hangingPunct="0">
              <a:spcBef>
                <a:spcPct val="0"/>
              </a:spcBef>
              <a:spcAft>
                <a:spcPct val="0"/>
              </a:spcAft>
              <a:defRPr sz="2400">
                <a:solidFill>
                  <a:schemeClr val="tx1"/>
                </a:solidFill>
                <a:latin typeface="Arial" charset="0"/>
                <a:ea typeface="ＭＳ Ｐゴシック" charset="0"/>
              </a:defRPr>
            </a:lvl8pPr>
            <a:lvl9pPr marL="3934000" indent="-231412"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138D515-C8B0-B745-A9A1-23E70B5C67D6}" type="slidenum">
              <a:rPr lang="en-GB" sz="1200"/>
              <a:pPr eaLnBrk="1" hangingPunct="1"/>
              <a:t>151</a:t>
            </a:fld>
            <a:endParaRPr lang="en-GB" sz="1200" dirty="0"/>
          </a:p>
        </p:txBody>
      </p:sp>
      <p:sp>
        <p:nvSpPr>
          <p:cNvPr id="53250" name="Rectangle 2"/>
          <p:cNvSpPr>
            <a:spLocks noGrp="1" noRot="1" noChangeAspect="1" noChangeArrowheads="1" noTextEdit="1"/>
          </p:cNvSpPr>
          <p:nvPr>
            <p:ph type="sldImg"/>
          </p:nvPr>
        </p:nvSpPr>
        <p:spPr>
          <a:xfrm>
            <a:off x="2925763" y="476250"/>
            <a:ext cx="4244975" cy="2387600"/>
          </a:xfrm>
          <a:ln/>
        </p:spPr>
      </p:sp>
      <p:sp>
        <p:nvSpPr>
          <p:cNvPr id="53251"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9899" tIns="44949" rIns="89899" bIns="44949"/>
          <a:lstStyle/>
          <a:p>
            <a:pPr eaLnBrk="1" hangingPunct="1"/>
            <a:r>
              <a:rPr lang="en-GB" dirty="0">
                <a:latin typeface="Arial" charset="0"/>
              </a:rPr>
              <a:t>This is a key slide since it indicates that the relationships between the customer WHATS and the HOWS we have determined is not one to one but complex.  The WHATS for the vertical axis and the HOWS the horizontal axis of a matrix</a:t>
            </a:r>
          </a:p>
          <a:p>
            <a:pPr eaLnBrk="1" hangingPunct="1"/>
            <a:endParaRPr lang="en-GB" dirty="0">
              <a:latin typeface="Arial" charset="0"/>
            </a:endParaRPr>
          </a:p>
          <a:p>
            <a:pPr eaLnBrk="1" hangingPunct="1"/>
            <a:r>
              <a:rPr lang="en-GB" dirty="0">
                <a:latin typeface="Arial" charset="0"/>
              </a:rPr>
              <a:t>To indicate the </a:t>
            </a:r>
            <a:r>
              <a:rPr lang="ja-JP" altLang="en-GB" dirty="0">
                <a:latin typeface="Arial" charset="0"/>
              </a:rPr>
              <a:t>“</a:t>
            </a:r>
            <a:r>
              <a:rPr lang="en-GB" altLang="ja-JP" dirty="0">
                <a:latin typeface="Arial" charset="0"/>
              </a:rPr>
              <a:t>strength</a:t>
            </a:r>
            <a:r>
              <a:rPr lang="ja-JP" altLang="en-GB" dirty="0">
                <a:latin typeface="Arial" charset="0"/>
              </a:rPr>
              <a:t>”</a:t>
            </a:r>
            <a:r>
              <a:rPr lang="en-GB" altLang="ja-JP" dirty="0">
                <a:latin typeface="Arial" charset="0"/>
              </a:rPr>
              <a:t> of the relationship a simple symbolic system is used to populate the cells of the matrix. Cells can be left blank where there is no relationship.</a:t>
            </a:r>
          </a:p>
          <a:p>
            <a:pPr eaLnBrk="1" hangingPunct="1"/>
            <a:endParaRPr lang="en-GB" dirty="0">
              <a:latin typeface="Arial" charset="0"/>
            </a:endParaRPr>
          </a:p>
          <a:p>
            <a:pPr eaLnBrk="1" hangingPunct="1"/>
            <a:r>
              <a:rPr lang="en-GB" dirty="0">
                <a:latin typeface="Arial" charset="0"/>
              </a:rPr>
              <a:t>A common issue when people construct their first QFD is over populate the relationships matrix. It should be predominantly blank. Some users suggest that it should be between 20% and 30% populated.</a:t>
            </a:r>
          </a:p>
          <a:p>
            <a:pPr eaLnBrk="1" hangingPunct="1"/>
            <a:endParaRPr lang="en-GB" dirty="0">
              <a:latin typeface="Arial" charset="0"/>
            </a:endParaRPr>
          </a:p>
          <a:p>
            <a:pPr eaLnBrk="1" hangingPunct="1"/>
            <a:r>
              <a:rPr lang="en-GB" dirty="0">
                <a:latin typeface="Arial" charset="0"/>
              </a:rPr>
              <a:t>One immediate benefit of the matrix is to look for completely blank row or columns. A blank row indicates where have a customer requirements for which no technical translation has been determined. </a:t>
            </a:r>
          </a:p>
          <a:p>
            <a:pPr eaLnBrk="1" hangingPunct="1"/>
            <a:endParaRPr lang="en-GB" dirty="0">
              <a:latin typeface="Arial" charset="0"/>
            </a:endParaRPr>
          </a:p>
          <a:p>
            <a:pPr eaLnBrk="1" hangingPunct="1"/>
            <a:r>
              <a:rPr lang="en-GB" dirty="0">
                <a:latin typeface="Arial" charset="0"/>
              </a:rPr>
              <a:t>A blank column is perhaps more interesting. It indicates where we have included functionality or features not required by the customer! Something the never happens in BAE SYSTEMS.</a:t>
            </a:r>
          </a:p>
          <a:p>
            <a:pPr eaLnBrk="1" hangingPunct="1"/>
            <a:endParaRPr lang="en-GB" dirty="0">
              <a:latin typeface="Arial" charset="0"/>
            </a:endParaRPr>
          </a:p>
          <a:p>
            <a:pPr eaLnBrk="1" hangingPunct="1"/>
            <a:r>
              <a:rPr lang="en-GB" dirty="0">
                <a:latin typeface="Arial" charset="0"/>
              </a:rPr>
              <a:t>Again there is an </a:t>
            </a:r>
            <a:r>
              <a:rPr lang="ja-JP" altLang="en-GB" dirty="0">
                <a:latin typeface="Arial" charset="0"/>
              </a:rPr>
              <a:t>“</a:t>
            </a:r>
            <a:r>
              <a:rPr lang="en-GB" altLang="ja-JP" dirty="0">
                <a:latin typeface="Arial" charset="0"/>
              </a:rPr>
              <a:t>action button</a:t>
            </a:r>
            <a:r>
              <a:rPr lang="ja-JP" altLang="en-GB" dirty="0">
                <a:latin typeface="Arial" charset="0"/>
              </a:rPr>
              <a:t>”</a:t>
            </a:r>
            <a:r>
              <a:rPr lang="en-GB" altLang="ja-JP" dirty="0">
                <a:latin typeface="Arial" charset="0"/>
              </a:rPr>
              <a:t> to the payphone example</a:t>
            </a:r>
          </a:p>
          <a:p>
            <a:pPr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a:p>
            <a:pPr eaLnBrk="1" hangingPunct="1"/>
            <a:endParaRPr lang="en-GB" dirty="0">
              <a:latin typeface="Arial" charset="0"/>
            </a:endParaRPr>
          </a:p>
        </p:txBody>
      </p:sp>
    </p:spTree>
    <p:extLst>
      <p:ext uri="{BB962C8B-B14F-4D97-AF65-F5344CB8AC3E}">
        <p14:creationId xmlns:p14="http://schemas.microsoft.com/office/powerpoint/2010/main" val="211976712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C8AFD9-0136-534D-95D9-7EDB933E0DD3}" type="slidenum">
              <a:rPr lang="en-GB"/>
              <a:pPr eaLnBrk="1" hangingPunct="1"/>
              <a:t>155</a:t>
            </a:fld>
            <a:endParaRPr lang="en-GB" dirty="0"/>
          </a:p>
        </p:txBody>
      </p:sp>
      <p:sp>
        <p:nvSpPr>
          <p:cNvPr id="164867" name="Rectangle 2"/>
          <p:cNvSpPr>
            <a:spLocks noGrp="1" noRot="1" noChangeAspect="1" noChangeArrowheads="1" noTextEdit="1"/>
          </p:cNvSpPr>
          <p:nvPr>
            <p:ph type="sldImg"/>
          </p:nvPr>
        </p:nvSpPr>
        <p:spPr>
          <a:xfrm>
            <a:off x="2924175" y="476250"/>
            <a:ext cx="4244975" cy="2387600"/>
          </a:xfrm>
          <a:ln/>
        </p:spPr>
      </p:sp>
      <p:sp>
        <p:nvSpPr>
          <p:cNvPr id="164868"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766" tIns="45885" rIns="91766" bIns="45885"/>
          <a:lstStyle/>
          <a:p>
            <a:pPr eaLnBrk="1" hangingPunct="1"/>
            <a:r>
              <a:rPr lang="en-US" dirty="0"/>
              <a:t>This exercise is described in the trainer notes, but its purpose is to show the class that customers often write requirements as constraints.</a:t>
            </a:r>
          </a:p>
        </p:txBody>
      </p:sp>
    </p:spTree>
    <p:extLst>
      <p:ext uri="{BB962C8B-B14F-4D97-AF65-F5344CB8AC3E}">
        <p14:creationId xmlns:p14="http://schemas.microsoft.com/office/powerpoint/2010/main" val="813216988"/>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noTextEdit="1"/>
          </p:cNvSpPr>
          <p:nvPr>
            <p:ph type="sldImg"/>
          </p:nvPr>
        </p:nvSpPr>
        <p:spPr>
          <a:xfrm>
            <a:off x="2924175" y="476250"/>
            <a:ext cx="4244975" cy="2387600"/>
          </a:xfrm>
          <a:ln/>
        </p:spPr>
      </p:sp>
      <p:sp>
        <p:nvSpPr>
          <p:cNvPr id="8499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p>
        </p:txBody>
      </p:sp>
      <p:sp>
        <p:nvSpPr>
          <p:cNvPr id="8499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24ACEF4B-AE3D-814F-AF32-EC42E736F30E}" type="slidenum">
              <a:rPr lang="en-GB" sz="1200"/>
              <a:pPr eaLnBrk="1" hangingPunct="1"/>
              <a:t>156</a:t>
            </a:fld>
            <a:endParaRPr lang="en-GB" sz="1200" dirty="0"/>
          </a:p>
        </p:txBody>
      </p:sp>
    </p:spTree>
    <p:extLst>
      <p:ext uri="{BB962C8B-B14F-4D97-AF65-F5344CB8AC3E}">
        <p14:creationId xmlns:p14="http://schemas.microsoft.com/office/powerpoint/2010/main" val="2280172938"/>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1590F6A8-AC07-094C-BBB3-152AEBBEFDCF}" type="slidenum">
              <a:rPr lang="en-GB" sz="1200"/>
              <a:pPr eaLnBrk="1" hangingPunct="1"/>
              <a:t>157</a:t>
            </a:fld>
            <a:endParaRPr lang="en-GB" sz="1200" dirty="0"/>
          </a:p>
        </p:txBody>
      </p:sp>
      <p:sp>
        <p:nvSpPr>
          <p:cNvPr id="120834" name="Rectangle 2"/>
          <p:cNvSpPr>
            <a:spLocks noGrp="1" noRot="1" noChangeAspect="1" noChangeArrowheads="1" noTextEdit="1"/>
          </p:cNvSpPr>
          <p:nvPr>
            <p:ph type="sldImg"/>
          </p:nvPr>
        </p:nvSpPr>
        <p:spPr>
          <a:xfrm>
            <a:off x="2925763" y="476250"/>
            <a:ext cx="4244975" cy="2387600"/>
          </a:xfrm>
          <a:ln/>
        </p:spPr>
      </p:sp>
      <p:sp>
        <p:nvSpPr>
          <p:cNvPr id="120835"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9" tIns="44949" rIns="89899" bIns="44949"/>
          <a:lstStyle/>
          <a:p>
            <a:pPr eaLnBrk="1" hangingPunct="1"/>
            <a:r>
              <a:rPr lang="en-GB" dirty="0"/>
              <a:t>The correlation matrix indicates where potential trade-offs exist. It was stated that these are often resolved by adjusting the HOW MUCHs  - but which ones?  This slide introduces a simple quantitative approach called the importance rating.</a:t>
            </a:r>
          </a:p>
          <a:p>
            <a:pPr eaLnBrk="1" hangingPunct="1"/>
            <a:endParaRPr lang="en-GB" dirty="0"/>
          </a:p>
          <a:p>
            <a:pPr eaLnBrk="1" hangingPunct="1"/>
            <a:r>
              <a:rPr lang="en-GB" dirty="0"/>
              <a:t>The starting point is to assign ratings to each customer WHAT. This is done on a  1 to 5 scale, with 5 very important and 1 not very important. Note that several customer WHATS can be rated at 5 or any any other value. </a:t>
            </a:r>
          </a:p>
          <a:p>
            <a:pPr eaLnBrk="1" hangingPunct="1"/>
            <a:r>
              <a:rPr lang="en-GB" dirty="0"/>
              <a:t>The relationship symbols are also assigned values in a crude geometric fashion. Weak = 1 Medium = 3 and Strong = 9. </a:t>
            </a:r>
          </a:p>
          <a:p>
            <a:pPr eaLnBrk="1" hangingPunct="1"/>
            <a:r>
              <a:rPr lang="en-GB" dirty="0"/>
              <a:t>Foe each HOW we can now determine an importance rating by multiplying the WHAT rating with the Symbol rating and adding down a column. </a:t>
            </a:r>
          </a:p>
          <a:p>
            <a:pPr eaLnBrk="1" hangingPunct="1"/>
            <a:endParaRPr lang="en-GB" dirty="0"/>
          </a:p>
          <a:p>
            <a:pPr eaLnBrk="1" hangingPunct="1"/>
            <a:r>
              <a:rPr lang="en-GB" dirty="0"/>
              <a:t>Thus if we have two HOWs in conflict - the importance rating can be used to see which one should have its how much changed.</a:t>
            </a:r>
          </a:p>
          <a:p>
            <a:pPr eaLnBrk="1" hangingPunct="1"/>
            <a:endParaRPr lang="en-GB" dirty="0"/>
          </a:p>
          <a:p>
            <a:pPr eaLnBrk="1" hangingPunct="1"/>
            <a:r>
              <a:rPr lang="en-GB" dirty="0"/>
              <a:t>An </a:t>
            </a:r>
            <a:r>
              <a:rPr lang="ja-JP" altLang="en-GB" dirty="0"/>
              <a:t>“</a:t>
            </a:r>
            <a:r>
              <a:rPr lang="en-GB" altLang="ja-JP" dirty="0"/>
              <a:t>action button</a:t>
            </a:r>
            <a:r>
              <a:rPr lang="ja-JP" altLang="en-GB" dirty="0"/>
              <a:t>”</a:t>
            </a:r>
            <a:r>
              <a:rPr lang="en-GB" altLang="ja-JP" dirty="0"/>
              <a:t>  will jump to the payphone example.</a:t>
            </a:r>
          </a:p>
          <a:p>
            <a:pPr eaLnBrk="1" hangingPunct="1"/>
            <a:endParaRPr lang="en-GB" dirty="0"/>
          </a:p>
          <a:p>
            <a:pPr eaLnBrk="1" hangingPunct="1"/>
            <a:endParaRPr lang="en-GB" dirty="0"/>
          </a:p>
        </p:txBody>
      </p:sp>
    </p:spTree>
    <p:extLst>
      <p:ext uri="{BB962C8B-B14F-4D97-AF65-F5344CB8AC3E}">
        <p14:creationId xmlns:p14="http://schemas.microsoft.com/office/powerpoint/2010/main" val="236208936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DC4986C-5009-FD45-849E-B08FF8C74656}" type="slidenum">
              <a:rPr lang="en-GB" sz="1200"/>
              <a:pPr eaLnBrk="1" hangingPunct="1"/>
              <a:t>158</a:t>
            </a:fld>
            <a:endParaRPr lang="en-GB" sz="1200" dirty="0"/>
          </a:p>
        </p:txBody>
      </p:sp>
      <p:sp>
        <p:nvSpPr>
          <p:cNvPr id="122882" name="Rectangle 2"/>
          <p:cNvSpPr>
            <a:spLocks noGrp="1" noRot="1" noChangeAspect="1" noChangeArrowheads="1" noTextEdit="1"/>
          </p:cNvSpPr>
          <p:nvPr>
            <p:ph type="sldImg"/>
          </p:nvPr>
        </p:nvSpPr>
        <p:spPr>
          <a:xfrm>
            <a:off x="2601913" y="139700"/>
            <a:ext cx="4819650" cy="2711450"/>
          </a:xfrm>
          <a:ln/>
        </p:spPr>
      </p:sp>
      <p:sp>
        <p:nvSpPr>
          <p:cNvPr id="122883" name="Rectangle 3"/>
          <p:cNvSpPr>
            <a:spLocks noGrp="1" noChangeArrowheads="1"/>
          </p:cNvSpPr>
          <p:nvPr>
            <p:ph type="body" idx="1"/>
          </p:nvPr>
        </p:nvSpPr>
        <p:spPr>
          <a:xfrm>
            <a:off x="483557" y="3048638"/>
            <a:ext cx="9119823" cy="2852986"/>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19394882"/>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C8AFD9-0136-534D-95D9-7EDB933E0DD3}" type="slidenum">
              <a:rPr lang="en-GB"/>
              <a:pPr eaLnBrk="1" hangingPunct="1"/>
              <a:t>159</a:t>
            </a:fld>
            <a:endParaRPr lang="en-GB" dirty="0"/>
          </a:p>
        </p:txBody>
      </p:sp>
      <p:sp>
        <p:nvSpPr>
          <p:cNvPr id="164867" name="Rectangle 2"/>
          <p:cNvSpPr>
            <a:spLocks noGrp="1" noRot="1" noChangeAspect="1" noChangeArrowheads="1" noTextEdit="1"/>
          </p:cNvSpPr>
          <p:nvPr>
            <p:ph type="sldImg"/>
          </p:nvPr>
        </p:nvSpPr>
        <p:spPr>
          <a:xfrm>
            <a:off x="2924175" y="476250"/>
            <a:ext cx="4244975" cy="2387600"/>
          </a:xfrm>
          <a:ln/>
        </p:spPr>
      </p:sp>
      <p:sp>
        <p:nvSpPr>
          <p:cNvPr id="164868"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766" tIns="45885" rIns="91766" bIns="45885"/>
          <a:lstStyle/>
          <a:p>
            <a:pPr eaLnBrk="1" hangingPunct="1"/>
            <a:r>
              <a:rPr lang="en-US" dirty="0"/>
              <a:t>This exercise is described in the trainer notes, but its purpose is to show the class that customers often write requirements as constraints.</a:t>
            </a:r>
          </a:p>
        </p:txBody>
      </p:sp>
    </p:spTree>
    <p:extLst>
      <p:ext uri="{BB962C8B-B14F-4D97-AF65-F5344CB8AC3E}">
        <p14:creationId xmlns:p14="http://schemas.microsoft.com/office/powerpoint/2010/main" val="368772215"/>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16E735EC-40AC-9449-AC2F-945CA6B30E7E}" type="slidenum">
              <a:rPr lang="en-GB" sz="1200"/>
              <a:pPr eaLnBrk="1" hangingPunct="1"/>
              <a:t>161</a:t>
            </a:fld>
            <a:endParaRPr lang="en-GB" sz="1200" dirty="0"/>
          </a:p>
        </p:txBody>
      </p:sp>
      <p:sp>
        <p:nvSpPr>
          <p:cNvPr id="87042" name="Rectangle 2"/>
          <p:cNvSpPr>
            <a:spLocks noGrp="1" noRot="1" noChangeAspect="1" noChangeArrowheads="1" noTextEdit="1"/>
          </p:cNvSpPr>
          <p:nvPr>
            <p:ph type="sldImg"/>
          </p:nvPr>
        </p:nvSpPr>
        <p:spPr>
          <a:xfrm>
            <a:off x="2925763" y="476250"/>
            <a:ext cx="4244975" cy="2387600"/>
          </a:xfrm>
          <a:ln/>
        </p:spPr>
      </p:sp>
      <p:sp>
        <p:nvSpPr>
          <p:cNvPr id="87043"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9" tIns="44949" rIns="89899" bIns="44949"/>
          <a:lstStyle/>
          <a:p>
            <a:pPr eaLnBrk="1" hangingPunct="1"/>
            <a:r>
              <a:rPr lang="en-GB" dirty="0"/>
              <a:t>When discussing the technical translation of WHATS into HOWS it was stated that the HOWS should be measurable. Its at this we find whether they are or not! For each HOW it is necessary to specify HOW MUCH is needed to achieve customer satisfaction. </a:t>
            </a:r>
          </a:p>
          <a:p>
            <a:pPr eaLnBrk="1" hangingPunct="1"/>
            <a:r>
              <a:rPr lang="en-GB" dirty="0"/>
              <a:t>With complex products or systems the HOW MUCH is not a single value but  more likely several requirements. In the defence industry the customer will often specify exactly how much and so the constraints from the customer requirements are captured here. </a:t>
            </a:r>
          </a:p>
          <a:p>
            <a:pPr eaLnBrk="1" hangingPunct="1"/>
            <a:r>
              <a:rPr lang="en-GB" dirty="0"/>
              <a:t>Where there are gaps we  needed to find values by:</a:t>
            </a:r>
          </a:p>
          <a:p>
            <a:pPr eaLnBrk="1" hangingPunct="1"/>
            <a:r>
              <a:rPr lang="en-GB" dirty="0"/>
              <a:t>	market research</a:t>
            </a:r>
          </a:p>
          <a:p>
            <a:pPr eaLnBrk="1" hangingPunct="1"/>
            <a:r>
              <a:rPr lang="en-GB" dirty="0"/>
              <a:t>	asking the customer</a:t>
            </a:r>
          </a:p>
          <a:p>
            <a:pPr eaLnBrk="1" hangingPunct="1"/>
            <a:endParaRPr lang="en-GB" dirty="0"/>
          </a:p>
          <a:p>
            <a:pPr eaLnBrk="1" hangingPunct="1"/>
            <a:r>
              <a:rPr lang="en-GB" dirty="0"/>
              <a:t>There is an </a:t>
            </a:r>
            <a:r>
              <a:rPr lang="ja-JP" altLang="en-GB"/>
              <a:t>“</a:t>
            </a:r>
            <a:r>
              <a:rPr lang="en-GB" altLang="ja-JP" dirty="0"/>
              <a:t>action button</a:t>
            </a:r>
            <a:r>
              <a:rPr lang="ja-JP" altLang="en-GB"/>
              <a:t>”</a:t>
            </a:r>
            <a:r>
              <a:rPr lang="en-GB" altLang="ja-JP" dirty="0"/>
              <a:t> to the payphone example</a:t>
            </a:r>
            <a:endParaRPr lang="en-GB" dirty="0"/>
          </a:p>
        </p:txBody>
      </p:sp>
    </p:spTree>
    <p:extLst>
      <p:ext uri="{BB962C8B-B14F-4D97-AF65-F5344CB8AC3E}">
        <p14:creationId xmlns:p14="http://schemas.microsoft.com/office/powerpoint/2010/main" val="478339305"/>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1E131FD-882D-0D4E-9D33-DB8D73370D7D}" type="slidenum">
              <a:rPr lang="en-GB"/>
              <a:pPr eaLnBrk="1" hangingPunct="1"/>
              <a:t>162</a:t>
            </a:fld>
            <a:endParaRPr lang="en-GB" dirty="0"/>
          </a:p>
        </p:txBody>
      </p:sp>
      <p:sp>
        <p:nvSpPr>
          <p:cNvPr id="166915" name="Rectangle 2"/>
          <p:cNvSpPr>
            <a:spLocks noGrp="1" noRot="1" noChangeAspect="1" noChangeArrowheads="1" noTextEdit="1"/>
          </p:cNvSpPr>
          <p:nvPr>
            <p:ph type="sldImg"/>
          </p:nvPr>
        </p:nvSpPr>
        <p:spPr>
          <a:xfrm>
            <a:off x="2925763" y="476250"/>
            <a:ext cx="4244975" cy="2387600"/>
          </a:xfrm>
          <a:ln/>
        </p:spPr>
      </p:sp>
      <p:sp>
        <p:nvSpPr>
          <p:cNvPr id="166916"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9" tIns="44949" rIns="89899" bIns="44949"/>
          <a:lstStyle/>
          <a:p>
            <a:pPr eaLnBrk="1" hangingPunct="1"/>
            <a:r>
              <a:rPr lang="en-GB" dirty="0"/>
              <a:t>This example again may not mean anything to the audience. However, the Display HOW provides an example that most people should relate too. Here from experience we can provides HOW MUCH in terms of luminosity and size. </a:t>
            </a:r>
          </a:p>
        </p:txBody>
      </p:sp>
    </p:spTree>
    <p:extLst>
      <p:ext uri="{BB962C8B-B14F-4D97-AF65-F5344CB8AC3E}">
        <p14:creationId xmlns:p14="http://schemas.microsoft.com/office/powerpoint/2010/main" val="3965804107"/>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52088" indent="-289265" eaLnBrk="0" hangingPunct="0">
              <a:defRPr>
                <a:solidFill>
                  <a:schemeClr val="tx1"/>
                </a:solidFill>
                <a:latin typeface="Arial" charset="0"/>
                <a:ea typeface="ＭＳ Ｐゴシック" charset="0"/>
              </a:defRPr>
            </a:lvl2pPr>
            <a:lvl3pPr marL="1157059" indent="-231412" eaLnBrk="0" hangingPunct="0">
              <a:defRPr>
                <a:solidFill>
                  <a:schemeClr val="tx1"/>
                </a:solidFill>
                <a:latin typeface="Arial" charset="0"/>
                <a:ea typeface="ＭＳ Ｐゴシック" charset="0"/>
              </a:defRPr>
            </a:lvl3pPr>
            <a:lvl4pPr marL="1619882" indent="-231412" eaLnBrk="0" hangingPunct="0">
              <a:defRPr>
                <a:solidFill>
                  <a:schemeClr val="tx1"/>
                </a:solidFill>
                <a:latin typeface="Arial" charset="0"/>
                <a:ea typeface="ＭＳ Ｐゴシック" charset="0"/>
              </a:defRPr>
            </a:lvl4pPr>
            <a:lvl5pPr marL="2082706" indent="-231412" eaLnBrk="0" hangingPunct="0">
              <a:defRPr>
                <a:solidFill>
                  <a:schemeClr val="tx1"/>
                </a:solidFill>
                <a:latin typeface="Arial" charset="0"/>
                <a:ea typeface="ＭＳ Ｐゴシック" charset="0"/>
              </a:defRPr>
            </a:lvl5pPr>
            <a:lvl6pPr marL="2545530" indent="-231412" eaLnBrk="0" fontAlgn="base" hangingPunct="0">
              <a:spcBef>
                <a:spcPct val="0"/>
              </a:spcBef>
              <a:spcAft>
                <a:spcPct val="0"/>
              </a:spcAft>
              <a:defRPr>
                <a:solidFill>
                  <a:schemeClr val="tx1"/>
                </a:solidFill>
                <a:latin typeface="Arial" charset="0"/>
                <a:ea typeface="ＭＳ Ｐゴシック" charset="0"/>
              </a:defRPr>
            </a:lvl6pPr>
            <a:lvl7pPr marL="3008353" indent="-231412" eaLnBrk="0" fontAlgn="base" hangingPunct="0">
              <a:spcBef>
                <a:spcPct val="0"/>
              </a:spcBef>
              <a:spcAft>
                <a:spcPct val="0"/>
              </a:spcAft>
              <a:defRPr>
                <a:solidFill>
                  <a:schemeClr val="tx1"/>
                </a:solidFill>
                <a:latin typeface="Arial" charset="0"/>
                <a:ea typeface="ＭＳ Ｐゴシック" charset="0"/>
              </a:defRPr>
            </a:lvl7pPr>
            <a:lvl8pPr marL="3471177" indent="-231412" eaLnBrk="0" fontAlgn="base" hangingPunct="0">
              <a:spcBef>
                <a:spcPct val="0"/>
              </a:spcBef>
              <a:spcAft>
                <a:spcPct val="0"/>
              </a:spcAft>
              <a:defRPr>
                <a:solidFill>
                  <a:schemeClr val="tx1"/>
                </a:solidFill>
                <a:latin typeface="Arial" charset="0"/>
                <a:ea typeface="ＭＳ Ｐゴシック" charset="0"/>
              </a:defRPr>
            </a:lvl8pPr>
            <a:lvl9pPr marL="3934000" indent="-231412"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DC03088C-2800-7F43-85F2-74D50BD836F9}" type="slidenum">
              <a:rPr lang="en-GB"/>
              <a:pPr eaLnBrk="1" hangingPunct="1"/>
              <a:t>163</a:t>
            </a:fld>
            <a:endParaRPr lang="en-GB" dirty="0"/>
          </a:p>
        </p:txBody>
      </p:sp>
      <p:sp>
        <p:nvSpPr>
          <p:cNvPr id="167939" name="Rectangle 2"/>
          <p:cNvSpPr>
            <a:spLocks noGrp="1" noRot="1" noChangeAspect="1" noChangeArrowheads="1" noTextEdit="1"/>
          </p:cNvSpPr>
          <p:nvPr>
            <p:ph type="sldImg"/>
          </p:nvPr>
        </p:nvSpPr>
        <p:spPr>
          <a:xfrm>
            <a:off x="2925763" y="476250"/>
            <a:ext cx="4244975" cy="2387600"/>
          </a:xfrm>
          <a:ln/>
        </p:spPr>
      </p:sp>
      <p:sp>
        <p:nvSpPr>
          <p:cNvPr id="167940"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9" tIns="44949" rIns="89899" bIns="44949"/>
          <a:lstStyle/>
          <a:p>
            <a:pPr eaLnBrk="1" hangingPunct="1"/>
            <a:r>
              <a:rPr lang="en-GB" dirty="0"/>
              <a:t>When discussing the technical translation of WHATS into HOWS it was stated that the HOWS should be measurable. Its at this we find whether they are or not! For each HOW it is necessary to specify HOW MUCH is needed to achieve customer satisfaction. </a:t>
            </a:r>
          </a:p>
          <a:p>
            <a:pPr eaLnBrk="1" hangingPunct="1"/>
            <a:r>
              <a:rPr lang="en-GB" dirty="0"/>
              <a:t>With complex products or systems the HOW MUCH is not a single value but  more likely several requirements. In the defence industry the customer will often specify exactly how much and so the constraints from the customer requirements are captured here. </a:t>
            </a:r>
          </a:p>
          <a:p>
            <a:pPr eaLnBrk="1" hangingPunct="1"/>
            <a:r>
              <a:rPr lang="en-GB" dirty="0"/>
              <a:t>Where there are gaps we  needed to find values by:</a:t>
            </a:r>
          </a:p>
          <a:p>
            <a:pPr eaLnBrk="1" hangingPunct="1"/>
            <a:r>
              <a:rPr lang="en-GB" dirty="0"/>
              <a:t>	market research</a:t>
            </a:r>
          </a:p>
          <a:p>
            <a:pPr eaLnBrk="1" hangingPunct="1"/>
            <a:r>
              <a:rPr lang="en-GB" dirty="0"/>
              <a:t>	asking the customer</a:t>
            </a:r>
          </a:p>
          <a:p>
            <a:pPr eaLnBrk="1" hangingPunct="1"/>
            <a:endParaRPr lang="en-GB" dirty="0"/>
          </a:p>
          <a:p>
            <a:pPr eaLnBrk="1" hangingPunct="1"/>
            <a:r>
              <a:rPr lang="en-GB" dirty="0"/>
              <a:t>There is an “action button” to the payphone example</a:t>
            </a:r>
          </a:p>
        </p:txBody>
      </p:sp>
    </p:spTree>
    <p:extLst>
      <p:ext uri="{BB962C8B-B14F-4D97-AF65-F5344CB8AC3E}">
        <p14:creationId xmlns:p14="http://schemas.microsoft.com/office/powerpoint/2010/main" val="3417047995"/>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CCBDF120-7441-9849-9905-8B848E036BF2}" type="slidenum">
              <a:rPr lang="en-GB" sz="1200"/>
              <a:pPr eaLnBrk="1" hangingPunct="1"/>
              <a:t>164</a:t>
            </a:fld>
            <a:endParaRPr lang="en-GB" sz="1200" dirty="0"/>
          </a:p>
        </p:txBody>
      </p:sp>
      <p:sp>
        <p:nvSpPr>
          <p:cNvPr id="95234" name="Rectangle 2"/>
          <p:cNvSpPr>
            <a:spLocks noGrp="1" noRot="1" noChangeAspect="1" noChangeArrowheads="1" noTextEdit="1"/>
          </p:cNvSpPr>
          <p:nvPr>
            <p:ph type="sldImg"/>
          </p:nvPr>
        </p:nvSpPr>
        <p:spPr>
          <a:xfrm>
            <a:off x="2924175" y="476250"/>
            <a:ext cx="4244975" cy="2387600"/>
          </a:xfrm>
          <a:ln/>
        </p:spPr>
      </p:sp>
      <p:sp>
        <p:nvSpPr>
          <p:cNvPr id="95235" name="Rectangle 3"/>
          <p:cNvSpPr>
            <a:spLocks noGrp="1" noChangeArrowheads="1"/>
          </p:cNvSpPr>
          <p:nvPr>
            <p:ph type="body" idx="1"/>
          </p:nvPr>
        </p:nvSpPr>
        <p:spPr>
          <a:xfrm>
            <a:off x="1345548" y="3025425"/>
            <a:ext cx="7400512" cy="2864039"/>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9" tIns="44949" rIns="89899" bIns="44949"/>
          <a:lstStyle/>
          <a:p>
            <a:pPr eaLnBrk="1" hangingPunct="1"/>
            <a:endParaRPr lang="en-US" dirty="0"/>
          </a:p>
        </p:txBody>
      </p:sp>
    </p:spTree>
    <p:extLst>
      <p:ext uri="{BB962C8B-B14F-4D97-AF65-F5344CB8AC3E}">
        <p14:creationId xmlns:p14="http://schemas.microsoft.com/office/powerpoint/2010/main" val="170611234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FF00B6BC-78AF-3B4B-8DD6-5E65E926A890}" type="slidenum">
              <a:rPr lang="en-GB" sz="1200"/>
              <a:pPr eaLnBrk="1" hangingPunct="1"/>
              <a:t>165</a:t>
            </a:fld>
            <a:endParaRPr lang="en-GB" sz="1200" dirty="0"/>
          </a:p>
        </p:txBody>
      </p:sp>
      <p:sp>
        <p:nvSpPr>
          <p:cNvPr id="102402" name="Rectangle 2"/>
          <p:cNvSpPr>
            <a:spLocks noGrp="1" noRot="1" noChangeAspect="1" noChangeArrowheads="1" noTextEdit="1"/>
          </p:cNvSpPr>
          <p:nvPr>
            <p:ph type="sldImg"/>
          </p:nvPr>
        </p:nvSpPr>
        <p:spPr>
          <a:xfrm>
            <a:off x="2925763" y="476250"/>
            <a:ext cx="4244975" cy="2387600"/>
          </a:xfrm>
          <a:ln/>
        </p:spPr>
      </p:sp>
      <p:sp>
        <p:nvSpPr>
          <p:cNvPr id="102403" name="Rectangle 3"/>
          <p:cNvSpPr>
            <a:spLocks noGrp="1" noChangeArrowheads="1"/>
          </p:cNvSpPr>
          <p:nvPr>
            <p:ph type="body" idx="1"/>
          </p:nvPr>
        </p:nvSpPr>
        <p:spPr>
          <a:xfrm>
            <a:off x="1345548" y="3025425"/>
            <a:ext cx="7400512" cy="2864039"/>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1775" tIns="45889" rIns="91775" bIns="45889"/>
          <a:lstStyle/>
          <a:p>
            <a:pPr eaLnBrk="1" hangingPunct="1"/>
            <a:endParaRPr lang="en-US" dirty="0"/>
          </a:p>
        </p:txBody>
      </p:sp>
    </p:spTree>
    <p:extLst>
      <p:ext uri="{BB962C8B-B14F-4D97-AF65-F5344CB8AC3E}">
        <p14:creationId xmlns:p14="http://schemas.microsoft.com/office/powerpoint/2010/main" val="1844710682"/>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12B1946-8B4A-F241-86E0-0C33DA8E6C7C}" type="slidenum">
              <a:rPr lang="en-GB" sz="1200"/>
              <a:pPr eaLnBrk="1" hangingPunct="1"/>
              <a:t>167</a:t>
            </a:fld>
            <a:endParaRPr lang="en-GB" sz="1200" dirty="0"/>
          </a:p>
        </p:txBody>
      </p:sp>
      <p:sp>
        <p:nvSpPr>
          <p:cNvPr id="97282" name="Rectangle 2"/>
          <p:cNvSpPr>
            <a:spLocks noGrp="1" noRot="1" noChangeAspect="1" noChangeArrowheads="1" noTextEdit="1"/>
          </p:cNvSpPr>
          <p:nvPr>
            <p:ph type="sldImg"/>
          </p:nvPr>
        </p:nvSpPr>
        <p:spPr>
          <a:xfrm>
            <a:off x="2925763" y="476250"/>
            <a:ext cx="4244975" cy="2387600"/>
          </a:xfrm>
          <a:ln/>
        </p:spPr>
      </p:sp>
      <p:sp>
        <p:nvSpPr>
          <p:cNvPr id="97283" name="Rectangle 3"/>
          <p:cNvSpPr>
            <a:spLocks noGrp="1" noChangeArrowheads="1"/>
          </p:cNvSpPr>
          <p:nvPr>
            <p:ph type="body" idx="1"/>
          </p:nvPr>
        </p:nvSpPr>
        <p:spPr>
          <a:xfrm>
            <a:off x="1345548" y="3025425"/>
            <a:ext cx="7400512" cy="2864039"/>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9" tIns="44949" rIns="89899" bIns="44949"/>
          <a:lstStyle/>
          <a:p>
            <a:pPr eaLnBrk="1" hangingPunct="1"/>
            <a:endParaRPr lang="en-US" dirty="0"/>
          </a:p>
        </p:txBody>
      </p:sp>
    </p:spTree>
    <p:extLst>
      <p:ext uri="{BB962C8B-B14F-4D97-AF65-F5344CB8AC3E}">
        <p14:creationId xmlns:p14="http://schemas.microsoft.com/office/powerpoint/2010/main" val="3443861063"/>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172</a:t>
            </a:fld>
            <a:endParaRPr lang="en-GB" sz="1200" dirty="0"/>
          </a:p>
        </p:txBody>
      </p:sp>
      <p:sp>
        <p:nvSpPr>
          <p:cNvPr id="89090" name="Rectangle 2"/>
          <p:cNvSpPr>
            <a:spLocks noGrp="1" noRot="1" noChangeAspect="1" noChangeArrowheads="1" noTextEdit="1"/>
          </p:cNvSpPr>
          <p:nvPr>
            <p:ph type="sldImg"/>
          </p:nvPr>
        </p:nvSpPr>
        <p:spPr>
          <a:xfrm>
            <a:off x="2925763" y="476250"/>
            <a:ext cx="4244975" cy="2387600"/>
          </a:xfrm>
          <a:ln/>
        </p:spPr>
      </p:sp>
      <p:sp>
        <p:nvSpPr>
          <p:cNvPr id="89091" name="Rectangle 3"/>
          <p:cNvSpPr>
            <a:spLocks noGrp="1" noChangeArrowheads="1"/>
          </p:cNvSpPr>
          <p:nvPr>
            <p:ph type="body" idx="1"/>
          </p:nvPr>
        </p:nvSpPr>
        <p:spPr>
          <a:xfrm>
            <a:off x="1345548" y="3025425"/>
            <a:ext cx="7400512" cy="2864039"/>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9899" tIns="44949" rIns="89899" bIns="44949"/>
          <a:lstStyle/>
          <a:p>
            <a:pPr eaLnBrk="1" hangingPunct="1"/>
            <a:endParaRPr lang="en-GB" dirty="0"/>
          </a:p>
        </p:txBody>
      </p:sp>
    </p:spTree>
    <p:extLst>
      <p:ext uri="{BB962C8B-B14F-4D97-AF65-F5344CB8AC3E}">
        <p14:creationId xmlns:p14="http://schemas.microsoft.com/office/powerpoint/2010/main" val="3999810450"/>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FF00B6BC-78AF-3B4B-8DD6-5E65E926A890}" type="slidenum">
              <a:rPr lang="en-GB" sz="1200"/>
              <a:pPr eaLnBrk="1" hangingPunct="1"/>
              <a:t>173</a:t>
            </a:fld>
            <a:endParaRPr lang="en-GB" sz="1200" dirty="0"/>
          </a:p>
        </p:txBody>
      </p:sp>
      <p:sp>
        <p:nvSpPr>
          <p:cNvPr id="102402" name="Rectangle 2"/>
          <p:cNvSpPr>
            <a:spLocks noGrp="1" noRot="1" noChangeAspect="1" noChangeArrowheads="1" noTextEdit="1"/>
          </p:cNvSpPr>
          <p:nvPr>
            <p:ph type="sldImg"/>
          </p:nvPr>
        </p:nvSpPr>
        <p:spPr>
          <a:xfrm>
            <a:off x="2925763" y="476250"/>
            <a:ext cx="4244975" cy="2387600"/>
          </a:xfrm>
          <a:ln/>
        </p:spPr>
      </p:sp>
      <p:sp>
        <p:nvSpPr>
          <p:cNvPr id="102403" name="Rectangle 3"/>
          <p:cNvSpPr>
            <a:spLocks noGrp="1" noChangeArrowheads="1"/>
          </p:cNvSpPr>
          <p:nvPr>
            <p:ph type="body" idx="1"/>
          </p:nvPr>
        </p:nvSpPr>
        <p:spPr>
          <a:xfrm>
            <a:off x="1345548" y="3025425"/>
            <a:ext cx="7400512" cy="2864039"/>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1775" tIns="45889" rIns="91775" bIns="45889"/>
          <a:lstStyle/>
          <a:p>
            <a:pPr eaLnBrk="1" hangingPunct="1"/>
            <a:endParaRPr lang="en-US" dirty="0"/>
          </a:p>
        </p:txBody>
      </p:sp>
    </p:spTree>
    <p:extLst>
      <p:ext uri="{BB962C8B-B14F-4D97-AF65-F5344CB8AC3E}">
        <p14:creationId xmlns:p14="http://schemas.microsoft.com/office/powerpoint/2010/main" val="2925517954"/>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E12B1946-8B4A-F241-86E0-0C33DA8E6C7C}" type="slidenum">
              <a:rPr lang="en-GB" sz="1200"/>
              <a:pPr eaLnBrk="1" hangingPunct="1"/>
              <a:t>175</a:t>
            </a:fld>
            <a:endParaRPr lang="en-GB" sz="1200" dirty="0"/>
          </a:p>
        </p:txBody>
      </p:sp>
      <p:sp>
        <p:nvSpPr>
          <p:cNvPr id="97282" name="Rectangle 2"/>
          <p:cNvSpPr>
            <a:spLocks noGrp="1" noRot="1" noChangeAspect="1" noChangeArrowheads="1" noTextEdit="1"/>
          </p:cNvSpPr>
          <p:nvPr>
            <p:ph type="sldImg"/>
          </p:nvPr>
        </p:nvSpPr>
        <p:spPr>
          <a:xfrm>
            <a:off x="2925763" y="476250"/>
            <a:ext cx="4244975" cy="2387600"/>
          </a:xfrm>
          <a:ln/>
        </p:spPr>
      </p:sp>
      <p:sp>
        <p:nvSpPr>
          <p:cNvPr id="97283" name="Rectangle 3"/>
          <p:cNvSpPr>
            <a:spLocks noGrp="1" noChangeArrowheads="1"/>
          </p:cNvSpPr>
          <p:nvPr>
            <p:ph type="body" idx="1"/>
          </p:nvPr>
        </p:nvSpPr>
        <p:spPr>
          <a:xfrm>
            <a:off x="1345548" y="3025425"/>
            <a:ext cx="7400512" cy="2864039"/>
          </a:xfrm>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89899" tIns="44949" rIns="89899" bIns="44949"/>
          <a:lstStyle/>
          <a:p>
            <a:pPr eaLnBrk="1" hangingPunct="1"/>
            <a:endParaRPr lang="en-US" dirty="0"/>
          </a:p>
        </p:txBody>
      </p:sp>
    </p:spTree>
    <p:extLst>
      <p:ext uri="{BB962C8B-B14F-4D97-AF65-F5344CB8AC3E}">
        <p14:creationId xmlns:p14="http://schemas.microsoft.com/office/powerpoint/2010/main" val="1866121144"/>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5215A1A-D8F4-C343-9C1C-1165D6E18C1E}" type="slidenum">
              <a:rPr lang="en-GB" sz="1200"/>
              <a:pPr eaLnBrk="1" hangingPunct="1"/>
              <a:t>177</a:t>
            </a:fld>
            <a:endParaRPr lang="en-GB" sz="1200" dirty="0"/>
          </a:p>
        </p:txBody>
      </p:sp>
      <p:sp>
        <p:nvSpPr>
          <p:cNvPr id="89090" name="Rectangle 2"/>
          <p:cNvSpPr>
            <a:spLocks noGrp="1" noRot="1" noChangeAspect="1" noChangeArrowheads="1" noTextEdit="1"/>
          </p:cNvSpPr>
          <p:nvPr>
            <p:ph type="sldImg"/>
          </p:nvPr>
        </p:nvSpPr>
        <p:spPr>
          <a:xfrm>
            <a:off x="2925763" y="476250"/>
            <a:ext cx="4244975" cy="2387600"/>
          </a:xfrm>
          <a:ln/>
        </p:spPr>
      </p:sp>
      <p:sp>
        <p:nvSpPr>
          <p:cNvPr id="89091" name="Rectangle 3"/>
          <p:cNvSpPr>
            <a:spLocks noGrp="1" noChangeArrowheads="1"/>
          </p:cNvSpPr>
          <p:nvPr>
            <p:ph type="body" idx="1"/>
          </p:nvPr>
        </p:nvSpPr>
        <p:spPr>
          <a:xfrm>
            <a:off x="1345548" y="3025425"/>
            <a:ext cx="7400512" cy="2864039"/>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9899" tIns="44949" rIns="89899" bIns="44949"/>
          <a:lstStyle/>
          <a:p>
            <a:pPr eaLnBrk="1" hangingPunct="1"/>
            <a:endParaRPr lang="en-GB" dirty="0"/>
          </a:p>
        </p:txBody>
      </p:sp>
    </p:spTree>
    <p:extLst>
      <p:ext uri="{BB962C8B-B14F-4D97-AF65-F5344CB8AC3E}">
        <p14:creationId xmlns:p14="http://schemas.microsoft.com/office/powerpoint/2010/main" val="1735354324"/>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noTextEdit="1"/>
          </p:cNvSpPr>
          <p:nvPr>
            <p:ph type="sldImg"/>
          </p:nvPr>
        </p:nvSpPr>
        <p:spPr>
          <a:xfrm>
            <a:off x="2924175" y="476250"/>
            <a:ext cx="4244975" cy="2387600"/>
          </a:xfrm>
          <a:ln/>
        </p:spPr>
      </p:sp>
      <p:sp>
        <p:nvSpPr>
          <p:cNvPr id="98306" name="Notes Placeholder 2"/>
          <p:cNvSpPr>
            <a:spLocks noGrp="1"/>
          </p:cNvSpPr>
          <p:nvPr>
            <p:ph type="body" idx="1"/>
          </p:nvPr>
        </p:nvSpPr>
        <p:spPr>
          <a:noFill/>
          <a:ln/>
          <a:extLst>
            <a:ext uri="{FAA26D3D-D897-4be2-8F04-BA451C77F1D7}">
              <ma14:placeholderFlag xmlns:ma14="http://schemas.microsoft.com/office/mac/drawingml/2011/main" xmlns=""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8307"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8DF6BBEA-68AD-F348-802F-5C4F361FF261}" type="slidenum">
              <a:rPr lang="en-GB" sz="1200"/>
              <a:pPr eaLnBrk="1" hangingPunct="1"/>
              <a:t>179</a:t>
            </a:fld>
            <a:endParaRPr lang="en-GB" sz="1200" dirty="0"/>
          </a:p>
        </p:txBody>
      </p:sp>
    </p:spTree>
    <p:extLst>
      <p:ext uri="{BB962C8B-B14F-4D97-AF65-F5344CB8AC3E}">
        <p14:creationId xmlns:p14="http://schemas.microsoft.com/office/powerpoint/2010/main" val="695227745"/>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2924175" y="476250"/>
            <a:ext cx="4244975" cy="2387600"/>
          </a:xfrm>
          <a:ln/>
        </p:spPr>
      </p:sp>
      <p:sp>
        <p:nvSpPr>
          <p:cNvPr id="1044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044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52088" indent="-289265" eaLnBrk="0" hangingPunct="0">
              <a:defRPr sz="1600">
                <a:solidFill>
                  <a:schemeClr val="tx1"/>
                </a:solidFill>
                <a:latin typeface="Arial" charset="0"/>
                <a:ea typeface="ＭＳ Ｐゴシック" charset="0"/>
              </a:defRPr>
            </a:lvl2pPr>
            <a:lvl3pPr marL="1157059" indent="-231412" eaLnBrk="0" hangingPunct="0">
              <a:defRPr sz="1600">
                <a:solidFill>
                  <a:schemeClr val="tx1"/>
                </a:solidFill>
                <a:latin typeface="Arial" charset="0"/>
                <a:ea typeface="ＭＳ Ｐゴシック" charset="0"/>
              </a:defRPr>
            </a:lvl3pPr>
            <a:lvl4pPr marL="1619882" indent="-231412" eaLnBrk="0" hangingPunct="0">
              <a:defRPr sz="1600">
                <a:solidFill>
                  <a:schemeClr val="tx1"/>
                </a:solidFill>
                <a:latin typeface="Arial" charset="0"/>
                <a:ea typeface="ＭＳ Ｐゴシック" charset="0"/>
              </a:defRPr>
            </a:lvl4pPr>
            <a:lvl5pPr marL="2082706" indent="-231412" eaLnBrk="0" hangingPunct="0">
              <a:defRPr sz="1600">
                <a:solidFill>
                  <a:schemeClr val="tx1"/>
                </a:solidFill>
                <a:latin typeface="Arial" charset="0"/>
                <a:ea typeface="ＭＳ Ｐゴシック" charset="0"/>
              </a:defRPr>
            </a:lvl5pPr>
            <a:lvl6pPr marL="2545530" indent="-231412" eaLnBrk="0" fontAlgn="base" hangingPunct="0">
              <a:spcBef>
                <a:spcPct val="0"/>
              </a:spcBef>
              <a:spcAft>
                <a:spcPct val="0"/>
              </a:spcAft>
              <a:defRPr sz="1600">
                <a:solidFill>
                  <a:schemeClr val="tx1"/>
                </a:solidFill>
                <a:latin typeface="Arial" charset="0"/>
                <a:ea typeface="ＭＳ Ｐゴシック" charset="0"/>
              </a:defRPr>
            </a:lvl6pPr>
            <a:lvl7pPr marL="3008353" indent="-231412" eaLnBrk="0" fontAlgn="base" hangingPunct="0">
              <a:spcBef>
                <a:spcPct val="0"/>
              </a:spcBef>
              <a:spcAft>
                <a:spcPct val="0"/>
              </a:spcAft>
              <a:defRPr sz="1600">
                <a:solidFill>
                  <a:schemeClr val="tx1"/>
                </a:solidFill>
                <a:latin typeface="Arial" charset="0"/>
                <a:ea typeface="ＭＳ Ｐゴシック" charset="0"/>
              </a:defRPr>
            </a:lvl7pPr>
            <a:lvl8pPr marL="3471177" indent="-231412" eaLnBrk="0" fontAlgn="base" hangingPunct="0">
              <a:spcBef>
                <a:spcPct val="0"/>
              </a:spcBef>
              <a:spcAft>
                <a:spcPct val="0"/>
              </a:spcAft>
              <a:defRPr sz="1600">
                <a:solidFill>
                  <a:schemeClr val="tx1"/>
                </a:solidFill>
                <a:latin typeface="Arial" charset="0"/>
                <a:ea typeface="ＭＳ Ｐゴシック" charset="0"/>
              </a:defRPr>
            </a:lvl8pPr>
            <a:lvl9pPr marL="3934000" indent="-231412"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79BA0D40-CE94-054B-A05B-ACCF6B322340}" type="slidenum">
              <a:rPr lang="en-GB" sz="1200"/>
              <a:pPr eaLnBrk="1" hangingPunct="1"/>
              <a:t>183</a:t>
            </a:fld>
            <a:endParaRPr lang="en-GB" sz="1200" dirty="0"/>
          </a:p>
        </p:txBody>
      </p:sp>
    </p:spTree>
    <p:extLst>
      <p:ext uri="{BB962C8B-B14F-4D97-AF65-F5344CB8AC3E}">
        <p14:creationId xmlns:p14="http://schemas.microsoft.com/office/powerpoint/2010/main" val="310481281"/>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F50BB13-61A3-814F-A177-DE4A1B3C0BAE}" type="slidenum">
              <a:rPr lang="en-GB"/>
              <a:pPr/>
              <a:t>184</a:t>
            </a:fld>
            <a:endParaRPr lang="en-GB" dirty="0"/>
          </a:p>
        </p:txBody>
      </p:sp>
      <p:sp>
        <p:nvSpPr>
          <p:cNvPr id="94210" name="Rectangle 2"/>
          <p:cNvSpPr>
            <a:spLocks noGrp="1" noRot="1" noChangeAspect="1" noChangeArrowheads="1" noTextEdit="1"/>
          </p:cNvSpPr>
          <p:nvPr>
            <p:ph type="sldImg"/>
          </p:nvPr>
        </p:nvSpPr>
        <p:spPr>
          <a:xfrm>
            <a:off x="2924175" y="476250"/>
            <a:ext cx="4244975" cy="2387600"/>
          </a:xfrm>
          <a:ln/>
          <a:extLst>
            <a:ext uri="{FAA26D3D-D897-4be2-8F04-BA451C77F1D7}">
              <ma14:placeholderFlag xmlns:ma14="http://schemas.microsoft.com/office/mac/drawingml/2011/main" xmlns="" val="1"/>
            </a:ext>
          </a:extLst>
        </p:spPr>
      </p:sp>
      <p:sp>
        <p:nvSpPr>
          <p:cNvPr id="94211" name="Rectangle 3"/>
          <p:cNvSpPr>
            <a:spLocks noGrp="1" noChangeArrowheads="1"/>
          </p:cNvSpPr>
          <p:nvPr>
            <p:ph type="body" idx="1"/>
          </p:nvPr>
        </p:nvSpPr>
        <p:spPr>
          <a:xfrm>
            <a:off x="1345548" y="3024320"/>
            <a:ext cx="7400512" cy="2865145"/>
          </a:xfrm>
        </p:spPr>
        <p:txBody>
          <a:bodyPr/>
          <a:lstStyle/>
          <a:p>
            <a:r>
              <a:rPr lang="en-GB" dirty="0"/>
              <a:t>This cartoon contains a serious message!</a:t>
            </a:r>
          </a:p>
          <a:p>
            <a:r>
              <a:rPr lang="en-GB" dirty="0"/>
              <a:t>Designers are eager to design things… they generally do not like </a:t>
            </a:r>
            <a:r>
              <a:rPr lang="ja-JP" altLang="en-GB">
                <a:latin typeface="Arial"/>
              </a:rPr>
              <a:t>‘</a:t>
            </a:r>
            <a:r>
              <a:rPr lang="en-GB" dirty="0"/>
              <a:t>faffing about</a:t>
            </a:r>
            <a:r>
              <a:rPr lang="ja-JP" altLang="en-GB">
                <a:latin typeface="Arial"/>
              </a:rPr>
              <a:t>’</a:t>
            </a:r>
            <a:r>
              <a:rPr lang="en-GB" dirty="0"/>
              <a:t> doing things in teams which seem pedantic and ultra-systematic!</a:t>
            </a:r>
          </a:p>
          <a:p>
            <a:r>
              <a:rPr lang="en-GB" dirty="0"/>
              <a:t>There must be infrastructural pressure in place to ensure that these </a:t>
            </a:r>
            <a:r>
              <a:rPr lang="ja-JP" altLang="en-GB">
                <a:latin typeface="Arial"/>
              </a:rPr>
              <a:t>‘</a:t>
            </a:r>
            <a:r>
              <a:rPr lang="en-GB" dirty="0"/>
              <a:t>other</a:t>
            </a:r>
            <a:r>
              <a:rPr lang="ja-JP" altLang="en-GB">
                <a:latin typeface="Arial"/>
              </a:rPr>
              <a:t>’</a:t>
            </a:r>
            <a:r>
              <a:rPr lang="en-GB" dirty="0"/>
              <a:t> activities are done thoroughly, at the right time.</a:t>
            </a:r>
          </a:p>
          <a:p>
            <a:r>
              <a:rPr lang="en-GB" dirty="0"/>
              <a:t>Design reviews should do this, with specific deliverables baked into the NPD process gateways.</a:t>
            </a:r>
            <a:endParaRPr lang="en-US" dirty="0"/>
          </a:p>
        </p:txBody>
      </p:sp>
    </p:spTree>
    <p:extLst>
      <p:ext uri="{BB962C8B-B14F-4D97-AF65-F5344CB8AC3E}">
        <p14:creationId xmlns:p14="http://schemas.microsoft.com/office/powerpoint/2010/main" val="2636080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E05E8-6C7B-44EB-92EF-5344B834F7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007A24-61E4-4A29-83DD-B2023D1986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36472F-F79F-412F-A67D-7B4CF9826AC0}"/>
              </a:ext>
            </a:extLst>
          </p:cNvPr>
          <p:cNvSpPr>
            <a:spLocks noGrp="1"/>
          </p:cNvSpPr>
          <p:nvPr>
            <p:ph type="dt" sz="half" idx="10"/>
          </p:nvPr>
        </p:nvSpPr>
        <p:spPr/>
        <p:txBody>
          <a:bodyPr/>
          <a:lstStyle/>
          <a:p>
            <a:fld id="{78533E99-93AF-4F9B-B046-F8559FCD0C6B}" type="datetimeFigureOut">
              <a:rPr lang="en-GB" smtClean="0"/>
              <a:t>14/11/2025</a:t>
            </a:fld>
            <a:endParaRPr lang="en-GB" dirty="0"/>
          </a:p>
        </p:txBody>
      </p:sp>
      <p:sp>
        <p:nvSpPr>
          <p:cNvPr id="5" name="Footer Placeholder 4">
            <a:extLst>
              <a:ext uri="{FF2B5EF4-FFF2-40B4-BE49-F238E27FC236}">
                <a16:creationId xmlns:a16="http://schemas.microsoft.com/office/drawing/2014/main" id="{4BB3979C-086F-4332-BD74-3E6BBA2C7BE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4BDDCEF-45C1-4CF2-9B08-E34537AF53BC}"/>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24402459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B8684-C521-4E8A-B242-0830501CC5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5A42E7-5BCE-4C71-A9A7-34B01F3F5D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31ABA8-0501-4B31-9B68-2A9655B6490B}"/>
              </a:ext>
            </a:extLst>
          </p:cNvPr>
          <p:cNvSpPr>
            <a:spLocks noGrp="1"/>
          </p:cNvSpPr>
          <p:nvPr>
            <p:ph type="dt" sz="half" idx="10"/>
          </p:nvPr>
        </p:nvSpPr>
        <p:spPr/>
        <p:txBody>
          <a:bodyPr/>
          <a:lstStyle/>
          <a:p>
            <a:pPr>
              <a:defRPr/>
            </a:pPr>
            <a:endParaRPr lang="en-US" dirty="0"/>
          </a:p>
        </p:txBody>
      </p:sp>
      <p:sp>
        <p:nvSpPr>
          <p:cNvPr id="5" name="Footer Placeholder 4">
            <a:extLst>
              <a:ext uri="{FF2B5EF4-FFF2-40B4-BE49-F238E27FC236}">
                <a16:creationId xmlns:a16="http://schemas.microsoft.com/office/drawing/2014/main" id="{01A0D972-5F68-49F8-8321-5CD2095C2D30}"/>
              </a:ext>
            </a:extLst>
          </p:cNvPr>
          <p:cNvSpPr>
            <a:spLocks noGrp="1"/>
          </p:cNvSpPr>
          <p:nvPr>
            <p:ph type="ftr" sz="quarter" idx="11"/>
          </p:nvPr>
        </p:nvSpPr>
        <p:spPr/>
        <p:txBody>
          <a:bodyPr/>
          <a:lstStyle/>
          <a:p>
            <a:pPr>
              <a:defRPr/>
            </a:pPr>
            <a:endParaRPr lang="en-US" dirty="0"/>
          </a:p>
        </p:txBody>
      </p:sp>
      <p:sp>
        <p:nvSpPr>
          <p:cNvPr id="6" name="Slide Number Placeholder 5">
            <a:extLst>
              <a:ext uri="{FF2B5EF4-FFF2-40B4-BE49-F238E27FC236}">
                <a16:creationId xmlns:a16="http://schemas.microsoft.com/office/drawing/2014/main" id="{CE7BFAB8-1FC1-4F90-B23D-5620E8B297B9}"/>
              </a:ext>
            </a:extLst>
          </p:cNvPr>
          <p:cNvSpPr>
            <a:spLocks noGrp="1"/>
          </p:cNvSpPr>
          <p:nvPr>
            <p:ph type="sldNum" sz="quarter" idx="12"/>
          </p:nvPr>
        </p:nvSpPr>
        <p:spPr/>
        <p:txBody>
          <a:bodyPr/>
          <a:lstStyle/>
          <a:p>
            <a:fld id="{714C567D-0E37-3E41-B6D4-8C0AC45026B9}" type="slidenum">
              <a:rPr lang="en-US" smtClean="0"/>
              <a:pPr/>
              <a:t>‹#›</a:t>
            </a:fld>
            <a:endParaRPr lang="en-US" dirty="0"/>
          </a:p>
        </p:txBody>
      </p:sp>
    </p:spTree>
    <p:extLst>
      <p:ext uri="{BB962C8B-B14F-4D97-AF65-F5344CB8AC3E}">
        <p14:creationId xmlns:p14="http://schemas.microsoft.com/office/powerpoint/2010/main" val="1558737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B07BD-E717-40E2-B0DC-05DA84B1C8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B159C2-334F-4F8D-B79E-361B806BAC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4A65E1-566D-4EEE-84D3-ABA3936D7509}"/>
              </a:ext>
            </a:extLst>
          </p:cNvPr>
          <p:cNvSpPr>
            <a:spLocks noGrp="1"/>
          </p:cNvSpPr>
          <p:nvPr>
            <p:ph type="dt" sz="half" idx="10"/>
          </p:nvPr>
        </p:nvSpPr>
        <p:spPr/>
        <p:txBody>
          <a:bodyPr/>
          <a:lstStyle/>
          <a:p>
            <a:fld id="{78533E99-93AF-4F9B-B046-F8559FCD0C6B}" type="datetimeFigureOut">
              <a:rPr lang="en-GB" smtClean="0"/>
              <a:t>14/11/2025</a:t>
            </a:fld>
            <a:endParaRPr lang="en-GB" dirty="0"/>
          </a:p>
        </p:txBody>
      </p:sp>
      <p:sp>
        <p:nvSpPr>
          <p:cNvPr id="5" name="Footer Placeholder 4">
            <a:extLst>
              <a:ext uri="{FF2B5EF4-FFF2-40B4-BE49-F238E27FC236}">
                <a16:creationId xmlns:a16="http://schemas.microsoft.com/office/drawing/2014/main" id="{EB66A89F-1172-492C-93C0-BBD5CD2EBFF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949A642-65C6-4B6C-857F-441F3F9A96A8}"/>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80406347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DBF42-5C9C-4A30-8FE5-F38D52D901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7C5D6D-C93B-4581-AD3D-C021C2B024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FADDF2-5AE9-4EDB-8781-F3E527A6A4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B72BF0-580B-4872-8DB8-7DE82356A9A3}"/>
              </a:ext>
            </a:extLst>
          </p:cNvPr>
          <p:cNvSpPr>
            <a:spLocks noGrp="1"/>
          </p:cNvSpPr>
          <p:nvPr>
            <p:ph type="dt" sz="half" idx="10"/>
          </p:nvPr>
        </p:nvSpPr>
        <p:spPr/>
        <p:txBody>
          <a:bodyPr/>
          <a:lstStyle/>
          <a:p>
            <a:pPr>
              <a:defRPr/>
            </a:pPr>
            <a:endParaRPr lang="en-US" dirty="0"/>
          </a:p>
        </p:txBody>
      </p:sp>
      <p:sp>
        <p:nvSpPr>
          <p:cNvPr id="6" name="Footer Placeholder 5">
            <a:extLst>
              <a:ext uri="{FF2B5EF4-FFF2-40B4-BE49-F238E27FC236}">
                <a16:creationId xmlns:a16="http://schemas.microsoft.com/office/drawing/2014/main" id="{2E2D445B-1FEF-4802-951D-27C6ACA87CCD}"/>
              </a:ext>
            </a:extLst>
          </p:cNvPr>
          <p:cNvSpPr>
            <a:spLocks noGrp="1"/>
          </p:cNvSpPr>
          <p:nvPr>
            <p:ph type="ftr" sz="quarter" idx="11"/>
          </p:nvPr>
        </p:nvSpPr>
        <p:spPr/>
        <p:txBody>
          <a:bodyPr/>
          <a:lstStyle/>
          <a:p>
            <a:pPr>
              <a:defRPr/>
            </a:pPr>
            <a:endParaRPr lang="en-US" dirty="0"/>
          </a:p>
        </p:txBody>
      </p:sp>
      <p:sp>
        <p:nvSpPr>
          <p:cNvPr id="7" name="Slide Number Placeholder 6">
            <a:extLst>
              <a:ext uri="{FF2B5EF4-FFF2-40B4-BE49-F238E27FC236}">
                <a16:creationId xmlns:a16="http://schemas.microsoft.com/office/drawing/2014/main" id="{DCA90A08-F89B-43CF-8750-502E6F9654C8}"/>
              </a:ext>
            </a:extLst>
          </p:cNvPr>
          <p:cNvSpPr>
            <a:spLocks noGrp="1"/>
          </p:cNvSpPr>
          <p:nvPr>
            <p:ph type="sldNum" sz="quarter" idx="12"/>
          </p:nvPr>
        </p:nvSpPr>
        <p:spPr/>
        <p:txBody>
          <a:bodyPr/>
          <a:lstStyle/>
          <a:p>
            <a:fld id="{4DD93AAA-9664-724C-BCA8-AA8BF9C19235}" type="slidenum">
              <a:rPr lang="en-US" smtClean="0"/>
              <a:pPr/>
              <a:t>‹#›</a:t>
            </a:fld>
            <a:endParaRPr lang="en-US" dirty="0"/>
          </a:p>
        </p:txBody>
      </p:sp>
    </p:spTree>
    <p:extLst>
      <p:ext uri="{BB962C8B-B14F-4D97-AF65-F5344CB8AC3E}">
        <p14:creationId xmlns:p14="http://schemas.microsoft.com/office/powerpoint/2010/main" val="2484304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28556-DF50-4C4C-999E-48EBE3F38B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596D4D-EFD6-4B68-AF2D-8917E09866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E94AF5-8247-4183-9988-B12EDD92E7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8C28BC-4D26-457F-BEC9-E61FC00139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A451F4-9197-4B1A-B877-86D95F5FE2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316869-B2F5-4896-A8B4-92EAD43D04DB}"/>
              </a:ext>
            </a:extLst>
          </p:cNvPr>
          <p:cNvSpPr>
            <a:spLocks noGrp="1"/>
          </p:cNvSpPr>
          <p:nvPr>
            <p:ph type="dt" sz="half" idx="10"/>
          </p:nvPr>
        </p:nvSpPr>
        <p:spPr/>
        <p:txBody>
          <a:bodyPr/>
          <a:lstStyle/>
          <a:p>
            <a:fld id="{78533E99-93AF-4F9B-B046-F8559FCD0C6B}" type="datetimeFigureOut">
              <a:rPr lang="en-GB" smtClean="0"/>
              <a:t>14/11/2025</a:t>
            </a:fld>
            <a:endParaRPr lang="en-GB" dirty="0"/>
          </a:p>
        </p:txBody>
      </p:sp>
      <p:sp>
        <p:nvSpPr>
          <p:cNvPr id="8" name="Footer Placeholder 7">
            <a:extLst>
              <a:ext uri="{FF2B5EF4-FFF2-40B4-BE49-F238E27FC236}">
                <a16:creationId xmlns:a16="http://schemas.microsoft.com/office/drawing/2014/main" id="{3487E4D6-7D2E-4593-8AF6-E1FA5F1F1FD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ECD4BC4-0D0A-4A2E-8454-10D5FDF37F1E}"/>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4897732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BA167-8E2F-4E4C-8042-9979DD2E95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BE0A4E-E8CE-4020-9284-EF07970EE906}"/>
              </a:ext>
            </a:extLst>
          </p:cNvPr>
          <p:cNvSpPr>
            <a:spLocks noGrp="1"/>
          </p:cNvSpPr>
          <p:nvPr>
            <p:ph type="dt" sz="half" idx="10"/>
          </p:nvPr>
        </p:nvSpPr>
        <p:spPr/>
        <p:txBody>
          <a:bodyPr/>
          <a:lstStyle/>
          <a:p>
            <a:pPr>
              <a:defRPr/>
            </a:pPr>
            <a:endParaRPr lang="en-US" dirty="0"/>
          </a:p>
        </p:txBody>
      </p:sp>
      <p:sp>
        <p:nvSpPr>
          <p:cNvPr id="4" name="Footer Placeholder 3">
            <a:extLst>
              <a:ext uri="{FF2B5EF4-FFF2-40B4-BE49-F238E27FC236}">
                <a16:creationId xmlns:a16="http://schemas.microsoft.com/office/drawing/2014/main" id="{64E04DC3-3A48-469D-AEB3-B4B8FB1FCE2F}"/>
              </a:ext>
            </a:extLst>
          </p:cNvPr>
          <p:cNvSpPr>
            <a:spLocks noGrp="1"/>
          </p:cNvSpPr>
          <p:nvPr>
            <p:ph type="ftr" sz="quarter" idx="11"/>
          </p:nvPr>
        </p:nvSpPr>
        <p:spPr/>
        <p:txBody>
          <a:bodyPr/>
          <a:lstStyle/>
          <a:p>
            <a:pPr>
              <a:defRPr/>
            </a:pPr>
            <a:endParaRPr lang="en-US" dirty="0"/>
          </a:p>
        </p:txBody>
      </p:sp>
      <p:sp>
        <p:nvSpPr>
          <p:cNvPr id="5" name="Slide Number Placeholder 4">
            <a:extLst>
              <a:ext uri="{FF2B5EF4-FFF2-40B4-BE49-F238E27FC236}">
                <a16:creationId xmlns:a16="http://schemas.microsoft.com/office/drawing/2014/main" id="{CF2EF526-A4D5-4C91-9A28-2520A3570C87}"/>
              </a:ext>
            </a:extLst>
          </p:cNvPr>
          <p:cNvSpPr>
            <a:spLocks noGrp="1"/>
          </p:cNvSpPr>
          <p:nvPr>
            <p:ph type="sldNum" sz="quarter" idx="12"/>
          </p:nvPr>
        </p:nvSpPr>
        <p:spPr/>
        <p:txBody>
          <a:bodyPr/>
          <a:lstStyle/>
          <a:p>
            <a:fld id="{1C9AE723-F85C-2640-9190-641236277428}" type="slidenum">
              <a:rPr lang="en-US" smtClean="0"/>
              <a:pPr/>
              <a:t>‹#›</a:t>
            </a:fld>
            <a:endParaRPr lang="en-US" dirty="0"/>
          </a:p>
        </p:txBody>
      </p:sp>
    </p:spTree>
    <p:extLst>
      <p:ext uri="{BB962C8B-B14F-4D97-AF65-F5344CB8AC3E}">
        <p14:creationId xmlns:p14="http://schemas.microsoft.com/office/powerpoint/2010/main" val="2481088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AC06B0-55CF-4897-A40F-31B070C0DCAA}"/>
              </a:ext>
            </a:extLst>
          </p:cNvPr>
          <p:cNvSpPr>
            <a:spLocks noGrp="1"/>
          </p:cNvSpPr>
          <p:nvPr>
            <p:ph type="dt" sz="half" idx="10"/>
          </p:nvPr>
        </p:nvSpPr>
        <p:spPr/>
        <p:txBody>
          <a:bodyPr/>
          <a:lstStyle/>
          <a:p>
            <a:fld id="{78533E99-93AF-4F9B-B046-F8559FCD0C6B}" type="datetimeFigureOut">
              <a:rPr lang="en-GB" smtClean="0"/>
              <a:t>14/11/2025</a:t>
            </a:fld>
            <a:endParaRPr lang="en-GB" dirty="0"/>
          </a:p>
        </p:txBody>
      </p:sp>
      <p:sp>
        <p:nvSpPr>
          <p:cNvPr id="3" name="Footer Placeholder 2">
            <a:extLst>
              <a:ext uri="{FF2B5EF4-FFF2-40B4-BE49-F238E27FC236}">
                <a16:creationId xmlns:a16="http://schemas.microsoft.com/office/drawing/2014/main" id="{7A538C80-5865-4873-B972-8431C06AE93B}"/>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EA0EA7A-3834-46E1-9483-F57F1793F17A}"/>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7444392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752E5-BBA5-4BB3-B066-1A09ECAA42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81C9FF-E9A6-46EF-B92E-23FFD1BAC8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2CE73D8-938B-4679-AA81-3A9144D4BA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15A147-547C-43E9-B16E-06B84424B042}"/>
              </a:ext>
            </a:extLst>
          </p:cNvPr>
          <p:cNvSpPr>
            <a:spLocks noGrp="1"/>
          </p:cNvSpPr>
          <p:nvPr>
            <p:ph type="dt" sz="half" idx="10"/>
          </p:nvPr>
        </p:nvSpPr>
        <p:spPr/>
        <p:txBody>
          <a:bodyPr/>
          <a:lstStyle/>
          <a:p>
            <a:fld id="{78533E99-93AF-4F9B-B046-F8559FCD0C6B}" type="datetimeFigureOut">
              <a:rPr lang="en-GB" smtClean="0"/>
              <a:t>14/11/2025</a:t>
            </a:fld>
            <a:endParaRPr lang="en-GB" dirty="0"/>
          </a:p>
        </p:txBody>
      </p:sp>
      <p:sp>
        <p:nvSpPr>
          <p:cNvPr id="6" name="Footer Placeholder 5">
            <a:extLst>
              <a:ext uri="{FF2B5EF4-FFF2-40B4-BE49-F238E27FC236}">
                <a16:creationId xmlns:a16="http://schemas.microsoft.com/office/drawing/2014/main" id="{0C33B988-28D6-4025-B6AA-71CE0FE3894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F9771AC-20A2-4F05-854A-E43BC49F1F34}"/>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1627527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BE7FB-6A8A-4603-BCB4-C7C9634704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EDAD09-6F29-4335-8095-712A3863BC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010ADBC-217F-4A06-98DE-DE3485DB97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3B1889-203B-4B7F-83B4-BBD69AA485D5}"/>
              </a:ext>
            </a:extLst>
          </p:cNvPr>
          <p:cNvSpPr>
            <a:spLocks noGrp="1"/>
          </p:cNvSpPr>
          <p:nvPr>
            <p:ph type="dt" sz="half" idx="10"/>
          </p:nvPr>
        </p:nvSpPr>
        <p:spPr/>
        <p:txBody>
          <a:bodyPr/>
          <a:lstStyle/>
          <a:p>
            <a:fld id="{78533E99-93AF-4F9B-B046-F8559FCD0C6B}" type="datetimeFigureOut">
              <a:rPr lang="en-GB" smtClean="0"/>
              <a:t>14/11/2025</a:t>
            </a:fld>
            <a:endParaRPr lang="en-GB" dirty="0"/>
          </a:p>
        </p:txBody>
      </p:sp>
      <p:sp>
        <p:nvSpPr>
          <p:cNvPr id="6" name="Footer Placeholder 5">
            <a:extLst>
              <a:ext uri="{FF2B5EF4-FFF2-40B4-BE49-F238E27FC236}">
                <a16:creationId xmlns:a16="http://schemas.microsoft.com/office/drawing/2014/main" id="{DB486CFA-AE25-45DB-9DB1-D2C4F015848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1FB4E84-8DA1-44FD-B8FE-357CBC3C42D4}"/>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634215517"/>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971D0-05AC-444B-BD0B-6FBAEED153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B387FC-8591-4B69-8FEA-1E9C973D0F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2C7EE3-DA6E-447E-A47C-79440927026D}"/>
              </a:ext>
            </a:extLst>
          </p:cNvPr>
          <p:cNvSpPr>
            <a:spLocks noGrp="1"/>
          </p:cNvSpPr>
          <p:nvPr>
            <p:ph type="dt" sz="half" idx="10"/>
          </p:nvPr>
        </p:nvSpPr>
        <p:spPr/>
        <p:txBody>
          <a:bodyPr/>
          <a:lstStyle/>
          <a:p>
            <a:fld id="{78533E99-93AF-4F9B-B046-F8559FCD0C6B}" type="datetimeFigureOut">
              <a:rPr lang="en-GB" smtClean="0"/>
              <a:t>14/11/2025</a:t>
            </a:fld>
            <a:endParaRPr lang="en-GB" dirty="0"/>
          </a:p>
        </p:txBody>
      </p:sp>
      <p:sp>
        <p:nvSpPr>
          <p:cNvPr id="5" name="Footer Placeholder 4">
            <a:extLst>
              <a:ext uri="{FF2B5EF4-FFF2-40B4-BE49-F238E27FC236}">
                <a16:creationId xmlns:a16="http://schemas.microsoft.com/office/drawing/2014/main" id="{E5846715-F1D5-49D0-975F-C75A9A50EDA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DB62488-1685-46D5-9C34-98059FCC30A9}"/>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291117670"/>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CE7A8D5-7437-442D-9176-499084329C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57BB48-AFB0-4F55-8ED2-B5256BAE75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456B0B-7CFD-4A7A-A699-1B358C27062C}"/>
              </a:ext>
            </a:extLst>
          </p:cNvPr>
          <p:cNvSpPr>
            <a:spLocks noGrp="1"/>
          </p:cNvSpPr>
          <p:nvPr>
            <p:ph type="dt" sz="half" idx="10"/>
          </p:nvPr>
        </p:nvSpPr>
        <p:spPr/>
        <p:txBody>
          <a:bodyPr/>
          <a:lstStyle/>
          <a:p>
            <a:fld id="{78533E99-93AF-4F9B-B046-F8559FCD0C6B}" type="datetimeFigureOut">
              <a:rPr lang="en-GB" smtClean="0"/>
              <a:t>14/11/2025</a:t>
            </a:fld>
            <a:endParaRPr lang="en-GB" dirty="0"/>
          </a:p>
        </p:txBody>
      </p:sp>
      <p:sp>
        <p:nvSpPr>
          <p:cNvPr id="5" name="Footer Placeholder 4">
            <a:extLst>
              <a:ext uri="{FF2B5EF4-FFF2-40B4-BE49-F238E27FC236}">
                <a16:creationId xmlns:a16="http://schemas.microsoft.com/office/drawing/2014/main" id="{2C4B9D80-A61D-497E-9AEA-0ACF769C2A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4823490-C163-44E3-A3A4-3CC546922826}"/>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828675688"/>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440394"/>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666044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32557"/>
            <a:ext cx="536165" cy="246221"/>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1223329790"/>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990665"/>
            <a:ext cx="103632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914400" y="3554413"/>
            <a:ext cx="103632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2123DF09-8A53-4607-8231-56EA3FD20001}"/>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22094278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8388411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9822047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5487830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513840"/>
            <a:ext cx="5193000" cy="4538826"/>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20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7"/>
          <p:cNvSpPr>
            <a:spLocks noGrp="1"/>
          </p:cNvSpPr>
          <p:nvPr>
            <p:ph type="body" sz="quarter" idx="17"/>
          </p:nvPr>
        </p:nvSpPr>
        <p:spPr>
          <a:xfrm>
            <a:off x="576000" y="1513840"/>
            <a:ext cx="5193000" cy="4538826"/>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546623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990607"/>
            <a:ext cx="5080000" cy="221599"/>
          </a:xfrm>
        </p:spPr>
        <p:txBody>
          <a:bodyPr/>
          <a:lstStyle/>
          <a:p>
            <a:pPr lvl="0"/>
            <a:endParaRPr lang="en-GB" noProof="0" dirty="0"/>
          </a:p>
        </p:txBody>
      </p:sp>
      <p:sp>
        <p:nvSpPr>
          <p:cNvPr id="4" name="Text Placeholder 3"/>
          <p:cNvSpPr>
            <a:spLocks noGrp="1"/>
          </p:cNvSpPr>
          <p:nvPr>
            <p:ph type="body" sz="half" idx="2"/>
          </p:nvPr>
        </p:nvSpPr>
        <p:spPr>
          <a:xfrm>
            <a:off x="6197600" y="990607"/>
            <a:ext cx="50800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EC88B3CE-C08C-48AC-B25B-C82148DEB2D1}"/>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31289893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1117229"/>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Slide Number Placeholder 4">
            <a:extLst>
              <a:ext uri="{FF2B5EF4-FFF2-40B4-BE49-F238E27FC236}">
                <a16:creationId xmlns:a16="http://schemas.microsoft.com/office/drawing/2014/main" id="{C1C8DDE8-72FE-47F5-A87D-FAF9557C6EBE}"/>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17219852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60089"/>
            <a:ext cx="11006583" cy="111722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42758801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a:xfrm>
            <a:off x="11233212" y="64071"/>
            <a:ext cx="490605" cy="123111"/>
          </a:xfrm>
        </p:spPr>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221599"/>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221599"/>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221599"/>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221599"/>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221599"/>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249299"/>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6B81C3-C56C-495F-B68C-0C6132AE242C}"/>
              </a:ext>
            </a:extLst>
          </p:cNvPr>
          <p:cNvSpPr>
            <a:spLocks noGrp="1"/>
          </p:cNvSpPr>
          <p:nvPr>
            <p:ph type="dt" sz="half" idx="10"/>
          </p:nvPr>
        </p:nvSpPr>
        <p:spPr/>
        <p:txBody>
          <a:bodyPr/>
          <a:lstStyle/>
          <a:p>
            <a:fld id="{83A6E957-C47A-43A7-A798-09E57F47271D}" type="datetimeFigureOut">
              <a:rPr lang="en-GB" smtClean="0"/>
              <a:t>14/11/2025</a:t>
            </a:fld>
            <a:endParaRPr lang="en-GB"/>
          </a:p>
        </p:txBody>
      </p:sp>
      <p:sp>
        <p:nvSpPr>
          <p:cNvPr id="3" name="Footer Placeholder 2">
            <a:extLst>
              <a:ext uri="{FF2B5EF4-FFF2-40B4-BE49-F238E27FC236}">
                <a16:creationId xmlns:a16="http://schemas.microsoft.com/office/drawing/2014/main" id="{31E27BB3-15F0-460D-945D-E5D15535F6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EE3E6A-377A-4390-99E4-58453505DC7E}"/>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02044100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8" name="Content Placeholder 3">
            <a:extLst>
              <a:ext uri="{FF2B5EF4-FFF2-40B4-BE49-F238E27FC236}">
                <a16:creationId xmlns:a16="http://schemas.microsoft.com/office/drawing/2014/main" id="{7DCA9DEE-12C9-9243-9B27-85084CDC63D9}"/>
              </a:ext>
            </a:extLst>
          </p:cNvPr>
          <p:cNvSpPr>
            <a:spLocks noGrp="1"/>
          </p:cNvSpPr>
          <p:nvPr>
            <p:ph sz="quarter" idx="16"/>
          </p:nvPr>
        </p:nvSpPr>
        <p:spPr>
          <a:xfrm>
            <a:off x="658369"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1846184F-E7CE-8949-AA7D-ADFDEF720F33}"/>
              </a:ext>
            </a:extLst>
          </p:cNvPr>
          <p:cNvSpPr>
            <a:spLocks noGrp="1"/>
          </p:cNvSpPr>
          <p:nvPr>
            <p:ph sz="quarter" idx="17"/>
          </p:nvPr>
        </p:nvSpPr>
        <p:spPr>
          <a:xfrm>
            <a:off x="6385985" y="1194455"/>
            <a:ext cx="5278967" cy="51868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itle Placeholder 10">
            <a:extLst>
              <a:ext uri="{FF2B5EF4-FFF2-40B4-BE49-F238E27FC236}">
                <a16:creationId xmlns:a16="http://schemas.microsoft.com/office/drawing/2014/main" id="{579243D2-E1F0-0443-91C6-AB7AF5E25A80}"/>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
        <p:nvSpPr>
          <p:cNvPr id="6" name="Slide Number Placeholder 5">
            <a:extLst>
              <a:ext uri="{FF2B5EF4-FFF2-40B4-BE49-F238E27FC236}">
                <a16:creationId xmlns:a16="http://schemas.microsoft.com/office/drawing/2014/main" id="{08B9003B-D6C7-7840-8F86-0E9E3655BBDB}"/>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98337940"/>
      </p:ext>
    </p:extLst>
  </p:cSld>
  <p:clrMapOvr>
    <a:masterClrMapping/>
  </p:clrMapOvr>
  <p:transition>
    <p:wipe dir="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wrap="square"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97576075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1_One column text">
    <p:spTree>
      <p:nvGrpSpPr>
        <p:cNvPr id="1" name=""/>
        <p:cNvGrpSpPr/>
        <p:nvPr/>
      </p:nvGrpSpPr>
      <p:grpSpPr>
        <a:xfrm>
          <a:off x="0" y="0"/>
          <a:ext cx="0" cy="0"/>
          <a:chOff x="0" y="0"/>
          <a:chExt cx="0" cy="0"/>
        </a:xfrm>
      </p:grpSpPr>
      <p:sp>
        <p:nvSpPr>
          <p:cNvPr id="12" name="Text Placeholder 7"/>
          <p:cNvSpPr>
            <a:spLocks noGrp="1"/>
          </p:cNvSpPr>
          <p:nvPr>
            <p:ph type="body" sz="quarter" idx="15"/>
          </p:nvPr>
        </p:nvSpPr>
        <p:spPr>
          <a:xfrm>
            <a:off x="576000" y="1693606"/>
            <a:ext cx="11010600" cy="435906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Slide Number Placeholder 5">
            <a:extLst>
              <a:ext uri="{FF2B5EF4-FFF2-40B4-BE49-F238E27FC236}">
                <a16:creationId xmlns:a16="http://schemas.microsoft.com/office/drawing/2014/main" id="{CE509E19-016D-DE4E-A2B0-DA8781B827F1}"/>
              </a:ext>
            </a:extLst>
          </p:cNvPr>
          <p:cNvSpPr>
            <a:spLocks noGrp="1"/>
          </p:cNvSpPr>
          <p:nvPr>
            <p:ph type="sldNum" sz="quarter" idx="4"/>
          </p:nvPr>
        </p:nvSpPr>
        <p:spPr>
          <a:xfrm>
            <a:off x="11233212" y="55445"/>
            <a:ext cx="490605" cy="123111"/>
          </a:xfrm>
          <a:prstGeom prst="rect">
            <a:avLst/>
          </a:prstGeom>
        </p:spPr>
        <p:txBody>
          <a:bodyPr vert="horz" wrap="square"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51481436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78932-D727-4C1A-97E5-0B17030086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30386B-3EB0-4F6A-9E96-4C462A38D4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CAA6F5-7531-4B58-8160-CCEDBE7C455E}"/>
              </a:ext>
            </a:extLst>
          </p:cNvPr>
          <p:cNvSpPr>
            <a:spLocks noGrp="1"/>
          </p:cNvSpPr>
          <p:nvPr>
            <p:ph type="dt" sz="half" idx="10"/>
          </p:nvPr>
        </p:nvSpPr>
        <p:spPr/>
        <p:txBody>
          <a:bodyPr/>
          <a:lstStyle/>
          <a:p>
            <a:fld id="{83A6E957-C47A-43A7-A798-09E57F47271D}" type="datetimeFigureOut">
              <a:rPr lang="en-GB" smtClean="0"/>
              <a:t>14/11/2025</a:t>
            </a:fld>
            <a:endParaRPr lang="en-GB"/>
          </a:p>
        </p:txBody>
      </p:sp>
      <p:sp>
        <p:nvSpPr>
          <p:cNvPr id="5" name="Footer Placeholder 4">
            <a:extLst>
              <a:ext uri="{FF2B5EF4-FFF2-40B4-BE49-F238E27FC236}">
                <a16:creationId xmlns:a16="http://schemas.microsoft.com/office/drawing/2014/main" id="{6A7B4F1B-4EF6-487A-AD4A-EF943EB8B4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01C7F-920F-4212-860F-8A694EEF975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422514602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91BED-8F02-4DAB-BACC-69E9A2DD23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31F3C6-1586-4098-BB5F-93A6738EBA8F}"/>
              </a:ext>
            </a:extLst>
          </p:cNvPr>
          <p:cNvSpPr>
            <a:spLocks noGrp="1"/>
          </p:cNvSpPr>
          <p:nvPr>
            <p:ph type="dt" sz="half" idx="10"/>
          </p:nvPr>
        </p:nvSpPr>
        <p:spPr/>
        <p:txBody>
          <a:bodyPr/>
          <a:lstStyle/>
          <a:p>
            <a:fld id="{83A6E957-C47A-43A7-A798-09E57F47271D}" type="datetimeFigureOut">
              <a:rPr lang="en-GB" smtClean="0"/>
              <a:t>14/11/2025</a:t>
            </a:fld>
            <a:endParaRPr lang="en-GB"/>
          </a:p>
        </p:txBody>
      </p:sp>
      <p:sp>
        <p:nvSpPr>
          <p:cNvPr id="4" name="Footer Placeholder 3">
            <a:extLst>
              <a:ext uri="{FF2B5EF4-FFF2-40B4-BE49-F238E27FC236}">
                <a16:creationId xmlns:a16="http://schemas.microsoft.com/office/drawing/2014/main" id="{DCAE2EC1-319B-43FB-B80F-700472610B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97752B-72F3-47D1-929E-8BA55663B69F}"/>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277321249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4542423"/>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Slide Number Placeholder 4">
            <a:extLst>
              <a:ext uri="{FF2B5EF4-FFF2-40B4-BE49-F238E27FC236}">
                <a16:creationId xmlns:a16="http://schemas.microsoft.com/office/drawing/2014/main" id="{C1C8DDE8-72FE-47F5-A87D-FAF9557C6EBE}"/>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24521000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73FE2-D08E-4AEE-9C7C-72CD9EF7F1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F7ED08-7687-443F-9878-87C2246580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9D25F2-3FC2-4DBD-83A6-A1A473881E88}"/>
              </a:ext>
            </a:extLst>
          </p:cNvPr>
          <p:cNvSpPr>
            <a:spLocks noGrp="1"/>
          </p:cNvSpPr>
          <p:nvPr>
            <p:ph type="dt" sz="half" idx="10"/>
          </p:nvPr>
        </p:nvSpPr>
        <p:spPr/>
        <p:txBody>
          <a:bodyPr/>
          <a:lstStyle/>
          <a:p>
            <a:fld id="{83A6E957-C47A-43A7-A798-09E57F47271D}" type="datetimeFigureOut">
              <a:rPr lang="en-GB" smtClean="0"/>
              <a:t>14/11/2025</a:t>
            </a:fld>
            <a:endParaRPr lang="en-GB"/>
          </a:p>
        </p:txBody>
      </p:sp>
      <p:sp>
        <p:nvSpPr>
          <p:cNvPr id="5" name="Footer Placeholder 4">
            <a:extLst>
              <a:ext uri="{FF2B5EF4-FFF2-40B4-BE49-F238E27FC236}">
                <a16:creationId xmlns:a16="http://schemas.microsoft.com/office/drawing/2014/main" id="{D8363E1E-1498-40DA-B140-735D6A913D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1634A7-94FF-4863-8AAB-3786E229A516}"/>
              </a:ext>
            </a:extLst>
          </p:cNvPr>
          <p:cNvSpPr>
            <a:spLocks noGrp="1"/>
          </p:cNvSpPr>
          <p:nvPr>
            <p:ph type="sldNum" sz="quarter" idx="12"/>
          </p:nvPr>
        </p:nvSpPr>
        <p:spPr/>
        <p:txBody>
          <a:bodyPr/>
          <a:lstStyle/>
          <a:p>
            <a:fld id="{F00BD73A-E8A5-432D-A105-0F5E3BA24095}" type="slidenum">
              <a:rPr lang="en-GB" smtClean="0"/>
              <a:t>‹#›</a:t>
            </a:fld>
            <a:endParaRPr lang="en-GB"/>
          </a:p>
        </p:txBody>
      </p:sp>
    </p:spTree>
    <p:extLst>
      <p:ext uri="{BB962C8B-B14F-4D97-AF65-F5344CB8AC3E}">
        <p14:creationId xmlns:p14="http://schemas.microsoft.com/office/powerpoint/2010/main" val="305955344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478865"/>
            <a:ext cx="11006583" cy="4830455"/>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Title Placeholder 10">
            <a:extLst>
              <a:ext uri="{FF2B5EF4-FFF2-40B4-BE49-F238E27FC236}">
                <a16:creationId xmlns:a16="http://schemas.microsoft.com/office/drawing/2014/main" id="{294C6D07-BD75-9B41-827E-89C6FB44D7EB}"/>
              </a:ext>
            </a:extLst>
          </p:cNvPr>
          <p:cNvSpPr>
            <a:spLocks noGrp="1"/>
          </p:cNvSpPr>
          <p:nvPr>
            <p:ph type="title"/>
          </p:nvPr>
        </p:nvSpPr>
        <p:spPr>
          <a:xfrm>
            <a:off x="634588" y="331178"/>
            <a:ext cx="9912643"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30988280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60089"/>
            <a:ext cx="11006583" cy="5049233"/>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176656213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5186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345592509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56480120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Tree>
    <p:extLst>
      <p:ext uri="{BB962C8B-B14F-4D97-AF65-F5344CB8AC3E}">
        <p14:creationId xmlns:p14="http://schemas.microsoft.com/office/powerpoint/2010/main" val="1369771737"/>
      </p:ext>
    </p:extLst>
  </p:cSld>
  <p:clrMapOvr>
    <a:masterClrMapping/>
  </p:clrMapOvr>
  <p:transition>
    <p:wipe dir="r"/>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B7193C-1B21-3AF7-838D-79FD7FD66E81}"/>
              </a:ext>
            </a:extLst>
          </p:cNvPr>
          <p:cNvSpPr>
            <a:spLocks noGrp="1"/>
          </p:cNvSpPr>
          <p:nvPr>
            <p:ph type="dt" sz="half" idx="10"/>
          </p:nvPr>
        </p:nvSpPr>
        <p:spPr/>
        <p:txBody>
          <a:bodyPr/>
          <a:lstStyle/>
          <a:p>
            <a:fld id="{6FA7B11A-C789-41D3-99B0-D44414B07342}" type="datetimeFigureOut">
              <a:rPr lang="en-GB" smtClean="0"/>
              <a:t>14/11/2025</a:t>
            </a:fld>
            <a:endParaRPr lang="en-GB"/>
          </a:p>
        </p:txBody>
      </p:sp>
      <p:sp>
        <p:nvSpPr>
          <p:cNvPr id="3" name="Footer Placeholder 2">
            <a:extLst>
              <a:ext uri="{FF2B5EF4-FFF2-40B4-BE49-F238E27FC236}">
                <a16:creationId xmlns:a16="http://schemas.microsoft.com/office/drawing/2014/main" id="{9AF7CFE2-8F16-5E13-794E-13F3556CDDB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D03A80C-4A7F-DA06-E7BD-0F97804E52EC}"/>
              </a:ext>
            </a:extLst>
          </p:cNvPr>
          <p:cNvSpPr>
            <a:spLocks noGrp="1"/>
          </p:cNvSpPr>
          <p:nvPr>
            <p:ph type="sldNum" sz="quarter" idx="12"/>
          </p:nvPr>
        </p:nvSpPr>
        <p:spPr/>
        <p:txBody>
          <a:bodyPr/>
          <a:lstStyle/>
          <a:p>
            <a:fld id="{EEAC6607-5B0D-4104-816E-32D7E62BB66E}" type="slidenum">
              <a:rPr lang="en-GB" smtClean="0"/>
              <a:t>‹#›</a:t>
            </a:fld>
            <a:endParaRPr lang="en-GB"/>
          </a:p>
        </p:txBody>
      </p:sp>
    </p:spTree>
    <p:extLst>
      <p:ext uri="{BB962C8B-B14F-4D97-AF65-F5344CB8AC3E}">
        <p14:creationId xmlns:p14="http://schemas.microsoft.com/office/powerpoint/2010/main" val="3702716611"/>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slideLayout" Target="../slideLayouts/slideLayout62.xml"/><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slideLayout" Target="../slideLayouts/slideLayout61.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6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D95E70-2D7D-4672-A6FC-01966CAA94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75942E-26CC-4434-A7E8-88A32F6F79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F68EB4-BBBD-42B0-9F5A-F84C4382BE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533E99-93AF-4F9B-B046-F8559FCD0C6B}" type="datetimeFigureOut">
              <a:rPr lang="en-GB" smtClean="0"/>
              <a:t>14/11/2025</a:t>
            </a:fld>
            <a:endParaRPr lang="en-GB" dirty="0"/>
          </a:p>
        </p:txBody>
      </p:sp>
      <p:sp>
        <p:nvSpPr>
          <p:cNvPr id="5" name="Footer Placeholder 4">
            <a:extLst>
              <a:ext uri="{FF2B5EF4-FFF2-40B4-BE49-F238E27FC236}">
                <a16:creationId xmlns:a16="http://schemas.microsoft.com/office/drawing/2014/main" id="{1BE1028B-5F6C-4EDC-AD68-BA70992A7C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5E1271F-7264-45F7-ADE4-E79006C581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171683607"/>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 id="2147483762" r:id="rId15"/>
    <p:sldLayoutId id="2147483763" r:id="rId16"/>
    <p:sldLayoutId id="2147483764" r:id="rId17"/>
    <p:sldLayoutId id="2147483765" r:id="rId18"/>
    <p:sldLayoutId id="2147483766" r:id="rId19"/>
    <p:sldLayoutId id="2147483767" r:id="rId20"/>
    <p:sldLayoutId id="2147483768" r:id="rId21"/>
    <p:sldLayoutId id="2147483672" r:id="rId22"/>
    <p:sldLayoutId id="2147483710" r:id="rId23"/>
    <p:sldLayoutId id="2147483711" r:id="rId24"/>
    <p:sldLayoutId id="2147483714" r:id="rId25"/>
    <p:sldLayoutId id="2147483703" r:id="rId26"/>
    <p:sldLayoutId id="2147483715" r:id="rId27"/>
    <p:sldLayoutId id="2147483716" r:id="rId28"/>
    <p:sldLayoutId id="2147483674" r:id="rId29"/>
    <p:sldLayoutId id="2147483717" r:id="rId30"/>
    <p:sldLayoutId id="2147483718" r:id="rId31"/>
    <p:sldLayoutId id="2147483704" r:id="rId32"/>
    <p:sldLayoutId id="2147483719" r:id="rId33"/>
    <p:sldLayoutId id="2147483720" r:id="rId34"/>
    <p:sldLayoutId id="2147483675" r:id="rId35"/>
    <p:sldLayoutId id="2147483702" r:id="rId36"/>
    <p:sldLayoutId id="2147483688" r:id="rId37"/>
    <p:sldLayoutId id="2147483689" r:id="rId38"/>
    <p:sldLayoutId id="2147483690" r:id="rId39"/>
    <p:sldLayoutId id="2147483692" r:id="rId40"/>
    <p:sldLayoutId id="2147483691" r:id="rId41"/>
    <p:sldLayoutId id="2147483693" r:id="rId42"/>
    <p:sldLayoutId id="2147483709" r:id="rId43"/>
    <p:sldLayoutId id="2147483698" r:id="rId44"/>
    <p:sldLayoutId id="2147483700" r:id="rId45"/>
    <p:sldLayoutId id="2147483701" r:id="rId46"/>
    <p:sldLayoutId id="2147483706" r:id="rId47"/>
    <p:sldLayoutId id="2147483712" r:id="rId48"/>
    <p:sldLayoutId id="2147483727" r:id="rId49"/>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380314-4341-4C80-A20B-147A221DBE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F8B51A-0AA9-4519-A9F6-7A2F36907E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166C25-46D0-4816-98FE-C2DA1498213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A6E957-C47A-43A7-A798-09E57F47271D}" type="datetimeFigureOut">
              <a:rPr lang="en-GB" smtClean="0"/>
              <a:t>14/11/2025</a:t>
            </a:fld>
            <a:endParaRPr lang="en-GB"/>
          </a:p>
        </p:txBody>
      </p:sp>
      <p:sp>
        <p:nvSpPr>
          <p:cNvPr id="5" name="Footer Placeholder 4">
            <a:extLst>
              <a:ext uri="{FF2B5EF4-FFF2-40B4-BE49-F238E27FC236}">
                <a16:creationId xmlns:a16="http://schemas.microsoft.com/office/drawing/2014/main" id="{CCE04431-60B3-4BBA-8129-76E1B46FDD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EED8C0-C8E0-4130-B91D-9009089214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0BD73A-E8A5-432D-A105-0F5E3BA24095}" type="slidenum">
              <a:rPr lang="en-GB" smtClean="0"/>
              <a:t>‹#›</a:t>
            </a:fld>
            <a:endParaRPr lang="en-GB"/>
          </a:p>
        </p:txBody>
      </p:sp>
    </p:spTree>
    <p:extLst>
      <p:ext uri="{BB962C8B-B14F-4D97-AF65-F5344CB8AC3E}">
        <p14:creationId xmlns:p14="http://schemas.microsoft.com/office/powerpoint/2010/main" val="3588155756"/>
      </p:ext>
    </p:extLst>
  </p:cSld>
  <p:clrMap bg1="lt1" tx1="dk1" bg2="lt2" tx2="dk2" accent1="accent1" accent2="accent2" accent3="accent3" accent4="accent4" accent5="accent5" accent6="accent6" hlink="hlink" folHlink="folHlink"/>
  <p:sldLayoutIdLst>
    <p:sldLayoutId id="2147483788" r:id="rId1"/>
    <p:sldLayoutId id="2147483808" r:id="rId2"/>
    <p:sldLayoutId id="2147483802" r:id="rId3"/>
    <p:sldLayoutId id="2147483807" r:id="rId4"/>
    <p:sldLayoutId id="2147483782" r:id="rId5"/>
    <p:sldLayoutId id="2147483787" r:id="rId6"/>
    <p:sldLayoutId id="2147483806" r:id="rId7"/>
    <p:sldLayoutId id="2147483783" r:id="rId8"/>
    <p:sldLayoutId id="2147483810" r:id="rId9"/>
    <p:sldLayoutId id="2147483809" r:id="rId10"/>
    <p:sldLayoutId id="2147483803" r:id="rId11"/>
    <p:sldLayoutId id="2147483801" r:id="rId12"/>
    <p:sldLayoutId id="214748379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11C24E-50A4-E8C7-E604-14C6381D53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8A512C-B9C1-6FBC-A22D-087FFC2C5E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E89B73-C7D9-1D6F-6620-64E6050D45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A7B11A-C789-41D3-99B0-D44414B07342}" type="datetimeFigureOut">
              <a:rPr lang="en-GB" smtClean="0"/>
              <a:t>14/11/2025</a:t>
            </a:fld>
            <a:endParaRPr lang="en-GB"/>
          </a:p>
        </p:txBody>
      </p:sp>
      <p:sp>
        <p:nvSpPr>
          <p:cNvPr id="5" name="Footer Placeholder 4">
            <a:extLst>
              <a:ext uri="{FF2B5EF4-FFF2-40B4-BE49-F238E27FC236}">
                <a16:creationId xmlns:a16="http://schemas.microsoft.com/office/drawing/2014/main" id="{7BC716A4-A553-62C2-CB2D-56C27E4D73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DCA3461-A2DC-EFFB-D341-87CFBBFD13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AC6607-5B0D-4104-816E-32D7E62BB66E}" type="slidenum">
              <a:rPr lang="en-GB" smtClean="0"/>
              <a:t>‹#›</a:t>
            </a:fld>
            <a:endParaRPr lang="en-GB"/>
          </a:p>
        </p:txBody>
      </p:sp>
    </p:spTree>
    <p:extLst>
      <p:ext uri="{BB962C8B-B14F-4D97-AF65-F5344CB8AC3E}">
        <p14:creationId xmlns:p14="http://schemas.microsoft.com/office/powerpoint/2010/main" val="3572032009"/>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oleObject" Target="../embeddings/oleObject1.bin"/><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oleObject" Target="../embeddings/oleObject2.bin"/><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itismymind.blogspot.com/" TargetMode="External"/><Relationship Id="rId2" Type="http://schemas.openxmlformats.org/officeDocument/2006/relationships/image" Target="../media/image13.jpg"/><Relationship Id="rId1" Type="http://schemas.openxmlformats.org/officeDocument/2006/relationships/slideLayout" Target="../slideLayouts/slideLayout13.xml"/><Relationship Id="rId5" Type="http://schemas.openxmlformats.org/officeDocument/2006/relationships/hyperlink" Target="http://compasspointsblog.blogspot.com/2011/03/subscribing-to-our-newsletter.html" TargetMode="External"/><Relationship Id="rId4" Type="http://schemas.openxmlformats.org/officeDocument/2006/relationships/image" Target="../media/image14.jpg"/></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emf"/><Relationship Id="rId1" Type="http://schemas.openxmlformats.org/officeDocument/2006/relationships/slideLayout" Target="../slideLayouts/slideLayout13.xml"/><Relationship Id="rId5" Type="http://schemas.openxmlformats.org/officeDocument/2006/relationships/image" Target="../media/image19.emf"/><Relationship Id="rId4" Type="http://schemas.openxmlformats.org/officeDocument/2006/relationships/image" Target="../media/image18.emf"/></Relationships>
</file>

<file path=ppt/slides/_rels/slide16.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image" Target="../media/image20.emf"/><Relationship Id="rId1" Type="http://schemas.openxmlformats.org/officeDocument/2006/relationships/slideLayout" Target="../slideLayouts/slideLayout6.xml"/><Relationship Id="rId5" Type="http://schemas.openxmlformats.org/officeDocument/2006/relationships/image" Target="../media/image23.emf"/><Relationship Id="rId4" Type="http://schemas.openxmlformats.org/officeDocument/2006/relationships/image" Target="../media/image22.em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image" Target="../media/image25.jpeg"/></Relationships>
</file>

<file path=ppt/slides/_rels/slide20.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9.wmf"/><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30.emf"/></Relationships>
</file>

<file path=ppt/slides/_rels/slide30.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33.tmp"/><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0.xml"/><Relationship Id="rId1" Type="http://schemas.openxmlformats.org/officeDocument/2006/relationships/slideLayout" Target="../slideLayouts/slideLayout17.xml"/><Relationship Id="rId4" Type="http://schemas.openxmlformats.org/officeDocument/2006/relationships/image" Target="../media/image35.jpeg"/></Relationships>
</file>

<file path=ppt/slides/_rels/slide3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image" Target="../media/image38.jpeg"/><Relationship Id="rId4" Type="http://schemas.openxmlformats.org/officeDocument/2006/relationships/image" Target="../media/image37.jpe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23.xml"/><Relationship Id="rId1" Type="http://schemas.openxmlformats.org/officeDocument/2006/relationships/slideLayout" Target="../slideLayouts/slideLayout13.xml"/><Relationship Id="rId5" Type="http://schemas.openxmlformats.org/officeDocument/2006/relationships/image" Target="../media/image43.jpeg"/><Relationship Id="rId4" Type="http://schemas.openxmlformats.org/officeDocument/2006/relationships/image" Target="../media/image42.emf"/></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24.xml"/><Relationship Id="rId1" Type="http://schemas.openxmlformats.org/officeDocument/2006/relationships/slideLayout" Target="../slideLayouts/slideLayout19.xml"/><Relationship Id="rId6" Type="http://schemas.openxmlformats.org/officeDocument/2006/relationships/image" Target="../media/image47.jpeg"/><Relationship Id="rId5" Type="http://schemas.openxmlformats.org/officeDocument/2006/relationships/image" Target="../media/image46.jpg"/><Relationship Id="rId4" Type="http://schemas.openxmlformats.org/officeDocument/2006/relationships/image" Target="../media/image45.jpg"/></Relationships>
</file>

<file path=ppt/slides/_rels/slide47.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25.xml"/><Relationship Id="rId1" Type="http://schemas.openxmlformats.org/officeDocument/2006/relationships/slideLayout" Target="../slideLayouts/slideLayout13.xml"/><Relationship Id="rId4" Type="http://schemas.openxmlformats.org/officeDocument/2006/relationships/image" Target="../media/image48.emf"/></Relationships>
</file>

<file path=ppt/slides/_rels/slide48.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oleObject" Target="../embeddings/oleObject4.bin"/><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image" Target="../media/image51.emf"/><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28.xml"/><Relationship Id="rId1" Type="http://schemas.openxmlformats.org/officeDocument/2006/relationships/slideLayout" Target="../slideLayouts/slideLayout13.xml"/><Relationship Id="rId5" Type="http://schemas.openxmlformats.org/officeDocument/2006/relationships/image" Target="../media/image43.jpeg"/><Relationship Id="rId4" Type="http://schemas.openxmlformats.org/officeDocument/2006/relationships/image" Target="../media/image42.emf"/></Relationships>
</file>

<file path=ppt/slides/_rels/slide53.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29.xml"/><Relationship Id="rId1" Type="http://schemas.openxmlformats.org/officeDocument/2006/relationships/slideLayout" Target="../slideLayouts/slideLayout13.xml"/><Relationship Id="rId4" Type="http://schemas.openxmlformats.org/officeDocument/2006/relationships/image" Target="../media/image54.emf"/></Relationships>
</file>

<file path=ppt/slides/_rels/slide54.xml.rels><?xml version="1.0" encoding="UTF-8" standalone="yes"?>
<Relationships xmlns="http://schemas.openxmlformats.org/package/2006/relationships"><Relationship Id="rId3" Type="http://schemas.openxmlformats.org/officeDocument/2006/relationships/image" Target="../media/image56.jpg"/><Relationship Id="rId7" Type="http://schemas.openxmlformats.org/officeDocument/2006/relationships/image" Target="../media/image60.jpg"/><Relationship Id="rId2" Type="http://schemas.openxmlformats.org/officeDocument/2006/relationships/image" Target="../media/image55.png"/><Relationship Id="rId1" Type="http://schemas.openxmlformats.org/officeDocument/2006/relationships/slideLayout" Target="../slideLayouts/slideLayout6.xml"/><Relationship Id="rId6" Type="http://schemas.openxmlformats.org/officeDocument/2006/relationships/image" Target="../media/image59.jpg"/><Relationship Id="rId5" Type="http://schemas.openxmlformats.org/officeDocument/2006/relationships/image" Target="../media/image58.jpg"/><Relationship Id="rId4" Type="http://schemas.openxmlformats.org/officeDocument/2006/relationships/image" Target="../media/image57.jp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emf"/><Relationship Id="rId1" Type="http://schemas.openxmlformats.org/officeDocument/2006/relationships/slideLayout" Target="../slideLayouts/slideLayout13.xml"/><Relationship Id="rId4" Type="http://schemas.openxmlformats.org/officeDocument/2006/relationships/image" Target="../media/image63.jpg"/></Relationships>
</file>

<file path=ppt/slides/_rels/slide58.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image" Target="../media/image27.jpg"/><Relationship Id="rId1" Type="http://schemas.openxmlformats.org/officeDocument/2006/relationships/slideLayout" Target="../slideLayouts/slideLayout1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7.xml"/></Relationships>
</file>

<file path=ppt/slides/_rels/slide63.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notesSlide" Target="../notesSlides/notesSlide31.xml"/><Relationship Id="rId1" Type="http://schemas.openxmlformats.org/officeDocument/2006/relationships/slideLayout" Target="../slideLayouts/slideLayout1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1.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7.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emf"/><Relationship Id="rId1" Type="http://schemas.openxmlformats.org/officeDocument/2006/relationships/slideLayout" Target="../slideLayouts/slideLayout13.xml"/><Relationship Id="rId4" Type="http://schemas.openxmlformats.org/officeDocument/2006/relationships/image" Target="../media/image63.jpg"/></Relationships>
</file>

<file path=ppt/slides/_rels/slide77.xml.rels><?xml version="1.0" encoding="UTF-8" standalone="yes"?>
<Relationships xmlns="http://schemas.openxmlformats.org/package/2006/relationships"><Relationship Id="rId3" Type="http://schemas.openxmlformats.org/officeDocument/2006/relationships/image" Target="../media/image66.emf"/><Relationship Id="rId2" Type="http://schemas.openxmlformats.org/officeDocument/2006/relationships/notesSlide" Target="../notesSlides/notesSlide37.xml"/><Relationship Id="rId1" Type="http://schemas.openxmlformats.org/officeDocument/2006/relationships/slideLayout" Target="../slideLayouts/slideLayout1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8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8.xml"/><Relationship Id="rId1" Type="http://schemas.openxmlformats.org/officeDocument/2006/relationships/slideLayout" Target="../slideLayouts/slideLayout5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5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9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9.xml"/><Relationship Id="rId1" Type="http://schemas.openxmlformats.org/officeDocument/2006/relationships/slideLayout" Target="../slideLayouts/slideLayout5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9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0.xml"/><Relationship Id="rId1" Type="http://schemas.openxmlformats.org/officeDocument/2006/relationships/slideLayout" Target="../slideLayouts/slideLayout5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7.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41.xml"/><Relationship Id="rId1" Type="http://schemas.openxmlformats.org/officeDocument/2006/relationships/slideLayout" Target="../slideLayouts/slideLayout52.xml"/><Relationship Id="rId4" Type="http://schemas.openxmlformats.org/officeDocument/2006/relationships/image" Target="../media/image68.emf"/></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3.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5.xml"/></Relationships>
</file>

<file path=ppt/slides/_rels/slide100.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notesSlide" Target="../notesSlides/notesSlide44.xml"/><Relationship Id="rId1" Type="http://schemas.openxmlformats.org/officeDocument/2006/relationships/slideLayout" Target="../slideLayouts/slideLayout55.xml"/><Relationship Id="rId4" Type="http://schemas.openxmlformats.org/officeDocument/2006/relationships/image" Target="../media/image69.emf"/></Relationships>
</file>

<file path=ppt/slides/_rels/slide101.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notesSlide" Target="../notesSlides/notesSlide45.xml"/><Relationship Id="rId1" Type="http://schemas.openxmlformats.org/officeDocument/2006/relationships/slideLayout" Target="../slideLayouts/slideLayout55.xml"/><Relationship Id="rId5" Type="http://schemas.openxmlformats.org/officeDocument/2006/relationships/image" Target="../media/image70.emf"/><Relationship Id="rId4" Type="http://schemas.openxmlformats.org/officeDocument/2006/relationships/image" Target="../media/image69.emf"/></Relationships>
</file>

<file path=ppt/slides/_rels/slide102.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notesSlide" Target="../notesSlides/notesSlide46.xml"/><Relationship Id="rId1" Type="http://schemas.openxmlformats.org/officeDocument/2006/relationships/slideLayout" Target="../slideLayouts/slideLayout55.xml"/><Relationship Id="rId4" Type="http://schemas.openxmlformats.org/officeDocument/2006/relationships/image" Target="../media/image69.emf"/></Relationships>
</file>

<file path=ppt/slides/_rels/slide103.xml.rels><?xml version="1.0" encoding="UTF-8" standalone="yes"?>
<Relationships xmlns="http://schemas.openxmlformats.org/package/2006/relationships"><Relationship Id="rId2" Type="http://schemas.openxmlformats.org/officeDocument/2006/relationships/image" Target="../media/image71.emf"/><Relationship Id="rId1" Type="http://schemas.openxmlformats.org/officeDocument/2006/relationships/slideLayout" Target="../slideLayouts/slideLayout53.xml"/></Relationships>
</file>

<file path=ppt/slides/_rels/slide104.xml.rels><?xml version="1.0" encoding="UTF-8" standalone="yes"?>
<Relationships xmlns="http://schemas.openxmlformats.org/package/2006/relationships"><Relationship Id="rId3" Type="http://schemas.openxmlformats.org/officeDocument/2006/relationships/image" Target="../media/image72.emf"/><Relationship Id="rId2" Type="http://schemas.openxmlformats.org/officeDocument/2006/relationships/notesSlide" Target="../notesSlides/notesSlide47.xml"/><Relationship Id="rId1" Type="http://schemas.openxmlformats.org/officeDocument/2006/relationships/slideLayout" Target="../slideLayouts/slideLayout57.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106.xml.rels><?xml version="1.0" encoding="UTF-8" standalone="yes"?>
<Relationships xmlns="http://schemas.openxmlformats.org/package/2006/relationships"><Relationship Id="rId2" Type="http://schemas.openxmlformats.org/officeDocument/2006/relationships/image" Target="../media/image73.emf"/><Relationship Id="rId1" Type="http://schemas.openxmlformats.org/officeDocument/2006/relationships/slideLayout" Target="../slideLayouts/slideLayout57.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09.xml.rels><?xml version="1.0" encoding="UTF-8" standalone="yes"?>
<Relationships xmlns="http://schemas.openxmlformats.org/package/2006/relationships"><Relationship Id="rId3" Type="http://schemas.openxmlformats.org/officeDocument/2006/relationships/image" Target="../media/image74.emf"/><Relationship Id="rId2" Type="http://schemas.openxmlformats.org/officeDocument/2006/relationships/notesSlide" Target="../notesSlides/notesSlide48.xml"/><Relationship Id="rId1" Type="http://schemas.openxmlformats.org/officeDocument/2006/relationships/slideLayout" Target="../slideLayouts/slideLayout57.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11.xml.rels><?xml version="1.0" encoding="UTF-8" standalone="yes"?>
<Relationships xmlns="http://schemas.openxmlformats.org/package/2006/relationships"><Relationship Id="rId2" Type="http://schemas.openxmlformats.org/officeDocument/2006/relationships/image" Target="../media/image75.emf"/><Relationship Id="rId1" Type="http://schemas.openxmlformats.org/officeDocument/2006/relationships/slideLayout" Target="../slideLayouts/slideLayout52.xml"/></Relationships>
</file>

<file path=ppt/slides/_rels/slide112.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57.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115.xml.rels><?xml version="1.0" encoding="UTF-8" standalone="yes"?>
<Relationships xmlns="http://schemas.openxmlformats.org/package/2006/relationships"><Relationship Id="rId2" Type="http://schemas.openxmlformats.org/officeDocument/2006/relationships/image" Target="../media/image76.emf"/><Relationship Id="rId1" Type="http://schemas.openxmlformats.org/officeDocument/2006/relationships/slideLayout" Target="../slideLayouts/slideLayout57.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117.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notesSlide" Target="../notesSlides/notesSlide50.xml"/><Relationship Id="rId1" Type="http://schemas.openxmlformats.org/officeDocument/2006/relationships/slideLayout" Target="../slideLayouts/slideLayout57.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57.xml"/></Relationships>
</file>

<file path=ppt/slides/_rels/slide119.xml.rels><?xml version="1.0" encoding="UTF-8" standalone="yes"?>
<Relationships xmlns="http://schemas.openxmlformats.org/package/2006/relationships"><Relationship Id="rId3" Type="http://schemas.openxmlformats.org/officeDocument/2006/relationships/image" Target="../media/image78.emf"/><Relationship Id="rId2" Type="http://schemas.openxmlformats.org/officeDocument/2006/relationships/notesSlide" Target="../notesSlides/notesSlide52.xml"/><Relationship Id="rId1" Type="http://schemas.openxmlformats.org/officeDocument/2006/relationships/slideLayout" Target="../slideLayouts/slideLayout57.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55.xml"/></Relationships>
</file>

<file path=ppt/slides/_rels/slide121.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57.xml"/></Relationships>
</file>

<file path=ppt/slides/_rels/slide122.xml.rels><?xml version="1.0" encoding="UTF-8" standalone="yes"?>
<Relationships xmlns="http://schemas.openxmlformats.org/package/2006/relationships"><Relationship Id="rId3" Type="http://schemas.openxmlformats.org/officeDocument/2006/relationships/image" Target="../media/image80.emf"/><Relationship Id="rId2" Type="http://schemas.openxmlformats.org/officeDocument/2006/relationships/notesSlide" Target="../notesSlides/notesSlide54.xml"/><Relationship Id="rId1" Type="http://schemas.openxmlformats.org/officeDocument/2006/relationships/slideLayout" Target="../slideLayouts/slideLayout57.xml"/></Relationships>
</file>

<file path=ppt/slides/_rels/slide123.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notesSlide" Target="../notesSlides/notesSlide55.xml"/><Relationship Id="rId1" Type="http://schemas.openxmlformats.org/officeDocument/2006/relationships/slideLayout" Target="../slideLayouts/slideLayout57.xml"/><Relationship Id="rId4" Type="http://schemas.openxmlformats.org/officeDocument/2006/relationships/image" Target="../media/image68.emf"/></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57.xml"/></Relationships>
</file>

<file path=ppt/slides/_rels/slide125.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57.xml"/><Relationship Id="rId1" Type="http://schemas.openxmlformats.org/officeDocument/2006/relationships/slideLayout" Target="../slideLayouts/slideLayout52.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55.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8.xml.rels><?xml version="1.0" encoding="UTF-8" standalone="yes"?>
<Relationships xmlns="http://schemas.openxmlformats.org/package/2006/relationships"><Relationship Id="rId3" Type="http://schemas.openxmlformats.org/officeDocument/2006/relationships/image" Target="../media/image82.emf"/><Relationship Id="rId2" Type="http://schemas.openxmlformats.org/officeDocument/2006/relationships/notesSlide" Target="../notesSlides/notesSlide59.xml"/><Relationship Id="rId1" Type="http://schemas.openxmlformats.org/officeDocument/2006/relationships/slideLayout" Target="../slideLayouts/slideLayout17.xml"/></Relationships>
</file>

<file path=ppt/slides/_rels/slide129.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3.xml"/></Relationships>
</file>

<file path=ppt/slides/_rels/slide130.xml.rels><?xml version="1.0" encoding="UTF-8" standalone="yes"?>
<Relationships xmlns="http://schemas.openxmlformats.org/package/2006/relationships"><Relationship Id="rId2" Type="http://schemas.openxmlformats.org/officeDocument/2006/relationships/image" Target="../media/image83.emf"/><Relationship Id="rId1" Type="http://schemas.openxmlformats.org/officeDocument/2006/relationships/slideLayout" Target="../slideLayouts/slideLayout13.xml"/></Relationships>
</file>

<file path=ppt/slides/_rels/slide131.xml.rels><?xml version="1.0" encoding="UTF-8" standalone="yes"?>
<Relationships xmlns="http://schemas.openxmlformats.org/package/2006/relationships"><Relationship Id="rId3" Type="http://schemas.openxmlformats.org/officeDocument/2006/relationships/image" Target="../media/image84.emf"/><Relationship Id="rId2" Type="http://schemas.openxmlformats.org/officeDocument/2006/relationships/notesSlide" Target="../notesSlides/notesSlide61.xml"/><Relationship Id="rId1" Type="http://schemas.openxmlformats.org/officeDocument/2006/relationships/slideLayout" Target="../slideLayouts/slideLayout13.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3.xml"/></Relationships>
</file>

<file path=ppt/slides/_rels/slide133.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image" Target="../media/image85.emf"/><Relationship Id="rId1" Type="http://schemas.openxmlformats.org/officeDocument/2006/relationships/slideLayout" Target="../slideLayouts/slideLayout6.xml"/><Relationship Id="rId5" Type="http://schemas.openxmlformats.org/officeDocument/2006/relationships/image" Target="../media/image87.jpeg"/><Relationship Id="rId4" Type="http://schemas.openxmlformats.org/officeDocument/2006/relationships/image" Target="../media/image86.jpeg"/></Relationships>
</file>

<file path=ppt/slides/_rels/slide134.xml.rels><?xml version="1.0" encoding="UTF-8" standalone="yes"?>
<Relationships xmlns="http://schemas.openxmlformats.org/package/2006/relationships"><Relationship Id="rId2" Type="http://schemas.openxmlformats.org/officeDocument/2006/relationships/image" Target="../media/image85.emf"/><Relationship Id="rId1" Type="http://schemas.openxmlformats.org/officeDocument/2006/relationships/slideLayout" Target="../slideLayouts/slideLayout13.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4.xml"/></Relationships>
</file>

<file path=ppt/slides/_rels/slide137.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62.xml"/></Relationships>
</file>

<file path=ppt/slides/_rels/slide138.xml.rels><?xml version="1.0" encoding="UTF-8" standalone="yes"?>
<Relationships xmlns="http://schemas.openxmlformats.org/package/2006/relationships"><Relationship Id="rId3" Type="http://schemas.openxmlformats.org/officeDocument/2006/relationships/hyperlink" Target="GU-DD-001%20hesh%20(DAH%2010_8_18).xlsx" TargetMode="External"/><Relationship Id="rId2" Type="http://schemas.openxmlformats.org/officeDocument/2006/relationships/hyperlink" Target="Design%20Book%20Supermow%20Blank.xlsx" TargetMode="External"/><Relationship Id="rId1" Type="http://schemas.openxmlformats.org/officeDocument/2006/relationships/slideLayout" Target="../slideLayouts/slideLayout62.xml"/></Relationships>
</file>

<file path=ppt/slides/_rels/slide139.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61.xml"/></Relationships>
</file>

<file path=ppt/slides/_rels/slide140.xml.rels><?xml version="1.0" encoding="UTF-8" standalone="yes"?>
<Relationships xmlns="http://schemas.openxmlformats.org/package/2006/relationships"><Relationship Id="rId3" Type="http://schemas.openxmlformats.org/officeDocument/2006/relationships/image" Target="../media/image89.emf"/><Relationship Id="rId2" Type="http://schemas.openxmlformats.org/officeDocument/2006/relationships/notesSlide" Target="../notesSlides/notesSlide65.xml"/><Relationship Id="rId1" Type="http://schemas.openxmlformats.org/officeDocument/2006/relationships/slideLayout" Target="../slideLayouts/slideLayout60.xml"/><Relationship Id="rId4" Type="http://schemas.openxmlformats.org/officeDocument/2006/relationships/image" Target="../media/image90.emf"/></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60.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143.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62.xml"/></Relationships>
</file>

<file path=ppt/slides/_rels/slide144.xml.rels><?xml version="1.0" encoding="UTF-8" standalone="yes"?>
<Relationships xmlns="http://schemas.openxmlformats.org/package/2006/relationships"><Relationship Id="rId3" Type="http://schemas.openxmlformats.org/officeDocument/2006/relationships/image" Target="../media/image91.emf"/><Relationship Id="rId2" Type="http://schemas.openxmlformats.org/officeDocument/2006/relationships/notesSlide" Target="../notesSlides/notesSlide68.xml"/><Relationship Id="rId1" Type="http://schemas.openxmlformats.org/officeDocument/2006/relationships/slideLayout" Target="../slideLayouts/slideLayout6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60.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63.xml"/></Relationships>
</file>

<file path=ppt/slides/_rels/slide148.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notesSlide" Target="../notesSlides/notesSlide70.xml"/><Relationship Id="rId1" Type="http://schemas.openxmlformats.org/officeDocument/2006/relationships/slideLayout" Target="../slideLayouts/slideLayout62.xml"/><Relationship Id="rId4" Type="http://schemas.openxmlformats.org/officeDocument/2006/relationships/image" Target="../media/image92.wmf"/></Relationships>
</file>

<file path=ppt/slides/_rels/slide149.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60.xml"/></Relationships>
</file>

<file path=ppt/slides/_rels/slide150.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61.xml"/></Relationships>
</file>

<file path=ppt/slides/_rels/slide151.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60.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60.xml"/></Relationships>
</file>

<file path=ppt/slides/_rels/slide154.xml.rels><?xml version="1.0" encoding="UTF-8" standalone="yes"?>
<Relationships xmlns="http://schemas.openxmlformats.org/package/2006/relationships"><Relationship Id="rId3" Type="http://schemas.openxmlformats.org/officeDocument/2006/relationships/image" Target="../media/image93.emf"/><Relationship Id="rId2" Type="http://schemas.openxmlformats.org/officeDocument/2006/relationships/oleObject" Target="../embeddings/oleObject9.bin"/><Relationship Id="rId1" Type="http://schemas.openxmlformats.org/officeDocument/2006/relationships/slideLayout" Target="../slideLayouts/slideLayout62.xml"/></Relationships>
</file>

<file path=ppt/slides/_rels/slide155.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74.xml"/><Relationship Id="rId1" Type="http://schemas.openxmlformats.org/officeDocument/2006/relationships/slideLayout" Target="../slideLayouts/slideLayout60.xml"/></Relationships>
</file>

<file path=ppt/slides/_rels/slide156.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61.xml"/></Relationships>
</file>

<file path=ppt/slides/_rels/slide157.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62.xml"/></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60.xml"/></Relationships>
</file>

<file path=ppt/slides/_rels/slide159.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78.xml"/><Relationship Id="rId1" Type="http://schemas.openxmlformats.org/officeDocument/2006/relationships/slideLayout" Target="../slideLayouts/slideLayout60.xml"/></Relationships>
</file>

<file path=ppt/slides/_rels/slide160.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58.xml"/></Relationships>
</file>

<file path=ppt/slides/_rels/slide161.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60.xml"/></Relationships>
</file>

<file path=ppt/slides/_rels/slide162.xml.rels><?xml version="1.0" encoding="UTF-8" standalone="yes"?>
<Relationships xmlns="http://schemas.openxmlformats.org/package/2006/relationships"><Relationship Id="rId3" Type="http://schemas.openxmlformats.org/officeDocument/2006/relationships/image" Target="../media/image95.emf"/><Relationship Id="rId2" Type="http://schemas.openxmlformats.org/officeDocument/2006/relationships/notesSlide" Target="../notesSlides/notesSlide80.xml"/><Relationship Id="rId1" Type="http://schemas.openxmlformats.org/officeDocument/2006/relationships/slideLayout" Target="../slideLayouts/slideLayout61.xml"/></Relationships>
</file>

<file path=ppt/slides/_rels/slide163.xml.rels><?xml version="1.0" encoding="UTF-8" standalone="yes"?>
<Relationships xmlns="http://schemas.openxmlformats.org/package/2006/relationships"><Relationship Id="rId3" Type="http://schemas.openxmlformats.org/officeDocument/2006/relationships/image" Target="../media/image96.emf"/><Relationship Id="rId2" Type="http://schemas.openxmlformats.org/officeDocument/2006/relationships/notesSlide" Target="../notesSlides/notesSlide81.xml"/><Relationship Id="rId1" Type="http://schemas.openxmlformats.org/officeDocument/2006/relationships/slideLayout" Target="../slideLayouts/slideLayout60.xml"/></Relationships>
</file>

<file path=ppt/slides/_rels/slide164.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62.xml"/></Relationships>
</file>

<file path=ppt/slides/_rels/slide165.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83.xml"/><Relationship Id="rId1" Type="http://schemas.openxmlformats.org/officeDocument/2006/relationships/slideLayout" Target="../slideLayouts/slideLayout60.xml"/></Relationships>
</file>

<file path=ppt/slides/_rels/slide166.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62.xml"/></Relationships>
</file>

<file path=ppt/slides/_rels/slide167.xml.rels><?xml version="1.0" encoding="UTF-8" standalone="yes"?>
<Relationships xmlns="http://schemas.openxmlformats.org/package/2006/relationships"><Relationship Id="rId2" Type="http://schemas.openxmlformats.org/officeDocument/2006/relationships/notesSlide" Target="../notesSlides/notesSlide84.xml"/><Relationship Id="rId1" Type="http://schemas.openxmlformats.org/officeDocument/2006/relationships/slideLayout" Target="../slideLayouts/slideLayout62.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71.xml.rels><?xml version="1.0" encoding="UTF-8" standalone="yes"?>
<Relationships xmlns="http://schemas.openxmlformats.org/package/2006/relationships"><Relationship Id="rId2" Type="http://schemas.openxmlformats.org/officeDocument/2006/relationships/image" Target="../media/image98.emf"/><Relationship Id="rId1" Type="http://schemas.openxmlformats.org/officeDocument/2006/relationships/slideLayout" Target="../slideLayouts/slideLayout62.xml"/></Relationships>
</file>

<file path=ppt/slides/_rels/slide172.xml.rels><?xml version="1.0" encoding="UTF-8" standalone="yes"?>
<Relationships xmlns="http://schemas.openxmlformats.org/package/2006/relationships"><Relationship Id="rId3" Type="http://schemas.openxmlformats.org/officeDocument/2006/relationships/image" Target="../media/image95.emf"/><Relationship Id="rId2" Type="http://schemas.openxmlformats.org/officeDocument/2006/relationships/notesSlide" Target="../notesSlides/notesSlide85.xml"/><Relationship Id="rId1" Type="http://schemas.openxmlformats.org/officeDocument/2006/relationships/slideLayout" Target="../slideLayouts/slideLayout59.xml"/></Relationships>
</file>

<file path=ppt/slides/_rels/slide17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86.xml"/><Relationship Id="rId1" Type="http://schemas.openxmlformats.org/officeDocument/2006/relationships/slideLayout" Target="../slideLayouts/slideLayout60.xml"/></Relationships>
</file>

<file path=ppt/slides/_rels/slide174.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57.xml"/></Relationships>
</file>

<file path=ppt/slides/_rels/slide175.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62.xml"/></Relationships>
</file>

<file path=ppt/slides/_rels/slide176.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77.xml.rels><?xml version="1.0" encoding="UTF-8" standalone="yes"?>
<Relationships xmlns="http://schemas.openxmlformats.org/package/2006/relationships"><Relationship Id="rId3" Type="http://schemas.openxmlformats.org/officeDocument/2006/relationships/image" Target="../media/image95.emf"/><Relationship Id="rId2" Type="http://schemas.openxmlformats.org/officeDocument/2006/relationships/notesSlide" Target="../notesSlides/notesSlide88.xml"/><Relationship Id="rId1" Type="http://schemas.openxmlformats.org/officeDocument/2006/relationships/slideLayout" Target="../slideLayouts/slideLayout56.xml"/></Relationships>
</file>

<file path=ppt/slides/_rels/slide178.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79.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62.xml"/></Relationships>
</file>

<file path=ppt/slides/_rels/slide180.xml.rels><?xml version="1.0" encoding="UTF-8" standalone="yes"?>
<Relationships xmlns="http://schemas.openxmlformats.org/package/2006/relationships"><Relationship Id="rId1" Type="http://schemas.openxmlformats.org/officeDocument/2006/relationships/slideLayout" Target="../slideLayouts/slideLayout59.xml"/></Relationships>
</file>

<file path=ppt/slides/_rels/slide181.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55.xml"/></Relationships>
</file>

<file path=ppt/slides/_rels/slide182.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60.xml"/></Relationships>
</file>

<file path=ppt/slides/_rels/slide183.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60.xml"/></Relationships>
</file>

<file path=ppt/slides/_rels/slide184.xml.rels><?xml version="1.0" encoding="UTF-8" standalone="yes"?>
<Relationships xmlns="http://schemas.openxmlformats.org/package/2006/relationships"><Relationship Id="rId3" Type="http://schemas.openxmlformats.org/officeDocument/2006/relationships/image" Target="../media/image101.wmf"/><Relationship Id="rId2" Type="http://schemas.openxmlformats.org/officeDocument/2006/relationships/notesSlide" Target="../notesSlides/notesSlide91.xml"/><Relationship Id="rId1" Type="http://schemas.openxmlformats.org/officeDocument/2006/relationships/slideLayout" Target="../slideLayouts/slideLayout5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1" y="29855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dirty="0"/>
          </a:p>
        </p:txBody>
      </p:sp>
      <p:sp>
        <p:nvSpPr>
          <p:cNvPr id="4" name="Slide Number Placeholder 3">
            <a:extLst>
              <a:ext uri="{FF2B5EF4-FFF2-40B4-BE49-F238E27FC236}">
                <a16:creationId xmlns:a16="http://schemas.microsoft.com/office/drawing/2014/main" id="{B971BE89-439E-BE4C-AE33-FD4ED747238C}"/>
              </a:ext>
            </a:extLst>
          </p:cNvPr>
          <p:cNvSpPr>
            <a:spLocks noGrp="1"/>
          </p:cNvSpPr>
          <p:nvPr>
            <p:ph type="sldNum" sz="quarter" idx="12"/>
          </p:nvPr>
        </p:nvSpPr>
        <p:spPr/>
        <p:txBody>
          <a:bodyPr/>
          <a:lstStyle/>
          <a:p>
            <a:fld id="{455123DE-DF0A-45CF-9929-81DBBDC71DC7}" type="slidenum">
              <a:rPr lang="en-AU" smtClean="0"/>
              <a:pPr/>
              <a:t>1</a:t>
            </a:fld>
            <a:endParaRPr lang="en-AU" dirty="0"/>
          </a:p>
        </p:txBody>
      </p:sp>
      <p:sp>
        <p:nvSpPr>
          <p:cNvPr id="3" name="Title 2"/>
          <p:cNvSpPr>
            <a:spLocks noGrp="1"/>
          </p:cNvSpPr>
          <p:nvPr>
            <p:ph type="title"/>
          </p:nvPr>
        </p:nvSpPr>
        <p:spPr>
          <a:xfrm>
            <a:off x="735724" y="787545"/>
            <a:ext cx="9080937" cy="1004400"/>
          </a:xfrm>
        </p:spPr>
        <p:txBody>
          <a:bodyPr/>
          <a:lstStyle/>
          <a:p>
            <a:r>
              <a:rPr lang="en-GB" sz="4000" b="1" dirty="0"/>
              <a:t>Analyse</a:t>
            </a:r>
            <a:br>
              <a:rPr lang="en-GB" sz="3200" b="1" dirty="0"/>
            </a:br>
            <a:r>
              <a:rPr lang="en-GB" sz="3200" b="1" dirty="0"/>
              <a:t>Performing Functional/Behavioural Analysis</a:t>
            </a:r>
            <a:endParaRPr lang="en-GB" sz="3200" dirty="0"/>
          </a:p>
        </p:txBody>
      </p:sp>
      <p:sp>
        <p:nvSpPr>
          <p:cNvPr id="6" name="Text Placeholder 5">
            <a:extLst>
              <a:ext uri="{FF2B5EF4-FFF2-40B4-BE49-F238E27FC236}">
                <a16:creationId xmlns:a16="http://schemas.microsoft.com/office/drawing/2014/main" id="{D9B18099-5DFB-FF4F-B2DD-C5EDB0231F0D}"/>
              </a:ext>
            </a:extLst>
          </p:cNvPr>
          <p:cNvSpPr>
            <a:spLocks noGrp="1"/>
          </p:cNvSpPr>
          <p:nvPr>
            <p:ph type="body" sz="quarter" idx="13"/>
          </p:nvPr>
        </p:nvSpPr>
        <p:spPr>
          <a:xfrm>
            <a:off x="4887311" y="4703927"/>
            <a:ext cx="7103918" cy="1366528"/>
          </a:xfrm>
        </p:spPr>
        <p:txBody>
          <a:bodyPr/>
          <a:lstStyle/>
          <a:p>
            <a:pPr marL="133386" lvl="1" indent="0">
              <a:buNone/>
            </a:pPr>
            <a:r>
              <a:rPr lang="en-GB" sz="1800" dirty="0">
                <a:latin typeface="Arial" charset="0"/>
                <a:ea typeface="Arial" charset="0"/>
                <a:cs typeface="Arial" charset="0"/>
              </a:rPr>
              <a:t>“Design is a funny word. Some people think design means how it looks. But of course, if you dig deeper, it’s really about how it works”</a:t>
            </a:r>
          </a:p>
          <a:p>
            <a:pPr marL="0" indent="0" algn="r">
              <a:lnSpc>
                <a:spcPct val="90000"/>
              </a:lnSpc>
              <a:buNone/>
            </a:pPr>
            <a:r>
              <a:rPr lang="en-GB" sz="1800" dirty="0">
                <a:latin typeface="Arial" charset="0"/>
                <a:ea typeface="Arial" charset="0"/>
                <a:cs typeface="Arial" charset="0"/>
              </a:rPr>
              <a:t>			</a:t>
            </a:r>
            <a:r>
              <a:rPr lang="en-GB" sz="1800" b="1" dirty="0">
                <a:latin typeface="Arial" charset="0"/>
                <a:ea typeface="Arial" charset="0"/>
                <a:cs typeface="Arial" charset="0"/>
              </a:rPr>
              <a:t>Steve Jobs</a:t>
            </a:r>
          </a:p>
          <a:p>
            <a:pPr marL="0" indent="0">
              <a:buNone/>
            </a:pPr>
            <a:endParaRPr lang="en-US" sz="2400" dirty="0"/>
          </a:p>
        </p:txBody>
      </p:sp>
    </p:spTree>
    <p:extLst>
      <p:ext uri="{BB962C8B-B14F-4D97-AF65-F5344CB8AC3E}">
        <p14:creationId xmlns:p14="http://schemas.microsoft.com/office/powerpoint/2010/main" val="1679880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42F788B-5537-D55F-7B30-CDA061F384F2}"/>
              </a:ext>
            </a:extLst>
          </p:cNvPr>
          <p:cNvSpPr>
            <a:spLocks noGrp="1"/>
          </p:cNvSpPr>
          <p:nvPr>
            <p:ph type="sldNum" sz="quarter" idx="12"/>
          </p:nvPr>
        </p:nvSpPr>
        <p:spPr/>
        <p:txBody>
          <a:bodyPr/>
          <a:lstStyle/>
          <a:p>
            <a:fld id="{455123DE-DF0A-45CF-9929-81DBBDC71DC7}" type="slidenum">
              <a:rPr lang="en-AU" smtClean="0"/>
              <a:pPr/>
              <a:t>2</a:t>
            </a:fld>
            <a:endParaRPr lang="en-AU" dirty="0"/>
          </a:p>
        </p:txBody>
      </p:sp>
      <p:pic>
        <p:nvPicPr>
          <p:cNvPr id="4" name="Picture 3" descr="A desk with a keyboard and a pen&#10;&#10;Description automatically generated">
            <a:extLst>
              <a:ext uri="{FF2B5EF4-FFF2-40B4-BE49-F238E27FC236}">
                <a16:creationId xmlns:a16="http://schemas.microsoft.com/office/drawing/2014/main" id="{5AD45D66-138D-58AF-498A-4C44C88A52A6}"/>
              </a:ext>
            </a:extLst>
          </p:cNvPr>
          <p:cNvPicPr>
            <a:picLocks noChangeAspect="1"/>
          </p:cNvPicPr>
          <p:nvPr/>
        </p:nvPicPr>
        <p:blipFill rotWithShape="1">
          <a:blip r:embed="rId2">
            <a:extLst>
              <a:ext uri="{28A0092B-C50C-407E-A947-70E740481C1C}">
                <a14:useLocalDpi xmlns:a14="http://schemas.microsoft.com/office/drawing/2010/main" val="0"/>
              </a:ext>
            </a:extLst>
          </a:blip>
          <a:srcRect r="21263"/>
          <a:stretch/>
        </p:blipFill>
        <p:spPr>
          <a:xfrm rot="5400000">
            <a:off x="3020955" y="271167"/>
            <a:ext cx="6607094" cy="6293522"/>
          </a:xfrm>
          <a:prstGeom prst="rect">
            <a:avLst/>
          </a:prstGeom>
        </p:spPr>
      </p:pic>
    </p:spTree>
    <p:extLst>
      <p:ext uri="{BB962C8B-B14F-4D97-AF65-F5344CB8AC3E}">
        <p14:creationId xmlns:p14="http://schemas.microsoft.com/office/powerpoint/2010/main" val="2379450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50488" y="76396"/>
            <a:ext cx="11976957" cy="764443"/>
          </a:xfrm>
        </p:spPr>
        <p:txBody>
          <a:bodyPr>
            <a:noAutofit/>
          </a:bodyPr>
          <a:lstStyle/>
          <a:p>
            <a:r>
              <a:rPr lang="en-US" altLang="x-none" sz="3200" dirty="0"/>
              <a:t>Requirements: Need, Expectation, Requirement and Specification Hierarchy</a:t>
            </a:r>
          </a:p>
        </p:txBody>
      </p:sp>
      <p:sp>
        <p:nvSpPr>
          <p:cNvPr id="175115" name="Rectangle 11"/>
          <p:cNvSpPr>
            <a:spLocks noChangeArrowheads="1"/>
          </p:cNvSpPr>
          <p:nvPr/>
        </p:nvSpPr>
        <p:spPr bwMode="auto">
          <a:xfrm>
            <a:off x="7373846" y="1494329"/>
            <a:ext cx="4286479" cy="36933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Feeding because I am hungry.</a:t>
            </a:r>
          </a:p>
        </p:txBody>
      </p:sp>
      <p:sp>
        <p:nvSpPr>
          <p:cNvPr id="175116" name="Rectangle 12"/>
          <p:cNvSpPr>
            <a:spLocks noChangeArrowheads="1"/>
          </p:cNvSpPr>
          <p:nvPr/>
        </p:nvSpPr>
        <p:spPr bwMode="auto">
          <a:xfrm>
            <a:off x="7407948" y="2321056"/>
            <a:ext cx="4286480" cy="646331"/>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Satisfying, inexpensive, hot meal, readily available.</a:t>
            </a:r>
          </a:p>
        </p:txBody>
      </p:sp>
      <p:sp>
        <p:nvSpPr>
          <p:cNvPr id="175117" name="Rectangle 13"/>
          <p:cNvSpPr>
            <a:spLocks noChangeArrowheads="1"/>
          </p:cNvSpPr>
          <p:nvPr/>
        </p:nvSpPr>
        <p:spPr bwMode="auto">
          <a:xfrm>
            <a:off x="7391400" y="3298850"/>
            <a:ext cx="4286480" cy="923330"/>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The user requires a hot and  enjoyable medium fat, high protein, medium carbohydrate meal at their home promptly.</a:t>
            </a:r>
          </a:p>
        </p:txBody>
      </p:sp>
      <p:sp>
        <p:nvSpPr>
          <p:cNvPr id="175118" name="Rectangle 14"/>
          <p:cNvSpPr>
            <a:spLocks noChangeArrowheads="1"/>
          </p:cNvSpPr>
          <p:nvPr/>
        </p:nvSpPr>
        <p:spPr bwMode="auto">
          <a:xfrm>
            <a:off x="7391400" y="5188277"/>
            <a:ext cx="4088176" cy="923330"/>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square" anchor="ctr">
            <a:spAutoFit/>
          </a:bodyPr>
          <a:lstStyle/>
          <a:p>
            <a:pPr eaLnBrk="1" hangingPunct="1">
              <a:defRPr/>
            </a:pPr>
            <a:r>
              <a:rPr lang="en-US" altLang="x-none" dirty="0"/>
              <a:t>Cheese, ham and tomato </a:t>
            </a:r>
            <a:r>
              <a:rPr lang="en-US" altLang="x-none" dirty="0" err="1"/>
              <a:t>toastie</a:t>
            </a:r>
            <a:r>
              <a:rPr lang="en-US" altLang="x-none" dirty="0"/>
              <a:t> with 20g of British medium cheddar cheese, 15g of sliced tomato and 15g fine Yorkshire ham.</a:t>
            </a:r>
          </a:p>
        </p:txBody>
      </p:sp>
      <p:sp>
        <p:nvSpPr>
          <p:cNvPr id="175123" name="Line 19"/>
          <p:cNvSpPr>
            <a:spLocks noChangeShapeType="1"/>
          </p:cNvSpPr>
          <p:nvPr/>
        </p:nvSpPr>
        <p:spPr bwMode="auto">
          <a:xfrm flipV="1">
            <a:off x="1589800" y="4545078"/>
            <a:ext cx="9002000" cy="22922"/>
          </a:xfrm>
          <a:prstGeom prst="line">
            <a:avLst/>
          </a:prstGeom>
          <a:noFill/>
          <a:ln w="38100">
            <a:solidFill>
              <a:srgbClr val="FFCC99"/>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nSpc>
                <a:spcPct val="85000"/>
              </a:lnSpc>
              <a:spcBef>
                <a:spcPct val="25000"/>
              </a:spcBef>
              <a:defRPr/>
            </a:pPr>
            <a:endParaRPr lang="en-US"/>
          </a:p>
        </p:txBody>
      </p:sp>
      <p:sp>
        <p:nvSpPr>
          <p:cNvPr id="175124" name="Text Box 20"/>
          <p:cNvSpPr txBox="1">
            <a:spLocks noChangeArrowheads="1"/>
          </p:cNvSpPr>
          <p:nvPr/>
        </p:nvSpPr>
        <p:spPr bwMode="auto">
          <a:xfrm>
            <a:off x="2362200" y="3200400"/>
            <a:ext cx="32766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0">
                <a:solidFill>
                  <a:schemeClr val="accent2"/>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endParaRPr lang="x-none" altLang="x-none" sz="1600" b="1">
              <a:latin typeface="Arial" charset="0"/>
            </a:endParaRPr>
          </a:p>
        </p:txBody>
      </p:sp>
      <p:sp>
        <p:nvSpPr>
          <p:cNvPr id="175125" name="Rectangle 21"/>
          <p:cNvSpPr>
            <a:spLocks noChangeArrowheads="1"/>
          </p:cNvSpPr>
          <p:nvPr/>
        </p:nvSpPr>
        <p:spPr bwMode="auto">
          <a:xfrm>
            <a:off x="2067791" y="1278350"/>
            <a:ext cx="3754582" cy="815879"/>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noAutofit/>
          </a:bodyPr>
          <a:lstStyle/>
          <a:p>
            <a:pPr algn="ctr" eaLnBrk="1" hangingPunct="1">
              <a:defRPr/>
            </a:pPr>
            <a:r>
              <a:rPr lang="en-US" altLang="x-none" b="1" dirty="0">
                <a:solidFill>
                  <a:srgbClr val="5F5F5F"/>
                </a:solidFill>
                <a:latin typeface="Arial" charset="0"/>
              </a:rPr>
              <a:t>Need</a:t>
            </a:r>
          </a:p>
          <a:p>
            <a:pPr algn="ctr" eaLnBrk="1" hangingPunct="1">
              <a:defRPr/>
            </a:pPr>
            <a:r>
              <a:rPr lang="en-US" altLang="x-none" sz="1600" dirty="0">
                <a:solidFill>
                  <a:srgbClr val="5F5F5F"/>
                </a:solidFill>
              </a:rPr>
              <a:t>(</a:t>
            </a:r>
            <a:r>
              <a:rPr lang="en-US" altLang="x-none" sz="1600" i="1" dirty="0">
                <a:solidFill>
                  <a:srgbClr val="5F5F5F"/>
                </a:solidFill>
              </a:rPr>
              <a:t>Lack of</a:t>
            </a:r>
            <a:r>
              <a:rPr lang="en-US" altLang="x-none" sz="1600" dirty="0">
                <a:solidFill>
                  <a:srgbClr val="5F5F5F"/>
                </a:solidFill>
              </a:rPr>
              <a:t> something required, desired, or considered useful)</a:t>
            </a:r>
          </a:p>
        </p:txBody>
      </p:sp>
      <p:sp>
        <p:nvSpPr>
          <p:cNvPr id="175126" name="Rectangle 22"/>
          <p:cNvSpPr>
            <a:spLocks noChangeArrowheads="1"/>
          </p:cNvSpPr>
          <p:nvPr/>
        </p:nvSpPr>
        <p:spPr bwMode="auto">
          <a:xfrm>
            <a:off x="2438400" y="2190562"/>
            <a:ext cx="3810000" cy="89255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Expectation</a:t>
            </a:r>
          </a:p>
          <a:p>
            <a:pPr algn="ctr" eaLnBrk="1" hangingPunct="1">
              <a:defRPr/>
            </a:pPr>
            <a:r>
              <a:rPr lang="en-US" altLang="x-none" sz="1600" dirty="0">
                <a:solidFill>
                  <a:srgbClr val="5F5F5F"/>
                </a:solidFill>
              </a:rPr>
              <a:t>(</a:t>
            </a:r>
            <a:r>
              <a:rPr lang="en-US" altLang="x-none" dirty="0">
                <a:solidFill>
                  <a:srgbClr val="5F5F5F"/>
                </a:solidFill>
              </a:rPr>
              <a:t>characteristics or features</a:t>
            </a:r>
            <a:r>
              <a:rPr lang="en-US" altLang="x-none" sz="1600" dirty="0">
                <a:solidFill>
                  <a:srgbClr val="5F5F5F"/>
                </a:solidFill>
              </a:rPr>
              <a:t> which needs will be met)</a:t>
            </a:r>
          </a:p>
        </p:txBody>
      </p:sp>
      <p:sp>
        <p:nvSpPr>
          <p:cNvPr id="175127" name="Rectangle 23"/>
          <p:cNvSpPr>
            <a:spLocks noChangeArrowheads="1"/>
          </p:cNvSpPr>
          <p:nvPr/>
        </p:nvSpPr>
        <p:spPr bwMode="auto">
          <a:xfrm>
            <a:off x="3124200" y="3327904"/>
            <a:ext cx="3429000" cy="861774"/>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Requirement</a:t>
            </a:r>
          </a:p>
          <a:p>
            <a:pPr algn="ctr" eaLnBrk="1" hangingPunct="1">
              <a:defRPr/>
            </a:pPr>
            <a:r>
              <a:rPr lang="en-US" altLang="x-none" sz="1600" dirty="0">
                <a:solidFill>
                  <a:srgbClr val="5F5F5F"/>
                </a:solidFill>
              </a:rPr>
              <a:t>(</a:t>
            </a:r>
            <a:r>
              <a:rPr lang="en-US" altLang="x-none" sz="1600" i="1" dirty="0">
                <a:solidFill>
                  <a:srgbClr val="5F5F5F"/>
                </a:solidFill>
              </a:rPr>
              <a:t>Formal statement</a:t>
            </a:r>
            <a:r>
              <a:rPr lang="en-US" altLang="x-none" sz="1600" dirty="0">
                <a:solidFill>
                  <a:srgbClr val="5F5F5F"/>
                </a:solidFill>
              </a:rPr>
              <a:t> of needs and expectations)</a:t>
            </a:r>
          </a:p>
        </p:txBody>
      </p:sp>
      <p:sp>
        <p:nvSpPr>
          <p:cNvPr id="175128" name="Rectangle 24"/>
          <p:cNvSpPr>
            <a:spLocks noChangeArrowheads="1"/>
          </p:cNvSpPr>
          <p:nvPr/>
        </p:nvSpPr>
        <p:spPr bwMode="auto">
          <a:xfrm>
            <a:off x="3778827" y="5097334"/>
            <a:ext cx="3124200" cy="1107996"/>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Specification/Definition</a:t>
            </a:r>
          </a:p>
          <a:p>
            <a:pPr algn="ctr" eaLnBrk="1" hangingPunct="1">
              <a:defRPr/>
            </a:pPr>
            <a:r>
              <a:rPr lang="en-US" altLang="x-none" sz="1600" dirty="0">
                <a:solidFill>
                  <a:srgbClr val="5F5F5F"/>
                </a:solidFill>
              </a:rPr>
              <a:t>(</a:t>
            </a:r>
            <a:r>
              <a:rPr lang="en-US" altLang="x-none" sz="1600" i="1" dirty="0">
                <a:solidFill>
                  <a:srgbClr val="5F5F5F"/>
                </a:solidFill>
              </a:rPr>
              <a:t>Formal description of system (product) to satisfy the Requirements)</a:t>
            </a:r>
          </a:p>
        </p:txBody>
      </p:sp>
      <p:sp>
        <p:nvSpPr>
          <p:cNvPr id="175129" name="AutoShape 25"/>
          <p:cNvSpPr>
            <a:spLocks noChangeArrowheads="1"/>
          </p:cNvSpPr>
          <p:nvPr/>
        </p:nvSpPr>
        <p:spPr bwMode="auto">
          <a:xfrm rot="10800000" flipH="1">
            <a:off x="1839191" y="2085145"/>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0" name="AutoShape 26"/>
          <p:cNvSpPr>
            <a:spLocks noChangeArrowheads="1"/>
          </p:cNvSpPr>
          <p:nvPr/>
        </p:nvSpPr>
        <p:spPr bwMode="auto">
          <a:xfrm rot="10800000" flipH="1">
            <a:off x="2514600" y="3122910"/>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1" name="AutoShape 27"/>
          <p:cNvSpPr>
            <a:spLocks noChangeArrowheads="1"/>
          </p:cNvSpPr>
          <p:nvPr/>
        </p:nvSpPr>
        <p:spPr bwMode="auto">
          <a:xfrm rot="10800000" flipH="1">
            <a:off x="3061854" y="4558917"/>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cxnSp>
        <p:nvCxnSpPr>
          <p:cNvPr id="4" name="Straight Connector 3"/>
          <p:cNvCxnSpPr>
            <a:cxnSpLocks/>
            <a:stCxn id="175115" idx="1"/>
          </p:cNvCxnSpPr>
          <p:nvPr/>
        </p:nvCxnSpPr>
        <p:spPr bwMode="auto">
          <a:xfrm>
            <a:off x="7373846" y="1678995"/>
            <a:ext cx="76203" cy="883818"/>
          </a:xfrm>
          <a:prstGeom prst="line">
            <a:avLst/>
          </a:prstGeom>
          <a:solidFill>
            <a:srgbClr val="3374D4"/>
          </a:solidFill>
          <a:ln w="9525" cap="flat" cmpd="sng" algn="ctr">
            <a:noFill/>
            <a:prstDash val="solid"/>
            <a:round/>
            <a:headEnd type="none" w="med" len="med"/>
            <a:tailEnd type="none" w="med" len="med"/>
          </a:ln>
          <a:effectLst/>
        </p:spPr>
      </p:cxnSp>
      <p:cxnSp>
        <p:nvCxnSpPr>
          <p:cNvPr id="8" name="Straight Connector 7"/>
          <p:cNvCxnSpPr>
            <a:cxnSpLocks/>
            <a:stCxn id="175125" idx="3"/>
            <a:endCxn id="175115" idx="1"/>
          </p:cNvCxnSpPr>
          <p:nvPr/>
        </p:nvCxnSpPr>
        <p:spPr bwMode="auto">
          <a:xfrm flipV="1">
            <a:off x="5822373" y="1678995"/>
            <a:ext cx="1551473" cy="7295"/>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1" name="Straight Connector 20"/>
          <p:cNvCxnSpPr>
            <a:cxnSpLocks/>
            <a:stCxn id="175126" idx="3"/>
            <a:endCxn id="175116" idx="1"/>
          </p:cNvCxnSpPr>
          <p:nvPr/>
        </p:nvCxnSpPr>
        <p:spPr bwMode="auto">
          <a:xfrm>
            <a:off x="6248400" y="2636838"/>
            <a:ext cx="1159548" cy="7384"/>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4" name="Straight Connector 23"/>
          <p:cNvCxnSpPr>
            <a:cxnSpLocks/>
            <a:stCxn id="175127" idx="3"/>
            <a:endCxn id="175117" idx="1"/>
          </p:cNvCxnSpPr>
          <p:nvPr/>
        </p:nvCxnSpPr>
        <p:spPr bwMode="auto">
          <a:xfrm>
            <a:off x="6553200" y="3758791"/>
            <a:ext cx="838200" cy="1724"/>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7" name="Straight Connector 26"/>
          <p:cNvCxnSpPr>
            <a:cxnSpLocks/>
            <a:stCxn id="175128" idx="3"/>
            <a:endCxn id="175118" idx="1"/>
          </p:cNvCxnSpPr>
          <p:nvPr/>
        </p:nvCxnSpPr>
        <p:spPr bwMode="auto">
          <a:xfrm flipV="1">
            <a:off x="6903027" y="5649942"/>
            <a:ext cx="488373" cy="1390"/>
          </a:xfrm>
          <a:prstGeom prst="line">
            <a:avLst/>
          </a:prstGeom>
          <a:solidFill>
            <a:srgbClr val="3374D4"/>
          </a:solidFill>
          <a:ln w="28575" cap="flat" cmpd="sng" algn="ctr">
            <a:solidFill>
              <a:srgbClr val="C00000"/>
            </a:solidFill>
            <a:prstDash val="solid"/>
            <a:round/>
            <a:headEnd type="none" w="med" len="med"/>
            <a:tailEnd type="none" w="med" len="med"/>
          </a:ln>
          <a:effectLst/>
        </p:spPr>
      </p:cxnSp>
      <p:sp>
        <p:nvSpPr>
          <p:cNvPr id="16" name="Right Arrow 15"/>
          <p:cNvSpPr/>
          <p:nvPr/>
        </p:nvSpPr>
        <p:spPr bwMode="auto">
          <a:xfrm rot="16200000">
            <a:off x="1301607" y="3339009"/>
            <a:ext cx="1373043" cy="955964"/>
          </a:xfrm>
          <a:prstGeom prst="rightArrow">
            <a:avLst>
              <a:gd name="adj1" fmla="val 58696"/>
              <a:gd name="adj2" fmla="val 50000"/>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ctr"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Free</a:t>
            </a:r>
          </a:p>
        </p:txBody>
      </p:sp>
      <p:sp>
        <p:nvSpPr>
          <p:cNvPr id="2" name="Left Arrow 1"/>
          <p:cNvSpPr/>
          <p:nvPr/>
        </p:nvSpPr>
        <p:spPr bwMode="auto">
          <a:xfrm rot="16200000">
            <a:off x="1340985" y="4794142"/>
            <a:ext cx="1316182" cy="1031052"/>
          </a:xfrm>
          <a:prstGeom prst="leftArrow">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Specific</a:t>
            </a:r>
          </a:p>
        </p:txBody>
      </p:sp>
    </p:spTree>
    <p:extLst>
      <p:ext uri="{BB962C8B-B14F-4D97-AF65-F5344CB8AC3E}">
        <p14:creationId xmlns:p14="http://schemas.microsoft.com/office/powerpoint/2010/main" val="2638419049"/>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78C8A-8FDC-6562-0106-8E1FE8AD38C2}"/>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4600"/>
              <a:t>Design the right thing…Then design the thing right.</a:t>
            </a:r>
          </a:p>
        </p:txBody>
      </p:sp>
      <p:pic>
        <p:nvPicPr>
          <p:cNvPr id="6" name="Content Placeholder 5" descr="A picture containing text, table, plate, indoor&#10;&#10;Description automatically generated">
            <a:extLst>
              <a:ext uri="{FF2B5EF4-FFF2-40B4-BE49-F238E27FC236}">
                <a16:creationId xmlns:a16="http://schemas.microsoft.com/office/drawing/2014/main" id="{EA0C8FCE-5214-DD34-63F6-6B4F5DE71F5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1" b="950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156754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dirty="0">
                <a:solidFill>
                  <a:srgbClr val="000000"/>
                </a:solidFill>
              </a:rPr>
              <a:t>Customer</a:t>
            </a:r>
          </a:p>
          <a:p>
            <a:pPr eaLnBrk="0" hangingPunct="0"/>
            <a:r>
              <a:rPr lang="en-GB" sz="1292" dirty="0">
                <a:solidFill>
                  <a:srgbClr val="000000"/>
                </a:solidFill>
              </a:rPr>
              <a:t>Needs and Expectations</a:t>
            </a:r>
          </a:p>
        </p:txBody>
      </p:sp>
      <p:sp>
        <p:nvSpPr>
          <p:cNvPr id="29" name="Flowchart: Document 28"/>
          <p:cNvSpPr/>
          <p:nvPr/>
        </p:nvSpPr>
        <p:spPr bwMode="auto">
          <a:xfrm>
            <a:off x="7011925" y="2620876"/>
            <a:ext cx="1224297" cy="162562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none" lIns="84253" tIns="42126" rIns="84253" bIns="42126">
            <a:spAutoFit/>
          </a:bodyPr>
          <a:lstStyle/>
          <a:p>
            <a:r>
              <a:rPr lang="en-GB" sz="1846" b="1" dirty="0"/>
              <a:t>Design System</a:t>
            </a:r>
          </a:p>
        </p:txBody>
      </p:sp>
      <p:sp>
        <p:nvSpPr>
          <p:cNvPr id="22580" name="Title 33"/>
          <p:cNvSpPr>
            <a:spLocks noGrp="1"/>
          </p:cNvSpPr>
          <p:nvPr>
            <p:ph type="title"/>
          </p:nvPr>
        </p:nvSpPr>
        <p:spPr>
          <a:xfrm>
            <a:off x="389418" y="89922"/>
            <a:ext cx="10163503" cy="693165"/>
          </a:xfrm>
        </p:spPr>
        <p:txBody>
          <a:bodyPr>
            <a:normAutofit fontScale="90000"/>
          </a:bodyPr>
          <a:lstStyle/>
          <a:p>
            <a:r>
              <a:rPr lang="en-GB" dirty="0"/>
              <a:t>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2" name="Picture 1">
            <a:extLst>
              <a:ext uri="{FF2B5EF4-FFF2-40B4-BE49-F238E27FC236}">
                <a16:creationId xmlns:a16="http://schemas.microsoft.com/office/drawing/2014/main" id="{F39FC57D-286D-B348-A255-C4ED8C391DE9}"/>
              </a:ext>
            </a:extLst>
          </p:cNvPr>
          <p:cNvPicPr>
            <a:picLocks noChangeAspect="1"/>
          </p:cNvPicPr>
          <p:nvPr/>
        </p:nvPicPr>
        <p:blipFill>
          <a:blip r:embed="rId3"/>
          <a:stretch>
            <a:fillRect/>
          </a:stretch>
        </p:blipFill>
        <p:spPr>
          <a:xfrm>
            <a:off x="2438890" y="1980112"/>
            <a:ext cx="4737100" cy="3810000"/>
          </a:xfrm>
          <a:prstGeom prst="rect">
            <a:avLst/>
          </a:prstGeom>
        </p:spPr>
      </p:pic>
    </p:spTree>
    <p:extLst>
      <p:ext uri="{BB962C8B-B14F-4D97-AF65-F5344CB8AC3E}">
        <p14:creationId xmlns:p14="http://schemas.microsoft.com/office/powerpoint/2010/main" val="1204909846"/>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5447466" y="2590049"/>
            <a:ext cx="4868843" cy="2653158"/>
          </a:xfrm>
          <a:prstGeom prst="rect">
            <a:avLst/>
          </a:prstGeom>
        </p:spPr>
      </p:pic>
      <p:sp>
        <p:nvSpPr>
          <p:cNvPr id="52227" name="Rectangle 2"/>
          <p:cNvSpPr>
            <a:spLocks noGrp="1" noChangeArrowheads="1"/>
          </p:cNvSpPr>
          <p:nvPr>
            <p:ph type="title"/>
          </p:nvPr>
        </p:nvSpPr>
        <p:spPr>
          <a:xfrm>
            <a:off x="183528" y="172075"/>
            <a:ext cx="8440615" cy="499474"/>
          </a:xfrm>
        </p:spPr>
        <p:txBody>
          <a:bodyPr>
            <a:normAutofit fontScale="90000"/>
          </a:bodyPr>
          <a:lstStyle/>
          <a:p>
            <a:pPr defTabSz="703402"/>
            <a:r>
              <a:rPr lang="en-GB" dirty="0">
                <a:latin typeface="Arial" charset="0"/>
              </a:rPr>
              <a:t>Why Analyse Requirements? </a:t>
            </a:r>
          </a:p>
        </p:txBody>
      </p:sp>
      <p:sp>
        <p:nvSpPr>
          <p:cNvPr id="3" name="Slide Number Placeholder 2">
            <a:extLst>
              <a:ext uri="{FF2B5EF4-FFF2-40B4-BE49-F238E27FC236}">
                <a16:creationId xmlns:a16="http://schemas.microsoft.com/office/drawing/2014/main" id="{680C28F5-9CF2-4C48-9473-47CBE7FC932F}"/>
              </a:ext>
            </a:extLst>
          </p:cNvPr>
          <p:cNvSpPr>
            <a:spLocks noGrp="1"/>
          </p:cNvSpPr>
          <p:nvPr>
            <p:ph type="sldNum" sz="quarter" idx="12"/>
          </p:nvPr>
        </p:nvSpPr>
        <p:spPr/>
        <p:txBody>
          <a:bodyPr/>
          <a:lstStyle/>
          <a:p>
            <a:fld id="{455123DE-DF0A-45CF-9929-81DBBDC71DC7}" type="slidenum">
              <a:rPr lang="en-AU" smtClean="0"/>
              <a:pPr/>
              <a:t>6</a:t>
            </a:fld>
            <a:endParaRPr lang="en-AU" dirty="0"/>
          </a:p>
        </p:txBody>
      </p:sp>
      <p:sp>
        <p:nvSpPr>
          <p:cNvPr id="52229" name="Text Box 4"/>
          <p:cNvSpPr txBox="1">
            <a:spLocks noChangeArrowheads="1"/>
          </p:cNvSpPr>
          <p:nvPr/>
        </p:nvSpPr>
        <p:spPr bwMode="gray">
          <a:xfrm>
            <a:off x="2400257" y="3167753"/>
            <a:ext cx="184731" cy="4331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endParaRPr lang="en-US" sz="2215" dirty="0">
              <a:solidFill>
                <a:schemeClr val="bg1"/>
              </a:solidFill>
            </a:endParaRPr>
          </a:p>
        </p:txBody>
      </p:sp>
      <p:sp>
        <p:nvSpPr>
          <p:cNvPr id="13" name="Rectangle 12"/>
          <p:cNvSpPr/>
          <p:nvPr/>
        </p:nvSpPr>
        <p:spPr>
          <a:xfrm>
            <a:off x="6224449" y="2596263"/>
            <a:ext cx="2073134" cy="1088294"/>
          </a:xfrm>
          <a:prstGeom prst="rect">
            <a:avLst/>
          </a:prstGeom>
          <a:noFill/>
          <a:ln w="76200">
            <a:solidFill>
              <a:srgbClr val="C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77" dirty="0"/>
          </a:p>
        </p:txBody>
      </p:sp>
      <p:sp>
        <p:nvSpPr>
          <p:cNvPr id="19" name="Freeform 18"/>
          <p:cNvSpPr/>
          <p:nvPr/>
        </p:nvSpPr>
        <p:spPr>
          <a:xfrm>
            <a:off x="6214464" y="2590049"/>
            <a:ext cx="4101844" cy="2189016"/>
          </a:xfrm>
          <a:custGeom>
            <a:avLst/>
            <a:gdLst>
              <a:gd name="connsiteX0" fmla="*/ 2277979 w 4443664"/>
              <a:gd name="connsiteY0" fmla="*/ 0 h 2358190"/>
              <a:gd name="connsiteX1" fmla="*/ 2310064 w 4443664"/>
              <a:gd name="connsiteY1" fmla="*/ 1219200 h 2358190"/>
              <a:gd name="connsiteX2" fmla="*/ 0 w 4443664"/>
              <a:gd name="connsiteY2" fmla="*/ 1203158 h 2358190"/>
              <a:gd name="connsiteX3" fmla="*/ 32085 w 4443664"/>
              <a:gd name="connsiteY3" fmla="*/ 2358190 h 2358190"/>
              <a:gd name="connsiteX4" fmla="*/ 4443664 w 4443664"/>
              <a:gd name="connsiteY4" fmla="*/ 2342148 h 2358190"/>
              <a:gd name="connsiteX5" fmla="*/ 4427621 w 4443664"/>
              <a:gd name="connsiteY5" fmla="*/ 48127 h 2358190"/>
              <a:gd name="connsiteX6" fmla="*/ 2261937 w 4443664"/>
              <a:gd name="connsiteY6" fmla="*/ 48127 h 2358190"/>
              <a:gd name="connsiteX7" fmla="*/ 2277979 w 4443664"/>
              <a:gd name="connsiteY7" fmla="*/ 0 h 2358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664" h="2358190">
                <a:moveTo>
                  <a:pt x="2277979" y="0"/>
                </a:moveTo>
                <a:lnTo>
                  <a:pt x="2310064" y="1219200"/>
                </a:lnTo>
                <a:lnTo>
                  <a:pt x="0" y="1203158"/>
                </a:lnTo>
                <a:lnTo>
                  <a:pt x="32085" y="2358190"/>
                </a:lnTo>
                <a:lnTo>
                  <a:pt x="4443664" y="2342148"/>
                </a:lnTo>
                <a:lnTo>
                  <a:pt x="4427621" y="48127"/>
                </a:lnTo>
                <a:lnTo>
                  <a:pt x="2261937" y="48127"/>
                </a:lnTo>
                <a:lnTo>
                  <a:pt x="2277979" y="0"/>
                </a:lnTo>
                <a:close/>
              </a:path>
            </a:pathLst>
          </a:custGeom>
          <a:noFill/>
          <a:ln w="762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77" dirty="0"/>
          </a:p>
        </p:txBody>
      </p:sp>
      <p:sp>
        <p:nvSpPr>
          <p:cNvPr id="9" name="Rounded Rectangular Callout 8"/>
          <p:cNvSpPr/>
          <p:nvPr/>
        </p:nvSpPr>
        <p:spPr>
          <a:xfrm>
            <a:off x="1700196" y="1135691"/>
            <a:ext cx="3748533" cy="1908298"/>
          </a:xfrm>
          <a:prstGeom prst="wedgeRoundRectCallout">
            <a:avLst>
              <a:gd name="adj1" fmla="val 68157"/>
              <a:gd name="adj2" fmla="val 42000"/>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2000" dirty="0"/>
              <a:t>The requirements expressed by stakeholders, especially the user, are incomplete, rambling, inconsistent, ambiguous, incorrect and unconfirmable</a:t>
            </a:r>
          </a:p>
        </p:txBody>
      </p:sp>
      <p:sp>
        <p:nvSpPr>
          <p:cNvPr id="2" name="Rounded Rectangular Callout 1">
            <a:extLst>
              <a:ext uri="{FF2B5EF4-FFF2-40B4-BE49-F238E27FC236}">
                <a16:creationId xmlns:a16="http://schemas.microsoft.com/office/drawing/2014/main" id="{7B7C2BDE-B881-344E-AC2E-7AD82C555D1C}"/>
              </a:ext>
            </a:extLst>
          </p:cNvPr>
          <p:cNvSpPr/>
          <p:nvPr/>
        </p:nvSpPr>
        <p:spPr>
          <a:xfrm>
            <a:off x="1875693" y="4972692"/>
            <a:ext cx="2987408" cy="1458930"/>
          </a:xfrm>
          <a:prstGeom prst="wedgeRoundRectCallout">
            <a:avLst>
              <a:gd name="adj1" fmla="val 110887"/>
              <a:gd name="adj2" fmla="val -67078"/>
              <a:gd name="adj3" fmla="val 16667"/>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dirty="0"/>
              <a:t>To have a full understanding of the problem we have to determine the unspoken requirements</a:t>
            </a:r>
          </a:p>
        </p:txBody>
      </p:sp>
    </p:spTree>
    <p:extLst>
      <p:ext uri="{BB962C8B-B14F-4D97-AF65-F5344CB8AC3E}">
        <p14:creationId xmlns:p14="http://schemas.microsoft.com/office/powerpoint/2010/main" val="1061381629"/>
      </p:ext>
    </p:extLst>
  </p:cSld>
  <p:clrMapOvr>
    <a:masterClrMapping/>
  </p:clrMapOvr>
  <p:transition spd="med">
    <p:zo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9"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050"/>
          <p:cNvSpPr>
            <a:spLocks noGrp="1" noChangeArrowheads="1"/>
          </p:cNvSpPr>
          <p:nvPr>
            <p:ph type="title"/>
          </p:nvPr>
        </p:nvSpPr>
        <p:spPr>
          <a:xfrm>
            <a:off x="225850" y="216348"/>
            <a:ext cx="6489700" cy="388586"/>
          </a:xfrm>
        </p:spPr>
        <p:txBody>
          <a:bodyPr>
            <a:normAutofit fontScale="90000"/>
          </a:bodyPr>
          <a:lstStyle/>
          <a:p>
            <a:r>
              <a:rPr lang="en-GB" dirty="0"/>
              <a:t>Incomplete</a:t>
            </a:r>
          </a:p>
        </p:txBody>
      </p:sp>
      <p:sp>
        <p:nvSpPr>
          <p:cNvPr id="2" name="Slide Number Placeholder 1"/>
          <p:cNvSpPr>
            <a:spLocks noGrp="1"/>
          </p:cNvSpPr>
          <p:nvPr>
            <p:ph type="sldNum" sz="quarter" idx="4"/>
          </p:nvPr>
        </p:nvSpPr>
        <p:spPr/>
        <p:txBody>
          <a:bodyPr/>
          <a:lstStyle/>
          <a:p>
            <a:fld id="{714C567D-0E37-3E41-B6D4-8C0AC45026B9}" type="slidenum">
              <a:rPr lang="en-US" smtClean="0"/>
              <a:pPr/>
              <a:t>7</a:t>
            </a:fld>
            <a:endParaRPr lang="en-US" dirty="0"/>
          </a:p>
        </p:txBody>
      </p:sp>
      <p:graphicFrame>
        <p:nvGraphicFramePr>
          <p:cNvPr id="24579" name="Object 2051"/>
          <p:cNvGraphicFramePr>
            <a:graphicFrameLocks noChangeAspect="1"/>
          </p:cNvGraphicFramePr>
          <p:nvPr/>
        </p:nvGraphicFramePr>
        <p:xfrm>
          <a:off x="2014538" y="1081088"/>
          <a:ext cx="8077200" cy="4837112"/>
        </p:xfrm>
        <a:graphic>
          <a:graphicData uri="http://schemas.openxmlformats.org/presentationml/2006/ole">
            <mc:AlternateContent xmlns:mc="http://schemas.openxmlformats.org/markup-compatibility/2006">
              <mc:Choice xmlns:v="urn:schemas-microsoft-com:vml" Requires="v">
                <p:oleObj name="Bitmap Image" r:id="rId2" imgW="6935168" imgH="4153480" progId="Paint.Picture">
                  <p:embed/>
                </p:oleObj>
              </mc:Choice>
              <mc:Fallback>
                <p:oleObj name="Bitmap Image" r:id="rId2" imgW="6935168" imgH="4153480" progId="Paint.Picture">
                  <p:embed/>
                  <p:pic>
                    <p:nvPicPr>
                      <p:cNvPr id="24579" name="Object 205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4538" y="1081088"/>
                        <a:ext cx="8077200" cy="48371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5715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pic>
                </p:oleObj>
              </mc:Fallback>
            </mc:AlternateContent>
          </a:graphicData>
        </a:graphic>
      </p:graphicFrame>
    </p:spTree>
    <p:extLst>
      <p:ext uri="{BB962C8B-B14F-4D97-AF65-F5344CB8AC3E}">
        <p14:creationId xmlns:p14="http://schemas.microsoft.com/office/powerpoint/2010/main" val="1176227028"/>
      </p:ext>
    </p:ext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25603" name="Object 2051"/>
          <p:cNvGraphicFramePr>
            <a:graphicFrameLocks noChangeAspect="1"/>
          </p:cNvGraphicFramePr>
          <p:nvPr>
            <p:extLst>
              <p:ext uri="{D42A27DB-BD31-4B8C-83A1-F6EECF244321}">
                <p14:modId xmlns:p14="http://schemas.microsoft.com/office/powerpoint/2010/main" val="1241200135"/>
              </p:ext>
            </p:extLst>
          </p:nvPr>
        </p:nvGraphicFramePr>
        <p:xfrm>
          <a:off x="2055686" y="779068"/>
          <a:ext cx="8077200" cy="5211763"/>
        </p:xfrm>
        <a:graphic>
          <a:graphicData uri="http://schemas.openxmlformats.org/presentationml/2006/ole">
            <mc:AlternateContent xmlns:mc="http://schemas.openxmlformats.org/markup-compatibility/2006">
              <mc:Choice xmlns:v="urn:schemas-microsoft-com:vml" Requires="v">
                <p:oleObj name="PhotoImpact" r:id="rId2" imgW="5790476" imgH="4342857" progId="PI3.Image">
                  <p:embed/>
                </p:oleObj>
              </mc:Choice>
              <mc:Fallback>
                <p:oleObj name="PhotoImpact" r:id="rId2" imgW="5790476" imgH="4342857" progId="PI3.Image">
                  <p:embed/>
                  <p:pic>
                    <p:nvPicPr>
                      <p:cNvPr id="25603" name="Object 205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5686" y="779068"/>
                        <a:ext cx="8077200" cy="52117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130052" name="Text Box 2052"/>
          <p:cNvSpPr txBox="1">
            <a:spLocks noChangeArrowheads="1"/>
          </p:cNvSpPr>
          <p:nvPr/>
        </p:nvSpPr>
        <p:spPr bwMode="auto">
          <a:xfrm>
            <a:off x="10264775" y="163515"/>
            <a:ext cx="280526" cy="61555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0" tIns="0" rIns="0" bIns="0">
            <a:spAutoFit/>
          </a:bodyPr>
          <a:lstStyle/>
          <a:p>
            <a:pPr>
              <a:defRPr/>
            </a:pPr>
            <a:r>
              <a:rPr lang="en-GB" sz="4000" dirty="0">
                <a:solidFill>
                  <a:srgbClr val="B2B2B2"/>
                </a:solidFill>
              </a:rPr>
              <a:t>*</a:t>
            </a:r>
          </a:p>
        </p:txBody>
      </p:sp>
      <p:sp>
        <p:nvSpPr>
          <p:cNvPr id="2" name="Slide Number Placeholder 1"/>
          <p:cNvSpPr>
            <a:spLocks noGrp="1"/>
          </p:cNvSpPr>
          <p:nvPr>
            <p:ph type="sldNum" sz="quarter" idx="12"/>
          </p:nvPr>
        </p:nvSpPr>
        <p:spPr/>
        <p:txBody>
          <a:bodyPr/>
          <a:lstStyle/>
          <a:p>
            <a:fld id="{714C567D-0E37-3E41-B6D4-8C0AC45026B9}" type="slidenum">
              <a:rPr lang="en-US" smtClean="0"/>
              <a:pPr/>
              <a:t>8</a:t>
            </a:fld>
            <a:endParaRPr lang="en-US" dirty="0"/>
          </a:p>
        </p:txBody>
      </p:sp>
      <p:pic>
        <p:nvPicPr>
          <p:cNvPr id="6" name="Picture 5" descr="A group of people on a field&#10;&#10;Description automatically generated with low confidence">
            <a:extLst>
              <a:ext uri="{FF2B5EF4-FFF2-40B4-BE49-F238E27FC236}">
                <a16:creationId xmlns:a16="http://schemas.microsoft.com/office/drawing/2014/main" id="{0FF19197-D5FC-142A-6556-A10DC3C38A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8056" y="2109693"/>
            <a:ext cx="4915744" cy="4246657"/>
          </a:xfrm>
          <a:prstGeom prst="rect">
            <a:avLst/>
          </a:prstGeom>
        </p:spPr>
      </p:pic>
    </p:spTree>
    <p:extLst>
      <p:ext uri="{BB962C8B-B14F-4D97-AF65-F5344CB8AC3E}">
        <p14:creationId xmlns:p14="http://schemas.microsoft.com/office/powerpoint/2010/main" val="76144680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9</a:t>
            </a:fld>
            <a:endParaRPr lang="en-US" dirty="0"/>
          </a:p>
        </p:txBody>
      </p:sp>
      <p:sp>
        <p:nvSpPr>
          <p:cNvPr id="6" name="Text Placeholder 5">
            <a:extLst>
              <a:ext uri="{FF2B5EF4-FFF2-40B4-BE49-F238E27FC236}">
                <a16:creationId xmlns:a16="http://schemas.microsoft.com/office/drawing/2014/main" id="{57C72A43-E265-574F-86B9-3977E1791CC7}"/>
              </a:ext>
            </a:extLst>
          </p:cNvPr>
          <p:cNvSpPr>
            <a:spLocks noGrp="1"/>
          </p:cNvSpPr>
          <p:nvPr>
            <p:ph type="body" sz="quarter" idx="13"/>
          </p:nvPr>
        </p:nvSpPr>
        <p:spPr>
          <a:xfrm>
            <a:off x="851338" y="1541124"/>
            <a:ext cx="9362612" cy="4511542"/>
          </a:xfrm>
        </p:spPr>
        <p:txBody>
          <a:bodyPr/>
          <a:lstStyle/>
          <a:p>
            <a:r>
              <a:rPr lang="en-GB" sz="2400" dirty="0"/>
              <a:t>You don’</a:t>
            </a:r>
            <a:r>
              <a:rPr lang="en-GB" altLang="ja-JP" sz="2400" dirty="0"/>
              <a:t>t need a lot of words to convey clear understanding</a:t>
            </a:r>
          </a:p>
          <a:p>
            <a:endParaRPr lang="en-GB" sz="1800" dirty="0"/>
          </a:p>
          <a:p>
            <a:pPr lvl="2"/>
            <a:r>
              <a:rPr lang="en-GB" sz="2400" dirty="0"/>
              <a:t>The Lord’s Prayer				                     56</a:t>
            </a:r>
          </a:p>
          <a:p>
            <a:pPr lvl="2"/>
            <a:endParaRPr lang="en-GB" sz="2400" dirty="0"/>
          </a:p>
          <a:p>
            <a:pPr lvl="2"/>
            <a:r>
              <a:rPr lang="en-GB" sz="2400" dirty="0"/>
              <a:t>The 10 Commandments			                   197</a:t>
            </a:r>
          </a:p>
          <a:p>
            <a:pPr lvl="2"/>
            <a:endParaRPr lang="en-GB" sz="2400" dirty="0"/>
          </a:p>
          <a:p>
            <a:pPr lvl="2"/>
            <a:r>
              <a:rPr lang="en-GB" sz="2400" dirty="0"/>
              <a:t>The U.S. Declaration of Independence		     300</a:t>
            </a:r>
          </a:p>
          <a:p>
            <a:pPr lvl="2"/>
            <a:endParaRPr lang="en-GB" sz="2400" dirty="0"/>
          </a:p>
          <a:p>
            <a:pPr lvl="2"/>
            <a:r>
              <a:rPr lang="en-GB" sz="2400" dirty="0"/>
              <a:t>The EC Directive on the export of duck eggs	29,611</a:t>
            </a:r>
          </a:p>
          <a:p>
            <a:endParaRPr lang="en-US" sz="1800" dirty="0"/>
          </a:p>
        </p:txBody>
      </p:sp>
      <p:sp>
        <p:nvSpPr>
          <p:cNvPr id="61441" name="Title 1"/>
          <p:cNvSpPr>
            <a:spLocks noGrp="1"/>
          </p:cNvSpPr>
          <p:nvPr>
            <p:ph type="title"/>
          </p:nvPr>
        </p:nvSpPr>
        <p:spPr>
          <a:xfrm>
            <a:off x="343200" y="140537"/>
            <a:ext cx="11010600" cy="664797"/>
          </a:xfrm>
        </p:spPr>
        <p:txBody>
          <a:bodyPr/>
          <a:lstStyle/>
          <a:p>
            <a:r>
              <a:rPr lang="en-US" dirty="0"/>
              <a:t>Rambling</a:t>
            </a:r>
          </a:p>
        </p:txBody>
      </p:sp>
    </p:spTree>
    <p:extLst>
      <p:ext uri="{BB962C8B-B14F-4D97-AF65-F5344CB8AC3E}">
        <p14:creationId xmlns:p14="http://schemas.microsoft.com/office/powerpoint/2010/main" val="2869951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a:xfrm>
            <a:off x="236360" y="310704"/>
            <a:ext cx="6489700" cy="378312"/>
          </a:xfrm>
        </p:spPr>
        <p:txBody>
          <a:bodyPr>
            <a:normAutofit fontScale="90000"/>
          </a:bodyPr>
          <a:lstStyle/>
          <a:p>
            <a:r>
              <a:rPr lang="en-US" dirty="0">
                <a:latin typeface="Arial" charset="0"/>
              </a:rPr>
              <a:t>Inconsistent</a:t>
            </a:r>
          </a:p>
        </p:txBody>
      </p:sp>
      <p:sp>
        <p:nvSpPr>
          <p:cNvPr id="2" name="Slide Number Placeholder 1"/>
          <p:cNvSpPr>
            <a:spLocks noGrp="1"/>
          </p:cNvSpPr>
          <p:nvPr>
            <p:ph type="sldNum" sz="quarter" idx="4"/>
          </p:nvPr>
        </p:nvSpPr>
        <p:spPr/>
        <p:txBody>
          <a:bodyPr/>
          <a:lstStyle/>
          <a:p>
            <a:fld id="{714C567D-0E37-3E41-B6D4-8C0AC45026B9}" type="slidenum">
              <a:rPr lang="en-US" smtClean="0"/>
              <a:pPr/>
              <a:t>10</a:t>
            </a:fld>
            <a:endParaRPr lang="en-US" dirty="0"/>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7227" y="1501778"/>
            <a:ext cx="5038725" cy="40481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204408754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a:xfrm>
            <a:off x="115923" y="225441"/>
            <a:ext cx="6489700" cy="419409"/>
          </a:xfrm>
        </p:spPr>
        <p:txBody>
          <a:bodyPr>
            <a:normAutofit fontScale="90000"/>
          </a:bodyPr>
          <a:lstStyle/>
          <a:p>
            <a:r>
              <a:rPr lang="en-US" dirty="0">
                <a:latin typeface="Arial" charset="0"/>
              </a:rPr>
              <a:t>Incorrect</a:t>
            </a:r>
          </a:p>
        </p:txBody>
      </p:sp>
      <p:sp>
        <p:nvSpPr>
          <p:cNvPr id="2" name="Slide Number Placeholder 1"/>
          <p:cNvSpPr>
            <a:spLocks noGrp="1"/>
          </p:cNvSpPr>
          <p:nvPr>
            <p:ph type="sldNum" sz="quarter" idx="4"/>
          </p:nvPr>
        </p:nvSpPr>
        <p:spPr/>
        <p:txBody>
          <a:bodyPr/>
          <a:lstStyle/>
          <a:p>
            <a:fld id="{714C567D-0E37-3E41-B6D4-8C0AC45026B9}" type="slidenum">
              <a:rPr lang="en-US" smtClean="0"/>
              <a:pPr/>
              <a:t>11</a:t>
            </a:fld>
            <a:endParaRPr lang="en-US" dirty="0"/>
          </a:p>
        </p:txBody>
      </p:sp>
      <p:pic>
        <p:nvPicPr>
          <p:cNvPr id="5" name="Picture 5"/>
          <p:cNvPicPr>
            <a:picLocks noChangeAspect="1" noChangeArrowheads="1"/>
          </p:cNvPicPr>
          <p:nvPr/>
        </p:nvPicPr>
        <p:blipFill rotWithShape="1">
          <a:blip r:embed="rId2">
            <a:extLst>
              <a:ext uri="{28A0092B-C50C-407E-A947-70E740481C1C}">
                <a14:useLocalDpi xmlns:a14="http://schemas.microsoft.com/office/drawing/2010/main" val="0"/>
              </a:ext>
            </a:extLst>
          </a:blip>
          <a:srcRect t="7791" b="13430"/>
          <a:stretch/>
        </p:blipFill>
        <p:spPr bwMode="auto">
          <a:xfrm>
            <a:off x="2284286" y="1480409"/>
            <a:ext cx="7848600" cy="4006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3743847901"/>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902" y="79222"/>
            <a:ext cx="6489700" cy="481054"/>
          </a:xfrm>
        </p:spPr>
        <p:txBody>
          <a:bodyPr>
            <a:normAutofit fontScale="90000"/>
          </a:bodyPr>
          <a:lstStyle/>
          <a:p>
            <a:r>
              <a:rPr lang="en-US" dirty="0"/>
              <a:t>Ambiguity of Understanding</a:t>
            </a:r>
          </a:p>
        </p:txBody>
      </p:sp>
      <p:sp>
        <p:nvSpPr>
          <p:cNvPr id="3" name="Slide Number Placeholder 2"/>
          <p:cNvSpPr>
            <a:spLocks noGrp="1"/>
          </p:cNvSpPr>
          <p:nvPr>
            <p:ph type="sldNum" sz="quarter" idx="4"/>
          </p:nvPr>
        </p:nvSpPr>
        <p:spPr/>
        <p:txBody>
          <a:bodyPr/>
          <a:lstStyle/>
          <a:p>
            <a:fld id="{714C567D-0E37-3E41-B6D4-8C0AC45026B9}" type="slidenum">
              <a:rPr lang="en-US" smtClean="0"/>
              <a:pPr/>
              <a:t>12</a:t>
            </a:fld>
            <a:endParaRPr lang="en-US" dirty="0"/>
          </a:p>
        </p:txBody>
      </p:sp>
      <p:sp>
        <p:nvSpPr>
          <p:cNvPr id="8" name="Rectangle 7"/>
          <p:cNvSpPr/>
          <p:nvPr/>
        </p:nvSpPr>
        <p:spPr>
          <a:xfrm>
            <a:off x="2032284" y="1710406"/>
            <a:ext cx="7486772" cy="3665027"/>
          </a:xfrm>
          <a:prstGeom prst="rect">
            <a:avLst/>
          </a:prstGeom>
          <a:solidFill>
            <a:schemeClr val="bg1">
              <a:lumMod val="20000"/>
              <a:lumOff val="80000"/>
            </a:schemeClr>
          </a:solidFill>
        </p:spPr>
        <p:style>
          <a:lnRef idx="0">
            <a:schemeClr val="accent3"/>
          </a:lnRef>
          <a:fillRef idx="3">
            <a:schemeClr val="accent3"/>
          </a:fillRef>
          <a:effectRef idx="3">
            <a:schemeClr val="accent3"/>
          </a:effectRef>
          <a:fontRef idx="minor">
            <a:schemeClr val="lt1"/>
          </a:fontRef>
        </p:style>
        <p:txBody>
          <a:bodyPr wrap="square">
            <a:noAutofit/>
          </a:bodyPr>
          <a:lstStyle/>
          <a:p>
            <a:r>
              <a:rPr lang="en-US" sz="2800" dirty="0">
                <a:solidFill>
                  <a:schemeClr val="tx1"/>
                </a:solidFill>
              </a:rPr>
              <a:t>“Aoccdrnig to a rscheearch at Cmabrigde Uinervtisy, it deosn't mttaer in waht oredr the ltteers in a wrod are, the olny iprmoetnt tihng is taht the frist and lsat ltteer be at the rghit pclae. The rset can be a toatl mses and you can sitll raed it wouthit porbelm. Tihs is bcuseae the huamn mnid deos not raed ervey lteter by istlef, but the wrod as a wlohe.”</a:t>
            </a:r>
          </a:p>
        </p:txBody>
      </p:sp>
    </p:spTree>
    <p:extLst>
      <p:ext uri="{BB962C8B-B14F-4D97-AF65-F5344CB8AC3E}">
        <p14:creationId xmlns:p14="http://schemas.microsoft.com/office/powerpoint/2010/main" val="3652934563"/>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a:xfrm>
            <a:off x="115923" y="228039"/>
            <a:ext cx="6489700" cy="439957"/>
          </a:xfrm>
        </p:spPr>
        <p:txBody>
          <a:bodyPr>
            <a:normAutofit fontScale="90000"/>
          </a:bodyPr>
          <a:lstStyle/>
          <a:p>
            <a:r>
              <a:rPr lang="en-US" dirty="0">
                <a:latin typeface="Arial" charset="0"/>
              </a:rPr>
              <a:t>Ambiguity of Context</a:t>
            </a:r>
          </a:p>
        </p:txBody>
      </p:sp>
      <p:sp>
        <p:nvSpPr>
          <p:cNvPr id="2" name="Slide Number Placeholder 1"/>
          <p:cNvSpPr>
            <a:spLocks noGrp="1"/>
          </p:cNvSpPr>
          <p:nvPr>
            <p:ph type="sldNum" sz="quarter" idx="4"/>
          </p:nvPr>
        </p:nvSpPr>
        <p:spPr/>
        <p:txBody>
          <a:bodyPr/>
          <a:lstStyle/>
          <a:p>
            <a:fld id="{714C567D-0E37-3E41-B6D4-8C0AC45026B9}" type="slidenum">
              <a:rPr lang="en-US" smtClean="0"/>
              <a:pPr/>
              <a:t>13</a:t>
            </a:fld>
            <a:endParaRPr lang="en-US" dirty="0"/>
          </a:p>
        </p:txBody>
      </p:sp>
      <p:pic>
        <p:nvPicPr>
          <p:cNvPr id="4" name="Picture 3" descr="A jar with coins inside&#10;&#10;Description automatically generated">
            <a:extLst>
              <a:ext uri="{FF2B5EF4-FFF2-40B4-BE49-F238E27FC236}">
                <a16:creationId xmlns:a16="http://schemas.microsoft.com/office/drawing/2014/main" id="{B91F8ABF-1A70-A873-FC27-676BA526A34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4921"/>
          <a:stretch/>
        </p:blipFill>
        <p:spPr>
          <a:xfrm>
            <a:off x="3808523" y="1661963"/>
            <a:ext cx="4077259" cy="3876627"/>
          </a:xfrm>
          <a:prstGeom prst="rect">
            <a:avLst/>
          </a:prstGeom>
        </p:spPr>
      </p:pic>
      <p:pic>
        <p:nvPicPr>
          <p:cNvPr id="7" name="Picture 6" descr="A black and white image of a hand pointing&#10;&#10;Description automatically generated">
            <a:extLst>
              <a:ext uri="{FF2B5EF4-FFF2-40B4-BE49-F238E27FC236}">
                <a16:creationId xmlns:a16="http://schemas.microsoft.com/office/drawing/2014/main" id="{AB479D56-249F-2135-A571-E86884E2818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15923" y="2183666"/>
            <a:ext cx="3327400" cy="1739900"/>
          </a:xfrm>
          <a:prstGeom prst="rect">
            <a:avLst/>
          </a:prstGeom>
        </p:spPr>
      </p:pic>
      <p:pic>
        <p:nvPicPr>
          <p:cNvPr id="9" name="Picture 8" descr="A jar with coins inside&#10;&#10;Description automatically generated">
            <a:extLst>
              <a:ext uri="{FF2B5EF4-FFF2-40B4-BE49-F238E27FC236}">
                <a16:creationId xmlns:a16="http://schemas.microsoft.com/office/drawing/2014/main" id="{B2D857FC-A022-362C-3A27-D0DFC5B5D51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4921"/>
          <a:stretch/>
        </p:blipFill>
        <p:spPr>
          <a:xfrm rot="5400000">
            <a:off x="4566993" y="2122372"/>
            <a:ext cx="4077259" cy="3876627"/>
          </a:xfrm>
          <a:prstGeom prst="rect">
            <a:avLst/>
          </a:prstGeom>
        </p:spPr>
      </p:pic>
    </p:spTree>
    <p:extLst>
      <p:ext uri="{BB962C8B-B14F-4D97-AF65-F5344CB8AC3E}">
        <p14:creationId xmlns:p14="http://schemas.microsoft.com/office/powerpoint/2010/main" val="140807183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3.54167E-6 -3.7037E-7 L 0.10013 0.00857 " pathEditMode="relative" rAng="0" ptsTypes="AA">
                                      <p:cBhvr>
                                        <p:cTn id="10" dur="2000" fill="hold"/>
                                        <p:tgtEl>
                                          <p:spTgt spid="7"/>
                                        </p:tgtEl>
                                        <p:attrNameLst>
                                          <p:attrName>ppt_x</p:attrName>
                                          <p:attrName>ppt_y</p:attrName>
                                        </p:attrNameLst>
                                      </p:cBhvr>
                                      <p:rCtr x="5000" y="417"/>
                                    </p:animMotion>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351951" y="205365"/>
            <a:ext cx="6489700" cy="368038"/>
          </a:xfrm>
        </p:spPr>
        <p:txBody>
          <a:bodyPr>
            <a:normAutofit fontScale="90000"/>
          </a:bodyPr>
          <a:lstStyle/>
          <a:p>
            <a:r>
              <a:rPr lang="en-US" dirty="0">
                <a:latin typeface="Arial" charset="0"/>
              </a:rPr>
              <a:t>Confirmable</a:t>
            </a:r>
          </a:p>
        </p:txBody>
      </p:sp>
      <p:sp>
        <p:nvSpPr>
          <p:cNvPr id="2" name="Slide Number Placeholder 1"/>
          <p:cNvSpPr>
            <a:spLocks noGrp="1"/>
          </p:cNvSpPr>
          <p:nvPr>
            <p:ph type="sldNum" sz="quarter" idx="4"/>
          </p:nvPr>
        </p:nvSpPr>
        <p:spPr/>
        <p:txBody>
          <a:bodyPr/>
          <a:lstStyle/>
          <a:p>
            <a:fld id="{714C567D-0E37-3E41-B6D4-8C0AC45026B9}" type="slidenum">
              <a:rPr lang="en-US" smtClean="0"/>
              <a:pPr/>
              <a:t>14</a:t>
            </a:fld>
            <a:endParaRPr lang="en-US" dirty="0"/>
          </a:p>
        </p:txBody>
      </p:sp>
      <p:pic>
        <p:nvPicPr>
          <p:cNvPr id="4" name="Picture 6" descr="hooversuc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7463" y="1461884"/>
            <a:ext cx="6611530" cy="407652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76808272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0D91-E24B-AE47-BC18-A74F10BDDBD5}"/>
              </a:ext>
            </a:extLst>
          </p:cNvPr>
          <p:cNvSpPr>
            <a:spLocks noGrp="1"/>
          </p:cNvSpPr>
          <p:nvPr>
            <p:ph type="title"/>
          </p:nvPr>
        </p:nvSpPr>
        <p:spPr>
          <a:xfrm>
            <a:off x="189411" y="246292"/>
            <a:ext cx="10593981" cy="400110"/>
          </a:xfrm>
        </p:spPr>
        <p:txBody>
          <a:bodyPr>
            <a:noAutofit/>
          </a:bodyPr>
          <a:lstStyle/>
          <a:p>
            <a:r>
              <a:rPr lang="en-GB" sz="3600" dirty="0"/>
              <a:t>Why Spend Effort Finding the Unspoken Requirements</a:t>
            </a:r>
          </a:p>
        </p:txBody>
      </p:sp>
      <p:sp>
        <p:nvSpPr>
          <p:cNvPr id="4" name="Slide Number Placeholder 3">
            <a:extLst>
              <a:ext uri="{FF2B5EF4-FFF2-40B4-BE49-F238E27FC236}">
                <a16:creationId xmlns:a16="http://schemas.microsoft.com/office/drawing/2014/main" id="{DA827472-E924-427F-A4FC-AFB03694C2FB}"/>
              </a:ext>
            </a:extLst>
          </p:cNvPr>
          <p:cNvSpPr>
            <a:spLocks noGrp="1"/>
          </p:cNvSpPr>
          <p:nvPr>
            <p:ph type="sldNum" sz="quarter" idx="4"/>
          </p:nvPr>
        </p:nvSpPr>
        <p:spPr/>
        <p:txBody>
          <a:bodyPr/>
          <a:lstStyle/>
          <a:p>
            <a:fld id="{C22618A1-DFED-413B-BF04-637AA2483EFF}" type="slidenum">
              <a:rPr lang="en-GB" smtClean="0"/>
              <a:pPr/>
              <a:t>15</a:t>
            </a:fld>
            <a:endParaRPr lang="en-GB" dirty="0"/>
          </a:p>
        </p:txBody>
      </p:sp>
      <p:sp>
        <p:nvSpPr>
          <p:cNvPr id="70" name="TextBox 69">
            <a:extLst>
              <a:ext uri="{FF2B5EF4-FFF2-40B4-BE49-F238E27FC236}">
                <a16:creationId xmlns:a16="http://schemas.microsoft.com/office/drawing/2014/main" id="{598756C0-87E9-1A40-996F-33A37007E491}"/>
              </a:ext>
            </a:extLst>
          </p:cNvPr>
          <p:cNvSpPr txBox="1"/>
          <p:nvPr/>
        </p:nvSpPr>
        <p:spPr>
          <a:xfrm>
            <a:off x="8553450" y="5594724"/>
            <a:ext cx="1577341" cy="738664"/>
          </a:xfrm>
          <a:prstGeom prst="rect">
            <a:avLst/>
          </a:prstGeom>
          <a:noFill/>
        </p:spPr>
        <p:txBody>
          <a:bodyPr wrap="square" rtlCol="0">
            <a:spAutoFit/>
          </a:bodyPr>
          <a:lstStyle/>
          <a:p>
            <a:r>
              <a:rPr lang="en-GB" sz="1400" b="1" dirty="0"/>
              <a:t>Issues hidden from developers and testers</a:t>
            </a:r>
          </a:p>
        </p:txBody>
      </p:sp>
      <p:sp>
        <p:nvSpPr>
          <p:cNvPr id="72" name="TextBox 71">
            <a:extLst>
              <a:ext uri="{FF2B5EF4-FFF2-40B4-BE49-F238E27FC236}">
                <a16:creationId xmlns:a16="http://schemas.microsoft.com/office/drawing/2014/main" id="{98CB9C13-E52B-EA4D-ABB8-7A5F597147D4}"/>
              </a:ext>
            </a:extLst>
          </p:cNvPr>
          <p:cNvSpPr txBox="1"/>
          <p:nvPr/>
        </p:nvSpPr>
        <p:spPr>
          <a:xfrm>
            <a:off x="6294120" y="5678925"/>
            <a:ext cx="1577341" cy="523220"/>
          </a:xfrm>
          <a:prstGeom prst="rect">
            <a:avLst/>
          </a:prstGeom>
          <a:noFill/>
        </p:spPr>
        <p:txBody>
          <a:bodyPr wrap="square" rtlCol="0">
            <a:spAutoFit/>
          </a:bodyPr>
          <a:lstStyle/>
          <a:p>
            <a:pPr algn="ctr"/>
            <a:r>
              <a:rPr lang="en-GB" sz="1400" b="1" dirty="0"/>
              <a:t>Requires a redesign</a:t>
            </a:r>
          </a:p>
        </p:txBody>
      </p:sp>
      <p:sp>
        <p:nvSpPr>
          <p:cNvPr id="75" name="TextBox 74">
            <a:extLst>
              <a:ext uri="{FF2B5EF4-FFF2-40B4-BE49-F238E27FC236}">
                <a16:creationId xmlns:a16="http://schemas.microsoft.com/office/drawing/2014/main" id="{39D1F059-C6AB-754F-9B2A-7E5199A2B63C}"/>
              </a:ext>
            </a:extLst>
          </p:cNvPr>
          <p:cNvSpPr txBox="1"/>
          <p:nvPr/>
        </p:nvSpPr>
        <p:spPr>
          <a:xfrm>
            <a:off x="4383404" y="5687360"/>
            <a:ext cx="1102998" cy="523220"/>
          </a:xfrm>
          <a:prstGeom prst="rect">
            <a:avLst/>
          </a:prstGeom>
          <a:noFill/>
        </p:spPr>
        <p:txBody>
          <a:bodyPr wrap="square" rtlCol="0">
            <a:spAutoFit/>
          </a:bodyPr>
          <a:lstStyle/>
          <a:p>
            <a:pPr algn="ctr"/>
            <a:r>
              <a:rPr lang="en-GB" sz="1400" b="1" dirty="0"/>
              <a:t>Correctable</a:t>
            </a:r>
          </a:p>
          <a:p>
            <a:pPr algn="ctr"/>
            <a:r>
              <a:rPr lang="en-GB" sz="1400" b="1" dirty="0"/>
              <a:t>issues</a:t>
            </a:r>
          </a:p>
        </p:txBody>
      </p:sp>
      <p:pic>
        <p:nvPicPr>
          <p:cNvPr id="38" name="Picture 37">
            <a:extLst>
              <a:ext uri="{FF2B5EF4-FFF2-40B4-BE49-F238E27FC236}">
                <a16:creationId xmlns:a16="http://schemas.microsoft.com/office/drawing/2014/main" id="{72D1EE86-F147-B440-8065-707E12DAED69}"/>
              </a:ext>
            </a:extLst>
          </p:cNvPr>
          <p:cNvPicPr>
            <a:picLocks noChangeAspect="1"/>
          </p:cNvPicPr>
          <p:nvPr/>
        </p:nvPicPr>
        <p:blipFill>
          <a:blip r:embed="rId2"/>
          <a:stretch>
            <a:fillRect/>
          </a:stretch>
        </p:blipFill>
        <p:spPr>
          <a:xfrm>
            <a:off x="1999941" y="1292092"/>
            <a:ext cx="1455479" cy="4266061"/>
          </a:xfrm>
          <a:prstGeom prst="rect">
            <a:avLst/>
          </a:prstGeom>
        </p:spPr>
      </p:pic>
      <p:pic>
        <p:nvPicPr>
          <p:cNvPr id="14" name="Picture 13">
            <a:extLst>
              <a:ext uri="{FF2B5EF4-FFF2-40B4-BE49-F238E27FC236}">
                <a16:creationId xmlns:a16="http://schemas.microsoft.com/office/drawing/2014/main" id="{19E47F3D-E5D0-F549-9EA0-73B0256CD95C}"/>
              </a:ext>
            </a:extLst>
          </p:cNvPr>
          <p:cNvPicPr>
            <a:picLocks noChangeAspect="1"/>
          </p:cNvPicPr>
          <p:nvPr/>
        </p:nvPicPr>
        <p:blipFill>
          <a:blip r:embed="rId3"/>
          <a:stretch>
            <a:fillRect/>
          </a:stretch>
        </p:blipFill>
        <p:spPr>
          <a:xfrm>
            <a:off x="4175761" y="1292091"/>
            <a:ext cx="1598119" cy="4319916"/>
          </a:xfrm>
          <a:prstGeom prst="rect">
            <a:avLst/>
          </a:prstGeom>
        </p:spPr>
      </p:pic>
      <p:pic>
        <p:nvPicPr>
          <p:cNvPr id="37" name="Picture 36">
            <a:extLst>
              <a:ext uri="{FF2B5EF4-FFF2-40B4-BE49-F238E27FC236}">
                <a16:creationId xmlns:a16="http://schemas.microsoft.com/office/drawing/2014/main" id="{C2BFBBDA-8176-544F-8941-E3B3A84BF023}"/>
              </a:ext>
            </a:extLst>
          </p:cNvPr>
          <p:cNvPicPr>
            <a:picLocks noChangeAspect="1"/>
          </p:cNvPicPr>
          <p:nvPr/>
        </p:nvPicPr>
        <p:blipFill>
          <a:blip r:embed="rId4"/>
          <a:stretch>
            <a:fillRect/>
          </a:stretch>
        </p:blipFill>
        <p:spPr>
          <a:xfrm>
            <a:off x="6349841" y="1293769"/>
            <a:ext cx="1549715" cy="4324204"/>
          </a:xfrm>
          <a:prstGeom prst="rect">
            <a:avLst/>
          </a:prstGeom>
        </p:spPr>
      </p:pic>
      <p:pic>
        <p:nvPicPr>
          <p:cNvPr id="40" name="Picture 39">
            <a:extLst>
              <a:ext uri="{FF2B5EF4-FFF2-40B4-BE49-F238E27FC236}">
                <a16:creationId xmlns:a16="http://schemas.microsoft.com/office/drawing/2014/main" id="{57EBAD0A-44E1-C746-ACD1-48037D2820E7}"/>
              </a:ext>
            </a:extLst>
          </p:cNvPr>
          <p:cNvPicPr>
            <a:picLocks noChangeAspect="1"/>
          </p:cNvPicPr>
          <p:nvPr/>
        </p:nvPicPr>
        <p:blipFill>
          <a:blip r:embed="rId5"/>
          <a:stretch>
            <a:fillRect/>
          </a:stretch>
        </p:blipFill>
        <p:spPr>
          <a:xfrm>
            <a:off x="8553449" y="1278963"/>
            <a:ext cx="1566938" cy="4399962"/>
          </a:xfrm>
          <a:prstGeom prst="rect">
            <a:avLst/>
          </a:prstGeom>
        </p:spPr>
      </p:pic>
      <p:sp>
        <p:nvSpPr>
          <p:cNvPr id="3" name="TextBox 2">
            <a:extLst>
              <a:ext uri="{FF2B5EF4-FFF2-40B4-BE49-F238E27FC236}">
                <a16:creationId xmlns:a16="http://schemas.microsoft.com/office/drawing/2014/main" id="{76D97BCF-45E6-C841-921A-483FC75D1981}"/>
              </a:ext>
            </a:extLst>
          </p:cNvPr>
          <p:cNvSpPr txBox="1"/>
          <p:nvPr/>
        </p:nvSpPr>
        <p:spPr>
          <a:xfrm>
            <a:off x="8887062" y="6332502"/>
            <a:ext cx="3189015" cy="400110"/>
          </a:xfrm>
          <a:prstGeom prst="rect">
            <a:avLst/>
          </a:prstGeom>
        </p:spPr>
        <p:style>
          <a:lnRef idx="0">
            <a:schemeClr val="accent4"/>
          </a:lnRef>
          <a:fillRef idx="3">
            <a:schemeClr val="accent4"/>
          </a:fillRef>
          <a:effectRef idx="3">
            <a:schemeClr val="accent4"/>
          </a:effectRef>
          <a:fontRef idx="minor">
            <a:schemeClr val="lt1"/>
          </a:fontRef>
        </p:style>
        <p:txBody>
          <a:bodyPr wrap="none" rtlCol="0">
            <a:spAutoFit/>
          </a:bodyPr>
          <a:lstStyle/>
          <a:p>
            <a:r>
              <a:rPr lang="en-US" sz="2000" dirty="0">
                <a:solidFill>
                  <a:schemeClr val="tx1"/>
                </a:solidFill>
              </a:rPr>
              <a:t>… and combinations of these</a:t>
            </a:r>
          </a:p>
        </p:txBody>
      </p:sp>
    </p:spTree>
    <p:extLst>
      <p:ext uri="{BB962C8B-B14F-4D97-AF65-F5344CB8AC3E}">
        <p14:creationId xmlns:p14="http://schemas.microsoft.com/office/powerpoint/2010/main" val="363304722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wipe(up)">
                                      <p:cBhvr>
                                        <p:cTn id="21" dur="500"/>
                                        <p:tgtEl>
                                          <p:spTgt spid="37"/>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2"/>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up)">
                                      <p:cBhvr>
                                        <p:cTn id="30" dur="500"/>
                                        <p:tgtEl>
                                          <p:spTgt spid="40"/>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P spid="75" grpId="0"/>
      <p:bldP spid="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8454"/>
            <a:ext cx="10694630" cy="546100"/>
          </a:xfrm>
        </p:spPr>
        <p:txBody>
          <a:bodyPr>
            <a:normAutofit fontScale="90000"/>
          </a:bodyPr>
          <a:lstStyle/>
          <a:p>
            <a:r>
              <a:rPr lang="en-US" dirty="0"/>
              <a:t>The Systems Engineering Design Philosophy</a:t>
            </a:r>
          </a:p>
        </p:txBody>
      </p:sp>
      <p:sp>
        <p:nvSpPr>
          <p:cNvPr id="3" name="Slide Number Placeholder 2">
            <a:extLst>
              <a:ext uri="{FF2B5EF4-FFF2-40B4-BE49-F238E27FC236}">
                <a16:creationId xmlns:a16="http://schemas.microsoft.com/office/drawing/2014/main" id="{4E450E96-2A5C-4A64-8BDC-79868F684343}"/>
              </a:ext>
            </a:extLst>
          </p:cNvPr>
          <p:cNvSpPr>
            <a:spLocks noGrp="1"/>
          </p:cNvSpPr>
          <p:nvPr>
            <p:ph type="sldNum" sz="quarter" idx="12"/>
          </p:nvPr>
        </p:nvSpPr>
        <p:spPr/>
        <p:txBody>
          <a:bodyPr/>
          <a:lstStyle/>
          <a:p>
            <a:fld id="{1C9AE723-F85C-2640-9190-641236277428}" type="slidenum">
              <a:rPr lang="en-US" smtClean="0"/>
              <a:pPr/>
              <a:t>16</a:t>
            </a:fld>
            <a:endParaRPr lang="en-US" dirty="0"/>
          </a:p>
        </p:txBody>
      </p:sp>
      <p:sp>
        <p:nvSpPr>
          <p:cNvPr id="20" name="TextBox 19">
            <a:extLst>
              <a:ext uri="{FF2B5EF4-FFF2-40B4-BE49-F238E27FC236}">
                <a16:creationId xmlns:a16="http://schemas.microsoft.com/office/drawing/2014/main" id="{58122DFC-46B5-0444-8F29-4BCF9D815EB1}"/>
              </a:ext>
            </a:extLst>
          </p:cNvPr>
          <p:cNvSpPr txBox="1"/>
          <p:nvPr/>
        </p:nvSpPr>
        <p:spPr>
          <a:xfrm>
            <a:off x="3410527" y="1044471"/>
            <a:ext cx="2268442" cy="369332"/>
          </a:xfrm>
          <a:prstGeom prst="rect">
            <a:avLst/>
          </a:prstGeom>
          <a:noFill/>
        </p:spPr>
        <p:txBody>
          <a:bodyPr wrap="none" rtlCol="0">
            <a:spAutoFit/>
          </a:bodyPr>
          <a:lstStyle/>
          <a:p>
            <a:r>
              <a:rPr lang="en-US"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410527" y="3340064"/>
            <a:ext cx="2052870" cy="369332"/>
          </a:xfrm>
          <a:prstGeom prst="rect">
            <a:avLst/>
          </a:prstGeom>
          <a:noFill/>
        </p:spPr>
        <p:txBody>
          <a:bodyPr wrap="none" rtlCol="0">
            <a:spAutoFit/>
          </a:bodyPr>
          <a:lstStyle/>
          <a:p>
            <a:r>
              <a:rPr lang="en-US" dirty="0"/>
              <a:t>Systems Approach</a:t>
            </a:r>
          </a:p>
        </p:txBody>
      </p:sp>
      <p:sp>
        <p:nvSpPr>
          <p:cNvPr id="25" name="Rounded Rectangular Callout 24">
            <a:extLst>
              <a:ext uri="{FF2B5EF4-FFF2-40B4-BE49-F238E27FC236}">
                <a16:creationId xmlns:a16="http://schemas.microsoft.com/office/drawing/2014/main" id="{1D64C4D6-57B7-8D42-A37B-FA183A54D484}"/>
              </a:ext>
            </a:extLst>
          </p:cNvPr>
          <p:cNvSpPr/>
          <p:nvPr/>
        </p:nvSpPr>
        <p:spPr>
          <a:xfrm>
            <a:off x="2845036" y="5544185"/>
            <a:ext cx="2800090" cy="1090246"/>
          </a:xfrm>
          <a:prstGeom prst="wedgeRoundRectCallout">
            <a:avLst>
              <a:gd name="adj1" fmla="val 22510"/>
              <a:gd name="adj2" fmla="val -11895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In the systems approach we put the effort in EARLY to FULLY understand the problem</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40962" y="779248"/>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5990017" y="2853159"/>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97%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665767" y="3292599"/>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8" y="380981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774041" y="2646970"/>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1747083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left)">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8"/>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5" grpId="0" animBg="1"/>
      <p:bldP spid="2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02402" name="Rectangle 4"/>
          <p:cNvSpPr>
            <a:spLocks noGrp="1" noChangeArrowheads="1"/>
          </p:cNvSpPr>
          <p:nvPr>
            <p:ph type="title"/>
          </p:nvPr>
        </p:nvSpPr>
        <p:spPr>
          <a:xfrm>
            <a:off x="124637" y="180210"/>
            <a:ext cx="8297540" cy="518728"/>
          </a:xfrm>
        </p:spPr>
        <p:txBody>
          <a:bodyPr lIns="90488" tIns="44450" rIns="90488" bIns="44450">
            <a:noAutofit/>
          </a:bodyPr>
          <a:lstStyle/>
          <a:p>
            <a:pPr defTabSz="762000"/>
            <a:r>
              <a:rPr lang="en-GB" sz="3200" dirty="0">
                <a:latin typeface="Arial" charset="0"/>
              </a:rPr>
              <a:t>What are the Missing Requirements?</a:t>
            </a:r>
          </a:p>
        </p:txBody>
      </p:sp>
      <p:sp>
        <p:nvSpPr>
          <p:cNvPr id="2" name="Slide Number Placeholder 1"/>
          <p:cNvSpPr>
            <a:spLocks noGrp="1"/>
          </p:cNvSpPr>
          <p:nvPr>
            <p:ph type="sldNum" sz="quarter" idx="4"/>
          </p:nvPr>
        </p:nvSpPr>
        <p:spPr/>
        <p:txBody>
          <a:bodyPr/>
          <a:lstStyle/>
          <a:p>
            <a:fld id="{4DD93AAA-9664-724C-BCA8-AA8BF9C19235}" type="slidenum">
              <a:rPr lang="en-US" smtClean="0"/>
              <a:pPr/>
              <a:t>17</a:t>
            </a:fld>
            <a:endParaRPr lang="en-US" dirty="0"/>
          </a:p>
        </p:txBody>
      </p:sp>
      <p:sp>
        <p:nvSpPr>
          <p:cNvPr id="102403" name="Rectangle 5"/>
          <p:cNvSpPr>
            <a:spLocks noGrp="1" noChangeArrowheads="1"/>
          </p:cNvSpPr>
          <p:nvPr>
            <p:ph type="body" sz="half" idx="4294967295"/>
          </p:nvPr>
        </p:nvSpPr>
        <p:spPr>
          <a:xfrm>
            <a:off x="4487863" y="3563938"/>
            <a:ext cx="7704137" cy="2655887"/>
          </a:xfrm>
        </p:spPr>
        <p:txBody>
          <a:bodyPr vert="horz" lIns="90488" tIns="44450" rIns="90488" bIns="44450" rtlCol="0">
            <a:spAutoFit/>
          </a:bodyPr>
          <a:lstStyle/>
          <a:p>
            <a:pPr defTabSz="762000"/>
            <a:endParaRPr lang="en-GB" sz="2000" dirty="0">
              <a:solidFill>
                <a:schemeClr val="tx1"/>
              </a:solidFill>
              <a:latin typeface="Arial" charset="0"/>
            </a:endParaRPr>
          </a:p>
          <a:p>
            <a:pPr lvl="1" defTabSz="762000">
              <a:buClr>
                <a:schemeClr val="tx1"/>
              </a:buClr>
            </a:pPr>
            <a:r>
              <a:rPr lang="en-GB" sz="2400" b="1" dirty="0">
                <a:solidFill>
                  <a:schemeClr val="tx1"/>
                </a:solidFill>
                <a:latin typeface="Arial" charset="0"/>
              </a:rPr>
              <a:t>Operational Requirements</a:t>
            </a:r>
          </a:p>
          <a:p>
            <a:pPr lvl="1" defTabSz="762000">
              <a:buClr>
                <a:schemeClr val="tx1"/>
              </a:buClr>
            </a:pPr>
            <a:r>
              <a:rPr lang="en-GB" sz="2400" b="1" dirty="0">
                <a:solidFill>
                  <a:schemeClr val="tx1"/>
                </a:solidFill>
                <a:latin typeface="Arial" charset="0"/>
              </a:rPr>
              <a:t>Functional Requirements</a:t>
            </a:r>
          </a:p>
          <a:p>
            <a:pPr lvl="1" defTabSz="762000">
              <a:buClr>
                <a:schemeClr val="tx1"/>
              </a:buClr>
            </a:pPr>
            <a:r>
              <a:rPr lang="en-GB" sz="2400" b="1" dirty="0">
                <a:solidFill>
                  <a:schemeClr val="tx1"/>
                </a:solidFill>
                <a:latin typeface="Arial" charset="0"/>
              </a:rPr>
              <a:t>Non-functional Requirements:</a:t>
            </a:r>
          </a:p>
          <a:p>
            <a:pPr marL="1249363" lvl="5" indent="-338138" defTabSz="762000">
              <a:buFont typeface="Arial"/>
              <a:buChar char="•"/>
            </a:pPr>
            <a:r>
              <a:rPr lang="en-GB" sz="2000" b="1" dirty="0">
                <a:latin typeface="Arial" charset="0"/>
              </a:rPr>
              <a:t>Non-functional Performance Requirements</a:t>
            </a:r>
          </a:p>
          <a:p>
            <a:pPr marL="1249363" lvl="5" indent="-338138" defTabSz="762000">
              <a:buFont typeface="Arial"/>
              <a:buChar char="•"/>
            </a:pPr>
            <a:r>
              <a:rPr lang="en-GB" sz="2000" b="1" dirty="0">
                <a:latin typeface="Arial" charset="0"/>
              </a:rPr>
              <a:t>Non-functional System Requirements</a:t>
            </a:r>
          </a:p>
          <a:p>
            <a:pPr marL="1249363" lvl="5" indent="-338138" defTabSz="762000">
              <a:buFont typeface="Arial"/>
              <a:buChar char="•"/>
            </a:pPr>
            <a:r>
              <a:rPr lang="en-GB" sz="2000" b="1" dirty="0">
                <a:latin typeface="Arial" charset="0"/>
              </a:rPr>
              <a:t>Non-functional Implementation Requirements </a:t>
            </a:r>
          </a:p>
        </p:txBody>
      </p:sp>
      <p:sp>
        <p:nvSpPr>
          <p:cNvPr id="8" name="Rectangle 7"/>
          <p:cNvSpPr/>
          <p:nvPr/>
        </p:nvSpPr>
        <p:spPr>
          <a:xfrm>
            <a:off x="1812004" y="1414086"/>
            <a:ext cx="8556908" cy="1200329"/>
          </a:xfrm>
          <a:prstGeom prst="rect">
            <a:avLst/>
          </a:prstGeom>
          <a:ln/>
        </p:spPr>
        <p:style>
          <a:lnRef idx="1">
            <a:schemeClr val="accent5"/>
          </a:lnRef>
          <a:fillRef idx="2">
            <a:schemeClr val="accent5"/>
          </a:fillRef>
          <a:effectRef idx="1">
            <a:schemeClr val="accent5"/>
          </a:effectRef>
          <a:fontRef idx="minor">
            <a:schemeClr val="dk1"/>
          </a:fontRef>
        </p:style>
        <p:txBody>
          <a:bodyPr wrap="square">
            <a:spAutoFit/>
          </a:bodyPr>
          <a:lstStyle/>
          <a:p>
            <a:pPr algn="ctr" defTabSz="762000">
              <a:defRPr/>
            </a:pPr>
            <a:r>
              <a:rPr lang="en-GB" kern="0" dirty="0">
                <a:solidFill>
                  <a:srgbClr val="000000"/>
                </a:solidFill>
                <a:latin typeface="Arial"/>
              </a:rPr>
              <a:t>There are many ways of organizing requirements, but only one systems view. This systems view of requirements provides a complete and consistent framework for organizing and thereby understanding the deficiencies of a set of requirements. </a:t>
            </a:r>
            <a:r>
              <a:rPr lang="en-GB" b="1" kern="0" dirty="0">
                <a:solidFill>
                  <a:srgbClr val="000000"/>
                </a:solidFill>
                <a:latin typeface="Arial"/>
              </a:rPr>
              <a:t>That is: it can tell us what is missing from the stakeholder requirements! </a:t>
            </a:r>
          </a:p>
        </p:txBody>
      </p:sp>
      <p:sp>
        <p:nvSpPr>
          <p:cNvPr id="10" name="Rectangle 9"/>
          <p:cNvSpPr/>
          <p:nvPr/>
        </p:nvSpPr>
        <p:spPr>
          <a:xfrm>
            <a:off x="1812004" y="2865221"/>
            <a:ext cx="8629964" cy="769441"/>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p>
            <a:pPr algn="ctr" defTabSz="762000">
              <a:defRPr/>
            </a:pPr>
            <a:r>
              <a:rPr lang="en-GB" sz="2000" kern="0" dirty="0">
                <a:solidFill>
                  <a:srgbClr val="FFFFFF"/>
                </a:solidFill>
                <a:latin typeface="Arial"/>
              </a:rPr>
              <a:t>This systems view is called the </a:t>
            </a:r>
            <a:r>
              <a:rPr lang="en-GB" sz="2400" b="1" kern="0" dirty="0">
                <a:solidFill>
                  <a:srgbClr val="FFFFFF"/>
                </a:solidFill>
                <a:latin typeface="Arial"/>
              </a:rPr>
              <a:t>Holistic Requirements Model </a:t>
            </a:r>
            <a:r>
              <a:rPr lang="en-GB" sz="2000" kern="0" dirty="0">
                <a:solidFill>
                  <a:srgbClr val="FFFFFF"/>
                </a:solidFill>
                <a:latin typeface="Arial"/>
              </a:rPr>
              <a:t>that is a complete and consistent set of system requirements comprising:</a:t>
            </a:r>
          </a:p>
        </p:txBody>
      </p:sp>
    </p:spTree>
    <p:extLst>
      <p:ext uri="{BB962C8B-B14F-4D97-AF65-F5344CB8AC3E}">
        <p14:creationId xmlns:p14="http://schemas.microsoft.com/office/powerpoint/2010/main" val="944170797"/>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18</a:t>
            </a:fld>
            <a:endParaRPr lang="en-US" dirty="0"/>
          </a:p>
        </p:txBody>
      </p:sp>
      <p:sp>
        <p:nvSpPr>
          <p:cNvPr id="57346" name="Rectangle 3"/>
          <p:cNvSpPr>
            <a:spLocks noGrp="1" noChangeArrowheads="1"/>
          </p:cNvSpPr>
          <p:nvPr>
            <p:ph type="body" sz="quarter" idx="13"/>
          </p:nvPr>
        </p:nvSpPr>
        <p:spPr>
          <a:xfrm>
            <a:off x="1936495" y="768017"/>
            <a:ext cx="8257950" cy="1020082"/>
          </a:xfrm>
          <a:noFill/>
        </p:spPr>
        <p:txBody>
          <a:bodyPr vert="horz" lIns="90488" tIns="44450" rIns="90488" bIns="44450" rtlCol="0">
            <a:noAutofit/>
          </a:bodyPr>
          <a:lstStyle/>
          <a:p>
            <a:pPr marL="9525" defTabSz="762000"/>
            <a:r>
              <a:rPr lang="en-GB" sz="2000" dirty="0">
                <a:latin typeface="Arial" charset="0"/>
              </a:rPr>
              <a:t>An</a:t>
            </a:r>
            <a:r>
              <a:rPr lang="en-GB" b="1" i="1" dirty="0">
                <a:latin typeface="Arial" charset="0"/>
              </a:rPr>
              <a:t> </a:t>
            </a:r>
            <a:r>
              <a:rPr lang="en-GB" sz="2000" b="1" i="1" dirty="0">
                <a:latin typeface="Arial" charset="0"/>
              </a:rPr>
              <a:t>Operational Requirement</a:t>
            </a:r>
            <a:r>
              <a:rPr lang="en-GB" sz="2000" b="1" dirty="0">
                <a:latin typeface="Arial" charset="0"/>
              </a:rPr>
              <a:t> </a:t>
            </a:r>
            <a:r>
              <a:rPr lang="en-GB" sz="2000" dirty="0">
                <a:latin typeface="Arial" charset="0"/>
              </a:rPr>
              <a:t>defines the major purpose of a system (i.e. what it fundamentally does - its capability) together with the key overarching constraints (that define the context)</a:t>
            </a:r>
          </a:p>
        </p:txBody>
      </p:sp>
      <p:sp>
        <p:nvSpPr>
          <p:cNvPr id="57345" name="Rectangle 2"/>
          <p:cNvSpPr>
            <a:spLocks noGrp="1" noChangeArrowheads="1"/>
          </p:cNvSpPr>
          <p:nvPr>
            <p:ph type="title"/>
          </p:nvPr>
        </p:nvSpPr>
        <p:spPr>
          <a:xfrm>
            <a:off x="0" y="28205"/>
            <a:ext cx="11010600" cy="664797"/>
          </a:xfrm>
          <a:noFill/>
        </p:spPr>
        <p:txBody>
          <a:bodyPr lIns="90488" tIns="44450" rIns="90488" bIns="44450" anchor="t" anchorCtr="0">
            <a:noAutofit/>
          </a:bodyPr>
          <a:lstStyle/>
          <a:p>
            <a:pPr defTabSz="762000"/>
            <a:r>
              <a:rPr lang="en-GB" dirty="0">
                <a:latin typeface="Arial" charset="0"/>
              </a:rPr>
              <a:t>Operational Requirements</a:t>
            </a:r>
          </a:p>
        </p:txBody>
      </p:sp>
      <p:grpSp>
        <p:nvGrpSpPr>
          <p:cNvPr id="57347" name="Group 4"/>
          <p:cNvGrpSpPr>
            <a:grpSpLocks/>
          </p:cNvGrpSpPr>
          <p:nvPr/>
        </p:nvGrpSpPr>
        <p:grpSpPr bwMode="auto">
          <a:xfrm>
            <a:off x="2930764" y="2141485"/>
            <a:ext cx="6270878" cy="3101977"/>
            <a:chOff x="992" y="1452"/>
            <a:chExt cx="4281" cy="1954"/>
          </a:xfrm>
        </p:grpSpPr>
        <p:sp>
          <p:nvSpPr>
            <p:cNvPr id="57351" name="Rectangle 5"/>
            <p:cNvSpPr>
              <a:spLocks noChangeArrowheads="1"/>
            </p:cNvSpPr>
            <p:nvPr/>
          </p:nvSpPr>
          <p:spPr bwMode="auto">
            <a:xfrm>
              <a:off x="993" y="1452"/>
              <a:ext cx="4280" cy="1544"/>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57352" name="Rectangle 6"/>
            <p:cNvSpPr>
              <a:spLocks noChangeArrowheads="1"/>
            </p:cNvSpPr>
            <p:nvPr/>
          </p:nvSpPr>
          <p:spPr bwMode="gray">
            <a:xfrm>
              <a:off x="993" y="1452"/>
              <a:ext cx="4280" cy="360"/>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lgn="ctr">
                <a:spcBef>
                  <a:spcPct val="0"/>
                </a:spcBef>
                <a:buClrTx/>
                <a:buFontTx/>
                <a:buNone/>
              </a:pPr>
              <a:endParaRPr lang="en-US" dirty="0">
                <a:solidFill>
                  <a:schemeClr val="tx1"/>
                </a:solidFill>
              </a:endParaRPr>
            </a:p>
          </p:txBody>
        </p:sp>
        <p:sp>
          <p:nvSpPr>
            <p:cNvPr id="57353" name="Line 7"/>
            <p:cNvSpPr>
              <a:spLocks noChangeShapeType="1"/>
            </p:cNvSpPr>
            <p:nvPr/>
          </p:nvSpPr>
          <p:spPr bwMode="auto">
            <a:xfrm>
              <a:off x="2181" y="1812"/>
              <a:ext cx="0" cy="1176"/>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54" name="Line 8"/>
            <p:cNvSpPr>
              <a:spLocks noChangeShapeType="1"/>
            </p:cNvSpPr>
            <p:nvPr/>
          </p:nvSpPr>
          <p:spPr bwMode="auto">
            <a:xfrm>
              <a:off x="2181" y="1452"/>
              <a:ext cx="0" cy="360"/>
            </a:xfrm>
            <a:prstGeom prst="line">
              <a:avLst/>
            </a:prstGeom>
            <a:noFill/>
            <a:ln w="9525">
              <a:solidFill>
                <a:schemeClr val="bg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55" name="Line 9"/>
            <p:cNvSpPr>
              <a:spLocks noChangeShapeType="1"/>
            </p:cNvSpPr>
            <p:nvPr/>
          </p:nvSpPr>
          <p:spPr bwMode="auto">
            <a:xfrm>
              <a:off x="993" y="2196"/>
              <a:ext cx="4280"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56" name="Text Box 10"/>
            <p:cNvSpPr txBox="1">
              <a:spLocks noChangeArrowheads="1"/>
            </p:cNvSpPr>
            <p:nvPr/>
          </p:nvSpPr>
          <p:spPr bwMode="gray">
            <a:xfrm>
              <a:off x="1285" y="1519"/>
              <a:ext cx="749" cy="2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2000" b="1" dirty="0"/>
                <a:t>System</a:t>
              </a:r>
            </a:p>
          </p:txBody>
        </p:sp>
        <p:sp>
          <p:nvSpPr>
            <p:cNvPr id="57357" name="Text Box 11"/>
            <p:cNvSpPr txBox="1">
              <a:spLocks noChangeArrowheads="1"/>
            </p:cNvSpPr>
            <p:nvPr/>
          </p:nvSpPr>
          <p:spPr bwMode="gray">
            <a:xfrm>
              <a:off x="2580" y="1507"/>
              <a:ext cx="2218" cy="2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2000" b="1" dirty="0"/>
                <a:t>Operational Requirement</a:t>
              </a:r>
            </a:p>
          </p:txBody>
        </p:sp>
        <p:sp>
          <p:nvSpPr>
            <p:cNvPr id="57358" name="Text Box 12"/>
            <p:cNvSpPr txBox="1">
              <a:spLocks noChangeArrowheads="1"/>
            </p:cNvSpPr>
            <p:nvPr/>
          </p:nvSpPr>
          <p:spPr bwMode="auto">
            <a:xfrm>
              <a:off x="1151" y="1876"/>
              <a:ext cx="949"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Dishwasher</a:t>
              </a:r>
            </a:p>
          </p:txBody>
        </p:sp>
        <p:sp>
          <p:nvSpPr>
            <p:cNvPr id="57359" name="Text Box 13"/>
            <p:cNvSpPr txBox="1">
              <a:spLocks noChangeArrowheads="1"/>
            </p:cNvSpPr>
            <p:nvPr/>
          </p:nvSpPr>
          <p:spPr bwMode="auto">
            <a:xfrm>
              <a:off x="2168" y="1830"/>
              <a:ext cx="3032" cy="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400" dirty="0"/>
                <a:t>To clean and dry domestic eating and cooking utensils hygienically, efficiently and without damage.</a:t>
              </a:r>
            </a:p>
          </p:txBody>
        </p:sp>
        <p:sp>
          <p:nvSpPr>
            <p:cNvPr id="57360" name="Text Box 14"/>
            <p:cNvSpPr txBox="1">
              <a:spLocks noChangeArrowheads="1"/>
            </p:cNvSpPr>
            <p:nvPr/>
          </p:nvSpPr>
          <p:spPr bwMode="auto">
            <a:xfrm>
              <a:off x="1123" y="2267"/>
              <a:ext cx="958"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Civil Aircraft</a:t>
              </a:r>
            </a:p>
          </p:txBody>
        </p:sp>
        <p:sp>
          <p:nvSpPr>
            <p:cNvPr id="57361" name="Text Box 15"/>
            <p:cNvSpPr txBox="1">
              <a:spLocks noChangeArrowheads="1"/>
            </p:cNvSpPr>
            <p:nvPr/>
          </p:nvSpPr>
          <p:spPr bwMode="auto">
            <a:xfrm>
              <a:off x="2194" y="2219"/>
              <a:ext cx="3059" cy="3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To transport passengers and their baggage from one point to another efficiently and safely</a:t>
              </a:r>
            </a:p>
          </p:txBody>
        </p:sp>
        <p:sp>
          <p:nvSpPr>
            <p:cNvPr id="57362" name="Line 16"/>
            <p:cNvSpPr>
              <a:spLocks noChangeShapeType="1"/>
            </p:cNvSpPr>
            <p:nvPr/>
          </p:nvSpPr>
          <p:spPr bwMode="auto">
            <a:xfrm>
              <a:off x="993" y="2604"/>
              <a:ext cx="4280"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63" name="Text Box 17"/>
            <p:cNvSpPr txBox="1">
              <a:spLocks noChangeArrowheads="1"/>
            </p:cNvSpPr>
            <p:nvPr/>
          </p:nvSpPr>
          <p:spPr bwMode="auto">
            <a:xfrm>
              <a:off x="1201" y="2676"/>
              <a:ext cx="643"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Toaster</a:t>
              </a:r>
            </a:p>
          </p:txBody>
        </p:sp>
        <p:sp>
          <p:nvSpPr>
            <p:cNvPr id="57364" name="Rectangle 19"/>
            <p:cNvSpPr>
              <a:spLocks noChangeArrowheads="1"/>
            </p:cNvSpPr>
            <p:nvPr/>
          </p:nvSpPr>
          <p:spPr bwMode="auto">
            <a:xfrm>
              <a:off x="992" y="2999"/>
              <a:ext cx="4280" cy="392"/>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57365" name="Line 20"/>
            <p:cNvSpPr>
              <a:spLocks noChangeShapeType="1"/>
            </p:cNvSpPr>
            <p:nvPr/>
          </p:nvSpPr>
          <p:spPr bwMode="auto">
            <a:xfrm>
              <a:off x="2183" y="3000"/>
              <a:ext cx="0" cy="384"/>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66" name="Text Box 21"/>
            <p:cNvSpPr txBox="1">
              <a:spLocks noChangeArrowheads="1"/>
            </p:cNvSpPr>
            <p:nvPr/>
          </p:nvSpPr>
          <p:spPr bwMode="auto">
            <a:xfrm>
              <a:off x="1158" y="2999"/>
              <a:ext cx="774"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Overhaul</a:t>
              </a:r>
            </a:p>
            <a:p>
              <a:pPr eaLnBrk="1" hangingPunct="1">
                <a:spcBef>
                  <a:spcPct val="0"/>
                </a:spcBef>
                <a:buClrTx/>
                <a:buFontTx/>
                <a:buNone/>
              </a:pPr>
              <a:r>
                <a:rPr lang="en-GB" sz="1800" dirty="0"/>
                <a:t>Tank</a:t>
              </a:r>
            </a:p>
          </p:txBody>
        </p:sp>
        <p:sp>
          <p:nvSpPr>
            <p:cNvPr id="57367" name="Text Box 22"/>
            <p:cNvSpPr txBox="1">
              <a:spLocks noChangeArrowheads="1"/>
            </p:cNvSpPr>
            <p:nvPr/>
          </p:nvSpPr>
          <p:spPr bwMode="auto">
            <a:xfrm>
              <a:off x="2194" y="2999"/>
              <a:ext cx="2713" cy="3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To achieve high Tank availability in a cost </a:t>
              </a:r>
            </a:p>
            <a:p>
              <a:pPr eaLnBrk="1" hangingPunct="1">
                <a:spcBef>
                  <a:spcPct val="0"/>
                </a:spcBef>
                <a:buClrTx/>
                <a:buFontTx/>
                <a:buNone/>
              </a:pPr>
              <a:r>
                <a:rPr lang="en-GB" sz="1600" dirty="0"/>
                <a:t>effective and safe fashion</a:t>
              </a:r>
            </a:p>
          </p:txBody>
        </p:sp>
      </p:grpSp>
      <p:sp>
        <p:nvSpPr>
          <p:cNvPr id="189463" name="Cloud"/>
          <p:cNvSpPr>
            <a:spLocks noChangeAspect="1" noEditPoints="1" noChangeArrowheads="1"/>
          </p:cNvSpPr>
          <p:nvPr/>
        </p:nvSpPr>
        <p:spPr bwMode="auto">
          <a:xfrm>
            <a:off x="6486533" y="4984765"/>
            <a:ext cx="4675453" cy="1482725"/>
          </a:xfrm>
          <a:custGeom>
            <a:avLst/>
            <a:gdLst>
              <a:gd name="T0" fmla="*/ 12970 w 21600"/>
              <a:gd name="T1" fmla="*/ 741363 h 21600"/>
              <a:gd name="T2" fmla="*/ 2090737 w 21600"/>
              <a:gd name="T3" fmla="*/ 1481146 h 21600"/>
              <a:gd name="T4" fmla="*/ 4177990 w 21600"/>
              <a:gd name="T5" fmla="*/ 741363 h 21600"/>
              <a:gd name="T6" fmla="*/ 2090737 w 21600"/>
              <a:gd name="T7" fmla="*/ 8477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ln>
            <a:headEnd/>
            <a:tailEnd/>
          </a:ln>
        </p:spPr>
        <p:style>
          <a:lnRef idx="1">
            <a:schemeClr val="accent5"/>
          </a:lnRef>
          <a:fillRef idx="2">
            <a:schemeClr val="accent5"/>
          </a:fillRef>
          <a:effectRef idx="1">
            <a:schemeClr val="accent5"/>
          </a:effectRef>
          <a:fontRef idx="minor">
            <a:schemeClr val="dk1"/>
          </a:fontRef>
        </p:style>
        <p:txBody>
          <a:bodyPr/>
          <a:lstStyle/>
          <a:p>
            <a:pPr algn="ctr">
              <a:spcBef>
                <a:spcPct val="0"/>
              </a:spcBef>
              <a:buClrTx/>
              <a:buFontTx/>
              <a:buNone/>
              <a:defRPr/>
            </a:pPr>
            <a:r>
              <a:rPr lang="en-GB" sz="2000" dirty="0"/>
              <a:t>p.s. customers often don’t tell us their Operational Requirement</a:t>
            </a:r>
            <a:endParaRPr lang="en-US" sz="2000" dirty="0"/>
          </a:p>
        </p:txBody>
      </p:sp>
      <p:sp>
        <p:nvSpPr>
          <p:cNvPr id="24" name="Rounded Rectangular Callout 23"/>
          <p:cNvSpPr/>
          <p:nvPr/>
        </p:nvSpPr>
        <p:spPr bwMode="auto">
          <a:xfrm>
            <a:off x="838200" y="5407751"/>
            <a:ext cx="5065577" cy="1208253"/>
          </a:xfrm>
          <a:prstGeom prst="wedgeRoundRectCallout">
            <a:avLst>
              <a:gd name="adj1" fmla="val 34731"/>
              <a:gd name="adj2" fmla="val -75321"/>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lIns="90000" tIns="43200" rIns="90000" bIns="43200" anchor="ctr"/>
          <a:lstStyle/>
          <a:p>
            <a:pPr algn="ctr">
              <a:defRPr/>
            </a:pPr>
            <a:r>
              <a:rPr lang="en-GB" dirty="0"/>
              <a:t>All systems have a purpose and a context. The job of the Operational Requirements is to define these in simple terms - to define the </a:t>
            </a:r>
            <a:r>
              <a:rPr lang="ja-JP" altLang="en-GB" dirty="0"/>
              <a:t>“</a:t>
            </a:r>
            <a:r>
              <a:rPr lang="en-GB" dirty="0"/>
              <a:t>mission</a:t>
            </a:r>
            <a:r>
              <a:rPr lang="ja-JP" altLang="en-GB" dirty="0"/>
              <a:t>”</a:t>
            </a:r>
            <a:r>
              <a:rPr lang="en-GB" dirty="0"/>
              <a:t> of the system </a:t>
            </a:r>
          </a:p>
        </p:txBody>
      </p:sp>
      <p:sp>
        <p:nvSpPr>
          <p:cNvPr id="25" name="Rounded Rectangular Callout 24"/>
          <p:cNvSpPr/>
          <p:nvPr/>
        </p:nvSpPr>
        <p:spPr>
          <a:xfrm>
            <a:off x="9141586" y="1744132"/>
            <a:ext cx="2212211" cy="1840326"/>
          </a:xfrm>
          <a:prstGeom prst="wedgeRoundRectCallout">
            <a:avLst>
              <a:gd name="adj1" fmla="val -111089"/>
              <a:gd name="adj2" fmla="val -58551"/>
              <a:gd name="adj3" fmla="val 16667"/>
            </a:avLst>
          </a:prstGeom>
          <a:ln/>
        </p:spPr>
        <p:style>
          <a:lnRef idx="0">
            <a:schemeClr val="accent4"/>
          </a:lnRef>
          <a:fillRef idx="3">
            <a:schemeClr val="accent4"/>
          </a:fillRef>
          <a:effectRef idx="3">
            <a:schemeClr val="accent4"/>
          </a:effectRef>
          <a:fontRef idx="minor">
            <a:schemeClr val="lt1"/>
          </a:fontRef>
        </p:style>
        <p:txBody>
          <a:bodyPr lIns="36000" rIns="36000" anchor="ctr"/>
          <a:lstStyle/>
          <a:p>
            <a:pPr algn="ctr">
              <a:defRPr/>
            </a:pPr>
            <a:r>
              <a:rPr lang="en-US" kern="0" dirty="0">
                <a:solidFill>
                  <a:schemeClr val="tx1"/>
                </a:solidFill>
                <a:latin typeface="Arial"/>
              </a:rPr>
              <a:t>All Systems have purpose and context – the Operational Requirement  capture these</a:t>
            </a:r>
          </a:p>
        </p:txBody>
      </p:sp>
      <p:sp>
        <p:nvSpPr>
          <p:cNvPr id="3" name="Rectangle 2">
            <a:extLst>
              <a:ext uri="{FF2B5EF4-FFF2-40B4-BE49-F238E27FC236}">
                <a16:creationId xmlns:a16="http://schemas.microsoft.com/office/drawing/2014/main" id="{C5770BE1-E335-A740-AE6C-E60CE9678DE8}"/>
              </a:ext>
            </a:extLst>
          </p:cNvPr>
          <p:cNvSpPr/>
          <p:nvPr/>
        </p:nvSpPr>
        <p:spPr>
          <a:xfrm>
            <a:off x="4653080" y="4014162"/>
            <a:ext cx="4570535" cy="584775"/>
          </a:xfrm>
          <a:prstGeom prst="rect">
            <a:avLst/>
          </a:prstGeom>
        </p:spPr>
        <p:txBody>
          <a:bodyPr wrap="square">
            <a:spAutoFit/>
          </a:bodyPr>
          <a:lstStyle/>
          <a:p>
            <a:r>
              <a:rPr lang="en-GB" sz="1600" spc="-25" dirty="0">
                <a:latin typeface="Arial" panose="020B0604020202020204" pitchFamily="34" charset="0"/>
                <a:ea typeface="Times New Roman" panose="02020603050405020304" pitchFamily="18" charset="0"/>
                <a:cs typeface="Arial" panose="020B0604020202020204" pitchFamily="34" charset="0"/>
              </a:rPr>
              <a:t>To toast bread-based products evenly, quickly and safely with the minimum of human intervention.</a:t>
            </a:r>
            <a:r>
              <a:rPr lang="en-GB"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p:txBody>
      </p:sp>
      <p:sp>
        <p:nvSpPr>
          <p:cNvPr id="6" name="Star: 7 Points 5">
            <a:extLst>
              <a:ext uri="{FF2B5EF4-FFF2-40B4-BE49-F238E27FC236}">
                <a16:creationId xmlns:a16="http://schemas.microsoft.com/office/drawing/2014/main" id="{55067F47-D670-4D46-813F-A59EEDF87368}"/>
              </a:ext>
            </a:extLst>
          </p:cNvPr>
          <p:cNvSpPr/>
          <p:nvPr/>
        </p:nvSpPr>
        <p:spPr>
          <a:xfrm>
            <a:off x="367862" y="1976202"/>
            <a:ext cx="2638097" cy="2367198"/>
          </a:xfrm>
          <a:prstGeom prst="star7">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Scope Creep!!</a:t>
            </a:r>
          </a:p>
        </p:txBody>
      </p:sp>
    </p:spTree>
    <p:extLst>
      <p:ext uri="{BB962C8B-B14F-4D97-AF65-F5344CB8AC3E}">
        <p14:creationId xmlns:p14="http://schemas.microsoft.com/office/powerpoint/2010/main" val="246447273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946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63" grpId="0" animBg="1"/>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a:xfrm>
            <a:off x="294291" y="463935"/>
            <a:ext cx="11393212" cy="513527"/>
          </a:xfrm>
        </p:spPr>
        <p:txBody>
          <a:bodyPr>
            <a:normAutofit fontScale="90000"/>
          </a:bodyPr>
          <a:lstStyle/>
          <a:p>
            <a:pPr eaLnBrk="1" hangingPunct="1"/>
            <a:r>
              <a:rPr lang="en-GB" dirty="0">
                <a:latin typeface="Arial" charset="0"/>
              </a:rPr>
              <a:t>1961: Kennedy and the Ultimate Operational Requirement</a:t>
            </a:r>
          </a:p>
        </p:txBody>
      </p:sp>
      <p:pic>
        <p:nvPicPr>
          <p:cNvPr id="63491" name="Content Placeholder 5" descr="_40951917_kennedy238.jpg"/>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628336" y="1407911"/>
            <a:ext cx="1893370" cy="1416050"/>
          </a:xfrm>
        </p:spPr>
      </p:pic>
      <p:sp>
        <p:nvSpPr>
          <p:cNvPr id="63490" name="Content Placeholder 2"/>
          <p:cNvSpPr>
            <a:spLocks noGrp="1"/>
          </p:cNvSpPr>
          <p:nvPr>
            <p:ph type="body" sz="half" idx="2"/>
          </p:nvPr>
        </p:nvSpPr>
        <p:spPr>
          <a:xfrm>
            <a:off x="1800311" y="1518057"/>
            <a:ext cx="4224337" cy="3419398"/>
          </a:xfrm>
        </p:spPr>
        <p:txBody>
          <a:bodyPr>
            <a:normAutofit/>
          </a:bodyPr>
          <a:lstStyle/>
          <a:p>
            <a:pPr eaLnBrk="1" hangingPunct="1"/>
            <a:r>
              <a:rPr lang="en-GB" sz="2000" dirty="0">
                <a:latin typeface="Arial" charset="0"/>
              </a:rPr>
              <a:t>President John F Kennedy in a speech to a joint session of Congress broadcast on TV and radio around the United States </a:t>
            </a:r>
          </a:p>
          <a:p>
            <a:pPr eaLnBrk="1" hangingPunct="1"/>
            <a:r>
              <a:rPr lang="ja-JP" altLang="en-GB" sz="2000" dirty="0">
                <a:latin typeface="Arial" charset="0"/>
              </a:rPr>
              <a:t>“</a:t>
            </a:r>
            <a:r>
              <a:rPr lang="en-GB" altLang="ja-JP" sz="2000" dirty="0">
                <a:latin typeface="Arial" charset="0"/>
              </a:rPr>
              <a:t>I believe that this nation should commit itself to achieving the goal, </a:t>
            </a:r>
            <a:r>
              <a:rPr lang="en-GB" sz="2000" dirty="0">
                <a:latin typeface="Arial" charset="0"/>
              </a:rPr>
              <a:t>before this decade is out, of landing a man on the Moon and returning him safely to Earth</a:t>
            </a:r>
            <a:r>
              <a:rPr lang="ja-JP" altLang="en-GB" sz="2000" dirty="0">
                <a:latin typeface="Arial" charset="0"/>
              </a:rPr>
              <a:t>”</a:t>
            </a:r>
            <a:endParaRPr lang="en-GB" altLang="ja-JP" sz="2000" dirty="0">
              <a:latin typeface="Arial" charset="0"/>
            </a:endParaRPr>
          </a:p>
          <a:p>
            <a:pPr eaLnBrk="1" hangingPunct="1"/>
            <a:endParaRPr lang="en-GB" sz="2400" dirty="0">
              <a:latin typeface="Arial" charset="0"/>
            </a:endParaRPr>
          </a:p>
        </p:txBody>
      </p:sp>
      <p:pic>
        <p:nvPicPr>
          <p:cNvPr id="63493" name="Picture 6" descr="_38665579_aldrin238.jpg"/>
          <p:cNvPicPr>
            <a:picLocks noChangeAspect="1"/>
          </p:cNvPicPr>
          <p:nvPr/>
        </p:nvPicPr>
        <p:blipFill>
          <a:blip r:embed="rId4">
            <a:extLst>
              <a:ext uri="{28A0092B-C50C-407E-A947-70E740481C1C}">
                <a14:useLocalDpi xmlns:a14="http://schemas.microsoft.com/office/drawing/2010/main" val="0"/>
              </a:ext>
            </a:extLst>
          </a:blip>
          <a:srcRect l="21835"/>
          <a:stretch>
            <a:fillRect/>
          </a:stretch>
        </p:blipFill>
        <p:spPr bwMode="auto">
          <a:xfrm>
            <a:off x="6108706" y="3984642"/>
            <a:ext cx="2413000" cy="2308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3494" name="Down Arrow 7"/>
          <p:cNvSpPr>
            <a:spLocks noChangeArrowheads="1"/>
          </p:cNvSpPr>
          <p:nvPr/>
        </p:nvSpPr>
        <p:spPr bwMode="auto">
          <a:xfrm rot="1246347">
            <a:off x="7037094" y="3046766"/>
            <a:ext cx="1457602" cy="1097483"/>
          </a:xfrm>
          <a:prstGeom prst="downArrow">
            <a:avLst>
              <a:gd name="adj1" fmla="val 50000"/>
              <a:gd name="adj2" fmla="val 50000"/>
            </a:avLst>
          </a:prstGeom>
          <a:ln>
            <a:headEnd/>
            <a:tailEnd/>
          </a:ln>
        </p:spPr>
        <p:style>
          <a:lnRef idx="1">
            <a:schemeClr val="accent5"/>
          </a:lnRef>
          <a:fillRef idx="2">
            <a:schemeClr val="accent5"/>
          </a:fillRef>
          <a:effectRef idx="1">
            <a:schemeClr val="accent5"/>
          </a:effectRef>
          <a:fontRef idx="minor">
            <a:schemeClr val="dk1"/>
          </a:fontRef>
        </p:style>
        <p:txBody>
          <a:bodyPr wrap="none" lIns="90000" tIns="43200" rIns="90000" bIns="43200" anchor="ctr">
            <a:spAutoFit/>
          </a:bodyPr>
          <a:lstStyle/>
          <a:p>
            <a:pPr algn="ctr"/>
            <a:r>
              <a:rPr lang="en-GB" sz="1600" dirty="0">
                <a:solidFill>
                  <a:schemeClr val="tx1"/>
                </a:solidFill>
              </a:rPr>
              <a:t>One </a:t>
            </a:r>
          </a:p>
          <a:p>
            <a:pPr algn="ctr"/>
            <a:r>
              <a:rPr lang="en-GB" sz="1600" dirty="0">
                <a:solidFill>
                  <a:schemeClr val="tx1"/>
                </a:solidFill>
              </a:rPr>
              <a:t>Small </a:t>
            </a:r>
          </a:p>
          <a:p>
            <a:pPr algn="ctr"/>
            <a:r>
              <a:rPr lang="en-GB" sz="1600" dirty="0">
                <a:solidFill>
                  <a:schemeClr val="tx1"/>
                </a:solidFill>
              </a:rPr>
              <a:t>Step</a:t>
            </a:r>
          </a:p>
        </p:txBody>
      </p:sp>
      <p:sp>
        <p:nvSpPr>
          <p:cNvPr id="8" name="Rounded Rectangular Callout 7"/>
          <p:cNvSpPr/>
          <p:nvPr/>
        </p:nvSpPr>
        <p:spPr bwMode="auto">
          <a:xfrm>
            <a:off x="1940676" y="5247890"/>
            <a:ext cx="3754437" cy="1146175"/>
          </a:xfrm>
          <a:prstGeom prst="wedgeRoundRectCallout">
            <a:avLst>
              <a:gd name="adj1" fmla="val 7397"/>
              <a:gd name="adj2" fmla="val -118561"/>
              <a:gd name="adj3" fmla="val 16667"/>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headEnd type="none" w="med" len="med"/>
            <a:tailEnd type="none" w="med" len="med"/>
          </a:ln>
          <a:effectLst>
            <a:outerShdw blurRad="40000" dist="20000" dir="5400000" rotWithShape="0">
              <a:srgbClr val="000000">
                <a:alpha val="38000"/>
              </a:srgbClr>
            </a:outerShdw>
          </a:effectLst>
        </p:spPr>
        <p:txBody>
          <a:bodyPr lIns="90000" tIns="43200" rIns="90000" bIns="43200" anchor="ctr"/>
          <a:lstStyle/>
          <a:p>
            <a:pPr algn="ctr">
              <a:defRPr/>
            </a:pPr>
            <a:r>
              <a:rPr lang="en-GB" kern="0" dirty="0">
                <a:solidFill>
                  <a:srgbClr val="000000"/>
                </a:solidFill>
                <a:latin typeface="Arial" pitchFamily="34" charset="0"/>
              </a:rPr>
              <a:t>Writing an Operational Requirement is not easy. It can take several hours to arrive at an agreed set of 10 to 20 words!</a:t>
            </a:r>
          </a:p>
        </p:txBody>
      </p:sp>
    </p:spTree>
    <p:extLst>
      <p:ext uri="{BB962C8B-B14F-4D97-AF65-F5344CB8AC3E}">
        <p14:creationId xmlns:p14="http://schemas.microsoft.com/office/powerpoint/2010/main" val="42398525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p:txBody>
          <a:bodyPr/>
          <a:lstStyle/>
          <a:p>
            <a:fld id="{5B5001F5-E7B9-4741-B997-DC6E1D931256}" type="slidenum">
              <a:rPr lang="en-US" smtClean="0"/>
              <a:pPr/>
              <a:t>20</a:t>
            </a:fld>
            <a:endParaRPr lang="en-US" dirty="0"/>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1019503" y="1388331"/>
            <a:ext cx="9251513" cy="3790800"/>
          </a:xfrm>
        </p:spPr>
        <p:txBody>
          <a:bodyPr/>
          <a:lstStyle/>
          <a:p>
            <a:r>
              <a:rPr lang="en-US" sz="2400" dirty="0"/>
              <a:t>In formulating Operational Requirements it is useful to remember every system is a subsystem of a bigger system that also has an Operational Requirement.</a:t>
            </a:r>
          </a:p>
          <a:p>
            <a:endParaRPr lang="en-US" sz="2400" dirty="0"/>
          </a:p>
          <a:p>
            <a:r>
              <a:rPr lang="en-US" sz="2400" dirty="0"/>
              <a:t>Remember the pen!</a:t>
            </a:r>
          </a:p>
          <a:p>
            <a:endParaRPr lang="en-US" sz="2400" dirty="0"/>
          </a:p>
          <a:p>
            <a:endParaRPr lang="en-US" sz="1800" dirty="0"/>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176607" y="366695"/>
            <a:ext cx="11010600" cy="664797"/>
          </a:xfrm>
        </p:spPr>
        <p:txBody>
          <a:bodyPr/>
          <a:lstStyle/>
          <a:p>
            <a:r>
              <a:rPr lang="en-GB" sz="3200" dirty="0"/>
              <a:t>Getting the Right Level – Remember the pen?</a:t>
            </a:r>
            <a:endParaRPr lang="en-US" sz="3200" dirty="0"/>
          </a:p>
        </p:txBody>
      </p:sp>
      <p:pic>
        <p:nvPicPr>
          <p:cNvPr id="29" name="Picture 28">
            <a:extLst>
              <a:ext uri="{FF2B5EF4-FFF2-40B4-BE49-F238E27FC236}">
                <a16:creationId xmlns:a16="http://schemas.microsoft.com/office/drawing/2014/main" id="{B86D9C17-D5BF-1F4F-BB5A-FD684BF8C0F5}"/>
              </a:ext>
            </a:extLst>
          </p:cNvPr>
          <p:cNvPicPr>
            <a:picLocks noChangeAspect="1"/>
          </p:cNvPicPr>
          <p:nvPr/>
        </p:nvPicPr>
        <p:blipFill>
          <a:blip r:embed="rId3"/>
          <a:stretch>
            <a:fillRect/>
          </a:stretch>
        </p:blipFill>
        <p:spPr>
          <a:xfrm>
            <a:off x="1179543" y="3585128"/>
            <a:ext cx="9832914" cy="2771222"/>
          </a:xfrm>
          <a:prstGeom prst="rect">
            <a:avLst/>
          </a:prstGeom>
        </p:spPr>
      </p:pic>
    </p:spTree>
    <p:extLst>
      <p:ext uri="{BB962C8B-B14F-4D97-AF65-F5344CB8AC3E}">
        <p14:creationId xmlns:p14="http://schemas.microsoft.com/office/powerpoint/2010/main" val="3861823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21</a:t>
            </a:fld>
            <a:endParaRPr lang="en-US" dirty="0"/>
          </a:p>
        </p:txBody>
      </p:sp>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6127867" y="1257825"/>
            <a:ext cx="3864672" cy="2677656"/>
          </a:xfrm>
        </p:spPr>
        <p:txBody>
          <a:bodyPr>
            <a:normAutofit lnSpcReduction="10000"/>
          </a:bodyPr>
          <a:lstStyle/>
          <a:p>
            <a:pPr marL="0" indent="0">
              <a:spcBef>
                <a:spcPct val="20000"/>
              </a:spcBef>
              <a:buNone/>
            </a:pPr>
            <a:r>
              <a:rPr lang="en-GB" sz="2400" dirty="0"/>
              <a:t>In your Teams</a:t>
            </a:r>
          </a:p>
          <a:p>
            <a:pPr marL="0" indent="0">
              <a:spcBef>
                <a:spcPct val="20000"/>
              </a:spcBef>
              <a:buNone/>
            </a:pPr>
            <a:endParaRPr lang="en-GB" sz="2400" dirty="0"/>
          </a:p>
          <a:p>
            <a:pPr marL="0" indent="0">
              <a:spcBef>
                <a:spcPct val="20000"/>
              </a:spcBef>
              <a:buNone/>
            </a:pPr>
            <a:r>
              <a:rPr lang="en-GB" sz="2400" dirty="0"/>
              <a:t>Daft an operational requirement for the munition system</a:t>
            </a:r>
            <a:endParaRPr lang="en-GB" sz="2000" dirty="0"/>
          </a:p>
          <a:p>
            <a:pPr>
              <a:spcBef>
                <a:spcPct val="20000"/>
              </a:spcBef>
              <a:buFontTx/>
              <a:buChar char="–"/>
            </a:pPr>
            <a:endParaRPr lang="en-GB" dirty="0"/>
          </a:p>
          <a:p>
            <a:pPr marL="0" indent="0">
              <a:spcBef>
                <a:spcPct val="20000"/>
              </a:spcBef>
              <a:buNone/>
            </a:pPr>
            <a:r>
              <a:rPr lang="en-GB" sz="2000" dirty="0"/>
              <a:t>Time 20 minutes</a:t>
            </a:r>
          </a:p>
          <a:p>
            <a:endParaRPr lang="en-US" dirty="0"/>
          </a:p>
        </p:txBody>
      </p:sp>
      <p:sp>
        <p:nvSpPr>
          <p:cNvPr id="27650" name="Title 1"/>
          <p:cNvSpPr>
            <a:spLocks noGrp="1"/>
          </p:cNvSpPr>
          <p:nvPr>
            <p:ph type="title"/>
          </p:nvPr>
        </p:nvSpPr>
        <p:spPr>
          <a:xfrm>
            <a:off x="2013066" y="-390733"/>
            <a:ext cx="9340734" cy="1311128"/>
          </a:xfrm>
        </p:spPr>
        <p:txBody>
          <a:bodyPr/>
          <a:lstStyle/>
          <a:p>
            <a:pPr eaLnBrk="1" hangingPunct="1"/>
            <a:r>
              <a:rPr lang="en-GB" dirty="0">
                <a:latin typeface="Arial" charset="0"/>
              </a:rPr>
              <a:t>Exercise: Operational Requirement</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3581" y="1406464"/>
            <a:ext cx="2731269" cy="2053745"/>
          </a:xfrm>
          <a:prstGeom prst="rect">
            <a:avLst/>
          </a:prstGeom>
        </p:spPr>
      </p:pic>
    </p:spTree>
    <p:extLst>
      <p:ext uri="{BB962C8B-B14F-4D97-AF65-F5344CB8AC3E}">
        <p14:creationId xmlns:p14="http://schemas.microsoft.com/office/powerpoint/2010/main" val="12137789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22</a:t>
            </a:fld>
            <a:endParaRPr lang="en-US" dirty="0"/>
          </a:p>
        </p:txBody>
      </p:sp>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6127867" y="1257825"/>
            <a:ext cx="3864672" cy="2677656"/>
          </a:xfrm>
        </p:spPr>
        <p:txBody>
          <a:bodyPr>
            <a:normAutofit lnSpcReduction="10000"/>
          </a:bodyPr>
          <a:lstStyle/>
          <a:p>
            <a:pPr marL="0" indent="0">
              <a:spcBef>
                <a:spcPct val="20000"/>
              </a:spcBef>
              <a:buNone/>
            </a:pPr>
            <a:r>
              <a:rPr lang="en-GB" sz="2400" dirty="0"/>
              <a:t>In your Teams</a:t>
            </a:r>
          </a:p>
          <a:p>
            <a:pPr marL="0" indent="0">
              <a:spcBef>
                <a:spcPct val="20000"/>
              </a:spcBef>
              <a:buNone/>
            </a:pPr>
            <a:endParaRPr lang="en-GB" sz="2400" dirty="0"/>
          </a:p>
          <a:p>
            <a:pPr marL="0" indent="0">
              <a:spcBef>
                <a:spcPct val="20000"/>
              </a:spcBef>
              <a:buNone/>
            </a:pPr>
            <a:r>
              <a:rPr lang="en-GB" sz="2400" dirty="0"/>
              <a:t>Daft an operational requirement for the munition system</a:t>
            </a:r>
            <a:endParaRPr lang="en-GB" sz="2000" dirty="0"/>
          </a:p>
          <a:p>
            <a:pPr>
              <a:spcBef>
                <a:spcPct val="20000"/>
              </a:spcBef>
              <a:buFontTx/>
              <a:buChar char="–"/>
            </a:pPr>
            <a:endParaRPr lang="en-GB" dirty="0"/>
          </a:p>
          <a:p>
            <a:pPr marL="0" indent="0">
              <a:spcBef>
                <a:spcPct val="20000"/>
              </a:spcBef>
              <a:buNone/>
            </a:pPr>
            <a:r>
              <a:rPr lang="en-GB" sz="2000" dirty="0"/>
              <a:t>Time 20minutes</a:t>
            </a:r>
          </a:p>
          <a:p>
            <a:endParaRPr lang="en-US" dirty="0"/>
          </a:p>
        </p:txBody>
      </p:sp>
      <p:sp>
        <p:nvSpPr>
          <p:cNvPr id="27650" name="Title 1"/>
          <p:cNvSpPr>
            <a:spLocks noGrp="1"/>
          </p:cNvSpPr>
          <p:nvPr>
            <p:ph type="title"/>
          </p:nvPr>
        </p:nvSpPr>
        <p:spPr>
          <a:xfrm>
            <a:off x="2013066" y="-390733"/>
            <a:ext cx="9340734" cy="1311128"/>
          </a:xfrm>
        </p:spPr>
        <p:txBody>
          <a:bodyPr/>
          <a:lstStyle/>
          <a:p>
            <a:pPr eaLnBrk="1" hangingPunct="1"/>
            <a:r>
              <a:rPr lang="en-GB" dirty="0">
                <a:latin typeface="Arial" charset="0"/>
              </a:rPr>
              <a:t>Exercise: Operational Requirement</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3581" y="1406464"/>
            <a:ext cx="2731269" cy="2053745"/>
          </a:xfrm>
          <a:prstGeom prst="rect">
            <a:avLst/>
          </a:prstGeom>
        </p:spPr>
      </p:pic>
      <p:sp>
        <p:nvSpPr>
          <p:cNvPr id="4" name="Rectangle 3">
            <a:extLst>
              <a:ext uri="{FF2B5EF4-FFF2-40B4-BE49-F238E27FC236}">
                <a16:creationId xmlns:a16="http://schemas.microsoft.com/office/drawing/2014/main" id="{867098AA-3AE0-8E4B-9694-79719ECAF81C}"/>
              </a:ext>
            </a:extLst>
          </p:cNvPr>
          <p:cNvSpPr/>
          <p:nvPr/>
        </p:nvSpPr>
        <p:spPr>
          <a:xfrm>
            <a:off x="2153304" y="5620973"/>
            <a:ext cx="7949124" cy="646331"/>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dirty="0"/>
              <a:t>To deliver defeat effect to a target set efficiently, safely, and accurately at a range up to 2km, launched from a 120mm smooth bore weapon</a:t>
            </a:r>
          </a:p>
        </p:txBody>
      </p:sp>
      <p:sp>
        <p:nvSpPr>
          <p:cNvPr id="5" name="Rounded Rectangular Callout 4">
            <a:extLst>
              <a:ext uri="{FF2B5EF4-FFF2-40B4-BE49-F238E27FC236}">
                <a16:creationId xmlns:a16="http://schemas.microsoft.com/office/drawing/2014/main" id="{E56F2307-1170-854C-BF14-A88F0DC299A2}"/>
              </a:ext>
            </a:extLst>
          </p:cNvPr>
          <p:cNvSpPr/>
          <p:nvPr/>
        </p:nvSpPr>
        <p:spPr>
          <a:xfrm>
            <a:off x="5798266" y="4495725"/>
            <a:ext cx="2261937" cy="656113"/>
          </a:xfrm>
          <a:prstGeom prst="wedgeRoundRectCallout">
            <a:avLst>
              <a:gd name="adj1" fmla="val -1684"/>
              <a:gd name="adj2" fmla="val 128516"/>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dirty="0"/>
              <a:t>Rate of Fire 3 rounds per minute</a:t>
            </a:r>
          </a:p>
        </p:txBody>
      </p:sp>
      <p:sp>
        <p:nvSpPr>
          <p:cNvPr id="9" name="Rounded Rectangular Callout 8">
            <a:extLst>
              <a:ext uri="{FF2B5EF4-FFF2-40B4-BE49-F238E27FC236}">
                <a16:creationId xmlns:a16="http://schemas.microsoft.com/office/drawing/2014/main" id="{D3B093BC-6909-C243-BCD0-0F13F4DAE996}"/>
              </a:ext>
            </a:extLst>
          </p:cNvPr>
          <p:cNvSpPr/>
          <p:nvPr/>
        </p:nvSpPr>
        <p:spPr>
          <a:xfrm>
            <a:off x="8297541" y="3929276"/>
            <a:ext cx="2019323" cy="656113"/>
          </a:xfrm>
          <a:prstGeom prst="wedgeRoundRectCallout">
            <a:avLst>
              <a:gd name="adj1" fmla="val -1684"/>
              <a:gd name="adj2" fmla="val 205534"/>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US" sz="1600" dirty="0"/>
              <a:t>95% probability of first round hit</a:t>
            </a:r>
          </a:p>
        </p:txBody>
      </p:sp>
      <p:sp>
        <p:nvSpPr>
          <p:cNvPr id="10" name="Rounded Rectangular Callout 9">
            <a:extLst>
              <a:ext uri="{FF2B5EF4-FFF2-40B4-BE49-F238E27FC236}">
                <a16:creationId xmlns:a16="http://schemas.microsoft.com/office/drawing/2014/main" id="{40C15194-26A8-8C40-8DF1-3BE84672C5C4}"/>
              </a:ext>
            </a:extLst>
          </p:cNvPr>
          <p:cNvSpPr/>
          <p:nvPr/>
        </p:nvSpPr>
        <p:spPr>
          <a:xfrm>
            <a:off x="1884025" y="3753854"/>
            <a:ext cx="3430824" cy="1304495"/>
          </a:xfrm>
          <a:prstGeom prst="wedgeRoundRectCallout">
            <a:avLst>
              <a:gd name="adj1" fmla="val 71961"/>
              <a:gd name="adj2" fmla="val 87934"/>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600" dirty="0"/>
              <a:t>Essential, Round effective against Structure, Soft Skin Vehicles </a:t>
            </a:r>
          </a:p>
          <a:p>
            <a:pPr algn="ctr"/>
            <a:r>
              <a:rPr lang="en-US" sz="1600" dirty="0"/>
              <a:t>Desirable, have an Anti Personnel / Suppression Capability</a:t>
            </a:r>
          </a:p>
        </p:txBody>
      </p:sp>
    </p:spTree>
    <p:extLst>
      <p:ext uri="{BB962C8B-B14F-4D97-AF65-F5344CB8AC3E}">
        <p14:creationId xmlns:p14="http://schemas.microsoft.com/office/powerpoint/2010/main" val="4531131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p:txBody>
          <a:bodyPr/>
          <a:lstStyle/>
          <a:p>
            <a:fld id="{5B5001F5-E7B9-4741-B997-DC6E1D931256}" type="slidenum">
              <a:rPr lang="en-US" smtClean="0"/>
              <a:pPr/>
              <a:t>23</a:t>
            </a:fld>
            <a:endParaRPr lang="en-US" dirty="0"/>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620110" y="1249691"/>
            <a:ext cx="11109435" cy="3929440"/>
          </a:xfrm>
        </p:spPr>
        <p:txBody>
          <a:bodyPr/>
          <a:lstStyle/>
          <a:p>
            <a:r>
              <a:rPr lang="en-US" sz="2000" dirty="0"/>
              <a:t>In formulating Operational Requirements it is useful to remember every system is a subsystem of a bigger system that also has an Operational Requirement.</a:t>
            </a:r>
          </a:p>
          <a:p>
            <a:r>
              <a:rPr lang="en-US" sz="2000" dirty="0"/>
              <a:t>It can be easier to think about the Operational Requirement of the bigger system first in order to deduce the Operational Requirement of the system of interest. </a:t>
            </a:r>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218648" y="284804"/>
            <a:ext cx="11010600" cy="664797"/>
          </a:xfrm>
        </p:spPr>
        <p:txBody>
          <a:bodyPr/>
          <a:lstStyle/>
          <a:p>
            <a:r>
              <a:rPr lang="en-GB" sz="3200" dirty="0"/>
              <a:t>Getting the Right Level – Remember the pen?</a:t>
            </a:r>
            <a:endParaRPr lang="en-US" sz="3200" dirty="0"/>
          </a:p>
        </p:txBody>
      </p:sp>
      <p:sp>
        <p:nvSpPr>
          <p:cNvPr id="15" name="Rectangle 14">
            <a:extLst>
              <a:ext uri="{FF2B5EF4-FFF2-40B4-BE49-F238E27FC236}">
                <a16:creationId xmlns:a16="http://schemas.microsoft.com/office/drawing/2014/main" id="{D3E3FE0B-3FBA-0445-A192-35CE43D7A797}"/>
              </a:ext>
            </a:extLst>
          </p:cNvPr>
          <p:cNvSpPr/>
          <p:nvPr/>
        </p:nvSpPr>
        <p:spPr>
          <a:xfrm>
            <a:off x="7700832" y="3303499"/>
            <a:ext cx="1785257" cy="573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7" name="TextBox 16">
            <a:extLst>
              <a:ext uri="{FF2B5EF4-FFF2-40B4-BE49-F238E27FC236}">
                <a16:creationId xmlns:a16="http://schemas.microsoft.com/office/drawing/2014/main" id="{3C4BE7FD-C942-3F40-8B0F-6526C94BED51}"/>
              </a:ext>
            </a:extLst>
          </p:cNvPr>
          <p:cNvSpPr txBox="1"/>
          <p:nvPr/>
        </p:nvSpPr>
        <p:spPr>
          <a:xfrm>
            <a:off x="7668935" y="6156217"/>
            <a:ext cx="1653273" cy="369332"/>
          </a:xfrm>
          <a:prstGeom prst="rect">
            <a:avLst/>
          </a:prstGeom>
          <a:noFill/>
        </p:spPr>
        <p:txBody>
          <a:bodyPr wrap="none" rtlCol="0">
            <a:spAutoFit/>
          </a:bodyPr>
          <a:lstStyle/>
          <a:p>
            <a:r>
              <a:rPr lang="en-US" dirty="0"/>
              <a:t>Munition Level</a:t>
            </a:r>
          </a:p>
        </p:txBody>
      </p:sp>
      <p:sp>
        <p:nvSpPr>
          <p:cNvPr id="18" name="Rectangle 17">
            <a:extLst>
              <a:ext uri="{FF2B5EF4-FFF2-40B4-BE49-F238E27FC236}">
                <a16:creationId xmlns:a16="http://schemas.microsoft.com/office/drawing/2014/main" id="{BAE830D1-0A20-5240-BEB0-AFE24257052B}"/>
              </a:ext>
            </a:extLst>
          </p:cNvPr>
          <p:cNvSpPr/>
          <p:nvPr/>
        </p:nvSpPr>
        <p:spPr>
          <a:xfrm>
            <a:off x="5250258" y="3303499"/>
            <a:ext cx="1785257" cy="5732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9" name="TextBox 18">
            <a:extLst>
              <a:ext uri="{FF2B5EF4-FFF2-40B4-BE49-F238E27FC236}">
                <a16:creationId xmlns:a16="http://schemas.microsoft.com/office/drawing/2014/main" id="{70A79AB0-13EB-C14B-AE04-5406DAC829F8}"/>
              </a:ext>
            </a:extLst>
          </p:cNvPr>
          <p:cNvSpPr txBox="1"/>
          <p:nvPr/>
        </p:nvSpPr>
        <p:spPr>
          <a:xfrm>
            <a:off x="4967220" y="6181995"/>
            <a:ext cx="2415213" cy="369332"/>
          </a:xfrm>
          <a:prstGeom prst="rect">
            <a:avLst/>
          </a:prstGeom>
          <a:noFill/>
        </p:spPr>
        <p:txBody>
          <a:bodyPr wrap="none" rtlCol="0">
            <a:spAutoFit/>
          </a:bodyPr>
          <a:lstStyle/>
          <a:p>
            <a:r>
              <a:rPr lang="en-US" dirty="0"/>
              <a:t>Weapon System Level</a:t>
            </a:r>
          </a:p>
        </p:txBody>
      </p:sp>
      <p:sp>
        <p:nvSpPr>
          <p:cNvPr id="20" name="Rectangle 19">
            <a:extLst>
              <a:ext uri="{FF2B5EF4-FFF2-40B4-BE49-F238E27FC236}">
                <a16:creationId xmlns:a16="http://schemas.microsoft.com/office/drawing/2014/main" id="{1EC37161-DA9F-1F45-A474-B34382E9642F}"/>
              </a:ext>
            </a:extLst>
          </p:cNvPr>
          <p:cNvSpPr/>
          <p:nvPr/>
        </p:nvSpPr>
        <p:spPr>
          <a:xfrm>
            <a:off x="2463515" y="2896211"/>
            <a:ext cx="1785257"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1" name="Rectangle 20">
            <a:extLst>
              <a:ext uri="{FF2B5EF4-FFF2-40B4-BE49-F238E27FC236}">
                <a16:creationId xmlns:a16="http://schemas.microsoft.com/office/drawing/2014/main" id="{C5691508-6EEA-A44C-934B-49606AC547D6}"/>
              </a:ext>
            </a:extLst>
          </p:cNvPr>
          <p:cNvSpPr/>
          <p:nvPr/>
        </p:nvSpPr>
        <p:spPr>
          <a:xfrm>
            <a:off x="2463514" y="3890232"/>
            <a:ext cx="1785257" cy="41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2" name="TextBox 21">
            <a:extLst>
              <a:ext uri="{FF2B5EF4-FFF2-40B4-BE49-F238E27FC236}">
                <a16:creationId xmlns:a16="http://schemas.microsoft.com/office/drawing/2014/main" id="{D3BF6F84-4BD1-D84D-A2CE-877351049BCA}"/>
              </a:ext>
            </a:extLst>
          </p:cNvPr>
          <p:cNvSpPr txBox="1"/>
          <p:nvPr/>
        </p:nvSpPr>
        <p:spPr>
          <a:xfrm>
            <a:off x="2108988" y="6203864"/>
            <a:ext cx="2571730" cy="369332"/>
          </a:xfrm>
          <a:prstGeom prst="rect">
            <a:avLst/>
          </a:prstGeom>
          <a:noFill/>
        </p:spPr>
        <p:txBody>
          <a:bodyPr wrap="none" rtlCol="0">
            <a:spAutoFit/>
          </a:bodyPr>
          <a:lstStyle/>
          <a:p>
            <a:r>
              <a:rPr lang="en-US" dirty="0"/>
              <a:t>Task or Capability Level</a:t>
            </a:r>
          </a:p>
        </p:txBody>
      </p:sp>
      <p:cxnSp>
        <p:nvCxnSpPr>
          <p:cNvPr id="23" name="Elbow Connector 22">
            <a:extLst>
              <a:ext uri="{FF2B5EF4-FFF2-40B4-BE49-F238E27FC236}">
                <a16:creationId xmlns:a16="http://schemas.microsoft.com/office/drawing/2014/main" id="{FEF46CD3-690F-0246-AE1B-04A205EB318D}"/>
              </a:ext>
            </a:extLst>
          </p:cNvPr>
          <p:cNvCxnSpPr>
            <a:cxnSpLocks/>
            <a:stCxn id="20" idx="3"/>
            <a:endCxn id="18" idx="1"/>
          </p:cNvCxnSpPr>
          <p:nvPr/>
        </p:nvCxnSpPr>
        <p:spPr>
          <a:xfrm>
            <a:off x="4248772" y="3086711"/>
            <a:ext cx="1001486" cy="503431"/>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Elbow Connector 23">
            <a:extLst>
              <a:ext uri="{FF2B5EF4-FFF2-40B4-BE49-F238E27FC236}">
                <a16:creationId xmlns:a16="http://schemas.microsoft.com/office/drawing/2014/main" id="{A9679D4F-C54A-6F4D-9819-294A3C90343D}"/>
              </a:ext>
            </a:extLst>
          </p:cNvPr>
          <p:cNvCxnSpPr>
            <a:cxnSpLocks/>
            <a:stCxn id="21" idx="3"/>
            <a:endCxn id="18" idx="1"/>
          </p:cNvCxnSpPr>
          <p:nvPr/>
        </p:nvCxnSpPr>
        <p:spPr>
          <a:xfrm flipV="1">
            <a:off x="4248771" y="3590142"/>
            <a:ext cx="1001487" cy="508198"/>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3821FC8-8B39-624C-8638-962F4704A3EA}"/>
              </a:ext>
            </a:extLst>
          </p:cNvPr>
          <p:cNvCxnSpPr>
            <a:cxnSpLocks/>
            <a:stCxn id="18" idx="3"/>
            <a:endCxn id="15" idx="1"/>
          </p:cNvCxnSpPr>
          <p:nvPr/>
        </p:nvCxnSpPr>
        <p:spPr>
          <a:xfrm>
            <a:off x="7035515" y="3590142"/>
            <a:ext cx="66531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F1CDC1D-4707-1B41-8B58-9C2E3E3FB5EB}"/>
              </a:ext>
            </a:extLst>
          </p:cNvPr>
          <p:cNvSpPr txBox="1"/>
          <p:nvPr/>
        </p:nvSpPr>
        <p:spPr>
          <a:xfrm>
            <a:off x="5046037" y="4788858"/>
            <a:ext cx="2465247" cy="1200329"/>
          </a:xfrm>
          <a:prstGeom prst="rect">
            <a:avLst/>
          </a:prstGeom>
          <a:noFill/>
        </p:spPr>
        <p:txBody>
          <a:bodyPr wrap="square" rtlCol="0">
            <a:spAutoFit/>
          </a:bodyPr>
          <a:lstStyle/>
          <a:p>
            <a:r>
              <a:rPr lang="en-US" dirty="0"/>
              <a:t>To deliver defeat effect to the target efficiently, safely, accurately and precisely.</a:t>
            </a:r>
          </a:p>
        </p:txBody>
      </p:sp>
      <p:sp>
        <p:nvSpPr>
          <p:cNvPr id="27" name="TextBox 26">
            <a:extLst>
              <a:ext uri="{FF2B5EF4-FFF2-40B4-BE49-F238E27FC236}">
                <a16:creationId xmlns:a16="http://schemas.microsoft.com/office/drawing/2014/main" id="{4D066CEA-9912-C848-A32A-71F719DA898A}"/>
              </a:ext>
            </a:extLst>
          </p:cNvPr>
          <p:cNvSpPr txBox="1"/>
          <p:nvPr/>
        </p:nvSpPr>
        <p:spPr>
          <a:xfrm>
            <a:off x="7700832" y="4767362"/>
            <a:ext cx="2334279" cy="1200329"/>
          </a:xfrm>
          <a:prstGeom prst="rect">
            <a:avLst/>
          </a:prstGeom>
          <a:noFill/>
        </p:spPr>
        <p:txBody>
          <a:bodyPr wrap="square" rtlCol="0">
            <a:spAutoFit/>
          </a:bodyPr>
          <a:lstStyle/>
          <a:p>
            <a:r>
              <a:rPr lang="en-US" dirty="0"/>
              <a:t>To transport and generate defeat effect effectively, reliably and on-time. </a:t>
            </a:r>
          </a:p>
        </p:txBody>
      </p:sp>
      <p:sp>
        <p:nvSpPr>
          <p:cNvPr id="28" name="TextBox 27">
            <a:extLst>
              <a:ext uri="{FF2B5EF4-FFF2-40B4-BE49-F238E27FC236}">
                <a16:creationId xmlns:a16="http://schemas.microsoft.com/office/drawing/2014/main" id="{72A1569D-AE8A-A540-81F6-F3D10D6F7014}"/>
              </a:ext>
            </a:extLst>
          </p:cNvPr>
          <p:cNvSpPr txBox="1"/>
          <p:nvPr/>
        </p:nvSpPr>
        <p:spPr>
          <a:xfrm>
            <a:off x="2186254" y="4788858"/>
            <a:ext cx="2571730" cy="1200329"/>
          </a:xfrm>
          <a:prstGeom prst="rect">
            <a:avLst/>
          </a:prstGeom>
          <a:noFill/>
        </p:spPr>
        <p:txBody>
          <a:bodyPr wrap="square" rtlCol="0">
            <a:spAutoFit/>
          </a:bodyPr>
          <a:lstStyle/>
          <a:p>
            <a:r>
              <a:rPr lang="en-US" dirty="0"/>
              <a:t>To defeat multiple  target types safely,  reliably and for low Unit Production Cost.</a:t>
            </a:r>
          </a:p>
        </p:txBody>
      </p:sp>
      <p:sp>
        <p:nvSpPr>
          <p:cNvPr id="2" name="Speech Bubble: Rectangle with Corners Rounded 1">
            <a:extLst>
              <a:ext uri="{FF2B5EF4-FFF2-40B4-BE49-F238E27FC236}">
                <a16:creationId xmlns:a16="http://schemas.microsoft.com/office/drawing/2014/main" id="{39A48866-EFF9-588C-5BB3-4C51D3B4F49A}"/>
              </a:ext>
            </a:extLst>
          </p:cNvPr>
          <p:cNvSpPr/>
          <p:nvPr/>
        </p:nvSpPr>
        <p:spPr>
          <a:xfrm>
            <a:off x="9948024" y="2988235"/>
            <a:ext cx="1405776" cy="1144554"/>
          </a:xfrm>
          <a:prstGeom prst="wedgeRoundRectCallout">
            <a:avLst>
              <a:gd name="adj1" fmla="val -86961"/>
              <a:gd name="adj2" fmla="val 116630"/>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Tank crew?</a:t>
            </a:r>
          </a:p>
        </p:txBody>
      </p:sp>
      <p:sp>
        <p:nvSpPr>
          <p:cNvPr id="3" name="Speech Bubble: Rectangle with Corners Rounded 2">
            <a:extLst>
              <a:ext uri="{FF2B5EF4-FFF2-40B4-BE49-F238E27FC236}">
                <a16:creationId xmlns:a16="http://schemas.microsoft.com/office/drawing/2014/main" id="{15E2F795-17BD-8128-D2DC-57277091EE91}"/>
              </a:ext>
            </a:extLst>
          </p:cNvPr>
          <p:cNvSpPr/>
          <p:nvPr/>
        </p:nvSpPr>
        <p:spPr>
          <a:xfrm>
            <a:off x="6405517" y="2177485"/>
            <a:ext cx="1405776" cy="1144554"/>
          </a:xfrm>
          <a:prstGeom prst="wedgeRoundRectCallout">
            <a:avLst>
              <a:gd name="adj1" fmla="val -54651"/>
              <a:gd name="adj2" fmla="val 178768"/>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Logistics?</a:t>
            </a:r>
          </a:p>
          <a:p>
            <a:pPr algn="ctr"/>
            <a:r>
              <a:rPr lang="en-GB" dirty="0"/>
              <a:t>Squadron?</a:t>
            </a:r>
          </a:p>
        </p:txBody>
      </p:sp>
      <p:sp>
        <p:nvSpPr>
          <p:cNvPr id="4" name="Speech Bubble: Rectangle with Corners Rounded 3">
            <a:extLst>
              <a:ext uri="{FF2B5EF4-FFF2-40B4-BE49-F238E27FC236}">
                <a16:creationId xmlns:a16="http://schemas.microsoft.com/office/drawing/2014/main" id="{85231D18-616A-3468-82A5-8441C58BE9EF}"/>
              </a:ext>
            </a:extLst>
          </p:cNvPr>
          <p:cNvSpPr/>
          <p:nvPr/>
        </p:nvSpPr>
        <p:spPr>
          <a:xfrm>
            <a:off x="480109" y="3161893"/>
            <a:ext cx="1405776" cy="1144554"/>
          </a:xfrm>
          <a:prstGeom prst="wedgeRoundRectCallout">
            <a:avLst>
              <a:gd name="adj1" fmla="val 70764"/>
              <a:gd name="adj2" fmla="val 100443"/>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Main Customer</a:t>
            </a:r>
          </a:p>
        </p:txBody>
      </p:sp>
    </p:spTree>
    <p:extLst>
      <p:ext uri="{BB962C8B-B14F-4D97-AF65-F5344CB8AC3E}">
        <p14:creationId xmlns:p14="http://schemas.microsoft.com/office/powerpoint/2010/main" val="1316017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3"/>
          <p:cNvSpPr>
            <a:spLocks noGrp="1" noChangeArrowheads="1"/>
          </p:cNvSpPr>
          <p:nvPr>
            <p:ph type="title"/>
          </p:nvPr>
        </p:nvSpPr>
        <p:spPr>
          <a:xfrm>
            <a:off x="384005" y="150777"/>
            <a:ext cx="6489700" cy="481054"/>
          </a:xfrm>
          <a:noFill/>
        </p:spPr>
        <p:txBody>
          <a:bodyPr lIns="90488" tIns="44450" rIns="90488" bIns="44450">
            <a:normAutofit fontScale="90000"/>
          </a:bodyPr>
          <a:lstStyle/>
          <a:p>
            <a:pPr defTabSz="762000"/>
            <a:r>
              <a:rPr lang="en-GB" dirty="0">
                <a:latin typeface="Arial" charset="0"/>
              </a:rPr>
              <a:t>Functional Requirements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24</a:t>
            </a:fld>
            <a:endParaRPr lang="en-US" dirty="0"/>
          </a:p>
        </p:txBody>
      </p:sp>
      <p:sp>
        <p:nvSpPr>
          <p:cNvPr id="41986" name="Rectangle 4"/>
          <p:cNvSpPr>
            <a:spLocks noGrp="1" noChangeArrowheads="1"/>
          </p:cNvSpPr>
          <p:nvPr>
            <p:ph type="body" idx="4294967295"/>
          </p:nvPr>
        </p:nvSpPr>
        <p:spPr>
          <a:xfrm>
            <a:off x="355107" y="884238"/>
            <a:ext cx="11836893" cy="5395912"/>
          </a:xfrm>
          <a:noFill/>
        </p:spPr>
        <p:txBody>
          <a:bodyPr vert="horz" wrap="square" lIns="90488" tIns="44450" rIns="90488" bIns="44450" rtlCol="0">
            <a:spAutoFit/>
          </a:bodyPr>
          <a:lstStyle/>
          <a:p>
            <a:pPr marL="0" indent="0" defTabSz="762000">
              <a:lnSpc>
                <a:spcPct val="80000"/>
              </a:lnSpc>
              <a:buNone/>
            </a:pPr>
            <a:r>
              <a:rPr lang="en-GB" sz="2000" b="1" i="1" dirty="0">
                <a:latin typeface="Arial" charset="0"/>
              </a:rPr>
              <a:t>Functional Requirements</a:t>
            </a:r>
            <a:r>
              <a:rPr lang="en-GB" sz="2000" b="1" dirty="0">
                <a:latin typeface="Arial" charset="0"/>
              </a:rPr>
              <a:t> </a:t>
            </a:r>
            <a:r>
              <a:rPr lang="en-GB" sz="2000" dirty="0">
                <a:latin typeface="Arial" charset="0"/>
              </a:rPr>
              <a:t>specify the functions of the system - what the system has to DO in order to satisfy its Operational Requirement</a:t>
            </a:r>
          </a:p>
          <a:p>
            <a:pPr defTabSz="762000">
              <a:lnSpc>
                <a:spcPct val="80000"/>
              </a:lnSpc>
            </a:pPr>
            <a:r>
              <a:rPr lang="en-GB" sz="1800" dirty="0">
                <a:latin typeface="Arial" charset="0"/>
              </a:rPr>
              <a:t>For example some of the functions of a civil aircraft are:</a:t>
            </a:r>
          </a:p>
          <a:p>
            <a:pPr lvl="1" defTabSz="762000">
              <a:lnSpc>
                <a:spcPct val="80000"/>
              </a:lnSpc>
            </a:pPr>
            <a:r>
              <a:rPr lang="en-GB" dirty="0">
                <a:latin typeface="Arial" charset="0"/>
              </a:rPr>
              <a:t>Navigate aircraft</a:t>
            </a:r>
          </a:p>
          <a:p>
            <a:pPr lvl="1" defTabSz="762000">
              <a:lnSpc>
                <a:spcPct val="80000"/>
              </a:lnSpc>
            </a:pPr>
            <a:r>
              <a:rPr lang="en-GB" dirty="0">
                <a:latin typeface="Arial" charset="0"/>
              </a:rPr>
              <a:t>Manoeuvre aircraft</a:t>
            </a:r>
          </a:p>
          <a:p>
            <a:pPr lvl="1" defTabSz="762000">
              <a:lnSpc>
                <a:spcPct val="80000"/>
              </a:lnSpc>
            </a:pPr>
            <a:r>
              <a:rPr lang="en-GB" dirty="0">
                <a:latin typeface="Arial" charset="0"/>
              </a:rPr>
              <a:t>Store passengers</a:t>
            </a:r>
          </a:p>
          <a:p>
            <a:pPr lvl="1" defTabSz="762000">
              <a:lnSpc>
                <a:spcPct val="80000"/>
              </a:lnSpc>
            </a:pPr>
            <a:r>
              <a:rPr lang="en-GB" dirty="0">
                <a:latin typeface="Arial" charset="0"/>
              </a:rPr>
              <a:t>Store Baggage</a:t>
            </a:r>
          </a:p>
          <a:p>
            <a:pPr lvl="1" defTabSz="762000">
              <a:lnSpc>
                <a:spcPct val="80000"/>
              </a:lnSpc>
            </a:pPr>
            <a:r>
              <a:rPr lang="en-GB" dirty="0">
                <a:latin typeface="Arial" charset="0"/>
              </a:rPr>
              <a:t>Communicate Air Traffic Control </a:t>
            </a:r>
          </a:p>
          <a:p>
            <a:pPr lvl="1" defTabSz="762000">
              <a:lnSpc>
                <a:spcPct val="80000"/>
              </a:lnSpc>
            </a:pPr>
            <a:r>
              <a:rPr lang="en-GB" dirty="0">
                <a:latin typeface="Arial" charset="0"/>
              </a:rPr>
              <a:t>etc.</a:t>
            </a:r>
            <a:endParaRPr lang="en-GB" sz="1800" dirty="0">
              <a:latin typeface="Arial" charset="0"/>
            </a:endParaRPr>
          </a:p>
          <a:p>
            <a:pPr defTabSz="762000">
              <a:lnSpc>
                <a:spcPct val="80000"/>
              </a:lnSpc>
            </a:pPr>
            <a:r>
              <a:rPr lang="en-GB" sz="1800" dirty="0">
                <a:latin typeface="Arial" charset="0"/>
              </a:rPr>
              <a:t>Note that a Functional Requirement contains a function expressed as a phrase comprising a verb (action) followed by a noun (object/thing)</a:t>
            </a:r>
          </a:p>
          <a:p>
            <a:pPr lvl="1" defTabSz="762000"/>
            <a:r>
              <a:rPr lang="en-GB" sz="1400" dirty="0">
                <a:latin typeface="Arial" charset="0"/>
              </a:rPr>
              <a:t>A functional requirement should define something the system has to DO</a:t>
            </a:r>
          </a:p>
          <a:p>
            <a:pPr lvl="1" defTabSz="762000"/>
            <a:r>
              <a:rPr lang="en-GB" sz="1400" dirty="0">
                <a:latin typeface="Arial" charset="0"/>
              </a:rPr>
              <a:t>A phrase can have a verb but not be a function! For example </a:t>
            </a:r>
            <a:r>
              <a:rPr lang="ja-JP" altLang="en-GB" sz="1400" dirty="0">
                <a:latin typeface="Arial" charset="0"/>
              </a:rPr>
              <a:t>“</a:t>
            </a:r>
            <a:r>
              <a:rPr lang="en-GB" altLang="ja-JP" sz="1400" dirty="0">
                <a:latin typeface="Arial" charset="0"/>
              </a:rPr>
              <a:t>easy to use</a:t>
            </a:r>
            <a:r>
              <a:rPr lang="ja-JP" altLang="en-GB" sz="1400" dirty="0">
                <a:latin typeface="Arial" charset="0"/>
              </a:rPr>
              <a:t>”</a:t>
            </a:r>
            <a:r>
              <a:rPr lang="en-GB" altLang="ja-JP" sz="1400" dirty="0">
                <a:latin typeface="Arial" charset="0"/>
              </a:rPr>
              <a:t> has a verb but this is not a function – we don</a:t>
            </a:r>
            <a:r>
              <a:rPr lang="ja-JP" altLang="en-GB" sz="1400" dirty="0">
                <a:latin typeface="Arial" charset="0"/>
              </a:rPr>
              <a:t>’</a:t>
            </a:r>
            <a:r>
              <a:rPr lang="en-GB" altLang="ja-JP" sz="1400" dirty="0">
                <a:latin typeface="Arial" charset="0"/>
              </a:rPr>
              <a:t>t say the system </a:t>
            </a:r>
            <a:r>
              <a:rPr lang="ja-JP" altLang="en-GB" sz="1400" dirty="0">
                <a:latin typeface="Arial" charset="0"/>
              </a:rPr>
              <a:t>“</a:t>
            </a:r>
            <a:r>
              <a:rPr lang="en-GB" altLang="ja-JP" sz="1400" dirty="0">
                <a:latin typeface="Arial" charset="0"/>
              </a:rPr>
              <a:t>does easy to use</a:t>
            </a:r>
            <a:r>
              <a:rPr lang="ja-JP" altLang="en-GB" sz="1400" dirty="0">
                <a:latin typeface="Arial" charset="0"/>
              </a:rPr>
              <a:t>”</a:t>
            </a:r>
            <a:r>
              <a:rPr lang="en-GB" altLang="ja-JP" sz="1400" dirty="0">
                <a:latin typeface="Arial" charset="0"/>
              </a:rPr>
              <a:t> it has </a:t>
            </a:r>
            <a:r>
              <a:rPr lang="ja-JP" altLang="en-GB" sz="1400" dirty="0">
                <a:latin typeface="Arial" charset="0"/>
              </a:rPr>
              <a:t>“</a:t>
            </a:r>
            <a:r>
              <a:rPr lang="en-GB" altLang="ja-JP" sz="1400" dirty="0">
                <a:latin typeface="Arial" charset="0"/>
              </a:rPr>
              <a:t>to be easy to use</a:t>
            </a:r>
            <a:r>
              <a:rPr lang="ja-JP" altLang="en-GB" sz="1400" dirty="0">
                <a:latin typeface="Arial" charset="0"/>
              </a:rPr>
              <a:t>”</a:t>
            </a:r>
            <a:r>
              <a:rPr lang="en-GB" altLang="ja-JP" sz="1400" dirty="0">
                <a:latin typeface="Arial" charset="0"/>
              </a:rPr>
              <a:t> – a property or attribute</a:t>
            </a:r>
          </a:p>
          <a:p>
            <a:pPr lvl="1" defTabSz="762000"/>
            <a:r>
              <a:rPr lang="en-GB" sz="1400" dirty="0">
                <a:latin typeface="Arial" charset="0"/>
              </a:rPr>
              <a:t>Best practice is to define functions as verb noun combinations that describe an action on an object</a:t>
            </a:r>
          </a:p>
          <a:p>
            <a:pPr lvl="1" defTabSz="762000"/>
            <a:r>
              <a:rPr lang="en-GB" sz="1400" dirty="0">
                <a:latin typeface="Arial" charset="0"/>
              </a:rPr>
              <a:t>Beware of pseudo-functions, verb noun combinations that do not define an action on an object. For example </a:t>
            </a:r>
            <a:r>
              <a:rPr lang="ja-JP" altLang="en-GB" sz="1400" dirty="0">
                <a:latin typeface="Arial" charset="0"/>
              </a:rPr>
              <a:t>”</a:t>
            </a:r>
            <a:r>
              <a:rPr lang="en-GB" altLang="ja-JP" sz="1400" dirty="0">
                <a:latin typeface="Arial" charset="0"/>
              </a:rPr>
              <a:t>provide style</a:t>
            </a:r>
            <a:r>
              <a:rPr lang="ja-JP" altLang="en-GB" sz="1400" dirty="0">
                <a:latin typeface="Arial" charset="0"/>
              </a:rPr>
              <a:t>”</a:t>
            </a:r>
            <a:r>
              <a:rPr lang="en-GB" altLang="ja-JP" sz="1400" dirty="0">
                <a:latin typeface="Arial" charset="0"/>
              </a:rPr>
              <a:t> is a pseudo-function because style is a property and not a thing – it is an abstract noun rather than a common noun. Functions that end with an abstract noun are pseudo-functions</a:t>
            </a:r>
            <a:endParaRPr lang="en-GB" sz="1800" dirty="0">
              <a:latin typeface="Arial" charset="0"/>
            </a:endParaRPr>
          </a:p>
        </p:txBody>
      </p:sp>
      <p:sp>
        <p:nvSpPr>
          <p:cNvPr id="41988" name="AutoShape 6"/>
          <p:cNvSpPr>
            <a:spLocks noChangeArrowheads="1"/>
          </p:cNvSpPr>
          <p:nvPr/>
        </p:nvSpPr>
        <p:spPr bwMode="gray">
          <a:xfrm>
            <a:off x="6844884" y="1886783"/>
            <a:ext cx="4500778" cy="1806327"/>
          </a:xfrm>
          <a:prstGeom prst="wedgeRoundRectCallout">
            <a:avLst>
              <a:gd name="adj1" fmla="val -83045"/>
              <a:gd name="adj2" fmla="val -27983"/>
              <a:gd name="adj3" fmla="val 16667"/>
            </a:avLst>
          </a:prstGeom>
          <a:solidFill>
            <a:srgbClr val="800000"/>
          </a:solidFill>
          <a:ln>
            <a:headEnd/>
            <a:tailEnd/>
          </a:ln>
        </p:spPr>
        <p:style>
          <a:lnRef idx="0">
            <a:schemeClr val="accent6"/>
          </a:lnRef>
          <a:fillRef idx="3">
            <a:schemeClr val="accent6"/>
          </a:fillRef>
          <a:effectRef idx="3">
            <a:schemeClr val="accent6"/>
          </a:effectRef>
          <a:fontRef idx="minor">
            <a:schemeClr val="lt1"/>
          </a:fontRef>
        </p:style>
        <p:txBody>
          <a:bodyPr/>
          <a:lstStyle/>
          <a:p>
            <a:pPr algn="ctr"/>
            <a:r>
              <a:rPr lang="en-GB" dirty="0">
                <a:solidFill>
                  <a:srgbClr val="FFFFFF"/>
                </a:solidFill>
              </a:rPr>
              <a:t>We try to write Functional Requirements in way that does not specify, imply or assume  a solution (like seat passengers). However, every system has to integrate with legacy systems and therefore this is not always possible</a:t>
            </a:r>
          </a:p>
        </p:txBody>
      </p:sp>
    </p:spTree>
    <p:extLst>
      <p:ext uri="{BB962C8B-B14F-4D97-AF65-F5344CB8AC3E}">
        <p14:creationId xmlns:p14="http://schemas.microsoft.com/office/powerpoint/2010/main" val="1506919221"/>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4"/>
          <p:cNvSpPr>
            <a:spLocks noGrp="1" noChangeArrowheads="1"/>
          </p:cNvSpPr>
          <p:nvPr>
            <p:ph type="title"/>
          </p:nvPr>
        </p:nvSpPr>
        <p:spPr>
          <a:xfrm>
            <a:off x="384005" y="233167"/>
            <a:ext cx="8516949" cy="466360"/>
          </a:xfrm>
          <a:noFill/>
        </p:spPr>
        <p:txBody>
          <a:bodyPr lIns="90488" tIns="44450" rIns="90488" bIns="44450">
            <a:normAutofit fontScale="90000"/>
          </a:bodyPr>
          <a:lstStyle/>
          <a:p>
            <a:pPr defTabSz="762000"/>
            <a:r>
              <a:rPr lang="en-GB" dirty="0">
                <a:latin typeface="Arial" charset="0"/>
              </a:rPr>
              <a:t>Non-functional Requirements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25</a:t>
            </a:fld>
            <a:endParaRPr lang="en-US" dirty="0"/>
          </a:p>
        </p:txBody>
      </p:sp>
      <p:sp>
        <p:nvSpPr>
          <p:cNvPr id="63490" name="Rectangle 5"/>
          <p:cNvSpPr>
            <a:spLocks noGrp="1" noChangeArrowheads="1"/>
          </p:cNvSpPr>
          <p:nvPr>
            <p:ph type="body" idx="4294967295"/>
          </p:nvPr>
        </p:nvSpPr>
        <p:spPr>
          <a:xfrm>
            <a:off x="945931" y="2321165"/>
            <a:ext cx="10594428" cy="4054956"/>
          </a:xfrm>
        </p:spPr>
        <p:txBody>
          <a:bodyPr vert="horz" wrap="square" lIns="90488" tIns="44450" rIns="90488" bIns="44450" rtlCol="0">
            <a:spAutoFit/>
          </a:bodyPr>
          <a:lstStyle/>
          <a:p>
            <a:pPr marL="342900" indent="-342900" defTabSz="762000"/>
            <a:r>
              <a:rPr lang="en-GB" sz="2400" dirty="0">
                <a:latin typeface="Arial" charset="0"/>
              </a:rPr>
              <a:t>Non-functional requirements do NOT specify what the system has to do (but they might imply it!)</a:t>
            </a:r>
          </a:p>
          <a:p>
            <a:pPr marL="342900" indent="-342900" defTabSz="762000"/>
            <a:r>
              <a:rPr lang="en-GB" sz="2400" dirty="0">
                <a:latin typeface="Arial" charset="0"/>
              </a:rPr>
              <a:t>Non functional requirements specify:</a:t>
            </a:r>
          </a:p>
          <a:p>
            <a:pPr marL="814388" lvl="1" indent="-342900" defTabSz="762000"/>
            <a:r>
              <a:rPr lang="en-GB" dirty="0">
                <a:latin typeface="Arial" charset="0"/>
              </a:rPr>
              <a:t>How well it does something</a:t>
            </a:r>
          </a:p>
          <a:p>
            <a:pPr marL="814388" lvl="1" indent="-342900" defTabSz="762000"/>
            <a:r>
              <a:rPr lang="en-GB" dirty="0">
                <a:latin typeface="Arial" charset="0"/>
              </a:rPr>
              <a:t>How it does something</a:t>
            </a:r>
          </a:p>
          <a:p>
            <a:pPr marL="814388" lvl="1" indent="-342900" defTabSz="762000"/>
            <a:endParaRPr lang="en-GB" dirty="0">
              <a:latin typeface="Arial" charset="0"/>
            </a:endParaRPr>
          </a:p>
          <a:p>
            <a:pPr marL="342900" indent="-342900" defTabSz="762000"/>
            <a:r>
              <a:rPr lang="en-GB" sz="2400" dirty="0">
                <a:latin typeface="Arial" charset="0"/>
              </a:rPr>
              <a:t>They fall into three categories:</a:t>
            </a:r>
          </a:p>
          <a:p>
            <a:pPr marL="814388" lvl="1" indent="-342900" defTabSz="762000"/>
            <a:r>
              <a:rPr lang="en-GB" dirty="0">
                <a:latin typeface="Arial" charset="0"/>
              </a:rPr>
              <a:t>Non-functional Performance</a:t>
            </a:r>
          </a:p>
          <a:p>
            <a:pPr marL="814388" lvl="1" indent="-342900" defTabSz="762000"/>
            <a:r>
              <a:rPr lang="en-GB" dirty="0">
                <a:latin typeface="Arial" charset="0"/>
              </a:rPr>
              <a:t>Non-functional System</a:t>
            </a:r>
          </a:p>
          <a:p>
            <a:pPr marL="814388" lvl="1" indent="-342900" defTabSz="762000"/>
            <a:r>
              <a:rPr lang="en-GB" dirty="0">
                <a:latin typeface="Arial" charset="0"/>
              </a:rPr>
              <a:t>Non-functional Implementation</a:t>
            </a:r>
          </a:p>
        </p:txBody>
      </p:sp>
      <p:sp>
        <p:nvSpPr>
          <p:cNvPr id="6" name="Rectangle 5"/>
          <p:cNvSpPr/>
          <p:nvPr/>
        </p:nvSpPr>
        <p:spPr>
          <a:xfrm>
            <a:off x="1093076" y="1184035"/>
            <a:ext cx="9307797" cy="461665"/>
          </a:xfrm>
          <a:prstGeom prst="rect">
            <a:avLst/>
          </a:prstGeom>
          <a:ln/>
        </p:spPr>
        <p:style>
          <a:lnRef idx="0">
            <a:schemeClr val="accent4"/>
          </a:lnRef>
          <a:fillRef idx="3">
            <a:schemeClr val="accent4"/>
          </a:fillRef>
          <a:effectRef idx="3">
            <a:schemeClr val="accent4"/>
          </a:effectRef>
          <a:fontRef idx="minor">
            <a:schemeClr val="lt1"/>
          </a:fontRef>
        </p:style>
        <p:txBody>
          <a:bodyPr wrap="square">
            <a:spAutoFit/>
          </a:bodyPr>
          <a:lstStyle/>
          <a:p>
            <a:pPr marL="342900" indent="-342900" defTabSz="762000">
              <a:defRPr/>
            </a:pPr>
            <a:r>
              <a:rPr lang="en-GB" sz="2400" b="1" kern="0" dirty="0">
                <a:solidFill>
                  <a:schemeClr val="tx1"/>
                </a:solidFill>
                <a:latin typeface="Arial"/>
              </a:rPr>
              <a:t>Non-functional Requirements </a:t>
            </a:r>
            <a:r>
              <a:rPr lang="en-GB" sz="2400" kern="0" dirty="0">
                <a:solidFill>
                  <a:schemeClr val="tx1"/>
                </a:solidFill>
                <a:latin typeface="Arial"/>
              </a:rPr>
              <a:t>are constraints on the system</a:t>
            </a:r>
          </a:p>
        </p:txBody>
      </p:sp>
    </p:spTree>
    <p:extLst>
      <p:ext uri="{BB962C8B-B14F-4D97-AF65-F5344CB8AC3E}">
        <p14:creationId xmlns:p14="http://schemas.microsoft.com/office/powerpoint/2010/main" val="4053584954"/>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ChangeArrowheads="1"/>
          </p:cNvSpPr>
          <p:nvPr/>
        </p:nvSpPr>
        <p:spPr bwMode="auto">
          <a:xfrm>
            <a:off x="2051051" y="2590800"/>
            <a:ext cx="7843838" cy="7239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dirty="0">
              <a:solidFill>
                <a:schemeClr val="tx1"/>
              </a:solidFill>
            </a:endParaRPr>
          </a:p>
        </p:txBody>
      </p:sp>
      <p:sp>
        <p:nvSpPr>
          <p:cNvPr id="65538" name="Rectangle 3"/>
          <p:cNvSpPr>
            <a:spLocks noGrp="1" noChangeArrowheads="1"/>
          </p:cNvSpPr>
          <p:nvPr>
            <p:ph type="title"/>
          </p:nvPr>
        </p:nvSpPr>
        <p:spPr>
          <a:xfrm>
            <a:off x="384005" y="282589"/>
            <a:ext cx="10129113" cy="348449"/>
          </a:xfrm>
          <a:noFill/>
        </p:spPr>
        <p:txBody>
          <a:bodyPr lIns="90488" tIns="44450" rIns="90488" bIns="44450">
            <a:normAutofit fontScale="90000"/>
          </a:bodyPr>
          <a:lstStyle/>
          <a:p>
            <a:pPr defTabSz="762000"/>
            <a:r>
              <a:rPr lang="en-GB" dirty="0">
                <a:latin typeface="Arial" charset="0"/>
              </a:rPr>
              <a:t>Non-functional Performance Requirements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26</a:t>
            </a:fld>
            <a:endParaRPr lang="en-US" dirty="0"/>
          </a:p>
        </p:txBody>
      </p:sp>
      <p:sp>
        <p:nvSpPr>
          <p:cNvPr id="65539" name="Rectangle 4"/>
          <p:cNvSpPr>
            <a:spLocks noGrp="1" noChangeArrowheads="1"/>
          </p:cNvSpPr>
          <p:nvPr>
            <p:ph type="body" idx="4294967295"/>
          </p:nvPr>
        </p:nvSpPr>
        <p:spPr>
          <a:xfrm>
            <a:off x="2007293" y="1114356"/>
            <a:ext cx="8505825" cy="1114425"/>
          </a:xfrm>
          <a:noFill/>
        </p:spPr>
        <p:txBody>
          <a:bodyPr vert="horz" lIns="90488" tIns="44450" rIns="90488" bIns="44450" rtlCol="0">
            <a:spAutoFit/>
          </a:bodyPr>
          <a:lstStyle/>
          <a:p>
            <a:pPr marL="0" indent="0" defTabSz="762000">
              <a:buNone/>
            </a:pPr>
            <a:r>
              <a:rPr lang="en-GB" sz="2000" b="1" i="1" dirty="0">
                <a:latin typeface="Arial" charset="0"/>
              </a:rPr>
              <a:t>Non-functional Performance Requirements </a:t>
            </a:r>
            <a:r>
              <a:rPr lang="en-GB" sz="1800" dirty="0">
                <a:latin typeface="Arial" charset="0"/>
              </a:rPr>
              <a:t>are linked to corresponding Functional Requirements and define how well a particular function has to perform – they are the constraints on a particular function. Typically they comprise an attribute or property with an associated target value</a:t>
            </a:r>
            <a:endParaRPr lang="en-GB" sz="2000" dirty="0">
              <a:latin typeface="Arial" charset="0"/>
            </a:endParaRPr>
          </a:p>
        </p:txBody>
      </p:sp>
      <p:sp>
        <p:nvSpPr>
          <p:cNvPr id="65540" name="Rectangle 5"/>
          <p:cNvSpPr>
            <a:spLocks noChangeArrowheads="1"/>
          </p:cNvSpPr>
          <p:nvPr/>
        </p:nvSpPr>
        <p:spPr bwMode="auto">
          <a:xfrm>
            <a:off x="2057400" y="2590800"/>
            <a:ext cx="7848600" cy="30797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65541" name="Rectangle 6"/>
          <p:cNvSpPr>
            <a:spLocks noChangeArrowheads="1"/>
          </p:cNvSpPr>
          <p:nvPr/>
        </p:nvSpPr>
        <p:spPr bwMode="gray">
          <a:xfrm>
            <a:off x="4319594" y="2800362"/>
            <a:ext cx="111569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Function</a:t>
            </a:r>
          </a:p>
        </p:txBody>
      </p:sp>
      <p:sp>
        <p:nvSpPr>
          <p:cNvPr id="65542" name="Rectangle 7"/>
          <p:cNvSpPr>
            <a:spLocks noChangeArrowheads="1"/>
          </p:cNvSpPr>
          <p:nvPr/>
        </p:nvSpPr>
        <p:spPr bwMode="gray">
          <a:xfrm>
            <a:off x="6162934" y="2638438"/>
            <a:ext cx="3393558"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algn="ctr" defTabSz="762000" eaLnBrk="0" hangingPunct="0">
              <a:spcBef>
                <a:spcPct val="0"/>
              </a:spcBef>
            </a:pPr>
            <a:r>
              <a:rPr lang="en-GB" sz="2000" b="1" dirty="0"/>
              <a:t>Non-functional</a:t>
            </a:r>
          </a:p>
          <a:p>
            <a:pPr algn="ctr" defTabSz="762000" eaLnBrk="0" hangingPunct="0">
              <a:spcBef>
                <a:spcPct val="0"/>
              </a:spcBef>
            </a:pPr>
            <a:r>
              <a:rPr lang="en-GB" sz="2000" b="1" dirty="0"/>
              <a:t>Performance Requirement</a:t>
            </a:r>
          </a:p>
        </p:txBody>
      </p:sp>
      <p:sp>
        <p:nvSpPr>
          <p:cNvPr id="65543" name="Rectangle 8"/>
          <p:cNvSpPr>
            <a:spLocks noChangeArrowheads="1"/>
          </p:cNvSpPr>
          <p:nvPr/>
        </p:nvSpPr>
        <p:spPr bwMode="auto">
          <a:xfrm>
            <a:off x="4219581" y="4152912"/>
            <a:ext cx="1069075"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Navigate </a:t>
            </a:r>
          </a:p>
          <a:p>
            <a:pPr defTabSz="762000" eaLnBrk="0" hangingPunct="0">
              <a:spcBef>
                <a:spcPct val="0"/>
              </a:spcBef>
            </a:pPr>
            <a:r>
              <a:rPr lang="en-GB" sz="2000" dirty="0">
                <a:solidFill>
                  <a:srgbClr val="000000"/>
                </a:solidFill>
              </a:rPr>
              <a:t>aircraft</a:t>
            </a:r>
            <a:endParaRPr lang="en-GB" sz="2400" dirty="0"/>
          </a:p>
        </p:txBody>
      </p:sp>
      <p:sp>
        <p:nvSpPr>
          <p:cNvPr id="65544" name="Line 9"/>
          <p:cNvSpPr>
            <a:spLocks noChangeShapeType="1"/>
          </p:cNvSpPr>
          <p:nvPr/>
        </p:nvSpPr>
        <p:spPr bwMode="auto">
          <a:xfrm>
            <a:off x="2057400" y="3314700"/>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5545" name="Line 10"/>
          <p:cNvSpPr>
            <a:spLocks noChangeShapeType="1"/>
          </p:cNvSpPr>
          <p:nvPr/>
        </p:nvSpPr>
        <p:spPr bwMode="auto">
          <a:xfrm>
            <a:off x="5791200" y="2590800"/>
            <a:ext cx="0" cy="30607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5546" name="Rectangle 11"/>
          <p:cNvSpPr>
            <a:spLocks noChangeArrowheads="1"/>
          </p:cNvSpPr>
          <p:nvPr/>
        </p:nvSpPr>
        <p:spPr bwMode="gray">
          <a:xfrm>
            <a:off x="2475097" y="2808301"/>
            <a:ext cx="94416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System</a:t>
            </a:r>
          </a:p>
        </p:txBody>
      </p:sp>
      <p:sp>
        <p:nvSpPr>
          <p:cNvPr id="65547" name="Line 12"/>
          <p:cNvSpPr>
            <a:spLocks noChangeShapeType="1"/>
          </p:cNvSpPr>
          <p:nvPr/>
        </p:nvSpPr>
        <p:spPr bwMode="auto">
          <a:xfrm>
            <a:off x="3886200" y="2590801"/>
            <a:ext cx="0" cy="3095625"/>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5548" name="Rectangle 13"/>
          <p:cNvSpPr>
            <a:spLocks noChangeArrowheads="1"/>
          </p:cNvSpPr>
          <p:nvPr/>
        </p:nvSpPr>
        <p:spPr bwMode="auto">
          <a:xfrm>
            <a:off x="2438401" y="4171962"/>
            <a:ext cx="82509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Aircraft</a:t>
            </a:r>
            <a:endParaRPr lang="en-GB" sz="2400" dirty="0"/>
          </a:p>
        </p:txBody>
      </p:sp>
      <p:sp>
        <p:nvSpPr>
          <p:cNvPr id="35854" name="AutoShape 14"/>
          <p:cNvSpPr>
            <a:spLocks noChangeArrowheads="1"/>
          </p:cNvSpPr>
          <p:nvPr/>
        </p:nvSpPr>
        <p:spPr bwMode="gray">
          <a:xfrm>
            <a:off x="2706693" y="5756023"/>
            <a:ext cx="7320173" cy="648215"/>
          </a:xfrm>
          <a:prstGeom prst="wedgeRoundRectCallout">
            <a:avLst>
              <a:gd name="adj1" fmla="val 17149"/>
              <a:gd name="adj2" fmla="val -126889"/>
              <a:gd name="adj3" fmla="val 16667"/>
            </a:avLst>
          </a:prstGeom>
          <a:ln>
            <a:headEnd/>
            <a:tailEnd/>
          </a:ln>
        </p:spPr>
        <p:style>
          <a:lnRef idx="1">
            <a:schemeClr val="accent4"/>
          </a:lnRef>
          <a:fillRef idx="2">
            <a:schemeClr val="accent4"/>
          </a:fillRef>
          <a:effectRef idx="1">
            <a:schemeClr val="accent4"/>
          </a:effectRef>
          <a:fontRef idx="minor">
            <a:schemeClr val="dk1"/>
          </a:fontRef>
        </p:style>
        <p:txBody>
          <a:bodyPr/>
          <a:lstStyle/>
          <a:p>
            <a:pPr algn="ctr">
              <a:spcBef>
                <a:spcPct val="0"/>
              </a:spcBef>
              <a:buClrTx/>
              <a:buFontTx/>
              <a:buNone/>
              <a:defRPr/>
            </a:pPr>
            <a:r>
              <a:rPr lang="en-GB" dirty="0">
                <a:solidFill>
                  <a:schemeClr val="tx1"/>
                </a:solidFill>
                <a:latin typeface="Arial" pitchFamily="34" charset="0"/>
              </a:rPr>
              <a:t>There is no verb! Hence these are not functional requirements (they do, however, IMPLY a Functional Requirement)</a:t>
            </a:r>
          </a:p>
        </p:txBody>
      </p:sp>
      <p:pic>
        <p:nvPicPr>
          <p:cNvPr id="3" name="Picture 2"/>
          <p:cNvPicPr>
            <a:picLocks noChangeAspect="1"/>
          </p:cNvPicPr>
          <p:nvPr/>
        </p:nvPicPr>
        <p:blipFill>
          <a:blip r:embed="rId3"/>
          <a:stretch>
            <a:fillRect/>
          </a:stretch>
        </p:blipFill>
        <p:spPr>
          <a:xfrm>
            <a:off x="5797550" y="3359317"/>
            <a:ext cx="3514051" cy="2240844"/>
          </a:xfrm>
          <a:prstGeom prst="rect">
            <a:avLst/>
          </a:prstGeom>
        </p:spPr>
      </p:pic>
    </p:spTree>
    <p:extLst>
      <p:ext uri="{BB962C8B-B14F-4D97-AF65-F5344CB8AC3E}">
        <p14:creationId xmlns:p14="http://schemas.microsoft.com/office/powerpoint/2010/main" val="2756767182"/>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241738" y="82709"/>
            <a:ext cx="9144000" cy="725488"/>
          </a:xfrm>
        </p:spPr>
        <p:txBody>
          <a:bodyPr>
            <a:normAutofit fontScale="90000"/>
          </a:bodyPr>
          <a:lstStyle/>
          <a:p>
            <a:r>
              <a:rPr lang="en-GB" dirty="0">
                <a:latin typeface="Arial" charset="0"/>
              </a:rPr>
              <a:t>Non-Functional System Requirements</a:t>
            </a:r>
          </a:p>
        </p:txBody>
      </p:sp>
      <p:sp>
        <p:nvSpPr>
          <p:cNvPr id="67586" name="Rectangle 3"/>
          <p:cNvSpPr>
            <a:spLocks noGrp="1" noChangeArrowheads="1"/>
          </p:cNvSpPr>
          <p:nvPr>
            <p:ph idx="1"/>
          </p:nvPr>
        </p:nvSpPr>
        <p:spPr>
          <a:xfrm>
            <a:off x="420414" y="1120885"/>
            <a:ext cx="11771586" cy="4404283"/>
          </a:xfrm>
        </p:spPr>
        <p:txBody>
          <a:bodyPr>
            <a:normAutofit fontScale="92500" lnSpcReduction="10000"/>
          </a:bodyPr>
          <a:lstStyle/>
          <a:p>
            <a:pPr marL="0" indent="0">
              <a:lnSpc>
                <a:spcPct val="80000"/>
              </a:lnSpc>
              <a:buNone/>
            </a:pPr>
            <a:r>
              <a:rPr lang="en-GB" sz="2000" b="1" i="1" dirty="0">
                <a:latin typeface="Arial" charset="0"/>
              </a:rPr>
              <a:t>Non-Functional System Requirements</a:t>
            </a:r>
            <a:r>
              <a:rPr lang="en-GB" sz="2000" b="1" dirty="0">
                <a:latin typeface="Arial" charset="0"/>
              </a:rPr>
              <a:t> </a:t>
            </a:r>
            <a:r>
              <a:rPr lang="en-GB" sz="2400" dirty="0">
                <a:latin typeface="Arial" charset="0"/>
              </a:rPr>
              <a:t>define </a:t>
            </a:r>
            <a:r>
              <a:rPr lang="en-GB" sz="2000" i="1" dirty="0">
                <a:solidFill>
                  <a:srgbClr val="990000"/>
                </a:solidFill>
                <a:latin typeface="Arial" charset="0"/>
              </a:rPr>
              <a:t>constraints</a:t>
            </a:r>
            <a:r>
              <a:rPr lang="en-GB" sz="2400" dirty="0">
                <a:latin typeface="Arial" charset="0"/>
              </a:rPr>
              <a:t> that affect the </a:t>
            </a:r>
            <a:r>
              <a:rPr lang="en-GB" sz="2400" i="1" dirty="0">
                <a:solidFill>
                  <a:srgbClr val="990000"/>
                </a:solidFill>
                <a:latin typeface="Arial" charset="0"/>
              </a:rPr>
              <a:t>whole</a:t>
            </a:r>
            <a:r>
              <a:rPr lang="en-GB" sz="2000" b="1" dirty="0">
                <a:latin typeface="Arial" charset="0"/>
              </a:rPr>
              <a:t> </a:t>
            </a:r>
            <a:r>
              <a:rPr lang="en-GB" sz="2400" dirty="0">
                <a:latin typeface="Arial" charset="0"/>
              </a:rPr>
              <a:t>system and include:</a:t>
            </a:r>
          </a:p>
          <a:p>
            <a:pPr marL="0" indent="0">
              <a:lnSpc>
                <a:spcPct val="80000"/>
              </a:lnSpc>
              <a:buNone/>
            </a:pPr>
            <a:endParaRPr lang="en-GB" sz="2400" dirty="0">
              <a:latin typeface="Arial" charset="0"/>
            </a:endParaRPr>
          </a:p>
          <a:p>
            <a:pPr marL="850900" lvl="1" indent="-279400">
              <a:lnSpc>
                <a:spcPct val="80000"/>
              </a:lnSpc>
            </a:pPr>
            <a:r>
              <a:rPr lang="en-GB" dirty="0">
                <a:latin typeface="Arial" charset="0"/>
              </a:rPr>
              <a:t>Physical Attributes</a:t>
            </a:r>
          </a:p>
          <a:p>
            <a:pPr marL="1230313" lvl="2">
              <a:lnSpc>
                <a:spcPct val="80000"/>
              </a:lnSpc>
            </a:pPr>
            <a:r>
              <a:rPr lang="en-GB" sz="1700" dirty="0">
                <a:latin typeface="Arial" charset="0"/>
              </a:rPr>
              <a:t>System Size</a:t>
            </a:r>
          </a:p>
          <a:p>
            <a:pPr marL="1230313" lvl="2">
              <a:lnSpc>
                <a:spcPct val="80000"/>
              </a:lnSpc>
            </a:pPr>
            <a:r>
              <a:rPr lang="en-GB" sz="1700" dirty="0">
                <a:latin typeface="Arial" charset="0"/>
              </a:rPr>
              <a:t>System Weight</a:t>
            </a:r>
          </a:p>
          <a:p>
            <a:pPr marL="1230313" lvl="2">
              <a:lnSpc>
                <a:spcPct val="80000"/>
              </a:lnSpc>
            </a:pPr>
            <a:r>
              <a:rPr lang="en-GB" sz="1700" dirty="0">
                <a:latin typeface="Arial" charset="0"/>
              </a:rPr>
              <a:t>etc.</a:t>
            </a:r>
          </a:p>
          <a:p>
            <a:pPr marL="850900" lvl="1" indent="-279400">
              <a:lnSpc>
                <a:spcPct val="80000"/>
              </a:lnSpc>
            </a:pPr>
            <a:r>
              <a:rPr lang="en-GB" dirty="0">
                <a:latin typeface="Arial" charset="0"/>
              </a:rPr>
              <a:t>The ilities</a:t>
            </a:r>
          </a:p>
          <a:p>
            <a:pPr marL="1230313" lvl="2">
              <a:lnSpc>
                <a:spcPct val="80000"/>
              </a:lnSpc>
            </a:pPr>
            <a:r>
              <a:rPr lang="en-GB" sz="1700" dirty="0">
                <a:latin typeface="Arial" charset="0"/>
              </a:rPr>
              <a:t>System Reliability</a:t>
            </a:r>
          </a:p>
          <a:p>
            <a:pPr marL="1230313" lvl="2">
              <a:lnSpc>
                <a:spcPct val="80000"/>
              </a:lnSpc>
            </a:pPr>
            <a:r>
              <a:rPr lang="en-GB" sz="1700" dirty="0">
                <a:latin typeface="Arial" charset="0"/>
              </a:rPr>
              <a:t>System Maintainability</a:t>
            </a:r>
          </a:p>
          <a:p>
            <a:pPr marL="1230313" lvl="2">
              <a:lnSpc>
                <a:spcPct val="80000"/>
              </a:lnSpc>
            </a:pPr>
            <a:r>
              <a:rPr lang="en-GB" sz="1700" dirty="0">
                <a:latin typeface="Arial" charset="0"/>
              </a:rPr>
              <a:t>System Interoperability</a:t>
            </a:r>
          </a:p>
          <a:p>
            <a:pPr marL="1230313" lvl="2">
              <a:lnSpc>
                <a:spcPct val="80000"/>
              </a:lnSpc>
            </a:pPr>
            <a:r>
              <a:rPr lang="en-GB" sz="1700" dirty="0">
                <a:latin typeface="Arial" charset="0"/>
              </a:rPr>
              <a:t>System Deployability</a:t>
            </a:r>
          </a:p>
          <a:p>
            <a:pPr marL="1230313" lvl="2">
              <a:lnSpc>
                <a:spcPct val="80000"/>
              </a:lnSpc>
            </a:pPr>
            <a:r>
              <a:rPr lang="en-GB" sz="1700" dirty="0">
                <a:latin typeface="Arial" charset="0"/>
              </a:rPr>
              <a:t>etc.</a:t>
            </a:r>
          </a:p>
          <a:p>
            <a:pPr marL="850900" lvl="1" indent="-279400">
              <a:lnSpc>
                <a:spcPct val="80000"/>
              </a:lnSpc>
            </a:pPr>
            <a:r>
              <a:rPr lang="en-GB" dirty="0">
                <a:latin typeface="Arial" charset="0"/>
              </a:rPr>
              <a:t>System Performance</a:t>
            </a:r>
          </a:p>
          <a:p>
            <a:pPr marL="1230313" lvl="2">
              <a:lnSpc>
                <a:spcPct val="80000"/>
              </a:lnSpc>
            </a:pPr>
            <a:r>
              <a:rPr lang="en-GB" sz="1700" dirty="0">
                <a:latin typeface="Arial" charset="0"/>
              </a:rPr>
              <a:t>System Accuracy</a:t>
            </a:r>
          </a:p>
          <a:p>
            <a:pPr marL="1230313" lvl="2">
              <a:lnSpc>
                <a:spcPct val="80000"/>
              </a:lnSpc>
            </a:pPr>
            <a:r>
              <a:rPr lang="en-GB" sz="1700" dirty="0">
                <a:latin typeface="Arial" charset="0"/>
              </a:rPr>
              <a:t>System Speed</a:t>
            </a:r>
          </a:p>
          <a:p>
            <a:pPr marL="1230313" lvl="2">
              <a:lnSpc>
                <a:spcPct val="80000"/>
              </a:lnSpc>
            </a:pPr>
            <a:r>
              <a:rPr lang="en-GB" sz="1700" dirty="0">
                <a:latin typeface="Arial" charset="0"/>
              </a:rPr>
              <a:t>System Manoeuvrability</a:t>
            </a:r>
          </a:p>
          <a:p>
            <a:pPr marL="1230313" lvl="2">
              <a:lnSpc>
                <a:spcPct val="80000"/>
              </a:lnSpc>
            </a:pPr>
            <a:r>
              <a:rPr lang="en-GB" sz="1700" dirty="0">
                <a:latin typeface="Arial" charset="0"/>
              </a:rPr>
              <a:t>etc.</a:t>
            </a:r>
            <a:endParaRPr lang="en-GB" sz="1400" dirty="0">
              <a:latin typeface="Arial" charset="0"/>
            </a:endParaRPr>
          </a:p>
        </p:txBody>
      </p:sp>
      <p:sp>
        <p:nvSpPr>
          <p:cNvPr id="2" name="Slide Number Placeholder 1"/>
          <p:cNvSpPr>
            <a:spLocks noGrp="1"/>
          </p:cNvSpPr>
          <p:nvPr>
            <p:ph type="sldNum" sz="quarter" idx="12"/>
          </p:nvPr>
        </p:nvSpPr>
        <p:spPr/>
        <p:txBody>
          <a:bodyPr/>
          <a:lstStyle/>
          <a:p>
            <a:fld id="{714C567D-0E37-3E41-B6D4-8C0AC45026B9}" type="slidenum">
              <a:rPr lang="en-US" smtClean="0"/>
              <a:pPr/>
              <a:t>27</a:t>
            </a:fld>
            <a:endParaRPr lang="en-US" dirty="0"/>
          </a:p>
        </p:txBody>
      </p:sp>
      <p:sp>
        <p:nvSpPr>
          <p:cNvPr id="6" name="TextBox 5"/>
          <p:cNvSpPr txBox="1"/>
          <p:nvPr/>
        </p:nvSpPr>
        <p:spPr>
          <a:xfrm>
            <a:off x="241739" y="5837857"/>
            <a:ext cx="11666482" cy="400110"/>
          </a:xfrm>
          <a:prstGeom prst="rect">
            <a:avLst/>
          </a:prstGeom>
          <a:ln/>
        </p:spPr>
        <p:style>
          <a:lnRef idx="1">
            <a:schemeClr val="accent3"/>
          </a:lnRef>
          <a:fillRef idx="2">
            <a:schemeClr val="accent3"/>
          </a:fillRef>
          <a:effectRef idx="1">
            <a:schemeClr val="accent3"/>
          </a:effectRef>
          <a:fontRef idx="minor">
            <a:schemeClr val="dk1"/>
          </a:fontRef>
        </p:style>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9pPr>
          </a:lstStyle>
          <a:p>
            <a:pPr algn="ctr" eaLnBrk="1" hangingPunct="1">
              <a:defRPr/>
            </a:pPr>
            <a:r>
              <a:rPr lang="en-GB" sz="2000" dirty="0"/>
              <a:t>Note: the Non-Functional System Requirements will get </a:t>
            </a:r>
            <a:r>
              <a:rPr lang="ja-JP" altLang="en-GB" sz="2000" dirty="0"/>
              <a:t>“</a:t>
            </a:r>
            <a:r>
              <a:rPr lang="en-GB" sz="2000" dirty="0"/>
              <a:t>flowed down</a:t>
            </a:r>
            <a:r>
              <a:rPr lang="ja-JP" altLang="en-GB" sz="2000" dirty="0"/>
              <a:t>”</a:t>
            </a:r>
            <a:r>
              <a:rPr lang="en-GB" sz="2000" dirty="0"/>
              <a:t> in to lower level requirements</a:t>
            </a:r>
          </a:p>
        </p:txBody>
      </p:sp>
      <p:sp>
        <p:nvSpPr>
          <p:cNvPr id="7" name="AutoShape 4"/>
          <p:cNvSpPr>
            <a:spLocks noChangeArrowheads="1"/>
          </p:cNvSpPr>
          <p:nvPr/>
        </p:nvSpPr>
        <p:spPr bwMode="gray">
          <a:xfrm>
            <a:off x="6426241" y="1913830"/>
            <a:ext cx="3838471" cy="2935906"/>
          </a:xfrm>
          <a:prstGeom prst="wedgeRoundRectCallout">
            <a:avLst>
              <a:gd name="adj1" fmla="val -113915"/>
              <a:gd name="adj2" fmla="val 23988"/>
              <a:gd name="adj3" fmla="val 16667"/>
            </a:avLst>
          </a:prstGeom>
          <a:ln>
            <a:headEnd/>
            <a:tailEnd/>
          </a:ln>
        </p:spPr>
        <p:style>
          <a:lnRef idx="1">
            <a:schemeClr val="accent4"/>
          </a:lnRef>
          <a:fillRef idx="2">
            <a:schemeClr val="accent4"/>
          </a:fillRef>
          <a:effectRef idx="1">
            <a:schemeClr val="accent4"/>
          </a:effectRef>
          <a:fontRef idx="minor">
            <a:schemeClr val="dk1"/>
          </a:fontRef>
        </p:style>
        <p:txBody>
          <a:bodyPr/>
          <a:lstStyle/>
          <a:p>
            <a:pPr algn="ctr">
              <a:defRPr/>
            </a:pPr>
            <a:r>
              <a:rPr lang="en-GB" sz="2000" b="1" kern="0" dirty="0">
                <a:latin typeface="Arial" pitchFamily="34" charset="0"/>
              </a:rPr>
              <a:t>Performance Requirements </a:t>
            </a:r>
            <a:r>
              <a:rPr lang="en-GB" sz="2000" kern="0" dirty="0">
                <a:latin typeface="Arial" pitchFamily="34" charset="0"/>
              </a:rPr>
              <a:t>come in two forms: those that affect </a:t>
            </a:r>
            <a:r>
              <a:rPr lang="en-GB" sz="2000" b="1" kern="0" dirty="0">
                <a:latin typeface="Arial" pitchFamily="34" charset="0"/>
              </a:rPr>
              <a:t>the whole system </a:t>
            </a:r>
          </a:p>
          <a:p>
            <a:pPr algn="ctr">
              <a:defRPr/>
            </a:pPr>
            <a:r>
              <a:rPr lang="en-GB" sz="2000" kern="0" dirty="0">
                <a:latin typeface="Arial" pitchFamily="34" charset="0"/>
              </a:rPr>
              <a:t>and those that affect </a:t>
            </a:r>
          </a:p>
          <a:p>
            <a:pPr algn="ctr">
              <a:defRPr/>
            </a:pPr>
            <a:r>
              <a:rPr lang="en-GB" sz="2000" b="1" kern="0" dirty="0">
                <a:latin typeface="Arial" pitchFamily="34" charset="0"/>
              </a:rPr>
              <a:t>a specific function</a:t>
            </a:r>
          </a:p>
          <a:p>
            <a:pPr algn="ctr">
              <a:defRPr/>
            </a:pPr>
            <a:endParaRPr lang="en-GB" sz="2400" b="1" kern="0" dirty="0">
              <a:latin typeface="Arial" pitchFamily="34" charset="0"/>
            </a:endParaRPr>
          </a:p>
          <a:p>
            <a:pPr algn="ctr">
              <a:defRPr/>
            </a:pPr>
            <a:r>
              <a:rPr lang="en-GB" kern="0" dirty="0">
                <a:latin typeface="Arial" pitchFamily="34" charset="0"/>
              </a:rPr>
              <a:t>WE DELIBERATELY SEPARATE THEM</a:t>
            </a:r>
          </a:p>
        </p:txBody>
      </p:sp>
    </p:spTree>
    <p:extLst>
      <p:ext uri="{BB962C8B-B14F-4D97-AF65-F5344CB8AC3E}">
        <p14:creationId xmlns:p14="http://schemas.microsoft.com/office/powerpoint/2010/main" val="2848033746"/>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p:cNvSpPr>
            <a:spLocks noChangeArrowheads="1"/>
          </p:cNvSpPr>
          <p:nvPr/>
        </p:nvSpPr>
        <p:spPr bwMode="auto">
          <a:xfrm>
            <a:off x="2105027" y="1958975"/>
            <a:ext cx="7843838" cy="72390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endParaRPr lang="en-US" dirty="0"/>
          </a:p>
        </p:txBody>
      </p:sp>
      <p:sp>
        <p:nvSpPr>
          <p:cNvPr id="69634" name="Rectangle 3"/>
          <p:cNvSpPr>
            <a:spLocks noGrp="1" noChangeArrowheads="1"/>
          </p:cNvSpPr>
          <p:nvPr>
            <p:ph type="title"/>
          </p:nvPr>
        </p:nvSpPr>
        <p:spPr>
          <a:xfrm>
            <a:off x="136680" y="124933"/>
            <a:ext cx="11886890" cy="446098"/>
          </a:xfrm>
        </p:spPr>
        <p:txBody>
          <a:bodyPr>
            <a:normAutofit fontScale="90000"/>
          </a:bodyPr>
          <a:lstStyle/>
          <a:p>
            <a:r>
              <a:rPr lang="en-GB" dirty="0">
                <a:latin typeface="Arial" charset="0"/>
              </a:rPr>
              <a:t>Non-Functional Implementation Requirements</a:t>
            </a:r>
          </a:p>
        </p:txBody>
      </p:sp>
      <p:sp>
        <p:nvSpPr>
          <p:cNvPr id="3" name="Slide Number Placeholder 2"/>
          <p:cNvSpPr>
            <a:spLocks noGrp="1"/>
          </p:cNvSpPr>
          <p:nvPr>
            <p:ph type="sldNum" sz="quarter" idx="4"/>
          </p:nvPr>
        </p:nvSpPr>
        <p:spPr/>
        <p:txBody>
          <a:bodyPr/>
          <a:lstStyle/>
          <a:p>
            <a:fld id="{714C567D-0E37-3E41-B6D4-8C0AC45026B9}" type="slidenum">
              <a:rPr lang="en-US" smtClean="0"/>
              <a:pPr/>
              <a:t>28</a:t>
            </a:fld>
            <a:endParaRPr lang="en-US" dirty="0"/>
          </a:p>
        </p:txBody>
      </p:sp>
      <p:sp>
        <p:nvSpPr>
          <p:cNvPr id="69635" name="Rectangle 4"/>
          <p:cNvSpPr>
            <a:spLocks noGrp="1" noChangeArrowheads="1"/>
          </p:cNvSpPr>
          <p:nvPr>
            <p:ph type="body" idx="4294967295"/>
          </p:nvPr>
        </p:nvSpPr>
        <p:spPr>
          <a:xfrm>
            <a:off x="0" y="1001713"/>
            <a:ext cx="11886890" cy="831850"/>
          </a:xfrm>
        </p:spPr>
        <p:txBody>
          <a:bodyPr>
            <a:normAutofit/>
          </a:bodyPr>
          <a:lstStyle/>
          <a:p>
            <a:pPr marL="0" indent="0">
              <a:buNone/>
            </a:pPr>
            <a:r>
              <a:rPr lang="en-GB" sz="2000" b="1" i="1" dirty="0">
                <a:latin typeface="Arial" charset="0"/>
              </a:rPr>
              <a:t>Non-Functional Implementation Requirements</a:t>
            </a:r>
            <a:r>
              <a:rPr lang="en-GB" sz="2000" b="1" dirty="0">
                <a:latin typeface="Arial" charset="0"/>
              </a:rPr>
              <a:t> </a:t>
            </a:r>
            <a:r>
              <a:rPr lang="en-GB" sz="2000" dirty="0">
                <a:latin typeface="Arial" charset="0"/>
              </a:rPr>
              <a:t>define how a system is to be built in terms of a specific technology. They are </a:t>
            </a:r>
            <a:r>
              <a:rPr lang="en-GB" sz="2000" b="1" i="1" dirty="0">
                <a:solidFill>
                  <a:srgbClr val="990000"/>
                </a:solidFill>
                <a:latin typeface="Arial" charset="0"/>
              </a:rPr>
              <a:t>solution-based</a:t>
            </a:r>
            <a:r>
              <a:rPr lang="en-GB" sz="2000" b="1" dirty="0">
                <a:latin typeface="Arial" charset="0"/>
              </a:rPr>
              <a:t> </a:t>
            </a:r>
            <a:r>
              <a:rPr lang="en-GB" sz="2000" dirty="0">
                <a:latin typeface="Arial" charset="0"/>
              </a:rPr>
              <a:t>requirements from the customer or legislation</a:t>
            </a:r>
          </a:p>
        </p:txBody>
      </p:sp>
      <p:sp>
        <p:nvSpPr>
          <p:cNvPr id="69636" name="Rectangle 5"/>
          <p:cNvSpPr>
            <a:spLocks noChangeArrowheads="1"/>
          </p:cNvSpPr>
          <p:nvPr/>
        </p:nvSpPr>
        <p:spPr bwMode="auto">
          <a:xfrm>
            <a:off x="2114550" y="1971675"/>
            <a:ext cx="7848600" cy="2332038"/>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69637" name="Rectangle 6"/>
          <p:cNvSpPr>
            <a:spLocks noChangeArrowheads="1"/>
          </p:cNvSpPr>
          <p:nvPr/>
        </p:nvSpPr>
        <p:spPr bwMode="gray">
          <a:xfrm>
            <a:off x="4321181" y="2187587"/>
            <a:ext cx="111569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Function</a:t>
            </a:r>
            <a:endParaRPr lang="en-GB" sz="2400" b="1" dirty="0"/>
          </a:p>
        </p:txBody>
      </p:sp>
      <p:sp>
        <p:nvSpPr>
          <p:cNvPr id="69638" name="Rectangle 7"/>
          <p:cNvSpPr>
            <a:spLocks noChangeArrowheads="1"/>
          </p:cNvSpPr>
          <p:nvPr/>
        </p:nvSpPr>
        <p:spPr bwMode="gray">
          <a:xfrm>
            <a:off x="5951270" y="2016138"/>
            <a:ext cx="3831177"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algn="ctr" defTabSz="762000" eaLnBrk="0" hangingPunct="0">
              <a:spcBef>
                <a:spcPct val="0"/>
              </a:spcBef>
            </a:pPr>
            <a:r>
              <a:rPr lang="en-GB" sz="2000" b="1" dirty="0"/>
              <a:t>Non-functional</a:t>
            </a:r>
          </a:p>
          <a:p>
            <a:pPr algn="ctr" defTabSz="762000" eaLnBrk="0" hangingPunct="0">
              <a:spcBef>
                <a:spcPct val="0"/>
              </a:spcBef>
            </a:pPr>
            <a:r>
              <a:rPr lang="en-GB" sz="2000" b="1" dirty="0"/>
              <a:t>Implementation Requirement</a:t>
            </a:r>
          </a:p>
        </p:txBody>
      </p:sp>
      <p:sp>
        <p:nvSpPr>
          <p:cNvPr id="69639" name="Rectangle 8"/>
          <p:cNvSpPr>
            <a:spLocks noChangeArrowheads="1"/>
          </p:cNvSpPr>
          <p:nvPr/>
        </p:nvSpPr>
        <p:spPr bwMode="auto">
          <a:xfrm>
            <a:off x="4013207" y="2797188"/>
            <a:ext cx="17959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Communicate ..</a:t>
            </a:r>
            <a:endParaRPr lang="en-GB" sz="2400" dirty="0"/>
          </a:p>
        </p:txBody>
      </p:sp>
      <p:sp>
        <p:nvSpPr>
          <p:cNvPr id="69640" name="Rectangle 9"/>
          <p:cNvSpPr>
            <a:spLocks noChangeArrowheads="1"/>
          </p:cNvSpPr>
          <p:nvPr/>
        </p:nvSpPr>
        <p:spPr bwMode="auto">
          <a:xfrm>
            <a:off x="6080125" y="2822587"/>
            <a:ext cx="326461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Phillips A/C 1267 VHF Radio</a:t>
            </a:r>
            <a:endParaRPr lang="en-GB" sz="2400" dirty="0"/>
          </a:p>
        </p:txBody>
      </p:sp>
      <p:sp>
        <p:nvSpPr>
          <p:cNvPr id="69641" name="Line 10"/>
          <p:cNvSpPr>
            <a:spLocks noChangeShapeType="1"/>
          </p:cNvSpPr>
          <p:nvPr/>
        </p:nvSpPr>
        <p:spPr bwMode="auto">
          <a:xfrm>
            <a:off x="2111375" y="2682875"/>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42" name="Line 11"/>
          <p:cNvSpPr>
            <a:spLocks noChangeShapeType="1"/>
          </p:cNvSpPr>
          <p:nvPr/>
        </p:nvSpPr>
        <p:spPr bwMode="auto">
          <a:xfrm>
            <a:off x="5845175" y="1958988"/>
            <a:ext cx="0" cy="2905125"/>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43" name="Rectangle 12"/>
          <p:cNvSpPr>
            <a:spLocks noChangeArrowheads="1"/>
          </p:cNvSpPr>
          <p:nvPr/>
        </p:nvSpPr>
        <p:spPr bwMode="gray">
          <a:xfrm>
            <a:off x="2546534" y="2168538"/>
            <a:ext cx="94416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System</a:t>
            </a:r>
            <a:endParaRPr lang="en-GB" sz="2400" b="1" dirty="0"/>
          </a:p>
        </p:txBody>
      </p:sp>
      <p:sp>
        <p:nvSpPr>
          <p:cNvPr id="69644" name="Line 13"/>
          <p:cNvSpPr>
            <a:spLocks noChangeShapeType="1"/>
          </p:cNvSpPr>
          <p:nvPr/>
        </p:nvSpPr>
        <p:spPr bwMode="auto">
          <a:xfrm>
            <a:off x="3940175" y="1958988"/>
            <a:ext cx="0" cy="2925763"/>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45" name="Rectangle 14"/>
          <p:cNvSpPr>
            <a:spLocks noChangeArrowheads="1"/>
          </p:cNvSpPr>
          <p:nvPr/>
        </p:nvSpPr>
        <p:spPr bwMode="auto">
          <a:xfrm>
            <a:off x="2359379" y="2797187"/>
            <a:ext cx="82509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Aircraft</a:t>
            </a:r>
            <a:endParaRPr lang="en-GB" sz="2400" dirty="0"/>
          </a:p>
        </p:txBody>
      </p:sp>
      <p:sp>
        <p:nvSpPr>
          <p:cNvPr id="69646" name="Rectangle 15"/>
          <p:cNvSpPr>
            <a:spLocks noChangeArrowheads="1"/>
          </p:cNvSpPr>
          <p:nvPr/>
        </p:nvSpPr>
        <p:spPr bwMode="auto">
          <a:xfrm>
            <a:off x="4016380" y="3386616"/>
            <a:ext cx="167360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Remove Waste</a:t>
            </a:r>
            <a:endParaRPr lang="en-GB" sz="2400" dirty="0"/>
          </a:p>
        </p:txBody>
      </p:sp>
      <p:sp>
        <p:nvSpPr>
          <p:cNvPr id="69647" name="Rectangle 16"/>
          <p:cNvSpPr>
            <a:spLocks noChangeArrowheads="1"/>
          </p:cNvSpPr>
          <p:nvPr/>
        </p:nvSpPr>
        <p:spPr bwMode="auto">
          <a:xfrm>
            <a:off x="6080132" y="3359154"/>
            <a:ext cx="15820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Electric Pump</a:t>
            </a:r>
            <a:endParaRPr lang="en-GB" sz="2400" dirty="0"/>
          </a:p>
        </p:txBody>
      </p:sp>
      <p:sp>
        <p:nvSpPr>
          <p:cNvPr id="69648" name="Rectangle 17"/>
          <p:cNvSpPr>
            <a:spLocks noChangeArrowheads="1"/>
          </p:cNvSpPr>
          <p:nvPr/>
        </p:nvSpPr>
        <p:spPr bwMode="auto">
          <a:xfrm>
            <a:off x="2339975" y="3368679"/>
            <a:ext cx="134652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Dishwasher</a:t>
            </a:r>
            <a:endParaRPr lang="en-GB" sz="2400" dirty="0"/>
          </a:p>
        </p:txBody>
      </p:sp>
      <p:sp>
        <p:nvSpPr>
          <p:cNvPr id="69649" name="Line 18"/>
          <p:cNvSpPr>
            <a:spLocks noChangeShapeType="1"/>
          </p:cNvSpPr>
          <p:nvPr/>
        </p:nvSpPr>
        <p:spPr bwMode="auto">
          <a:xfrm>
            <a:off x="2111375" y="3254375"/>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50" name="Line 19"/>
          <p:cNvSpPr>
            <a:spLocks noChangeShapeType="1"/>
          </p:cNvSpPr>
          <p:nvPr/>
        </p:nvSpPr>
        <p:spPr bwMode="auto">
          <a:xfrm>
            <a:off x="2116138" y="3792538"/>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51" name="Rectangle 20"/>
          <p:cNvSpPr>
            <a:spLocks noChangeArrowheads="1"/>
          </p:cNvSpPr>
          <p:nvPr/>
        </p:nvSpPr>
        <p:spPr bwMode="auto">
          <a:xfrm>
            <a:off x="4046546" y="3892559"/>
            <a:ext cx="163538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Receive Power</a:t>
            </a:r>
            <a:endParaRPr lang="en-GB" sz="2400" dirty="0"/>
          </a:p>
        </p:txBody>
      </p:sp>
      <p:sp>
        <p:nvSpPr>
          <p:cNvPr id="69652" name="Rectangle 21"/>
          <p:cNvSpPr>
            <a:spLocks noChangeArrowheads="1"/>
          </p:cNvSpPr>
          <p:nvPr/>
        </p:nvSpPr>
        <p:spPr bwMode="auto">
          <a:xfrm>
            <a:off x="6043619" y="3867154"/>
            <a:ext cx="3863613"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UK Domestic 13A Plug to BS1363</a:t>
            </a:r>
            <a:endParaRPr lang="en-GB" sz="2400" dirty="0"/>
          </a:p>
        </p:txBody>
      </p:sp>
      <p:sp>
        <p:nvSpPr>
          <p:cNvPr id="69653" name="Rectangle 22"/>
          <p:cNvSpPr>
            <a:spLocks noChangeArrowheads="1"/>
          </p:cNvSpPr>
          <p:nvPr/>
        </p:nvSpPr>
        <p:spPr bwMode="auto">
          <a:xfrm>
            <a:off x="2344738" y="3878272"/>
            <a:ext cx="84638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Toaster</a:t>
            </a:r>
            <a:endParaRPr lang="en-GB" sz="2400" dirty="0"/>
          </a:p>
        </p:txBody>
      </p:sp>
      <p:sp>
        <p:nvSpPr>
          <p:cNvPr id="69654" name="Rectangle 23"/>
          <p:cNvSpPr>
            <a:spLocks noChangeArrowheads="1"/>
          </p:cNvSpPr>
          <p:nvPr/>
        </p:nvSpPr>
        <p:spPr bwMode="auto">
          <a:xfrm>
            <a:off x="2111375" y="4302125"/>
            <a:ext cx="7848600" cy="584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69655" name="Text Box 24"/>
          <p:cNvSpPr txBox="1">
            <a:spLocks noChangeArrowheads="1"/>
          </p:cNvSpPr>
          <p:nvPr/>
        </p:nvSpPr>
        <p:spPr bwMode="auto">
          <a:xfrm>
            <a:off x="2278063" y="4256100"/>
            <a:ext cx="113412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Overhaul</a:t>
            </a:r>
          </a:p>
          <a:p>
            <a:pPr eaLnBrk="1" hangingPunct="1">
              <a:spcBef>
                <a:spcPct val="0"/>
              </a:spcBef>
              <a:buClrTx/>
              <a:buFontTx/>
              <a:buNone/>
            </a:pPr>
            <a:r>
              <a:rPr lang="en-GB" sz="1800" dirty="0"/>
              <a:t>Aircraft</a:t>
            </a:r>
          </a:p>
        </p:txBody>
      </p:sp>
      <p:sp>
        <p:nvSpPr>
          <p:cNvPr id="69656" name="Text Box 25"/>
          <p:cNvSpPr txBox="1">
            <a:spLocks noChangeArrowheads="1"/>
          </p:cNvSpPr>
          <p:nvPr/>
        </p:nvSpPr>
        <p:spPr bwMode="auto">
          <a:xfrm>
            <a:off x="3908426" y="4281501"/>
            <a:ext cx="2006600" cy="581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Maintain Component History</a:t>
            </a:r>
          </a:p>
        </p:txBody>
      </p:sp>
      <p:sp>
        <p:nvSpPr>
          <p:cNvPr id="69657" name="Text Box 26"/>
          <p:cNvSpPr txBox="1">
            <a:spLocks noChangeArrowheads="1"/>
          </p:cNvSpPr>
          <p:nvPr/>
        </p:nvSpPr>
        <p:spPr bwMode="auto">
          <a:xfrm>
            <a:off x="5986464" y="4383089"/>
            <a:ext cx="389087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Microsoft Access database on a PC </a:t>
            </a:r>
          </a:p>
        </p:txBody>
      </p:sp>
      <p:sp>
        <p:nvSpPr>
          <p:cNvPr id="29" name="TextBox 28"/>
          <p:cNvSpPr txBox="1"/>
          <p:nvPr/>
        </p:nvSpPr>
        <p:spPr>
          <a:xfrm>
            <a:off x="115923" y="5012666"/>
            <a:ext cx="8689417" cy="1538883"/>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l">
              <a:buFont typeface="Wingdings" pitchFamily="2" charset="2"/>
              <a:buNone/>
              <a:defRPr/>
            </a:pPr>
            <a:r>
              <a:rPr lang="en-GB" sz="2000" dirty="0">
                <a:solidFill>
                  <a:schemeClr val="tx1"/>
                </a:solidFill>
              </a:rPr>
              <a:t>Non-Functional Implementation Requirements come in two types: </a:t>
            </a:r>
            <a:r>
              <a:rPr lang="en-GB" sz="2000" b="1" dirty="0">
                <a:solidFill>
                  <a:schemeClr val="tx1"/>
                </a:solidFill>
              </a:rPr>
              <a:t>Justifiable</a:t>
            </a:r>
            <a:r>
              <a:rPr lang="en-GB" sz="2000" dirty="0">
                <a:solidFill>
                  <a:schemeClr val="tx1"/>
                </a:solidFill>
              </a:rPr>
              <a:t>: </a:t>
            </a:r>
            <a:r>
              <a:rPr lang="en-GB" dirty="0">
                <a:solidFill>
                  <a:schemeClr val="tx1"/>
                </a:solidFill>
              </a:rPr>
              <a:t>where the requirement is reasonable - typically because it relates to a design decision made at the higher system level</a:t>
            </a:r>
            <a:endParaRPr lang="en-GB" sz="2000" dirty="0">
              <a:solidFill>
                <a:schemeClr val="tx1"/>
              </a:solidFill>
            </a:endParaRPr>
          </a:p>
          <a:p>
            <a:pPr algn="l">
              <a:buFont typeface="Wingdings" pitchFamily="2" charset="2"/>
              <a:buNone/>
              <a:defRPr/>
            </a:pPr>
            <a:r>
              <a:rPr lang="en-GB" sz="2000" b="1" dirty="0">
                <a:solidFill>
                  <a:schemeClr val="tx1"/>
                </a:solidFill>
              </a:rPr>
              <a:t>Lazy</a:t>
            </a:r>
            <a:r>
              <a:rPr lang="en-GB" sz="2000" dirty="0">
                <a:solidFill>
                  <a:schemeClr val="tx1"/>
                </a:solidFill>
              </a:rPr>
              <a:t>: </a:t>
            </a:r>
            <a:r>
              <a:rPr lang="en-GB" dirty="0">
                <a:solidFill>
                  <a:schemeClr val="tx1"/>
                </a:solidFill>
              </a:rPr>
              <a:t>where the stakeholder has resorted to a solution-based requirement because they do not know how to express it otherwise    </a:t>
            </a:r>
            <a:endParaRPr lang="en-GB" sz="2000" dirty="0">
              <a:solidFill>
                <a:schemeClr val="tx1"/>
              </a:solidFill>
            </a:endParaRPr>
          </a:p>
        </p:txBody>
      </p:sp>
      <p:sp>
        <p:nvSpPr>
          <p:cNvPr id="2" name="Rounded Rectangular Callout 1"/>
          <p:cNvSpPr/>
          <p:nvPr/>
        </p:nvSpPr>
        <p:spPr bwMode="auto">
          <a:xfrm>
            <a:off x="9782447" y="4747150"/>
            <a:ext cx="2173203" cy="2003430"/>
          </a:xfrm>
          <a:prstGeom prst="wedgeRoundRectCallout">
            <a:avLst>
              <a:gd name="adj1" fmla="val -100027"/>
              <a:gd name="adj2" fmla="val 1217"/>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0000" tIns="43200" rIns="90000" bIns="43200" numCol="1" rtlCol="0" anchor="ctr" anchorCtr="0" compatLnSpc="1">
            <a:prstTxWarp prst="textNoShape">
              <a:avLst/>
            </a:prstTxWarp>
            <a:spAutoFit/>
          </a:bodyPr>
          <a:lstStyle/>
          <a:p>
            <a:pPr fontAlgn="base">
              <a:spcBef>
                <a:spcPct val="30000"/>
              </a:spcBef>
              <a:spcAft>
                <a:spcPct val="0"/>
              </a:spcAft>
              <a:buClr>
                <a:schemeClr val="tx1"/>
              </a:buClr>
            </a:pPr>
            <a:r>
              <a:rPr lang="en-US" sz="1600" dirty="0">
                <a:solidFill>
                  <a:schemeClr val="tx1"/>
                </a:solidFill>
                <a:latin typeface="Arial" pitchFamily="34" charset="0"/>
              </a:rPr>
              <a:t>We need to identify the Non- Functional Implementation Requirements and determine whether they are lazy or justifiable</a:t>
            </a:r>
          </a:p>
        </p:txBody>
      </p:sp>
    </p:spTree>
    <p:extLst>
      <p:ext uri="{BB962C8B-B14F-4D97-AF65-F5344CB8AC3E}">
        <p14:creationId xmlns:p14="http://schemas.microsoft.com/office/powerpoint/2010/main" val="1724024137"/>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115923" y="186875"/>
            <a:ext cx="10368578" cy="439957"/>
          </a:xfrm>
        </p:spPr>
        <p:txBody>
          <a:bodyPr>
            <a:normAutofit fontScale="90000"/>
          </a:bodyPr>
          <a:lstStyle/>
          <a:p>
            <a:r>
              <a:rPr lang="en-GB" dirty="0">
                <a:latin typeface="Arial" charset="0"/>
              </a:rPr>
              <a:t>Summary: The Holistic Cutting of the Cake!</a:t>
            </a:r>
          </a:p>
        </p:txBody>
      </p:sp>
      <p:sp>
        <p:nvSpPr>
          <p:cNvPr id="2" name="Slide Number Placeholder 1"/>
          <p:cNvSpPr>
            <a:spLocks noGrp="1"/>
          </p:cNvSpPr>
          <p:nvPr>
            <p:ph type="sldNum" sz="quarter" idx="4"/>
          </p:nvPr>
        </p:nvSpPr>
        <p:spPr/>
        <p:txBody>
          <a:bodyPr/>
          <a:lstStyle/>
          <a:p>
            <a:fld id="{714C567D-0E37-3E41-B6D4-8C0AC45026B9}" type="slidenum">
              <a:rPr lang="en-US" smtClean="0"/>
              <a:pPr/>
              <a:t>29</a:t>
            </a:fld>
            <a:endParaRPr lang="en-US" dirty="0"/>
          </a:p>
        </p:txBody>
      </p:sp>
      <p:pic>
        <p:nvPicPr>
          <p:cNvPr id="7577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21074" y="1182376"/>
            <a:ext cx="3392487" cy="33226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5779" name="Text Box 5"/>
          <p:cNvSpPr txBox="1">
            <a:spLocks noChangeArrowheads="1"/>
          </p:cNvSpPr>
          <p:nvPr/>
        </p:nvSpPr>
        <p:spPr bwMode="auto">
          <a:xfrm>
            <a:off x="6292713" y="1053185"/>
            <a:ext cx="3119574" cy="3642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0000" tIns="43200" rIns="90000" bIns="432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r>
              <a:rPr lang="en-GB" sz="1800" dirty="0"/>
              <a:t>Holistic Requirements Model</a:t>
            </a:r>
            <a:endParaRPr lang="en-US" sz="1800" dirty="0"/>
          </a:p>
        </p:txBody>
      </p:sp>
      <p:pic>
        <p:nvPicPr>
          <p:cNvPr id="75781"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1994" y="1459726"/>
            <a:ext cx="5561012" cy="33734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TextBox 7"/>
          <p:cNvSpPr txBox="1">
            <a:spLocks noChangeArrowheads="1"/>
          </p:cNvSpPr>
          <p:nvPr/>
        </p:nvSpPr>
        <p:spPr bwMode="auto">
          <a:xfrm>
            <a:off x="199697" y="4917763"/>
            <a:ext cx="11876689" cy="156966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spAutoFit/>
          </a:bodyPr>
          <a:lstStyle/>
          <a:p>
            <a:pPr algn="ctr">
              <a:buClr>
                <a:srgbClr val="000000"/>
              </a:buClr>
              <a:defRPr/>
            </a:pPr>
            <a:r>
              <a:rPr lang="en-GB" sz="2400" kern="0" dirty="0">
                <a:solidFill>
                  <a:srgbClr val="000000"/>
                </a:solidFill>
                <a:latin typeface="Arial" pitchFamily="34" charset="0"/>
              </a:rPr>
              <a:t>The requirement categories of the Holistic Requirements Model are not arbitrary – together they form a complete set of requirements that has structure which we can exploit to identify missing requirements and provide a powerful universal framework for system design and development</a:t>
            </a:r>
          </a:p>
        </p:txBody>
      </p:sp>
    </p:spTree>
    <p:extLst>
      <p:ext uri="{BB962C8B-B14F-4D97-AF65-F5344CB8AC3E}">
        <p14:creationId xmlns:p14="http://schemas.microsoft.com/office/powerpoint/2010/main" val="144833408"/>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7" name="Title 1"/>
          <p:cNvSpPr>
            <a:spLocks noGrp="1"/>
          </p:cNvSpPr>
          <p:nvPr>
            <p:ph type="title"/>
          </p:nvPr>
        </p:nvSpPr>
        <p:spPr>
          <a:xfrm>
            <a:off x="115923" y="79222"/>
            <a:ext cx="9674895" cy="542698"/>
          </a:xfrm>
        </p:spPr>
        <p:txBody>
          <a:bodyPr>
            <a:normAutofit fontScale="90000"/>
          </a:bodyPr>
          <a:lstStyle/>
          <a:p>
            <a:r>
              <a:rPr lang="en-US" dirty="0">
                <a:latin typeface="Arial" charset="0"/>
              </a:rPr>
              <a:t>Using the Holistic Requirements Model</a:t>
            </a:r>
          </a:p>
        </p:txBody>
      </p:sp>
      <p:sp>
        <p:nvSpPr>
          <p:cNvPr id="2" name="Slide Number Placeholder 1"/>
          <p:cNvSpPr>
            <a:spLocks noGrp="1"/>
          </p:cNvSpPr>
          <p:nvPr>
            <p:ph type="sldNum" sz="quarter" idx="4"/>
          </p:nvPr>
        </p:nvSpPr>
        <p:spPr/>
        <p:txBody>
          <a:bodyPr/>
          <a:lstStyle/>
          <a:p>
            <a:fld id="{4DD93AAA-9664-724C-BCA8-AA8BF9C19235}" type="slidenum">
              <a:rPr lang="en-US" smtClean="0"/>
              <a:pPr/>
              <a:t>30</a:t>
            </a:fld>
            <a:endParaRPr lang="en-US" dirty="0"/>
          </a:p>
        </p:txBody>
      </p:sp>
      <p:sp>
        <p:nvSpPr>
          <p:cNvPr id="3" name="Content Placeholder 2"/>
          <p:cNvSpPr>
            <a:spLocks noGrp="1"/>
          </p:cNvSpPr>
          <p:nvPr>
            <p:ph sz="half" idx="4294967295"/>
          </p:nvPr>
        </p:nvSpPr>
        <p:spPr>
          <a:xfrm>
            <a:off x="962955" y="1471420"/>
            <a:ext cx="3703637" cy="4211637"/>
          </a:xfrm>
        </p:spPr>
        <p:txBody>
          <a:bodyPr>
            <a:normAutofit lnSpcReduction="10000"/>
          </a:bodyPr>
          <a:lstStyle/>
          <a:p>
            <a:pPr>
              <a:lnSpc>
                <a:spcPct val="100000"/>
              </a:lnSpc>
              <a:spcBef>
                <a:spcPts val="0"/>
              </a:spcBef>
              <a:defRPr/>
            </a:pPr>
            <a:r>
              <a:rPr lang="en-US" sz="2000" dirty="0"/>
              <a:t>The flowchart opposite can help in consistently and correctly categorising a set of source requirements </a:t>
            </a:r>
          </a:p>
          <a:p>
            <a:pPr>
              <a:lnSpc>
                <a:spcPct val="100000"/>
              </a:lnSpc>
              <a:spcBef>
                <a:spcPts val="0"/>
              </a:spcBef>
              <a:defRPr/>
            </a:pPr>
            <a:r>
              <a:rPr lang="en-US" sz="2000" dirty="0"/>
              <a:t>Its use does require practice BUT it can provide a fast method to identify the deficiencies in a set of source requirements</a:t>
            </a:r>
          </a:p>
          <a:p>
            <a:pPr>
              <a:lnSpc>
                <a:spcPct val="100000"/>
              </a:lnSpc>
              <a:spcBef>
                <a:spcPts val="0"/>
              </a:spcBef>
              <a:defRPr/>
            </a:pPr>
            <a:r>
              <a:rPr lang="en-US" sz="2000" dirty="0"/>
              <a:t>Even experienced users will “get it wrong” on the first pass – but know subsequent iteration will address any mis-categorisation</a:t>
            </a:r>
          </a:p>
        </p:txBody>
      </p:sp>
      <p:pic>
        <p:nvPicPr>
          <p:cNvPr id="4" name="Picture 3">
            <a:extLst>
              <a:ext uri="{FF2B5EF4-FFF2-40B4-BE49-F238E27FC236}">
                <a16:creationId xmlns:a16="http://schemas.microsoft.com/office/drawing/2014/main" id="{AC090B7D-0CAC-3F4A-B115-53880C043275}"/>
              </a:ext>
            </a:extLst>
          </p:cNvPr>
          <p:cNvPicPr>
            <a:picLocks noChangeAspect="1"/>
          </p:cNvPicPr>
          <p:nvPr/>
        </p:nvPicPr>
        <p:blipFill>
          <a:blip r:embed="rId2"/>
          <a:stretch>
            <a:fillRect/>
          </a:stretch>
        </p:blipFill>
        <p:spPr>
          <a:xfrm>
            <a:off x="5370991" y="691126"/>
            <a:ext cx="6474267" cy="5964541"/>
          </a:xfrm>
          <a:prstGeom prst="rect">
            <a:avLst/>
          </a:prstGeom>
        </p:spPr>
      </p:pic>
    </p:spTree>
    <p:extLst>
      <p:ext uri="{BB962C8B-B14F-4D97-AF65-F5344CB8AC3E}">
        <p14:creationId xmlns:p14="http://schemas.microsoft.com/office/powerpoint/2010/main" val="1299272618"/>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0" y="113975"/>
            <a:ext cx="9433157" cy="470779"/>
          </a:xfrm>
        </p:spPr>
        <p:txBody>
          <a:bodyPr>
            <a:normAutofit fontScale="90000"/>
          </a:bodyPr>
          <a:lstStyle/>
          <a:p>
            <a:pPr eaLnBrk="1" hangingPunct="1"/>
            <a:r>
              <a:rPr lang="en-GB" dirty="0">
                <a:latin typeface="Arial" charset="0"/>
              </a:rPr>
              <a:t>Exercise: Stakeholders Requirements</a:t>
            </a:r>
          </a:p>
        </p:txBody>
      </p:sp>
      <p:sp>
        <p:nvSpPr>
          <p:cNvPr id="6" name="Slide Number Placeholder 5"/>
          <p:cNvSpPr>
            <a:spLocks noGrp="1"/>
          </p:cNvSpPr>
          <p:nvPr>
            <p:ph type="sldNum" sz="quarter" idx="4"/>
          </p:nvPr>
        </p:nvSpPr>
        <p:spPr/>
        <p:txBody>
          <a:bodyPr/>
          <a:lstStyle/>
          <a:p>
            <a:fld id="{1C9AE723-F85C-2640-9190-641236277428}" type="slidenum">
              <a:rPr lang="en-US" smtClean="0"/>
              <a:pPr/>
              <a:t>31</a:t>
            </a:fld>
            <a:endParaRPr lang="en-US" dirty="0"/>
          </a:p>
        </p:txBody>
      </p:sp>
      <p:sp>
        <p:nvSpPr>
          <p:cNvPr id="3" name="Content Placeholder 4"/>
          <p:cNvSpPr txBox="1">
            <a:spLocks/>
          </p:cNvSpPr>
          <p:nvPr/>
        </p:nvSpPr>
        <p:spPr>
          <a:xfrm>
            <a:off x="5673253" y="1600620"/>
            <a:ext cx="6413643" cy="3656760"/>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r>
              <a:rPr lang="en-GB" sz="2000" dirty="0"/>
              <a:t>In small teams</a:t>
            </a:r>
          </a:p>
          <a:p>
            <a:pPr eaLnBrk="1" hangingPunct="1">
              <a:spcBef>
                <a:spcPct val="20000"/>
              </a:spcBef>
              <a:buClr>
                <a:srgbClr val="FC4C02"/>
              </a:buClr>
              <a:buFontTx/>
              <a:buChar char="•"/>
            </a:pPr>
            <a:r>
              <a:rPr lang="en-GB" sz="2000" dirty="0"/>
              <a:t>Go through the requirements you generated  using the Affinity Diagram and indicate which are:</a:t>
            </a:r>
          </a:p>
          <a:p>
            <a:pPr eaLnBrk="1" hangingPunct="1">
              <a:spcBef>
                <a:spcPct val="20000"/>
              </a:spcBef>
              <a:buClr>
                <a:srgbClr val="FC4C02"/>
              </a:buClr>
              <a:buFontTx/>
              <a:buChar char="•"/>
            </a:pPr>
            <a:endParaRPr lang="en-GB" sz="2000" dirty="0"/>
          </a:p>
          <a:p>
            <a:pPr lvl="1" defTabSz="762000" eaLnBrk="1" hangingPunct="1"/>
            <a:r>
              <a:rPr lang="en-GB" dirty="0"/>
              <a:t>Operational requirements		OP</a:t>
            </a:r>
          </a:p>
          <a:p>
            <a:pPr lvl="1" defTabSz="762000" eaLnBrk="1" hangingPunct="1"/>
            <a:endParaRPr lang="en-GB" dirty="0"/>
          </a:p>
          <a:p>
            <a:pPr lvl="1" defTabSz="762000" eaLnBrk="1" hangingPunct="1"/>
            <a:r>
              <a:rPr lang="en-GB" dirty="0"/>
              <a:t>Functional requirements		F</a:t>
            </a:r>
          </a:p>
          <a:p>
            <a:pPr lvl="1" defTabSz="762000" eaLnBrk="1" hangingPunct="1"/>
            <a:endParaRPr lang="en-GB" dirty="0"/>
          </a:p>
          <a:p>
            <a:pPr lvl="1" defTabSz="762000" eaLnBrk="1" hangingPunct="1"/>
            <a:r>
              <a:rPr lang="en-GB" dirty="0"/>
              <a:t>Non-functional requirements</a:t>
            </a:r>
          </a:p>
          <a:p>
            <a:pPr lvl="2" defTabSz="762000" eaLnBrk="1" hangingPunct="1">
              <a:lnSpc>
                <a:spcPct val="90000"/>
              </a:lnSpc>
            </a:pPr>
            <a:r>
              <a:rPr lang="en-GB" dirty="0"/>
              <a:t>System			NFS</a:t>
            </a:r>
          </a:p>
          <a:p>
            <a:pPr lvl="2" defTabSz="762000" eaLnBrk="1" hangingPunct="1">
              <a:lnSpc>
                <a:spcPct val="90000"/>
              </a:lnSpc>
            </a:pPr>
            <a:r>
              <a:rPr lang="en-GB" dirty="0"/>
              <a:t>Performance			NFP</a:t>
            </a:r>
          </a:p>
          <a:p>
            <a:pPr lvl="2" defTabSz="762000" eaLnBrk="1" hangingPunct="1">
              <a:lnSpc>
                <a:spcPct val="90000"/>
              </a:lnSpc>
            </a:pPr>
            <a:r>
              <a:rPr lang="en-GB" dirty="0"/>
              <a:t>Implementation		NFI</a:t>
            </a:r>
          </a:p>
          <a:p>
            <a:pPr lvl="1" defTabSz="762000" eaLnBrk="1" hangingPunct="1"/>
            <a:endParaRPr lang="en-GB" sz="2000" dirty="0"/>
          </a:p>
          <a:p>
            <a:pPr marL="0" indent="0" defTabSz="762000" eaLnBrk="1" hangingPunct="1"/>
            <a:r>
              <a:rPr lang="en-GB" sz="2000" dirty="0"/>
              <a:t>Time 15 minutes</a:t>
            </a:r>
          </a:p>
          <a:p>
            <a:pPr eaLnBrk="1" hangingPunct="1">
              <a:spcBef>
                <a:spcPct val="20000"/>
              </a:spcBef>
              <a:buFontTx/>
              <a:buChar char="•"/>
            </a:pPr>
            <a:endParaRPr lang="en-GB" sz="2400" dirty="0"/>
          </a:p>
        </p:txBody>
      </p:sp>
      <p:pic>
        <p:nvPicPr>
          <p:cNvPr id="7" name="Picture 6">
            <a:extLst>
              <a:ext uri="{FF2B5EF4-FFF2-40B4-BE49-F238E27FC236}">
                <a16:creationId xmlns:a16="http://schemas.microsoft.com/office/drawing/2014/main" id="{FEAAC6BC-E960-A14B-A28E-99EC0E2823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226" y="1603961"/>
            <a:ext cx="4394472" cy="3304370"/>
          </a:xfrm>
          <a:prstGeom prst="rect">
            <a:avLst/>
          </a:prstGeom>
        </p:spPr>
      </p:pic>
    </p:spTree>
    <p:extLst>
      <p:ext uri="{BB962C8B-B14F-4D97-AF65-F5344CB8AC3E}">
        <p14:creationId xmlns:p14="http://schemas.microsoft.com/office/powerpoint/2010/main" val="901419487"/>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8343B-2A02-17D5-6FDE-40442C87F63A}"/>
              </a:ext>
            </a:extLst>
          </p:cNvPr>
          <p:cNvSpPr>
            <a:spLocks noGrp="1"/>
          </p:cNvSpPr>
          <p:nvPr>
            <p:ph type="title"/>
          </p:nvPr>
        </p:nvSpPr>
        <p:spPr>
          <a:xfrm>
            <a:off x="791182" y="2908300"/>
            <a:ext cx="10436142" cy="1041400"/>
          </a:xfrm>
        </p:spPr>
        <p:txBody>
          <a:bodyPr>
            <a:normAutofit fontScale="90000"/>
          </a:bodyPr>
          <a:lstStyle/>
          <a:p>
            <a:r>
              <a:rPr lang="en-GB" dirty="0"/>
              <a:t>Pause for thought here or there will be trouble!!!!</a:t>
            </a:r>
            <a:br>
              <a:rPr lang="en-GB" dirty="0"/>
            </a:br>
            <a:endParaRPr lang="en-GB" dirty="0"/>
          </a:p>
        </p:txBody>
      </p:sp>
      <p:sp>
        <p:nvSpPr>
          <p:cNvPr id="3" name="Slide Number Placeholder 2">
            <a:extLst>
              <a:ext uri="{FF2B5EF4-FFF2-40B4-BE49-F238E27FC236}">
                <a16:creationId xmlns:a16="http://schemas.microsoft.com/office/drawing/2014/main" id="{91E68AD7-E538-AD63-FFC3-83EE9CD3B7A0}"/>
              </a:ext>
            </a:extLst>
          </p:cNvPr>
          <p:cNvSpPr>
            <a:spLocks noGrp="1"/>
          </p:cNvSpPr>
          <p:nvPr>
            <p:ph type="sldNum" sz="quarter" idx="4"/>
          </p:nvPr>
        </p:nvSpPr>
        <p:spPr/>
        <p:txBody>
          <a:bodyPr/>
          <a:lstStyle/>
          <a:p>
            <a:fld id="{C22618A1-DFED-413B-BF04-637AA2483EFF}" type="slidenum">
              <a:rPr lang="en-GB" smtClean="0"/>
              <a:pPr/>
              <a:t>32</a:t>
            </a:fld>
            <a:endParaRPr lang="en-GB" dirty="0"/>
          </a:p>
        </p:txBody>
      </p:sp>
    </p:spTree>
    <p:extLst>
      <p:ext uri="{BB962C8B-B14F-4D97-AF65-F5344CB8AC3E}">
        <p14:creationId xmlns:p14="http://schemas.microsoft.com/office/powerpoint/2010/main" val="2574220017"/>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7" name="Rectangle 2"/>
          <p:cNvSpPr>
            <a:spLocks noGrp="1" noChangeArrowheads="1"/>
          </p:cNvSpPr>
          <p:nvPr>
            <p:ph type="title"/>
          </p:nvPr>
        </p:nvSpPr>
        <p:spPr>
          <a:xfrm>
            <a:off x="236360" y="436366"/>
            <a:ext cx="10683888" cy="478034"/>
          </a:xfrm>
        </p:spPr>
        <p:txBody>
          <a:bodyPr>
            <a:normAutofit fontScale="90000"/>
          </a:bodyPr>
          <a:lstStyle/>
          <a:p>
            <a:pPr defTabSz="762000"/>
            <a:r>
              <a:rPr lang="en-GB" dirty="0">
                <a:latin typeface="Arial" charset="0"/>
              </a:rPr>
              <a:t>Nature of Stakeholder (User) Requirements</a:t>
            </a:r>
          </a:p>
        </p:txBody>
      </p:sp>
      <p:sp>
        <p:nvSpPr>
          <p:cNvPr id="52228" name="Rectangle 3"/>
          <p:cNvSpPr>
            <a:spLocks noGrp="1" noChangeArrowheads="1"/>
          </p:cNvSpPr>
          <p:nvPr>
            <p:ph type="body" sz="half" idx="4294967295"/>
          </p:nvPr>
        </p:nvSpPr>
        <p:spPr>
          <a:xfrm>
            <a:off x="1313793" y="1213082"/>
            <a:ext cx="10878207" cy="2155825"/>
          </a:xfrm>
        </p:spPr>
        <p:txBody>
          <a:bodyPr/>
          <a:lstStyle/>
          <a:p>
            <a:pPr defTabSz="762000">
              <a:lnSpc>
                <a:spcPct val="100000"/>
              </a:lnSpc>
              <a:spcBef>
                <a:spcPts val="0"/>
              </a:spcBef>
            </a:pPr>
            <a:r>
              <a:rPr lang="en-GB" sz="2000" dirty="0">
                <a:latin typeface="Arial" charset="0"/>
              </a:rPr>
              <a:t>Stakeholders tend not to specify functionality!</a:t>
            </a:r>
          </a:p>
          <a:p>
            <a:pPr defTabSz="762000">
              <a:lnSpc>
                <a:spcPct val="100000"/>
              </a:lnSpc>
              <a:spcBef>
                <a:spcPts val="0"/>
              </a:spcBef>
            </a:pPr>
            <a:r>
              <a:rPr lang="en-GB" sz="2000" dirty="0">
                <a:latin typeface="Arial" charset="0"/>
              </a:rPr>
              <a:t>They assume or imply functionality through constraints</a:t>
            </a:r>
          </a:p>
          <a:p>
            <a:pPr defTabSz="762000">
              <a:lnSpc>
                <a:spcPct val="100000"/>
              </a:lnSpc>
              <a:spcBef>
                <a:spcPts val="0"/>
              </a:spcBef>
            </a:pPr>
            <a:r>
              <a:rPr lang="en-GB" sz="2000" dirty="0">
                <a:latin typeface="Arial" charset="0"/>
              </a:rPr>
              <a:t>What is often missing from a set of requirements is the functionality</a:t>
            </a:r>
          </a:p>
          <a:p>
            <a:pPr defTabSz="762000">
              <a:lnSpc>
                <a:spcPct val="100000"/>
              </a:lnSpc>
              <a:spcBef>
                <a:spcPts val="0"/>
              </a:spcBef>
              <a:buNone/>
            </a:pPr>
            <a:endParaRPr lang="en-GB" sz="2000" dirty="0">
              <a:latin typeface="Arial" charset="0"/>
            </a:endParaRPr>
          </a:p>
          <a:p>
            <a:pPr defTabSz="762000">
              <a:lnSpc>
                <a:spcPct val="100000"/>
              </a:lnSpc>
              <a:spcBef>
                <a:spcPts val="0"/>
              </a:spcBef>
            </a:pPr>
            <a:endParaRPr lang="en-GB" sz="2000" dirty="0">
              <a:latin typeface="Arial" charset="0"/>
            </a:endParaRPr>
          </a:p>
          <a:p>
            <a:pPr defTabSz="762000">
              <a:lnSpc>
                <a:spcPct val="100000"/>
              </a:lnSpc>
              <a:spcBef>
                <a:spcPts val="0"/>
              </a:spcBef>
            </a:pPr>
            <a:endParaRPr lang="en-GB" sz="2000" dirty="0">
              <a:latin typeface="Arial" charset="0"/>
            </a:endParaRPr>
          </a:p>
        </p:txBody>
      </p:sp>
      <p:sp>
        <p:nvSpPr>
          <p:cNvPr id="52229" name="Text Box 4"/>
          <p:cNvSpPr txBox="1">
            <a:spLocks noChangeArrowheads="1"/>
          </p:cNvSpPr>
          <p:nvPr/>
        </p:nvSpPr>
        <p:spPr bwMode="gray">
          <a:xfrm>
            <a:off x="2100006" y="3149798"/>
            <a:ext cx="184666"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endParaRPr lang="en-US" sz="2400" dirty="0">
              <a:solidFill>
                <a:schemeClr val="bg1"/>
              </a:solidFill>
            </a:endParaRPr>
          </a:p>
        </p:txBody>
      </p:sp>
      <p:pic>
        <p:nvPicPr>
          <p:cNvPr id="8" name="Picture 7"/>
          <p:cNvPicPr>
            <a:picLocks noChangeAspect="1"/>
          </p:cNvPicPr>
          <p:nvPr/>
        </p:nvPicPr>
        <p:blipFill>
          <a:blip r:embed="rId3"/>
          <a:stretch>
            <a:fillRect/>
          </a:stretch>
        </p:blipFill>
        <p:spPr>
          <a:xfrm>
            <a:off x="4804042" y="2632007"/>
            <a:ext cx="5287952" cy="3098324"/>
          </a:xfrm>
          <a:prstGeom prst="rect">
            <a:avLst/>
          </a:prstGeom>
        </p:spPr>
      </p:pic>
      <p:sp>
        <p:nvSpPr>
          <p:cNvPr id="9" name="Rounded Rectangular Callout 8"/>
          <p:cNvSpPr/>
          <p:nvPr/>
        </p:nvSpPr>
        <p:spPr>
          <a:xfrm>
            <a:off x="236361" y="2690882"/>
            <a:ext cx="4457888" cy="2143765"/>
          </a:xfrm>
          <a:prstGeom prst="wedgeRoundRectCallout">
            <a:avLst>
              <a:gd name="adj1" fmla="val 84646"/>
              <a:gd name="adj2" fmla="val -25768"/>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dirty="0"/>
              <a:t>The Expressed Requirements are typically constraints – Non-functional System and Non-functional Implementation Requirements</a:t>
            </a:r>
          </a:p>
        </p:txBody>
      </p:sp>
      <p:sp>
        <p:nvSpPr>
          <p:cNvPr id="10" name="Rounded Rectangular Callout 9"/>
          <p:cNvSpPr/>
          <p:nvPr/>
        </p:nvSpPr>
        <p:spPr>
          <a:xfrm>
            <a:off x="1703714" y="5501391"/>
            <a:ext cx="4916566" cy="1288457"/>
          </a:xfrm>
          <a:prstGeom prst="wedgeRoundRectCallout">
            <a:avLst>
              <a:gd name="adj1" fmla="val 36799"/>
              <a:gd name="adj2" fmla="val -12201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There are other requirements that are left unspoken. We now know these are the FUNCTIONAL requirements and their associated performance Requirements</a:t>
            </a:r>
          </a:p>
        </p:txBody>
      </p:sp>
    </p:spTree>
    <p:extLst>
      <p:ext uri="{BB962C8B-B14F-4D97-AF65-F5344CB8AC3E}">
        <p14:creationId xmlns:p14="http://schemas.microsoft.com/office/powerpoint/2010/main" val="4029554251"/>
      </p:ext>
    </p:extLst>
  </p:cSld>
  <p:clrMapOvr>
    <a:masterClrMapping/>
  </p:clrMapOvr>
  <p:transition spd="med">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7319"/>
            <a:ext cx="6489700" cy="531184"/>
          </a:xfrm>
        </p:spPr>
        <p:txBody>
          <a:bodyPr>
            <a:normAutofit fontScale="90000"/>
          </a:bodyPr>
          <a:lstStyle/>
          <a:p>
            <a:r>
              <a:rPr lang="en-US" dirty="0"/>
              <a:t>What have we done?</a:t>
            </a:r>
          </a:p>
        </p:txBody>
      </p:sp>
      <p:sp>
        <p:nvSpPr>
          <p:cNvPr id="7" name="Slide Number Placeholder 6"/>
          <p:cNvSpPr>
            <a:spLocks noGrp="1"/>
          </p:cNvSpPr>
          <p:nvPr>
            <p:ph type="sldNum" sz="quarter" idx="4"/>
          </p:nvPr>
        </p:nvSpPr>
        <p:spPr/>
        <p:txBody>
          <a:bodyPr/>
          <a:lstStyle/>
          <a:p>
            <a:fld id="{714C567D-0E37-3E41-B6D4-8C0AC45026B9}" type="slidenum">
              <a:rPr lang="en-US" smtClean="0"/>
              <a:pPr/>
              <a:t>34</a:t>
            </a:fld>
            <a:endParaRPr lang="en-US" dirty="0"/>
          </a:p>
        </p:txBody>
      </p:sp>
      <p:sp>
        <p:nvSpPr>
          <p:cNvPr id="3" name="Content Placeholder 2"/>
          <p:cNvSpPr>
            <a:spLocks noGrp="1"/>
          </p:cNvSpPr>
          <p:nvPr>
            <p:ph idx="4294967295"/>
          </p:nvPr>
        </p:nvSpPr>
        <p:spPr>
          <a:xfrm>
            <a:off x="1632380" y="1109992"/>
            <a:ext cx="8186737" cy="5270500"/>
          </a:xfrm>
        </p:spPr>
        <p:txBody>
          <a:bodyPr/>
          <a:lstStyle/>
          <a:p>
            <a:r>
              <a:rPr lang="en-US" sz="2000" dirty="0"/>
              <a:t>Gathering Requirements is concerned with asking the User/Customer</a:t>
            </a:r>
          </a:p>
          <a:p>
            <a:endParaRPr lang="en-US" sz="2000" dirty="0"/>
          </a:p>
          <a:p>
            <a:pPr marL="0" indent="0">
              <a:buNone/>
            </a:pPr>
            <a:endParaRPr lang="en-US" sz="2000" dirty="0"/>
          </a:p>
          <a:p>
            <a:r>
              <a:rPr lang="en-US" sz="2000" dirty="0"/>
              <a:t>The use of tools like Affinity Diagrams and Tree Diagrams will help elicit, capture and structure those expressed requirements</a:t>
            </a:r>
          </a:p>
          <a:p>
            <a:r>
              <a:rPr lang="en-US" sz="2000" dirty="0"/>
              <a:t>The response to the question is often a “Black Box” view comprising:</a:t>
            </a:r>
          </a:p>
          <a:p>
            <a:pPr lvl="1"/>
            <a:endParaRPr lang="en-US" sz="1800" dirty="0"/>
          </a:p>
          <a:p>
            <a:pPr lvl="1"/>
            <a:endParaRPr lang="en-US" sz="1800" dirty="0"/>
          </a:p>
          <a:p>
            <a:pPr lvl="1"/>
            <a:endParaRPr lang="en-US" sz="1800" dirty="0"/>
          </a:p>
          <a:p>
            <a:pPr lvl="1"/>
            <a:endParaRPr lang="en-US" sz="1800" dirty="0"/>
          </a:p>
          <a:p>
            <a:pPr lvl="1"/>
            <a:endParaRPr lang="en-US" sz="1800" dirty="0"/>
          </a:p>
          <a:p>
            <a:pPr marL="457200" lvl="1" indent="0">
              <a:buNone/>
            </a:pPr>
            <a:endParaRPr lang="en-US" sz="1050" dirty="0"/>
          </a:p>
          <a:p>
            <a:r>
              <a:rPr lang="en-US" sz="2000" dirty="0"/>
              <a:t>This is because they are important to the stakeholders</a:t>
            </a:r>
          </a:p>
          <a:p>
            <a:r>
              <a:rPr lang="en-US" sz="2000" dirty="0"/>
              <a:t>But from the Holistic Requirements Model we know what Requirements are missing </a:t>
            </a:r>
          </a:p>
        </p:txBody>
      </p:sp>
      <p:sp>
        <p:nvSpPr>
          <p:cNvPr id="4" name="TextBox 3"/>
          <p:cNvSpPr txBox="1"/>
          <p:nvPr/>
        </p:nvSpPr>
        <p:spPr>
          <a:xfrm>
            <a:off x="2976237" y="1518369"/>
            <a:ext cx="5499022" cy="584776"/>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en-US" sz="3200" dirty="0"/>
              <a:t>What are your requirements?</a:t>
            </a:r>
          </a:p>
        </p:txBody>
      </p:sp>
      <p:sp>
        <p:nvSpPr>
          <p:cNvPr id="5" name="TextBox 4"/>
          <p:cNvSpPr txBox="1"/>
          <p:nvPr/>
        </p:nvSpPr>
        <p:spPr>
          <a:xfrm>
            <a:off x="5725749" y="3399486"/>
            <a:ext cx="4404793" cy="156966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a:buChar char="•"/>
            </a:pPr>
            <a:r>
              <a:rPr lang="en-US" sz="1600" b="1" dirty="0"/>
              <a:t>Non-functional System Requirements </a:t>
            </a:r>
            <a:r>
              <a:rPr lang="en-US" sz="1600" dirty="0"/>
              <a:t>– those constraint-based requirements that can be attributed to the System</a:t>
            </a:r>
          </a:p>
          <a:p>
            <a:pPr marL="285750" indent="-285750">
              <a:buFont typeface="Arial"/>
              <a:buChar char="•"/>
            </a:pPr>
            <a:r>
              <a:rPr lang="en-US" sz="1600" b="1" dirty="0"/>
              <a:t>Non-functional Implementation Requirements </a:t>
            </a:r>
            <a:r>
              <a:rPr lang="en-US" sz="1600" dirty="0"/>
              <a:t>– those solution-based requirements that can be justifiable or lazy</a:t>
            </a:r>
          </a:p>
        </p:txBody>
      </p:sp>
      <p:sp>
        <p:nvSpPr>
          <p:cNvPr id="6" name="Rectangle 5"/>
          <p:cNvSpPr/>
          <p:nvPr/>
        </p:nvSpPr>
        <p:spPr bwMode="auto">
          <a:xfrm>
            <a:off x="3084104" y="3745242"/>
            <a:ext cx="1729488" cy="878149"/>
          </a:xfrm>
          <a:prstGeom prst="rect">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rgbClr val="FFFFFF"/>
                </a:solidFill>
                <a:latin typeface="Arial" pitchFamily="34" charset="0"/>
              </a:rPr>
              <a:t>System of Interest</a:t>
            </a:r>
          </a:p>
        </p:txBody>
      </p:sp>
      <p:cxnSp>
        <p:nvCxnSpPr>
          <p:cNvPr id="8" name="Straight Arrow Connector 7"/>
          <p:cNvCxnSpPr/>
          <p:nvPr/>
        </p:nvCxnSpPr>
        <p:spPr bwMode="auto">
          <a:xfrm flipV="1">
            <a:off x="4813593" y="3944116"/>
            <a:ext cx="590343" cy="3776"/>
          </a:xfrm>
          <a:prstGeom prst="straightConnector1">
            <a:avLst/>
          </a:prstGeom>
          <a:solidFill>
            <a:schemeClr val="accent1"/>
          </a:solidFill>
          <a:ln w="19050" cap="flat" cmpd="sng" algn="ctr">
            <a:solidFill>
              <a:schemeClr val="tx1"/>
            </a:solidFill>
            <a:prstDash val="solid"/>
            <a:round/>
            <a:headEnd type="none" w="med" len="med"/>
            <a:tailEnd type="triangle" w="lg" len="lg"/>
          </a:ln>
          <a:effectLst/>
        </p:spPr>
      </p:cxnSp>
      <p:cxnSp>
        <p:nvCxnSpPr>
          <p:cNvPr id="9" name="Straight Arrow Connector 8"/>
          <p:cNvCxnSpPr/>
          <p:nvPr/>
        </p:nvCxnSpPr>
        <p:spPr bwMode="auto">
          <a:xfrm flipV="1">
            <a:off x="4803853" y="4394186"/>
            <a:ext cx="595627" cy="3326"/>
          </a:xfrm>
          <a:prstGeom prst="straightConnector1">
            <a:avLst/>
          </a:prstGeom>
          <a:solidFill>
            <a:schemeClr val="accent1"/>
          </a:solidFill>
          <a:ln w="19050" cap="flat" cmpd="sng" algn="ctr">
            <a:solidFill>
              <a:schemeClr val="tx1"/>
            </a:solidFill>
            <a:prstDash val="solid"/>
            <a:round/>
            <a:headEnd type="none" w="med" len="med"/>
            <a:tailEnd type="triangle" w="lg" len="lg"/>
          </a:ln>
          <a:effectLst/>
        </p:spPr>
      </p:cxnSp>
      <p:cxnSp>
        <p:nvCxnSpPr>
          <p:cNvPr id="12" name="Straight Arrow Connector 11"/>
          <p:cNvCxnSpPr/>
          <p:nvPr/>
        </p:nvCxnSpPr>
        <p:spPr bwMode="auto">
          <a:xfrm flipV="1">
            <a:off x="2441716" y="4427400"/>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3" name="Straight Arrow Connector 12"/>
          <p:cNvCxnSpPr/>
          <p:nvPr/>
        </p:nvCxnSpPr>
        <p:spPr bwMode="auto">
          <a:xfrm flipV="1">
            <a:off x="2445488" y="4174501"/>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4" name="Straight Arrow Connector 13"/>
          <p:cNvCxnSpPr/>
          <p:nvPr/>
        </p:nvCxnSpPr>
        <p:spPr bwMode="auto">
          <a:xfrm flipV="1">
            <a:off x="2445488" y="3917812"/>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Tree>
    <p:extLst>
      <p:ext uri="{BB962C8B-B14F-4D97-AF65-F5344CB8AC3E}">
        <p14:creationId xmlns:p14="http://schemas.microsoft.com/office/powerpoint/2010/main" val="116076094"/>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606" y="333237"/>
            <a:ext cx="6489700" cy="437572"/>
          </a:xfrm>
        </p:spPr>
        <p:txBody>
          <a:bodyPr>
            <a:normAutofit fontScale="90000"/>
          </a:bodyPr>
          <a:lstStyle/>
          <a:p>
            <a:r>
              <a:rPr lang="en-US" dirty="0"/>
              <a:t>What Are We Going to do?</a:t>
            </a:r>
          </a:p>
        </p:txBody>
      </p:sp>
      <p:sp>
        <p:nvSpPr>
          <p:cNvPr id="4" name="Slide Number Placeholder 3"/>
          <p:cNvSpPr>
            <a:spLocks noGrp="1"/>
          </p:cNvSpPr>
          <p:nvPr>
            <p:ph type="sldNum" sz="quarter" idx="4"/>
          </p:nvPr>
        </p:nvSpPr>
        <p:spPr/>
        <p:txBody>
          <a:bodyPr/>
          <a:lstStyle/>
          <a:p>
            <a:fld id="{714C567D-0E37-3E41-B6D4-8C0AC45026B9}" type="slidenum">
              <a:rPr lang="en-US" smtClean="0"/>
              <a:pPr/>
              <a:t>35</a:t>
            </a:fld>
            <a:endParaRPr lang="en-US" dirty="0"/>
          </a:p>
        </p:txBody>
      </p:sp>
      <p:sp>
        <p:nvSpPr>
          <p:cNvPr id="3" name="Content Placeholder 2"/>
          <p:cNvSpPr>
            <a:spLocks noGrp="1"/>
          </p:cNvSpPr>
          <p:nvPr>
            <p:ph idx="4294967295"/>
          </p:nvPr>
        </p:nvSpPr>
        <p:spPr>
          <a:xfrm>
            <a:off x="-1" y="985421"/>
            <a:ext cx="11603421" cy="5646198"/>
          </a:xfrm>
        </p:spPr>
        <p:txBody>
          <a:bodyPr>
            <a:normAutofit fontScale="92500" lnSpcReduction="20000"/>
          </a:bodyPr>
          <a:lstStyle/>
          <a:p>
            <a:pPr>
              <a:lnSpc>
                <a:spcPct val="100000"/>
              </a:lnSpc>
              <a:spcBef>
                <a:spcPts val="0"/>
              </a:spcBef>
            </a:pPr>
            <a:r>
              <a:rPr lang="en-US" sz="2400" dirty="0"/>
              <a:t>To “get at” the missing requirements we will have to analyse what has been expressed. The question we ask is</a:t>
            </a:r>
          </a:p>
          <a:p>
            <a:pPr>
              <a:lnSpc>
                <a:spcPct val="100000"/>
              </a:lnSpc>
              <a:spcBef>
                <a:spcPts val="0"/>
              </a:spcBef>
            </a:pPr>
            <a:endParaRPr lang="en-US" sz="24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r>
              <a:rPr lang="en-US" sz="2400" dirty="0"/>
              <a:t>This is a “White Box” view of the system concerned with determining what is needed to deliver the “Black Box” performance</a:t>
            </a:r>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r>
              <a:rPr lang="en-US" sz="2400" dirty="0"/>
              <a:t> The White Box view will focus on uncovering the functionality (Functional Requirements) necessary to deliver the Operational Requirement of the System of Interest</a:t>
            </a:r>
          </a:p>
        </p:txBody>
      </p:sp>
      <p:sp>
        <p:nvSpPr>
          <p:cNvPr id="5" name="TextBox 4"/>
          <p:cNvSpPr txBox="1"/>
          <p:nvPr/>
        </p:nvSpPr>
        <p:spPr>
          <a:xfrm>
            <a:off x="2544384" y="1375819"/>
            <a:ext cx="7255512" cy="584776"/>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en-US" sz="3200" dirty="0"/>
              <a:t>What are the necessary requirements?</a:t>
            </a:r>
          </a:p>
        </p:txBody>
      </p:sp>
      <p:sp>
        <p:nvSpPr>
          <p:cNvPr id="6" name="TextBox 5"/>
          <p:cNvSpPr txBox="1"/>
          <p:nvPr/>
        </p:nvSpPr>
        <p:spPr>
          <a:xfrm>
            <a:off x="5172176" y="3810428"/>
            <a:ext cx="4441361" cy="73866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a:buChar char="•"/>
            </a:pPr>
            <a:r>
              <a:rPr lang="en-US" sz="1400" b="1" dirty="0"/>
              <a:t>Operational Requirement</a:t>
            </a:r>
          </a:p>
          <a:p>
            <a:pPr marL="285750" indent="-285750">
              <a:buFont typeface="Arial"/>
              <a:buChar char="•"/>
            </a:pPr>
            <a:r>
              <a:rPr lang="en-US" sz="1400" b="1" dirty="0"/>
              <a:t>Functional Requirements</a:t>
            </a:r>
          </a:p>
          <a:p>
            <a:pPr marL="285750" indent="-285750">
              <a:buFont typeface="Arial"/>
              <a:buChar char="•"/>
            </a:pPr>
            <a:r>
              <a:rPr lang="en-US" sz="1400" b="1" dirty="0"/>
              <a:t>Non-functional Performance Requirements</a:t>
            </a:r>
          </a:p>
        </p:txBody>
      </p:sp>
      <p:sp>
        <p:nvSpPr>
          <p:cNvPr id="7" name="Rectangle 6"/>
          <p:cNvSpPr/>
          <p:nvPr/>
        </p:nvSpPr>
        <p:spPr bwMode="auto">
          <a:xfrm>
            <a:off x="2864894" y="3771306"/>
            <a:ext cx="1729488" cy="878149"/>
          </a:xfrm>
          <a:prstGeom prst="rect">
            <a:avLst/>
          </a:prstGeom>
          <a:solidFill>
            <a:schemeClr val="bg1"/>
          </a:solidFill>
          <a:ln>
            <a:solidFill>
              <a:srgbClr val="000000"/>
            </a:solidFill>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rgbClr val="FFFFFF"/>
                </a:solidFill>
                <a:latin typeface="Arial" pitchFamily="34" charset="0"/>
              </a:rPr>
              <a:t>System of Interest</a:t>
            </a:r>
          </a:p>
        </p:txBody>
      </p:sp>
      <p:cxnSp>
        <p:nvCxnSpPr>
          <p:cNvPr id="8" name="Straight Arrow Connector 7"/>
          <p:cNvCxnSpPr/>
          <p:nvPr/>
        </p:nvCxnSpPr>
        <p:spPr bwMode="auto">
          <a:xfrm>
            <a:off x="4594382" y="3973956"/>
            <a:ext cx="548520" cy="1320"/>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9" name="Straight Arrow Connector 8"/>
          <p:cNvCxnSpPr/>
          <p:nvPr/>
        </p:nvCxnSpPr>
        <p:spPr bwMode="auto">
          <a:xfrm flipV="1">
            <a:off x="4584642" y="4411978"/>
            <a:ext cx="558260" cy="11599"/>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0" name="Straight Arrow Connector 9"/>
          <p:cNvCxnSpPr/>
          <p:nvPr/>
        </p:nvCxnSpPr>
        <p:spPr bwMode="auto">
          <a:xfrm flipV="1">
            <a:off x="2216332" y="4427367"/>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
        <p:nvSpPr>
          <p:cNvPr id="12" name="Oval 11"/>
          <p:cNvSpPr/>
          <p:nvPr/>
        </p:nvSpPr>
        <p:spPr bwMode="auto">
          <a:xfrm>
            <a:off x="3232354" y="3810428"/>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3" name="Oval 12"/>
          <p:cNvSpPr/>
          <p:nvPr/>
        </p:nvSpPr>
        <p:spPr bwMode="auto">
          <a:xfrm>
            <a:off x="2963243" y="4180395"/>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4" name="Oval 13"/>
          <p:cNvSpPr/>
          <p:nvPr/>
        </p:nvSpPr>
        <p:spPr bwMode="auto">
          <a:xfrm>
            <a:off x="3439922" y="4170676"/>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5" name="Oval 14"/>
          <p:cNvSpPr/>
          <p:nvPr/>
        </p:nvSpPr>
        <p:spPr bwMode="auto">
          <a:xfrm>
            <a:off x="3740951" y="3836717"/>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6" name="Oval 15"/>
          <p:cNvSpPr/>
          <p:nvPr/>
        </p:nvSpPr>
        <p:spPr bwMode="auto">
          <a:xfrm>
            <a:off x="4082513" y="4190116"/>
            <a:ext cx="391837" cy="379931"/>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cxnSp>
        <p:nvCxnSpPr>
          <p:cNvPr id="22" name="Straight Arrow Connector 21"/>
          <p:cNvCxnSpPr/>
          <p:nvPr/>
        </p:nvCxnSpPr>
        <p:spPr bwMode="auto">
          <a:xfrm flipV="1">
            <a:off x="2220104" y="4174468"/>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23" name="Straight Arrow Connector 22"/>
          <p:cNvCxnSpPr/>
          <p:nvPr/>
        </p:nvCxnSpPr>
        <p:spPr bwMode="auto">
          <a:xfrm flipV="1">
            <a:off x="2220104" y="3917779"/>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Tree>
    <p:extLst>
      <p:ext uri="{BB962C8B-B14F-4D97-AF65-F5344CB8AC3E}">
        <p14:creationId xmlns:p14="http://schemas.microsoft.com/office/powerpoint/2010/main" val="1927876987"/>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BD3C88-BB53-F84F-8CB0-FAA2A4E2D719}"/>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A White box view of life can disturb your sleep</a:t>
            </a:r>
          </a:p>
        </p:txBody>
      </p:sp>
      <p:pic>
        <p:nvPicPr>
          <p:cNvPr id="5" name="Picture 4" descr="A computer screen shot of a bed&#10;&#10;Description automatically generated">
            <a:extLst>
              <a:ext uri="{FF2B5EF4-FFF2-40B4-BE49-F238E27FC236}">
                <a16:creationId xmlns:a16="http://schemas.microsoft.com/office/drawing/2014/main" id="{2924F0CF-F7EC-BEFF-CC48-730BE1E25CE6}"/>
              </a:ext>
            </a:extLst>
          </p:cNvPr>
          <p:cNvPicPr>
            <a:picLocks noChangeAspect="1"/>
          </p:cNvPicPr>
          <p:nvPr/>
        </p:nvPicPr>
        <p:blipFill rotWithShape="1">
          <a:blip r:embed="rId2">
            <a:extLst>
              <a:ext uri="{28A0092B-C50C-407E-A947-70E740481C1C}">
                <a14:useLocalDpi xmlns:a14="http://schemas.microsoft.com/office/drawing/2010/main" val="0"/>
              </a:ext>
            </a:extLst>
          </a:blip>
          <a:srcRect l="32845" t="20287" r="32705"/>
          <a:stretch/>
        </p:blipFill>
        <p:spPr>
          <a:xfrm>
            <a:off x="4891237" y="0"/>
            <a:ext cx="5476775" cy="6906552"/>
          </a:xfrm>
          <a:prstGeom prst="rect">
            <a:avLst/>
          </a:prstGeom>
        </p:spPr>
      </p:pic>
      <p:sp>
        <p:nvSpPr>
          <p:cNvPr id="3" name="Slide Number Placeholder 2">
            <a:extLst>
              <a:ext uri="{FF2B5EF4-FFF2-40B4-BE49-F238E27FC236}">
                <a16:creationId xmlns:a16="http://schemas.microsoft.com/office/drawing/2014/main" id="{1474B4ED-00B1-FF64-ECC3-5D3E979DF006}"/>
              </a:ext>
            </a:extLst>
          </p:cNvPr>
          <p:cNvSpPr>
            <a:spLocks noGrp="1"/>
          </p:cNvSpPr>
          <p:nvPr>
            <p:ph type="sldNum" sz="quarter" idx="4"/>
          </p:nvPr>
        </p:nvSpPr>
        <p:spPr>
          <a:xfrm>
            <a:off x="10926476" y="6356350"/>
            <a:ext cx="625443" cy="365125"/>
          </a:xfrm>
          <a:noFill/>
        </p:spPr>
        <p:txBody>
          <a:bodyPr vert="horz" lIns="91440" tIns="45720" rIns="91440" bIns="45720" rtlCol="0" anchor="ctr">
            <a:normAutofit/>
          </a:bodyPr>
          <a:lstStyle/>
          <a:p>
            <a:pPr>
              <a:spcAft>
                <a:spcPts val="600"/>
              </a:spcAft>
            </a:pPr>
            <a:fld id="{C22618A1-DFED-413B-BF04-637AA2483EFF}" type="slidenum">
              <a:rPr lang="en-US" sz="1200" smtClean="0">
                <a:solidFill>
                  <a:schemeClr val="tx1">
                    <a:tint val="75000"/>
                  </a:schemeClr>
                </a:solidFill>
              </a:rPr>
              <a:pPr>
                <a:spcAft>
                  <a:spcPts val="600"/>
                </a:spcAft>
              </a:pPr>
              <a:t>36</a:t>
            </a:fld>
            <a:endParaRPr lang="en-US" sz="1200">
              <a:solidFill>
                <a:schemeClr val="tx1">
                  <a:tint val="75000"/>
                </a:schemeClr>
              </a:solidFill>
            </a:endParaRPr>
          </a:p>
        </p:txBody>
      </p:sp>
    </p:spTree>
    <p:extLst>
      <p:ext uri="{BB962C8B-B14F-4D97-AF65-F5344CB8AC3E}">
        <p14:creationId xmlns:p14="http://schemas.microsoft.com/office/powerpoint/2010/main" val="404677757"/>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EC51603-1530-1047-88CA-9597B76D5EE2}"/>
              </a:ext>
            </a:extLst>
          </p:cNvPr>
          <p:cNvSpPr>
            <a:spLocks noGrp="1"/>
          </p:cNvSpPr>
          <p:nvPr>
            <p:ph type="sldNum" sz="quarter" idx="15"/>
          </p:nvPr>
        </p:nvSpPr>
        <p:spPr/>
        <p:txBody>
          <a:bodyPr/>
          <a:lstStyle/>
          <a:p>
            <a:fld id="{C22618A1-DFED-413B-BF04-637AA2483EFF}" type="slidenum">
              <a:rPr lang="en-GB" smtClean="0"/>
              <a:pPr/>
              <a:t>37</a:t>
            </a:fld>
            <a:endParaRPr lang="en-GB" dirty="0"/>
          </a:p>
        </p:txBody>
      </p:sp>
      <p:sp>
        <p:nvSpPr>
          <p:cNvPr id="78850" name="Rectangle 3"/>
          <p:cNvSpPr>
            <a:spLocks noGrp="1" noChangeArrowheads="1"/>
          </p:cNvSpPr>
          <p:nvPr>
            <p:ph sz="quarter" idx="16"/>
          </p:nvPr>
        </p:nvSpPr>
        <p:spPr>
          <a:xfrm>
            <a:off x="4759932" y="1350871"/>
            <a:ext cx="5482735" cy="2632259"/>
          </a:xfrm>
        </p:spPr>
        <p:txBody>
          <a:bodyPr/>
          <a:lstStyle/>
          <a:p>
            <a:r>
              <a:rPr lang="en-GB" sz="2000" dirty="0"/>
              <a:t>What does a toaster do?</a:t>
            </a:r>
          </a:p>
          <a:p>
            <a:endParaRPr lang="en-GB" sz="1200" dirty="0"/>
          </a:p>
          <a:p>
            <a:pPr marL="536542" lvl="1" indent="0">
              <a:buNone/>
            </a:pPr>
            <a:r>
              <a:rPr lang="en-GB" sz="2000" dirty="0"/>
              <a:t>To toast bread products …</a:t>
            </a:r>
          </a:p>
          <a:p>
            <a:pPr lvl="1"/>
            <a:endParaRPr lang="en-GB" dirty="0"/>
          </a:p>
          <a:p>
            <a:r>
              <a:rPr lang="en-GB" sz="2000" dirty="0"/>
              <a:t>What is the generic functionality necessary to </a:t>
            </a:r>
          </a:p>
          <a:p>
            <a:endParaRPr lang="en-GB" altLang="ja-JP" sz="1200" dirty="0"/>
          </a:p>
          <a:p>
            <a:pPr marL="536542" lvl="1" indent="0">
              <a:buNone/>
            </a:pPr>
            <a:r>
              <a:rPr lang="ja-JP" altLang="en-GB" sz="2000" dirty="0"/>
              <a:t>“</a:t>
            </a:r>
            <a:r>
              <a:rPr lang="en-GB" altLang="ja-JP" sz="2000" dirty="0"/>
              <a:t>to toast bread product</a:t>
            </a:r>
            <a:r>
              <a:rPr lang="ja-JP" altLang="en-GB" sz="2000"/>
              <a:t>”</a:t>
            </a:r>
            <a:r>
              <a:rPr lang="en-GB" altLang="ja-JP" sz="2000" dirty="0"/>
              <a:t>?</a:t>
            </a:r>
          </a:p>
          <a:p>
            <a:pPr lvl="1"/>
            <a:endParaRPr lang="en-GB" altLang="ja-JP" sz="1050" dirty="0"/>
          </a:p>
        </p:txBody>
      </p:sp>
      <p:sp>
        <p:nvSpPr>
          <p:cNvPr id="3" name="Title 2">
            <a:extLst>
              <a:ext uri="{FF2B5EF4-FFF2-40B4-BE49-F238E27FC236}">
                <a16:creationId xmlns:a16="http://schemas.microsoft.com/office/drawing/2014/main" id="{0FAE7943-EF15-4E41-8CB9-BFB8DB45C77C}"/>
              </a:ext>
            </a:extLst>
          </p:cNvPr>
          <p:cNvSpPr>
            <a:spLocks noGrp="1"/>
          </p:cNvSpPr>
          <p:nvPr>
            <p:ph type="title"/>
          </p:nvPr>
        </p:nvSpPr>
        <p:spPr>
          <a:xfrm>
            <a:off x="0" y="235378"/>
            <a:ext cx="10181897" cy="424732"/>
          </a:xfrm>
        </p:spPr>
        <p:txBody>
          <a:bodyPr/>
          <a:lstStyle/>
          <a:p>
            <a:r>
              <a:rPr lang="en-GB" dirty="0"/>
              <a:t>A Simple Hard Example of Functions</a:t>
            </a:r>
          </a:p>
        </p:txBody>
      </p:sp>
      <p:sp>
        <p:nvSpPr>
          <p:cNvPr id="2" name="TextBox 1"/>
          <p:cNvSpPr txBox="1"/>
          <p:nvPr/>
        </p:nvSpPr>
        <p:spPr>
          <a:xfrm>
            <a:off x="5780590" y="3983129"/>
            <a:ext cx="3678236" cy="2308324"/>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pPr marL="171450" indent="-171450">
              <a:buFont typeface="Arial"/>
              <a:buChar char="•"/>
            </a:pPr>
            <a:r>
              <a:rPr lang="en-US" b="1" dirty="0"/>
              <a:t>To toast bread product</a:t>
            </a:r>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p:txBody>
      </p:sp>
      <p:sp>
        <p:nvSpPr>
          <p:cNvPr id="7" name="Rectangle 6"/>
          <p:cNvSpPr/>
          <p:nvPr/>
        </p:nvSpPr>
        <p:spPr bwMode="auto">
          <a:xfrm>
            <a:off x="2388578" y="3211512"/>
            <a:ext cx="2031023" cy="990600"/>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chemeClr val="tx1"/>
                </a:solidFill>
                <a:latin typeface="Verdana" pitchFamily="34" charset="0"/>
              </a:rPr>
              <a:t>Toasting System</a:t>
            </a:r>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448718" y="1066800"/>
            <a:ext cx="1970882" cy="1642402"/>
          </a:xfrm>
          <a:prstGeom prst="rect">
            <a:avLst/>
          </a:prstGeom>
        </p:spPr>
      </p:pic>
      <p:pic>
        <p:nvPicPr>
          <p:cNvPr id="9" name="Picture 8"/>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729886" y="4937651"/>
            <a:ext cx="1408546" cy="1452563"/>
          </a:xfrm>
          <a:prstGeom prst="rect">
            <a:avLst/>
          </a:prstGeom>
        </p:spPr>
      </p:pic>
      <p:sp>
        <p:nvSpPr>
          <p:cNvPr id="10" name="Down Arrow 9"/>
          <p:cNvSpPr/>
          <p:nvPr/>
        </p:nvSpPr>
        <p:spPr bwMode="auto">
          <a:xfrm>
            <a:off x="3269303" y="2543571"/>
            <a:ext cx="329712" cy="533400"/>
          </a:xfrm>
          <a:prstGeom prst="downArrow">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solidFill>
                <a:schemeClr val="tx1"/>
              </a:solidFill>
              <a:latin typeface="Verdana" pitchFamily="34" charset="0"/>
            </a:endParaRPr>
          </a:p>
        </p:txBody>
      </p:sp>
      <p:sp>
        <p:nvSpPr>
          <p:cNvPr id="67" name="Down Arrow 66"/>
          <p:cNvSpPr/>
          <p:nvPr/>
        </p:nvSpPr>
        <p:spPr bwMode="auto">
          <a:xfrm>
            <a:off x="3239232" y="4267200"/>
            <a:ext cx="329712" cy="533400"/>
          </a:xfrm>
          <a:prstGeom prst="downArrow">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solidFill>
                <a:schemeClr val="tx1"/>
              </a:solidFill>
              <a:latin typeface="Verdana" pitchFamily="34" charset="0"/>
            </a:endParaRPr>
          </a:p>
        </p:txBody>
      </p:sp>
      <p:sp>
        <p:nvSpPr>
          <p:cNvPr id="4" name="Rounded Rectangular Callout 3">
            <a:extLst>
              <a:ext uri="{FF2B5EF4-FFF2-40B4-BE49-F238E27FC236}">
                <a16:creationId xmlns:a16="http://schemas.microsoft.com/office/drawing/2014/main" id="{445AC79E-1A69-0E43-B07D-50365E52CC3C}"/>
              </a:ext>
            </a:extLst>
          </p:cNvPr>
          <p:cNvSpPr/>
          <p:nvPr/>
        </p:nvSpPr>
        <p:spPr>
          <a:xfrm>
            <a:off x="8956183" y="660111"/>
            <a:ext cx="2913299" cy="1144996"/>
          </a:xfrm>
          <a:prstGeom prst="wedgeRoundRectCallout">
            <a:avLst>
              <a:gd name="adj1" fmla="val -75491"/>
              <a:gd name="adj2" fmla="val 8877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This is the purpose in the Operational Requirement</a:t>
            </a:r>
          </a:p>
        </p:txBody>
      </p:sp>
    </p:spTree>
    <p:extLst>
      <p:ext uri="{BB962C8B-B14F-4D97-AF65-F5344CB8AC3E}">
        <p14:creationId xmlns:p14="http://schemas.microsoft.com/office/powerpoint/2010/main" val="95397628"/>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25046"/>
            <a:ext cx="7854950" cy="714375"/>
          </a:xfrm>
        </p:spPr>
        <p:txBody>
          <a:bodyPr>
            <a:normAutofit/>
          </a:bodyPr>
          <a:lstStyle/>
          <a:p>
            <a:pPr eaLnBrk="1" hangingPunct="1"/>
            <a:r>
              <a:rPr lang="en-GB" sz="3600" dirty="0">
                <a:latin typeface="Arial" charset="0"/>
              </a:rPr>
              <a:t>Generic System Functionality</a:t>
            </a:r>
            <a:endParaRPr lang="en-US" sz="3600" dirty="0">
              <a:latin typeface="Arial" charset="0"/>
            </a:endParaRPr>
          </a:p>
        </p:txBody>
      </p:sp>
      <p:sp>
        <p:nvSpPr>
          <p:cNvPr id="44129" name="Slide Number Placeholder 12"/>
          <p:cNvSpPr>
            <a:spLocks noGrp="1"/>
          </p:cNvSpPr>
          <p:nvPr>
            <p:ph type="sldNum" sz="quarter" idx="12"/>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015548A-CBF5-C741-AA29-D86FF5B3EE9C}" type="slidenum">
              <a:rPr lang="en-US"/>
              <a:pPr eaLnBrk="1" hangingPunct="1"/>
              <a:t>38</a:t>
            </a:fld>
            <a:endParaRPr lang="en-US" dirty="0"/>
          </a:p>
        </p:txBody>
      </p:sp>
      <p:sp>
        <p:nvSpPr>
          <p:cNvPr id="44035" name="Rectangle 3"/>
          <p:cNvSpPr>
            <a:spLocks noChangeArrowheads="1"/>
          </p:cNvSpPr>
          <p:nvPr/>
        </p:nvSpPr>
        <p:spPr bwMode="auto">
          <a:xfrm>
            <a:off x="1701796" y="4473427"/>
            <a:ext cx="181758" cy="4638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0000" tIns="46800" rIns="90000" bIns="46800" anchor="ctr">
            <a:spAutoFit/>
          </a:bodyPr>
          <a:lstStyle/>
          <a:p>
            <a:endParaRPr lang="en-US" sz="2400" dirty="0">
              <a:latin typeface="Times New Roman" charset="0"/>
            </a:endParaRPr>
          </a:p>
        </p:txBody>
      </p:sp>
      <p:graphicFrame>
        <p:nvGraphicFramePr>
          <p:cNvPr id="352260" name="Group 4"/>
          <p:cNvGraphicFramePr>
            <a:graphicFrameLocks noGrp="1"/>
          </p:cNvGraphicFramePr>
          <p:nvPr>
            <p:extLst>
              <p:ext uri="{D42A27DB-BD31-4B8C-83A1-F6EECF244321}">
                <p14:modId xmlns:p14="http://schemas.microsoft.com/office/powerpoint/2010/main" val="997960358"/>
              </p:ext>
            </p:extLst>
          </p:nvPr>
        </p:nvGraphicFramePr>
        <p:xfrm>
          <a:off x="1704531" y="1785945"/>
          <a:ext cx="2754312" cy="4711246"/>
        </p:xfrm>
        <a:graphic>
          <a:graphicData uri="http://schemas.openxmlformats.org/drawingml/2006/table">
            <a:tbl>
              <a:tblPr/>
              <a:tblGrid>
                <a:gridCol w="1051809">
                  <a:extLst>
                    <a:ext uri="{9D8B030D-6E8A-4147-A177-3AD203B41FA5}">
                      <a16:colId xmlns:a16="http://schemas.microsoft.com/office/drawing/2014/main" val="20000"/>
                    </a:ext>
                  </a:extLst>
                </a:gridCol>
                <a:gridCol w="1702503">
                  <a:extLst>
                    <a:ext uri="{9D8B030D-6E8A-4147-A177-3AD203B41FA5}">
                      <a16:colId xmlns:a16="http://schemas.microsoft.com/office/drawing/2014/main" val="20001"/>
                    </a:ext>
                  </a:extLst>
                </a:gridCol>
              </a:tblGrid>
              <a:tr h="64234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Generic System Function</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Implementation</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Load bread</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Stick bread slice on end of toasting fork</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943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Generate heat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Open coal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3289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Apply heat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Use toasting fork to bring bread close to open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Monitor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Look at the bread from time to time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Control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Move bread to get even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3289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Remove heat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Use toasting fork to bring toast away from coal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8439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Unload Toast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off of the toasting fork</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44065" name="Rectangle 33"/>
          <p:cNvSpPr>
            <a:spLocks noChangeArrowheads="1"/>
          </p:cNvSpPr>
          <p:nvPr/>
        </p:nvSpPr>
        <p:spPr bwMode="auto">
          <a:xfrm>
            <a:off x="1524000" y="4872148"/>
            <a:ext cx="220230" cy="2791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0000" tIns="46800" rIns="90000" bIns="46800" anchor="ctr">
            <a:spAutoFit/>
          </a:bodyPr>
          <a:lstStyle/>
          <a:p>
            <a:r>
              <a:rPr lang="en-US" sz="1200" dirty="0">
                <a:latin typeface="Garamond" charset="0"/>
                <a:cs typeface="Times New Roman" charset="0"/>
              </a:rPr>
              <a:t> </a:t>
            </a:r>
            <a:endParaRPr lang="en-US" sz="2400" dirty="0">
              <a:latin typeface="Times New Roman" charset="0"/>
            </a:endParaRPr>
          </a:p>
        </p:txBody>
      </p:sp>
      <p:sp>
        <p:nvSpPr>
          <p:cNvPr id="44066" name="Rectangle 34"/>
          <p:cNvSpPr>
            <a:spLocks noChangeArrowheads="1"/>
          </p:cNvSpPr>
          <p:nvPr/>
        </p:nvSpPr>
        <p:spPr bwMode="auto">
          <a:xfrm>
            <a:off x="1524000" y="2146152"/>
            <a:ext cx="181758" cy="4638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0000" tIns="46800" rIns="90000" bIns="46800" anchor="ctr">
            <a:spAutoFit/>
          </a:bodyPr>
          <a:lstStyle/>
          <a:p>
            <a:endParaRPr lang="en-US" sz="2400" dirty="0">
              <a:latin typeface="Times New Roman" charset="0"/>
            </a:endParaRPr>
          </a:p>
        </p:txBody>
      </p:sp>
      <p:graphicFrame>
        <p:nvGraphicFramePr>
          <p:cNvPr id="352291" name="Group 35"/>
          <p:cNvGraphicFramePr>
            <a:graphicFrameLocks noGrp="1"/>
          </p:cNvGraphicFramePr>
          <p:nvPr>
            <p:extLst>
              <p:ext uri="{D42A27DB-BD31-4B8C-83A1-F6EECF244321}">
                <p14:modId xmlns:p14="http://schemas.microsoft.com/office/powerpoint/2010/main" val="4098526299"/>
              </p:ext>
            </p:extLst>
          </p:nvPr>
        </p:nvGraphicFramePr>
        <p:xfrm>
          <a:off x="4596257" y="1785941"/>
          <a:ext cx="2768600" cy="4711701"/>
        </p:xfrm>
        <a:graphic>
          <a:graphicData uri="http://schemas.openxmlformats.org/drawingml/2006/table">
            <a:tbl>
              <a:tblPr/>
              <a:tblGrid>
                <a:gridCol w="1066310">
                  <a:extLst>
                    <a:ext uri="{9D8B030D-6E8A-4147-A177-3AD203B41FA5}">
                      <a16:colId xmlns:a16="http://schemas.microsoft.com/office/drawing/2014/main" val="20000"/>
                    </a:ext>
                  </a:extLst>
                </a:gridCol>
                <a:gridCol w="1702290">
                  <a:extLst>
                    <a:ext uri="{9D8B030D-6E8A-4147-A177-3AD203B41FA5}">
                      <a16:colId xmlns:a16="http://schemas.microsoft.com/office/drawing/2014/main" val="20001"/>
                    </a:ext>
                  </a:extLst>
                </a:gridCol>
              </a:tblGrid>
              <a:tr h="6500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Generic System Function</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Implementation</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Load  bread</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Put bread into slots </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63832">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Generate heat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Electric elements</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43846">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Apply heat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Lower bread next to elements using lever mechanism </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Monitor toasting</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GB" sz="1200" b="0" i="0" u="none" strike="noStrike" cap="none" normalizeH="0" baseline="0" dirty="0">
                          <a:ln>
                            <a:noFill/>
                          </a:ln>
                          <a:solidFill>
                            <a:schemeClr val="tx1"/>
                          </a:solidFill>
                          <a:effectLst/>
                          <a:latin typeface="+mn-lt"/>
                          <a:cs typeface="Times New Roman" pitchFamily="18" charset="0"/>
                        </a:rPr>
                        <a:t>Look at the bread from time to time</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Control toasting</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Timer</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43846">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Remove heat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Lift bread from elements using lever mechanism</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Unload Toast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from slots</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44096" name="Rectangle 64"/>
          <p:cNvSpPr>
            <a:spLocks noChangeArrowheads="1"/>
          </p:cNvSpPr>
          <p:nvPr/>
        </p:nvSpPr>
        <p:spPr bwMode="auto">
          <a:xfrm>
            <a:off x="1524000" y="4643548"/>
            <a:ext cx="220230" cy="2791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0000" tIns="46800" rIns="90000" bIns="46800" anchor="ctr">
            <a:spAutoFit/>
          </a:bodyPr>
          <a:lstStyle/>
          <a:p>
            <a:r>
              <a:rPr lang="en-US" sz="1200" dirty="0">
                <a:latin typeface="Garamond" charset="0"/>
                <a:cs typeface="Times New Roman" charset="0"/>
              </a:rPr>
              <a:t> </a:t>
            </a:r>
            <a:endParaRPr lang="en-US" sz="2400" dirty="0">
              <a:latin typeface="Times New Roman" charset="0"/>
            </a:endParaRPr>
          </a:p>
        </p:txBody>
      </p:sp>
      <p:pic>
        <p:nvPicPr>
          <p:cNvPr id="44097" name="Picture 65" descr="Dualit Toas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2140" y="690592"/>
            <a:ext cx="1273175" cy="974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44098" name="Picture 66" descr="Toasting For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6650" y="640718"/>
            <a:ext cx="1447800" cy="1044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aphicFrame>
        <p:nvGraphicFramePr>
          <p:cNvPr id="11" name="Group 35"/>
          <p:cNvGraphicFramePr>
            <a:graphicFrameLocks noGrp="1"/>
          </p:cNvGraphicFramePr>
          <p:nvPr>
            <p:extLst>
              <p:ext uri="{D42A27DB-BD31-4B8C-83A1-F6EECF244321}">
                <p14:modId xmlns:p14="http://schemas.microsoft.com/office/powerpoint/2010/main" val="4045199219"/>
              </p:ext>
            </p:extLst>
          </p:nvPr>
        </p:nvGraphicFramePr>
        <p:xfrm>
          <a:off x="7579445" y="1777063"/>
          <a:ext cx="3028890" cy="4729010"/>
        </p:xfrm>
        <a:graphic>
          <a:graphicData uri="http://schemas.openxmlformats.org/drawingml/2006/table">
            <a:tbl>
              <a:tblPr/>
              <a:tblGrid>
                <a:gridCol w="1074820">
                  <a:extLst>
                    <a:ext uri="{9D8B030D-6E8A-4147-A177-3AD203B41FA5}">
                      <a16:colId xmlns:a16="http://schemas.microsoft.com/office/drawing/2014/main" val="20000"/>
                    </a:ext>
                  </a:extLst>
                </a:gridCol>
                <a:gridCol w="1954070">
                  <a:extLst>
                    <a:ext uri="{9D8B030D-6E8A-4147-A177-3AD203B41FA5}">
                      <a16:colId xmlns:a16="http://schemas.microsoft.com/office/drawing/2014/main" val="20001"/>
                    </a:ext>
                  </a:extLst>
                </a:gridCol>
              </a:tblGrid>
              <a:tr h="649993">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Generic System Function</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Implementation</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Load bread</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Put bread on conveyor </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6378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Generate heat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Electric elements</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4376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Apply heat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Conveyor takes bread past the electric elements</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Monitor toasting</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GB" sz="1200" b="0" i="0" u="none" strike="noStrike" cap="none" normalizeH="0" baseline="0" dirty="0">
                          <a:ln>
                            <a:noFill/>
                          </a:ln>
                          <a:solidFill>
                            <a:schemeClr val="tx1"/>
                          </a:solidFill>
                          <a:effectLst/>
                          <a:latin typeface="+mn-lt"/>
                          <a:cs typeface="Times New Roman" pitchFamily="18" charset="0"/>
                        </a:rPr>
                        <a:t>Look at the output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45275">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Control toasting</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Speed of conveyor and heat setting of elements</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4376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Remove heat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Toast falls onto catch tray</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Unload Toast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from catch tray</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pic>
        <p:nvPicPr>
          <p:cNvPr id="44128" name="Picture 11" descr="coveyer toaster.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748713" y="730250"/>
            <a:ext cx="787400" cy="9477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914744932"/>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9518" y="79222"/>
            <a:ext cx="6489700" cy="459595"/>
          </a:xfrm>
        </p:spPr>
        <p:txBody>
          <a:bodyPr>
            <a:normAutofit fontScale="90000"/>
          </a:bodyPr>
          <a:lstStyle/>
          <a:p>
            <a:pPr eaLnBrk="1" hangingPunct="1"/>
            <a:r>
              <a:rPr lang="en-GB" dirty="0"/>
              <a:t>Generic System Functionality</a:t>
            </a:r>
            <a:endParaRPr lang="en-US" dirty="0"/>
          </a:p>
        </p:txBody>
      </p:sp>
      <p:sp>
        <p:nvSpPr>
          <p:cNvPr id="2" name="Slide Number Placeholder 1"/>
          <p:cNvSpPr>
            <a:spLocks noGrp="1"/>
          </p:cNvSpPr>
          <p:nvPr>
            <p:ph type="sldNum" sz="quarter" idx="4"/>
          </p:nvPr>
        </p:nvSpPr>
        <p:spPr/>
        <p:txBody>
          <a:bodyPr/>
          <a:lstStyle/>
          <a:p>
            <a:fld id="{714C567D-0E37-3E41-B6D4-8C0AC45026B9}" type="slidenum">
              <a:rPr lang="en-US" smtClean="0"/>
              <a:pPr/>
              <a:t>39</a:t>
            </a:fld>
            <a:endParaRPr lang="en-US" dirty="0"/>
          </a:p>
        </p:txBody>
      </p:sp>
      <p:sp>
        <p:nvSpPr>
          <p:cNvPr id="22" name="Content Placeholder 21"/>
          <p:cNvSpPr>
            <a:spLocks noGrp="1"/>
          </p:cNvSpPr>
          <p:nvPr>
            <p:ph idx="4294967295"/>
          </p:nvPr>
        </p:nvSpPr>
        <p:spPr>
          <a:xfrm>
            <a:off x="406006" y="1022697"/>
            <a:ext cx="11428641" cy="2579688"/>
          </a:xfrm>
        </p:spPr>
        <p:txBody>
          <a:bodyPr>
            <a:normAutofit/>
          </a:bodyPr>
          <a:lstStyle/>
          <a:p>
            <a:pPr marL="381000" indent="-381000"/>
            <a:r>
              <a:rPr lang="en-GB" sz="2400" dirty="0"/>
              <a:t>Every engineered system has an underlying set of functionality that enables it to achieve its purpose. </a:t>
            </a:r>
          </a:p>
          <a:p>
            <a:pPr marL="381000" indent="-381000"/>
            <a:r>
              <a:rPr lang="en-GB" sz="2400" dirty="0"/>
              <a:t>Similar systems will have similar functionality; indeed, systems that have the same purpose (Operational Requirement) will have a set of functionality that is identical. </a:t>
            </a:r>
          </a:p>
          <a:p>
            <a:pPr marL="381000" indent="-381000"/>
            <a:r>
              <a:rPr lang="en-GB" sz="2400" dirty="0"/>
              <a:t>Whilst the GSF is a consequence of the system purpose and is fixed, it can be implemented in many ways which change as technologies evolve and emerge. </a:t>
            </a:r>
          </a:p>
        </p:txBody>
      </p:sp>
      <p:sp>
        <p:nvSpPr>
          <p:cNvPr id="5" name="Rectangle 4"/>
          <p:cNvSpPr/>
          <p:nvPr/>
        </p:nvSpPr>
        <p:spPr bwMode="auto">
          <a:xfrm>
            <a:off x="4330368" y="4086266"/>
            <a:ext cx="2679700" cy="5842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buFont typeface="Wingdings" pitchFamily="2" charset="2"/>
              <a:buNone/>
              <a:defRPr/>
            </a:pPr>
            <a:r>
              <a:rPr lang="en-GB" sz="2000" dirty="0">
                <a:solidFill>
                  <a:schemeClr val="tx1"/>
                </a:solidFill>
              </a:rPr>
              <a:t>Toast Bread Products</a:t>
            </a:r>
          </a:p>
        </p:txBody>
      </p:sp>
      <p:sp>
        <p:nvSpPr>
          <p:cNvPr id="6" name="Rectangle 5"/>
          <p:cNvSpPr/>
          <p:nvPr/>
        </p:nvSpPr>
        <p:spPr bwMode="auto">
          <a:xfrm>
            <a:off x="1594428" y="5534066"/>
            <a:ext cx="9525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Load Bread</a:t>
            </a:r>
          </a:p>
        </p:txBody>
      </p:sp>
      <p:sp>
        <p:nvSpPr>
          <p:cNvPr id="7" name="Rectangle 6"/>
          <p:cNvSpPr/>
          <p:nvPr/>
        </p:nvSpPr>
        <p:spPr bwMode="auto">
          <a:xfrm>
            <a:off x="4774870"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Monitor Toasting</a:t>
            </a:r>
          </a:p>
        </p:txBody>
      </p:sp>
      <p:sp>
        <p:nvSpPr>
          <p:cNvPr id="8" name="Rectangle 7"/>
          <p:cNvSpPr/>
          <p:nvPr/>
        </p:nvSpPr>
        <p:spPr bwMode="auto">
          <a:xfrm>
            <a:off x="60067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Control Toasting</a:t>
            </a:r>
          </a:p>
        </p:txBody>
      </p:sp>
      <p:sp>
        <p:nvSpPr>
          <p:cNvPr id="9" name="Rectangle 8"/>
          <p:cNvSpPr/>
          <p:nvPr/>
        </p:nvSpPr>
        <p:spPr bwMode="auto">
          <a:xfrm>
            <a:off x="72005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Remove Heat</a:t>
            </a:r>
          </a:p>
        </p:txBody>
      </p:sp>
      <p:sp>
        <p:nvSpPr>
          <p:cNvPr id="10" name="Rectangle 9"/>
          <p:cNvSpPr/>
          <p:nvPr/>
        </p:nvSpPr>
        <p:spPr bwMode="auto">
          <a:xfrm>
            <a:off x="84070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Unload Toast</a:t>
            </a:r>
          </a:p>
        </p:txBody>
      </p:sp>
      <p:sp>
        <p:nvSpPr>
          <p:cNvPr id="11" name="Rectangle 10"/>
          <p:cNvSpPr/>
          <p:nvPr/>
        </p:nvSpPr>
        <p:spPr bwMode="auto">
          <a:xfrm>
            <a:off x="3829628" y="5534066"/>
            <a:ext cx="8890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Apply Heat</a:t>
            </a:r>
          </a:p>
        </p:txBody>
      </p:sp>
      <p:sp>
        <p:nvSpPr>
          <p:cNvPr id="12" name="Rectangle 11"/>
          <p:cNvSpPr/>
          <p:nvPr/>
        </p:nvSpPr>
        <p:spPr bwMode="auto">
          <a:xfrm>
            <a:off x="2597728" y="5534066"/>
            <a:ext cx="11557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Generate Heat</a:t>
            </a:r>
          </a:p>
        </p:txBody>
      </p:sp>
      <p:cxnSp>
        <p:nvCxnSpPr>
          <p:cNvPr id="13" name="Elbow Connector 17"/>
          <p:cNvCxnSpPr>
            <a:cxnSpLocks noChangeShapeType="1"/>
          </p:cNvCxnSpPr>
          <p:nvPr/>
        </p:nvCxnSpPr>
        <p:spPr bwMode="auto">
          <a:xfrm rot="5400000">
            <a:off x="3498518" y="3248066"/>
            <a:ext cx="863600" cy="37084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4" name="Elbow Connector 20"/>
          <p:cNvCxnSpPr>
            <a:cxnSpLocks noChangeShapeType="1"/>
          </p:cNvCxnSpPr>
          <p:nvPr/>
        </p:nvCxnSpPr>
        <p:spPr bwMode="auto">
          <a:xfrm rot="5400000">
            <a:off x="4050968" y="3800516"/>
            <a:ext cx="863600" cy="26035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5" name="Elbow Connector 24"/>
          <p:cNvCxnSpPr>
            <a:cxnSpLocks noChangeShapeType="1"/>
          </p:cNvCxnSpPr>
          <p:nvPr/>
        </p:nvCxnSpPr>
        <p:spPr bwMode="auto">
          <a:xfrm rot="5400000">
            <a:off x="4600243" y="4349791"/>
            <a:ext cx="863600" cy="150495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6" name="Elbow Connector 36"/>
          <p:cNvCxnSpPr>
            <a:cxnSpLocks noChangeShapeType="1"/>
          </p:cNvCxnSpPr>
          <p:nvPr/>
        </p:nvCxnSpPr>
        <p:spPr bwMode="auto">
          <a:xfrm rot="16200000" flipH="1">
            <a:off x="6336968" y="4118016"/>
            <a:ext cx="863600" cy="19685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7" name="Elbow Connector 38"/>
          <p:cNvCxnSpPr>
            <a:cxnSpLocks noChangeShapeType="1"/>
          </p:cNvCxnSpPr>
          <p:nvPr/>
        </p:nvCxnSpPr>
        <p:spPr bwMode="auto">
          <a:xfrm rot="16200000" flipH="1">
            <a:off x="6940218" y="3514766"/>
            <a:ext cx="863600" cy="31750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8" name="Elbow Connector 41"/>
          <p:cNvCxnSpPr>
            <a:cxnSpLocks noChangeShapeType="1"/>
          </p:cNvCxnSpPr>
          <p:nvPr/>
        </p:nvCxnSpPr>
        <p:spPr bwMode="auto">
          <a:xfrm rot="5400000">
            <a:off x="5143168" y="4892716"/>
            <a:ext cx="863600" cy="4191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9" name="Elbow Connector 45"/>
          <p:cNvCxnSpPr>
            <a:cxnSpLocks noChangeShapeType="1"/>
          </p:cNvCxnSpPr>
          <p:nvPr/>
        </p:nvCxnSpPr>
        <p:spPr bwMode="auto">
          <a:xfrm rot="16200000" flipH="1">
            <a:off x="5740068" y="4714916"/>
            <a:ext cx="863600" cy="7747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sp>
        <p:nvSpPr>
          <p:cNvPr id="20" name="TextBox 47"/>
          <p:cNvSpPr txBox="1">
            <a:spLocks noChangeArrowheads="1"/>
          </p:cNvSpPr>
          <p:nvPr/>
        </p:nvSpPr>
        <p:spPr bwMode="auto">
          <a:xfrm>
            <a:off x="10025991" y="4055309"/>
            <a:ext cx="1108075"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System</a:t>
            </a:r>
          </a:p>
          <a:p>
            <a:pPr algn="ctr" eaLnBrk="1" hangingPunct="1"/>
            <a:r>
              <a:rPr lang="en-GB" sz="1800" dirty="0"/>
              <a:t> Purpose</a:t>
            </a:r>
          </a:p>
        </p:txBody>
      </p:sp>
      <p:sp>
        <p:nvSpPr>
          <p:cNvPr id="21" name="TextBox 48"/>
          <p:cNvSpPr txBox="1">
            <a:spLocks noChangeArrowheads="1"/>
          </p:cNvSpPr>
          <p:nvPr/>
        </p:nvSpPr>
        <p:spPr bwMode="auto">
          <a:xfrm>
            <a:off x="9987557" y="5512137"/>
            <a:ext cx="1184941"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Generic </a:t>
            </a:r>
          </a:p>
          <a:p>
            <a:pPr algn="ctr" eaLnBrk="1" hangingPunct="1"/>
            <a:r>
              <a:rPr lang="en-GB" sz="1800" dirty="0"/>
              <a:t>Functions</a:t>
            </a:r>
          </a:p>
        </p:txBody>
      </p:sp>
    </p:spTree>
    <p:extLst>
      <p:ext uri="{BB962C8B-B14F-4D97-AF65-F5344CB8AC3E}">
        <p14:creationId xmlns:p14="http://schemas.microsoft.com/office/powerpoint/2010/main" val="627827473"/>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200" y="174530"/>
            <a:ext cx="11010600" cy="664797"/>
          </a:xfrm>
        </p:spPr>
        <p:txBody>
          <a:bodyPr/>
          <a:lstStyle/>
          <a:p>
            <a:r>
              <a:rPr lang="en-US" dirty="0"/>
              <a:t>What is a System Function</a:t>
            </a:r>
          </a:p>
        </p:txBody>
      </p:sp>
      <p:sp>
        <p:nvSpPr>
          <p:cNvPr id="5" name="Slide Number Placeholder 4"/>
          <p:cNvSpPr>
            <a:spLocks noGrp="1"/>
          </p:cNvSpPr>
          <p:nvPr>
            <p:ph type="sldNum" sz="quarter" idx="12"/>
          </p:nvPr>
        </p:nvSpPr>
        <p:spPr/>
        <p:txBody>
          <a:bodyPr/>
          <a:lstStyle/>
          <a:p>
            <a:fld id="{4DD93AAA-9664-724C-BCA8-AA8BF9C19235}" type="slidenum">
              <a:rPr lang="en-US" smtClean="0"/>
              <a:pPr/>
              <a:t>40</a:t>
            </a:fld>
            <a:endParaRPr lang="en-US" dirty="0"/>
          </a:p>
        </p:txBody>
      </p:sp>
      <p:sp>
        <p:nvSpPr>
          <p:cNvPr id="3" name="Content Placeholder 2"/>
          <p:cNvSpPr>
            <a:spLocks noGrp="1"/>
          </p:cNvSpPr>
          <p:nvPr>
            <p:ph type="body" sz="quarter" idx="16"/>
          </p:nvPr>
        </p:nvSpPr>
        <p:spPr>
          <a:xfrm>
            <a:off x="475468" y="1441036"/>
            <a:ext cx="5566328" cy="5101499"/>
          </a:xfrm>
        </p:spPr>
        <p:txBody>
          <a:bodyPr>
            <a:normAutofit/>
          </a:bodyPr>
          <a:lstStyle/>
          <a:p>
            <a:pPr>
              <a:lnSpc>
                <a:spcPct val="110000"/>
              </a:lnSpc>
            </a:pPr>
            <a:r>
              <a:rPr lang="en-US" dirty="0"/>
              <a:t>A System Function defines something the System has to do – it</a:t>
            </a:r>
            <a:r>
              <a:rPr lang="fr-FR" dirty="0"/>
              <a:t>’</a:t>
            </a:r>
            <a:r>
              <a:rPr lang="en-US" dirty="0"/>
              <a:t>s a job, a task, an activity. They can be viewed as turning inputs into outputs:</a:t>
            </a:r>
          </a:p>
          <a:p>
            <a:pPr>
              <a:lnSpc>
                <a:spcPct val="110000"/>
              </a:lnSpc>
            </a:pPr>
            <a:endParaRPr lang="en-US" dirty="0"/>
          </a:p>
          <a:p>
            <a:pPr>
              <a:lnSpc>
                <a:spcPct val="110000"/>
              </a:lnSpc>
            </a:pPr>
            <a:endParaRPr lang="en-US" dirty="0"/>
          </a:p>
          <a:p>
            <a:pPr>
              <a:lnSpc>
                <a:spcPct val="110000"/>
              </a:lnSpc>
            </a:pPr>
            <a:endParaRPr lang="en-US" dirty="0"/>
          </a:p>
          <a:p>
            <a:pPr>
              <a:lnSpc>
                <a:spcPct val="110000"/>
              </a:lnSpc>
            </a:pPr>
            <a:endParaRPr lang="en-US" dirty="0"/>
          </a:p>
          <a:p>
            <a:pPr>
              <a:lnSpc>
                <a:spcPct val="110000"/>
              </a:lnSpc>
            </a:pPr>
            <a:r>
              <a:rPr lang="en-US" dirty="0"/>
              <a:t>Functions are defined as a</a:t>
            </a:r>
          </a:p>
          <a:p>
            <a:pPr>
              <a:lnSpc>
                <a:spcPct val="110000"/>
              </a:lnSpc>
            </a:pPr>
            <a:endParaRPr lang="en-US" dirty="0"/>
          </a:p>
          <a:p>
            <a:pPr>
              <a:lnSpc>
                <a:spcPct val="110000"/>
              </a:lnSpc>
            </a:pPr>
            <a:endParaRPr lang="en-US" dirty="0"/>
          </a:p>
          <a:p>
            <a:pPr>
              <a:lnSpc>
                <a:spcPct val="110000"/>
              </a:lnSpc>
            </a:pPr>
            <a:endParaRPr lang="en-US" dirty="0"/>
          </a:p>
          <a:p>
            <a:pPr>
              <a:lnSpc>
                <a:spcPct val="110000"/>
              </a:lnSpc>
            </a:pPr>
            <a:r>
              <a:rPr lang="en-US" dirty="0"/>
              <a:t>And potentially, mathematically</a:t>
            </a:r>
          </a:p>
          <a:p>
            <a:pPr lvl="1">
              <a:lnSpc>
                <a:spcPct val="110000"/>
              </a:lnSpc>
            </a:pPr>
            <a:endParaRPr lang="en-US" dirty="0"/>
          </a:p>
          <a:p>
            <a:pPr marL="536542" lvl="1" indent="0">
              <a:lnSpc>
                <a:spcPct val="110000"/>
              </a:lnSpc>
              <a:buNone/>
            </a:pPr>
            <a:r>
              <a:rPr lang="en-US" dirty="0"/>
              <a:t>	      </a:t>
            </a:r>
            <a:r>
              <a:rPr lang="en-US" sz="2600" dirty="0"/>
              <a:t>Y = f(x)</a:t>
            </a:r>
          </a:p>
          <a:p>
            <a:pPr>
              <a:lnSpc>
                <a:spcPct val="110000"/>
              </a:lnSpc>
            </a:pPr>
            <a:endParaRPr lang="en-US" dirty="0"/>
          </a:p>
          <a:p>
            <a:pPr>
              <a:lnSpc>
                <a:spcPct val="110000"/>
              </a:lnSpc>
            </a:pPr>
            <a:endParaRPr lang="en-US" dirty="0"/>
          </a:p>
        </p:txBody>
      </p:sp>
      <p:sp>
        <p:nvSpPr>
          <p:cNvPr id="4" name="Content Placeholder 3"/>
          <p:cNvSpPr>
            <a:spLocks noGrp="1"/>
          </p:cNvSpPr>
          <p:nvPr>
            <p:ph type="body" sz="quarter" idx="17"/>
          </p:nvPr>
        </p:nvSpPr>
        <p:spPr>
          <a:xfrm>
            <a:off x="6370988" y="1441036"/>
            <a:ext cx="5242943" cy="5005620"/>
          </a:xfrm>
        </p:spPr>
        <p:txBody>
          <a:bodyPr>
            <a:normAutofit fontScale="92500" lnSpcReduction="10000"/>
          </a:bodyPr>
          <a:lstStyle/>
          <a:p>
            <a:pPr>
              <a:lnSpc>
                <a:spcPct val="110000"/>
              </a:lnSpc>
            </a:pPr>
            <a:r>
              <a:rPr lang="en-US" dirty="0"/>
              <a:t>Choose VERBS that don’t imply a solution </a:t>
            </a:r>
          </a:p>
          <a:p>
            <a:pPr lvl="1">
              <a:lnSpc>
                <a:spcPct val="110000"/>
              </a:lnSpc>
            </a:pPr>
            <a:r>
              <a:rPr lang="en-US" dirty="0"/>
              <a:t>Deliver Toast (good)</a:t>
            </a:r>
          </a:p>
          <a:p>
            <a:pPr lvl="1">
              <a:lnSpc>
                <a:spcPct val="110000"/>
              </a:lnSpc>
            </a:pPr>
            <a:r>
              <a:rPr lang="en-US" dirty="0"/>
              <a:t>Eject Toast (bad because it suggests a “pop-up” mechanism)</a:t>
            </a:r>
          </a:p>
          <a:p>
            <a:pPr>
              <a:lnSpc>
                <a:spcPct val="110000"/>
              </a:lnSpc>
            </a:pPr>
            <a:r>
              <a:rPr lang="en-US" dirty="0"/>
              <a:t>Do explore different verbs – we always have choice. </a:t>
            </a:r>
          </a:p>
          <a:p>
            <a:pPr>
              <a:lnSpc>
                <a:spcPct val="110000"/>
              </a:lnSpc>
            </a:pPr>
            <a:r>
              <a:rPr lang="en-US" dirty="0"/>
              <a:t>Use imperative verbs – command verbs wherever possible </a:t>
            </a:r>
          </a:p>
          <a:p>
            <a:pPr>
              <a:lnSpc>
                <a:spcPct val="110000"/>
              </a:lnSpc>
            </a:pPr>
            <a:r>
              <a:rPr lang="en-US" dirty="0"/>
              <a:t>The NOUN defines the object the verb acts on. It should be a concrete noun</a:t>
            </a:r>
          </a:p>
          <a:p>
            <a:pPr lvl="1">
              <a:lnSpc>
                <a:spcPct val="110000"/>
              </a:lnSpc>
            </a:pPr>
            <a:r>
              <a:rPr lang="en-US" dirty="0"/>
              <a:t>something that can be touched, seen, tasted, smelt or heard.</a:t>
            </a:r>
          </a:p>
          <a:p>
            <a:pPr>
              <a:lnSpc>
                <a:spcPct val="110000"/>
              </a:lnSpc>
            </a:pPr>
            <a:r>
              <a:rPr lang="en-US" dirty="0"/>
              <a:t>Beware of abstract nouns</a:t>
            </a:r>
          </a:p>
          <a:p>
            <a:pPr lvl="1">
              <a:lnSpc>
                <a:spcPct val="110000"/>
              </a:lnSpc>
            </a:pPr>
            <a:r>
              <a:rPr lang="en-US" dirty="0"/>
              <a:t>these are things you cannot touch, see, hear, smell or taste (but can sometime measure) like reliability, safety, style, etc.</a:t>
            </a:r>
          </a:p>
        </p:txBody>
      </p:sp>
      <p:sp>
        <p:nvSpPr>
          <p:cNvPr id="6" name="TextBox 5"/>
          <p:cNvSpPr txBox="1"/>
          <p:nvPr/>
        </p:nvSpPr>
        <p:spPr>
          <a:xfrm>
            <a:off x="3140242" y="4281154"/>
            <a:ext cx="1798890" cy="415627"/>
          </a:xfrm>
          <a:prstGeom prst="rect">
            <a:avLst/>
          </a:prstGeom>
        </p:spPr>
        <p:style>
          <a:lnRef idx="0">
            <a:schemeClr val="accent4"/>
          </a:lnRef>
          <a:fillRef idx="3">
            <a:schemeClr val="accent4"/>
          </a:fillRef>
          <a:effectRef idx="3">
            <a:schemeClr val="accent4"/>
          </a:effectRef>
          <a:fontRef idx="minor">
            <a:schemeClr val="lt1"/>
          </a:fontRef>
        </p:style>
        <p:txBody>
          <a:bodyPr wrap="none" rtlCol="0">
            <a:spAutoFit/>
          </a:bodyPr>
          <a:lstStyle/>
          <a:p>
            <a:r>
              <a:rPr lang="en-US" sz="2101" b="1" dirty="0"/>
              <a:t>VERB NOUN</a:t>
            </a:r>
          </a:p>
        </p:txBody>
      </p:sp>
      <p:sp>
        <p:nvSpPr>
          <p:cNvPr id="11" name="Rectangle 10"/>
          <p:cNvSpPr/>
          <p:nvPr/>
        </p:nvSpPr>
        <p:spPr>
          <a:xfrm>
            <a:off x="3258632" y="2831259"/>
            <a:ext cx="1481316" cy="70064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Function</a:t>
            </a:r>
          </a:p>
        </p:txBody>
      </p:sp>
      <p:cxnSp>
        <p:nvCxnSpPr>
          <p:cNvPr id="13" name="Straight Arrow Connector 12"/>
          <p:cNvCxnSpPr/>
          <p:nvPr/>
        </p:nvCxnSpPr>
        <p:spPr>
          <a:xfrm>
            <a:off x="2393775" y="3056571"/>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2393775" y="3359794"/>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763907" y="3056571"/>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763907" y="3424415"/>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4763907" y="3220609"/>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16200000">
            <a:off x="1858010" y="3059027"/>
            <a:ext cx="825867" cy="323165"/>
          </a:xfrm>
          <a:prstGeom prst="rect">
            <a:avLst/>
          </a:prstGeom>
          <a:noFill/>
        </p:spPr>
        <p:txBody>
          <a:bodyPr wrap="none" rtlCol="0">
            <a:spAutoFit/>
          </a:bodyPr>
          <a:lstStyle/>
          <a:p>
            <a:r>
              <a:rPr lang="en-US" sz="1500" b="1" dirty="0"/>
              <a:t>Inputs</a:t>
            </a:r>
          </a:p>
        </p:txBody>
      </p:sp>
      <p:sp>
        <p:nvSpPr>
          <p:cNvPr id="19" name="TextBox 18"/>
          <p:cNvSpPr txBox="1"/>
          <p:nvPr/>
        </p:nvSpPr>
        <p:spPr>
          <a:xfrm rot="16200000">
            <a:off x="5377959" y="3059028"/>
            <a:ext cx="960519" cy="323165"/>
          </a:xfrm>
          <a:prstGeom prst="rect">
            <a:avLst/>
          </a:prstGeom>
          <a:noFill/>
        </p:spPr>
        <p:txBody>
          <a:bodyPr wrap="none" rtlCol="0">
            <a:spAutoFit/>
          </a:bodyPr>
          <a:lstStyle/>
          <a:p>
            <a:r>
              <a:rPr lang="en-US" sz="1500" b="1" dirty="0"/>
              <a:t>Outputs</a:t>
            </a:r>
          </a:p>
        </p:txBody>
      </p:sp>
    </p:spTree>
    <p:extLst>
      <p:ext uri="{BB962C8B-B14F-4D97-AF65-F5344CB8AC3E}">
        <p14:creationId xmlns:p14="http://schemas.microsoft.com/office/powerpoint/2010/main" val="40083975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78" y="165921"/>
            <a:ext cx="7503379" cy="481054"/>
          </a:xfrm>
        </p:spPr>
        <p:txBody>
          <a:bodyPr>
            <a:normAutofit fontScale="90000"/>
          </a:bodyPr>
          <a:lstStyle/>
          <a:p>
            <a:r>
              <a:rPr lang="en-US" dirty="0"/>
              <a:t>System Functions Logically Interact </a:t>
            </a:r>
          </a:p>
        </p:txBody>
      </p:sp>
      <p:sp>
        <p:nvSpPr>
          <p:cNvPr id="3" name="Slide Number Placeholder 2"/>
          <p:cNvSpPr>
            <a:spLocks noGrp="1"/>
          </p:cNvSpPr>
          <p:nvPr>
            <p:ph type="sldNum" sz="quarter" idx="4"/>
          </p:nvPr>
        </p:nvSpPr>
        <p:spPr/>
        <p:txBody>
          <a:bodyPr/>
          <a:lstStyle/>
          <a:p>
            <a:fld id="{5B5001F5-E7B9-4741-B997-DC6E1D931256}" type="slidenum">
              <a:rPr lang="en-US" smtClean="0"/>
              <a:pPr/>
              <a:t>41</a:t>
            </a:fld>
            <a:endParaRPr lang="en-US" dirty="0"/>
          </a:p>
        </p:txBody>
      </p:sp>
      <p:sp>
        <p:nvSpPr>
          <p:cNvPr id="5" name="TextBox 4"/>
          <p:cNvSpPr txBox="1"/>
          <p:nvPr/>
        </p:nvSpPr>
        <p:spPr>
          <a:xfrm>
            <a:off x="7598657" y="1881606"/>
            <a:ext cx="4228403" cy="341632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2400" dirty="0"/>
              <a:t>To meet the overall system purpose the functions have to logically interact, with the outputs of functions feeding the inputs of others.</a:t>
            </a:r>
          </a:p>
          <a:p>
            <a:endParaRPr lang="en-US" sz="2400" dirty="0"/>
          </a:p>
          <a:p>
            <a:r>
              <a:rPr lang="en-US" sz="2400" dirty="0"/>
              <a:t>If I understand these interconnections, I understand my system</a:t>
            </a:r>
          </a:p>
        </p:txBody>
      </p:sp>
      <p:pic>
        <p:nvPicPr>
          <p:cNvPr id="6" name="Picture 5"/>
          <p:cNvPicPr>
            <a:picLocks noChangeAspect="1"/>
          </p:cNvPicPr>
          <p:nvPr/>
        </p:nvPicPr>
        <p:blipFill>
          <a:blip r:embed="rId2"/>
          <a:stretch>
            <a:fillRect/>
          </a:stretch>
        </p:blipFill>
        <p:spPr>
          <a:xfrm>
            <a:off x="652088" y="1249919"/>
            <a:ext cx="6675163" cy="4951184"/>
          </a:xfrm>
          <a:prstGeom prst="rect">
            <a:avLst/>
          </a:prstGeom>
        </p:spPr>
      </p:pic>
    </p:spTree>
    <p:extLst>
      <p:ext uri="{BB962C8B-B14F-4D97-AF65-F5344CB8AC3E}">
        <p14:creationId xmlns:p14="http://schemas.microsoft.com/office/powerpoint/2010/main" val="2057976156"/>
      </p:ext>
    </p:extLst>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923" y="196980"/>
            <a:ext cx="6489700" cy="460505"/>
          </a:xfrm>
        </p:spPr>
        <p:txBody>
          <a:bodyPr>
            <a:normAutofit fontScale="90000"/>
          </a:bodyPr>
          <a:lstStyle/>
          <a:p>
            <a:r>
              <a:rPr lang="en-US" dirty="0"/>
              <a:t>Unwanted Behaviour</a:t>
            </a:r>
          </a:p>
        </p:txBody>
      </p:sp>
      <p:sp>
        <p:nvSpPr>
          <p:cNvPr id="3" name="Slide Number Placeholder 2"/>
          <p:cNvSpPr>
            <a:spLocks noGrp="1"/>
          </p:cNvSpPr>
          <p:nvPr>
            <p:ph type="sldNum" sz="quarter" idx="4"/>
          </p:nvPr>
        </p:nvSpPr>
        <p:spPr/>
        <p:txBody>
          <a:bodyPr/>
          <a:lstStyle/>
          <a:p>
            <a:fld id="{5B5001F5-E7B9-4741-B997-DC6E1D931256}" type="slidenum">
              <a:rPr lang="en-US" smtClean="0"/>
              <a:pPr/>
              <a:t>42</a:t>
            </a:fld>
            <a:endParaRPr lang="en-US" dirty="0"/>
          </a:p>
        </p:txBody>
      </p:sp>
      <p:sp>
        <p:nvSpPr>
          <p:cNvPr id="5" name="TextBox 4"/>
          <p:cNvSpPr txBox="1"/>
          <p:nvPr/>
        </p:nvSpPr>
        <p:spPr>
          <a:xfrm>
            <a:off x="7426444" y="2442549"/>
            <a:ext cx="4439735" cy="2677656"/>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2800" dirty="0"/>
              <a:t>We can examine System Functions for unwanted outputs and for Functional Failures to identify undesirable behaviour so it can be designed out </a:t>
            </a:r>
            <a:r>
              <a:rPr lang="en-US" sz="2800" i="1" dirty="0"/>
              <a:t>ab initio </a:t>
            </a:r>
          </a:p>
        </p:txBody>
      </p:sp>
      <p:pic>
        <p:nvPicPr>
          <p:cNvPr id="4" name="Picture 3"/>
          <p:cNvPicPr>
            <a:picLocks noChangeAspect="1"/>
          </p:cNvPicPr>
          <p:nvPr/>
        </p:nvPicPr>
        <p:blipFill>
          <a:blip r:embed="rId2"/>
          <a:stretch>
            <a:fillRect/>
          </a:stretch>
        </p:blipFill>
        <p:spPr>
          <a:xfrm>
            <a:off x="652088" y="1706825"/>
            <a:ext cx="6489700" cy="4575822"/>
          </a:xfrm>
          <a:prstGeom prst="rect">
            <a:avLst/>
          </a:prstGeom>
        </p:spPr>
      </p:pic>
    </p:spTree>
    <p:extLst>
      <p:ext uri="{BB962C8B-B14F-4D97-AF65-F5344CB8AC3E}">
        <p14:creationId xmlns:p14="http://schemas.microsoft.com/office/powerpoint/2010/main" val="1168478673"/>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1" name="Freeform 35"/>
          <p:cNvSpPr>
            <a:spLocks noChangeArrowheads="1"/>
          </p:cNvSpPr>
          <p:nvPr/>
        </p:nvSpPr>
        <p:spPr bwMode="auto">
          <a:xfrm>
            <a:off x="1719263" y="3568672"/>
            <a:ext cx="8392348" cy="1981200"/>
          </a:xfrm>
          <a:custGeom>
            <a:avLst/>
            <a:gdLst>
              <a:gd name="T0" fmla="*/ 0 w 8850086"/>
              <a:gd name="T1" fmla="*/ 0 h 1980777"/>
              <a:gd name="T2" fmla="*/ 54447 w 8850086"/>
              <a:gd name="T3" fmla="*/ 21866 h 1980777"/>
              <a:gd name="T4" fmla="*/ 1143566 w 8850086"/>
              <a:gd name="T5" fmla="*/ 43714 h 1980777"/>
              <a:gd name="T6" fmla="*/ 1263366 w 8850086"/>
              <a:gd name="T7" fmla="*/ 54656 h 1980777"/>
              <a:gd name="T8" fmla="*/ 1339604 w 8850086"/>
              <a:gd name="T9" fmla="*/ 65580 h 1980777"/>
              <a:gd name="T10" fmla="*/ 1426727 w 8850086"/>
              <a:gd name="T11" fmla="*/ 76504 h 1980777"/>
              <a:gd name="T12" fmla="*/ 1459404 w 8850086"/>
              <a:gd name="T13" fmla="*/ 87446 h 1980777"/>
              <a:gd name="T14" fmla="*/ 1513856 w 8850086"/>
              <a:gd name="T15" fmla="*/ 153027 h 1980777"/>
              <a:gd name="T16" fmla="*/ 1535642 w 8850086"/>
              <a:gd name="T17" fmla="*/ 240454 h 1980777"/>
              <a:gd name="T18" fmla="*/ 1557432 w 8850086"/>
              <a:gd name="T19" fmla="*/ 590222 h 1980777"/>
              <a:gd name="T20" fmla="*/ 1600994 w 8850086"/>
              <a:gd name="T21" fmla="*/ 1202299 h 1980777"/>
              <a:gd name="T22" fmla="*/ 1633670 w 8850086"/>
              <a:gd name="T23" fmla="*/ 1213230 h 1980777"/>
              <a:gd name="T24" fmla="*/ 1644556 w 8850086"/>
              <a:gd name="T25" fmla="*/ 1256949 h 1980777"/>
              <a:gd name="T26" fmla="*/ 3561374 w 8850086"/>
              <a:gd name="T27" fmla="*/ 1344389 h 1980777"/>
              <a:gd name="T28" fmla="*/ 3583146 w 8850086"/>
              <a:gd name="T29" fmla="*/ 1322528 h 1980777"/>
              <a:gd name="T30" fmla="*/ 3626725 w 8850086"/>
              <a:gd name="T31" fmla="*/ 1289738 h 1980777"/>
              <a:gd name="T32" fmla="*/ 3702963 w 8850086"/>
              <a:gd name="T33" fmla="*/ 1246019 h 1980777"/>
              <a:gd name="T34" fmla="*/ 3790088 w 8850086"/>
              <a:gd name="T35" fmla="*/ 1224159 h 1980777"/>
              <a:gd name="T36" fmla="*/ 3822751 w 8850086"/>
              <a:gd name="T37" fmla="*/ 1213230 h 1980777"/>
              <a:gd name="T38" fmla="*/ 4323747 w 8850086"/>
              <a:gd name="T39" fmla="*/ 1235088 h 1980777"/>
              <a:gd name="T40" fmla="*/ 4367298 w 8850086"/>
              <a:gd name="T41" fmla="*/ 1256949 h 1980777"/>
              <a:gd name="T42" fmla="*/ 4399959 w 8850086"/>
              <a:gd name="T43" fmla="*/ 1267879 h 1980777"/>
              <a:gd name="T44" fmla="*/ 4465335 w 8850086"/>
              <a:gd name="T45" fmla="*/ 1300669 h 1980777"/>
              <a:gd name="T46" fmla="*/ 6512840 w 8850086"/>
              <a:gd name="T47" fmla="*/ 1278809 h 1980777"/>
              <a:gd name="T48" fmla="*/ 6534617 w 8850086"/>
              <a:gd name="T49" fmla="*/ 1224159 h 1980777"/>
              <a:gd name="T50" fmla="*/ 6545502 w 8850086"/>
              <a:gd name="T51" fmla="*/ 1180440 h 1980777"/>
              <a:gd name="T52" fmla="*/ 6567279 w 8850086"/>
              <a:gd name="T53" fmla="*/ 1158578 h 1980777"/>
              <a:gd name="T54" fmla="*/ 6589104 w 8850086"/>
              <a:gd name="T55" fmla="*/ 1125788 h 1980777"/>
              <a:gd name="T56" fmla="*/ 6610881 w 8850086"/>
              <a:gd name="T57" fmla="*/ 1082071 h 1980777"/>
              <a:gd name="T58" fmla="*/ 6621766 w 8850086"/>
              <a:gd name="T59" fmla="*/ 1049276 h 1980777"/>
              <a:gd name="T60" fmla="*/ 6643547 w 8850086"/>
              <a:gd name="T61" fmla="*/ 1016487 h 1980777"/>
              <a:gd name="T62" fmla="*/ 6665320 w 8850086"/>
              <a:gd name="T63" fmla="*/ 918118 h 1980777"/>
              <a:gd name="T64" fmla="*/ 6687097 w 8850086"/>
              <a:gd name="T65" fmla="*/ 874397 h 1980777"/>
              <a:gd name="T66" fmla="*/ 6752468 w 8850086"/>
              <a:gd name="T67" fmla="*/ 797887 h 1980777"/>
              <a:gd name="T68" fmla="*/ 6796023 w 8850086"/>
              <a:gd name="T69" fmla="*/ 765097 h 1980777"/>
              <a:gd name="T70" fmla="*/ 6839573 w 8850086"/>
              <a:gd name="T71" fmla="*/ 743238 h 1980777"/>
              <a:gd name="T72" fmla="*/ 6850457 w 8850086"/>
              <a:gd name="T73" fmla="*/ 623012 h 1980777"/>
              <a:gd name="T74" fmla="*/ 6872230 w 8850086"/>
              <a:gd name="T75" fmla="*/ 601146 h 1980777"/>
              <a:gd name="T76" fmla="*/ 6937610 w 8850086"/>
              <a:gd name="T77" fmla="*/ 568356 h 1980777"/>
              <a:gd name="T78" fmla="*/ 7013822 w 8850086"/>
              <a:gd name="T79" fmla="*/ 502776 h 1980777"/>
              <a:gd name="T80" fmla="*/ 7046488 w 8850086"/>
              <a:gd name="T81" fmla="*/ 371615 h 1980777"/>
              <a:gd name="T82" fmla="*/ 7079197 w 8850086"/>
              <a:gd name="T83" fmla="*/ 295111 h 1980777"/>
              <a:gd name="T84" fmla="*/ 7122747 w 8850086"/>
              <a:gd name="T85" fmla="*/ 109294 h 1980777"/>
              <a:gd name="T86" fmla="*/ 7155409 w 8850086"/>
              <a:gd name="T87" fmla="*/ 98370 h 1980777"/>
              <a:gd name="T88" fmla="*/ 7797970 w 8850086"/>
              <a:gd name="T89" fmla="*/ 109294 h 1980777"/>
              <a:gd name="T90" fmla="*/ 7874234 w 8850086"/>
              <a:gd name="T91" fmla="*/ 131160 h 1980777"/>
              <a:gd name="T92" fmla="*/ 7917784 w 8850086"/>
              <a:gd name="T93" fmla="*/ 153027 h 1980777"/>
              <a:gd name="T94" fmla="*/ 8462310 w 8850086"/>
              <a:gd name="T95" fmla="*/ 142084 h 1980777"/>
              <a:gd name="T96" fmla="*/ 8538626 w 8850086"/>
              <a:gd name="T97" fmla="*/ 76504 h 1980777"/>
              <a:gd name="T98" fmla="*/ 8582168 w 8850086"/>
              <a:gd name="T99" fmla="*/ 54656 h 1980777"/>
              <a:gd name="T100" fmla="*/ 8647500 w 8850086"/>
              <a:gd name="T101" fmla="*/ 21866 h 1980777"/>
              <a:gd name="T102" fmla="*/ 8745480 w 8850086"/>
              <a:gd name="T103" fmla="*/ 32790 h 1980777"/>
              <a:gd name="T104" fmla="*/ 8767262 w 8850086"/>
              <a:gd name="T105" fmla="*/ 54656 h 1980777"/>
              <a:gd name="T106" fmla="*/ 8854458 w 8850086"/>
              <a:gd name="T107" fmla="*/ 54656 h 198077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850086"/>
              <a:gd name="T163" fmla="*/ 0 h 1980777"/>
              <a:gd name="T164" fmla="*/ 8850086 w 8850086"/>
              <a:gd name="T165" fmla="*/ 1980777 h 198077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850086" h="1980777">
                <a:moveTo>
                  <a:pt x="0" y="0"/>
                </a:moveTo>
                <a:cubicBezTo>
                  <a:pt x="18143" y="7257"/>
                  <a:pt x="34920" y="20646"/>
                  <a:pt x="54428" y="21771"/>
                </a:cubicBezTo>
                <a:cubicBezTo>
                  <a:pt x="98102" y="24291"/>
                  <a:pt x="1140018" y="43487"/>
                  <a:pt x="1143000" y="43543"/>
                </a:cubicBezTo>
                <a:cubicBezTo>
                  <a:pt x="1182914" y="47171"/>
                  <a:pt x="1222909" y="50002"/>
                  <a:pt x="1262743" y="54428"/>
                </a:cubicBezTo>
                <a:cubicBezTo>
                  <a:pt x="1288244" y="57261"/>
                  <a:pt x="1313510" y="61923"/>
                  <a:pt x="1338943" y="65314"/>
                </a:cubicBezTo>
                <a:lnTo>
                  <a:pt x="1426028" y="76200"/>
                </a:lnTo>
                <a:cubicBezTo>
                  <a:pt x="1436914" y="79828"/>
                  <a:pt x="1448846" y="81181"/>
                  <a:pt x="1458686" y="87085"/>
                </a:cubicBezTo>
                <a:cubicBezTo>
                  <a:pt x="1474411" y="96520"/>
                  <a:pt x="1507665" y="145135"/>
                  <a:pt x="1513114" y="152400"/>
                </a:cubicBezTo>
                <a:cubicBezTo>
                  <a:pt x="1520371" y="181428"/>
                  <a:pt x="1533690" y="209587"/>
                  <a:pt x="1534886" y="239485"/>
                </a:cubicBezTo>
                <a:cubicBezTo>
                  <a:pt x="1546796" y="537265"/>
                  <a:pt x="1532931" y="421754"/>
                  <a:pt x="1556657" y="587828"/>
                </a:cubicBezTo>
                <a:cubicBezTo>
                  <a:pt x="1558652" y="695565"/>
                  <a:pt x="1405090" y="1099873"/>
                  <a:pt x="1600200" y="1197428"/>
                </a:cubicBezTo>
                <a:cubicBezTo>
                  <a:pt x="1610463" y="1202560"/>
                  <a:pt x="1621971" y="1204685"/>
                  <a:pt x="1632857" y="1208314"/>
                </a:cubicBezTo>
                <a:cubicBezTo>
                  <a:pt x="1636486" y="1222828"/>
                  <a:pt x="1641468" y="1237070"/>
                  <a:pt x="1643743" y="1251857"/>
                </a:cubicBezTo>
                <a:cubicBezTo>
                  <a:pt x="1755883" y="1980777"/>
                  <a:pt x="1020084" y="1353454"/>
                  <a:pt x="3559628" y="1338943"/>
                </a:cubicBezTo>
                <a:cubicBezTo>
                  <a:pt x="3566885" y="1331686"/>
                  <a:pt x="3573515" y="1323741"/>
                  <a:pt x="3581400" y="1317171"/>
                </a:cubicBezTo>
                <a:cubicBezTo>
                  <a:pt x="3595338" y="1305556"/>
                  <a:pt x="3610179" y="1295059"/>
                  <a:pt x="3624943" y="1284514"/>
                </a:cubicBezTo>
                <a:cubicBezTo>
                  <a:pt x="3652273" y="1264993"/>
                  <a:pt x="3669254" y="1254638"/>
                  <a:pt x="3701143" y="1240971"/>
                </a:cubicBezTo>
                <a:cubicBezTo>
                  <a:pt x="3735982" y="1226040"/>
                  <a:pt x="3747332" y="1229424"/>
                  <a:pt x="3788228" y="1219200"/>
                </a:cubicBezTo>
                <a:cubicBezTo>
                  <a:pt x="3799360" y="1216417"/>
                  <a:pt x="3810000" y="1211943"/>
                  <a:pt x="3820886" y="1208314"/>
                </a:cubicBezTo>
                <a:cubicBezTo>
                  <a:pt x="3987800" y="1215571"/>
                  <a:pt x="4155088" y="1216762"/>
                  <a:pt x="4321628" y="1230085"/>
                </a:cubicBezTo>
                <a:cubicBezTo>
                  <a:pt x="4337804" y="1231379"/>
                  <a:pt x="4350256" y="1245464"/>
                  <a:pt x="4365171" y="1251857"/>
                </a:cubicBezTo>
                <a:cubicBezTo>
                  <a:pt x="4375718" y="1256377"/>
                  <a:pt x="4386942" y="1259114"/>
                  <a:pt x="4397828" y="1262743"/>
                </a:cubicBezTo>
                <a:cubicBezTo>
                  <a:pt x="4420861" y="1285775"/>
                  <a:pt x="4423227" y="1295608"/>
                  <a:pt x="4463143" y="1295400"/>
                </a:cubicBezTo>
                <a:lnTo>
                  <a:pt x="6509657" y="1273628"/>
                </a:lnTo>
                <a:cubicBezTo>
                  <a:pt x="6516914" y="1255485"/>
                  <a:pt x="6525249" y="1237737"/>
                  <a:pt x="6531428" y="1219200"/>
                </a:cubicBezTo>
                <a:cubicBezTo>
                  <a:pt x="6536159" y="1205007"/>
                  <a:pt x="6535623" y="1189039"/>
                  <a:pt x="6542314" y="1175657"/>
                </a:cubicBezTo>
                <a:cubicBezTo>
                  <a:pt x="6546904" y="1166477"/>
                  <a:pt x="6557675" y="1161899"/>
                  <a:pt x="6564086" y="1153885"/>
                </a:cubicBezTo>
                <a:cubicBezTo>
                  <a:pt x="6572259" y="1143669"/>
                  <a:pt x="6579366" y="1132587"/>
                  <a:pt x="6585857" y="1121228"/>
                </a:cubicBezTo>
                <a:cubicBezTo>
                  <a:pt x="6593908" y="1107139"/>
                  <a:pt x="6601236" y="1092600"/>
                  <a:pt x="6607628" y="1077685"/>
                </a:cubicBezTo>
                <a:cubicBezTo>
                  <a:pt x="6612148" y="1067138"/>
                  <a:pt x="6613382" y="1055291"/>
                  <a:pt x="6618514" y="1045028"/>
                </a:cubicBezTo>
                <a:cubicBezTo>
                  <a:pt x="6624365" y="1033326"/>
                  <a:pt x="6633029" y="1023257"/>
                  <a:pt x="6640286" y="1012371"/>
                </a:cubicBezTo>
                <a:cubicBezTo>
                  <a:pt x="6643243" y="997585"/>
                  <a:pt x="6655467" y="931974"/>
                  <a:pt x="6662057" y="914400"/>
                </a:cubicBezTo>
                <a:cubicBezTo>
                  <a:pt x="6667755" y="899206"/>
                  <a:pt x="6675777" y="884946"/>
                  <a:pt x="6683828" y="870857"/>
                </a:cubicBezTo>
                <a:cubicBezTo>
                  <a:pt x="6700283" y="842061"/>
                  <a:pt x="6722556" y="814597"/>
                  <a:pt x="6749143" y="794657"/>
                </a:cubicBezTo>
                <a:cubicBezTo>
                  <a:pt x="6763657" y="783771"/>
                  <a:pt x="6777301" y="771616"/>
                  <a:pt x="6792686" y="762000"/>
                </a:cubicBezTo>
                <a:cubicBezTo>
                  <a:pt x="6806447" y="753399"/>
                  <a:pt x="6821714" y="747485"/>
                  <a:pt x="6836228" y="740228"/>
                </a:cubicBezTo>
                <a:cubicBezTo>
                  <a:pt x="6839857" y="700314"/>
                  <a:pt x="6838102" y="659538"/>
                  <a:pt x="6847114" y="620485"/>
                </a:cubicBezTo>
                <a:cubicBezTo>
                  <a:pt x="6849422" y="610485"/>
                  <a:pt x="6860872" y="605125"/>
                  <a:pt x="6868886" y="598714"/>
                </a:cubicBezTo>
                <a:cubicBezTo>
                  <a:pt x="6899032" y="574598"/>
                  <a:pt x="6899707" y="577555"/>
                  <a:pt x="6934200" y="566057"/>
                </a:cubicBezTo>
                <a:cubicBezTo>
                  <a:pt x="6986994" y="513263"/>
                  <a:pt x="6960664" y="533900"/>
                  <a:pt x="7010400" y="500743"/>
                </a:cubicBezTo>
                <a:cubicBezTo>
                  <a:pt x="7015408" y="478207"/>
                  <a:pt x="7028195" y="404792"/>
                  <a:pt x="7043057" y="370114"/>
                </a:cubicBezTo>
                <a:cubicBezTo>
                  <a:pt x="7083411" y="275953"/>
                  <a:pt x="7050184" y="370500"/>
                  <a:pt x="7075714" y="293914"/>
                </a:cubicBezTo>
                <a:cubicBezTo>
                  <a:pt x="7083730" y="173676"/>
                  <a:pt x="7042109" y="147431"/>
                  <a:pt x="7119257" y="108857"/>
                </a:cubicBezTo>
                <a:cubicBezTo>
                  <a:pt x="7129520" y="103725"/>
                  <a:pt x="7141028" y="101600"/>
                  <a:pt x="7151914" y="97971"/>
                </a:cubicBezTo>
                <a:lnTo>
                  <a:pt x="7794171" y="108857"/>
                </a:lnTo>
                <a:cubicBezTo>
                  <a:pt x="7804110" y="109173"/>
                  <a:pt x="7857831" y="125254"/>
                  <a:pt x="7870371" y="130628"/>
                </a:cubicBezTo>
                <a:cubicBezTo>
                  <a:pt x="7885287" y="137020"/>
                  <a:pt x="7899400" y="145143"/>
                  <a:pt x="7913914" y="152400"/>
                </a:cubicBezTo>
                <a:lnTo>
                  <a:pt x="8458200" y="141514"/>
                </a:lnTo>
                <a:cubicBezTo>
                  <a:pt x="8493800" y="138278"/>
                  <a:pt x="8508056" y="93763"/>
                  <a:pt x="8534400" y="76200"/>
                </a:cubicBezTo>
                <a:cubicBezTo>
                  <a:pt x="8547902" y="67199"/>
                  <a:pt x="8563854" y="62479"/>
                  <a:pt x="8577943" y="54428"/>
                </a:cubicBezTo>
                <a:cubicBezTo>
                  <a:pt x="8637028" y="20665"/>
                  <a:pt x="8583383" y="41729"/>
                  <a:pt x="8643257" y="21771"/>
                </a:cubicBezTo>
                <a:cubicBezTo>
                  <a:pt x="8675914" y="25400"/>
                  <a:pt x="8709528" y="24012"/>
                  <a:pt x="8741228" y="32657"/>
                </a:cubicBezTo>
                <a:cubicBezTo>
                  <a:pt x="8751130" y="35357"/>
                  <a:pt x="8752936" y="52415"/>
                  <a:pt x="8763000" y="54428"/>
                </a:cubicBezTo>
                <a:cubicBezTo>
                  <a:pt x="8791465" y="60121"/>
                  <a:pt x="8821057" y="54428"/>
                  <a:pt x="8850086" y="54428"/>
                </a:cubicBezTo>
              </a:path>
            </a:pathLst>
          </a:custGeom>
          <a:solidFill>
            <a:srgbClr val="CCFFFF"/>
          </a:solidFill>
          <a:ln w="9525">
            <a:solidFill>
              <a:schemeClr val="tx1"/>
            </a:solidFill>
            <a:round/>
            <a:headEnd/>
            <a:tailEnd/>
          </a:ln>
        </p:spPr>
        <p:txBody>
          <a:bodyPr/>
          <a:lstStyle/>
          <a:p>
            <a:endParaRPr lang="en-US" dirty="0"/>
          </a:p>
        </p:txBody>
      </p:sp>
      <p:sp>
        <p:nvSpPr>
          <p:cNvPr id="2" name="Rectangle 1"/>
          <p:cNvSpPr/>
          <p:nvPr/>
        </p:nvSpPr>
        <p:spPr bwMode="auto">
          <a:xfrm>
            <a:off x="1524000" y="3495265"/>
            <a:ext cx="8832306" cy="302923"/>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91137" name="Title 1"/>
          <p:cNvSpPr>
            <a:spLocks noGrp="1"/>
          </p:cNvSpPr>
          <p:nvPr>
            <p:ph type="title"/>
          </p:nvPr>
        </p:nvSpPr>
        <p:spPr>
          <a:xfrm>
            <a:off x="493986" y="255210"/>
            <a:ext cx="10026869" cy="460505"/>
          </a:xfrm>
        </p:spPr>
        <p:txBody>
          <a:bodyPr>
            <a:normAutofit fontScale="90000"/>
          </a:bodyPr>
          <a:lstStyle/>
          <a:p>
            <a:r>
              <a:rPr lang="en-GB" dirty="0">
                <a:latin typeface="Arial" charset="0"/>
              </a:rPr>
              <a:t>The Systems Approach to System Design</a:t>
            </a:r>
          </a:p>
        </p:txBody>
      </p:sp>
      <p:sp>
        <p:nvSpPr>
          <p:cNvPr id="3" name="Slide Number Placeholder 2"/>
          <p:cNvSpPr>
            <a:spLocks noGrp="1"/>
          </p:cNvSpPr>
          <p:nvPr>
            <p:ph type="sldNum" sz="quarter" idx="4"/>
          </p:nvPr>
        </p:nvSpPr>
        <p:spPr/>
        <p:txBody>
          <a:bodyPr/>
          <a:lstStyle/>
          <a:p>
            <a:fld id="{714C567D-0E37-3E41-B6D4-8C0AC45026B9}" type="slidenum">
              <a:rPr lang="en-US" smtClean="0"/>
              <a:pPr/>
              <a:t>43</a:t>
            </a:fld>
            <a:endParaRPr lang="en-US" dirty="0"/>
          </a:p>
        </p:txBody>
      </p:sp>
      <p:pic>
        <p:nvPicPr>
          <p:cNvPr id="9113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1323" y="2384564"/>
            <a:ext cx="1338263" cy="1401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114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44485" y="2473893"/>
            <a:ext cx="1112837" cy="1328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1142" name="TextBox 36"/>
          <p:cNvSpPr txBox="1">
            <a:spLocks noChangeArrowheads="1"/>
          </p:cNvSpPr>
          <p:nvPr/>
        </p:nvSpPr>
        <p:spPr bwMode="auto">
          <a:xfrm>
            <a:off x="1524000" y="3962401"/>
            <a:ext cx="1620838"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Requirements</a:t>
            </a:r>
          </a:p>
          <a:p>
            <a:pPr algn="ctr" eaLnBrk="1" hangingPunct="1"/>
            <a:r>
              <a:rPr lang="en-GB" sz="1800" dirty="0"/>
              <a:t>-Land</a:t>
            </a:r>
          </a:p>
        </p:txBody>
      </p:sp>
      <p:sp>
        <p:nvSpPr>
          <p:cNvPr id="91143" name="TextBox 37"/>
          <p:cNvSpPr txBox="1">
            <a:spLocks noChangeArrowheads="1"/>
          </p:cNvSpPr>
          <p:nvPr/>
        </p:nvSpPr>
        <p:spPr bwMode="auto">
          <a:xfrm>
            <a:off x="8796339" y="4289425"/>
            <a:ext cx="1608137" cy="368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Solution-Land</a:t>
            </a:r>
          </a:p>
        </p:txBody>
      </p:sp>
      <p:sp>
        <p:nvSpPr>
          <p:cNvPr id="91144" name="Freeform 40"/>
          <p:cNvSpPr>
            <a:spLocks noChangeArrowheads="1"/>
          </p:cNvSpPr>
          <p:nvPr/>
        </p:nvSpPr>
        <p:spPr bwMode="auto">
          <a:xfrm>
            <a:off x="2563750" y="2676100"/>
            <a:ext cx="6813778" cy="1185862"/>
          </a:xfrm>
          <a:custGeom>
            <a:avLst/>
            <a:gdLst>
              <a:gd name="T0" fmla="*/ 0 w 7064828"/>
              <a:gd name="T1" fmla="*/ 1087529 h 1186543"/>
              <a:gd name="T2" fmla="*/ 480434 w 7064828"/>
              <a:gd name="T3" fmla="*/ 1087529 h 1186543"/>
              <a:gd name="T4" fmla="*/ 1070065 w 7064828"/>
              <a:gd name="T5" fmla="*/ 602988 h 1186543"/>
              <a:gd name="T6" fmla="*/ 5972661 w 7064828"/>
              <a:gd name="T7" fmla="*/ 602988 h 1186543"/>
              <a:gd name="T8" fmla="*/ 6551358 w 7064828"/>
              <a:gd name="T9" fmla="*/ 1173671 h 1186543"/>
              <a:gd name="T10" fmla="*/ 7086381 w 7064828"/>
              <a:gd name="T11" fmla="*/ 1173671 h 1186543"/>
              <a:gd name="T12" fmla="*/ 5885297 w 7064828"/>
              <a:gd name="T13" fmla="*/ 0 h 1186543"/>
              <a:gd name="T14" fmla="*/ 1059144 w 7064828"/>
              <a:gd name="T15" fmla="*/ 21543 h 1186543"/>
              <a:gd name="T16" fmla="*/ 0 w 7064828"/>
              <a:gd name="T17" fmla="*/ 1087529 h 11865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064828"/>
              <a:gd name="T28" fmla="*/ 0 h 1186543"/>
              <a:gd name="T29" fmla="*/ 7064828 w 7064828"/>
              <a:gd name="T30" fmla="*/ 1186543 h 11865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064828" h="1186543">
                <a:moveTo>
                  <a:pt x="0" y="1099457"/>
                </a:moveTo>
                <a:lnTo>
                  <a:pt x="478971" y="1099457"/>
                </a:lnTo>
                <a:lnTo>
                  <a:pt x="1066800" y="609600"/>
                </a:lnTo>
                <a:lnTo>
                  <a:pt x="5954486" y="609600"/>
                </a:lnTo>
                <a:lnTo>
                  <a:pt x="6531428" y="1186543"/>
                </a:lnTo>
                <a:lnTo>
                  <a:pt x="7064828" y="1186543"/>
                </a:lnTo>
                <a:lnTo>
                  <a:pt x="5867400" y="0"/>
                </a:lnTo>
                <a:lnTo>
                  <a:pt x="1055914" y="21771"/>
                </a:lnTo>
                <a:lnTo>
                  <a:pt x="0" y="1099457"/>
                </a:lnTo>
                <a:close/>
              </a:path>
            </a:pathLst>
          </a:custGeom>
          <a:blipFill dpi="0" rotWithShape="1">
            <a:blip r:embed="rId5"/>
            <a:srcRect/>
            <a:tile tx="0" ty="0" sx="100000" sy="100000" flip="none" algn="tl"/>
          </a:blipFill>
          <a:ln w="9525">
            <a:solidFill>
              <a:schemeClr val="tx1"/>
            </a:solidFill>
            <a:round/>
            <a:headEnd/>
            <a:tailEnd/>
          </a:ln>
        </p:spPr>
        <p:txBody>
          <a:bodyPr/>
          <a:lstStyle/>
          <a:p>
            <a:endParaRPr lang="en-US" dirty="0"/>
          </a:p>
        </p:txBody>
      </p:sp>
      <p:sp>
        <p:nvSpPr>
          <p:cNvPr id="91145" name="TextBox 41"/>
          <p:cNvSpPr txBox="1">
            <a:spLocks noChangeArrowheads="1"/>
          </p:cNvSpPr>
          <p:nvPr/>
        </p:nvSpPr>
        <p:spPr bwMode="auto">
          <a:xfrm>
            <a:off x="4543332" y="2718422"/>
            <a:ext cx="3078163" cy="5222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2800" b="1" dirty="0"/>
              <a:t>FUNCTIONALITY</a:t>
            </a:r>
          </a:p>
        </p:txBody>
      </p:sp>
      <p:sp>
        <p:nvSpPr>
          <p:cNvPr id="43" name="Rounded Rectangular Callout 42"/>
          <p:cNvSpPr/>
          <p:nvPr/>
        </p:nvSpPr>
        <p:spPr bwMode="auto">
          <a:xfrm>
            <a:off x="3613151" y="1347789"/>
            <a:ext cx="5915025" cy="985837"/>
          </a:xfrm>
          <a:prstGeom prst="wedgeRoundRectCallout">
            <a:avLst>
              <a:gd name="adj1" fmla="val -42411"/>
              <a:gd name="adj2" fmla="val 11149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2400" dirty="0">
                <a:solidFill>
                  <a:srgbClr val="FFFFFF"/>
                </a:solidFill>
                <a:cs typeface="Arial" charset="0"/>
              </a:rPr>
              <a:t>The bridge between requirements and the solution is the functionality (purpose)</a:t>
            </a:r>
          </a:p>
        </p:txBody>
      </p:sp>
      <p:cxnSp>
        <p:nvCxnSpPr>
          <p:cNvPr id="4" name="Straight Connector 3"/>
          <p:cNvCxnSpPr/>
          <p:nvPr/>
        </p:nvCxnSpPr>
        <p:spPr bwMode="auto">
          <a:xfrm flipV="1">
            <a:off x="1768694" y="3791638"/>
            <a:ext cx="1409430" cy="655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5" name="Rectangle 4"/>
          <p:cNvSpPr/>
          <p:nvPr/>
        </p:nvSpPr>
        <p:spPr bwMode="auto">
          <a:xfrm>
            <a:off x="8573533" y="3809839"/>
            <a:ext cx="1316689" cy="163113"/>
          </a:xfrm>
          <a:prstGeom prst="rect">
            <a:avLst/>
          </a:prstGeom>
          <a:solidFill>
            <a:srgbClr val="FFFFFF"/>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cxnSp>
        <p:nvCxnSpPr>
          <p:cNvPr id="7" name="Straight Connector 6"/>
          <p:cNvCxnSpPr/>
          <p:nvPr/>
        </p:nvCxnSpPr>
        <p:spPr bwMode="auto">
          <a:xfrm>
            <a:off x="8432315" y="3805592"/>
            <a:ext cx="1807470" cy="4247"/>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8" name="Content Placeholder 44"/>
          <p:cNvSpPr txBox="1">
            <a:spLocks/>
          </p:cNvSpPr>
          <p:nvPr/>
        </p:nvSpPr>
        <p:spPr bwMode="auto">
          <a:xfrm>
            <a:off x="1533691" y="5236577"/>
            <a:ext cx="9042512" cy="1404935"/>
          </a:xfrm>
          <a:prstGeom prst="rect">
            <a:avLst/>
          </a:prstGeom>
          <a:ln/>
          <a:extLst>
            <a:ext uri="{FAA26D3D-D897-4be2-8F04-BA451C77F1D7}">
              <ma14:placeholderFlag xmlns="" xmlns:ma14="http://schemas.microsoft.com/office/mac/drawingml/2011/main"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a:spcBef>
                <a:spcPts val="0"/>
              </a:spcBef>
              <a:buClr>
                <a:schemeClr val="tx1"/>
              </a:buClr>
              <a:buSzPct val="100000"/>
            </a:pPr>
            <a:r>
              <a:rPr lang="en-GB" sz="2000" kern="0" dirty="0">
                <a:solidFill>
                  <a:srgbClr val="000000"/>
                </a:solidFill>
                <a:latin typeface="+mj-lt"/>
              </a:rPr>
              <a:t>Functionality helps us uncover the unspoken requirements</a:t>
            </a:r>
          </a:p>
          <a:p>
            <a:pPr>
              <a:spcBef>
                <a:spcPts val="0"/>
              </a:spcBef>
              <a:buClr>
                <a:schemeClr val="tx1"/>
              </a:buClr>
              <a:buSzPct val="100000"/>
            </a:pPr>
            <a:r>
              <a:rPr lang="en-GB" sz="2000" kern="0" dirty="0">
                <a:solidFill>
                  <a:srgbClr val="000000"/>
                </a:solidFill>
                <a:latin typeface="+mj-lt"/>
              </a:rPr>
              <a:t>Functionality is invariant and provides a consistent basis for dividing and ruling</a:t>
            </a:r>
          </a:p>
          <a:p>
            <a:pPr>
              <a:spcBef>
                <a:spcPts val="0"/>
              </a:spcBef>
              <a:buClr>
                <a:schemeClr val="tx1"/>
              </a:buClr>
              <a:buSzPct val="100000"/>
            </a:pPr>
            <a:r>
              <a:rPr lang="en-GB" sz="2000" kern="0" dirty="0">
                <a:solidFill>
                  <a:srgbClr val="000000"/>
                </a:solidFill>
                <a:latin typeface="+mj-lt"/>
              </a:rPr>
              <a:t>Functionality can help find Unwanted Behaviour</a:t>
            </a:r>
          </a:p>
        </p:txBody>
      </p:sp>
    </p:spTree>
    <p:extLst>
      <p:ext uri="{BB962C8B-B14F-4D97-AF65-F5344CB8AC3E}">
        <p14:creationId xmlns:p14="http://schemas.microsoft.com/office/powerpoint/2010/main" val="3140498056"/>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p:cNvSpPr>
            <a:spLocks noGrp="1"/>
          </p:cNvSpPr>
          <p:nvPr>
            <p:ph type="title"/>
          </p:nvPr>
        </p:nvSpPr>
        <p:spPr>
          <a:xfrm>
            <a:off x="115923" y="79222"/>
            <a:ext cx="9560871" cy="581544"/>
          </a:xfrm>
        </p:spPr>
        <p:txBody>
          <a:bodyPr>
            <a:noAutofit/>
          </a:bodyPr>
          <a:lstStyle/>
          <a:p>
            <a:r>
              <a:rPr lang="en-GB" sz="3600" dirty="0"/>
              <a:t>Functions Deliver what the Customer Wants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44</a:t>
            </a:fld>
            <a:endParaRPr lang="en-US" dirty="0"/>
          </a:p>
        </p:txBody>
      </p:sp>
      <p:sp>
        <p:nvSpPr>
          <p:cNvPr id="118829" name="Rectangle 17"/>
          <p:cNvSpPr>
            <a:spLocks noChangeArrowheads="1"/>
          </p:cNvSpPr>
          <p:nvPr/>
        </p:nvSpPr>
        <p:spPr bwMode="auto">
          <a:xfrm>
            <a:off x="3836419" y="1884510"/>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0" name="Rectangle 19"/>
          <p:cNvSpPr>
            <a:spLocks noChangeArrowheads="1"/>
          </p:cNvSpPr>
          <p:nvPr/>
        </p:nvSpPr>
        <p:spPr bwMode="auto">
          <a:xfrm>
            <a:off x="4773044"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1" name="Rectangle 20"/>
          <p:cNvSpPr>
            <a:spLocks noChangeArrowheads="1"/>
          </p:cNvSpPr>
          <p:nvPr/>
        </p:nvSpPr>
        <p:spPr bwMode="auto">
          <a:xfrm>
            <a:off x="570966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2" name="Rectangle 21"/>
          <p:cNvSpPr>
            <a:spLocks noChangeArrowheads="1"/>
          </p:cNvSpPr>
          <p:nvPr/>
        </p:nvSpPr>
        <p:spPr bwMode="auto">
          <a:xfrm>
            <a:off x="664311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3" name="Rectangle 22"/>
          <p:cNvSpPr>
            <a:spLocks noChangeArrowheads="1"/>
          </p:cNvSpPr>
          <p:nvPr/>
        </p:nvSpPr>
        <p:spPr bwMode="auto">
          <a:xfrm>
            <a:off x="7571057"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4" name="Rectangle 23"/>
          <p:cNvSpPr>
            <a:spLocks noChangeArrowheads="1"/>
          </p:cNvSpPr>
          <p:nvPr/>
        </p:nvSpPr>
        <p:spPr bwMode="auto">
          <a:xfrm>
            <a:off x="85195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5" name="Rectangle 24"/>
          <p:cNvSpPr>
            <a:spLocks noChangeArrowheads="1"/>
          </p:cNvSpPr>
          <p:nvPr/>
        </p:nvSpPr>
        <p:spPr bwMode="auto">
          <a:xfrm>
            <a:off x="94466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6" name="Rectangle 25"/>
          <p:cNvSpPr>
            <a:spLocks noChangeArrowheads="1"/>
          </p:cNvSpPr>
          <p:nvPr/>
        </p:nvSpPr>
        <p:spPr bwMode="auto">
          <a:xfrm>
            <a:off x="3828443" y="1867476"/>
            <a:ext cx="6548437" cy="536575"/>
          </a:xfrm>
          <a:prstGeom prst="rect">
            <a:avLst/>
          </a:prstGeom>
          <a:noFill/>
          <a:ln w="9525" algn="ctr">
            <a:solidFill>
              <a:schemeClr val="tx1"/>
            </a:solidFill>
            <a:round/>
            <a:headEnd/>
            <a:tailEnd/>
          </a:ln>
        </p:spPr>
        <p:txBody>
          <a:bodyPr/>
          <a:lstStyle/>
          <a:p>
            <a:pPr algn="ctr"/>
            <a:endParaRPr lang="en-US" dirty="0"/>
          </a:p>
        </p:txBody>
      </p:sp>
      <p:sp>
        <p:nvSpPr>
          <p:cNvPr id="118837" name="Rectangle 28"/>
          <p:cNvSpPr>
            <a:spLocks noChangeArrowheads="1"/>
          </p:cNvSpPr>
          <p:nvPr/>
        </p:nvSpPr>
        <p:spPr bwMode="auto">
          <a:xfrm>
            <a:off x="3834824" y="5072216"/>
            <a:ext cx="6548438" cy="536575"/>
          </a:xfrm>
          <a:prstGeom prst="rect">
            <a:avLst/>
          </a:prstGeom>
          <a:noFill/>
          <a:ln w="9525" algn="ctr">
            <a:solidFill>
              <a:schemeClr val="tx1"/>
            </a:solidFill>
            <a:round/>
            <a:headEnd/>
            <a:tailEnd/>
          </a:ln>
        </p:spPr>
        <p:txBody>
          <a:bodyPr/>
          <a:lstStyle/>
          <a:p>
            <a:pPr algn="ctr"/>
            <a:endParaRPr lang="en-US" dirty="0"/>
          </a:p>
        </p:txBody>
      </p:sp>
      <p:sp>
        <p:nvSpPr>
          <p:cNvPr id="118838" name="Rectangle 29"/>
          <p:cNvSpPr>
            <a:spLocks noChangeArrowheads="1"/>
          </p:cNvSpPr>
          <p:nvPr/>
        </p:nvSpPr>
        <p:spPr bwMode="auto">
          <a:xfrm>
            <a:off x="3834824" y="2948141"/>
            <a:ext cx="6548438" cy="536575"/>
          </a:xfrm>
          <a:prstGeom prst="rect">
            <a:avLst/>
          </a:prstGeom>
          <a:noFill/>
          <a:ln w="9525" algn="ctr">
            <a:solidFill>
              <a:schemeClr val="tx1"/>
            </a:solidFill>
            <a:round/>
            <a:headEnd/>
            <a:tailEnd/>
          </a:ln>
        </p:spPr>
        <p:txBody>
          <a:bodyPr/>
          <a:lstStyle/>
          <a:p>
            <a:pPr algn="ctr"/>
            <a:endParaRPr lang="en-US" dirty="0"/>
          </a:p>
        </p:txBody>
      </p:sp>
      <p:sp>
        <p:nvSpPr>
          <p:cNvPr id="118839" name="Rectangle 30"/>
          <p:cNvSpPr>
            <a:spLocks noChangeArrowheads="1"/>
          </p:cNvSpPr>
          <p:nvPr/>
        </p:nvSpPr>
        <p:spPr bwMode="auto">
          <a:xfrm>
            <a:off x="3834824" y="4005409"/>
            <a:ext cx="6548438" cy="536575"/>
          </a:xfrm>
          <a:prstGeom prst="rect">
            <a:avLst/>
          </a:prstGeom>
          <a:noFill/>
          <a:ln w="9525" algn="ctr">
            <a:solidFill>
              <a:schemeClr val="tx1"/>
            </a:solidFill>
            <a:round/>
            <a:headEnd/>
            <a:tailEnd/>
          </a:ln>
        </p:spPr>
        <p:txBody>
          <a:bodyPr/>
          <a:lstStyle/>
          <a:p>
            <a:pPr algn="ctr"/>
            <a:endParaRPr lang="en-US" dirty="0"/>
          </a:p>
        </p:txBody>
      </p:sp>
      <p:sp>
        <p:nvSpPr>
          <p:cNvPr id="118840" name="TextBox 27"/>
          <p:cNvSpPr txBox="1">
            <a:spLocks noChangeArrowheads="1"/>
          </p:cNvSpPr>
          <p:nvPr/>
        </p:nvSpPr>
        <p:spPr bwMode="auto">
          <a:xfrm>
            <a:off x="3661832" y="6154836"/>
            <a:ext cx="4095673" cy="338554"/>
          </a:xfrm>
          <a:prstGeom prst="rect">
            <a:avLst/>
          </a:prstGeom>
          <a:noFill/>
          <a:ln w="9525">
            <a:noFill/>
            <a:miter lim="800000"/>
            <a:headEnd/>
            <a:tailEnd/>
          </a:ln>
        </p:spPr>
        <p:txBody>
          <a:bodyPr wrap="none">
            <a:spAutoFit/>
          </a:bodyPr>
          <a:lstStyle/>
          <a:p>
            <a:r>
              <a:rPr lang="en-GB" sz="1600" dirty="0"/>
              <a:t>Key </a:t>
            </a:r>
            <a:r>
              <a:rPr lang="en-GB" sz="1600" dirty="0">
                <a:sym typeface="Wingdings" pitchFamily="2" charset="2"/>
              </a:rPr>
              <a:t> =       strong         medium        </a:t>
            </a:r>
            <a:r>
              <a:rPr lang="en-GB" sz="1600" dirty="0">
                <a:sym typeface="Wingdings 3" pitchFamily="18" charset="2"/>
              </a:rPr>
              <a:t>weak</a:t>
            </a:r>
            <a:endParaRPr lang="en-GB" sz="1600" dirty="0"/>
          </a:p>
        </p:txBody>
      </p:sp>
      <p:sp>
        <p:nvSpPr>
          <p:cNvPr id="3" name="TextBox 2"/>
          <p:cNvSpPr txBox="1"/>
          <p:nvPr/>
        </p:nvSpPr>
        <p:spPr>
          <a:xfrm>
            <a:off x="5066226" y="6137096"/>
            <a:ext cx="369012" cy="461665"/>
          </a:xfrm>
          <a:prstGeom prst="rect">
            <a:avLst/>
          </a:prstGeom>
          <a:noFill/>
        </p:spPr>
        <p:txBody>
          <a:bodyPr wrap="none" rtlCol="0">
            <a:spAutoFit/>
          </a:bodyPr>
          <a:lstStyle/>
          <a:p>
            <a:r>
              <a:rPr lang="en-GB" sz="2400" b="1" dirty="0">
                <a:solidFill>
                  <a:srgbClr val="C00000"/>
                </a:solidFill>
              </a:rPr>
              <a:t>◎</a:t>
            </a:r>
          </a:p>
        </p:txBody>
      </p:sp>
      <p:sp>
        <p:nvSpPr>
          <p:cNvPr id="19" name="TextBox 18"/>
          <p:cNvSpPr txBox="1"/>
          <p:nvPr/>
        </p:nvSpPr>
        <p:spPr>
          <a:xfrm>
            <a:off x="6168468" y="6009336"/>
            <a:ext cx="433132" cy="584775"/>
          </a:xfrm>
          <a:prstGeom prst="rect">
            <a:avLst/>
          </a:prstGeom>
          <a:noFill/>
        </p:spPr>
        <p:txBody>
          <a:bodyPr wrap="none" rtlCol="0">
            <a:spAutoFit/>
          </a:bodyPr>
          <a:lstStyle/>
          <a:p>
            <a:r>
              <a:rPr lang="en-GB" sz="3200" b="1" dirty="0">
                <a:solidFill>
                  <a:srgbClr val="0000CC"/>
                </a:solidFill>
              </a:rPr>
              <a:t>○</a:t>
            </a:r>
          </a:p>
        </p:txBody>
      </p:sp>
      <p:sp>
        <p:nvSpPr>
          <p:cNvPr id="20" name="TextBox 19"/>
          <p:cNvSpPr txBox="1"/>
          <p:nvPr/>
        </p:nvSpPr>
        <p:spPr>
          <a:xfrm>
            <a:off x="6951645" y="6070892"/>
            <a:ext cx="407484" cy="461665"/>
          </a:xfrm>
          <a:prstGeom prst="rect">
            <a:avLst/>
          </a:prstGeom>
          <a:noFill/>
        </p:spPr>
        <p:txBody>
          <a:bodyPr wrap="none" rtlCol="0">
            <a:spAutoFit/>
          </a:bodyPr>
          <a:lstStyle/>
          <a:p>
            <a:r>
              <a:rPr lang="en-GB" sz="2400" dirty="0">
                <a:solidFill>
                  <a:srgbClr val="00B050"/>
                </a:solidFill>
              </a:rPr>
              <a:t>△</a:t>
            </a:r>
          </a:p>
        </p:txBody>
      </p:sp>
      <p:sp>
        <p:nvSpPr>
          <p:cNvPr id="11" name="Rectangle 10"/>
          <p:cNvSpPr/>
          <p:nvPr/>
        </p:nvSpPr>
        <p:spPr bwMode="auto">
          <a:xfrm>
            <a:off x="2375355" y="1886093"/>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Even Toasting</a:t>
            </a:r>
          </a:p>
        </p:txBody>
      </p:sp>
      <p:sp>
        <p:nvSpPr>
          <p:cNvPr id="12" name="Rectangle 11"/>
          <p:cNvSpPr/>
          <p:nvPr/>
        </p:nvSpPr>
        <p:spPr bwMode="auto">
          <a:xfrm>
            <a:off x="2375355" y="24195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Quick</a:t>
            </a:r>
          </a:p>
        </p:txBody>
      </p:sp>
      <p:sp>
        <p:nvSpPr>
          <p:cNvPr id="13" name="Rectangle 12"/>
          <p:cNvSpPr/>
          <p:nvPr/>
        </p:nvSpPr>
        <p:spPr bwMode="auto">
          <a:xfrm>
            <a:off x="2375355" y="29529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Affordable</a:t>
            </a:r>
          </a:p>
        </p:txBody>
      </p:sp>
      <p:sp>
        <p:nvSpPr>
          <p:cNvPr id="14" name="Rectangle 13"/>
          <p:cNvSpPr/>
          <p:nvPr/>
        </p:nvSpPr>
        <p:spPr bwMode="auto">
          <a:xfrm>
            <a:off x="2375355" y="3476776"/>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Easy to Use</a:t>
            </a:r>
          </a:p>
        </p:txBody>
      </p:sp>
      <p:sp>
        <p:nvSpPr>
          <p:cNvPr id="15" name="Rectangle 14"/>
          <p:cNvSpPr/>
          <p:nvPr/>
        </p:nvSpPr>
        <p:spPr bwMode="auto">
          <a:xfrm>
            <a:off x="2375355" y="401969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Attractive</a:t>
            </a:r>
          </a:p>
        </p:txBody>
      </p:sp>
      <p:sp>
        <p:nvSpPr>
          <p:cNvPr id="16" name="Rectangle 15"/>
          <p:cNvSpPr/>
          <p:nvPr/>
        </p:nvSpPr>
        <p:spPr bwMode="auto">
          <a:xfrm>
            <a:off x="2375355" y="45531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Reliable</a:t>
            </a:r>
          </a:p>
        </p:txBody>
      </p:sp>
      <p:sp>
        <p:nvSpPr>
          <p:cNvPr id="17" name="Rectangle 16"/>
          <p:cNvSpPr/>
          <p:nvPr/>
        </p:nvSpPr>
        <p:spPr bwMode="auto">
          <a:xfrm>
            <a:off x="2375355" y="507698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etc</a:t>
            </a:r>
          </a:p>
        </p:txBody>
      </p:sp>
      <p:sp>
        <p:nvSpPr>
          <p:cNvPr id="4" name="Rectangle 3"/>
          <p:cNvSpPr/>
          <p:nvPr/>
        </p:nvSpPr>
        <p:spPr bwMode="auto">
          <a:xfrm>
            <a:off x="384490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Load Bread</a:t>
            </a:r>
          </a:p>
        </p:txBody>
      </p:sp>
      <p:sp>
        <p:nvSpPr>
          <p:cNvPr id="5" name="Rectangle 4"/>
          <p:cNvSpPr/>
          <p:nvPr/>
        </p:nvSpPr>
        <p:spPr bwMode="auto">
          <a:xfrm>
            <a:off x="66546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Monitor</a:t>
            </a:r>
          </a:p>
          <a:p>
            <a:pPr algn="ctr">
              <a:defRPr/>
            </a:pPr>
            <a:r>
              <a:rPr lang="en-GB" sz="1400" dirty="0">
                <a:solidFill>
                  <a:srgbClr val="000000"/>
                </a:solidFill>
              </a:rPr>
              <a:t>Toasting</a:t>
            </a:r>
          </a:p>
        </p:txBody>
      </p:sp>
      <p:sp>
        <p:nvSpPr>
          <p:cNvPr id="6" name="Rectangle 5"/>
          <p:cNvSpPr/>
          <p:nvPr/>
        </p:nvSpPr>
        <p:spPr bwMode="auto">
          <a:xfrm>
            <a:off x="7591265"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Control</a:t>
            </a:r>
          </a:p>
          <a:p>
            <a:pPr algn="ctr">
              <a:defRPr/>
            </a:pPr>
            <a:r>
              <a:rPr lang="en-GB" sz="1400" dirty="0">
                <a:solidFill>
                  <a:srgbClr val="000000"/>
                </a:solidFill>
              </a:rPr>
              <a:t>Toasting</a:t>
            </a:r>
          </a:p>
        </p:txBody>
      </p:sp>
      <p:sp>
        <p:nvSpPr>
          <p:cNvPr id="7" name="Rectangle 6"/>
          <p:cNvSpPr/>
          <p:nvPr/>
        </p:nvSpPr>
        <p:spPr bwMode="auto">
          <a:xfrm>
            <a:off x="85325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Remove Heat</a:t>
            </a:r>
          </a:p>
        </p:txBody>
      </p:sp>
      <p:sp>
        <p:nvSpPr>
          <p:cNvPr id="8" name="Rectangle 7"/>
          <p:cNvSpPr/>
          <p:nvPr/>
        </p:nvSpPr>
        <p:spPr bwMode="auto">
          <a:xfrm>
            <a:off x="945316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Unload Toast</a:t>
            </a:r>
          </a:p>
        </p:txBody>
      </p:sp>
      <p:sp>
        <p:nvSpPr>
          <p:cNvPr id="9" name="Rectangle 8"/>
          <p:cNvSpPr/>
          <p:nvPr/>
        </p:nvSpPr>
        <p:spPr bwMode="auto">
          <a:xfrm>
            <a:off x="5714822"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Apply</a:t>
            </a:r>
          </a:p>
          <a:p>
            <a:pPr algn="ctr">
              <a:defRPr/>
            </a:pPr>
            <a:r>
              <a:rPr lang="en-GB" sz="1400" dirty="0">
                <a:solidFill>
                  <a:srgbClr val="000000"/>
                </a:solidFill>
              </a:rPr>
              <a:t>Heat</a:t>
            </a:r>
          </a:p>
        </p:txBody>
      </p:sp>
      <p:sp>
        <p:nvSpPr>
          <p:cNvPr id="10" name="Rectangle 9"/>
          <p:cNvSpPr/>
          <p:nvPr/>
        </p:nvSpPr>
        <p:spPr bwMode="auto">
          <a:xfrm>
            <a:off x="4779410"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Generate Heat</a:t>
            </a:r>
          </a:p>
        </p:txBody>
      </p:sp>
      <p:sp>
        <p:nvSpPr>
          <p:cNvPr id="34" name="Rounded Rectangular Callout 33"/>
          <p:cNvSpPr/>
          <p:nvPr/>
        </p:nvSpPr>
        <p:spPr bwMode="auto">
          <a:xfrm>
            <a:off x="5220824" y="819089"/>
            <a:ext cx="2761552" cy="442734"/>
          </a:xfrm>
          <a:prstGeom prst="wedgeRoundRectCallout">
            <a:avLst>
              <a:gd name="adj1" fmla="val 35320"/>
              <a:gd name="adj2" fmla="val 107081"/>
              <a:gd name="adj3" fmla="val 16667"/>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Generic System Functions</a:t>
            </a:r>
          </a:p>
        </p:txBody>
      </p:sp>
      <p:sp>
        <p:nvSpPr>
          <p:cNvPr id="18" name="Rounded Rectangular Callout 17"/>
          <p:cNvSpPr/>
          <p:nvPr/>
        </p:nvSpPr>
        <p:spPr bwMode="auto">
          <a:xfrm>
            <a:off x="1811676" y="5691523"/>
            <a:ext cx="2540287" cy="350778"/>
          </a:xfrm>
          <a:prstGeom prst="wedgeRoundRectCallout">
            <a:avLst>
              <a:gd name="adj1" fmla="val -6030"/>
              <a:gd name="adj2" fmla="val -148182"/>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What the customer wants</a:t>
            </a:r>
          </a:p>
        </p:txBody>
      </p:sp>
    </p:spTree>
    <p:extLst>
      <p:ext uri="{BB962C8B-B14F-4D97-AF65-F5344CB8AC3E}">
        <p14:creationId xmlns:p14="http://schemas.microsoft.com/office/powerpoint/2010/main" val="117344704"/>
      </p:ext>
    </p:ext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p:cNvSpPr>
            <a:spLocks noGrp="1"/>
          </p:cNvSpPr>
          <p:nvPr>
            <p:ph type="title"/>
          </p:nvPr>
        </p:nvSpPr>
        <p:spPr>
          <a:xfrm>
            <a:off x="218232" y="89773"/>
            <a:ext cx="8509635" cy="651834"/>
          </a:xfrm>
        </p:spPr>
        <p:txBody>
          <a:bodyPr/>
          <a:lstStyle/>
          <a:p>
            <a:r>
              <a:rPr lang="en-GB" sz="2800" dirty="0"/>
              <a:t>Functions Deliver what the Customer Wants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45</a:t>
            </a:fld>
            <a:endParaRPr lang="en-US" dirty="0"/>
          </a:p>
        </p:txBody>
      </p:sp>
      <p:sp>
        <p:nvSpPr>
          <p:cNvPr id="118829" name="Rectangle 17"/>
          <p:cNvSpPr>
            <a:spLocks noChangeArrowheads="1"/>
          </p:cNvSpPr>
          <p:nvPr/>
        </p:nvSpPr>
        <p:spPr bwMode="auto">
          <a:xfrm>
            <a:off x="3836419" y="1884510"/>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0" name="Rectangle 19"/>
          <p:cNvSpPr>
            <a:spLocks noChangeArrowheads="1"/>
          </p:cNvSpPr>
          <p:nvPr/>
        </p:nvSpPr>
        <p:spPr bwMode="auto">
          <a:xfrm>
            <a:off x="4773044"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1" name="Rectangle 20"/>
          <p:cNvSpPr>
            <a:spLocks noChangeArrowheads="1"/>
          </p:cNvSpPr>
          <p:nvPr/>
        </p:nvSpPr>
        <p:spPr bwMode="auto">
          <a:xfrm>
            <a:off x="570966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2" name="Rectangle 21"/>
          <p:cNvSpPr>
            <a:spLocks noChangeArrowheads="1"/>
          </p:cNvSpPr>
          <p:nvPr/>
        </p:nvSpPr>
        <p:spPr bwMode="auto">
          <a:xfrm>
            <a:off x="664311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3" name="Rectangle 22"/>
          <p:cNvSpPr>
            <a:spLocks noChangeArrowheads="1"/>
          </p:cNvSpPr>
          <p:nvPr/>
        </p:nvSpPr>
        <p:spPr bwMode="auto">
          <a:xfrm>
            <a:off x="7581331"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4" name="Rectangle 23"/>
          <p:cNvSpPr>
            <a:spLocks noChangeArrowheads="1"/>
          </p:cNvSpPr>
          <p:nvPr/>
        </p:nvSpPr>
        <p:spPr bwMode="auto">
          <a:xfrm>
            <a:off x="85195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5" name="Rectangle 24"/>
          <p:cNvSpPr>
            <a:spLocks noChangeArrowheads="1"/>
          </p:cNvSpPr>
          <p:nvPr/>
        </p:nvSpPr>
        <p:spPr bwMode="auto">
          <a:xfrm>
            <a:off x="94466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6" name="Rectangle 25"/>
          <p:cNvSpPr>
            <a:spLocks noChangeArrowheads="1"/>
          </p:cNvSpPr>
          <p:nvPr/>
        </p:nvSpPr>
        <p:spPr bwMode="auto">
          <a:xfrm>
            <a:off x="3828443" y="1867476"/>
            <a:ext cx="6548437" cy="536575"/>
          </a:xfrm>
          <a:prstGeom prst="rect">
            <a:avLst/>
          </a:prstGeom>
          <a:noFill/>
          <a:ln w="9525" algn="ctr">
            <a:solidFill>
              <a:schemeClr val="tx1"/>
            </a:solidFill>
            <a:round/>
            <a:headEnd/>
            <a:tailEnd/>
          </a:ln>
        </p:spPr>
        <p:txBody>
          <a:bodyPr/>
          <a:lstStyle/>
          <a:p>
            <a:pPr algn="ctr"/>
            <a:endParaRPr lang="en-US" dirty="0"/>
          </a:p>
        </p:txBody>
      </p:sp>
      <p:sp>
        <p:nvSpPr>
          <p:cNvPr id="118837" name="Rectangle 28"/>
          <p:cNvSpPr>
            <a:spLocks noChangeArrowheads="1"/>
          </p:cNvSpPr>
          <p:nvPr/>
        </p:nvSpPr>
        <p:spPr bwMode="auto">
          <a:xfrm>
            <a:off x="3834824" y="5072216"/>
            <a:ext cx="6548438" cy="536575"/>
          </a:xfrm>
          <a:prstGeom prst="rect">
            <a:avLst/>
          </a:prstGeom>
          <a:noFill/>
          <a:ln w="9525" algn="ctr">
            <a:solidFill>
              <a:schemeClr val="tx1"/>
            </a:solidFill>
            <a:round/>
            <a:headEnd/>
            <a:tailEnd/>
          </a:ln>
        </p:spPr>
        <p:txBody>
          <a:bodyPr/>
          <a:lstStyle/>
          <a:p>
            <a:pPr algn="ctr"/>
            <a:endParaRPr lang="en-US" dirty="0"/>
          </a:p>
        </p:txBody>
      </p:sp>
      <p:sp>
        <p:nvSpPr>
          <p:cNvPr id="118838" name="Rectangle 29"/>
          <p:cNvSpPr>
            <a:spLocks noChangeArrowheads="1"/>
          </p:cNvSpPr>
          <p:nvPr/>
        </p:nvSpPr>
        <p:spPr bwMode="auto">
          <a:xfrm>
            <a:off x="3834824" y="2948141"/>
            <a:ext cx="6548438" cy="536575"/>
          </a:xfrm>
          <a:prstGeom prst="rect">
            <a:avLst/>
          </a:prstGeom>
          <a:noFill/>
          <a:ln w="9525" algn="ctr">
            <a:solidFill>
              <a:schemeClr val="tx1"/>
            </a:solidFill>
            <a:round/>
            <a:headEnd/>
            <a:tailEnd/>
          </a:ln>
        </p:spPr>
        <p:txBody>
          <a:bodyPr/>
          <a:lstStyle/>
          <a:p>
            <a:pPr algn="ctr"/>
            <a:endParaRPr lang="en-US" dirty="0"/>
          </a:p>
        </p:txBody>
      </p:sp>
      <p:sp>
        <p:nvSpPr>
          <p:cNvPr id="118839" name="Rectangle 30"/>
          <p:cNvSpPr>
            <a:spLocks noChangeArrowheads="1"/>
          </p:cNvSpPr>
          <p:nvPr/>
        </p:nvSpPr>
        <p:spPr bwMode="auto">
          <a:xfrm>
            <a:off x="3834824" y="4005409"/>
            <a:ext cx="6548438" cy="536575"/>
          </a:xfrm>
          <a:prstGeom prst="rect">
            <a:avLst/>
          </a:prstGeom>
          <a:noFill/>
          <a:ln w="9525" algn="ctr">
            <a:solidFill>
              <a:schemeClr val="tx1"/>
            </a:solidFill>
            <a:round/>
            <a:headEnd/>
            <a:tailEnd/>
          </a:ln>
        </p:spPr>
        <p:txBody>
          <a:bodyPr/>
          <a:lstStyle/>
          <a:p>
            <a:pPr algn="ctr"/>
            <a:endParaRPr lang="en-US" dirty="0"/>
          </a:p>
        </p:txBody>
      </p:sp>
      <p:sp>
        <p:nvSpPr>
          <p:cNvPr id="118840" name="TextBox 27"/>
          <p:cNvSpPr txBox="1">
            <a:spLocks noChangeArrowheads="1"/>
          </p:cNvSpPr>
          <p:nvPr/>
        </p:nvSpPr>
        <p:spPr bwMode="auto">
          <a:xfrm>
            <a:off x="3484071" y="6314056"/>
            <a:ext cx="4260077" cy="400110"/>
          </a:xfrm>
          <a:prstGeom prst="rect">
            <a:avLst/>
          </a:prstGeom>
          <a:noFill/>
          <a:ln w="9525">
            <a:noFill/>
            <a:miter lim="800000"/>
            <a:headEnd/>
            <a:tailEnd/>
          </a:ln>
        </p:spPr>
        <p:txBody>
          <a:bodyPr wrap="none">
            <a:spAutoFit/>
          </a:bodyPr>
          <a:lstStyle/>
          <a:p>
            <a:r>
              <a:rPr lang="en-GB" sz="2000" dirty="0"/>
              <a:t>Key </a:t>
            </a:r>
            <a:r>
              <a:rPr lang="en-GB" sz="2000" dirty="0">
                <a:sym typeface="Wingdings" pitchFamily="2" charset="2"/>
              </a:rPr>
              <a:t> =       strong         medium        </a:t>
            </a:r>
            <a:r>
              <a:rPr lang="en-GB" sz="2000" dirty="0">
                <a:sym typeface="Wingdings 3" pitchFamily="18" charset="2"/>
              </a:rPr>
              <a:t>weak</a:t>
            </a:r>
            <a:endParaRPr lang="en-GB" sz="2000" dirty="0"/>
          </a:p>
        </p:txBody>
      </p:sp>
      <p:sp>
        <p:nvSpPr>
          <p:cNvPr id="3" name="TextBox 2"/>
          <p:cNvSpPr txBox="1"/>
          <p:nvPr/>
        </p:nvSpPr>
        <p:spPr>
          <a:xfrm>
            <a:off x="5241356" y="6314513"/>
            <a:ext cx="506593" cy="461665"/>
          </a:xfrm>
          <a:prstGeom prst="rect">
            <a:avLst/>
          </a:prstGeom>
          <a:noFill/>
        </p:spPr>
        <p:txBody>
          <a:bodyPr wrap="square" rtlCol="0">
            <a:spAutoFit/>
          </a:bodyPr>
          <a:lstStyle/>
          <a:p>
            <a:r>
              <a:rPr lang="en-GB" sz="2400" b="1" dirty="0">
                <a:solidFill>
                  <a:srgbClr val="C00000"/>
                </a:solidFill>
              </a:rPr>
              <a:t>◎</a:t>
            </a:r>
          </a:p>
        </p:txBody>
      </p:sp>
      <p:sp>
        <p:nvSpPr>
          <p:cNvPr id="19" name="TextBox 18"/>
          <p:cNvSpPr txBox="1"/>
          <p:nvPr/>
        </p:nvSpPr>
        <p:spPr>
          <a:xfrm>
            <a:off x="6601600" y="6240169"/>
            <a:ext cx="401072" cy="523220"/>
          </a:xfrm>
          <a:prstGeom prst="rect">
            <a:avLst/>
          </a:prstGeom>
          <a:noFill/>
        </p:spPr>
        <p:txBody>
          <a:bodyPr wrap="none" rtlCol="0">
            <a:spAutoFit/>
          </a:bodyPr>
          <a:lstStyle/>
          <a:p>
            <a:r>
              <a:rPr lang="en-GB" sz="2800" dirty="0">
                <a:solidFill>
                  <a:srgbClr val="0000CC"/>
                </a:solidFill>
              </a:rPr>
              <a:t>○</a:t>
            </a:r>
          </a:p>
        </p:txBody>
      </p:sp>
      <p:sp>
        <p:nvSpPr>
          <p:cNvPr id="20" name="TextBox 19"/>
          <p:cNvSpPr txBox="1"/>
          <p:nvPr/>
        </p:nvSpPr>
        <p:spPr>
          <a:xfrm>
            <a:off x="7585616" y="6270403"/>
            <a:ext cx="407484" cy="461665"/>
          </a:xfrm>
          <a:prstGeom prst="rect">
            <a:avLst/>
          </a:prstGeom>
          <a:noFill/>
        </p:spPr>
        <p:txBody>
          <a:bodyPr wrap="none" rtlCol="0">
            <a:spAutoFit/>
          </a:bodyPr>
          <a:lstStyle/>
          <a:p>
            <a:r>
              <a:rPr lang="en-GB" sz="2400" dirty="0">
                <a:solidFill>
                  <a:srgbClr val="00B050"/>
                </a:solidFill>
              </a:rPr>
              <a:t>△</a:t>
            </a:r>
          </a:p>
        </p:txBody>
      </p:sp>
      <p:sp>
        <p:nvSpPr>
          <p:cNvPr id="11" name="Rectangle 10"/>
          <p:cNvSpPr/>
          <p:nvPr/>
        </p:nvSpPr>
        <p:spPr bwMode="auto">
          <a:xfrm>
            <a:off x="2375355" y="1899948"/>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Even Toasting</a:t>
            </a:r>
          </a:p>
        </p:txBody>
      </p:sp>
      <p:sp>
        <p:nvSpPr>
          <p:cNvPr id="12" name="Rectangle 11"/>
          <p:cNvSpPr/>
          <p:nvPr/>
        </p:nvSpPr>
        <p:spPr bwMode="auto">
          <a:xfrm>
            <a:off x="2375355" y="243336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Quick</a:t>
            </a:r>
          </a:p>
        </p:txBody>
      </p:sp>
      <p:sp>
        <p:nvSpPr>
          <p:cNvPr id="13" name="Rectangle 12"/>
          <p:cNvSpPr/>
          <p:nvPr/>
        </p:nvSpPr>
        <p:spPr bwMode="auto">
          <a:xfrm>
            <a:off x="2375355" y="298061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Affordable</a:t>
            </a:r>
          </a:p>
        </p:txBody>
      </p:sp>
      <p:sp>
        <p:nvSpPr>
          <p:cNvPr id="14" name="Rectangle 13"/>
          <p:cNvSpPr/>
          <p:nvPr/>
        </p:nvSpPr>
        <p:spPr bwMode="auto">
          <a:xfrm>
            <a:off x="2375355" y="3505882"/>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Easy to Use</a:t>
            </a:r>
          </a:p>
        </p:txBody>
      </p:sp>
      <p:sp>
        <p:nvSpPr>
          <p:cNvPr id="15" name="Rectangle 14"/>
          <p:cNvSpPr/>
          <p:nvPr/>
        </p:nvSpPr>
        <p:spPr bwMode="auto">
          <a:xfrm>
            <a:off x="2375355" y="401969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Attractive</a:t>
            </a:r>
          </a:p>
        </p:txBody>
      </p:sp>
      <p:sp>
        <p:nvSpPr>
          <p:cNvPr id="16" name="Rectangle 15"/>
          <p:cNvSpPr/>
          <p:nvPr/>
        </p:nvSpPr>
        <p:spPr bwMode="auto">
          <a:xfrm>
            <a:off x="2375355" y="45531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Reliable</a:t>
            </a:r>
          </a:p>
        </p:txBody>
      </p:sp>
      <p:sp>
        <p:nvSpPr>
          <p:cNvPr id="17" name="Rectangle 16"/>
          <p:cNvSpPr/>
          <p:nvPr/>
        </p:nvSpPr>
        <p:spPr bwMode="auto">
          <a:xfrm>
            <a:off x="2375355" y="507698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etc</a:t>
            </a:r>
          </a:p>
        </p:txBody>
      </p:sp>
      <p:sp>
        <p:nvSpPr>
          <p:cNvPr id="4" name="Rectangle 3"/>
          <p:cNvSpPr/>
          <p:nvPr/>
        </p:nvSpPr>
        <p:spPr bwMode="auto">
          <a:xfrm>
            <a:off x="384490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Load Bread</a:t>
            </a:r>
          </a:p>
        </p:txBody>
      </p:sp>
      <p:sp>
        <p:nvSpPr>
          <p:cNvPr id="5" name="Rectangle 4"/>
          <p:cNvSpPr/>
          <p:nvPr/>
        </p:nvSpPr>
        <p:spPr bwMode="auto">
          <a:xfrm>
            <a:off x="66546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Monitor</a:t>
            </a:r>
          </a:p>
          <a:p>
            <a:pPr algn="ctr">
              <a:defRPr/>
            </a:pPr>
            <a:r>
              <a:rPr lang="en-GB" sz="1600" dirty="0">
                <a:solidFill>
                  <a:srgbClr val="000000"/>
                </a:solidFill>
              </a:rPr>
              <a:t>Toasting</a:t>
            </a:r>
          </a:p>
        </p:txBody>
      </p:sp>
      <p:sp>
        <p:nvSpPr>
          <p:cNvPr id="6" name="Rectangle 5"/>
          <p:cNvSpPr/>
          <p:nvPr/>
        </p:nvSpPr>
        <p:spPr bwMode="auto">
          <a:xfrm>
            <a:off x="7591265"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Control</a:t>
            </a:r>
          </a:p>
          <a:p>
            <a:pPr algn="ctr">
              <a:defRPr/>
            </a:pPr>
            <a:r>
              <a:rPr lang="en-GB" sz="1600" dirty="0">
                <a:solidFill>
                  <a:srgbClr val="000000"/>
                </a:solidFill>
              </a:rPr>
              <a:t>Toasting</a:t>
            </a:r>
          </a:p>
        </p:txBody>
      </p:sp>
      <p:sp>
        <p:nvSpPr>
          <p:cNvPr id="7" name="Rectangle 6"/>
          <p:cNvSpPr/>
          <p:nvPr/>
        </p:nvSpPr>
        <p:spPr bwMode="auto">
          <a:xfrm>
            <a:off x="85325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Remove Heat</a:t>
            </a:r>
          </a:p>
        </p:txBody>
      </p:sp>
      <p:sp>
        <p:nvSpPr>
          <p:cNvPr id="8" name="Rectangle 7"/>
          <p:cNvSpPr/>
          <p:nvPr/>
        </p:nvSpPr>
        <p:spPr bwMode="auto">
          <a:xfrm>
            <a:off x="945316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Unload Toast</a:t>
            </a:r>
          </a:p>
        </p:txBody>
      </p:sp>
      <p:sp>
        <p:nvSpPr>
          <p:cNvPr id="9" name="Rectangle 8"/>
          <p:cNvSpPr/>
          <p:nvPr/>
        </p:nvSpPr>
        <p:spPr bwMode="auto">
          <a:xfrm>
            <a:off x="5714822"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Apply</a:t>
            </a:r>
          </a:p>
          <a:p>
            <a:pPr algn="ctr">
              <a:defRPr/>
            </a:pPr>
            <a:r>
              <a:rPr lang="en-GB" sz="1600" dirty="0">
                <a:solidFill>
                  <a:srgbClr val="000000"/>
                </a:solidFill>
              </a:rPr>
              <a:t>Heat</a:t>
            </a:r>
          </a:p>
        </p:txBody>
      </p:sp>
      <p:sp>
        <p:nvSpPr>
          <p:cNvPr id="10" name="Rectangle 9"/>
          <p:cNvSpPr/>
          <p:nvPr/>
        </p:nvSpPr>
        <p:spPr bwMode="auto">
          <a:xfrm>
            <a:off x="4779410"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Generate Heat</a:t>
            </a:r>
          </a:p>
        </p:txBody>
      </p:sp>
      <p:sp>
        <p:nvSpPr>
          <p:cNvPr id="35" name="TextBox 34"/>
          <p:cNvSpPr txBox="1"/>
          <p:nvPr/>
        </p:nvSpPr>
        <p:spPr>
          <a:xfrm>
            <a:off x="4072232" y="1893603"/>
            <a:ext cx="370614" cy="461665"/>
          </a:xfrm>
          <a:prstGeom prst="rect">
            <a:avLst/>
          </a:prstGeom>
          <a:noFill/>
        </p:spPr>
        <p:txBody>
          <a:bodyPr wrap="none" rtlCol="0">
            <a:spAutoFit/>
          </a:bodyPr>
          <a:lstStyle/>
          <a:p>
            <a:r>
              <a:rPr lang="en-GB" sz="2400" dirty="0">
                <a:solidFill>
                  <a:srgbClr val="0000CC"/>
                </a:solidFill>
              </a:rPr>
              <a:t>○</a:t>
            </a:r>
          </a:p>
        </p:txBody>
      </p:sp>
      <p:sp>
        <p:nvSpPr>
          <p:cNvPr id="36" name="TextBox 35"/>
          <p:cNvSpPr txBox="1"/>
          <p:nvPr/>
        </p:nvSpPr>
        <p:spPr>
          <a:xfrm>
            <a:off x="4075270" y="3011653"/>
            <a:ext cx="370614" cy="461665"/>
          </a:xfrm>
          <a:prstGeom prst="rect">
            <a:avLst/>
          </a:prstGeom>
          <a:noFill/>
        </p:spPr>
        <p:txBody>
          <a:bodyPr wrap="none" rtlCol="0">
            <a:spAutoFit/>
          </a:bodyPr>
          <a:lstStyle/>
          <a:p>
            <a:r>
              <a:rPr lang="en-GB" sz="2400" dirty="0">
                <a:solidFill>
                  <a:srgbClr val="0000CC"/>
                </a:solidFill>
              </a:rPr>
              <a:t>○</a:t>
            </a:r>
          </a:p>
        </p:txBody>
      </p:sp>
      <p:sp>
        <p:nvSpPr>
          <p:cNvPr id="37" name="TextBox 36"/>
          <p:cNvSpPr txBox="1"/>
          <p:nvPr/>
        </p:nvSpPr>
        <p:spPr>
          <a:xfrm>
            <a:off x="4058508" y="2446550"/>
            <a:ext cx="370614" cy="461665"/>
          </a:xfrm>
          <a:prstGeom prst="rect">
            <a:avLst/>
          </a:prstGeom>
          <a:noFill/>
        </p:spPr>
        <p:txBody>
          <a:bodyPr wrap="none" rtlCol="0">
            <a:spAutoFit/>
          </a:bodyPr>
          <a:lstStyle/>
          <a:p>
            <a:r>
              <a:rPr lang="en-GB" sz="2400" dirty="0">
                <a:solidFill>
                  <a:srgbClr val="0000CC"/>
                </a:solidFill>
              </a:rPr>
              <a:t>○</a:t>
            </a:r>
          </a:p>
        </p:txBody>
      </p:sp>
      <p:sp>
        <p:nvSpPr>
          <p:cNvPr id="38" name="TextBox 37"/>
          <p:cNvSpPr txBox="1"/>
          <p:nvPr/>
        </p:nvSpPr>
        <p:spPr>
          <a:xfrm>
            <a:off x="4075270" y="4566305"/>
            <a:ext cx="370614" cy="461665"/>
          </a:xfrm>
          <a:prstGeom prst="rect">
            <a:avLst/>
          </a:prstGeom>
          <a:noFill/>
        </p:spPr>
        <p:txBody>
          <a:bodyPr wrap="none" rtlCol="0">
            <a:spAutoFit/>
          </a:bodyPr>
          <a:lstStyle/>
          <a:p>
            <a:r>
              <a:rPr lang="en-GB" sz="2400" dirty="0">
                <a:solidFill>
                  <a:srgbClr val="0000CC"/>
                </a:solidFill>
              </a:rPr>
              <a:t>○</a:t>
            </a:r>
          </a:p>
        </p:txBody>
      </p:sp>
      <p:sp>
        <p:nvSpPr>
          <p:cNvPr id="39" name="TextBox 38"/>
          <p:cNvSpPr txBox="1"/>
          <p:nvPr/>
        </p:nvSpPr>
        <p:spPr>
          <a:xfrm>
            <a:off x="4987176" y="2459336"/>
            <a:ext cx="370614" cy="461665"/>
          </a:xfrm>
          <a:prstGeom prst="rect">
            <a:avLst/>
          </a:prstGeom>
          <a:noFill/>
        </p:spPr>
        <p:txBody>
          <a:bodyPr wrap="none" rtlCol="0">
            <a:spAutoFit/>
          </a:bodyPr>
          <a:lstStyle/>
          <a:p>
            <a:r>
              <a:rPr lang="en-GB" sz="2400" dirty="0">
                <a:solidFill>
                  <a:srgbClr val="0000CC"/>
                </a:solidFill>
              </a:rPr>
              <a:t>○</a:t>
            </a:r>
          </a:p>
        </p:txBody>
      </p:sp>
      <p:sp>
        <p:nvSpPr>
          <p:cNvPr id="40" name="TextBox 39"/>
          <p:cNvSpPr txBox="1"/>
          <p:nvPr/>
        </p:nvSpPr>
        <p:spPr>
          <a:xfrm>
            <a:off x="5902622" y="4594388"/>
            <a:ext cx="370614" cy="461665"/>
          </a:xfrm>
          <a:prstGeom prst="rect">
            <a:avLst/>
          </a:prstGeom>
          <a:noFill/>
        </p:spPr>
        <p:txBody>
          <a:bodyPr wrap="none" rtlCol="0">
            <a:spAutoFit/>
          </a:bodyPr>
          <a:lstStyle/>
          <a:p>
            <a:r>
              <a:rPr lang="en-GB" sz="2400" dirty="0">
                <a:solidFill>
                  <a:srgbClr val="0000CC"/>
                </a:solidFill>
              </a:rPr>
              <a:t>○</a:t>
            </a:r>
          </a:p>
        </p:txBody>
      </p:sp>
      <p:sp>
        <p:nvSpPr>
          <p:cNvPr id="41" name="TextBox 40"/>
          <p:cNvSpPr txBox="1"/>
          <p:nvPr/>
        </p:nvSpPr>
        <p:spPr>
          <a:xfrm>
            <a:off x="6856438" y="3529458"/>
            <a:ext cx="370614" cy="461665"/>
          </a:xfrm>
          <a:prstGeom prst="rect">
            <a:avLst/>
          </a:prstGeom>
          <a:noFill/>
        </p:spPr>
        <p:txBody>
          <a:bodyPr wrap="none" rtlCol="0">
            <a:spAutoFit/>
          </a:bodyPr>
          <a:lstStyle/>
          <a:p>
            <a:r>
              <a:rPr lang="en-GB" sz="2400" dirty="0">
                <a:solidFill>
                  <a:srgbClr val="0000CC"/>
                </a:solidFill>
              </a:rPr>
              <a:t>○</a:t>
            </a:r>
          </a:p>
        </p:txBody>
      </p:sp>
      <p:sp>
        <p:nvSpPr>
          <p:cNvPr id="42" name="TextBox 41"/>
          <p:cNvSpPr txBox="1"/>
          <p:nvPr/>
        </p:nvSpPr>
        <p:spPr>
          <a:xfrm>
            <a:off x="7812330" y="2999663"/>
            <a:ext cx="370614" cy="461665"/>
          </a:xfrm>
          <a:prstGeom prst="rect">
            <a:avLst/>
          </a:prstGeom>
          <a:noFill/>
        </p:spPr>
        <p:txBody>
          <a:bodyPr wrap="none" rtlCol="0">
            <a:spAutoFit/>
          </a:bodyPr>
          <a:lstStyle/>
          <a:p>
            <a:r>
              <a:rPr lang="en-GB" sz="2400" dirty="0">
                <a:solidFill>
                  <a:srgbClr val="0000CC"/>
                </a:solidFill>
              </a:rPr>
              <a:t>○</a:t>
            </a:r>
          </a:p>
        </p:txBody>
      </p:sp>
      <p:sp>
        <p:nvSpPr>
          <p:cNvPr id="43" name="TextBox 42"/>
          <p:cNvSpPr txBox="1"/>
          <p:nvPr/>
        </p:nvSpPr>
        <p:spPr>
          <a:xfrm>
            <a:off x="7807793" y="2446549"/>
            <a:ext cx="370614" cy="461665"/>
          </a:xfrm>
          <a:prstGeom prst="rect">
            <a:avLst/>
          </a:prstGeom>
          <a:noFill/>
        </p:spPr>
        <p:txBody>
          <a:bodyPr wrap="none" rtlCol="0">
            <a:spAutoFit/>
          </a:bodyPr>
          <a:lstStyle/>
          <a:p>
            <a:r>
              <a:rPr lang="en-GB" sz="2400" dirty="0">
                <a:solidFill>
                  <a:srgbClr val="0000CC"/>
                </a:solidFill>
              </a:rPr>
              <a:t>○</a:t>
            </a:r>
          </a:p>
        </p:txBody>
      </p:sp>
      <p:sp>
        <p:nvSpPr>
          <p:cNvPr id="44" name="TextBox 43"/>
          <p:cNvSpPr txBox="1"/>
          <p:nvPr/>
        </p:nvSpPr>
        <p:spPr>
          <a:xfrm>
            <a:off x="9644599" y="4597046"/>
            <a:ext cx="370614" cy="461665"/>
          </a:xfrm>
          <a:prstGeom prst="rect">
            <a:avLst/>
          </a:prstGeom>
          <a:noFill/>
        </p:spPr>
        <p:txBody>
          <a:bodyPr wrap="none" rtlCol="0">
            <a:spAutoFit/>
          </a:bodyPr>
          <a:lstStyle/>
          <a:p>
            <a:r>
              <a:rPr lang="en-GB" sz="2400" dirty="0">
                <a:solidFill>
                  <a:srgbClr val="0000CC"/>
                </a:solidFill>
              </a:rPr>
              <a:t>○</a:t>
            </a:r>
          </a:p>
        </p:txBody>
      </p:sp>
      <p:sp>
        <p:nvSpPr>
          <p:cNvPr id="45" name="TextBox 44"/>
          <p:cNvSpPr txBox="1"/>
          <p:nvPr/>
        </p:nvSpPr>
        <p:spPr>
          <a:xfrm>
            <a:off x="9673083" y="2987392"/>
            <a:ext cx="370614" cy="461665"/>
          </a:xfrm>
          <a:prstGeom prst="rect">
            <a:avLst/>
          </a:prstGeom>
          <a:noFill/>
        </p:spPr>
        <p:txBody>
          <a:bodyPr wrap="none" rtlCol="0">
            <a:spAutoFit/>
          </a:bodyPr>
          <a:lstStyle/>
          <a:p>
            <a:r>
              <a:rPr lang="en-GB" sz="2400" dirty="0">
                <a:solidFill>
                  <a:srgbClr val="0000CC"/>
                </a:solidFill>
              </a:rPr>
              <a:t>○</a:t>
            </a:r>
          </a:p>
        </p:txBody>
      </p:sp>
      <p:sp>
        <p:nvSpPr>
          <p:cNvPr id="46" name="TextBox 45"/>
          <p:cNvSpPr txBox="1"/>
          <p:nvPr/>
        </p:nvSpPr>
        <p:spPr>
          <a:xfrm>
            <a:off x="4058508" y="3499498"/>
            <a:ext cx="369012" cy="461665"/>
          </a:xfrm>
          <a:prstGeom prst="rect">
            <a:avLst/>
          </a:prstGeom>
          <a:noFill/>
        </p:spPr>
        <p:txBody>
          <a:bodyPr wrap="none" rtlCol="0">
            <a:spAutoFit/>
          </a:bodyPr>
          <a:lstStyle/>
          <a:p>
            <a:r>
              <a:rPr lang="en-GB" sz="2400" b="1" dirty="0">
                <a:solidFill>
                  <a:srgbClr val="C00000"/>
                </a:solidFill>
              </a:rPr>
              <a:t>◎</a:t>
            </a:r>
          </a:p>
        </p:txBody>
      </p:sp>
      <p:sp>
        <p:nvSpPr>
          <p:cNvPr id="47" name="TextBox 46"/>
          <p:cNvSpPr txBox="1"/>
          <p:nvPr/>
        </p:nvSpPr>
        <p:spPr>
          <a:xfrm>
            <a:off x="4987176" y="1906901"/>
            <a:ext cx="369012" cy="461665"/>
          </a:xfrm>
          <a:prstGeom prst="rect">
            <a:avLst/>
          </a:prstGeom>
          <a:noFill/>
        </p:spPr>
        <p:txBody>
          <a:bodyPr wrap="none" rtlCol="0">
            <a:spAutoFit/>
          </a:bodyPr>
          <a:lstStyle/>
          <a:p>
            <a:r>
              <a:rPr lang="en-GB" sz="2400" b="1" dirty="0">
                <a:solidFill>
                  <a:srgbClr val="C00000"/>
                </a:solidFill>
              </a:rPr>
              <a:t>◎</a:t>
            </a:r>
          </a:p>
        </p:txBody>
      </p:sp>
      <p:sp>
        <p:nvSpPr>
          <p:cNvPr id="48" name="TextBox 47"/>
          <p:cNvSpPr txBox="1"/>
          <p:nvPr/>
        </p:nvSpPr>
        <p:spPr>
          <a:xfrm>
            <a:off x="7797526" y="1876535"/>
            <a:ext cx="369012" cy="461665"/>
          </a:xfrm>
          <a:prstGeom prst="rect">
            <a:avLst/>
          </a:prstGeom>
          <a:noFill/>
        </p:spPr>
        <p:txBody>
          <a:bodyPr wrap="none" rtlCol="0">
            <a:spAutoFit/>
          </a:bodyPr>
          <a:lstStyle/>
          <a:p>
            <a:r>
              <a:rPr lang="en-GB" sz="2400" b="1" dirty="0">
                <a:solidFill>
                  <a:srgbClr val="C00000"/>
                </a:solidFill>
              </a:rPr>
              <a:t>◎</a:t>
            </a:r>
          </a:p>
        </p:txBody>
      </p:sp>
      <p:sp>
        <p:nvSpPr>
          <p:cNvPr id="49" name="TextBox 48"/>
          <p:cNvSpPr txBox="1"/>
          <p:nvPr/>
        </p:nvSpPr>
        <p:spPr>
          <a:xfrm>
            <a:off x="6841394" y="1906901"/>
            <a:ext cx="369012" cy="461665"/>
          </a:xfrm>
          <a:prstGeom prst="rect">
            <a:avLst/>
          </a:prstGeom>
          <a:noFill/>
        </p:spPr>
        <p:txBody>
          <a:bodyPr wrap="none" rtlCol="0">
            <a:spAutoFit/>
          </a:bodyPr>
          <a:lstStyle/>
          <a:p>
            <a:r>
              <a:rPr lang="en-GB" sz="2400" b="1" dirty="0">
                <a:solidFill>
                  <a:srgbClr val="C00000"/>
                </a:solidFill>
              </a:rPr>
              <a:t>◎</a:t>
            </a:r>
          </a:p>
        </p:txBody>
      </p:sp>
      <p:sp>
        <p:nvSpPr>
          <p:cNvPr id="50" name="TextBox 49"/>
          <p:cNvSpPr txBox="1"/>
          <p:nvPr/>
        </p:nvSpPr>
        <p:spPr>
          <a:xfrm>
            <a:off x="5901288" y="1922198"/>
            <a:ext cx="369012" cy="461665"/>
          </a:xfrm>
          <a:prstGeom prst="rect">
            <a:avLst/>
          </a:prstGeom>
          <a:noFill/>
        </p:spPr>
        <p:txBody>
          <a:bodyPr wrap="none" rtlCol="0">
            <a:spAutoFit/>
          </a:bodyPr>
          <a:lstStyle/>
          <a:p>
            <a:r>
              <a:rPr lang="en-GB" sz="2400" b="1" dirty="0">
                <a:solidFill>
                  <a:srgbClr val="C00000"/>
                </a:solidFill>
              </a:rPr>
              <a:t>◎</a:t>
            </a:r>
          </a:p>
        </p:txBody>
      </p:sp>
      <p:sp>
        <p:nvSpPr>
          <p:cNvPr id="51" name="TextBox 50"/>
          <p:cNvSpPr txBox="1"/>
          <p:nvPr/>
        </p:nvSpPr>
        <p:spPr>
          <a:xfrm>
            <a:off x="4973579" y="4566305"/>
            <a:ext cx="369012" cy="461665"/>
          </a:xfrm>
          <a:prstGeom prst="rect">
            <a:avLst/>
          </a:prstGeom>
          <a:noFill/>
        </p:spPr>
        <p:txBody>
          <a:bodyPr wrap="none" rtlCol="0">
            <a:spAutoFit/>
          </a:bodyPr>
          <a:lstStyle/>
          <a:p>
            <a:r>
              <a:rPr lang="en-GB" sz="2400" b="1" dirty="0">
                <a:solidFill>
                  <a:srgbClr val="C00000"/>
                </a:solidFill>
              </a:rPr>
              <a:t>◎</a:t>
            </a:r>
          </a:p>
        </p:txBody>
      </p:sp>
      <p:sp>
        <p:nvSpPr>
          <p:cNvPr id="52" name="TextBox 51"/>
          <p:cNvSpPr txBox="1"/>
          <p:nvPr/>
        </p:nvSpPr>
        <p:spPr>
          <a:xfrm>
            <a:off x="7797526" y="3543336"/>
            <a:ext cx="369012" cy="461665"/>
          </a:xfrm>
          <a:prstGeom prst="rect">
            <a:avLst/>
          </a:prstGeom>
          <a:noFill/>
        </p:spPr>
        <p:txBody>
          <a:bodyPr wrap="none" rtlCol="0">
            <a:spAutoFit/>
          </a:bodyPr>
          <a:lstStyle/>
          <a:p>
            <a:r>
              <a:rPr lang="en-GB" sz="2400" b="1" dirty="0">
                <a:solidFill>
                  <a:srgbClr val="C00000"/>
                </a:solidFill>
              </a:rPr>
              <a:t>◎</a:t>
            </a:r>
          </a:p>
        </p:txBody>
      </p:sp>
      <p:sp>
        <p:nvSpPr>
          <p:cNvPr id="53" name="TextBox 52"/>
          <p:cNvSpPr txBox="1"/>
          <p:nvPr/>
        </p:nvSpPr>
        <p:spPr>
          <a:xfrm>
            <a:off x="9685741" y="3486919"/>
            <a:ext cx="369012" cy="461665"/>
          </a:xfrm>
          <a:prstGeom prst="rect">
            <a:avLst/>
          </a:prstGeom>
          <a:noFill/>
        </p:spPr>
        <p:txBody>
          <a:bodyPr wrap="none" rtlCol="0">
            <a:spAutoFit/>
          </a:bodyPr>
          <a:lstStyle/>
          <a:p>
            <a:r>
              <a:rPr lang="en-GB" sz="2400" b="1" dirty="0">
                <a:solidFill>
                  <a:srgbClr val="C00000"/>
                </a:solidFill>
              </a:rPr>
              <a:t>◎</a:t>
            </a:r>
          </a:p>
        </p:txBody>
      </p:sp>
      <p:sp>
        <p:nvSpPr>
          <p:cNvPr id="54" name="TextBox 53"/>
          <p:cNvSpPr txBox="1"/>
          <p:nvPr/>
        </p:nvSpPr>
        <p:spPr>
          <a:xfrm>
            <a:off x="4058508" y="4023378"/>
            <a:ext cx="407484" cy="461665"/>
          </a:xfrm>
          <a:prstGeom prst="rect">
            <a:avLst/>
          </a:prstGeom>
          <a:noFill/>
        </p:spPr>
        <p:txBody>
          <a:bodyPr wrap="none" rtlCol="0">
            <a:spAutoFit/>
          </a:bodyPr>
          <a:lstStyle/>
          <a:p>
            <a:r>
              <a:rPr lang="en-GB" sz="2400" dirty="0">
                <a:solidFill>
                  <a:srgbClr val="00B050"/>
                </a:solidFill>
              </a:rPr>
              <a:t>△</a:t>
            </a:r>
          </a:p>
        </p:txBody>
      </p:sp>
      <p:sp>
        <p:nvSpPr>
          <p:cNvPr id="55" name="TextBox 54"/>
          <p:cNvSpPr txBox="1"/>
          <p:nvPr/>
        </p:nvSpPr>
        <p:spPr>
          <a:xfrm>
            <a:off x="4987176" y="2984399"/>
            <a:ext cx="407484" cy="461665"/>
          </a:xfrm>
          <a:prstGeom prst="rect">
            <a:avLst/>
          </a:prstGeom>
          <a:noFill/>
        </p:spPr>
        <p:txBody>
          <a:bodyPr wrap="none" rtlCol="0">
            <a:spAutoFit/>
          </a:bodyPr>
          <a:lstStyle/>
          <a:p>
            <a:r>
              <a:rPr lang="en-GB" sz="2400" dirty="0">
                <a:solidFill>
                  <a:srgbClr val="00B050"/>
                </a:solidFill>
              </a:rPr>
              <a:t>△</a:t>
            </a:r>
          </a:p>
        </p:txBody>
      </p:sp>
      <p:sp>
        <p:nvSpPr>
          <p:cNvPr id="56" name="TextBox 55"/>
          <p:cNvSpPr txBox="1"/>
          <p:nvPr/>
        </p:nvSpPr>
        <p:spPr>
          <a:xfrm>
            <a:off x="9682958" y="2417555"/>
            <a:ext cx="407484" cy="461665"/>
          </a:xfrm>
          <a:prstGeom prst="rect">
            <a:avLst/>
          </a:prstGeom>
          <a:noFill/>
        </p:spPr>
        <p:txBody>
          <a:bodyPr wrap="none" rtlCol="0">
            <a:spAutoFit/>
          </a:bodyPr>
          <a:lstStyle/>
          <a:p>
            <a:r>
              <a:rPr lang="en-GB" sz="2400" dirty="0">
                <a:solidFill>
                  <a:srgbClr val="00B050"/>
                </a:solidFill>
              </a:rPr>
              <a:t>△</a:t>
            </a:r>
          </a:p>
        </p:txBody>
      </p:sp>
      <p:sp>
        <p:nvSpPr>
          <p:cNvPr id="57" name="TextBox 56"/>
          <p:cNvSpPr txBox="1"/>
          <p:nvPr/>
        </p:nvSpPr>
        <p:spPr>
          <a:xfrm>
            <a:off x="8727867" y="2961646"/>
            <a:ext cx="407484" cy="461665"/>
          </a:xfrm>
          <a:prstGeom prst="rect">
            <a:avLst/>
          </a:prstGeom>
          <a:noFill/>
        </p:spPr>
        <p:txBody>
          <a:bodyPr wrap="none" rtlCol="0">
            <a:spAutoFit/>
          </a:bodyPr>
          <a:lstStyle/>
          <a:p>
            <a:r>
              <a:rPr lang="en-GB" sz="2400" dirty="0">
                <a:solidFill>
                  <a:srgbClr val="00B050"/>
                </a:solidFill>
              </a:rPr>
              <a:t>△</a:t>
            </a:r>
          </a:p>
        </p:txBody>
      </p:sp>
      <p:sp>
        <p:nvSpPr>
          <p:cNvPr id="58" name="TextBox 57"/>
          <p:cNvSpPr txBox="1"/>
          <p:nvPr/>
        </p:nvSpPr>
        <p:spPr>
          <a:xfrm>
            <a:off x="8707183" y="2417556"/>
            <a:ext cx="407484" cy="461665"/>
          </a:xfrm>
          <a:prstGeom prst="rect">
            <a:avLst/>
          </a:prstGeom>
          <a:noFill/>
        </p:spPr>
        <p:txBody>
          <a:bodyPr wrap="none" rtlCol="0">
            <a:spAutoFit/>
          </a:bodyPr>
          <a:lstStyle/>
          <a:p>
            <a:r>
              <a:rPr lang="en-GB" sz="2400" dirty="0">
                <a:solidFill>
                  <a:srgbClr val="00B050"/>
                </a:solidFill>
              </a:rPr>
              <a:t>△</a:t>
            </a:r>
          </a:p>
        </p:txBody>
      </p:sp>
      <p:sp>
        <p:nvSpPr>
          <p:cNvPr id="59" name="TextBox 58"/>
          <p:cNvSpPr txBox="1"/>
          <p:nvPr/>
        </p:nvSpPr>
        <p:spPr>
          <a:xfrm>
            <a:off x="8727867" y="1893602"/>
            <a:ext cx="407484" cy="461665"/>
          </a:xfrm>
          <a:prstGeom prst="rect">
            <a:avLst/>
          </a:prstGeom>
          <a:noFill/>
        </p:spPr>
        <p:txBody>
          <a:bodyPr wrap="none" rtlCol="0">
            <a:spAutoFit/>
          </a:bodyPr>
          <a:lstStyle/>
          <a:p>
            <a:r>
              <a:rPr lang="en-GB" sz="2400" dirty="0">
                <a:solidFill>
                  <a:srgbClr val="00B050"/>
                </a:solidFill>
              </a:rPr>
              <a:t>△</a:t>
            </a:r>
          </a:p>
        </p:txBody>
      </p:sp>
      <p:sp>
        <p:nvSpPr>
          <p:cNvPr id="60" name="TextBox 59"/>
          <p:cNvSpPr txBox="1"/>
          <p:nvPr/>
        </p:nvSpPr>
        <p:spPr>
          <a:xfrm>
            <a:off x="6815753" y="2430605"/>
            <a:ext cx="407484" cy="461665"/>
          </a:xfrm>
          <a:prstGeom prst="rect">
            <a:avLst/>
          </a:prstGeom>
          <a:noFill/>
        </p:spPr>
        <p:txBody>
          <a:bodyPr wrap="none" rtlCol="0">
            <a:spAutoFit/>
          </a:bodyPr>
          <a:lstStyle/>
          <a:p>
            <a:r>
              <a:rPr lang="en-GB" sz="2400" dirty="0">
                <a:solidFill>
                  <a:srgbClr val="00B050"/>
                </a:solidFill>
              </a:rPr>
              <a:t>△</a:t>
            </a:r>
          </a:p>
        </p:txBody>
      </p:sp>
      <p:sp>
        <p:nvSpPr>
          <p:cNvPr id="61" name="TextBox 60"/>
          <p:cNvSpPr txBox="1"/>
          <p:nvPr/>
        </p:nvSpPr>
        <p:spPr>
          <a:xfrm>
            <a:off x="5901641" y="2443796"/>
            <a:ext cx="407484" cy="461665"/>
          </a:xfrm>
          <a:prstGeom prst="rect">
            <a:avLst/>
          </a:prstGeom>
          <a:noFill/>
        </p:spPr>
        <p:txBody>
          <a:bodyPr wrap="none" rtlCol="0">
            <a:spAutoFit/>
          </a:bodyPr>
          <a:lstStyle/>
          <a:p>
            <a:r>
              <a:rPr lang="en-GB" sz="2400" dirty="0">
                <a:solidFill>
                  <a:srgbClr val="00B050"/>
                </a:solidFill>
              </a:rPr>
              <a:t>△</a:t>
            </a:r>
          </a:p>
        </p:txBody>
      </p:sp>
      <p:sp>
        <p:nvSpPr>
          <p:cNvPr id="62" name="TextBox 61"/>
          <p:cNvSpPr txBox="1"/>
          <p:nvPr/>
        </p:nvSpPr>
        <p:spPr>
          <a:xfrm>
            <a:off x="8718373" y="3496499"/>
            <a:ext cx="407484" cy="461665"/>
          </a:xfrm>
          <a:prstGeom prst="rect">
            <a:avLst/>
          </a:prstGeom>
          <a:noFill/>
        </p:spPr>
        <p:txBody>
          <a:bodyPr wrap="none" rtlCol="0">
            <a:spAutoFit/>
          </a:bodyPr>
          <a:lstStyle/>
          <a:p>
            <a:r>
              <a:rPr lang="en-GB" sz="2400" dirty="0">
                <a:solidFill>
                  <a:srgbClr val="00B050"/>
                </a:solidFill>
              </a:rPr>
              <a:t>△</a:t>
            </a:r>
          </a:p>
        </p:txBody>
      </p:sp>
      <p:sp>
        <p:nvSpPr>
          <p:cNvPr id="63" name="TextBox 62"/>
          <p:cNvSpPr txBox="1"/>
          <p:nvPr/>
        </p:nvSpPr>
        <p:spPr>
          <a:xfrm>
            <a:off x="5901288" y="4023378"/>
            <a:ext cx="407484" cy="461665"/>
          </a:xfrm>
          <a:prstGeom prst="rect">
            <a:avLst/>
          </a:prstGeom>
          <a:noFill/>
        </p:spPr>
        <p:txBody>
          <a:bodyPr wrap="none" rtlCol="0">
            <a:spAutoFit/>
          </a:bodyPr>
          <a:lstStyle/>
          <a:p>
            <a:r>
              <a:rPr lang="en-GB" sz="2400" dirty="0">
                <a:solidFill>
                  <a:srgbClr val="00B050"/>
                </a:solidFill>
              </a:rPr>
              <a:t>△</a:t>
            </a:r>
          </a:p>
        </p:txBody>
      </p:sp>
      <p:sp>
        <p:nvSpPr>
          <p:cNvPr id="64" name="TextBox 63"/>
          <p:cNvSpPr txBox="1"/>
          <p:nvPr/>
        </p:nvSpPr>
        <p:spPr>
          <a:xfrm>
            <a:off x="5914997" y="2984397"/>
            <a:ext cx="407484" cy="461665"/>
          </a:xfrm>
          <a:prstGeom prst="rect">
            <a:avLst/>
          </a:prstGeom>
          <a:noFill/>
        </p:spPr>
        <p:txBody>
          <a:bodyPr wrap="none" rtlCol="0">
            <a:spAutoFit/>
          </a:bodyPr>
          <a:lstStyle/>
          <a:p>
            <a:r>
              <a:rPr lang="en-GB" sz="2400" dirty="0">
                <a:solidFill>
                  <a:srgbClr val="00B050"/>
                </a:solidFill>
              </a:rPr>
              <a:t>△</a:t>
            </a:r>
          </a:p>
        </p:txBody>
      </p:sp>
      <p:sp>
        <p:nvSpPr>
          <p:cNvPr id="65" name="TextBox 64"/>
          <p:cNvSpPr txBox="1"/>
          <p:nvPr/>
        </p:nvSpPr>
        <p:spPr>
          <a:xfrm>
            <a:off x="6843931" y="2984398"/>
            <a:ext cx="407484" cy="461665"/>
          </a:xfrm>
          <a:prstGeom prst="rect">
            <a:avLst/>
          </a:prstGeom>
          <a:noFill/>
        </p:spPr>
        <p:txBody>
          <a:bodyPr wrap="none" rtlCol="0">
            <a:spAutoFit/>
          </a:bodyPr>
          <a:lstStyle/>
          <a:p>
            <a:r>
              <a:rPr lang="en-GB" sz="2400" dirty="0">
                <a:solidFill>
                  <a:srgbClr val="00B050"/>
                </a:solidFill>
              </a:rPr>
              <a:t>△</a:t>
            </a:r>
          </a:p>
        </p:txBody>
      </p:sp>
      <p:sp>
        <p:nvSpPr>
          <p:cNvPr id="66" name="TextBox 65"/>
          <p:cNvSpPr txBox="1"/>
          <p:nvPr/>
        </p:nvSpPr>
        <p:spPr>
          <a:xfrm>
            <a:off x="7797526" y="4023378"/>
            <a:ext cx="407484" cy="461665"/>
          </a:xfrm>
          <a:prstGeom prst="rect">
            <a:avLst/>
          </a:prstGeom>
          <a:noFill/>
        </p:spPr>
        <p:txBody>
          <a:bodyPr wrap="none" rtlCol="0">
            <a:spAutoFit/>
          </a:bodyPr>
          <a:lstStyle/>
          <a:p>
            <a:r>
              <a:rPr lang="en-GB" sz="2400" dirty="0">
                <a:solidFill>
                  <a:srgbClr val="00B050"/>
                </a:solidFill>
              </a:rPr>
              <a:t>△</a:t>
            </a:r>
          </a:p>
        </p:txBody>
      </p:sp>
      <p:sp>
        <p:nvSpPr>
          <p:cNvPr id="67" name="TextBox 66"/>
          <p:cNvSpPr txBox="1"/>
          <p:nvPr/>
        </p:nvSpPr>
        <p:spPr>
          <a:xfrm>
            <a:off x="9682958" y="4050426"/>
            <a:ext cx="407484" cy="461665"/>
          </a:xfrm>
          <a:prstGeom prst="rect">
            <a:avLst/>
          </a:prstGeom>
          <a:noFill/>
        </p:spPr>
        <p:txBody>
          <a:bodyPr wrap="none" rtlCol="0">
            <a:spAutoFit/>
          </a:bodyPr>
          <a:lstStyle/>
          <a:p>
            <a:r>
              <a:rPr lang="en-GB" sz="2400" dirty="0">
                <a:solidFill>
                  <a:srgbClr val="00B050"/>
                </a:solidFill>
              </a:rPr>
              <a:t>△</a:t>
            </a:r>
          </a:p>
        </p:txBody>
      </p:sp>
      <p:sp>
        <p:nvSpPr>
          <p:cNvPr id="68" name="TextBox 67"/>
          <p:cNvSpPr txBox="1"/>
          <p:nvPr/>
        </p:nvSpPr>
        <p:spPr>
          <a:xfrm>
            <a:off x="8727867" y="4594388"/>
            <a:ext cx="407484" cy="461665"/>
          </a:xfrm>
          <a:prstGeom prst="rect">
            <a:avLst/>
          </a:prstGeom>
          <a:noFill/>
        </p:spPr>
        <p:txBody>
          <a:bodyPr wrap="none" rtlCol="0">
            <a:spAutoFit/>
          </a:bodyPr>
          <a:lstStyle/>
          <a:p>
            <a:r>
              <a:rPr lang="en-GB" sz="2400" dirty="0">
                <a:solidFill>
                  <a:srgbClr val="00B050"/>
                </a:solidFill>
              </a:rPr>
              <a:t>△</a:t>
            </a:r>
          </a:p>
        </p:txBody>
      </p:sp>
      <p:sp>
        <p:nvSpPr>
          <p:cNvPr id="69" name="Rounded Rectangular Callout 68">
            <a:extLst>
              <a:ext uri="{FF2B5EF4-FFF2-40B4-BE49-F238E27FC236}">
                <a16:creationId xmlns:a16="http://schemas.microsoft.com/office/drawing/2014/main" id="{104EDAC7-8647-AC4F-8358-FF0D3BDFD13C}"/>
              </a:ext>
            </a:extLst>
          </p:cNvPr>
          <p:cNvSpPr/>
          <p:nvPr/>
        </p:nvSpPr>
        <p:spPr bwMode="auto">
          <a:xfrm>
            <a:off x="5220824" y="819089"/>
            <a:ext cx="2761552" cy="442734"/>
          </a:xfrm>
          <a:prstGeom prst="wedgeRoundRectCallout">
            <a:avLst>
              <a:gd name="adj1" fmla="val 35320"/>
              <a:gd name="adj2" fmla="val 107081"/>
              <a:gd name="adj3" fmla="val 16667"/>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Generic System Functions</a:t>
            </a:r>
          </a:p>
        </p:txBody>
      </p:sp>
      <p:sp>
        <p:nvSpPr>
          <p:cNvPr id="70" name="Rounded Rectangular Callout 69">
            <a:extLst>
              <a:ext uri="{FF2B5EF4-FFF2-40B4-BE49-F238E27FC236}">
                <a16:creationId xmlns:a16="http://schemas.microsoft.com/office/drawing/2014/main" id="{FF9C06B7-0488-5240-B7BF-32AD9FC06F89}"/>
              </a:ext>
            </a:extLst>
          </p:cNvPr>
          <p:cNvSpPr/>
          <p:nvPr/>
        </p:nvSpPr>
        <p:spPr bwMode="auto">
          <a:xfrm>
            <a:off x="1811676" y="5691523"/>
            <a:ext cx="2540287" cy="350778"/>
          </a:xfrm>
          <a:prstGeom prst="wedgeRoundRectCallout">
            <a:avLst>
              <a:gd name="adj1" fmla="val -6030"/>
              <a:gd name="adj2" fmla="val -148182"/>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What the customer wants</a:t>
            </a:r>
          </a:p>
        </p:txBody>
      </p:sp>
      <p:sp>
        <p:nvSpPr>
          <p:cNvPr id="71" name="Rectangle 70">
            <a:extLst>
              <a:ext uri="{FF2B5EF4-FFF2-40B4-BE49-F238E27FC236}">
                <a16:creationId xmlns:a16="http://schemas.microsoft.com/office/drawing/2014/main" id="{C6DFDA5B-3252-4FC4-99DA-AC5384CA10BF}"/>
              </a:ext>
            </a:extLst>
          </p:cNvPr>
          <p:cNvSpPr/>
          <p:nvPr/>
        </p:nvSpPr>
        <p:spPr bwMode="auto">
          <a:xfrm>
            <a:off x="2375355" y="1922907"/>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Even Toasting</a:t>
            </a:r>
          </a:p>
        </p:txBody>
      </p:sp>
      <p:sp>
        <p:nvSpPr>
          <p:cNvPr id="72" name="Rectangle 71">
            <a:extLst>
              <a:ext uri="{FF2B5EF4-FFF2-40B4-BE49-F238E27FC236}">
                <a16:creationId xmlns:a16="http://schemas.microsoft.com/office/drawing/2014/main" id="{6DE1FAA4-9B1C-4A6B-9B38-1D16CE754413}"/>
              </a:ext>
            </a:extLst>
          </p:cNvPr>
          <p:cNvSpPr/>
          <p:nvPr/>
        </p:nvSpPr>
        <p:spPr bwMode="auto">
          <a:xfrm>
            <a:off x="2375355" y="2456319"/>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Quick</a:t>
            </a:r>
          </a:p>
        </p:txBody>
      </p:sp>
      <p:sp>
        <p:nvSpPr>
          <p:cNvPr id="73" name="Rectangle 72">
            <a:extLst>
              <a:ext uri="{FF2B5EF4-FFF2-40B4-BE49-F238E27FC236}">
                <a16:creationId xmlns:a16="http://schemas.microsoft.com/office/drawing/2014/main" id="{8CC49DB0-D470-45C0-AE2D-DAA31389978D}"/>
              </a:ext>
            </a:extLst>
          </p:cNvPr>
          <p:cNvSpPr/>
          <p:nvPr/>
        </p:nvSpPr>
        <p:spPr bwMode="auto">
          <a:xfrm>
            <a:off x="2375355" y="3003574"/>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Affordable</a:t>
            </a:r>
          </a:p>
        </p:txBody>
      </p:sp>
      <p:sp>
        <p:nvSpPr>
          <p:cNvPr id="74" name="Rectangle 73">
            <a:extLst>
              <a:ext uri="{FF2B5EF4-FFF2-40B4-BE49-F238E27FC236}">
                <a16:creationId xmlns:a16="http://schemas.microsoft.com/office/drawing/2014/main" id="{F9F00D30-2F24-43D1-9CEE-9696C8B83BFE}"/>
              </a:ext>
            </a:extLst>
          </p:cNvPr>
          <p:cNvSpPr/>
          <p:nvPr/>
        </p:nvSpPr>
        <p:spPr bwMode="auto">
          <a:xfrm>
            <a:off x="2375355" y="3528841"/>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Easy to Use</a:t>
            </a:r>
          </a:p>
        </p:txBody>
      </p:sp>
      <p:sp>
        <p:nvSpPr>
          <p:cNvPr id="75" name="Rectangle 74">
            <a:extLst>
              <a:ext uri="{FF2B5EF4-FFF2-40B4-BE49-F238E27FC236}">
                <a16:creationId xmlns:a16="http://schemas.microsoft.com/office/drawing/2014/main" id="{A29D74AA-5DDA-456B-B26D-54EB31972782}"/>
              </a:ext>
            </a:extLst>
          </p:cNvPr>
          <p:cNvSpPr/>
          <p:nvPr/>
        </p:nvSpPr>
        <p:spPr bwMode="auto">
          <a:xfrm>
            <a:off x="2375355" y="4042654"/>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Attractive</a:t>
            </a:r>
          </a:p>
        </p:txBody>
      </p:sp>
      <p:sp>
        <p:nvSpPr>
          <p:cNvPr id="76" name="Rectangle 75">
            <a:extLst>
              <a:ext uri="{FF2B5EF4-FFF2-40B4-BE49-F238E27FC236}">
                <a16:creationId xmlns:a16="http://schemas.microsoft.com/office/drawing/2014/main" id="{408B6090-DAF2-4380-AA1F-E0A48C7C8DAB}"/>
              </a:ext>
            </a:extLst>
          </p:cNvPr>
          <p:cNvSpPr/>
          <p:nvPr/>
        </p:nvSpPr>
        <p:spPr bwMode="auto">
          <a:xfrm>
            <a:off x="2375355" y="4576064"/>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Reliable</a:t>
            </a:r>
          </a:p>
        </p:txBody>
      </p:sp>
    </p:spTree>
    <p:extLst>
      <p:ext uri="{BB962C8B-B14F-4D97-AF65-F5344CB8AC3E}">
        <p14:creationId xmlns:p14="http://schemas.microsoft.com/office/powerpoint/2010/main" val="3702164057"/>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94593" y="126273"/>
            <a:ext cx="9144000" cy="448158"/>
          </a:xfrm>
        </p:spPr>
        <p:txBody>
          <a:bodyPr>
            <a:normAutofit fontScale="90000"/>
          </a:bodyPr>
          <a:lstStyle/>
          <a:p>
            <a:pPr defTabSz="762000"/>
            <a:r>
              <a:rPr lang="en-GB" dirty="0"/>
              <a:t>Discussion – Generate Heat - Solutions</a:t>
            </a:r>
          </a:p>
        </p:txBody>
      </p:sp>
      <p:sp>
        <p:nvSpPr>
          <p:cNvPr id="112643" name="Rectangle 3"/>
          <p:cNvSpPr>
            <a:spLocks noGrp="1" noChangeArrowheads="1"/>
          </p:cNvSpPr>
          <p:nvPr>
            <p:ph type="body" sz="half" idx="2"/>
          </p:nvPr>
        </p:nvSpPr>
        <p:spPr>
          <a:xfrm>
            <a:off x="5561019" y="967050"/>
            <a:ext cx="4962525" cy="615553"/>
          </a:xfrm>
        </p:spPr>
        <p:txBody>
          <a:bodyPr>
            <a:normAutofit fontScale="92500" lnSpcReduction="10000"/>
          </a:bodyPr>
          <a:lstStyle/>
          <a:p>
            <a:pPr defTabSz="762000">
              <a:lnSpc>
                <a:spcPct val="100000"/>
              </a:lnSpc>
              <a:spcBef>
                <a:spcPts val="0"/>
              </a:spcBef>
            </a:pPr>
            <a:r>
              <a:rPr lang="en-GB" sz="2000" dirty="0"/>
              <a:t>What are all the solutions to the GENERATE HEAT function</a:t>
            </a:r>
          </a:p>
        </p:txBody>
      </p:sp>
      <p:sp>
        <p:nvSpPr>
          <p:cNvPr id="112652" name="Rectangle 57"/>
          <p:cNvSpPr>
            <a:spLocks noChangeArrowheads="1"/>
          </p:cNvSpPr>
          <p:nvPr/>
        </p:nvSpPr>
        <p:spPr bwMode="auto">
          <a:xfrm>
            <a:off x="5662620" y="1686484"/>
            <a:ext cx="4759325" cy="4572954"/>
          </a:xfrm>
          <a:prstGeom prst="rect">
            <a:avLst/>
          </a:prstGeom>
          <a:noFill/>
          <a:ln w="38100">
            <a:solidFill>
              <a:srgbClr val="990000"/>
            </a:solidFill>
            <a:miter lim="800000"/>
            <a:headEnd/>
            <a:tailEnd/>
          </a:ln>
        </p:spPr>
        <p:txBody>
          <a:bodyPr wrap="none" anchor="ctr"/>
          <a:lstStyle/>
          <a:p>
            <a:pPr algn="ctr">
              <a:spcBef>
                <a:spcPct val="0"/>
              </a:spcBef>
              <a:buClrTx/>
              <a:buFontTx/>
              <a:buNone/>
            </a:pPr>
            <a:endParaRPr lang="en-US" sz="1200" dirty="0">
              <a:solidFill>
                <a:srgbClr val="000000"/>
              </a:solidFill>
            </a:endParaRPr>
          </a:p>
        </p:txBody>
      </p:sp>
      <p:pic>
        <p:nvPicPr>
          <p:cNvPr id="58" name="Picture 57">
            <a:extLst>
              <a:ext uri="{FF2B5EF4-FFF2-40B4-BE49-F238E27FC236}">
                <a16:creationId xmlns:a16="http://schemas.microsoft.com/office/drawing/2014/main" id="{FE320B8A-63CE-8341-A534-AD87516183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68670" y="2054691"/>
            <a:ext cx="1946838" cy="1622365"/>
          </a:xfrm>
          <a:prstGeom prst="rect">
            <a:avLst/>
          </a:prstGeom>
        </p:spPr>
      </p:pic>
      <p:pic>
        <p:nvPicPr>
          <p:cNvPr id="59" name="Picture 58">
            <a:extLst>
              <a:ext uri="{FF2B5EF4-FFF2-40B4-BE49-F238E27FC236}">
                <a16:creationId xmlns:a16="http://schemas.microsoft.com/office/drawing/2014/main" id="{29C314B3-20C8-4548-900D-1C4EFCACF8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45982" y="4542311"/>
            <a:ext cx="1997562" cy="1997562"/>
          </a:xfrm>
          <a:prstGeom prst="rect">
            <a:avLst/>
          </a:prstGeom>
        </p:spPr>
      </p:pic>
      <p:pic>
        <p:nvPicPr>
          <p:cNvPr id="60" name="Picture 59">
            <a:extLst>
              <a:ext uri="{FF2B5EF4-FFF2-40B4-BE49-F238E27FC236}">
                <a16:creationId xmlns:a16="http://schemas.microsoft.com/office/drawing/2014/main" id="{1D8D9AA1-201D-E94D-B587-9CDFED9A59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95662" y="3411597"/>
            <a:ext cx="2183752" cy="1533479"/>
          </a:xfrm>
          <a:prstGeom prst="rect">
            <a:avLst/>
          </a:prstGeom>
        </p:spPr>
      </p:pic>
      <p:pic>
        <p:nvPicPr>
          <p:cNvPr id="61" name="Picture 60">
            <a:extLst>
              <a:ext uri="{FF2B5EF4-FFF2-40B4-BE49-F238E27FC236}">
                <a16:creationId xmlns:a16="http://schemas.microsoft.com/office/drawing/2014/main" id="{5F224CE3-6205-9444-B5AB-BB44423FA7C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954890" y="1067851"/>
            <a:ext cx="1657330" cy="1657330"/>
          </a:xfrm>
          <a:prstGeom prst="rect">
            <a:avLst/>
          </a:prstGeom>
        </p:spPr>
      </p:pic>
    </p:spTree>
    <p:extLst>
      <p:ext uri="{BB962C8B-B14F-4D97-AF65-F5344CB8AC3E}">
        <p14:creationId xmlns:p14="http://schemas.microsoft.com/office/powerpoint/2010/main" val="29106119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3425" name="Object 2"/>
          <p:cNvGraphicFramePr>
            <a:graphicFrameLocks noChangeAspect="1"/>
          </p:cNvGraphicFramePr>
          <p:nvPr/>
        </p:nvGraphicFramePr>
        <p:xfrm>
          <a:off x="1524000" y="1607779"/>
          <a:ext cx="9144000" cy="4700588"/>
        </p:xfrm>
        <a:graphic>
          <a:graphicData uri="http://schemas.openxmlformats.org/presentationml/2006/ole">
            <mc:AlternateContent xmlns:mc="http://schemas.openxmlformats.org/markup-compatibility/2006">
              <mc:Choice xmlns:v="urn:schemas-microsoft-com:vml" Requires="v">
                <p:oleObj name="Document" r:id="rId3" imgW="11811000" imgH="6070600" progId="Word.Document.8">
                  <p:embed/>
                </p:oleObj>
              </mc:Choice>
              <mc:Fallback>
                <p:oleObj name="Document" r:id="rId3" imgW="11811000" imgH="6070600" progId="Word.Document.8">
                  <p:embed/>
                  <p:pic>
                    <p:nvPicPr>
                      <p:cNvPr id="103425"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607779"/>
                        <a:ext cx="9144000" cy="47005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103426" name="Title 1"/>
          <p:cNvSpPr>
            <a:spLocks noGrp="1"/>
          </p:cNvSpPr>
          <p:nvPr>
            <p:ph type="title"/>
          </p:nvPr>
        </p:nvSpPr>
        <p:spPr>
          <a:xfrm>
            <a:off x="137006" y="123537"/>
            <a:ext cx="11508456" cy="638174"/>
          </a:xfrm>
        </p:spPr>
        <p:txBody>
          <a:bodyPr>
            <a:noAutofit/>
          </a:bodyPr>
          <a:lstStyle/>
          <a:p>
            <a:pPr eaLnBrk="1" hangingPunct="1"/>
            <a:r>
              <a:rPr lang="en-US" sz="2800" dirty="0">
                <a:latin typeface="Arial" charset="0"/>
              </a:rPr>
              <a:t>Generic Functionality helps us innovate: Explore functional solutions</a:t>
            </a:r>
            <a:endParaRPr lang="en-GB" sz="2800" dirty="0">
              <a:latin typeface="Arial" charset="0"/>
            </a:endParaRPr>
          </a:p>
        </p:txBody>
      </p:sp>
      <p:sp>
        <p:nvSpPr>
          <p:cNvPr id="103447" name="Slide Number Placeholder 23"/>
          <p:cNvSpPr>
            <a:spLocks noGrp="1"/>
          </p:cNvSpPr>
          <p:nvPr>
            <p:ph type="sldNum" sz="quarter" idx="4"/>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fld id="{DEB9A7AE-7371-8149-BD3C-D55EF6C2A0AA}" type="slidenum">
              <a:rPr lang="en-GB" sz="1000"/>
              <a:pPr/>
              <a:t>47</a:t>
            </a:fld>
            <a:endParaRPr lang="en-GB" sz="1000" dirty="0"/>
          </a:p>
        </p:txBody>
      </p:sp>
      <p:grpSp>
        <p:nvGrpSpPr>
          <p:cNvPr id="2" name="Group 1"/>
          <p:cNvGrpSpPr/>
          <p:nvPr/>
        </p:nvGrpSpPr>
        <p:grpSpPr>
          <a:xfrm>
            <a:off x="2946409" y="2688867"/>
            <a:ext cx="423863" cy="3606800"/>
            <a:chOff x="1422400" y="2379663"/>
            <a:chExt cx="423863" cy="3606800"/>
          </a:xfrm>
        </p:grpSpPr>
        <p:sp>
          <p:nvSpPr>
            <p:cNvPr id="103427" name="Oval 4"/>
            <p:cNvSpPr>
              <a:spLocks noChangeArrowheads="1"/>
            </p:cNvSpPr>
            <p:nvPr/>
          </p:nvSpPr>
          <p:spPr bwMode="auto">
            <a:xfrm>
              <a:off x="1447800" y="2379663"/>
              <a:ext cx="398463" cy="346075"/>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28" name="Oval 5"/>
            <p:cNvSpPr>
              <a:spLocks noChangeArrowheads="1"/>
            </p:cNvSpPr>
            <p:nvPr/>
          </p:nvSpPr>
          <p:spPr bwMode="auto">
            <a:xfrm>
              <a:off x="1439863" y="2862263"/>
              <a:ext cx="396875" cy="346075"/>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29" name="Oval 6"/>
            <p:cNvSpPr>
              <a:spLocks noChangeArrowheads="1"/>
            </p:cNvSpPr>
            <p:nvPr/>
          </p:nvSpPr>
          <p:spPr bwMode="auto">
            <a:xfrm>
              <a:off x="1447800" y="3378200"/>
              <a:ext cx="398463" cy="347663"/>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0" name="Oval 7"/>
            <p:cNvSpPr>
              <a:spLocks noChangeArrowheads="1"/>
            </p:cNvSpPr>
            <p:nvPr/>
          </p:nvSpPr>
          <p:spPr bwMode="auto">
            <a:xfrm>
              <a:off x="1439863" y="4503738"/>
              <a:ext cx="396875" cy="347662"/>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1" name="Oval 8"/>
            <p:cNvSpPr>
              <a:spLocks noChangeArrowheads="1"/>
            </p:cNvSpPr>
            <p:nvPr/>
          </p:nvSpPr>
          <p:spPr bwMode="auto">
            <a:xfrm>
              <a:off x="1430338" y="4005263"/>
              <a:ext cx="398462" cy="346075"/>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2" name="Oval 9"/>
            <p:cNvSpPr>
              <a:spLocks noChangeArrowheads="1"/>
            </p:cNvSpPr>
            <p:nvPr/>
          </p:nvSpPr>
          <p:spPr bwMode="auto">
            <a:xfrm>
              <a:off x="1422400" y="5638800"/>
              <a:ext cx="398463" cy="347663"/>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3" name="Oval 10"/>
            <p:cNvSpPr>
              <a:spLocks noChangeArrowheads="1"/>
            </p:cNvSpPr>
            <p:nvPr/>
          </p:nvSpPr>
          <p:spPr bwMode="auto">
            <a:xfrm>
              <a:off x="1430338" y="5062538"/>
              <a:ext cx="398462" cy="347662"/>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grpSp>
      <p:grpSp>
        <p:nvGrpSpPr>
          <p:cNvPr id="3" name="Group 2"/>
          <p:cNvGrpSpPr/>
          <p:nvPr/>
        </p:nvGrpSpPr>
        <p:grpSpPr>
          <a:xfrm>
            <a:off x="3868739" y="2688867"/>
            <a:ext cx="5470525" cy="3606800"/>
            <a:chOff x="2344738" y="2379663"/>
            <a:chExt cx="5470525" cy="3606800"/>
          </a:xfrm>
        </p:grpSpPr>
        <p:sp>
          <p:nvSpPr>
            <p:cNvPr id="12" name="Oval 11"/>
            <p:cNvSpPr/>
            <p:nvPr/>
          </p:nvSpPr>
          <p:spPr bwMode="auto">
            <a:xfrm>
              <a:off x="4360863" y="2379663"/>
              <a:ext cx="396875"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3" name="Oval 12"/>
            <p:cNvSpPr/>
            <p:nvPr/>
          </p:nvSpPr>
          <p:spPr bwMode="auto">
            <a:xfrm>
              <a:off x="4343400" y="5638800"/>
              <a:ext cx="398463" cy="347663"/>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4" name="Oval 13"/>
            <p:cNvSpPr/>
            <p:nvPr/>
          </p:nvSpPr>
          <p:spPr bwMode="auto">
            <a:xfrm>
              <a:off x="5392738" y="5046663"/>
              <a:ext cx="398462"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5" name="Oval 14"/>
            <p:cNvSpPr/>
            <p:nvPr/>
          </p:nvSpPr>
          <p:spPr bwMode="auto">
            <a:xfrm>
              <a:off x="6350000" y="45132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6" name="Oval 15"/>
            <p:cNvSpPr/>
            <p:nvPr/>
          </p:nvSpPr>
          <p:spPr bwMode="auto">
            <a:xfrm>
              <a:off x="6350000" y="40560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7" name="Oval 16"/>
            <p:cNvSpPr/>
            <p:nvPr/>
          </p:nvSpPr>
          <p:spPr bwMode="auto">
            <a:xfrm>
              <a:off x="7416800" y="34464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8" name="Oval 17"/>
            <p:cNvSpPr/>
            <p:nvPr/>
          </p:nvSpPr>
          <p:spPr bwMode="auto">
            <a:xfrm>
              <a:off x="2344738" y="2852738"/>
              <a:ext cx="398462" cy="347662"/>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cxnSp>
          <p:nvCxnSpPr>
            <p:cNvPr id="103441" name="Shape 21"/>
            <p:cNvCxnSpPr>
              <a:cxnSpLocks noChangeShapeType="1"/>
              <a:stCxn id="12" idx="2"/>
              <a:endCxn id="18" idx="0"/>
            </p:cNvCxnSpPr>
            <p:nvPr/>
          </p:nvCxnSpPr>
          <p:spPr bwMode="auto">
            <a:xfrm rot="10800000" flipV="1">
              <a:off x="2544763" y="2552700"/>
              <a:ext cx="1816100" cy="300038"/>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2" name="Shape 23"/>
            <p:cNvCxnSpPr>
              <a:cxnSpLocks noChangeShapeType="1"/>
              <a:stCxn id="18" idx="6"/>
              <a:endCxn id="17" idx="0"/>
            </p:cNvCxnSpPr>
            <p:nvPr/>
          </p:nvCxnSpPr>
          <p:spPr bwMode="auto">
            <a:xfrm>
              <a:off x="2743200" y="3027363"/>
              <a:ext cx="4872038" cy="419100"/>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3" name="Shape 25"/>
            <p:cNvCxnSpPr>
              <a:cxnSpLocks noChangeShapeType="1"/>
              <a:stCxn id="17" idx="2"/>
              <a:endCxn id="16" idx="0"/>
            </p:cNvCxnSpPr>
            <p:nvPr/>
          </p:nvCxnSpPr>
          <p:spPr bwMode="auto">
            <a:xfrm rot="10800000" flipV="1">
              <a:off x="6548438" y="3619500"/>
              <a:ext cx="868362" cy="436563"/>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4" name="Straight Connector 27"/>
            <p:cNvCxnSpPr>
              <a:cxnSpLocks noChangeShapeType="1"/>
              <a:stCxn id="16" idx="4"/>
              <a:endCxn id="15" idx="0"/>
            </p:cNvCxnSpPr>
            <p:nvPr/>
          </p:nvCxnSpPr>
          <p:spPr bwMode="auto">
            <a:xfrm rot="16200000" flipH="1">
              <a:off x="6492875" y="4457701"/>
              <a:ext cx="111125" cy="0"/>
            </a:xfrm>
            <a:prstGeom prst="line">
              <a:avLst/>
            </a:prstGeom>
            <a:noFill/>
            <a:ln w="38100">
              <a:solidFill>
                <a:srgbClr val="0070C0"/>
              </a:solidFill>
              <a:round/>
              <a:headEnd/>
              <a:tailEnd/>
            </a:ln>
            <a:extLst>
              <a:ext uri="{909E8E84-426E-40dd-AFC4-6F175D3DCCD1}">
                <a14:hiddenFill xmlns:a14="http://schemas.microsoft.com/office/drawing/2010/main" xmlns="">
                  <a:noFill/>
                </a14:hiddenFill>
              </a:ext>
            </a:extLst>
          </p:spPr>
        </p:cxnSp>
        <p:cxnSp>
          <p:nvCxnSpPr>
            <p:cNvPr id="103445" name="Shape 29"/>
            <p:cNvCxnSpPr>
              <a:cxnSpLocks noChangeShapeType="1"/>
              <a:stCxn id="15" idx="2"/>
              <a:endCxn id="14" idx="0"/>
            </p:cNvCxnSpPr>
            <p:nvPr/>
          </p:nvCxnSpPr>
          <p:spPr bwMode="auto">
            <a:xfrm rot="10800000" flipV="1">
              <a:off x="5592763" y="4686300"/>
              <a:ext cx="757237" cy="360363"/>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6" name="Shape 31"/>
            <p:cNvCxnSpPr>
              <a:cxnSpLocks noChangeShapeType="1"/>
              <a:endCxn id="13" idx="0"/>
            </p:cNvCxnSpPr>
            <p:nvPr/>
          </p:nvCxnSpPr>
          <p:spPr bwMode="auto">
            <a:xfrm rot="10800000" flipV="1">
              <a:off x="4541838" y="5189538"/>
              <a:ext cx="817562" cy="449262"/>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grpSp>
      <p:sp>
        <p:nvSpPr>
          <p:cNvPr id="4" name="Rounded Rectangular Callout 3"/>
          <p:cNvSpPr/>
          <p:nvPr/>
        </p:nvSpPr>
        <p:spPr>
          <a:xfrm>
            <a:off x="3868738" y="949037"/>
            <a:ext cx="5245652" cy="773043"/>
          </a:xfrm>
          <a:prstGeom prst="wedgeRoundRectCallout">
            <a:avLst>
              <a:gd name="adj1" fmla="val -67607"/>
              <a:gd name="adj2" fmla="val 152214"/>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We us the Generic System Functions to identify, document and explore potential system solutions</a:t>
            </a:r>
          </a:p>
        </p:txBody>
      </p:sp>
    </p:spTree>
    <p:extLst>
      <p:ext uri="{BB962C8B-B14F-4D97-AF65-F5344CB8AC3E}">
        <p14:creationId xmlns:p14="http://schemas.microsoft.com/office/powerpoint/2010/main" val="1822786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up)">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up)">
                                      <p:cBhvr>
                                        <p:cTn id="16"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a:xfrm>
            <a:off x="215340" y="173170"/>
            <a:ext cx="9002233" cy="421496"/>
          </a:xfrm>
        </p:spPr>
        <p:txBody>
          <a:bodyPr>
            <a:normAutofit fontScale="90000"/>
          </a:bodyPr>
          <a:lstStyle/>
          <a:p>
            <a:pPr eaLnBrk="1" hangingPunct="1"/>
            <a:r>
              <a:rPr lang="en-US" sz="2800" dirty="0">
                <a:latin typeface="Arial" charset="0"/>
              </a:rPr>
              <a:t>Functionality helps us to Explore all the Options</a:t>
            </a:r>
          </a:p>
        </p:txBody>
      </p:sp>
      <p:graphicFrame>
        <p:nvGraphicFramePr>
          <p:cNvPr id="4098" name="Object 2"/>
          <p:cNvGraphicFramePr>
            <a:graphicFrameLocks noGrp="1" noChangeAspect="1"/>
          </p:cNvGraphicFramePr>
          <p:nvPr>
            <p:ph idx="4294967295"/>
            <p:extLst>
              <p:ext uri="{D42A27DB-BD31-4B8C-83A1-F6EECF244321}">
                <p14:modId xmlns:p14="http://schemas.microsoft.com/office/powerpoint/2010/main" val="3096259556"/>
              </p:ext>
            </p:extLst>
          </p:nvPr>
        </p:nvGraphicFramePr>
        <p:xfrm>
          <a:off x="1649412" y="2191222"/>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4098" name="Object 2"/>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1649412" y="2191222"/>
                        <a:ext cx="8893175" cy="32861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4100" name="Text Box 1474"/>
          <p:cNvSpPr txBox="1">
            <a:spLocks noChangeArrowheads="1"/>
          </p:cNvSpPr>
          <p:nvPr/>
        </p:nvSpPr>
        <p:spPr bwMode="auto">
          <a:xfrm>
            <a:off x="3390900" y="5801669"/>
            <a:ext cx="5184382" cy="461665"/>
          </a:xfrm>
          <a:prstGeom prst="rect">
            <a:avLst/>
          </a:prstGeom>
          <a:ln/>
        </p:spPr>
        <p:style>
          <a:lnRef idx="0">
            <a:schemeClr val="accent2"/>
          </a:lnRef>
          <a:fillRef idx="3">
            <a:schemeClr val="accent2"/>
          </a:fillRef>
          <a:effectRef idx="3">
            <a:schemeClr val="accent2"/>
          </a:effectRef>
          <a:fontRef idx="minor">
            <a:schemeClr val="lt1"/>
          </a:fontRef>
        </p:style>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400" b="1" dirty="0">
                <a:solidFill>
                  <a:schemeClr val="bg1"/>
                </a:solidFill>
              </a:rPr>
              <a:t>This is a Function Means Analysis</a:t>
            </a:r>
            <a:endParaRPr lang="en-US" sz="2400" b="1" dirty="0">
              <a:solidFill>
                <a:schemeClr val="bg1"/>
              </a:solidFill>
            </a:endParaRPr>
          </a:p>
        </p:txBody>
      </p:sp>
      <p:sp>
        <p:nvSpPr>
          <p:cNvPr id="4101" name="AutoShape 1475"/>
          <p:cNvSpPr>
            <a:spLocks noChangeArrowheads="1"/>
          </p:cNvSpPr>
          <p:nvPr/>
        </p:nvSpPr>
        <p:spPr bwMode="auto">
          <a:xfrm>
            <a:off x="3104876" y="1178161"/>
            <a:ext cx="1841499" cy="850900"/>
          </a:xfrm>
          <a:prstGeom prst="wedgeRoundRectCallout">
            <a:avLst>
              <a:gd name="adj1" fmla="val -41844"/>
              <a:gd name="adj2" fmla="val 10044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2000" dirty="0">
                <a:solidFill>
                  <a:schemeClr val="tx1"/>
                </a:solidFill>
              </a:rPr>
              <a:t>Tracer Functionality</a:t>
            </a:r>
            <a:endParaRPr lang="en-US" sz="2000" dirty="0">
              <a:solidFill>
                <a:schemeClr val="tx1"/>
              </a:solidFill>
            </a:endParaRPr>
          </a:p>
        </p:txBody>
      </p:sp>
      <p:sp>
        <p:nvSpPr>
          <p:cNvPr id="4102" name="AutoShape 1476"/>
          <p:cNvSpPr>
            <a:spLocks noChangeArrowheads="1"/>
          </p:cNvSpPr>
          <p:nvPr/>
        </p:nvSpPr>
        <p:spPr bwMode="auto">
          <a:xfrm>
            <a:off x="7300657" y="1097704"/>
            <a:ext cx="1841500" cy="850900"/>
          </a:xfrm>
          <a:prstGeom prst="wedgeRoundRectCallout">
            <a:avLst>
              <a:gd name="adj1" fmla="val 19436"/>
              <a:gd name="adj2" fmla="val 127259"/>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1600" dirty="0">
                <a:solidFill>
                  <a:schemeClr val="tx1"/>
                </a:solidFill>
              </a:rPr>
              <a:t>Solutions (means) to Functionality</a:t>
            </a:r>
            <a:endParaRPr lang="en-US" sz="1600" dirty="0">
              <a:solidFill>
                <a:schemeClr val="tx1"/>
              </a:solidFill>
            </a:endParaRPr>
          </a:p>
        </p:txBody>
      </p:sp>
    </p:spTree>
    <p:extLst>
      <p:ext uri="{BB962C8B-B14F-4D97-AF65-F5344CB8AC3E}">
        <p14:creationId xmlns:p14="http://schemas.microsoft.com/office/powerpoint/2010/main" val="2232554420"/>
      </p:ext>
    </p:extLst>
  </p:cSld>
  <p:clrMapOvr>
    <a:masterClrMapping/>
  </p:clrMapOvr>
  <p:transition>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2"/>
          <p:cNvSpPr>
            <a:spLocks noGrp="1" noChangeArrowheads="1"/>
          </p:cNvSpPr>
          <p:nvPr>
            <p:ph type="title"/>
          </p:nvPr>
        </p:nvSpPr>
        <p:spPr>
          <a:xfrm>
            <a:off x="0" y="192659"/>
            <a:ext cx="11766980" cy="439510"/>
          </a:xfrm>
        </p:spPr>
        <p:txBody>
          <a:bodyPr>
            <a:noAutofit/>
          </a:bodyPr>
          <a:lstStyle/>
          <a:p>
            <a:r>
              <a:rPr lang="en-GB" sz="3600" dirty="0"/>
              <a:t>There is more to a system than its Generic Functionality</a:t>
            </a:r>
          </a:p>
        </p:txBody>
      </p:sp>
      <p:sp>
        <p:nvSpPr>
          <p:cNvPr id="3" name="Slide Number Placeholder 2"/>
          <p:cNvSpPr>
            <a:spLocks noGrp="1"/>
          </p:cNvSpPr>
          <p:nvPr>
            <p:ph type="sldNum" sz="quarter" idx="4"/>
          </p:nvPr>
        </p:nvSpPr>
        <p:spPr/>
        <p:txBody>
          <a:bodyPr/>
          <a:lstStyle/>
          <a:p>
            <a:fld id="{714C567D-0E37-3E41-B6D4-8C0AC45026B9}" type="slidenum">
              <a:rPr lang="en-US" smtClean="0"/>
              <a:pPr/>
              <a:t>49</a:t>
            </a:fld>
            <a:endParaRPr lang="en-US" dirty="0"/>
          </a:p>
        </p:txBody>
      </p:sp>
      <p:sp>
        <p:nvSpPr>
          <p:cNvPr id="107522" name="Rectangle 3"/>
          <p:cNvSpPr>
            <a:spLocks noGrp="1" noChangeArrowheads="1"/>
          </p:cNvSpPr>
          <p:nvPr>
            <p:ph type="body" idx="4294967295"/>
          </p:nvPr>
        </p:nvSpPr>
        <p:spPr>
          <a:xfrm>
            <a:off x="0" y="1707822"/>
            <a:ext cx="11519338" cy="1289050"/>
          </a:xfrm>
        </p:spPr>
        <p:txBody>
          <a:bodyPr/>
          <a:lstStyle/>
          <a:p>
            <a:r>
              <a:rPr lang="en-GB" sz="2200" dirty="0"/>
              <a:t>The generic system functionality is not the complete set of system functionality – a system can have functionality that is not generic:</a:t>
            </a:r>
          </a:p>
          <a:p>
            <a:endParaRPr lang="en-GB" dirty="0"/>
          </a:p>
        </p:txBody>
      </p:sp>
      <p:pic>
        <p:nvPicPr>
          <p:cNvPr id="2" name="Picture 1" descr="images-14.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33700" y="2577725"/>
            <a:ext cx="6518954" cy="3954832"/>
          </a:xfrm>
          <a:prstGeom prst="rect">
            <a:avLst/>
          </a:prstGeom>
        </p:spPr>
      </p:pic>
    </p:spTree>
    <p:extLst>
      <p:ext uri="{BB962C8B-B14F-4D97-AF65-F5344CB8AC3E}">
        <p14:creationId xmlns:p14="http://schemas.microsoft.com/office/powerpoint/2010/main" val="98679410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50</a:t>
            </a:fld>
            <a:endParaRPr lang="en-US" dirty="0"/>
          </a:p>
        </p:txBody>
      </p:sp>
      <p:sp>
        <p:nvSpPr>
          <p:cNvPr id="3" name="Text Placeholder 2">
            <a:extLst>
              <a:ext uri="{FF2B5EF4-FFF2-40B4-BE49-F238E27FC236}">
                <a16:creationId xmlns:a16="http://schemas.microsoft.com/office/drawing/2014/main" id="{AC6F33EF-8570-CD48-BA0F-A9D4851B104D}"/>
              </a:ext>
            </a:extLst>
          </p:cNvPr>
          <p:cNvSpPr>
            <a:spLocks noGrp="1"/>
          </p:cNvSpPr>
          <p:nvPr>
            <p:ph type="body" sz="quarter" idx="13"/>
          </p:nvPr>
        </p:nvSpPr>
        <p:spPr>
          <a:xfrm>
            <a:off x="258057" y="881202"/>
            <a:ext cx="11671184" cy="4359060"/>
          </a:xfrm>
        </p:spPr>
        <p:txBody>
          <a:bodyPr/>
          <a:lstStyle/>
          <a:p>
            <a:pPr marL="0" indent="0">
              <a:buNone/>
            </a:pPr>
            <a:r>
              <a:rPr lang="en-GB" sz="2800" dirty="0"/>
              <a:t>The generic system functionality is not the complete set of system functionality – a system can have functionality that is not generic:</a:t>
            </a:r>
          </a:p>
          <a:p>
            <a:endParaRPr lang="en-GB" sz="1800" dirty="0"/>
          </a:p>
          <a:p>
            <a:pPr lvl="1"/>
            <a:r>
              <a:rPr lang="en-GB" b="1" dirty="0">
                <a:solidFill>
                  <a:srgbClr val="FF0000"/>
                </a:solidFill>
              </a:rPr>
              <a:t>Solution Dependent Functionality: </a:t>
            </a:r>
            <a:r>
              <a:rPr lang="en-GB" dirty="0"/>
              <a:t>A particular generic function solution may require further solution specific functionality. For example Generate Heat can be solved by Electric Element but this solution demands that you </a:t>
            </a:r>
            <a:r>
              <a:rPr lang="ja-JP" altLang="en-GB" dirty="0"/>
              <a:t>“</a:t>
            </a:r>
            <a:r>
              <a:rPr lang="en-GB" altLang="ja-JP" dirty="0"/>
              <a:t>Earth Case</a:t>
            </a:r>
            <a:r>
              <a:rPr lang="ja-JP" altLang="en-GB" dirty="0"/>
              <a:t>”</a:t>
            </a:r>
            <a:r>
              <a:rPr lang="en-GB" altLang="ja-JP" dirty="0"/>
              <a:t> to protect the user </a:t>
            </a:r>
          </a:p>
          <a:p>
            <a:pPr lvl="1"/>
            <a:r>
              <a:rPr lang="en-GB" b="1" dirty="0">
                <a:solidFill>
                  <a:srgbClr val="FF0000"/>
                </a:solidFill>
              </a:rPr>
              <a:t>Legislation Dependent Functionality: </a:t>
            </a:r>
            <a:r>
              <a:rPr lang="en-GB" dirty="0"/>
              <a:t>legislation requires us to incorporate additional functionality. For example electric toasters have to isolate electricity</a:t>
            </a:r>
          </a:p>
          <a:p>
            <a:pPr lvl="1"/>
            <a:r>
              <a:rPr lang="en-GB" b="1" dirty="0">
                <a:solidFill>
                  <a:srgbClr val="FF0000"/>
                </a:solidFill>
              </a:rPr>
              <a:t>Architectural Functionality: </a:t>
            </a:r>
            <a:r>
              <a:rPr lang="en-GB" dirty="0"/>
              <a:t>At the system level the collected functional solutions require further functionality typically to support, align, contain and protect. These functions manifest as structures, casings, frameworks, chassis etc.</a:t>
            </a:r>
          </a:p>
          <a:p>
            <a:pPr lvl="1"/>
            <a:r>
              <a:rPr lang="en-GB" b="1" dirty="0">
                <a:solidFill>
                  <a:srgbClr val="FF0000"/>
                </a:solidFill>
              </a:rPr>
              <a:t>Emergent Functionality: </a:t>
            </a:r>
            <a:r>
              <a:rPr lang="en-GB" dirty="0"/>
              <a:t>Functionality aimed at managing Unwanted Behaviour. Usually relates to informing the user of failure situations </a:t>
            </a:r>
          </a:p>
          <a:p>
            <a:endParaRPr lang="en-US" sz="1800" dirty="0"/>
          </a:p>
        </p:txBody>
      </p:sp>
      <p:sp>
        <p:nvSpPr>
          <p:cNvPr id="107521" name="Rectangle 2"/>
          <p:cNvSpPr>
            <a:spLocks noGrp="1" noChangeArrowheads="1"/>
          </p:cNvSpPr>
          <p:nvPr>
            <p:ph type="title"/>
          </p:nvPr>
        </p:nvSpPr>
        <p:spPr>
          <a:xfrm>
            <a:off x="89891" y="136525"/>
            <a:ext cx="11481998" cy="602557"/>
          </a:xfrm>
        </p:spPr>
        <p:txBody>
          <a:bodyPr/>
          <a:lstStyle/>
          <a:p>
            <a:r>
              <a:rPr lang="en-GB" sz="3600" dirty="0"/>
              <a:t>There is more to a system than its Generic Functionality</a:t>
            </a:r>
          </a:p>
        </p:txBody>
      </p:sp>
      <p:sp>
        <p:nvSpPr>
          <p:cNvPr id="4" name="TextBox 3">
            <a:extLst>
              <a:ext uri="{FF2B5EF4-FFF2-40B4-BE49-F238E27FC236}">
                <a16:creationId xmlns:a16="http://schemas.microsoft.com/office/drawing/2014/main" id="{DAF53780-FA5E-5448-AA39-2AAB70F46460}"/>
              </a:ext>
            </a:extLst>
          </p:cNvPr>
          <p:cNvSpPr txBox="1"/>
          <p:nvPr/>
        </p:nvSpPr>
        <p:spPr>
          <a:xfrm>
            <a:off x="1037897" y="5848254"/>
            <a:ext cx="9850821" cy="830997"/>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400" dirty="0">
                <a:solidFill>
                  <a:schemeClr val="tx1"/>
                </a:solidFill>
              </a:rPr>
              <a:t>Much of this functionality will only become apparent once we have </a:t>
            </a:r>
            <a:r>
              <a:rPr lang="en-US" sz="2400" b="1" dirty="0">
                <a:solidFill>
                  <a:schemeClr val="tx1"/>
                </a:solidFill>
              </a:rPr>
              <a:t>solutions</a:t>
            </a:r>
            <a:r>
              <a:rPr lang="en-US" sz="2400" dirty="0">
                <a:solidFill>
                  <a:schemeClr val="tx1"/>
                </a:solidFill>
              </a:rPr>
              <a:t> for the Generic Functionality</a:t>
            </a:r>
          </a:p>
        </p:txBody>
      </p:sp>
    </p:spTree>
    <p:extLst>
      <p:ext uri="{BB962C8B-B14F-4D97-AF65-F5344CB8AC3E}">
        <p14:creationId xmlns:p14="http://schemas.microsoft.com/office/powerpoint/2010/main" val="287154578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67862" y="536713"/>
            <a:ext cx="8544910" cy="499145"/>
          </a:xfrm>
        </p:spPr>
        <p:txBody>
          <a:bodyPr>
            <a:normAutofit fontScale="90000"/>
          </a:bodyPr>
          <a:lstStyle/>
          <a:p>
            <a:r>
              <a:rPr lang="en-US" dirty="0"/>
              <a:t>Finding the “best” Logical Architecture</a:t>
            </a:r>
          </a:p>
        </p:txBody>
      </p:sp>
      <p:sp>
        <p:nvSpPr>
          <p:cNvPr id="4" name="Slide Number Placeholder 3"/>
          <p:cNvSpPr>
            <a:spLocks noGrp="1"/>
          </p:cNvSpPr>
          <p:nvPr>
            <p:ph type="sldNum" sz="quarter" idx="4"/>
          </p:nvPr>
        </p:nvSpPr>
        <p:spPr/>
        <p:txBody>
          <a:bodyPr/>
          <a:lstStyle/>
          <a:p>
            <a:fld id="{5B5001F5-E7B9-4741-B997-DC6E1D931256}" type="slidenum">
              <a:rPr lang="en-US" smtClean="0"/>
              <a:pPr/>
              <a:t>51</a:t>
            </a:fld>
            <a:endParaRPr lang="en-US" dirty="0"/>
          </a:p>
        </p:txBody>
      </p:sp>
      <p:pic>
        <p:nvPicPr>
          <p:cNvPr id="6" name="Picture 5"/>
          <p:cNvPicPr>
            <a:picLocks noChangeAspect="1"/>
          </p:cNvPicPr>
          <p:nvPr/>
        </p:nvPicPr>
        <p:blipFill>
          <a:blip r:embed="rId2"/>
          <a:stretch>
            <a:fillRect/>
          </a:stretch>
        </p:blipFill>
        <p:spPr>
          <a:xfrm>
            <a:off x="384005" y="1884116"/>
            <a:ext cx="4377941" cy="3800183"/>
          </a:xfrm>
          <a:prstGeom prst="rect">
            <a:avLst/>
          </a:prstGeom>
        </p:spPr>
      </p:pic>
      <p:pic>
        <p:nvPicPr>
          <p:cNvPr id="8" name="Picture 7"/>
          <p:cNvPicPr>
            <a:picLocks noChangeAspect="1"/>
          </p:cNvPicPr>
          <p:nvPr/>
        </p:nvPicPr>
        <p:blipFill>
          <a:blip r:embed="rId3"/>
          <a:stretch>
            <a:fillRect/>
          </a:stretch>
        </p:blipFill>
        <p:spPr>
          <a:xfrm>
            <a:off x="7253095" y="1033263"/>
            <a:ext cx="4213691" cy="5199372"/>
          </a:xfrm>
          <a:prstGeom prst="rect">
            <a:avLst/>
          </a:prstGeom>
        </p:spPr>
      </p:pic>
      <p:sp>
        <p:nvSpPr>
          <p:cNvPr id="9" name="Right Arrow 8"/>
          <p:cNvSpPr/>
          <p:nvPr/>
        </p:nvSpPr>
        <p:spPr>
          <a:xfrm>
            <a:off x="4889938" y="1794936"/>
            <a:ext cx="2235165" cy="3678621"/>
          </a:xfrm>
          <a:prstGeom prst="rightArrow">
            <a:avLst>
              <a:gd name="adj1" fmla="val 75185"/>
              <a:gd name="adj2" fmla="val 2419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If we understand the Functional interactions, we can design the system architecture to minimize the interfaces </a:t>
            </a:r>
          </a:p>
        </p:txBody>
      </p:sp>
    </p:spTree>
    <p:extLst>
      <p:ext uri="{BB962C8B-B14F-4D97-AF65-F5344CB8AC3E}">
        <p14:creationId xmlns:p14="http://schemas.microsoft.com/office/powerpoint/2010/main" val="3661930161"/>
      </p:ext>
    </p:extLst>
  </p:cSld>
  <p:clrMapOvr>
    <a:masterClrMapping/>
  </p:clrMapOvr>
  <p:transition>
    <p:wipe dir="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1" name="Freeform 35"/>
          <p:cNvSpPr>
            <a:spLocks noChangeArrowheads="1"/>
          </p:cNvSpPr>
          <p:nvPr/>
        </p:nvSpPr>
        <p:spPr bwMode="auto">
          <a:xfrm>
            <a:off x="1719263" y="3568672"/>
            <a:ext cx="8392348" cy="1981200"/>
          </a:xfrm>
          <a:custGeom>
            <a:avLst/>
            <a:gdLst>
              <a:gd name="T0" fmla="*/ 0 w 8850086"/>
              <a:gd name="T1" fmla="*/ 0 h 1980777"/>
              <a:gd name="T2" fmla="*/ 54447 w 8850086"/>
              <a:gd name="T3" fmla="*/ 21866 h 1980777"/>
              <a:gd name="T4" fmla="*/ 1143566 w 8850086"/>
              <a:gd name="T5" fmla="*/ 43714 h 1980777"/>
              <a:gd name="T6" fmla="*/ 1263366 w 8850086"/>
              <a:gd name="T7" fmla="*/ 54656 h 1980777"/>
              <a:gd name="T8" fmla="*/ 1339604 w 8850086"/>
              <a:gd name="T9" fmla="*/ 65580 h 1980777"/>
              <a:gd name="T10" fmla="*/ 1426727 w 8850086"/>
              <a:gd name="T11" fmla="*/ 76504 h 1980777"/>
              <a:gd name="T12" fmla="*/ 1459404 w 8850086"/>
              <a:gd name="T13" fmla="*/ 87446 h 1980777"/>
              <a:gd name="T14" fmla="*/ 1513856 w 8850086"/>
              <a:gd name="T15" fmla="*/ 153027 h 1980777"/>
              <a:gd name="T16" fmla="*/ 1535642 w 8850086"/>
              <a:gd name="T17" fmla="*/ 240454 h 1980777"/>
              <a:gd name="T18" fmla="*/ 1557432 w 8850086"/>
              <a:gd name="T19" fmla="*/ 590222 h 1980777"/>
              <a:gd name="T20" fmla="*/ 1600994 w 8850086"/>
              <a:gd name="T21" fmla="*/ 1202299 h 1980777"/>
              <a:gd name="T22" fmla="*/ 1633670 w 8850086"/>
              <a:gd name="T23" fmla="*/ 1213230 h 1980777"/>
              <a:gd name="T24" fmla="*/ 1644556 w 8850086"/>
              <a:gd name="T25" fmla="*/ 1256949 h 1980777"/>
              <a:gd name="T26" fmla="*/ 3561374 w 8850086"/>
              <a:gd name="T27" fmla="*/ 1344389 h 1980777"/>
              <a:gd name="T28" fmla="*/ 3583146 w 8850086"/>
              <a:gd name="T29" fmla="*/ 1322528 h 1980777"/>
              <a:gd name="T30" fmla="*/ 3626725 w 8850086"/>
              <a:gd name="T31" fmla="*/ 1289738 h 1980777"/>
              <a:gd name="T32" fmla="*/ 3702963 w 8850086"/>
              <a:gd name="T33" fmla="*/ 1246019 h 1980777"/>
              <a:gd name="T34" fmla="*/ 3790088 w 8850086"/>
              <a:gd name="T35" fmla="*/ 1224159 h 1980777"/>
              <a:gd name="T36" fmla="*/ 3822751 w 8850086"/>
              <a:gd name="T37" fmla="*/ 1213230 h 1980777"/>
              <a:gd name="T38" fmla="*/ 4323747 w 8850086"/>
              <a:gd name="T39" fmla="*/ 1235088 h 1980777"/>
              <a:gd name="T40" fmla="*/ 4367298 w 8850086"/>
              <a:gd name="T41" fmla="*/ 1256949 h 1980777"/>
              <a:gd name="T42" fmla="*/ 4399959 w 8850086"/>
              <a:gd name="T43" fmla="*/ 1267879 h 1980777"/>
              <a:gd name="T44" fmla="*/ 4465335 w 8850086"/>
              <a:gd name="T45" fmla="*/ 1300669 h 1980777"/>
              <a:gd name="T46" fmla="*/ 6512840 w 8850086"/>
              <a:gd name="T47" fmla="*/ 1278809 h 1980777"/>
              <a:gd name="T48" fmla="*/ 6534617 w 8850086"/>
              <a:gd name="T49" fmla="*/ 1224159 h 1980777"/>
              <a:gd name="T50" fmla="*/ 6545502 w 8850086"/>
              <a:gd name="T51" fmla="*/ 1180440 h 1980777"/>
              <a:gd name="T52" fmla="*/ 6567279 w 8850086"/>
              <a:gd name="T53" fmla="*/ 1158578 h 1980777"/>
              <a:gd name="T54" fmla="*/ 6589104 w 8850086"/>
              <a:gd name="T55" fmla="*/ 1125788 h 1980777"/>
              <a:gd name="T56" fmla="*/ 6610881 w 8850086"/>
              <a:gd name="T57" fmla="*/ 1082071 h 1980777"/>
              <a:gd name="T58" fmla="*/ 6621766 w 8850086"/>
              <a:gd name="T59" fmla="*/ 1049276 h 1980777"/>
              <a:gd name="T60" fmla="*/ 6643547 w 8850086"/>
              <a:gd name="T61" fmla="*/ 1016487 h 1980777"/>
              <a:gd name="T62" fmla="*/ 6665320 w 8850086"/>
              <a:gd name="T63" fmla="*/ 918118 h 1980777"/>
              <a:gd name="T64" fmla="*/ 6687097 w 8850086"/>
              <a:gd name="T65" fmla="*/ 874397 h 1980777"/>
              <a:gd name="T66" fmla="*/ 6752468 w 8850086"/>
              <a:gd name="T67" fmla="*/ 797887 h 1980777"/>
              <a:gd name="T68" fmla="*/ 6796023 w 8850086"/>
              <a:gd name="T69" fmla="*/ 765097 h 1980777"/>
              <a:gd name="T70" fmla="*/ 6839573 w 8850086"/>
              <a:gd name="T71" fmla="*/ 743238 h 1980777"/>
              <a:gd name="T72" fmla="*/ 6850457 w 8850086"/>
              <a:gd name="T73" fmla="*/ 623012 h 1980777"/>
              <a:gd name="T74" fmla="*/ 6872230 w 8850086"/>
              <a:gd name="T75" fmla="*/ 601146 h 1980777"/>
              <a:gd name="T76" fmla="*/ 6937610 w 8850086"/>
              <a:gd name="T77" fmla="*/ 568356 h 1980777"/>
              <a:gd name="T78" fmla="*/ 7013822 w 8850086"/>
              <a:gd name="T79" fmla="*/ 502776 h 1980777"/>
              <a:gd name="T80" fmla="*/ 7046488 w 8850086"/>
              <a:gd name="T81" fmla="*/ 371615 h 1980777"/>
              <a:gd name="T82" fmla="*/ 7079197 w 8850086"/>
              <a:gd name="T83" fmla="*/ 295111 h 1980777"/>
              <a:gd name="T84" fmla="*/ 7122747 w 8850086"/>
              <a:gd name="T85" fmla="*/ 109294 h 1980777"/>
              <a:gd name="T86" fmla="*/ 7155409 w 8850086"/>
              <a:gd name="T87" fmla="*/ 98370 h 1980777"/>
              <a:gd name="T88" fmla="*/ 7797970 w 8850086"/>
              <a:gd name="T89" fmla="*/ 109294 h 1980777"/>
              <a:gd name="T90" fmla="*/ 7874234 w 8850086"/>
              <a:gd name="T91" fmla="*/ 131160 h 1980777"/>
              <a:gd name="T92" fmla="*/ 7917784 w 8850086"/>
              <a:gd name="T93" fmla="*/ 153027 h 1980777"/>
              <a:gd name="T94" fmla="*/ 8462310 w 8850086"/>
              <a:gd name="T95" fmla="*/ 142084 h 1980777"/>
              <a:gd name="T96" fmla="*/ 8538626 w 8850086"/>
              <a:gd name="T97" fmla="*/ 76504 h 1980777"/>
              <a:gd name="T98" fmla="*/ 8582168 w 8850086"/>
              <a:gd name="T99" fmla="*/ 54656 h 1980777"/>
              <a:gd name="T100" fmla="*/ 8647500 w 8850086"/>
              <a:gd name="T101" fmla="*/ 21866 h 1980777"/>
              <a:gd name="T102" fmla="*/ 8745480 w 8850086"/>
              <a:gd name="T103" fmla="*/ 32790 h 1980777"/>
              <a:gd name="T104" fmla="*/ 8767262 w 8850086"/>
              <a:gd name="T105" fmla="*/ 54656 h 1980777"/>
              <a:gd name="T106" fmla="*/ 8854458 w 8850086"/>
              <a:gd name="T107" fmla="*/ 54656 h 198077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850086"/>
              <a:gd name="T163" fmla="*/ 0 h 1980777"/>
              <a:gd name="T164" fmla="*/ 8850086 w 8850086"/>
              <a:gd name="T165" fmla="*/ 1980777 h 198077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850086" h="1980777">
                <a:moveTo>
                  <a:pt x="0" y="0"/>
                </a:moveTo>
                <a:cubicBezTo>
                  <a:pt x="18143" y="7257"/>
                  <a:pt x="34920" y="20646"/>
                  <a:pt x="54428" y="21771"/>
                </a:cubicBezTo>
                <a:cubicBezTo>
                  <a:pt x="98102" y="24291"/>
                  <a:pt x="1140018" y="43487"/>
                  <a:pt x="1143000" y="43543"/>
                </a:cubicBezTo>
                <a:cubicBezTo>
                  <a:pt x="1182914" y="47171"/>
                  <a:pt x="1222909" y="50002"/>
                  <a:pt x="1262743" y="54428"/>
                </a:cubicBezTo>
                <a:cubicBezTo>
                  <a:pt x="1288244" y="57261"/>
                  <a:pt x="1313510" y="61923"/>
                  <a:pt x="1338943" y="65314"/>
                </a:cubicBezTo>
                <a:lnTo>
                  <a:pt x="1426028" y="76200"/>
                </a:lnTo>
                <a:cubicBezTo>
                  <a:pt x="1436914" y="79828"/>
                  <a:pt x="1448846" y="81181"/>
                  <a:pt x="1458686" y="87085"/>
                </a:cubicBezTo>
                <a:cubicBezTo>
                  <a:pt x="1474411" y="96520"/>
                  <a:pt x="1507665" y="145135"/>
                  <a:pt x="1513114" y="152400"/>
                </a:cubicBezTo>
                <a:cubicBezTo>
                  <a:pt x="1520371" y="181428"/>
                  <a:pt x="1533690" y="209587"/>
                  <a:pt x="1534886" y="239485"/>
                </a:cubicBezTo>
                <a:cubicBezTo>
                  <a:pt x="1546796" y="537265"/>
                  <a:pt x="1532931" y="421754"/>
                  <a:pt x="1556657" y="587828"/>
                </a:cubicBezTo>
                <a:cubicBezTo>
                  <a:pt x="1558652" y="695565"/>
                  <a:pt x="1405090" y="1099873"/>
                  <a:pt x="1600200" y="1197428"/>
                </a:cubicBezTo>
                <a:cubicBezTo>
                  <a:pt x="1610463" y="1202560"/>
                  <a:pt x="1621971" y="1204685"/>
                  <a:pt x="1632857" y="1208314"/>
                </a:cubicBezTo>
                <a:cubicBezTo>
                  <a:pt x="1636486" y="1222828"/>
                  <a:pt x="1641468" y="1237070"/>
                  <a:pt x="1643743" y="1251857"/>
                </a:cubicBezTo>
                <a:cubicBezTo>
                  <a:pt x="1755883" y="1980777"/>
                  <a:pt x="1020084" y="1353454"/>
                  <a:pt x="3559628" y="1338943"/>
                </a:cubicBezTo>
                <a:cubicBezTo>
                  <a:pt x="3566885" y="1331686"/>
                  <a:pt x="3573515" y="1323741"/>
                  <a:pt x="3581400" y="1317171"/>
                </a:cubicBezTo>
                <a:cubicBezTo>
                  <a:pt x="3595338" y="1305556"/>
                  <a:pt x="3610179" y="1295059"/>
                  <a:pt x="3624943" y="1284514"/>
                </a:cubicBezTo>
                <a:cubicBezTo>
                  <a:pt x="3652273" y="1264993"/>
                  <a:pt x="3669254" y="1254638"/>
                  <a:pt x="3701143" y="1240971"/>
                </a:cubicBezTo>
                <a:cubicBezTo>
                  <a:pt x="3735982" y="1226040"/>
                  <a:pt x="3747332" y="1229424"/>
                  <a:pt x="3788228" y="1219200"/>
                </a:cubicBezTo>
                <a:cubicBezTo>
                  <a:pt x="3799360" y="1216417"/>
                  <a:pt x="3810000" y="1211943"/>
                  <a:pt x="3820886" y="1208314"/>
                </a:cubicBezTo>
                <a:cubicBezTo>
                  <a:pt x="3987800" y="1215571"/>
                  <a:pt x="4155088" y="1216762"/>
                  <a:pt x="4321628" y="1230085"/>
                </a:cubicBezTo>
                <a:cubicBezTo>
                  <a:pt x="4337804" y="1231379"/>
                  <a:pt x="4350256" y="1245464"/>
                  <a:pt x="4365171" y="1251857"/>
                </a:cubicBezTo>
                <a:cubicBezTo>
                  <a:pt x="4375718" y="1256377"/>
                  <a:pt x="4386942" y="1259114"/>
                  <a:pt x="4397828" y="1262743"/>
                </a:cubicBezTo>
                <a:cubicBezTo>
                  <a:pt x="4420861" y="1285775"/>
                  <a:pt x="4423227" y="1295608"/>
                  <a:pt x="4463143" y="1295400"/>
                </a:cubicBezTo>
                <a:lnTo>
                  <a:pt x="6509657" y="1273628"/>
                </a:lnTo>
                <a:cubicBezTo>
                  <a:pt x="6516914" y="1255485"/>
                  <a:pt x="6525249" y="1237737"/>
                  <a:pt x="6531428" y="1219200"/>
                </a:cubicBezTo>
                <a:cubicBezTo>
                  <a:pt x="6536159" y="1205007"/>
                  <a:pt x="6535623" y="1189039"/>
                  <a:pt x="6542314" y="1175657"/>
                </a:cubicBezTo>
                <a:cubicBezTo>
                  <a:pt x="6546904" y="1166477"/>
                  <a:pt x="6557675" y="1161899"/>
                  <a:pt x="6564086" y="1153885"/>
                </a:cubicBezTo>
                <a:cubicBezTo>
                  <a:pt x="6572259" y="1143669"/>
                  <a:pt x="6579366" y="1132587"/>
                  <a:pt x="6585857" y="1121228"/>
                </a:cubicBezTo>
                <a:cubicBezTo>
                  <a:pt x="6593908" y="1107139"/>
                  <a:pt x="6601236" y="1092600"/>
                  <a:pt x="6607628" y="1077685"/>
                </a:cubicBezTo>
                <a:cubicBezTo>
                  <a:pt x="6612148" y="1067138"/>
                  <a:pt x="6613382" y="1055291"/>
                  <a:pt x="6618514" y="1045028"/>
                </a:cubicBezTo>
                <a:cubicBezTo>
                  <a:pt x="6624365" y="1033326"/>
                  <a:pt x="6633029" y="1023257"/>
                  <a:pt x="6640286" y="1012371"/>
                </a:cubicBezTo>
                <a:cubicBezTo>
                  <a:pt x="6643243" y="997585"/>
                  <a:pt x="6655467" y="931974"/>
                  <a:pt x="6662057" y="914400"/>
                </a:cubicBezTo>
                <a:cubicBezTo>
                  <a:pt x="6667755" y="899206"/>
                  <a:pt x="6675777" y="884946"/>
                  <a:pt x="6683828" y="870857"/>
                </a:cubicBezTo>
                <a:cubicBezTo>
                  <a:pt x="6700283" y="842061"/>
                  <a:pt x="6722556" y="814597"/>
                  <a:pt x="6749143" y="794657"/>
                </a:cubicBezTo>
                <a:cubicBezTo>
                  <a:pt x="6763657" y="783771"/>
                  <a:pt x="6777301" y="771616"/>
                  <a:pt x="6792686" y="762000"/>
                </a:cubicBezTo>
                <a:cubicBezTo>
                  <a:pt x="6806447" y="753399"/>
                  <a:pt x="6821714" y="747485"/>
                  <a:pt x="6836228" y="740228"/>
                </a:cubicBezTo>
                <a:cubicBezTo>
                  <a:pt x="6839857" y="700314"/>
                  <a:pt x="6838102" y="659538"/>
                  <a:pt x="6847114" y="620485"/>
                </a:cubicBezTo>
                <a:cubicBezTo>
                  <a:pt x="6849422" y="610485"/>
                  <a:pt x="6860872" y="605125"/>
                  <a:pt x="6868886" y="598714"/>
                </a:cubicBezTo>
                <a:cubicBezTo>
                  <a:pt x="6899032" y="574598"/>
                  <a:pt x="6899707" y="577555"/>
                  <a:pt x="6934200" y="566057"/>
                </a:cubicBezTo>
                <a:cubicBezTo>
                  <a:pt x="6986994" y="513263"/>
                  <a:pt x="6960664" y="533900"/>
                  <a:pt x="7010400" y="500743"/>
                </a:cubicBezTo>
                <a:cubicBezTo>
                  <a:pt x="7015408" y="478207"/>
                  <a:pt x="7028195" y="404792"/>
                  <a:pt x="7043057" y="370114"/>
                </a:cubicBezTo>
                <a:cubicBezTo>
                  <a:pt x="7083411" y="275953"/>
                  <a:pt x="7050184" y="370500"/>
                  <a:pt x="7075714" y="293914"/>
                </a:cubicBezTo>
                <a:cubicBezTo>
                  <a:pt x="7083730" y="173676"/>
                  <a:pt x="7042109" y="147431"/>
                  <a:pt x="7119257" y="108857"/>
                </a:cubicBezTo>
                <a:cubicBezTo>
                  <a:pt x="7129520" y="103725"/>
                  <a:pt x="7141028" y="101600"/>
                  <a:pt x="7151914" y="97971"/>
                </a:cubicBezTo>
                <a:lnTo>
                  <a:pt x="7794171" y="108857"/>
                </a:lnTo>
                <a:cubicBezTo>
                  <a:pt x="7804110" y="109173"/>
                  <a:pt x="7857831" y="125254"/>
                  <a:pt x="7870371" y="130628"/>
                </a:cubicBezTo>
                <a:cubicBezTo>
                  <a:pt x="7885287" y="137020"/>
                  <a:pt x="7899400" y="145143"/>
                  <a:pt x="7913914" y="152400"/>
                </a:cubicBezTo>
                <a:lnTo>
                  <a:pt x="8458200" y="141514"/>
                </a:lnTo>
                <a:cubicBezTo>
                  <a:pt x="8493800" y="138278"/>
                  <a:pt x="8508056" y="93763"/>
                  <a:pt x="8534400" y="76200"/>
                </a:cubicBezTo>
                <a:cubicBezTo>
                  <a:pt x="8547902" y="67199"/>
                  <a:pt x="8563854" y="62479"/>
                  <a:pt x="8577943" y="54428"/>
                </a:cubicBezTo>
                <a:cubicBezTo>
                  <a:pt x="8637028" y="20665"/>
                  <a:pt x="8583383" y="41729"/>
                  <a:pt x="8643257" y="21771"/>
                </a:cubicBezTo>
                <a:cubicBezTo>
                  <a:pt x="8675914" y="25400"/>
                  <a:pt x="8709528" y="24012"/>
                  <a:pt x="8741228" y="32657"/>
                </a:cubicBezTo>
                <a:cubicBezTo>
                  <a:pt x="8751130" y="35357"/>
                  <a:pt x="8752936" y="52415"/>
                  <a:pt x="8763000" y="54428"/>
                </a:cubicBezTo>
                <a:cubicBezTo>
                  <a:pt x="8791465" y="60121"/>
                  <a:pt x="8821057" y="54428"/>
                  <a:pt x="8850086" y="54428"/>
                </a:cubicBezTo>
              </a:path>
            </a:pathLst>
          </a:custGeom>
          <a:solidFill>
            <a:srgbClr val="CCFFFF"/>
          </a:solidFill>
          <a:ln w="9525">
            <a:solidFill>
              <a:schemeClr val="tx1"/>
            </a:solidFill>
            <a:round/>
            <a:headEnd/>
            <a:tailEnd/>
          </a:ln>
        </p:spPr>
        <p:txBody>
          <a:bodyPr/>
          <a:lstStyle/>
          <a:p>
            <a:endParaRPr lang="en-US" dirty="0"/>
          </a:p>
        </p:txBody>
      </p:sp>
      <p:sp>
        <p:nvSpPr>
          <p:cNvPr id="2" name="Rectangle 1"/>
          <p:cNvSpPr/>
          <p:nvPr/>
        </p:nvSpPr>
        <p:spPr bwMode="auto">
          <a:xfrm>
            <a:off x="1524000" y="3495265"/>
            <a:ext cx="8832306" cy="302923"/>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91137" name="Title 1"/>
          <p:cNvSpPr>
            <a:spLocks noGrp="1"/>
          </p:cNvSpPr>
          <p:nvPr>
            <p:ph type="title"/>
          </p:nvPr>
        </p:nvSpPr>
        <p:spPr>
          <a:xfrm>
            <a:off x="115923" y="146346"/>
            <a:ext cx="10084799" cy="460505"/>
          </a:xfrm>
        </p:spPr>
        <p:txBody>
          <a:bodyPr>
            <a:normAutofit fontScale="90000"/>
          </a:bodyPr>
          <a:lstStyle/>
          <a:p>
            <a:r>
              <a:rPr lang="en-GB" dirty="0">
                <a:latin typeface="Arial" charset="0"/>
              </a:rPr>
              <a:t>The Systems Approach to System Design</a:t>
            </a:r>
          </a:p>
        </p:txBody>
      </p:sp>
      <p:sp>
        <p:nvSpPr>
          <p:cNvPr id="3" name="Slide Number Placeholder 2"/>
          <p:cNvSpPr>
            <a:spLocks noGrp="1"/>
          </p:cNvSpPr>
          <p:nvPr>
            <p:ph type="sldNum" sz="quarter" idx="4"/>
          </p:nvPr>
        </p:nvSpPr>
        <p:spPr/>
        <p:txBody>
          <a:bodyPr/>
          <a:lstStyle/>
          <a:p>
            <a:fld id="{714C567D-0E37-3E41-B6D4-8C0AC45026B9}" type="slidenum">
              <a:rPr lang="en-US" smtClean="0"/>
              <a:pPr/>
              <a:t>52</a:t>
            </a:fld>
            <a:endParaRPr lang="en-US" dirty="0"/>
          </a:p>
        </p:txBody>
      </p:sp>
      <p:pic>
        <p:nvPicPr>
          <p:cNvPr id="9113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1323" y="2384564"/>
            <a:ext cx="1338263" cy="1401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114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44485" y="2473893"/>
            <a:ext cx="1112837" cy="1328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1142" name="TextBox 36"/>
          <p:cNvSpPr txBox="1">
            <a:spLocks noChangeArrowheads="1"/>
          </p:cNvSpPr>
          <p:nvPr/>
        </p:nvSpPr>
        <p:spPr bwMode="auto">
          <a:xfrm>
            <a:off x="1524000" y="3962401"/>
            <a:ext cx="1620838"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Requirements</a:t>
            </a:r>
          </a:p>
          <a:p>
            <a:pPr algn="ctr" eaLnBrk="1" hangingPunct="1"/>
            <a:r>
              <a:rPr lang="en-GB" sz="1800" dirty="0"/>
              <a:t>-Land</a:t>
            </a:r>
          </a:p>
        </p:txBody>
      </p:sp>
      <p:sp>
        <p:nvSpPr>
          <p:cNvPr id="91143" name="TextBox 37"/>
          <p:cNvSpPr txBox="1">
            <a:spLocks noChangeArrowheads="1"/>
          </p:cNvSpPr>
          <p:nvPr/>
        </p:nvSpPr>
        <p:spPr bwMode="auto">
          <a:xfrm>
            <a:off x="8796339" y="4289425"/>
            <a:ext cx="1608137" cy="368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Solution-Land</a:t>
            </a:r>
          </a:p>
        </p:txBody>
      </p:sp>
      <p:sp>
        <p:nvSpPr>
          <p:cNvPr id="91144" name="Freeform 40"/>
          <p:cNvSpPr>
            <a:spLocks noChangeArrowheads="1"/>
          </p:cNvSpPr>
          <p:nvPr/>
        </p:nvSpPr>
        <p:spPr bwMode="auto">
          <a:xfrm>
            <a:off x="2563750" y="2676100"/>
            <a:ext cx="6813778" cy="1185862"/>
          </a:xfrm>
          <a:custGeom>
            <a:avLst/>
            <a:gdLst>
              <a:gd name="T0" fmla="*/ 0 w 7064828"/>
              <a:gd name="T1" fmla="*/ 1087529 h 1186543"/>
              <a:gd name="T2" fmla="*/ 480434 w 7064828"/>
              <a:gd name="T3" fmla="*/ 1087529 h 1186543"/>
              <a:gd name="T4" fmla="*/ 1070065 w 7064828"/>
              <a:gd name="T5" fmla="*/ 602988 h 1186543"/>
              <a:gd name="T6" fmla="*/ 5972661 w 7064828"/>
              <a:gd name="T7" fmla="*/ 602988 h 1186543"/>
              <a:gd name="T8" fmla="*/ 6551358 w 7064828"/>
              <a:gd name="T9" fmla="*/ 1173671 h 1186543"/>
              <a:gd name="T10" fmla="*/ 7086381 w 7064828"/>
              <a:gd name="T11" fmla="*/ 1173671 h 1186543"/>
              <a:gd name="T12" fmla="*/ 5885297 w 7064828"/>
              <a:gd name="T13" fmla="*/ 0 h 1186543"/>
              <a:gd name="T14" fmla="*/ 1059144 w 7064828"/>
              <a:gd name="T15" fmla="*/ 21543 h 1186543"/>
              <a:gd name="T16" fmla="*/ 0 w 7064828"/>
              <a:gd name="T17" fmla="*/ 1087529 h 11865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064828"/>
              <a:gd name="T28" fmla="*/ 0 h 1186543"/>
              <a:gd name="T29" fmla="*/ 7064828 w 7064828"/>
              <a:gd name="T30" fmla="*/ 1186543 h 11865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064828" h="1186543">
                <a:moveTo>
                  <a:pt x="0" y="1099457"/>
                </a:moveTo>
                <a:lnTo>
                  <a:pt x="478971" y="1099457"/>
                </a:lnTo>
                <a:lnTo>
                  <a:pt x="1066800" y="609600"/>
                </a:lnTo>
                <a:lnTo>
                  <a:pt x="5954486" y="609600"/>
                </a:lnTo>
                <a:lnTo>
                  <a:pt x="6531428" y="1186543"/>
                </a:lnTo>
                <a:lnTo>
                  <a:pt x="7064828" y="1186543"/>
                </a:lnTo>
                <a:lnTo>
                  <a:pt x="5867400" y="0"/>
                </a:lnTo>
                <a:lnTo>
                  <a:pt x="1055914" y="21771"/>
                </a:lnTo>
                <a:lnTo>
                  <a:pt x="0" y="1099457"/>
                </a:lnTo>
                <a:close/>
              </a:path>
            </a:pathLst>
          </a:custGeom>
          <a:blipFill dpi="0" rotWithShape="1">
            <a:blip r:embed="rId5"/>
            <a:srcRect/>
            <a:tile tx="0" ty="0" sx="100000" sy="100000" flip="none" algn="tl"/>
          </a:blipFill>
          <a:ln w="9525">
            <a:solidFill>
              <a:schemeClr val="tx1"/>
            </a:solidFill>
            <a:round/>
            <a:headEnd/>
            <a:tailEnd/>
          </a:ln>
        </p:spPr>
        <p:txBody>
          <a:bodyPr/>
          <a:lstStyle/>
          <a:p>
            <a:endParaRPr lang="en-US" dirty="0"/>
          </a:p>
        </p:txBody>
      </p:sp>
      <p:sp>
        <p:nvSpPr>
          <p:cNvPr id="91145" name="TextBox 41"/>
          <p:cNvSpPr txBox="1">
            <a:spLocks noChangeArrowheads="1"/>
          </p:cNvSpPr>
          <p:nvPr/>
        </p:nvSpPr>
        <p:spPr bwMode="auto">
          <a:xfrm>
            <a:off x="4543332" y="2718422"/>
            <a:ext cx="3078163" cy="5222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2800" b="1" dirty="0"/>
              <a:t>FUNCTIONALITY</a:t>
            </a:r>
          </a:p>
        </p:txBody>
      </p:sp>
      <p:sp>
        <p:nvSpPr>
          <p:cNvPr id="43" name="Rounded Rectangular Callout 42"/>
          <p:cNvSpPr/>
          <p:nvPr/>
        </p:nvSpPr>
        <p:spPr bwMode="auto">
          <a:xfrm>
            <a:off x="3613151" y="1347789"/>
            <a:ext cx="5915025" cy="985837"/>
          </a:xfrm>
          <a:prstGeom prst="wedgeRoundRectCallout">
            <a:avLst>
              <a:gd name="adj1" fmla="val -42411"/>
              <a:gd name="adj2" fmla="val 11149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2400" dirty="0">
                <a:solidFill>
                  <a:srgbClr val="FFFFFF"/>
                </a:solidFill>
                <a:cs typeface="Arial" charset="0"/>
              </a:rPr>
              <a:t>The bridge between requirements and the solution is the functionality (purpose)</a:t>
            </a:r>
          </a:p>
        </p:txBody>
      </p:sp>
      <p:cxnSp>
        <p:nvCxnSpPr>
          <p:cNvPr id="4" name="Straight Connector 3"/>
          <p:cNvCxnSpPr/>
          <p:nvPr/>
        </p:nvCxnSpPr>
        <p:spPr bwMode="auto">
          <a:xfrm flipV="1">
            <a:off x="1768694" y="3791638"/>
            <a:ext cx="1409430" cy="655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5" name="Rectangle 4"/>
          <p:cNvSpPr/>
          <p:nvPr/>
        </p:nvSpPr>
        <p:spPr bwMode="auto">
          <a:xfrm>
            <a:off x="8573533" y="3809839"/>
            <a:ext cx="1316689" cy="163113"/>
          </a:xfrm>
          <a:prstGeom prst="rect">
            <a:avLst/>
          </a:prstGeom>
          <a:solidFill>
            <a:srgbClr val="FFFFFF"/>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cxnSp>
        <p:nvCxnSpPr>
          <p:cNvPr id="7" name="Straight Connector 6"/>
          <p:cNvCxnSpPr/>
          <p:nvPr/>
        </p:nvCxnSpPr>
        <p:spPr bwMode="auto">
          <a:xfrm>
            <a:off x="8432315" y="3805592"/>
            <a:ext cx="1807470" cy="4247"/>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8" name="Content Placeholder 44"/>
          <p:cNvSpPr txBox="1">
            <a:spLocks/>
          </p:cNvSpPr>
          <p:nvPr/>
        </p:nvSpPr>
        <p:spPr bwMode="auto">
          <a:xfrm>
            <a:off x="399393" y="5234102"/>
            <a:ext cx="5643500" cy="1404935"/>
          </a:xfrm>
          <a:prstGeom prst="rect">
            <a:avLst/>
          </a:prstGeom>
          <a:ln/>
          <a:extLst>
            <a:ext uri="{FAA26D3D-D897-4be2-8F04-BA451C77F1D7}">
              <ma14:placeholderFlag xmlns="" xmlns:ma14="http://schemas.microsoft.com/office/mac/drawingml/2011/main"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a:spcBef>
                <a:spcPts val="0"/>
              </a:spcBef>
              <a:buClr>
                <a:schemeClr val="tx1"/>
              </a:buClr>
              <a:buSzPct val="100000"/>
            </a:pPr>
            <a:r>
              <a:rPr lang="en-GB" sz="1800" kern="0" dirty="0">
                <a:solidFill>
                  <a:srgbClr val="000000"/>
                </a:solidFill>
                <a:latin typeface="+mj-lt"/>
              </a:rPr>
              <a:t>Functionality helps us uncover the unspoken requirements</a:t>
            </a:r>
          </a:p>
          <a:p>
            <a:pPr>
              <a:spcBef>
                <a:spcPts val="0"/>
              </a:spcBef>
              <a:buClr>
                <a:schemeClr val="tx1"/>
              </a:buClr>
              <a:buSzPct val="100000"/>
            </a:pPr>
            <a:r>
              <a:rPr lang="en-GB" sz="1800" kern="0" dirty="0">
                <a:solidFill>
                  <a:srgbClr val="000000"/>
                </a:solidFill>
                <a:latin typeface="+mj-lt"/>
              </a:rPr>
              <a:t>Functionality is invariant and provides a consistent basis for dividing and ruling</a:t>
            </a:r>
          </a:p>
          <a:p>
            <a:pPr>
              <a:spcBef>
                <a:spcPts val="0"/>
              </a:spcBef>
              <a:buClr>
                <a:schemeClr val="tx1"/>
              </a:buClr>
              <a:buSzPct val="100000"/>
            </a:pPr>
            <a:r>
              <a:rPr lang="en-GB" sz="1800" kern="0" dirty="0">
                <a:solidFill>
                  <a:srgbClr val="000000"/>
                </a:solidFill>
                <a:latin typeface="+mj-lt"/>
              </a:rPr>
              <a:t>Functionality can help find Unwanted Behaviour</a:t>
            </a:r>
          </a:p>
        </p:txBody>
      </p:sp>
      <p:sp>
        <p:nvSpPr>
          <p:cNvPr id="17" name="Content Placeholder 44">
            <a:extLst>
              <a:ext uri="{FF2B5EF4-FFF2-40B4-BE49-F238E27FC236}">
                <a16:creationId xmlns:a16="http://schemas.microsoft.com/office/drawing/2014/main" id="{12195D4F-26F6-4848-9440-558CF39C1E4E}"/>
              </a:ext>
            </a:extLst>
          </p:cNvPr>
          <p:cNvSpPr txBox="1">
            <a:spLocks/>
          </p:cNvSpPr>
          <p:nvPr/>
        </p:nvSpPr>
        <p:spPr bwMode="auto">
          <a:xfrm>
            <a:off x="6267645" y="5216554"/>
            <a:ext cx="5643499" cy="1404935"/>
          </a:xfrm>
          <a:prstGeom prst="rect">
            <a:avLst/>
          </a:prstGeom>
          <a:ln/>
          <a:extLst>
            <a:ext uri="{FAA26D3D-D897-4be2-8F04-BA451C77F1D7}">
              <ma14:placeholderFlag xmlns="" xmlns:ma14="http://schemas.microsoft.com/office/mac/drawingml/2011/main"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lvl="0" eaLnBrk="1" hangingPunct="1">
              <a:buClr>
                <a:schemeClr val="accent6"/>
              </a:buClr>
              <a:buSzPct val="100000"/>
              <a:defRPr/>
            </a:pPr>
            <a:r>
              <a:rPr lang="en-GB" sz="1800" kern="0" dirty="0">
                <a:solidFill>
                  <a:srgbClr val="000000"/>
                </a:solidFill>
              </a:rPr>
              <a:t>Functionality helps us determine the system architecture</a:t>
            </a:r>
          </a:p>
          <a:p>
            <a:pPr lvl="0" eaLnBrk="1" hangingPunct="1">
              <a:buClr>
                <a:schemeClr val="accent6"/>
              </a:buClr>
              <a:buSzPct val="100000"/>
              <a:defRPr/>
            </a:pPr>
            <a:r>
              <a:rPr lang="en-GB" sz="1800" kern="0" dirty="0">
                <a:solidFill>
                  <a:srgbClr val="000000"/>
                </a:solidFill>
              </a:rPr>
              <a:t>Functionality helps us identify and select  the technological solutions  </a:t>
            </a:r>
          </a:p>
        </p:txBody>
      </p:sp>
    </p:spTree>
    <p:extLst>
      <p:ext uri="{BB962C8B-B14F-4D97-AF65-F5344CB8AC3E}">
        <p14:creationId xmlns:p14="http://schemas.microsoft.com/office/powerpoint/2010/main" val="1989859250"/>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534" y="331509"/>
            <a:ext cx="11693197" cy="509084"/>
          </a:xfrm>
        </p:spPr>
        <p:txBody>
          <a:bodyPr>
            <a:noAutofit/>
          </a:bodyPr>
          <a:lstStyle/>
          <a:p>
            <a:r>
              <a:rPr lang="en-US" sz="3200" dirty="0"/>
              <a:t>Summary: Understanding the System [problem] through Functionality</a:t>
            </a:r>
          </a:p>
        </p:txBody>
      </p:sp>
      <p:sp>
        <p:nvSpPr>
          <p:cNvPr id="3" name="Slide Number Placeholder 2">
            <a:extLst>
              <a:ext uri="{FF2B5EF4-FFF2-40B4-BE49-F238E27FC236}">
                <a16:creationId xmlns:a16="http://schemas.microsoft.com/office/drawing/2014/main" id="{A5645A00-CE40-41A8-82F6-F1EE3875F228}"/>
              </a:ext>
            </a:extLst>
          </p:cNvPr>
          <p:cNvSpPr>
            <a:spLocks noGrp="1"/>
          </p:cNvSpPr>
          <p:nvPr>
            <p:ph type="sldNum" sz="quarter" idx="4"/>
          </p:nvPr>
        </p:nvSpPr>
        <p:spPr/>
        <p:txBody>
          <a:bodyPr/>
          <a:lstStyle/>
          <a:p>
            <a:fld id="{C22618A1-DFED-413B-BF04-637AA2483EFF}" type="slidenum">
              <a:rPr lang="en-GB" smtClean="0"/>
              <a:pPr/>
              <a:t>53</a:t>
            </a:fld>
            <a:endParaRPr lang="en-GB" dirty="0"/>
          </a:p>
        </p:txBody>
      </p:sp>
      <p:sp>
        <p:nvSpPr>
          <p:cNvPr id="4" name="TextBox 3"/>
          <p:cNvSpPr txBox="1"/>
          <p:nvPr/>
        </p:nvSpPr>
        <p:spPr>
          <a:xfrm>
            <a:off x="357352" y="1757364"/>
            <a:ext cx="5552911" cy="4524315"/>
          </a:xfrm>
          <a:prstGeom prst="rect">
            <a:avLst/>
          </a:prstGeom>
          <a:noFill/>
        </p:spPr>
        <p:txBody>
          <a:bodyPr wrap="square" rtlCol="0">
            <a:spAutoFit/>
          </a:bodyPr>
          <a:lstStyle/>
          <a:p>
            <a:r>
              <a:rPr lang="en-US" sz="2400" dirty="0"/>
              <a:t>Our products are designed to deliver a capability – they have a clear purpose. </a:t>
            </a:r>
          </a:p>
          <a:p>
            <a:endParaRPr lang="en-US" sz="2400" dirty="0"/>
          </a:p>
          <a:p>
            <a:r>
              <a:rPr lang="en-US" sz="2400" dirty="0"/>
              <a:t>To achieve that purpose, engineers use the laws of physics and logic to determine what sub-purposes are needed.</a:t>
            </a:r>
          </a:p>
          <a:p>
            <a:endParaRPr lang="en-US" sz="2400" dirty="0"/>
          </a:p>
          <a:p>
            <a:r>
              <a:rPr lang="en-US" sz="2400" dirty="0"/>
              <a:t>Engineers call those sub-purposes </a:t>
            </a:r>
          </a:p>
          <a:p>
            <a:endParaRPr lang="en-US" sz="2400" dirty="0"/>
          </a:p>
          <a:p>
            <a:endParaRPr lang="en-US" sz="2400" dirty="0"/>
          </a:p>
          <a:p>
            <a:pPr algn="ctr"/>
            <a:r>
              <a:rPr lang="en-US" sz="4800" dirty="0"/>
              <a:t>FUNCTIONS</a:t>
            </a:r>
          </a:p>
        </p:txBody>
      </p:sp>
      <p:sp>
        <p:nvSpPr>
          <p:cNvPr id="5" name="Down Arrow 4"/>
          <p:cNvSpPr/>
          <p:nvPr/>
        </p:nvSpPr>
        <p:spPr bwMode="auto">
          <a:xfrm>
            <a:off x="7477840" y="3573589"/>
            <a:ext cx="3047856" cy="683180"/>
          </a:xfrm>
          <a:prstGeom prst="downArrow">
            <a:avLst>
              <a:gd name="adj1" fmla="val 72556"/>
              <a:gd name="adj2" fmla="val 24667"/>
            </a:avLst>
          </a:prstGeom>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square" lIns="84406" tIns="42203" rIns="84406" bIns="42203" numCol="1" rtlCol="0" anchor="t" anchorCtr="0" compatLnSpc="1">
            <a:prstTxWarp prst="textNoShape">
              <a:avLst/>
            </a:prstTxWarp>
          </a:bodyPr>
          <a:lstStyle/>
          <a:p>
            <a:pPr algn="ctr" defTabSz="844073" fontAlgn="base">
              <a:spcBef>
                <a:spcPct val="0"/>
              </a:spcBef>
              <a:spcAft>
                <a:spcPct val="0"/>
              </a:spcAft>
            </a:pPr>
            <a:r>
              <a:rPr lang="en-GB" sz="1292" dirty="0">
                <a:solidFill>
                  <a:schemeClr val="tx1"/>
                </a:solidFill>
                <a:latin typeface="Arial" charset="0"/>
              </a:rPr>
              <a:t>Rather than talk in sub-sub-purposes we use “FUNCTION” </a:t>
            </a:r>
          </a:p>
          <a:p>
            <a:pPr algn="ctr" defTabSz="844073" fontAlgn="base">
              <a:spcBef>
                <a:spcPct val="0"/>
              </a:spcBef>
              <a:spcAft>
                <a:spcPct val="0"/>
              </a:spcAft>
            </a:pPr>
            <a:endParaRPr lang="en-GB" sz="1661" dirty="0">
              <a:solidFill>
                <a:schemeClr val="tx1"/>
              </a:solidFill>
              <a:latin typeface="Arial" charset="0"/>
            </a:endParaRPr>
          </a:p>
        </p:txBody>
      </p:sp>
      <p:pic>
        <p:nvPicPr>
          <p:cNvPr id="6" name="Picture 5"/>
          <p:cNvPicPr>
            <a:picLocks noChangeAspect="1"/>
          </p:cNvPicPr>
          <p:nvPr/>
        </p:nvPicPr>
        <p:blipFill>
          <a:blip r:embed="rId3"/>
          <a:stretch>
            <a:fillRect/>
          </a:stretch>
        </p:blipFill>
        <p:spPr>
          <a:xfrm>
            <a:off x="5910263" y="4514488"/>
            <a:ext cx="6183010" cy="1985210"/>
          </a:xfrm>
          <a:prstGeom prst="rect">
            <a:avLst/>
          </a:prstGeom>
        </p:spPr>
      </p:pic>
      <p:pic>
        <p:nvPicPr>
          <p:cNvPr id="7" name="Picture 6"/>
          <p:cNvPicPr>
            <a:picLocks noChangeAspect="1"/>
          </p:cNvPicPr>
          <p:nvPr/>
        </p:nvPicPr>
        <p:blipFill>
          <a:blip r:embed="rId4"/>
          <a:stretch>
            <a:fillRect/>
          </a:stretch>
        </p:blipFill>
        <p:spPr>
          <a:xfrm>
            <a:off x="6183686" y="1179617"/>
            <a:ext cx="5909587" cy="2067936"/>
          </a:xfrm>
          <a:prstGeom prst="rect">
            <a:avLst/>
          </a:prstGeom>
        </p:spPr>
      </p:pic>
    </p:spTree>
    <p:extLst>
      <p:ext uri="{BB962C8B-B14F-4D97-AF65-F5344CB8AC3E}">
        <p14:creationId xmlns:p14="http://schemas.microsoft.com/office/powerpoint/2010/main" val="1995983758"/>
      </p:ext>
    </p:extLst>
  </p:cSld>
  <p:clrMapOvr>
    <a:masterClrMapping/>
  </p:clrMapOvr>
  <p:transition>
    <p:wipe dir="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528" y="111768"/>
            <a:ext cx="8621712" cy="546100"/>
          </a:xfrm>
        </p:spPr>
        <p:txBody>
          <a:bodyPr>
            <a:normAutofit fontScale="90000"/>
          </a:bodyPr>
          <a:lstStyle/>
          <a:p>
            <a:r>
              <a:rPr lang="en-US" dirty="0"/>
              <a:t>Lots of Functions </a:t>
            </a:r>
          </a:p>
        </p:txBody>
      </p:sp>
      <p:sp>
        <p:nvSpPr>
          <p:cNvPr id="3" name="Slide Number Placeholder 2">
            <a:extLst>
              <a:ext uri="{FF2B5EF4-FFF2-40B4-BE49-F238E27FC236}">
                <a16:creationId xmlns:a16="http://schemas.microsoft.com/office/drawing/2014/main" id="{863BF358-EB6C-48D0-9C6D-45D33E901497}"/>
              </a:ext>
            </a:extLst>
          </p:cNvPr>
          <p:cNvSpPr>
            <a:spLocks noGrp="1"/>
          </p:cNvSpPr>
          <p:nvPr>
            <p:ph type="sldNum" sz="quarter" idx="12"/>
          </p:nvPr>
        </p:nvSpPr>
        <p:spPr/>
        <p:txBody>
          <a:bodyPr/>
          <a:lstStyle/>
          <a:p>
            <a:fld id="{1C9AE723-F85C-2640-9190-641236277428}" type="slidenum">
              <a:rPr lang="en-US" smtClean="0"/>
              <a:pPr/>
              <a:t>54</a:t>
            </a:fld>
            <a:endParaRPr lang="en-US" dirty="0"/>
          </a:p>
        </p:txBody>
      </p:sp>
      <p:sp>
        <p:nvSpPr>
          <p:cNvPr id="7" name="TextBox 6"/>
          <p:cNvSpPr txBox="1"/>
          <p:nvPr/>
        </p:nvSpPr>
        <p:spPr>
          <a:xfrm>
            <a:off x="5162177" y="5878900"/>
            <a:ext cx="2437783" cy="369332"/>
          </a:xfrm>
          <a:prstGeom prst="rect">
            <a:avLst/>
          </a:prstGeom>
          <a:noFill/>
        </p:spPr>
        <p:txBody>
          <a:bodyPr wrap="none" rtlCol="0">
            <a:spAutoFit/>
          </a:bodyPr>
          <a:lstStyle/>
          <a:p>
            <a:r>
              <a:rPr lang="en-US" dirty="0"/>
              <a:t>Weapon Functionality </a:t>
            </a:r>
          </a:p>
        </p:txBody>
      </p:sp>
      <p:sp>
        <p:nvSpPr>
          <p:cNvPr id="8" name="TextBox 7"/>
          <p:cNvSpPr txBox="1"/>
          <p:nvPr/>
        </p:nvSpPr>
        <p:spPr>
          <a:xfrm>
            <a:off x="1345325" y="5827726"/>
            <a:ext cx="2785443" cy="369332"/>
          </a:xfrm>
          <a:prstGeom prst="rect">
            <a:avLst/>
          </a:prstGeom>
          <a:noFill/>
        </p:spPr>
        <p:txBody>
          <a:bodyPr wrap="none" rtlCol="0">
            <a:spAutoFit/>
          </a:bodyPr>
          <a:lstStyle/>
          <a:p>
            <a:r>
              <a:rPr lang="en-US" dirty="0"/>
              <a:t>Operational Functionality </a:t>
            </a:r>
          </a:p>
        </p:txBody>
      </p:sp>
      <p:sp>
        <p:nvSpPr>
          <p:cNvPr id="9" name="Rectangle 8"/>
          <p:cNvSpPr/>
          <p:nvPr/>
        </p:nvSpPr>
        <p:spPr>
          <a:xfrm>
            <a:off x="4982582" y="5478561"/>
            <a:ext cx="1398487" cy="4806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p:cNvSpPr txBox="1"/>
          <p:nvPr/>
        </p:nvSpPr>
        <p:spPr>
          <a:xfrm>
            <a:off x="8541160" y="5718883"/>
            <a:ext cx="2483437" cy="369332"/>
          </a:xfrm>
          <a:prstGeom prst="rect">
            <a:avLst/>
          </a:prstGeom>
          <a:noFill/>
        </p:spPr>
        <p:txBody>
          <a:bodyPr wrap="none" rtlCol="0">
            <a:spAutoFit/>
          </a:bodyPr>
          <a:lstStyle/>
          <a:p>
            <a:r>
              <a:rPr lang="en-US" dirty="0"/>
              <a:t>Munition Functionality </a:t>
            </a:r>
          </a:p>
        </p:txBody>
      </p:sp>
      <p:sp>
        <p:nvSpPr>
          <p:cNvPr id="13" name="TextBox 12"/>
          <p:cNvSpPr txBox="1"/>
          <p:nvPr/>
        </p:nvSpPr>
        <p:spPr>
          <a:xfrm>
            <a:off x="7974913" y="2745334"/>
            <a:ext cx="2547300" cy="369332"/>
          </a:xfrm>
          <a:prstGeom prst="rect">
            <a:avLst/>
          </a:prstGeom>
          <a:noFill/>
        </p:spPr>
        <p:txBody>
          <a:bodyPr wrap="none" rtlCol="0">
            <a:spAutoFit/>
          </a:bodyPr>
          <a:lstStyle/>
          <a:p>
            <a:r>
              <a:rPr lang="en-US" dirty="0"/>
              <a:t>Logistical Functionality </a:t>
            </a:r>
          </a:p>
        </p:txBody>
      </p:sp>
      <p:sp>
        <p:nvSpPr>
          <p:cNvPr id="17" name="TextBox 16"/>
          <p:cNvSpPr txBox="1"/>
          <p:nvPr/>
        </p:nvSpPr>
        <p:spPr>
          <a:xfrm>
            <a:off x="1944331" y="2701005"/>
            <a:ext cx="2954463" cy="369332"/>
          </a:xfrm>
          <a:prstGeom prst="rect">
            <a:avLst/>
          </a:prstGeom>
          <a:noFill/>
        </p:spPr>
        <p:txBody>
          <a:bodyPr wrap="none" rtlCol="0">
            <a:spAutoFit/>
          </a:bodyPr>
          <a:lstStyle/>
          <a:p>
            <a:r>
              <a:rPr lang="en-US" dirty="0"/>
              <a:t>Development Functionality </a:t>
            </a:r>
          </a:p>
        </p:txBody>
      </p:sp>
      <p:pic>
        <p:nvPicPr>
          <p:cNvPr id="18" name="Picture 17">
            <a:extLst>
              <a:ext uri="{FF2B5EF4-FFF2-40B4-BE49-F238E27FC236}">
                <a16:creationId xmlns:a16="http://schemas.microsoft.com/office/drawing/2014/main" id="{1B3C5472-974D-5443-8487-3698FC32FE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311" y="806344"/>
            <a:ext cx="3047302" cy="1888469"/>
          </a:xfrm>
          <a:prstGeom prst="rect">
            <a:avLst/>
          </a:prstGeom>
        </p:spPr>
      </p:pic>
      <p:pic>
        <p:nvPicPr>
          <p:cNvPr id="20" name="Picture 19">
            <a:extLst>
              <a:ext uri="{FF2B5EF4-FFF2-40B4-BE49-F238E27FC236}">
                <a16:creationId xmlns:a16="http://schemas.microsoft.com/office/drawing/2014/main" id="{75908A77-899D-0F4C-9E26-8DD9915BE8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27554" y="875281"/>
            <a:ext cx="2480367" cy="1647543"/>
          </a:xfrm>
          <a:prstGeom prst="rect">
            <a:avLst/>
          </a:prstGeom>
        </p:spPr>
      </p:pic>
      <p:pic>
        <p:nvPicPr>
          <p:cNvPr id="22" name="Picture 21">
            <a:extLst>
              <a:ext uri="{FF2B5EF4-FFF2-40B4-BE49-F238E27FC236}">
                <a16:creationId xmlns:a16="http://schemas.microsoft.com/office/drawing/2014/main" id="{0156E9DF-E6ED-F04B-B2C2-2EE63A9915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99288" y="3510582"/>
            <a:ext cx="2767183" cy="2027859"/>
          </a:xfrm>
          <a:prstGeom prst="rect">
            <a:avLst/>
          </a:prstGeom>
        </p:spPr>
      </p:pic>
      <p:pic>
        <p:nvPicPr>
          <p:cNvPr id="24" name="Picture 23">
            <a:extLst>
              <a:ext uri="{FF2B5EF4-FFF2-40B4-BE49-F238E27FC236}">
                <a16:creationId xmlns:a16="http://schemas.microsoft.com/office/drawing/2014/main" id="{13138F88-879D-E143-A5C5-36FDEC9DC1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82750" y="3455497"/>
            <a:ext cx="3250341" cy="2158986"/>
          </a:xfrm>
          <a:prstGeom prst="rect">
            <a:avLst/>
          </a:prstGeom>
        </p:spPr>
      </p:pic>
      <p:pic>
        <p:nvPicPr>
          <p:cNvPr id="26" name="Picture 25">
            <a:extLst>
              <a:ext uri="{FF2B5EF4-FFF2-40B4-BE49-F238E27FC236}">
                <a16:creationId xmlns:a16="http://schemas.microsoft.com/office/drawing/2014/main" id="{09651E29-8F5F-224B-858C-6A663B4D4D6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45325" y="3455497"/>
            <a:ext cx="2871228" cy="2158986"/>
          </a:xfrm>
          <a:prstGeom prst="rect">
            <a:avLst/>
          </a:prstGeom>
        </p:spPr>
      </p:pic>
      <p:pic>
        <p:nvPicPr>
          <p:cNvPr id="28" name="Picture 27">
            <a:extLst>
              <a:ext uri="{FF2B5EF4-FFF2-40B4-BE49-F238E27FC236}">
                <a16:creationId xmlns:a16="http://schemas.microsoft.com/office/drawing/2014/main" id="{839E2113-34F7-BC44-B182-0B438FAC9D4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5705"/>
          <a:stretch/>
        </p:blipFill>
        <p:spPr>
          <a:xfrm>
            <a:off x="7504216" y="875281"/>
            <a:ext cx="3488694" cy="1797501"/>
          </a:xfrm>
          <a:prstGeom prst="rect">
            <a:avLst/>
          </a:prstGeom>
        </p:spPr>
      </p:pic>
    </p:spTree>
    <p:extLst>
      <p:ext uri="{BB962C8B-B14F-4D97-AF65-F5344CB8AC3E}">
        <p14:creationId xmlns:p14="http://schemas.microsoft.com/office/powerpoint/2010/main" val="115575884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05103" y="187498"/>
            <a:ext cx="11603420" cy="664797"/>
          </a:xfrm>
        </p:spPr>
        <p:txBody>
          <a:bodyPr/>
          <a:lstStyle/>
          <a:p>
            <a:r>
              <a:rPr lang="en-US" dirty="0"/>
              <a:t>Functions Allow us to Explore Design Choices</a:t>
            </a:r>
          </a:p>
        </p:txBody>
      </p:sp>
      <p:sp>
        <p:nvSpPr>
          <p:cNvPr id="3" name="Slide Number Placeholder 2">
            <a:extLst>
              <a:ext uri="{FF2B5EF4-FFF2-40B4-BE49-F238E27FC236}">
                <a16:creationId xmlns:a16="http://schemas.microsoft.com/office/drawing/2014/main" id="{9479D78C-8CC2-E945-9F04-EFE947E6A303}"/>
              </a:ext>
            </a:extLst>
          </p:cNvPr>
          <p:cNvSpPr>
            <a:spLocks noGrp="1"/>
          </p:cNvSpPr>
          <p:nvPr>
            <p:ph type="sldNum" sz="quarter" idx="12"/>
          </p:nvPr>
        </p:nvSpPr>
        <p:spPr>
          <a:xfrm>
            <a:off x="10111232" y="82608"/>
            <a:ext cx="367954" cy="123111"/>
          </a:xfrm>
        </p:spPr>
        <p:txBody>
          <a:bodyPr/>
          <a:lstStyle/>
          <a:p>
            <a:fld id="{455123DE-DF0A-45CF-9929-81DBBDC71DC7}" type="slidenum">
              <a:rPr lang="en-AU" smtClean="0"/>
              <a:pPr/>
              <a:t>55</a:t>
            </a:fld>
            <a:endParaRPr lang="en-AU" dirty="0"/>
          </a:p>
        </p:txBody>
      </p:sp>
      <p:sp>
        <p:nvSpPr>
          <p:cNvPr id="9" name="Text Placeholder 8"/>
          <p:cNvSpPr>
            <a:spLocks noGrp="1"/>
          </p:cNvSpPr>
          <p:nvPr>
            <p:ph type="body" sz="quarter" idx="16"/>
          </p:nvPr>
        </p:nvSpPr>
        <p:spPr>
          <a:xfrm>
            <a:off x="6319200" y="2096619"/>
            <a:ext cx="3894750" cy="4538826"/>
          </a:xfrm>
        </p:spPr>
        <p:txBody>
          <a:bodyPr/>
          <a:lstStyle/>
          <a:p>
            <a:r>
              <a:rPr lang="en-US" dirty="0"/>
              <a:t>For each function we will always have choice </a:t>
            </a:r>
          </a:p>
          <a:p>
            <a:r>
              <a:rPr lang="en-US" dirty="0"/>
              <a:t>The systems approach gets us to identify the choices first and then use the constraint requirements to select</a:t>
            </a:r>
          </a:p>
          <a:p>
            <a:r>
              <a:rPr lang="en-US" dirty="0"/>
              <a:t>Safety will be one of those constraint-based requirements – as unsafe solutions can be de-selected – BUT how do we know if a solution could be unsafe?</a:t>
            </a:r>
          </a:p>
        </p:txBody>
      </p:sp>
      <p:sp>
        <p:nvSpPr>
          <p:cNvPr id="12" name="Text Placeholder 9"/>
          <p:cNvSpPr>
            <a:spLocks noGrp="1"/>
          </p:cNvSpPr>
          <p:nvPr>
            <p:ph type="body" sz="quarter" idx="17"/>
          </p:nvPr>
        </p:nvSpPr>
        <p:spPr>
          <a:xfrm>
            <a:off x="612105" y="2261866"/>
            <a:ext cx="3894750" cy="4012810"/>
          </a:xfrm>
        </p:spPr>
        <p:txBody>
          <a:bodyPr/>
          <a:lstStyle/>
          <a:p>
            <a:pPr marL="0" indent="0">
              <a:buClrTx/>
              <a:buNone/>
              <a:defRPr/>
            </a:pPr>
            <a:r>
              <a:rPr lang="en-US" sz="2400" dirty="0"/>
              <a:t>Design Choices:</a:t>
            </a:r>
          </a:p>
          <a:p>
            <a:pPr marL="0" indent="0">
              <a:buClrTx/>
              <a:buNone/>
              <a:defRPr/>
            </a:pPr>
            <a:endParaRPr lang="en-US" sz="1600" dirty="0"/>
          </a:p>
          <a:p>
            <a:pPr marL="0" indent="0">
              <a:buClrTx/>
              <a:buNone/>
              <a:defRPr/>
            </a:pPr>
            <a:r>
              <a:rPr lang="en-US" dirty="0"/>
              <a:t>To stabilize the round we could use:</a:t>
            </a:r>
          </a:p>
          <a:p>
            <a:pPr>
              <a:buClrTx/>
              <a:defRPr/>
            </a:pPr>
            <a:r>
              <a:rPr lang="en-US" dirty="0"/>
              <a:t>Fins (3, 4, 5, 6 </a:t>
            </a:r>
            <a:r>
              <a:rPr lang="is-IS" dirty="0"/>
              <a:t>…)</a:t>
            </a:r>
          </a:p>
          <a:p>
            <a:pPr>
              <a:buClrTx/>
              <a:defRPr/>
            </a:pPr>
            <a:r>
              <a:rPr lang="en-US" dirty="0"/>
              <a:t>W</a:t>
            </a:r>
            <a:r>
              <a:rPr lang="is-IS" dirty="0"/>
              <a:t>ings</a:t>
            </a:r>
          </a:p>
          <a:p>
            <a:pPr>
              <a:buClrTx/>
              <a:defRPr/>
            </a:pPr>
            <a:r>
              <a:rPr lang="is-IS" dirty="0"/>
              <a:t>Spin</a:t>
            </a:r>
          </a:p>
          <a:p>
            <a:pPr>
              <a:buClrTx/>
              <a:defRPr/>
            </a:pPr>
            <a:r>
              <a:rPr lang="en-US" dirty="0"/>
              <a:t>Thrust vectoring</a:t>
            </a:r>
          </a:p>
          <a:p>
            <a:pPr>
              <a:buClrTx/>
              <a:defRPr/>
            </a:pPr>
            <a:r>
              <a:rPr lang="en-US" dirty="0"/>
              <a:t>Gyroscopic forces</a:t>
            </a:r>
          </a:p>
          <a:p>
            <a:pPr>
              <a:buClrTx/>
              <a:defRPr/>
            </a:pPr>
            <a:r>
              <a:rPr lang="en-US" dirty="0"/>
              <a:t>Sphere Shape</a:t>
            </a:r>
          </a:p>
          <a:p>
            <a:pPr>
              <a:buClrTx/>
              <a:defRPr/>
            </a:pPr>
            <a:r>
              <a:rPr lang="en-US" dirty="0"/>
              <a:t>None</a:t>
            </a:r>
          </a:p>
          <a:p>
            <a:pPr marL="0" indent="0">
              <a:buClrTx/>
              <a:buNone/>
              <a:defRPr/>
            </a:pPr>
            <a:endParaRPr lang="en-US" sz="1800" dirty="0"/>
          </a:p>
          <a:p>
            <a:pPr marL="0" indent="0">
              <a:buClrTx/>
              <a:buNone/>
              <a:defRPr/>
            </a:pPr>
            <a:endParaRPr lang="en-US" sz="1600" dirty="0"/>
          </a:p>
        </p:txBody>
      </p:sp>
      <p:sp>
        <p:nvSpPr>
          <p:cNvPr id="8" name="Text Placeholder 7"/>
          <p:cNvSpPr>
            <a:spLocks noGrp="1"/>
          </p:cNvSpPr>
          <p:nvPr>
            <p:ph type="body" sz="quarter" idx="4294967295"/>
          </p:nvPr>
        </p:nvSpPr>
        <p:spPr>
          <a:xfrm>
            <a:off x="6319200" y="1622862"/>
            <a:ext cx="3894137" cy="331787"/>
          </a:xfrm>
        </p:spPr>
        <p:txBody>
          <a:bodyPr>
            <a:normAutofit fontScale="85000" lnSpcReduction="20000"/>
          </a:bodyPr>
          <a:lstStyle/>
          <a:p>
            <a:pPr marL="0" indent="0">
              <a:buNone/>
            </a:pPr>
            <a:r>
              <a:rPr lang="en-US" sz="2400" b="1" dirty="0"/>
              <a:t>We always have choice</a:t>
            </a:r>
          </a:p>
        </p:txBody>
      </p:sp>
      <p:sp>
        <p:nvSpPr>
          <p:cNvPr id="11" name="Text Placeholder 6"/>
          <p:cNvSpPr>
            <a:spLocks noGrp="1"/>
          </p:cNvSpPr>
          <p:nvPr>
            <p:ph type="body" sz="quarter" idx="4294967295"/>
          </p:nvPr>
        </p:nvSpPr>
        <p:spPr>
          <a:xfrm>
            <a:off x="399393" y="1604962"/>
            <a:ext cx="4568825" cy="331787"/>
          </a:xfrm>
        </p:spPr>
        <p:txBody>
          <a:bodyPr>
            <a:normAutofit fontScale="85000" lnSpcReduction="20000"/>
          </a:bodyPr>
          <a:lstStyle/>
          <a:p>
            <a:pPr marL="0" indent="0">
              <a:buNone/>
            </a:pPr>
            <a:r>
              <a:rPr lang="en-US" sz="2400" b="1" dirty="0"/>
              <a:t>Function = </a:t>
            </a:r>
            <a:r>
              <a:rPr lang="en-GB" sz="2400" b="1" dirty="0"/>
              <a:t>Stabilise</a:t>
            </a:r>
            <a:r>
              <a:rPr lang="en-US" sz="2400" b="1" dirty="0"/>
              <a:t> Round </a:t>
            </a:r>
          </a:p>
        </p:txBody>
      </p:sp>
    </p:spTree>
    <p:extLst>
      <p:ext uri="{BB962C8B-B14F-4D97-AF65-F5344CB8AC3E}">
        <p14:creationId xmlns:p14="http://schemas.microsoft.com/office/powerpoint/2010/main" val="292078460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3"/>
          <p:cNvSpPr>
            <a:spLocks noGrp="1"/>
          </p:cNvSpPr>
          <p:nvPr>
            <p:ph type="title"/>
          </p:nvPr>
        </p:nvSpPr>
        <p:spPr>
          <a:xfrm>
            <a:off x="1524000" y="144512"/>
            <a:ext cx="9144000" cy="765175"/>
          </a:xfrm>
        </p:spPr>
        <p:txBody>
          <a:bodyPr>
            <a:normAutofit fontScale="90000"/>
          </a:bodyPr>
          <a:lstStyle/>
          <a:p>
            <a:pPr algn="ctr" eaLnBrk="1" hangingPunct="1"/>
            <a:r>
              <a:rPr lang="en-GB" dirty="0">
                <a:latin typeface="Arial" charset="0"/>
              </a:rPr>
              <a:t>How do we Identify the Generic Functionality of a System</a:t>
            </a:r>
          </a:p>
        </p:txBody>
      </p:sp>
      <p:sp>
        <p:nvSpPr>
          <p:cNvPr id="61443" name="Content Placeholder 4"/>
          <p:cNvSpPr>
            <a:spLocks noGrp="1"/>
          </p:cNvSpPr>
          <p:nvPr>
            <p:ph sz="half" idx="1"/>
          </p:nvPr>
        </p:nvSpPr>
        <p:spPr>
          <a:xfrm>
            <a:off x="888124" y="2060328"/>
            <a:ext cx="4038600" cy="3234732"/>
          </a:xfrm>
        </p:spPr>
        <p:txBody>
          <a:bodyPr>
            <a:normAutofit lnSpcReduction="10000"/>
          </a:bodyPr>
          <a:lstStyle/>
          <a:p>
            <a:pPr eaLnBrk="1" hangingPunct="1"/>
            <a:r>
              <a:rPr lang="en-GB" dirty="0">
                <a:latin typeface="Arial" charset="0"/>
              </a:rPr>
              <a:t>By thinking hard and working through scenarios</a:t>
            </a:r>
          </a:p>
          <a:p>
            <a:pPr lvl="1" eaLnBrk="1" hangingPunct="1"/>
            <a:r>
              <a:rPr lang="en-GB" dirty="0">
                <a:latin typeface="Arial" charset="0"/>
              </a:rPr>
              <a:t>Using experienced people to think through how a system will be used deduce the functionality of the system</a:t>
            </a:r>
          </a:p>
        </p:txBody>
      </p:sp>
      <p:sp>
        <p:nvSpPr>
          <p:cNvPr id="61444" name="Content Placeholder 5"/>
          <p:cNvSpPr>
            <a:spLocks noGrp="1"/>
          </p:cNvSpPr>
          <p:nvPr>
            <p:ph sz="half" idx="2"/>
          </p:nvPr>
        </p:nvSpPr>
        <p:spPr>
          <a:xfrm>
            <a:off x="7422931" y="2060328"/>
            <a:ext cx="4038600" cy="2182136"/>
          </a:xfrm>
        </p:spPr>
        <p:txBody>
          <a:bodyPr>
            <a:normAutofit lnSpcReduction="10000"/>
          </a:bodyPr>
          <a:lstStyle/>
          <a:p>
            <a:pPr eaLnBrk="1" hangingPunct="1"/>
            <a:r>
              <a:rPr lang="en-GB" dirty="0">
                <a:latin typeface="Arial" charset="0"/>
              </a:rPr>
              <a:t>By reviewing existing designs</a:t>
            </a:r>
          </a:p>
          <a:p>
            <a:pPr lvl="1" eaLnBrk="1" hangingPunct="1"/>
            <a:r>
              <a:rPr lang="en-GB" dirty="0">
                <a:latin typeface="Arial" charset="0"/>
              </a:rPr>
              <a:t>By looking at a existing designs and asking what every component or feature DOES </a:t>
            </a:r>
          </a:p>
        </p:txBody>
      </p:sp>
      <p:sp>
        <p:nvSpPr>
          <p:cNvPr id="61445" name="Slide Number Placeholder 4"/>
          <p:cNvSpPr>
            <a:spLocks noGrp="1"/>
          </p:cNvSpPr>
          <p:nvPr>
            <p:ph type="sldNum" sz="quarter" idx="12"/>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543CF5-D295-C342-B836-151D6EE70C2F}" type="slidenum">
              <a:rPr lang="en-US"/>
              <a:pPr eaLnBrk="1" hangingPunct="1"/>
              <a:t>56</a:t>
            </a:fld>
            <a:endParaRPr lang="en-US" dirty="0"/>
          </a:p>
        </p:txBody>
      </p:sp>
    </p:spTree>
    <p:extLst>
      <p:ext uri="{BB962C8B-B14F-4D97-AF65-F5344CB8AC3E}">
        <p14:creationId xmlns:p14="http://schemas.microsoft.com/office/powerpoint/2010/main" val="39815112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41300" y="55079"/>
            <a:ext cx="6489700" cy="490389"/>
          </a:xfrm>
        </p:spPr>
        <p:txBody>
          <a:bodyPr>
            <a:normAutofit fontScale="90000"/>
          </a:bodyPr>
          <a:lstStyle/>
          <a:p>
            <a:r>
              <a:rPr lang="en-GB" dirty="0">
                <a:latin typeface="Arial" charset="0"/>
              </a:rPr>
              <a:t>Top-down &amp; Bottom-up</a:t>
            </a:r>
          </a:p>
        </p:txBody>
      </p:sp>
      <p:sp>
        <p:nvSpPr>
          <p:cNvPr id="2" name="Slide Number Placeholder 1"/>
          <p:cNvSpPr>
            <a:spLocks noGrp="1"/>
          </p:cNvSpPr>
          <p:nvPr>
            <p:ph type="sldNum" sz="quarter" idx="4"/>
          </p:nvPr>
        </p:nvSpPr>
        <p:spPr/>
        <p:txBody>
          <a:bodyPr/>
          <a:lstStyle/>
          <a:p>
            <a:fld id="{714C567D-0E37-3E41-B6D4-8C0AC45026B9}" type="slidenum">
              <a:rPr lang="en-US" smtClean="0"/>
              <a:pPr/>
              <a:t>57</a:t>
            </a:fld>
            <a:endParaRPr lang="en-US" dirty="0"/>
          </a:p>
        </p:txBody>
      </p:sp>
      <p:sp>
        <p:nvSpPr>
          <p:cNvPr id="8" name="Isosceles Triangle 7"/>
          <p:cNvSpPr/>
          <p:nvPr/>
        </p:nvSpPr>
        <p:spPr bwMode="auto">
          <a:xfrm flipH="1">
            <a:off x="6431414"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4972047" y="1438275"/>
            <a:ext cx="95425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System</a:t>
            </a:r>
          </a:p>
        </p:txBody>
      </p:sp>
      <p:sp>
        <p:nvSpPr>
          <p:cNvPr id="62476" name="TextBox 13"/>
          <p:cNvSpPr txBox="1">
            <a:spLocks noChangeArrowheads="1"/>
          </p:cNvSpPr>
          <p:nvPr/>
        </p:nvSpPr>
        <p:spPr bwMode="auto">
          <a:xfrm>
            <a:off x="4676775" y="5524500"/>
            <a:ext cx="137805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Component</a:t>
            </a:r>
          </a:p>
        </p:txBody>
      </p:sp>
      <p:sp>
        <p:nvSpPr>
          <p:cNvPr id="62477" name="TextBox 14"/>
          <p:cNvSpPr txBox="1">
            <a:spLocks noChangeArrowheads="1"/>
          </p:cNvSpPr>
          <p:nvPr/>
        </p:nvSpPr>
        <p:spPr bwMode="auto">
          <a:xfrm>
            <a:off x="4630738" y="3302000"/>
            <a:ext cx="144184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Sub-System</a:t>
            </a:r>
          </a:p>
        </p:txBody>
      </p:sp>
      <p:sp>
        <p:nvSpPr>
          <p:cNvPr id="16" name="TextBox 15"/>
          <p:cNvSpPr txBox="1"/>
          <p:nvPr/>
        </p:nvSpPr>
        <p:spPr>
          <a:xfrm>
            <a:off x="6608763" y="1912310"/>
            <a:ext cx="1669294"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dirty="0">
                <a:solidFill>
                  <a:srgbClr val="FFFFFF"/>
                </a:solidFill>
              </a:rPr>
              <a:t>System Use Case Analysis</a:t>
            </a:r>
          </a:p>
        </p:txBody>
      </p:sp>
      <p:sp>
        <p:nvSpPr>
          <p:cNvPr id="17" name="TextBox 16"/>
          <p:cNvSpPr txBox="1"/>
          <p:nvPr/>
        </p:nvSpPr>
        <p:spPr>
          <a:xfrm>
            <a:off x="7924801" y="4396803"/>
            <a:ext cx="1304924" cy="646331"/>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rgbClr val="FFFFFF"/>
                </a:solidFill>
              </a:rPr>
              <a:t>Functional Analysis</a:t>
            </a:r>
          </a:p>
        </p:txBody>
      </p:sp>
      <p:pic>
        <p:nvPicPr>
          <p:cNvPr id="62486" name="Picture 2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5" descr="Cartridges_comparison.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807065492"/>
      </p:ext>
    </p:extLst>
  </p:cSld>
  <p:clrMapOvr>
    <a:masterClrMapping/>
  </p:clrMapOvr>
  <p:transition>
    <p:wipe dir="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3636898" y="1332923"/>
            <a:ext cx="3624466" cy="5173172"/>
          </a:xfrm>
        </p:spPr>
        <p:txBody>
          <a:bodyPr>
            <a:normAutofit lnSpcReduction="10000"/>
          </a:bodyPr>
          <a:lstStyle/>
          <a:p>
            <a:pPr marL="0" indent="0">
              <a:spcBef>
                <a:spcPct val="20000"/>
              </a:spcBef>
              <a:buNone/>
            </a:pPr>
            <a:r>
              <a:rPr lang="en-GB" sz="3300" dirty="0">
                <a:solidFill>
                  <a:srgbClr val="C00000"/>
                </a:solidFill>
              </a:rPr>
              <a:t>In your Teams</a:t>
            </a:r>
          </a:p>
          <a:p>
            <a:pPr marL="0" indent="0">
              <a:spcBef>
                <a:spcPct val="20000"/>
              </a:spcBef>
              <a:buNone/>
            </a:pPr>
            <a:endParaRPr lang="en-GB" sz="2400" dirty="0"/>
          </a:p>
          <a:p>
            <a:pPr>
              <a:spcBef>
                <a:spcPct val="20000"/>
              </a:spcBef>
            </a:pPr>
            <a:endParaRPr lang="en-GB" sz="2000" dirty="0"/>
          </a:p>
          <a:p>
            <a:pPr>
              <a:spcBef>
                <a:spcPct val="20000"/>
              </a:spcBef>
            </a:pPr>
            <a:endParaRPr lang="en-GB" sz="2400" dirty="0"/>
          </a:p>
          <a:p>
            <a:pPr>
              <a:spcBef>
                <a:spcPct val="20000"/>
              </a:spcBef>
            </a:pPr>
            <a:r>
              <a:rPr lang="en-GB" sz="2400" dirty="0"/>
              <a:t>Draft the Generic Functionality function flow diagram</a:t>
            </a:r>
          </a:p>
          <a:p>
            <a:pPr>
              <a:spcBef>
                <a:spcPct val="20000"/>
              </a:spcBef>
            </a:pPr>
            <a:r>
              <a:rPr lang="en-GB" sz="2400" dirty="0"/>
              <a:t>Remember inputs and outputs</a:t>
            </a:r>
          </a:p>
          <a:p>
            <a:pPr>
              <a:spcBef>
                <a:spcPct val="20000"/>
              </a:spcBef>
            </a:pPr>
            <a:r>
              <a:rPr lang="en-GB" sz="2400" dirty="0"/>
              <a:t>Include any emergent behavi</a:t>
            </a:r>
            <a:r>
              <a:rPr lang="en-GB" sz="2000" dirty="0"/>
              <a:t>our</a:t>
            </a:r>
          </a:p>
          <a:p>
            <a:pPr marL="0" indent="0">
              <a:spcBef>
                <a:spcPct val="20000"/>
              </a:spcBef>
              <a:buNone/>
            </a:pPr>
            <a:endParaRPr lang="en-GB" sz="2000" dirty="0"/>
          </a:p>
          <a:p>
            <a:pPr>
              <a:spcBef>
                <a:spcPct val="20000"/>
              </a:spcBef>
              <a:buFontTx/>
              <a:buChar char="–"/>
            </a:pPr>
            <a:endParaRPr lang="en-GB" dirty="0"/>
          </a:p>
          <a:p>
            <a:pPr marL="0" indent="0">
              <a:spcBef>
                <a:spcPct val="20000"/>
              </a:spcBef>
              <a:buNone/>
            </a:pPr>
            <a:r>
              <a:rPr lang="en-GB" sz="2600" dirty="0"/>
              <a:t>Time 30 minutes</a:t>
            </a:r>
          </a:p>
          <a:p>
            <a:endParaRPr lang="en-US" dirty="0"/>
          </a:p>
        </p:txBody>
      </p:sp>
      <p:sp>
        <p:nvSpPr>
          <p:cNvPr id="27650" name="Title 1"/>
          <p:cNvSpPr>
            <a:spLocks noGrp="1"/>
          </p:cNvSpPr>
          <p:nvPr>
            <p:ph type="title"/>
          </p:nvPr>
        </p:nvSpPr>
        <p:spPr>
          <a:xfrm>
            <a:off x="0" y="-20865"/>
            <a:ext cx="9766416" cy="701731"/>
          </a:xfrm>
        </p:spPr>
        <p:txBody>
          <a:bodyPr/>
          <a:lstStyle/>
          <a:p>
            <a:pPr eaLnBrk="1" hangingPunct="1"/>
            <a:r>
              <a:rPr lang="en-GB" dirty="0">
                <a:latin typeface="Arial" charset="0"/>
              </a:rPr>
              <a:t>Exercise: Use Case to Function Flow</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13" name="Picture 12">
            <a:extLst>
              <a:ext uri="{FF2B5EF4-FFF2-40B4-BE49-F238E27FC236}">
                <a16:creationId xmlns:a16="http://schemas.microsoft.com/office/drawing/2014/main" id="{EE02CA4C-B58B-4AED-895D-5555AA4E82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98" y="2287304"/>
            <a:ext cx="2731269" cy="2053745"/>
          </a:xfrm>
          <a:prstGeom prst="rect">
            <a:avLst/>
          </a:prstGeom>
        </p:spPr>
      </p:pic>
      <p:pic>
        <p:nvPicPr>
          <p:cNvPr id="14" name="Picture 13">
            <a:extLst>
              <a:ext uri="{FF2B5EF4-FFF2-40B4-BE49-F238E27FC236}">
                <a16:creationId xmlns:a16="http://schemas.microsoft.com/office/drawing/2014/main" id="{1B5DF67A-CE7D-4714-97DA-1A21B6EC8C7E}"/>
              </a:ext>
            </a:extLst>
          </p:cNvPr>
          <p:cNvPicPr>
            <a:picLocks noChangeAspect="1"/>
          </p:cNvPicPr>
          <p:nvPr/>
        </p:nvPicPr>
        <p:blipFill>
          <a:blip r:embed="rId3"/>
          <a:stretch>
            <a:fillRect/>
          </a:stretch>
        </p:blipFill>
        <p:spPr>
          <a:xfrm>
            <a:off x="6960525" y="2067009"/>
            <a:ext cx="4995064" cy="3705000"/>
          </a:xfrm>
          <a:prstGeom prst="rect">
            <a:avLst/>
          </a:prstGeom>
        </p:spPr>
      </p:pic>
    </p:spTree>
    <p:extLst>
      <p:ext uri="{BB962C8B-B14F-4D97-AF65-F5344CB8AC3E}">
        <p14:creationId xmlns:p14="http://schemas.microsoft.com/office/powerpoint/2010/main" val="142215538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6876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Identify Round</a:t>
            </a:r>
          </a:p>
        </p:txBody>
      </p:sp>
      <p:sp>
        <p:nvSpPr>
          <p:cNvPr id="5" name="Oval 4"/>
          <p:cNvSpPr/>
          <p:nvPr/>
        </p:nvSpPr>
        <p:spPr>
          <a:xfrm>
            <a:off x="4786760" y="1348510"/>
            <a:ext cx="1208690" cy="638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Unpack Round</a:t>
            </a:r>
          </a:p>
        </p:txBody>
      </p:sp>
      <p:sp>
        <p:nvSpPr>
          <p:cNvPr id="6" name="Oval 5"/>
          <p:cNvSpPr/>
          <p:nvPr/>
        </p:nvSpPr>
        <p:spPr>
          <a:xfrm>
            <a:off x="7150176" y="1554119"/>
            <a:ext cx="1208690" cy="681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Load Weapon</a:t>
            </a:r>
          </a:p>
        </p:txBody>
      </p:sp>
      <p:sp>
        <p:nvSpPr>
          <p:cNvPr id="7" name="Oval 6"/>
          <p:cNvSpPr/>
          <p:nvPr/>
        </p:nvSpPr>
        <p:spPr>
          <a:xfrm>
            <a:off x="9440229" y="1261629"/>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Aim Weapon</a:t>
            </a:r>
          </a:p>
        </p:txBody>
      </p:sp>
      <p:sp>
        <p:nvSpPr>
          <p:cNvPr id="9" name="Oval 8"/>
          <p:cNvSpPr/>
          <p:nvPr/>
        </p:nvSpPr>
        <p:spPr>
          <a:xfrm>
            <a:off x="5120785" y="330436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Track to Target</a:t>
            </a:r>
          </a:p>
        </p:txBody>
      </p:sp>
      <p:sp>
        <p:nvSpPr>
          <p:cNvPr id="10" name="Oval 9"/>
          <p:cNvSpPr/>
          <p:nvPr/>
        </p:nvSpPr>
        <p:spPr>
          <a:xfrm>
            <a:off x="6122674" y="4314082"/>
            <a:ext cx="1226829" cy="704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Stabilise Round</a:t>
            </a:r>
          </a:p>
        </p:txBody>
      </p:sp>
      <p:sp>
        <p:nvSpPr>
          <p:cNvPr id="11" name="Oval 10"/>
          <p:cNvSpPr/>
          <p:nvPr/>
        </p:nvSpPr>
        <p:spPr>
          <a:xfrm>
            <a:off x="8836717" y="5469561"/>
            <a:ext cx="1361090" cy="6686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Transfer Signal</a:t>
            </a:r>
          </a:p>
        </p:txBody>
      </p:sp>
      <p:sp>
        <p:nvSpPr>
          <p:cNvPr id="13" name="Oval 12"/>
          <p:cNvSpPr/>
          <p:nvPr/>
        </p:nvSpPr>
        <p:spPr>
          <a:xfrm>
            <a:off x="8330113" y="4058700"/>
            <a:ext cx="1479465" cy="710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Provide motive force</a:t>
            </a:r>
          </a:p>
        </p:txBody>
      </p:sp>
      <p:sp>
        <p:nvSpPr>
          <p:cNvPr id="15" name="Oval 14"/>
          <p:cNvSpPr/>
          <p:nvPr/>
        </p:nvSpPr>
        <p:spPr>
          <a:xfrm>
            <a:off x="4068490" y="5828785"/>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Detect Target</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Charge In bin</a:t>
            </a:r>
          </a:p>
        </p:txBody>
      </p:sp>
      <p:cxnSp>
        <p:nvCxnSpPr>
          <p:cNvPr id="18" name="Curved Connector 17"/>
          <p:cNvCxnSpPr>
            <a:cxnSpLocks/>
            <a:stCxn id="17" idx="3"/>
            <a:endCxn id="4" idx="2"/>
          </p:cNvCxnSpPr>
          <p:nvPr/>
        </p:nvCxnSpPr>
        <p:spPr>
          <a:xfrm>
            <a:off x="1216201" y="1196270"/>
            <a:ext cx="1340995" cy="1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221442" y="1212621"/>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Ammunition in good condition</a:t>
            </a:r>
          </a:p>
        </p:txBody>
      </p:sp>
      <p:cxnSp>
        <p:nvCxnSpPr>
          <p:cNvPr id="23" name="Curved Connector 22"/>
          <p:cNvCxnSpPr>
            <a:cxnSpLocks/>
            <a:stCxn id="13" idx="1"/>
            <a:endCxn id="9" idx="6"/>
          </p:cNvCxnSpPr>
          <p:nvPr/>
        </p:nvCxnSpPr>
        <p:spPr>
          <a:xfrm rot="16200000" flipV="1">
            <a:off x="7185470" y="2801482"/>
            <a:ext cx="525452" cy="219716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cxnSpLocks/>
            <a:stCxn id="15" idx="2"/>
            <a:endCxn id="216" idx="6"/>
          </p:cNvCxnSpPr>
          <p:nvPr/>
        </p:nvCxnSpPr>
        <p:spPr>
          <a:xfrm rot="10800000">
            <a:off x="3004430" y="5610170"/>
            <a:ext cx="1064060" cy="518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cxnSpLocks/>
            <a:stCxn id="87" idx="7"/>
            <a:endCxn id="269" idx="4"/>
          </p:cNvCxnSpPr>
          <p:nvPr/>
        </p:nvCxnSpPr>
        <p:spPr>
          <a:xfrm rot="5400000" flipH="1" flipV="1">
            <a:off x="10619277" y="2240342"/>
            <a:ext cx="742508" cy="7950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cxnSpLocks/>
            <a:stCxn id="86" idx="4"/>
            <a:endCxn id="15" idx="0"/>
          </p:cNvCxnSpPr>
          <p:nvPr/>
        </p:nvCxnSpPr>
        <p:spPr>
          <a:xfrm rot="16200000" flipH="1">
            <a:off x="4171642" y="5380287"/>
            <a:ext cx="730784" cy="1662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cxnSpLocks/>
            <a:stCxn id="6" idx="6"/>
            <a:endCxn id="7" idx="2"/>
          </p:cNvCxnSpPr>
          <p:nvPr/>
        </p:nvCxnSpPr>
        <p:spPr>
          <a:xfrm flipV="1">
            <a:off x="8358866" y="1626823"/>
            <a:ext cx="1081363" cy="268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cxnSpLocks/>
            <a:stCxn id="4" idx="6"/>
            <a:endCxn id="5" idx="2"/>
          </p:cNvCxnSpPr>
          <p:nvPr/>
        </p:nvCxnSpPr>
        <p:spPr>
          <a:xfrm>
            <a:off x="3857169" y="1210278"/>
            <a:ext cx="929591" cy="45770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cxnSpLocks/>
            <a:stCxn id="70" idx="3"/>
            <a:endCxn id="57" idx="2"/>
          </p:cNvCxnSpPr>
          <p:nvPr/>
        </p:nvCxnSpPr>
        <p:spPr>
          <a:xfrm flipV="1">
            <a:off x="2651618" y="2603380"/>
            <a:ext cx="980251" cy="3152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cxnSpLocks/>
            <a:stCxn id="9" idx="2"/>
            <a:endCxn id="86" idx="0"/>
          </p:cNvCxnSpPr>
          <p:nvPr/>
        </p:nvCxnSpPr>
        <p:spPr>
          <a:xfrm rot="10800000" flipV="1">
            <a:off x="4453929" y="3637336"/>
            <a:ext cx="666856" cy="74990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cxnSpLocks/>
            <a:stCxn id="13" idx="2"/>
            <a:endCxn id="10" idx="6"/>
          </p:cNvCxnSpPr>
          <p:nvPr/>
        </p:nvCxnSpPr>
        <p:spPr>
          <a:xfrm rot="10800000" flipV="1">
            <a:off x="7349503" y="4414081"/>
            <a:ext cx="980610" cy="2521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cxnSpLocks/>
            <a:stCxn id="87" idx="3"/>
            <a:endCxn id="13" idx="7"/>
          </p:cNvCxnSpPr>
          <p:nvPr/>
        </p:nvCxnSpPr>
        <p:spPr>
          <a:xfrm rot="5400000">
            <a:off x="9290741" y="3762699"/>
            <a:ext cx="702265" cy="9791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cxnSpLocks/>
            <a:stCxn id="211" idx="2"/>
            <a:endCxn id="256" idx="6"/>
          </p:cNvCxnSpPr>
          <p:nvPr/>
        </p:nvCxnSpPr>
        <p:spPr>
          <a:xfrm rot="10800000">
            <a:off x="7680867" y="3055121"/>
            <a:ext cx="550359" cy="9068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cxnSpLocks/>
            <a:stCxn id="216" idx="2"/>
            <a:endCxn id="98" idx="3"/>
          </p:cNvCxnSpPr>
          <p:nvPr/>
        </p:nvCxnSpPr>
        <p:spPr>
          <a:xfrm rot="10800000">
            <a:off x="1168797" y="5600607"/>
            <a:ext cx="732334" cy="95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3" name="TextBox 82"/>
          <p:cNvSpPr txBox="1"/>
          <p:nvPr/>
        </p:nvSpPr>
        <p:spPr>
          <a:xfrm>
            <a:off x="8728162" y="3420202"/>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Recoil Forces</a:t>
            </a:r>
          </a:p>
        </p:txBody>
      </p:sp>
      <p:sp>
        <p:nvSpPr>
          <p:cNvPr id="84" name="TextBox 83"/>
          <p:cNvSpPr txBox="1"/>
          <p:nvPr/>
        </p:nvSpPr>
        <p:spPr>
          <a:xfrm>
            <a:off x="9778664" y="2153572"/>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on Target</a:t>
            </a:r>
          </a:p>
        </p:txBody>
      </p:sp>
      <p:sp>
        <p:nvSpPr>
          <p:cNvPr id="85" name="TextBox 84"/>
          <p:cNvSpPr txBox="1"/>
          <p:nvPr/>
        </p:nvSpPr>
        <p:spPr>
          <a:xfrm>
            <a:off x="5222794" y="2308538"/>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Target Acquired</a:t>
            </a:r>
          </a:p>
        </p:txBody>
      </p:sp>
      <p:sp>
        <p:nvSpPr>
          <p:cNvPr id="89" name="TextBox 88"/>
          <p:cNvSpPr txBox="1"/>
          <p:nvPr/>
        </p:nvSpPr>
        <p:spPr>
          <a:xfrm>
            <a:off x="7444958" y="2396950"/>
            <a:ext cx="78224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Recovered Weapon </a:t>
            </a:r>
          </a:p>
        </p:txBody>
      </p:sp>
      <p:sp>
        <p:nvSpPr>
          <p:cNvPr id="92" name="TextBox 91"/>
          <p:cNvSpPr txBox="1"/>
          <p:nvPr/>
        </p:nvSpPr>
        <p:spPr>
          <a:xfrm>
            <a:off x="3719840" y="3698778"/>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Position information</a:t>
            </a:r>
          </a:p>
        </p:txBody>
      </p:sp>
      <p:sp>
        <p:nvSpPr>
          <p:cNvPr id="94" name="TextBox 93"/>
          <p:cNvSpPr txBox="1"/>
          <p:nvPr/>
        </p:nvSpPr>
        <p:spPr>
          <a:xfrm>
            <a:off x="7685937" y="5402420"/>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Armed</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Round in bin</a:t>
            </a:r>
          </a:p>
        </p:txBody>
      </p:sp>
      <p:cxnSp>
        <p:nvCxnSpPr>
          <p:cNvPr id="45" name="Curved Connector 44"/>
          <p:cNvCxnSpPr>
            <a:cxnSpLocks/>
            <a:stCxn id="43" idx="3"/>
            <a:endCxn id="4" idx="2"/>
          </p:cNvCxnSpPr>
          <p:nvPr/>
        </p:nvCxnSpPr>
        <p:spPr>
          <a:xfrm flipV="1">
            <a:off x="1210350" y="1210278"/>
            <a:ext cx="1346846" cy="69725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57" name="Oval 56"/>
          <p:cNvSpPr/>
          <p:nvPr/>
        </p:nvSpPr>
        <p:spPr>
          <a:xfrm>
            <a:off x="3631869" y="2238766"/>
            <a:ext cx="1208690" cy="729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Acquire Target</a:t>
            </a:r>
          </a:p>
        </p:txBody>
      </p:sp>
      <p:cxnSp>
        <p:nvCxnSpPr>
          <p:cNvPr id="61" name="Curved Connector 60"/>
          <p:cNvCxnSpPr>
            <a:cxnSpLocks/>
            <a:stCxn id="57" idx="6"/>
            <a:endCxn id="6" idx="3"/>
          </p:cNvCxnSpPr>
          <p:nvPr/>
        </p:nvCxnSpPr>
        <p:spPr>
          <a:xfrm flipV="1">
            <a:off x="4840559" y="2136203"/>
            <a:ext cx="2486626" cy="46717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cxnSpLocks/>
            <a:stCxn id="5" idx="6"/>
            <a:endCxn id="6" idx="2"/>
          </p:cNvCxnSpPr>
          <p:nvPr/>
        </p:nvCxnSpPr>
        <p:spPr>
          <a:xfrm>
            <a:off x="5995450" y="1667980"/>
            <a:ext cx="1154726" cy="22711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3780125" y="4387238"/>
            <a:ext cx="1347608" cy="7107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9503984" y="2915640"/>
            <a:ext cx="1275862" cy="6383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Activate weapon</a:t>
            </a:r>
          </a:p>
        </p:txBody>
      </p:sp>
      <p:sp>
        <p:nvSpPr>
          <p:cNvPr id="98" name="Rectangle 97"/>
          <p:cNvSpPr/>
          <p:nvPr/>
        </p:nvSpPr>
        <p:spPr>
          <a:xfrm>
            <a:off x="203267" y="5383295"/>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Effect Delivered</a:t>
            </a:r>
          </a:p>
        </p:txBody>
      </p:sp>
      <p:cxnSp>
        <p:nvCxnSpPr>
          <p:cNvPr id="102" name="Curved Connector 101"/>
          <p:cNvCxnSpPr>
            <a:cxnSpLocks/>
            <a:stCxn id="13" idx="0"/>
            <a:endCxn id="211" idx="4"/>
          </p:cNvCxnSpPr>
          <p:nvPr/>
        </p:nvCxnSpPr>
        <p:spPr>
          <a:xfrm rot="16200000" flipV="1">
            <a:off x="8607736" y="3596589"/>
            <a:ext cx="615815" cy="30840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cxnSpLocks/>
            <a:stCxn id="7" idx="4"/>
            <a:endCxn id="87" idx="0"/>
          </p:cNvCxnSpPr>
          <p:nvPr/>
        </p:nvCxnSpPr>
        <p:spPr>
          <a:xfrm rot="16200000" flipH="1">
            <a:off x="9602426" y="2376151"/>
            <a:ext cx="923624" cy="15535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cxnSpLocks/>
            <a:stCxn id="10" idx="2"/>
            <a:endCxn id="86" idx="6"/>
          </p:cNvCxnSpPr>
          <p:nvPr/>
        </p:nvCxnSpPr>
        <p:spPr>
          <a:xfrm rot="10800000" flipV="1">
            <a:off x="5127734" y="4666208"/>
            <a:ext cx="994941" cy="764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470868" y="1353518"/>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Loaded</a:t>
            </a:r>
          </a:p>
        </p:txBody>
      </p:sp>
      <p:sp>
        <p:nvSpPr>
          <p:cNvPr id="147" name="TextBox 146"/>
          <p:cNvSpPr txBox="1"/>
          <p:nvPr/>
        </p:nvSpPr>
        <p:spPr>
          <a:xfrm>
            <a:off x="10911716" y="2599311"/>
            <a:ext cx="731356"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Misfire</a:t>
            </a:r>
          </a:p>
        </p:txBody>
      </p:sp>
      <p:sp>
        <p:nvSpPr>
          <p:cNvPr id="148" name="TextBox 147"/>
          <p:cNvSpPr txBox="1"/>
          <p:nvPr/>
        </p:nvSpPr>
        <p:spPr>
          <a:xfrm>
            <a:off x="9728045" y="4398133"/>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cxnSp>
        <p:nvCxnSpPr>
          <p:cNvPr id="164" name="Curved Connector 163"/>
          <p:cNvCxnSpPr>
            <a:cxnSpLocks/>
            <a:stCxn id="87" idx="6"/>
            <a:endCxn id="11" idx="6"/>
          </p:cNvCxnSpPr>
          <p:nvPr/>
        </p:nvCxnSpPr>
        <p:spPr>
          <a:xfrm flipH="1">
            <a:off x="10197807" y="3234826"/>
            <a:ext cx="582039" cy="2569061"/>
          </a:xfrm>
          <a:prstGeom prst="curvedConnector3">
            <a:avLst>
              <a:gd name="adj1" fmla="val -39276"/>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7611127" y="3091397"/>
            <a:ext cx="859204"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Stored Energy </a:t>
            </a:r>
          </a:p>
        </p:txBody>
      </p:sp>
      <p:sp>
        <p:nvSpPr>
          <p:cNvPr id="174" name="TextBox 173"/>
          <p:cNvSpPr txBox="1"/>
          <p:nvPr/>
        </p:nvSpPr>
        <p:spPr>
          <a:xfrm>
            <a:off x="5171789" y="433024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motion</a:t>
            </a:r>
          </a:p>
        </p:txBody>
      </p:sp>
      <p:cxnSp>
        <p:nvCxnSpPr>
          <p:cNvPr id="175" name="Curved Connector 174"/>
          <p:cNvCxnSpPr>
            <a:cxnSpLocks/>
            <a:stCxn id="11" idx="2"/>
            <a:endCxn id="15" idx="6"/>
          </p:cNvCxnSpPr>
          <p:nvPr/>
        </p:nvCxnSpPr>
        <p:spPr>
          <a:xfrm rot="10800000" flipV="1">
            <a:off x="5171789" y="5803886"/>
            <a:ext cx="3664928" cy="32506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1" name="Curved Connector 200"/>
          <p:cNvCxnSpPr>
            <a:cxnSpLocks/>
            <a:stCxn id="269" idx="0"/>
            <a:endCxn id="270" idx="4"/>
          </p:cNvCxnSpPr>
          <p:nvPr/>
        </p:nvCxnSpPr>
        <p:spPr>
          <a:xfrm rot="5400000" flipH="1" flipV="1">
            <a:off x="11001897" y="1153444"/>
            <a:ext cx="905181" cy="13285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cxnSpLocks/>
            <a:stCxn id="256" idx="0"/>
            <a:endCxn id="6" idx="4"/>
          </p:cNvCxnSpPr>
          <p:nvPr/>
        </p:nvCxnSpPr>
        <p:spPr>
          <a:xfrm rot="5400000" flipH="1" flipV="1">
            <a:off x="7133553" y="2137073"/>
            <a:ext cx="521967" cy="719969"/>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1" name="Oval 210"/>
          <p:cNvSpPr/>
          <p:nvPr/>
        </p:nvSpPr>
        <p:spPr>
          <a:xfrm>
            <a:off x="8231225" y="2848725"/>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Recoil</a:t>
            </a:r>
          </a:p>
        </p:txBody>
      </p:sp>
      <p:sp>
        <p:nvSpPr>
          <p:cNvPr id="218" name="TextBox 217"/>
          <p:cNvSpPr txBox="1"/>
          <p:nvPr/>
        </p:nvSpPr>
        <p:spPr>
          <a:xfrm>
            <a:off x="7284825" y="3926029"/>
            <a:ext cx="1347608"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 towards target</a:t>
            </a:r>
          </a:p>
        </p:txBody>
      </p:sp>
      <p:sp>
        <p:nvSpPr>
          <p:cNvPr id="68" name="TextBox 67">
            <a:extLst>
              <a:ext uri="{FF2B5EF4-FFF2-40B4-BE49-F238E27FC236}">
                <a16:creationId xmlns:a16="http://schemas.microsoft.com/office/drawing/2014/main" id="{B9C02372-33B5-467A-AEDC-8EAABBE3EE43}"/>
              </a:ext>
            </a:extLst>
          </p:cNvPr>
          <p:cNvSpPr txBox="1"/>
          <p:nvPr/>
        </p:nvSpPr>
        <p:spPr>
          <a:xfrm>
            <a:off x="3985339" y="867452"/>
            <a:ext cx="904950" cy="577081"/>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Correct Items Identified</a:t>
            </a:r>
          </a:p>
        </p:txBody>
      </p:sp>
      <p:sp>
        <p:nvSpPr>
          <p:cNvPr id="69" name="TextBox 68">
            <a:extLst>
              <a:ext uri="{FF2B5EF4-FFF2-40B4-BE49-F238E27FC236}">
                <a16:creationId xmlns:a16="http://schemas.microsoft.com/office/drawing/2014/main" id="{915BAA40-695E-4451-A74F-6C7E89D8012E}"/>
              </a:ext>
            </a:extLst>
          </p:cNvPr>
          <p:cNvSpPr txBox="1"/>
          <p:nvPr/>
        </p:nvSpPr>
        <p:spPr>
          <a:xfrm>
            <a:off x="6082822" y="995562"/>
            <a:ext cx="904950"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Items unpacked and ready for use</a:t>
            </a:r>
          </a:p>
        </p:txBody>
      </p:sp>
      <p:sp>
        <p:nvSpPr>
          <p:cNvPr id="70" name="Rectangle 69">
            <a:extLst>
              <a:ext uri="{FF2B5EF4-FFF2-40B4-BE49-F238E27FC236}">
                <a16:creationId xmlns:a16="http://schemas.microsoft.com/office/drawing/2014/main" id="{DF500D2B-879A-420F-BD27-C5C6C0180B34}"/>
              </a:ext>
            </a:extLst>
          </p:cNvPr>
          <p:cNvSpPr/>
          <p:nvPr/>
        </p:nvSpPr>
        <p:spPr>
          <a:xfrm>
            <a:off x="1737218" y="23188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Threat Signal</a:t>
            </a:r>
          </a:p>
        </p:txBody>
      </p:sp>
      <p:sp>
        <p:nvSpPr>
          <p:cNvPr id="120" name="TextBox 119">
            <a:extLst>
              <a:ext uri="{FF2B5EF4-FFF2-40B4-BE49-F238E27FC236}">
                <a16:creationId xmlns:a16="http://schemas.microsoft.com/office/drawing/2014/main" id="{2C817AA9-B785-44F3-BECE-DFBCD0DA2A06}"/>
              </a:ext>
            </a:extLst>
          </p:cNvPr>
          <p:cNvSpPr txBox="1"/>
          <p:nvPr/>
        </p:nvSpPr>
        <p:spPr>
          <a:xfrm>
            <a:off x="9608806" y="3612940"/>
            <a:ext cx="1550664"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sp>
        <p:nvSpPr>
          <p:cNvPr id="216" name="Oval 215">
            <a:extLst>
              <a:ext uri="{FF2B5EF4-FFF2-40B4-BE49-F238E27FC236}">
                <a16:creationId xmlns:a16="http://schemas.microsoft.com/office/drawing/2014/main" id="{E00256C2-6D53-4E82-89CE-1A8E4492B30E}"/>
              </a:ext>
            </a:extLst>
          </p:cNvPr>
          <p:cNvSpPr/>
          <p:nvPr/>
        </p:nvSpPr>
        <p:spPr>
          <a:xfrm>
            <a:off x="1901131" y="5310002"/>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Generate Effect</a:t>
            </a:r>
          </a:p>
        </p:txBody>
      </p:sp>
      <p:sp>
        <p:nvSpPr>
          <p:cNvPr id="225" name="TextBox 224">
            <a:extLst>
              <a:ext uri="{FF2B5EF4-FFF2-40B4-BE49-F238E27FC236}">
                <a16:creationId xmlns:a16="http://schemas.microsoft.com/office/drawing/2014/main" id="{C365A0A8-66FD-477C-AC1B-373555666B03}"/>
              </a:ext>
            </a:extLst>
          </p:cNvPr>
          <p:cNvSpPr txBox="1"/>
          <p:nvPr/>
        </p:nvSpPr>
        <p:spPr>
          <a:xfrm>
            <a:off x="4606084" y="5251952"/>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on Target </a:t>
            </a:r>
          </a:p>
        </p:txBody>
      </p:sp>
      <p:sp>
        <p:nvSpPr>
          <p:cNvPr id="229" name="TextBox 228">
            <a:extLst>
              <a:ext uri="{FF2B5EF4-FFF2-40B4-BE49-F238E27FC236}">
                <a16:creationId xmlns:a16="http://schemas.microsoft.com/office/drawing/2014/main" id="{7481783C-4170-42E3-8921-6116595EDA26}"/>
              </a:ext>
            </a:extLst>
          </p:cNvPr>
          <p:cNvSpPr txBox="1"/>
          <p:nvPr/>
        </p:nvSpPr>
        <p:spPr>
          <a:xfrm>
            <a:off x="3439852" y="5316616"/>
            <a:ext cx="780795"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“Go” signal to effect</a:t>
            </a:r>
          </a:p>
        </p:txBody>
      </p:sp>
      <p:sp>
        <p:nvSpPr>
          <p:cNvPr id="256" name="Oval 255">
            <a:extLst>
              <a:ext uri="{FF2B5EF4-FFF2-40B4-BE49-F238E27FC236}">
                <a16:creationId xmlns:a16="http://schemas.microsoft.com/office/drawing/2014/main" id="{2404505A-B2BA-4D7C-BDF4-A9492AA333BE}"/>
              </a:ext>
            </a:extLst>
          </p:cNvPr>
          <p:cNvSpPr/>
          <p:nvPr/>
        </p:nvSpPr>
        <p:spPr>
          <a:xfrm>
            <a:off x="6388238" y="2758040"/>
            <a:ext cx="1292628"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Recuperate</a:t>
            </a:r>
          </a:p>
        </p:txBody>
      </p:sp>
      <p:sp>
        <p:nvSpPr>
          <p:cNvPr id="268" name="TextBox 267">
            <a:extLst>
              <a:ext uri="{FF2B5EF4-FFF2-40B4-BE49-F238E27FC236}">
                <a16:creationId xmlns:a16="http://schemas.microsoft.com/office/drawing/2014/main" id="{66C7BDEF-8DDF-4F42-B259-AC8E4391A1A2}"/>
              </a:ext>
            </a:extLst>
          </p:cNvPr>
          <p:cNvSpPr txBox="1"/>
          <p:nvPr/>
        </p:nvSpPr>
        <p:spPr>
          <a:xfrm>
            <a:off x="10894091" y="937404"/>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Defective round</a:t>
            </a:r>
          </a:p>
        </p:txBody>
      </p:sp>
      <p:sp>
        <p:nvSpPr>
          <p:cNvPr id="269" name="Oval 268">
            <a:extLst>
              <a:ext uri="{FF2B5EF4-FFF2-40B4-BE49-F238E27FC236}">
                <a16:creationId xmlns:a16="http://schemas.microsoft.com/office/drawing/2014/main" id="{D07BE168-7FC1-4370-93B5-08567A90C7A8}"/>
              </a:ext>
            </a:extLst>
          </p:cNvPr>
          <p:cNvSpPr/>
          <p:nvPr/>
        </p:nvSpPr>
        <p:spPr>
          <a:xfrm>
            <a:off x="10857848" y="1672459"/>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dud</a:t>
            </a:r>
          </a:p>
        </p:txBody>
      </p:sp>
      <p:sp>
        <p:nvSpPr>
          <p:cNvPr id="270" name="Oval 269">
            <a:extLst>
              <a:ext uri="{FF2B5EF4-FFF2-40B4-BE49-F238E27FC236}">
                <a16:creationId xmlns:a16="http://schemas.microsoft.com/office/drawing/2014/main" id="{5A58E447-290A-4063-864B-4EEC0AA94992}"/>
              </a:ext>
            </a:extLst>
          </p:cNvPr>
          <p:cNvSpPr/>
          <p:nvPr/>
        </p:nvSpPr>
        <p:spPr>
          <a:xfrm>
            <a:off x="10969262" y="166944"/>
            <a:ext cx="1103299" cy="60033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err="1"/>
              <a:t>Demil</a:t>
            </a:r>
            <a:endParaRPr lang="en-GB" sz="1200" dirty="0"/>
          </a:p>
        </p:txBody>
      </p:sp>
    </p:spTree>
    <p:extLst>
      <p:ext uri="{BB962C8B-B14F-4D97-AF65-F5344CB8AC3E}">
        <p14:creationId xmlns:p14="http://schemas.microsoft.com/office/powerpoint/2010/main" val="72853287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60</a:t>
            </a:fld>
            <a:endParaRPr lang="en-US" dirty="0"/>
          </a:p>
        </p:txBody>
      </p:sp>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5798266" y="1162574"/>
            <a:ext cx="6107788" cy="3452070"/>
          </a:xfrm>
        </p:spPr>
        <p:txBody>
          <a:bodyPr>
            <a:normAutofit fontScale="92500" lnSpcReduction="20000"/>
          </a:bodyPr>
          <a:lstStyle/>
          <a:p>
            <a:pPr marL="0" indent="0">
              <a:spcBef>
                <a:spcPct val="20000"/>
              </a:spcBef>
              <a:buNone/>
            </a:pPr>
            <a:r>
              <a:rPr lang="en-GB" sz="3600" dirty="0">
                <a:solidFill>
                  <a:srgbClr val="FF0000"/>
                </a:solidFill>
              </a:rPr>
              <a:t>In your Teams</a:t>
            </a:r>
          </a:p>
          <a:p>
            <a:pPr marL="0" indent="0">
              <a:spcBef>
                <a:spcPct val="20000"/>
              </a:spcBef>
              <a:buNone/>
            </a:pPr>
            <a:endParaRPr lang="en-GB" sz="2400" dirty="0"/>
          </a:p>
          <a:p>
            <a:pPr marL="0" indent="0">
              <a:spcBef>
                <a:spcPct val="20000"/>
              </a:spcBef>
              <a:buNone/>
            </a:pPr>
            <a:r>
              <a:rPr lang="en-GB" sz="2400" dirty="0"/>
              <a:t>Modify the use case! </a:t>
            </a:r>
          </a:p>
          <a:p>
            <a:pPr marL="0" indent="0">
              <a:spcBef>
                <a:spcPct val="20000"/>
              </a:spcBef>
              <a:buNone/>
            </a:pPr>
            <a:r>
              <a:rPr lang="en-GB" sz="2400" dirty="0"/>
              <a:t>You remember the Use case? Right?</a:t>
            </a:r>
          </a:p>
          <a:p>
            <a:pPr marL="0" indent="0">
              <a:spcBef>
                <a:spcPct val="20000"/>
              </a:spcBef>
              <a:buNone/>
            </a:pPr>
            <a:r>
              <a:rPr lang="en-GB" sz="2400" dirty="0"/>
              <a:t>Compare the use case with the function flow</a:t>
            </a:r>
          </a:p>
          <a:p>
            <a:pPr marL="0" indent="0">
              <a:spcBef>
                <a:spcPct val="20000"/>
              </a:spcBef>
              <a:buNone/>
            </a:pPr>
            <a:r>
              <a:rPr lang="en-GB" sz="2400" dirty="0"/>
              <a:t>Anything missing?</a:t>
            </a:r>
          </a:p>
          <a:p>
            <a:pPr marL="0" indent="0">
              <a:spcBef>
                <a:spcPct val="20000"/>
              </a:spcBef>
              <a:buNone/>
            </a:pPr>
            <a:endParaRPr lang="en-GB" sz="2400" dirty="0"/>
          </a:p>
          <a:p>
            <a:pPr>
              <a:spcBef>
                <a:spcPct val="20000"/>
              </a:spcBef>
            </a:pPr>
            <a:r>
              <a:rPr lang="en-GB" sz="2000" dirty="0"/>
              <a:t>We need a consolidated list of functions!</a:t>
            </a:r>
          </a:p>
          <a:p>
            <a:pPr>
              <a:spcBef>
                <a:spcPct val="20000"/>
              </a:spcBef>
              <a:buFontTx/>
              <a:buChar char="–"/>
            </a:pPr>
            <a:endParaRPr lang="en-GB" dirty="0"/>
          </a:p>
          <a:p>
            <a:pPr marL="0" indent="0">
              <a:spcBef>
                <a:spcPct val="20000"/>
              </a:spcBef>
              <a:buNone/>
            </a:pPr>
            <a:r>
              <a:rPr lang="en-GB" sz="3000" dirty="0"/>
              <a:t>Time 20 minutes</a:t>
            </a:r>
          </a:p>
          <a:p>
            <a:endParaRPr lang="en-US" dirty="0"/>
          </a:p>
        </p:txBody>
      </p:sp>
      <p:sp>
        <p:nvSpPr>
          <p:cNvPr id="27650" name="Title 1"/>
          <p:cNvSpPr>
            <a:spLocks noGrp="1"/>
          </p:cNvSpPr>
          <p:nvPr>
            <p:ph type="title"/>
          </p:nvPr>
        </p:nvSpPr>
        <p:spPr>
          <a:xfrm>
            <a:off x="2013066" y="495663"/>
            <a:ext cx="8229600" cy="424732"/>
          </a:xfrm>
        </p:spPr>
        <p:txBody>
          <a:bodyPr/>
          <a:lstStyle/>
          <a:p>
            <a:pPr eaLnBrk="1" hangingPunct="1"/>
            <a:r>
              <a:rPr lang="en-GB" dirty="0">
                <a:latin typeface="Arial" charset="0"/>
              </a:rPr>
              <a:t>Exercise: System Use Case</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2783" y="1162574"/>
            <a:ext cx="3707753" cy="2788000"/>
          </a:xfrm>
          <a:prstGeom prst="rect">
            <a:avLst/>
          </a:prstGeom>
        </p:spPr>
      </p:pic>
      <p:sp>
        <p:nvSpPr>
          <p:cNvPr id="6" name="Rectangle 5">
            <a:extLst>
              <a:ext uri="{FF2B5EF4-FFF2-40B4-BE49-F238E27FC236}">
                <a16:creationId xmlns:a16="http://schemas.microsoft.com/office/drawing/2014/main" id="{DB5E0B2E-B5CA-E437-EA80-47CA28420E21}"/>
              </a:ext>
            </a:extLst>
          </p:cNvPr>
          <p:cNvSpPr/>
          <p:nvPr/>
        </p:nvSpPr>
        <p:spPr>
          <a:xfrm>
            <a:off x="8468249" y="5579211"/>
            <a:ext cx="2108832" cy="28135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3</a:t>
            </a:r>
          </a:p>
        </p:txBody>
      </p:sp>
      <p:sp>
        <p:nvSpPr>
          <p:cNvPr id="11" name="Rectangle 10">
            <a:extLst>
              <a:ext uri="{FF2B5EF4-FFF2-40B4-BE49-F238E27FC236}">
                <a16:creationId xmlns:a16="http://schemas.microsoft.com/office/drawing/2014/main" id="{10CE3D17-4D2C-CE78-73E5-4E1DDEFD3D44}"/>
              </a:ext>
            </a:extLst>
          </p:cNvPr>
          <p:cNvSpPr/>
          <p:nvPr/>
        </p:nvSpPr>
        <p:spPr>
          <a:xfrm>
            <a:off x="8466025" y="6276110"/>
            <a:ext cx="2124241" cy="27945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5</a:t>
            </a:r>
          </a:p>
        </p:txBody>
      </p:sp>
      <p:sp>
        <p:nvSpPr>
          <p:cNvPr id="12" name="Rectangle 11">
            <a:extLst>
              <a:ext uri="{FF2B5EF4-FFF2-40B4-BE49-F238E27FC236}">
                <a16:creationId xmlns:a16="http://schemas.microsoft.com/office/drawing/2014/main" id="{0CB69A88-ADA0-B1DF-4352-326626655AC4}"/>
              </a:ext>
            </a:extLst>
          </p:cNvPr>
          <p:cNvSpPr/>
          <p:nvPr/>
        </p:nvSpPr>
        <p:spPr>
          <a:xfrm>
            <a:off x="6529918" y="5462104"/>
            <a:ext cx="1226526" cy="5155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b="1" dirty="0"/>
              <a:t>Deliver Effect</a:t>
            </a:r>
          </a:p>
        </p:txBody>
      </p:sp>
      <p:sp>
        <p:nvSpPr>
          <p:cNvPr id="13" name="Rectangle 12">
            <a:extLst>
              <a:ext uri="{FF2B5EF4-FFF2-40B4-BE49-F238E27FC236}">
                <a16:creationId xmlns:a16="http://schemas.microsoft.com/office/drawing/2014/main" id="{E6C556C4-9A62-DFD9-4066-9795216F51F8}"/>
              </a:ext>
            </a:extLst>
          </p:cNvPr>
          <p:cNvSpPr/>
          <p:nvPr/>
        </p:nvSpPr>
        <p:spPr>
          <a:xfrm>
            <a:off x="8467497" y="5255703"/>
            <a:ext cx="2104916" cy="2583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2</a:t>
            </a:r>
          </a:p>
        </p:txBody>
      </p:sp>
      <p:sp>
        <p:nvSpPr>
          <p:cNvPr id="14" name="Rectangle 13">
            <a:extLst>
              <a:ext uri="{FF2B5EF4-FFF2-40B4-BE49-F238E27FC236}">
                <a16:creationId xmlns:a16="http://schemas.microsoft.com/office/drawing/2014/main" id="{262D8494-04F8-3ED6-23FC-292DBAC70BA0}"/>
              </a:ext>
            </a:extLst>
          </p:cNvPr>
          <p:cNvSpPr/>
          <p:nvPr/>
        </p:nvSpPr>
        <p:spPr>
          <a:xfrm>
            <a:off x="8458852" y="4924893"/>
            <a:ext cx="2107688" cy="2558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1</a:t>
            </a:r>
          </a:p>
        </p:txBody>
      </p:sp>
      <p:sp>
        <p:nvSpPr>
          <p:cNvPr id="15" name="Rectangle 14">
            <a:extLst>
              <a:ext uri="{FF2B5EF4-FFF2-40B4-BE49-F238E27FC236}">
                <a16:creationId xmlns:a16="http://schemas.microsoft.com/office/drawing/2014/main" id="{919A5D6C-CF06-3637-2161-420994CE1FEC}"/>
              </a:ext>
            </a:extLst>
          </p:cNvPr>
          <p:cNvSpPr/>
          <p:nvPr/>
        </p:nvSpPr>
        <p:spPr>
          <a:xfrm>
            <a:off x="8474188" y="5937138"/>
            <a:ext cx="2107916" cy="28421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4</a:t>
            </a:r>
          </a:p>
        </p:txBody>
      </p:sp>
      <p:cxnSp>
        <p:nvCxnSpPr>
          <p:cNvPr id="16" name="Elbow Connector 38">
            <a:extLst>
              <a:ext uri="{FF2B5EF4-FFF2-40B4-BE49-F238E27FC236}">
                <a16:creationId xmlns:a16="http://schemas.microsoft.com/office/drawing/2014/main" id="{82B353DC-8DDC-C2F6-9D2C-F27066EB2692}"/>
              </a:ext>
            </a:extLst>
          </p:cNvPr>
          <p:cNvCxnSpPr>
            <a:cxnSpLocks/>
            <a:stCxn id="12" idx="3"/>
            <a:endCxn id="14" idx="1"/>
          </p:cNvCxnSpPr>
          <p:nvPr/>
        </p:nvCxnSpPr>
        <p:spPr>
          <a:xfrm flipV="1">
            <a:off x="7756444" y="5052809"/>
            <a:ext cx="702408" cy="66707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7" name="Elbow Connector 39">
            <a:extLst>
              <a:ext uri="{FF2B5EF4-FFF2-40B4-BE49-F238E27FC236}">
                <a16:creationId xmlns:a16="http://schemas.microsoft.com/office/drawing/2014/main" id="{04AA3029-17E5-0D15-EF6A-79123A4586C6}"/>
              </a:ext>
            </a:extLst>
          </p:cNvPr>
          <p:cNvCxnSpPr>
            <a:cxnSpLocks/>
            <a:stCxn id="12" idx="3"/>
            <a:endCxn id="13" idx="1"/>
          </p:cNvCxnSpPr>
          <p:nvPr/>
        </p:nvCxnSpPr>
        <p:spPr>
          <a:xfrm flipV="1">
            <a:off x="7756444" y="5384873"/>
            <a:ext cx="711053" cy="33501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8" name="Elbow Connector 40">
            <a:extLst>
              <a:ext uri="{FF2B5EF4-FFF2-40B4-BE49-F238E27FC236}">
                <a16:creationId xmlns:a16="http://schemas.microsoft.com/office/drawing/2014/main" id="{ED0E019C-CDE1-2A8F-2E79-53BD71442384}"/>
              </a:ext>
            </a:extLst>
          </p:cNvPr>
          <p:cNvCxnSpPr>
            <a:cxnSpLocks/>
            <a:stCxn id="12" idx="3"/>
            <a:endCxn id="6" idx="1"/>
          </p:cNvCxnSpPr>
          <p:nvPr/>
        </p:nvCxnSpPr>
        <p:spPr>
          <a:xfrm>
            <a:off x="7756444" y="5719888"/>
            <a:ext cx="711805" cy="12700"/>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19" name="Elbow Connector 41">
            <a:extLst>
              <a:ext uri="{FF2B5EF4-FFF2-40B4-BE49-F238E27FC236}">
                <a16:creationId xmlns:a16="http://schemas.microsoft.com/office/drawing/2014/main" id="{299C7F9D-8AC0-C0B7-E71C-B332616BC49E}"/>
              </a:ext>
            </a:extLst>
          </p:cNvPr>
          <p:cNvCxnSpPr>
            <a:cxnSpLocks/>
            <a:stCxn id="12" idx="3"/>
            <a:endCxn id="15" idx="1"/>
          </p:cNvCxnSpPr>
          <p:nvPr/>
        </p:nvCxnSpPr>
        <p:spPr>
          <a:xfrm>
            <a:off x="7756444" y="5719888"/>
            <a:ext cx="717744" cy="35935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20" name="Elbow Connector 42">
            <a:extLst>
              <a:ext uri="{FF2B5EF4-FFF2-40B4-BE49-F238E27FC236}">
                <a16:creationId xmlns:a16="http://schemas.microsoft.com/office/drawing/2014/main" id="{00BF72AA-E9B9-8912-5AC0-98AFD832BB95}"/>
              </a:ext>
            </a:extLst>
          </p:cNvPr>
          <p:cNvCxnSpPr>
            <a:cxnSpLocks/>
            <a:stCxn id="12" idx="3"/>
            <a:endCxn id="11" idx="1"/>
          </p:cNvCxnSpPr>
          <p:nvPr/>
        </p:nvCxnSpPr>
        <p:spPr>
          <a:xfrm>
            <a:off x="7756444" y="5719888"/>
            <a:ext cx="709581" cy="69594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556274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200" y="119446"/>
            <a:ext cx="11010600" cy="664797"/>
          </a:xfrm>
        </p:spPr>
        <p:txBody>
          <a:bodyPr/>
          <a:lstStyle/>
          <a:p>
            <a:r>
              <a:rPr lang="en-US" dirty="0"/>
              <a:t>Operational Functionality</a:t>
            </a:r>
          </a:p>
        </p:txBody>
      </p:sp>
      <p:sp>
        <p:nvSpPr>
          <p:cNvPr id="4" name="Slide Number Placeholder 3">
            <a:extLst>
              <a:ext uri="{FF2B5EF4-FFF2-40B4-BE49-F238E27FC236}">
                <a16:creationId xmlns:a16="http://schemas.microsoft.com/office/drawing/2014/main" id="{F738EF0B-73BF-7B40-981C-39C48F1547AF}"/>
              </a:ext>
            </a:extLst>
          </p:cNvPr>
          <p:cNvSpPr>
            <a:spLocks noGrp="1"/>
          </p:cNvSpPr>
          <p:nvPr>
            <p:ph type="sldNum" sz="quarter" idx="12"/>
          </p:nvPr>
        </p:nvSpPr>
        <p:spPr/>
        <p:txBody>
          <a:bodyPr/>
          <a:lstStyle/>
          <a:p>
            <a:fld id="{455123DE-DF0A-45CF-9929-81DBBDC71DC7}" type="slidenum">
              <a:rPr lang="en-AU" smtClean="0"/>
              <a:pPr/>
              <a:t>61</a:t>
            </a:fld>
            <a:endParaRPr lang="en-AU" dirty="0"/>
          </a:p>
        </p:txBody>
      </p:sp>
      <p:sp>
        <p:nvSpPr>
          <p:cNvPr id="3" name="Text Placeholder 2">
            <a:extLst>
              <a:ext uri="{FF2B5EF4-FFF2-40B4-BE49-F238E27FC236}">
                <a16:creationId xmlns:a16="http://schemas.microsoft.com/office/drawing/2014/main" id="{ADB0E475-F79C-1245-A215-978DED165B70}"/>
              </a:ext>
            </a:extLst>
          </p:cNvPr>
          <p:cNvSpPr>
            <a:spLocks noGrp="1"/>
          </p:cNvSpPr>
          <p:nvPr>
            <p:ph type="body" sz="quarter" idx="16"/>
          </p:nvPr>
        </p:nvSpPr>
        <p:spPr>
          <a:xfrm>
            <a:off x="452436" y="1484109"/>
            <a:ext cx="5193000" cy="5000774"/>
          </a:xfrm>
        </p:spPr>
        <p:txBody>
          <a:bodyPr/>
          <a:lstStyle/>
          <a:p>
            <a:r>
              <a:rPr lang="en-US" dirty="0"/>
              <a:t>When we design a new munition we have to recognize that the munition can only achieve its Operational Requirement with the help of the gun.</a:t>
            </a:r>
          </a:p>
          <a:p>
            <a:r>
              <a:rPr lang="en-US" dirty="0"/>
              <a:t>While we are not designing the gun (it often already exists) it provides functionality that has to be included in understanding the munition functionality. </a:t>
            </a:r>
          </a:p>
          <a:p>
            <a:r>
              <a:rPr lang="en-US" dirty="0"/>
              <a:t>The approach is to consider the operation of the weapon system and the “jobs” that have to be done in order for the Munition to complete its task.</a:t>
            </a:r>
          </a:p>
        </p:txBody>
      </p:sp>
      <p:sp>
        <p:nvSpPr>
          <p:cNvPr id="21" name="Rectangle 20">
            <a:extLst>
              <a:ext uri="{FF2B5EF4-FFF2-40B4-BE49-F238E27FC236}">
                <a16:creationId xmlns:a16="http://schemas.microsoft.com/office/drawing/2014/main" id="{2F47225A-047D-4C44-B2FC-C120EAEF1F9A}"/>
              </a:ext>
            </a:extLst>
          </p:cNvPr>
          <p:cNvSpPr/>
          <p:nvPr/>
        </p:nvSpPr>
        <p:spPr>
          <a:xfrm>
            <a:off x="8484897" y="3288323"/>
            <a:ext cx="2108832" cy="28135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3</a:t>
            </a:r>
          </a:p>
        </p:txBody>
      </p:sp>
      <p:sp>
        <p:nvSpPr>
          <p:cNvPr id="22" name="Rectangle 21">
            <a:extLst>
              <a:ext uri="{FF2B5EF4-FFF2-40B4-BE49-F238E27FC236}">
                <a16:creationId xmlns:a16="http://schemas.microsoft.com/office/drawing/2014/main" id="{62B3DACF-68E8-5146-AAB9-F7AA2E1AC5BA}"/>
              </a:ext>
            </a:extLst>
          </p:cNvPr>
          <p:cNvSpPr/>
          <p:nvPr/>
        </p:nvSpPr>
        <p:spPr>
          <a:xfrm>
            <a:off x="8482673" y="3985222"/>
            <a:ext cx="2124241" cy="27945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5</a:t>
            </a:r>
          </a:p>
        </p:txBody>
      </p:sp>
      <p:sp>
        <p:nvSpPr>
          <p:cNvPr id="34" name="Rectangle 33">
            <a:extLst>
              <a:ext uri="{FF2B5EF4-FFF2-40B4-BE49-F238E27FC236}">
                <a16:creationId xmlns:a16="http://schemas.microsoft.com/office/drawing/2014/main" id="{7D4BE3CE-71E7-F24D-B4AE-DC2A607C0C04}"/>
              </a:ext>
            </a:extLst>
          </p:cNvPr>
          <p:cNvSpPr/>
          <p:nvPr/>
        </p:nvSpPr>
        <p:spPr>
          <a:xfrm>
            <a:off x="6546566" y="3171216"/>
            <a:ext cx="1226526" cy="5155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b="1" dirty="0"/>
              <a:t>Deliver Effect</a:t>
            </a:r>
          </a:p>
        </p:txBody>
      </p:sp>
      <p:sp>
        <p:nvSpPr>
          <p:cNvPr id="35" name="Rectangle 34">
            <a:extLst>
              <a:ext uri="{FF2B5EF4-FFF2-40B4-BE49-F238E27FC236}">
                <a16:creationId xmlns:a16="http://schemas.microsoft.com/office/drawing/2014/main" id="{90B7D3E7-70F8-0A43-864E-0B199AFE8E86}"/>
              </a:ext>
            </a:extLst>
          </p:cNvPr>
          <p:cNvSpPr/>
          <p:nvPr/>
        </p:nvSpPr>
        <p:spPr>
          <a:xfrm>
            <a:off x="8484145" y="2964815"/>
            <a:ext cx="2104916" cy="2583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2</a:t>
            </a:r>
          </a:p>
        </p:txBody>
      </p:sp>
      <p:sp>
        <p:nvSpPr>
          <p:cNvPr id="36" name="Rectangle 35">
            <a:extLst>
              <a:ext uri="{FF2B5EF4-FFF2-40B4-BE49-F238E27FC236}">
                <a16:creationId xmlns:a16="http://schemas.microsoft.com/office/drawing/2014/main" id="{17CFCA14-FBAD-3346-A890-A9AA2E05E34A}"/>
              </a:ext>
            </a:extLst>
          </p:cNvPr>
          <p:cNvSpPr/>
          <p:nvPr/>
        </p:nvSpPr>
        <p:spPr>
          <a:xfrm>
            <a:off x="8475500" y="2634005"/>
            <a:ext cx="2107688" cy="2558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1</a:t>
            </a:r>
          </a:p>
        </p:txBody>
      </p:sp>
      <p:sp>
        <p:nvSpPr>
          <p:cNvPr id="38" name="Rectangle 37">
            <a:extLst>
              <a:ext uri="{FF2B5EF4-FFF2-40B4-BE49-F238E27FC236}">
                <a16:creationId xmlns:a16="http://schemas.microsoft.com/office/drawing/2014/main" id="{FC44B48C-7DDF-A542-BC65-46348674CEC3}"/>
              </a:ext>
            </a:extLst>
          </p:cNvPr>
          <p:cNvSpPr/>
          <p:nvPr/>
        </p:nvSpPr>
        <p:spPr>
          <a:xfrm>
            <a:off x="8490836" y="3646250"/>
            <a:ext cx="2107916" cy="28421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err="1"/>
              <a:t>Fn</a:t>
            </a:r>
            <a:r>
              <a:rPr lang="en-US" sz="1400" dirty="0"/>
              <a:t> 4</a:t>
            </a:r>
          </a:p>
        </p:txBody>
      </p:sp>
      <p:cxnSp>
        <p:nvCxnSpPr>
          <p:cNvPr id="39" name="Elbow Connector 38">
            <a:extLst>
              <a:ext uri="{FF2B5EF4-FFF2-40B4-BE49-F238E27FC236}">
                <a16:creationId xmlns:a16="http://schemas.microsoft.com/office/drawing/2014/main" id="{34459A15-D93A-AD4B-BD87-9C7ADCB56B4E}"/>
              </a:ext>
            </a:extLst>
          </p:cNvPr>
          <p:cNvCxnSpPr>
            <a:cxnSpLocks/>
            <a:stCxn id="34" idx="3"/>
            <a:endCxn id="36" idx="1"/>
          </p:cNvCxnSpPr>
          <p:nvPr/>
        </p:nvCxnSpPr>
        <p:spPr>
          <a:xfrm flipV="1">
            <a:off x="7773092" y="2761921"/>
            <a:ext cx="702408" cy="66707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0" name="Elbow Connector 39">
            <a:extLst>
              <a:ext uri="{FF2B5EF4-FFF2-40B4-BE49-F238E27FC236}">
                <a16:creationId xmlns:a16="http://schemas.microsoft.com/office/drawing/2014/main" id="{9F1667A6-EDA9-9949-83F2-26FB58AFDC48}"/>
              </a:ext>
            </a:extLst>
          </p:cNvPr>
          <p:cNvCxnSpPr>
            <a:cxnSpLocks/>
            <a:stCxn id="34" idx="3"/>
            <a:endCxn id="35" idx="1"/>
          </p:cNvCxnSpPr>
          <p:nvPr/>
        </p:nvCxnSpPr>
        <p:spPr>
          <a:xfrm flipV="1">
            <a:off x="7773092" y="3093985"/>
            <a:ext cx="711053" cy="33501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1" name="Elbow Connector 40">
            <a:extLst>
              <a:ext uri="{FF2B5EF4-FFF2-40B4-BE49-F238E27FC236}">
                <a16:creationId xmlns:a16="http://schemas.microsoft.com/office/drawing/2014/main" id="{9A195A43-4D7A-5C4B-9F82-11C769B2C0B9}"/>
              </a:ext>
            </a:extLst>
          </p:cNvPr>
          <p:cNvCxnSpPr>
            <a:cxnSpLocks/>
            <a:stCxn id="34" idx="3"/>
            <a:endCxn id="21" idx="1"/>
          </p:cNvCxnSpPr>
          <p:nvPr/>
        </p:nvCxnSpPr>
        <p:spPr>
          <a:xfrm>
            <a:off x="7773092" y="3429000"/>
            <a:ext cx="711805" cy="12700"/>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2" name="Elbow Connector 41">
            <a:extLst>
              <a:ext uri="{FF2B5EF4-FFF2-40B4-BE49-F238E27FC236}">
                <a16:creationId xmlns:a16="http://schemas.microsoft.com/office/drawing/2014/main" id="{7DED0A3A-9813-9C49-8227-AD9D3EC15A2D}"/>
              </a:ext>
            </a:extLst>
          </p:cNvPr>
          <p:cNvCxnSpPr>
            <a:cxnSpLocks/>
            <a:stCxn id="34" idx="3"/>
            <a:endCxn id="38" idx="1"/>
          </p:cNvCxnSpPr>
          <p:nvPr/>
        </p:nvCxnSpPr>
        <p:spPr>
          <a:xfrm>
            <a:off x="7773092" y="3429000"/>
            <a:ext cx="717744" cy="35935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3" name="Elbow Connector 42">
            <a:extLst>
              <a:ext uri="{FF2B5EF4-FFF2-40B4-BE49-F238E27FC236}">
                <a16:creationId xmlns:a16="http://schemas.microsoft.com/office/drawing/2014/main" id="{E9BF792A-C40F-9B4A-9E82-67502F606B5C}"/>
              </a:ext>
            </a:extLst>
          </p:cNvPr>
          <p:cNvCxnSpPr>
            <a:cxnSpLocks/>
            <a:stCxn id="34" idx="3"/>
          </p:cNvCxnSpPr>
          <p:nvPr/>
        </p:nvCxnSpPr>
        <p:spPr>
          <a:xfrm>
            <a:off x="7773092" y="3429000"/>
            <a:ext cx="727141" cy="714301"/>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278652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F277961-8186-A94B-BF24-4C65029C4F3A}"/>
              </a:ext>
            </a:extLst>
          </p:cNvPr>
          <p:cNvSpPr>
            <a:spLocks noGrp="1"/>
          </p:cNvSpPr>
          <p:nvPr>
            <p:ph type="sldNum" sz="quarter" idx="15"/>
          </p:nvPr>
        </p:nvSpPr>
        <p:spPr/>
        <p:txBody>
          <a:bodyPr/>
          <a:lstStyle/>
          <a:p>
            <a:fld id="{C22618A1-DFED-413B-BF04-637AA2483EFF}" type="slidenum">
              <a:rPr lang="en-GB" smtClean="0"/>
              <a:pPr/>
              <a:t>62</a:t>
            </a:fld>
            <a:endParaRPr lang="en-GB" dirty="0"/>
          </a:p>
        </p:txBody>
      </p:sp>
      <p:sp>
        <p:nvSpPr>
          <p:cNvPr id="5" name="Title 4">
            <a:extLst>
              <a:ext uri="{FF2B5EF4-FFF2-40B4-BE49-F238E27FC236}">
                <a16:creationId xmlns:a16="http://schemas.microsoft.com/office/drawing/2014/main" id="{A8033871-880A-FA47-9DB1-AE624DFB01F0}"/>
              </a:ext>
            </a:extLst>
          </p:cNvPr>
          <p:cNvSpPr>
            <a:spLocks noGrp="1"/>
          </p:cNvSpPr>
          <p:nvPr>
            <p:ph type="title"/>
          </p:nvPr>
        </p:nvSpPr>
        <p:spPr>
          <a:xfrm>
            <a:off x="286798" y="243876"/>
            <a:ext cx="8229600" cy="424732"/>
          </a:xfrm>
        </p:spPr>
        <p:txBody>
          <a:bodyPr/>
          <a:lstStyle/>
          <a:p>
            <a:r>
              <a:rPr lang="en-US" dirty="0"/>
              <a:t>A Model Answer</a:t>
            </a:r>
          </a:p>
        </p:txBody>
      </p:sp>
      <p:graphicFrame>
        <p:nvGraphicFramePr>
          <p:cNvPr id="8" name="Table 7">
            <a:extLst>
              <a:ext uri="{FF2B5EF4-FFF2-40B4-BE49-F238E27FC236}">
                <a16:creationId xmlns:a16="http://schemas.microsoft.com/office/drawing/2014/main" id="{CDF86EB9-55CE-734B-A6C6-5FE77ED12D2A}"/>
              </a:ext>
            </a:extLst>
          </p:cNvPr>
          <p:cNvGraphicFramePr>
            <a:graphicFrameLocks noGrp="1"/>
          </p:cNvGraphicFramePr>
          <p:nvPr/>
        </p:nvGraphicFramePr>
        <p:xfrm>
          <a:off x="1576552" y="920233"/>
          <a:ext cx="10121460" cy="5506602"/>
        </p:xfrm>
        <a:graphic>
          <a:graphicData uri="http://schemas.openxmlformats.org/drawingml/2006/table">
            <a:tbl>
              <a:tblPr firstRow="1" bandRow="1">
                <a:tableStyleId>{5C22544A-7EE6-4342-B048-85BDC9FD1C3A}</a:tableStyleId>
              </a:tblPr>
              <a:tblGrid>
                <a:gridCol w="651022">
                  <a:extLst>
                    <a:ext uri="{9D8B030D-6E8A-4147-A177-3AD203B41FA5}">
                      <a16:colId xmlns:a16="http://schemas.microsoft.com/office/drawing/2014/main" val="2188561569"/>
                    </a:ext>
                  </a:extLst>
                </a:gridCol>
                <a:gridCol w="1058287">
                  <a:extLst>
                    <a:ext uri="{9D8B030D-6E8A-4147-A177-3AD203B41FA5}">
                      <a16:colId xmlns:a16="http://schemas.microsoft.com/office/drawing/2014/main" val="4235135154"/>
                    </a:ext>
                  </a:extLst>
                </a:gridCol>
                <a:gridCol w="2925572">
                  <a:extLst>
                    <a:ext uri="{9D8B030D-6E8A-4147-A177-3AD203B41FA5}">
                      <a16:colId xmlns:a16="http://schemas.microsoft.com/office/drawing/2014/main" val="4049287869"/>
                    </a:ext>
                  </a:extLst>
                </a:gridCol>
                <a:gridCol w="5486579">
                  <a:extLst>
                    <a:ext uri="{9D8B030D-6E8A-4147-A177-3AD203B41FA5}">
                      <a16:colId xmlns:a16="http://schemas.microsoft.com/office/drawing/2014/main" val="980767159"/>
                    </a:ext>
                  </a:extLst>
                </a:gridCol>
              </a:tblGrid>
              <a:tr h="314842">
                <a:tc>
                  <a:txBody>
                    <a:bodyPr/>
                    <a:lstStyle/>
                    <a:p>
                      <a:r>
                        <a:rPr lang="en-US" sz="1400" dirty="0">
                          <a:solidFill>
                            <a:schemeClr val="bg1"/>
                          </a:solidFill>
                        </a:rPr>
                        <a:t>OP</a:t>
                      </a:r>
                    </a:p>
                  </a:txBody>
                  <a:tcPr/>
                </a:tc>
                <a:tc>
                  <a:txBody>
                    <a:bodyPr/>
                    <a:lstStyle/>
                    <a:p>
                      <a:pPr algn="ctr"/>
                      <a:endParaRPr lang="en-US" sz="1400" dirty="0">
                        <a:solidFill>
                          <a:schemeClr val="tx1"/>
                        </a:solidFill>
                      </a:endParaRPr>
                    </a:p>
                  </a:txBody>
                  <a:tcPr anchor="ctr"/>
                </a:tc>
                <a:tc>
                  <a:txBody>
                    <a:bodyPr/>
                    <a:lstStyle/>
                    <a:p>
                      <a:r>
                        <a:rPr lang="en-US" sz="1400" dirty="0">
                          <a:solidFill>
                            <a:schemeClr val="bg1"/>
                          </a:solidFill>
                        </a:rPr>
                        <a:t>Generic Function</a:t>
                      </a:r>
                    </a:p>
                  </a:txBody>
                  <a:tcPr/>
                </a:tc>
                <a:tc>
                  <a:txBody>
                    <a:bodyPr/>
                    <a:lstStyle/>
                    <a:p>
                      <a:r>
                        <a:rPr lang="en-US" sz="1400" dirty="0">
                          <a:solidFill>
                            <a:schemeClr val="bg1"/>
                          </a:solidFill>
                        </a:rPr>
                        <a:t>Definition</a:t>
                      </a:r>
                    </a:p>
                  </a:txBody>
                  <a:tcPr/>
                </a:tc>
                <a:extLst>
                  <a:ext uri="{0D108BD9-81ED-4DB2-BD59-A6C34878D82A}">
                    <a16:rowId xmlns:a16="http://schemas.microsoft.com/office/drawing/2014/main" val="2466434461"/>
                  </a:ext>
                </a:extLst>
              </a:tr>
              <a:tr h="370840">
                <a:tc rowSpan="14">
                  <a:txBody>
                    <a:bodyPr/>
                    <a:lstStyle/>
                    <a:p>
                      <a:r>
                        <a:rPr lang="en-US" sz="1200" dirty="0"/>
                        <a:t>To deliver defeat effect to a target set efficiently, safely, and accurately at a range up to TBD range, launched from a 120mm smooth bore weapon</a:t>
                      </a:r>
                    </a:p>
                  </a:txBody>
                  <a:tcPr vert="vert270"/>
                </a:tc>
                <a:tc rowSpan="5">
                  <a:txBody>
                    <a:bodyPr/>
                    <a:lstStyle/>
                    <a:p>
                      <a:pPr algn="ctr"/>
                      <a:r>
                        <a:rPr lang="en-US" sz="1400" dirty="0"/>
                        <a:t>PREPARE WEAPON</a:t>
                      </a:r>
                    </a:p>
                  </a:txBody>
                  <a:tcPr vert="vert270" anchor="ct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CLEAR LAUNCHER</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make weapon ready for next cycle</a:t>
                      </a:r>
                    </a:p>
                  </a:txBody>
                  <a:tcPr/>
                </a:tc>
                <a:extLst>
                  <a:ext uri="{0D108BD9-81ED-4DB2-BD59-A6C34878D82A}">
                    <a16:rowId xmlns:a16="http://schemas.microsoft.com/office/drawing/2014/main" val="3066754264"/>
                  </a:ext>
                </a:extLst>
              </a:tr>
              <a:tr h="370840">
                <a:tc vMerge="1">
                  <a:txBody>
                    <a:bodyPr/>
                    <a:lstStyle/>
                    <a:p>
                      <a:endParaRPr lang="en-US" sz="1400" dirty="0"/>
                    </a:p>
                  </a:txBody>
                  <a:tcPr/>
                </a:tc>
                <a:tc vMerge="1">
                  <a:txBody>
                    <a:bodyPr/>
                    <a:lstStyle/>
                    <a:p>
                      <a:endParaRPr lang="en-US"/>
                    </a:p>
                  </a:txBody>
                  <a:tcP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ARM MUNITION </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take the munition from a safe condition to a ready condition</a:t>
                      </a:r>
                    </a:p>
                  </a:txBody>
                  <a:tcPr/>
                </a:tc>
                <a:extLst>
                  <a:ext uri="{0D108BD9-81ED-4DB2-BD59-A6C34878D82A}">
                    <a16:rowId xmlns:a16="http://schemas.microsoft.com/office/drawing/2014/main" val="3240407594"/>
                  </a:ext>
                </a:extLst>
              </a:tr>
              <a:tr h="370840">
                <a:tc vMerge="1">
                  <a:txBody>
                    <a:bodyPr/>
                    <a:lstStyle/>
                    <a:p>
                      <a:endParaRPr lang="en-US" sz="1400" dirty="0"/>
                    </a:p>
                  </a:txBody>
                  <a:tcPr/>
                </a:tc>
                <a:tc vMerge="1">
                  <a:txBody>
                    <a:bodyPr/>
                    <a:lstStyle/>
                    <a:p>
                      <a:endParaRPr lang="en-US"/>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IDENTIFY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identify the type and nature of the munition</a:t>
                      </a:r>
                    </a:p>
                  </a:txBody>
                  <a:tcPr/>
                </a:tc>
                <a:extLst>
                  <a:ext uri="{0D108BD9-81ED-4DB2-BD59-A6C34878D82A}">
                    <a16:rowId xmlns:a16="http://schemas.microsoft.com/office/drawing/2014/main" val="835855792"/>
                  </a:ext>
                </a:extLst>
              </a:tr>
              <a:tr h="370840">
                <a:tc vMerge="1">
                  <a:txBody>
                    <a:bodyPr/>
                    <a:lstStyle/>
                    <a:p>
                      <a:endParaRPr lang="en-US" sz="1400" dirty="0"/>
                    </a:p>
                  </a:txBody>
                  <a:tcPr/>
                </a:tc>
                <a:tc vMerge="1">
                  <a:txBody>
                    <a:bodyPr/>
                    <a:lstStyle/>
                    <a:p>
                      <a:endParaRPr lang="en-US"/>
                    </a:p>
                  </a:txBody>
                  <a:tcPr/>
                </a:tc>
                <a:tc>
                  <a:txBody>
                    <a:bodyPr/>
                    <a:lstStyle/>
                    <a:p>
                      <a:r>
                        <a:rPr lang="en-US" sz="1400" dirty="0"/>
                        <a:t>PREPARE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move from from the stored to ready condition</a:t>
                      </a:r>
                    </a:p>
                  </a:txBody>
                  <a:tcPr/>
                </a:tc>
                <a:extLst>
                  <a:ext uri="{0D108BD9-81ED-4DB2-BD59-A6C34878D82A}">
                    <a16:rowId xmlns:a16="http://schemas.microsoft.com/office/drawing/2014/main" val="4242123559"/>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LOAD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load the munition in to the Weapon</a:t>
                      </a:r>
                    </a:p>
                  </a:txBody>
                  <a:tcPr/>
                </a:tc>
                <a:extLst>
                  <a:ext uri="{0D108BD9-81ED-4DB2-BD59-A6C34878D82A}">
                    <a16:rowId xmlns:a16="http://schemas.microsoft.com/office/drawing/2014/main" val="2782257530"/>
                  </a:ext>
                </a:extLst>
              </a:tr>
              <a:tr h="370840">
                <a:tc vMerge="1">
                  <a:txBody>
                    <a:bodyPr/>
                    <a:lstStyle/>
                    <a:p>
                      <a:endParaRPr lang="en-US" sz="1400" dirty="0"/>
                    </a:p>
                  </a:txBody>
                  <a:tcPr/>
                </a:tc>
                <a:tc rowSpan="4">
                  <a:txBody>
                    <a:bodyPr/>
                    <a:lstStyle/>
                    <a:p>
                      <a:pPr algn="ctr"/>
                      <a:r>
                        <a:rPr lang="en-US" sz="1400" dirty="0"/>
                        <a:t>ENGAUGE TARGET</a:t>
                      </a:r>
                    </a:p>
                  </a:txBody>
                  <a:tcPr vert="vert270" anchor="ctr"/>
                </a:tc>
                <a:tc>
                  <a:txBody>
                    <a:bodyPr/>
                    <a:lstStyle/>
                    <a:p>
                      <a:r>
                        <a:rPr lang="en-US" sz="1400" dirty="0"/>
                        <a:t>ACQUIRE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identify position and persuasion of target</a:t>
                      </a:r>
                    </a:p>
                  </a:txBody>
                  <a:tcPr/>
                </a:tc>
                <a:extLst>
                  <a:ext uri="{0D108BD9-81ED-4DB2-BD59-A6C34878D82A}">
                    <a16:rowId xmlns:a16="http://schemas.microsoft.com/office/drawing/2014/main" val="251844145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AIM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align the weapon with the acquired target</a:t>
                      </a:r>
                    </a:p>
                  </a:txBody>
                  <a:tcPr/>
                </a:tc>
                <a:extLst>
                  <a:ext uri="{0D108BD9-81ED-4DB2-BD59-A6C34878D82A}">
                    <a16:rowId xmlns:a16="http://schemas.microsoft.com/office/drawing/2014/main" val="1150917157"/>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INITIATE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begin the lethal chain</a:t>
                      </a:r>
                    </a:p>
                  </a:txBody>
                  <a:tcPr/>
                </a:tc>
                <a:extLst>
                  <a:ext uri="{0D108BD9-81ED-4DB2-BD59-A6C34878D82A}">
                    <a16:rowId xmlns:a16="http://schemas.microsoft.com/office/drawing/2014/main" val="2666112940"/>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PROVIDE MOTIVE FORCE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propel the munition to the target</a:t>
                      </a:r>
                    </a:p>
                  </a:txBody>
                  <a:tcPr/>
                </a:tc>
                <a:extLst>
                  <a:ext uri="{0D108BD9-81ED-4DB2-BD59-A6C34878D82A}">
                    <a16:rowId xmlns:a16="http://schemas.microsoft.com/office/drawing/2014/main" val="4181282988"/>
                  </a:ext>
                </a:extLst>
              </a:tr>
              <a:tr h="370840">
                <a:tc vMerge="1">
                  <a:txBody>
                    <a:bodyPr/>
                    <a:lstStyle/>
                    <a:p>
                      <a:endParaRPr lang="en-US" sz="1400"/>
                    </a:p>
                  </a:txBody>
                  <a:tcPr/>
                </a:tc>
                <a:tc rowSpan="3">
                  <a:txBody>
                    <a:bodyPr/>
                    <a:lstStyle/>
                    <a:p>
                      <a:pPr algn="ctr"/>
                      <a:r>
                        <a:rPr lang="en-US" sz="1400" dirty="0"/>
                        <a:t>DELIVER EFFECT</a:t>
                      </a:r>
                    </a:p>
                  </a:txBody>
                  <a:tcPr vert="vert270" anchor="ctr"/>
                </a:tc>
                <a:tc>
                  <a:txBody>
                    <a:bodyPr/>
                    <a:lstStyle/>
                    <a:p>
                      <a:r>
                        <a:rPr lang="en-US" sz="1400" dirty="0"/>
                        <a:t>STABILISE PROJECTILE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maintain stable path during the flight to the target</a:t>
                      </a:r>
                    </a:p>
                  </a:txBody>
                  <a:tcPr/>
                </a:tc>
                <a:extLst>
                  <a:ext uri="{0D108BD9-81ED-4DB2-BD59-A6C34878D82A}">
                    <a16:rowId xmlns:a16="http://schemas.microsoft.com/office/drawing/2014/main" val="1329690616"/>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MANOEUVRE MUNTION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manoeuvre the munition during during the flight to the target</a:t>
                      </a:r>
                    </a:p>
                  </a:txBody>
                  <a:tcPr/>
                </a:tc>
                <a:extLst>
                  <a:ext uri="{0D108BD9-81ED-4DB2-BD59-A6C34878D82A}">
                    <a16:rowId xmlns:a16="http://schemas.microsoft.com/office/drawing/2014/main" val="94603190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TRACK TO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confirm munition flight path</a:t>
                      </a:r>
                    </a:p>
                  </a:txBody>
                  <a:tcPr/>
                </a:tc>
                <a:extLst>
                  <a:ext uri="{0D108BD9-81ED-4DB2-BD59-A6C34878D82A}">
                    <a16:rowId xmlns:a16="http://schemas.microsoft.com/office/drawing/2014/main" val="3134005088"/>
                  </a:ext>
                </a:extLst>
              </a:tr>
              <a:tr h="370840">
                <a:tc vMerge="1">
                  <a:txBody>
                    <a:bodyPr/>
                    <a:lstStyle/>
                    <a:p>
                      <a:endParaRPr lang="en-US" sz="1400" dirty="0"/>
                    </a:p>
                  </a:txBody>
                  <a:tcPr/>
                </a:tc>
                <a:tc rowSpan="2">
                  <a:txBody>
                    <a:bodyPr/>
                    <a:lstStyle/>
                    <a:p>
                      <a:pPr algn="ctr"/>
                      <a:r>
                        <a:rPr lang="en-US" sz="1300" dirty="0"/>
                        <a:t>MANAGE </a:t>
                      </a:r>
                      <a:r>
                        <a:rPr lang="en-US" sz="1400" dirty="0"/>
                        <a:t>EFFECT</a:t>
                      </a:r>
                    </a:p>
                  </a:txBody>
                  <a:tcPr vert="vert270" anchor="ctr"/>
                </a:tc>
                <a:tc>
                  <a:txBody>
                    <a:bodyPr/>
                    <a:lstStyle/>
                    <a:p>
                      <a:r>
                        <a:rPr lang="en-US" sz="1400" dirty="0"/>
                        <a:t>CREATE TERMINAL EFFECT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generate the defeat effect</a:t>
                      </a:r>
                    </a:p>
                  </a:txBody>
                  <a:tcPr/>
                </a:tc>
                <a:extLst>
                  <a:ext uri="{0D108BD9-81ED-4DB2-BD59-A6C34878D82A}">
                    <a16:rowId xmlns:a16="http://schemas.microsoft.com/office/drawing/2014/main" val="177350701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DEFEAT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make the target ineffective </a:t>
                      </a:r>
                    </a:p>
                  </a:txBody>
                  <a:tcPr/>
                </a:tc>
                <a:extLst>
                  <a:ext uri="{0D108BD9-81ED-4DB2-BD59-A6C34878D82A}">
                    <a16:rowId xmlns:a16="http://schemas.microsoft.com/office/drawing/2014/main" val="3074382661"/>
                  </a:ext>
                </a:extLst>
              </a:tr>
            </a:tbl>
          </a:graphicData>
        </a:graphic>
      </p:graphicFrame>
      <p:sp>
        <p:nvSpPr>
          <p:cNvPr id="3" name="Rounded Rectangular Callout 2">
            <a:extLst>
              <a:ext uri="{FF2B5EF4-FFF2-40B4-BE49-F238E27FC236}">
                <a16:creationId xmlns:a16="http://schemas.microsoft.com/office/drawing/2014/main" id="{8D897BBA-7BB6-5345-A6C7-82F8C5089CA2}"/>
              </a:ext>
            </a:extLst>
          </p:cNvPr>
          <p:cNvSpPr/>
          <p:nvPr/>
        </p:nvSpPr>
        <p:spPr>
          <a:xfrm>
            <a:off x="4915467" y="125235"/>
            <a:ext cx="1534333" cy="611859"/>
          </a:xfrm>
          <a:prstGeom prst="wedgeRoundRectCallout">
            <a:avLst>
              <a:gd name="adj1" fmla="val -38005"/>
              <a:gd name="adj2" fmla="val 17333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Verb Noun Functions</a:t>
            </a:r>
          </a:p>
        </p:txBody>
      </p:sp>
      <p:sp>
        <p:nvSpPr>
          <p:cNvPr id="6" name="Rounded Rectangular Callout 5">
            <a:extLst>
              <a:ext uri="{FF2B5EF4-FFF2-40B4-BE49-F238E27FC236}">
                <a16:creationId xmlns:a16="http://schemas.microsoft.com/office/drawing/2014/main" id="{9AA2C860-267C-CE4E-8839-7E5039F66994}"/>
              </a:ext>
            </a:extLst>
          </p:cNvPr>
          <p:cNvSpPr/>
          <p:nvPr/>
        </p:nvSpPr>
        <p:spPr>
          <a:xfrm>
            <a:off x="6715933" y="178556"/>
            <a:ext cx="3600931" cy="611859"/>
          </a:xfrm>
          <a:prstGeom prst="wedgeRoundRectCallout">
            <a:avLst>
              <a:gd name="adj1" fmla="val -21737"/>
              <a:gd name="adj2" fmla="val 122671"/>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dirty="0"/>
              <a:t>It is very useful to develop clear definitions for each function</a:t>
            </a:r>
          </a:p>
        </p:txBody>
      </p:sp>
      <p:sp>
        <p:nvSpPr>
          <p:cNvPr id="7" name="Rounded Rectangular Callout 6">
            <a:extLst>
              <a:ext uri="{FF2B5EF4-FFF2-40B4-BE49-F238E27FC236}">
                <a16:creationId xmlns:a16="http://schemas.microsoft.com/office/drawing/2014/main" id="{447C6025-C12D-5748-A1D2-4817A2452C09}"/>
              </a:ext>
            </a:extLst>
          </p:cNvPr>
          <p:cNvSpPr/>
          <p:nvPr/>
        </p:nvSpPr>
        <p:spPr>
          <a:xfrm rot="16200000">
            <a:off x="-1514864" y="3438170"/>
            <a:ext cx="4943961" cy="470728"/>
          </a:xfrm>
          <a:prstGeom prst="wedgeRoundRectCallout">
            <a:avLst>
              <a:gd name="adj1" fmla="val -8851"/>
              <a:gd name="adj2" fmla="val 11077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Start with an Operational Requirement</a:t>
            </a:r>
          </a:p>
        </p:txBody>
      </p:sp>
    </p:spTree>
    <p:extLst>
      <p:ext uri="{BB962C8B-B14F-4D97-AF65-F5344CB8AC3E}">
        <p14:creationId xmlns:p14="http://schemas.microsoft.com/office/powerpoint/2010/main" val="144869779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4DD93AAA-9664-724C-BCA8-AA8BF9C19235}" type="slidenum">
              <a:rPr lang="en-US" smtClean="0"/>
              <a:pPr/>
              <a:t>63</a:t>
            </a:fld>
            <a:endParaRPr lang="en-US" dirty="0"/>
          </a:p>
        </p:txBody>
      </p:sp>
      <p:sp>
        <p:nvSpPr>
          <p:cNvPr id="4" name="Content Placeholder 3">
            <a:extLst>
              <a:ext uri="{FF2B5EF4-FFF2-40B4-BE49-F238E27FC236}">
                <a16:creationId xmlns:a16="http://schemas.microsoft.com/office/drawing/2014/main" id="{A3B3F2C7-6D43-B24A-998F-9DB14C9F97F8}"/>
              </a:ext>
            </a:extLst>
          </p:cNvPr>
          <p:cNvSpPr>
            <a:spLocks noGrp="1"/>
          </p:cNvSpPr>
          <p:nvPr>
            <p:ph sz="quarter" idx="16"/>
          </p:nvPr>
        </p:nvSpPr>
        <p:spPr>
          <a:xfrm>
            <a:off x="6984582" y="920395"/>
            <a:ext cx="4445070" cy="5335555"/>
          </a:xfrm>
        </p:spPr>
        <p:txBody>
          <a:bodyPr>
            <a:normAutofit fontScale="70000" lnSpcReduction="20000"/>
          </a:bodyPr>
          <a:lstStyle/>
          <a:p>
            <a:pPr marL="0" indent="0">
              <a:buNone/>
              <a:defRPr/>
            </a:pPr>
            <a:r>
              <a:rPr lang="en-GB" sz="2000" dirty="0">
                <a:solidFill>
                  <a:srgbClr val="990000"/>
                </a:solidFill>
              </a:rPr>
              <a:t>What is it?</a:t>
            </a:r>
          </a:p>
          <a:p>
            <a:pPr>
              <a:defRPr/>
            </a:pPr>
            <a:r>
              <a:rPr lang="en-GB" dirty="0"/>
              <a:t>A version of the Use Case used by engineers to uncover the functionality necessary to convert the main system input to the main system output</a:t>
            </a:r>
          </a:p>
          <a:p>
            <a:pPr marL="0" indent="0">
              <a:buNone/>
              <a:defRPr/>
            </a:pPr>
            <a:r>
              <a:rPr lang="en-GB" sz="2000" dirty="0">
                <a:solidFill>
                  <a:srgbClr val="990000"/>
                </a:solidFill>
              </a:rPr>
              <a:t>Why use it?</a:t>
            </a:r>
          </a:p>
          <a:p>
            <a:pPr>
              <a:defRPr/>
            </a:pPr>
            <a:r>
              <a:rPr lang="en-GB" dirty="0"/>
              <a:t>It is a natural intuitive communication</a:t>
            </a:r>
          </a:p>
          <a:p>
            <a:pPr>
              <a:defRPr/>
            </a:pPr>
            <a:r>
              <a:rPr lang="en-GB" dirty="0"/>
              <a:t>Define logical </a:t>
            </a:r>
            <a:r>
              <a:rPr lang="en-GB" dirty="0">
                <a:solidFill>
                  <a:srgbClr val="000000"/>
                </a:solidFill>
              </a:rPr>
              <a:t>chunks</a:t>
            </a:r>
            <a:r>
              <a:rPr lang="en-GB" dirty="0"/>
              <a:t> of functionality</a:t>
            </a:r>
          </a:p>
          <a:p>
            <a:pPr>
              <a:defRPr/>
            </a:pPr>
            <a:r>
              <a:rPr lang="en-GB" dirty="0"/>
              <a:t>Can help define both want and unwanted behaviour</a:t>
            </a:r>
          </a:p>
          <a:p>
            <a:pPr marL="0" indent="0">
              <a:lnSpc>
                <a:spcPct val="110000"/>
              </a:lnSpc>
              <a:spcBef>
                <a:spcPts val="0"/>
              </a:spcBef>
              <a:buNone/>
              <a:defRPr/>
            </a:pPr>
            <a:r>
              <a:rPr lang="en-GB" sz="2000" dirty="0">
                <a:solidFill>
                  <a:srgbClr val="990000"/>
                </a:solidFill>
              </a:rPr>
              <a:t>How to do it</a:t>
            </a:r>
          </a:p>
          <a:p>
            <a:pPr>
              <a:defRPr/>
            </a:pPr>
            <a:r>
              <a:rPr lang="en-GB" dirty="0"/>
              <a:t>Best performed by a small team of engineers who describe in a time-line how they expect the system to convert the main inputs into main outputs and how they expect the system to respond. For moded (systems with several modes of operation) or multipurpose systems it may be necessary to have a number of Use Cases for different “scenarios”  </a:t>
            </a:r>
          </a:p>
          <a:p>
            <a:pPr marL="0" indent="0">
              <a:buNone/>
            </a:pPr>
            <a:endParaRPr lang="en-US" dirty="0"/>
          </a:p>
        </p:txBody>
      </p:sp>
      <p:sp>
        <p:nvSpPr>
          <p:cNvPr id="99330" name="Rectangle 2"/>
          <p:cNvSpPr>
            <a:spLocks noGrp="1" noChangeArrowheads="1"/>
          </p:cNvSpPr>
          <p:nvPr>
            <p:ph type="title"/>
          </p:nvPr>
        </p:nvSpPr>
        <p:spPr>
          <a:xfrm>
            <a:off x="2013066" y="495663"/>
            <a:ext cx="8229600" cy="424732"/>
          </a:xfrm>
        </p:spPr>
        <p:txBody>
          <a:bodyPr/>
          <a:lstStyle/>
          <a:p>
            <a:pPr>
              <a:defRPr/>
            </a:pPr>
            <a:r>
              <a:rPr lang="en-GB" dirty="0">
                <a:cs typeface="+mj-cs"/>
              </a:rPr>
              <a:t>The System (White Box) Use Case</a:t>
            </a:r>
          </a:p>
        </p:txBody>
      </p:sp>
      <p:pic>
        <p:nvPicPr>
          <p:cNvPr id="8" name="Picture 7">
            <a:extLst>
              <a:ext uri="{FF2B5EF4-FFF2-40B4-BE49-F238E27FC236}">
                <a16:creationId xmlns:a16="http://schemas.microsoft.com/office/drawing/2014/main" id="{5C2D407A-E911-B84C-AB27-B886F38F4C5A}"/>
              </a:ext>
            </a:extLst>
          </p:cNvPr>
          <p:cNvPicPr>
            <a:picLocks noChangeAspect="1"/>
          </p:cNvPicPr>
          <p:nvPr/>
        </p:nvPicPr>
        <p:blipFill>
          <a:blip r:embed="rId3"/>
          <a:stretch>
            <a:fillRect/>
          </a:stretch>
        </p:blipFill>
        <p:spPr>
          <a:xfrm>
            <a:off x="1524001" y="2093233"/>
            <a:ext cx="4414597" cy="3058630"/>
          </a:xfrm>
          <a:prstGeom prst="rect">
            <a:avLst/>
          </a:prstGeom>
        </p:spPr>
      </p:pic>
    </p:spTree>
    <p:extLst>
      <p:ext uri="{BB962C8B-B14F-4D97-AF65-F5344CB8AC3E}">
        <p14:creationId xmlns:p14="http://schemas.microsoft.com/office/powerpoint/2010/main" val="41568190"/>
      </p:ext>
    </p:extLst>
  </p:cSld>
  <p:clrMapOvr>
    <a:masterClrMapping/>
  </p:clrMapOvr>
  <p:transition spd="slow"/>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9F9F7B-14B6-410F-B23E-520079B87C99}"/>
              </a:ext>
            </a:extLst>
          </p:cNvPr>
          <p:cNvSpPr>
            <a:spLocks noGrp="1"/>
          </p:cNvSpPr>
          <p:nvPr>
            <p:ph type="sldNum" sz="quarter" idx="12"/>
          </p:nvPr>
        </p:nvSpPr>
        <p:spPr/>
        <p:txBody>
          <a:bodyPr/>
          <a:lstStyle/>
          <a:p>
            <a:fld id="{455123DE-DF0A-45CF-9929-81DBBDC71DC7}" type="slidenum">
              <a:rPr lang="en-AU" smtClean="0"/>
              <a:pPr/>
              <a:t>64</a:t>
            </a:fld>
            <a:endParaRPr lang="en-AU" dirty="0"/>
          </a:p>
        </p:txBody>
      </p:sp>
      <p:sp>
        <p:nvSpPr>
          <p:cNvPr id="4" name="Title 3"/>
          <p:cNvSpPr>
            <a:spLocks noGrp="1"/>
          </p:cNvSpPr>
          <p:nvPr>
            <p:ph type="title"/>
          </p:nvPr>
        </p:nvSpPr>
        <p:spPr>
          <a:xfrm>
            <a:off x="162616" y="133368"/>
            <a:ext cx="13753448" cy="664797"/>
          </a:xfrm>
        </p:spPr>
        <p:txBody>
          <a:bodyPr/>
          <a:lstStyle/>
          <a:p>
            <a:r>
              <a:rPr lang="en-US" sz="4800" b="1" dirty="0"/>
              <a:t>How to Do It</a:t>
            </a:r>
          </a:p>
        </p:txBody>
      </p:sp>
      <p:sp>
        <p:nvSpPr>
          <p:cNvPr id="7" name="Rectangle 6">
            <a:extLst>
              <a:ext uri="{FF2B5EF4-FFF2-40B4-BE49-F238E27FC236}">
                <a16:creationId xmlns:a16="http://schemas.microsoft.com/office/drawing/2014/main" id="{4D174DBC-02DA-624B-B28F-4422C5A8BB59}"/>
              </a:ext>
            </a:extLst>
          </p:cNvPr>
          <p:cNvSpPr/>
          <p:nvPr/>
        </p:nvSpPr>
        <p:spPr>
          <a:xfrm>
            <a:off x="1439917" y="1165861"/>
            <a:ext cx="2587797" cy="837111"/>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Step1: Determine suitable boundary and identify main inputs and outputs</a:t>
            </a:r>
          </a:p>
          <a:p>
            <a:pPr algn="ctr"/>
            <a:r>
              <a:rPr lang="en-US" sz="1400" b="1" dirty="0">
                <a:solidFill>
                  <a:schemeClr val="tx1"/>
                </a:solidFill>
              </a:rPr>
              <a:t>and Purpose </a:t>
            </a:r>
          </a:p>
        </p:txBody>
      </p:sp>
      <p:sp>
        <p:nvSpPr>
          <p:cNvPr id="8" name="Rectangle 7">
            <a:extLst>
              <a:ext uri="{FF2B5EF4-FFF2-40B4-BE49-F238E27FC236}">
                <a16:creationId xmlns:a16="http://schemas.microsoft.com/office/drawing/2014/main" id="{D83FB858-DCEC-8E4C-97E1-0EB1F0B425D6}"/>
              </a:ext>
            </a:extLst>
          </p:cNvPr>
          <p:cNvSpPr/>
          <p:nvPr/>
        </p:nvSpPr>
        <p:spPr>
          <a:xfrm>
            <a:off x="2883763" y="2166256"/>
            <a:ext cx="2678698" cy="1034145"/>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2: Take each main input and determine what happens to it as a series of Verb Noun Functions to it  to generate an output </a:t>
            </a:r>
          </a:p>
        </p:txBody>
      </p:sp>
      <p:sp>
        <p:nvSpPr>
          <p:cNvPr id="9" name="Rectangle 8">
            <a:extLst>
              <a:ext uri="{FF2B5EF4-FFF2-40B4-BE49-F238E27FC236}">
                <a16:creationId xmlns:a16="http://schemas.microsoft.com/office/drawing/2014/main" id="{A432D0D7-23E0-C54A-9C8D-1D35C75E3A2E}"/>
              </a:ext>
            </a:extLst>
          </p:cNvPr>
          <p:cNvSpPr/>
          <p:nvPr/>
        </p:nvSpPr>
        <p:spPr>
          <a:xfrm>
            <a:off x="4797648" y="3363685"/>
            <a:ext cx="2080410" cy="84908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3: Group functions together to form larger functions</a:t>
            </a:r>
          </a:p>
        </p:txBody>
      </p:sp>
      <p:sp>
        <p:nvSpPr>
          <p:cNvPr id="10" name="Rectangle 9">
            <a:extLst>
              <a:ext uri="{FF2B5EF4-FFF2-40B4-BE49-F238E27FC236}">
                <a16:creationId xmlns:a16="http://schemas.microsoft.com/office/drawing/2014/main" id="{4ECF8F9E-5F21-1045-BCF0-26C5CA6899B6}"/>
              </a:ext>
            </a:extLst>
          </p:cNvPr>
          <p:cNvSpPr/>
          <p:nvPr/>
        </p:nvSpPr>
        <p:spPr>
          <a:xfrm>
            <a:off x="6187245" y="4376056"/>
            <a:ext cx="2191330" cy="87320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4: Construct a Tree Diagram and clearly define each function</a:t>
            </a:r>
          </a:p>
        </p:txBody>
      </p:sp>
      <p:sp>
        <p:nvSpPr>
          <p:cNvPr id="11" name="Rectangle 10">
            <a:extLst>
              <a:ext uri="{FF2B5EF4-FFF2-40B4-BE49-F238E27FC236}">
                <a16:creationId xmlns:a16="http://schemas.microsoft.com/office/drawing/2014/main" id="{06C6D3A8-9555-AD48-A88C-4288EB73CB11}"/>
              </a:ext>
            </a:extLst>
          </p:cNvPr>
          <p:cNvSpPr/>
          <p:nvPr/>
        </p:nvSpPr>
        <p:spPr>
          <a:xfrm>
            <a:off x="7757581" y="5412547"/>
            <a:ext cx="2191330" cy="87320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5: Review Tree Diagram to seek further functions</a:t>
            </a:r>
          </a:p>
        </p:txBody>
      </p:sp>
      <p:sp>
        <p:nvSpPr>
          <p:cNvPr id="12" name="Bent Arrow 11">
            <a:extLst>
              <a:ext uri="{FF2B5EF4-FFF2-40B4-BE49-F238E27FC236}">
                <a16:creationId xmlns:a16="http://schemas.microsoft.com/office/drawing/2014/main" id="{B05CB156-CBE5-5047-B54F-64C196817EEF}"/>
              </a:ext>
            </a:extLst>
          </p:cNvPr>
          <p:cNvSpPr/>
          <p:nvPr/>
        </p:nvSpPr>
        <p:spPr>
          <a:xfrm rot="5400000">
            <a:off x="4258967" y="1499779"/>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3" name="Bent Arrow 12">
            <a:extLst>
              <a:ext uri="{FF2B5EF4-FFF2-40B4-BE49-F238E27FC236}">
                <a16:creationId xmlns:a16="http://schemas.microsoft.com/office/drawing/2014/main" id="{8B334D45-EC0E-6947-BFD8-CB254661C236}"/>
              </a:ext>
            </a:extLst>
          </p:cNvPr>
          <p:cNvSpPr/>
          <p:nvPr/>
        </p:nvSpPr>
        <p:spPr>
          <a:xfrm rot="16200000">
            <a:off x="7097951" y="5435898"/>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4" name="Bent Arrow 13">
            <a:extLst>
              <a:ext uri="{FF2B5EF4-FFF2-40B4-BE49-F238E27FC236}">
                <a16:creationId xmlns:a16="http://schemas.microsoft.com/office/drawing/2014/main" id="{CE17D459-3D55-4E41-B435-A6FD19D4B90E}"/>
              </a:ext>
            </a:extLst>
          </p:cNvPr>
          <p:cNvSpPr/>
          <p:nvPr/>
        </p:nvSpPr>
        <p:spPr>
          <a:xfrm rot="5400000">
            <a:off x="8776538" y="4820022"/>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5" name="Bent Arrow 14">
            <a:extLst>
              <a:ext uri="{FF2B5EF4-FFF2-40B4-BE49-F238E27FC236}">
                <a16:creationId xmlns:a16="http://schemas.microsoft.com/office/drawing/2014/main" id="{529FC594-0A8D-8748-89FF-C9A7C783962E}"/>
              </a:ext>
            </a:extLst>
          </p:cNvPr>
          <p:cNvSpPr/>
          <p:nvPr/>
        </p:nvSpPr>
        <p:spPr>
          <a:xfrm rot="5400000">
            <a:off x="7090411" y="3801766"/>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6" name="Bent Arrow 15">
            <a:extLst>
              <a:ext uri="{FF2B5EF4-FFF2-40B4-BE49-F238E27FC236}">
                <a16:creationId xmlns:a16="http://schemas.microsoft.com/office/drawing/2014/main" id="{DA2ED91F-D440-5545-8A70-367E9383C694}"/>
              </a:ext>
            </a:extLst>
          </p:cNvPr>
          <p:cNvSpPr/>
          <p:nvPr/>
        </p:nvSpPr>
        <p:spPr>
          <a:xfrm rot="5400000">
            <a:off x="5828123" y="2767621"/>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32913972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6121" y="333722"/>
            <a:ext cx="10174223" cy="584775"/>
          </a:xfrm>
        </p:spPr>
        <p:txBody>
          <a:bodyPr>
            <a:normAutofit fontScale="90000"/>
          </a:bodyPr>
          <a:lstStyle/>
          <a:p>
            <a:r>
              <a:rPr lang="en-US" dirty="0"/>
              <a:t>Step 1: Determine suitable boundary and identify main inputs and outputs and purpose </a:t>
            </a:r>
          </a:p>
        </p:txBody>
      </p:sp>
      <p:sp>
        <p:nvSpPr>
          <p:cNvPr id="3" name="Content Placeholder 2"/>
          <p:cNvSpPr>
            <a:spLocks noGrp="1"/>
          </p:cNvSpPr>
          <p:nvPr>
            <p:ph type="body" sz="quarter" idx="13"/>
          </p:nvPr>
        </p:nvSpPr>
        <p:spPr>
          <a:xfrm>
            <a:off x="2017777" y="1339128"/>
            <a:ext cx="8254937" cy="513221"/>
          </a:xfrm>
        </p:spPr>
        <p:txBody>
          <a:bodyPr>
            <a:normAutofit fontScale="70000" lnSpcReduction="20000"/>
          </a:bodyPr>
          <a:lstStyle/>
          <a:p>
            <a:pPr marL="0" indent="0">
              <a:lnSpc>
                <a:spcPct val="110000"/>
              </a:lnSpc>
              <a:spcBef>
                <a:spcPts val="0"/>
              </a:spcBef>
              <a:buNone/>
            </a:pPr>
            <a:r>
              <a:rPr lang="en-US" sz="2000" dirty="0"/>
              <a:t>A simple Input-Output Block Diagram is the simplest approach to determine the inputs and outputs</a:t>
            </a:r>
          </a:p>
          <a:p>
            <a:pPr marL="0" indent="0">
              <a:buNone/>
            </a:pPr>
            <a:endParaRPr lang="en-US" b="0" dirty="0"/>
          </a:p>
        </p:txBody>
      </p:sp>
      <p:sp>
        <p:nvSpPr>
          <p:cNvPr id="2" name="Rectangle 1">
            <a:extLst>
              <a:ext uri="{FF2B5EF4-FFF2-40B4-BE49-F238E27FC236}">
                <a16:creationId xmlns:a16="http://schemas.microsoft.com/office/drawing/2014/main" id="{8CD78291-257A-5048-B687-44DEB829F471}"/>
              </a:ext>
            </a:extLst>
          </p:cNvPr>
          <p:cNvSpPr/>
          <p:nvPr/>
        </p:nvSpPr>
        <p:spPr>
          <a:xfrm>
            <a:off x="4537106" y="2271927"/>
            <a:ext cx="2449286" cy="1197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lumMod val="75000"/>
                    <a:lumOff val="25000"/>
                  </a:schemeClr>
                </a:solidFill>
              </a:rPr>
              <a:t>Television</a:t>
            </a:r>
          </a:p>
        </p:txBody>
      </p:sp>
      <p:cxnSp>
        <p:nvCxnSpPr>
          <p:cNvPr id="6" name="Straight Arrow Connector 5">
            <a:extLst>
              <a:ext uri="{FF2B5EF4-FFF2-40B4-BE49-F238E27FC236}">
                <a16:creationId xmlns:a16="http://schemas.microsoft.com/office/drawing/2014/main" id="{EDB42931-0E9F-CA4E-80F3-9AEA28E112BF}"/>
              </a:ext>
            </a:extLst>
          </p:cNvPr>
          <p:cNvCxnSpPr/>
          <p:nvPr/>
        </p:nvCxnSpPr>
        <p:spPr>
          <a:xfrm>
            <a:off x="3045764" y="240255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435F1B-3363-2D40-BA92-AF70201F0019}"/>
              </a:ext>
            </a:extLst>
          </p:cNvPr>
          <p:cNvSpPr txBox="1"/>
          <p:nvPr/>
        </p:nvSpPr>
        <p:spPr>
          <a:xfrm>
            <a:off x="3218881" y="2055866"/>
            <a:ext cx="726481" cy="338554"/>
          </a:xfrm>
          <a:prstGeom prst="rect">
            <a:avLst/>
          </a:prstGeom>
          <a:noFill/>
        </p:spPr>
        <p:txBody>
          <a:bodyPr wrap="none" rtlCol="0">
            <a:spAutoFit/>
          </a:bodyPr>
          <a:lstStyle/>
          <a:p>
            <a:r>
              <a:rPr lang="en-US" sz="1600" dirty="0"/>
              <a:t>Signal</a:t>
            </a:r>
          </a:p>
        </p:txBody>
      </p:sp>
      <p:cxnSp>
        <p:nvCxnSpPr>
          <p:cNvPr id="8" name="Straight Arrow Connector 7">
            <a:extLst>
              <a:ext uri="{FF2B5EF4-FFF2-40B4-BE49-F238E27FC236}">
                <a16:creationId xmlns:a16="http://schemas.microsoft.com/office/drawing/2014/main" id="{521D2C92-DEE1-D445-8F8F-20F5470145B9}"/>
              </a:ext>
            </a:extLst>
          </p:cNvPr>
          <p:cNvCxnSpPr/>
          <p:nvPr/>
        </p:nvCxnSpPr>
        <p:spPr>
          <a:xfrm>
            <a:off x="3045764" y="290439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CE1E38BA-91C8-EE42-A20C-9E363B31FC93}"/>
              </a:ext>
            </a:extLst>
          </p:cNvPr>
          <p:cNvSpPr txBox="1"/>
          <p:nvPr/>
        </p:nvSpPr>
        <p:spPr>
          <a:xfrm>
            <a:off x="3200400" y="2556442"/>
            <a:ext cx="739433" cy="338554"/>
          </a:xfrm>
          <a:prstGeom prst="rect">
            <a:avLst/>
          </a:prstGeom>
          <a:noFill/>
        </p:spPr>
        <p:txBody>
          <a:bodyPr wrap="none" rtlCol="0">
            <a:spAutoFit/>
          </a:bodyPr>
          <a:lstStyle/>
          <a:p>
            <a:r>
              <a:rPr lang="en-US" sz="1600" dirty="0"/>
              <a:t>Power</a:t>
            </a:r>
          </a:p>
        </p:txBody>
      </p:sp>
      <p:cxnSp>
        <p:nvCxnSpPr>
          <p:cNvPr id="10" name="Straight Arrow Connector 9">
            <a:extLst>
              <a:ext uri="{FF2B5EF4-FFF2-40B4-BE49-F238E27FC236}">
                <a16:creationId xmlns:a16="http://schemas.microsoft.com/office/drawing/2014/main" id="{2A973026-67C8-B24A-B795-5549171996D4}"/>
              </a:ext>
            </a:extLst>
          </p:cNvPr>
          <p:cNvCxnSpPr/>
          <p:nvPr/>
        </p:nvCxnSpPr>
        <p:spPr>
          <a:xfrm>
            <a:off x="3045764" y="3353683"/>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DE976DB-893F-BF4E-A1AD-990DC8994D67}"/>
              </a:ext>
            </a:extLst>
          </p:cNvPr>
          <p:cNvSpPr txBox="1"/>
          <p:nvPr/>
        </p:nvSpPr>
        <p:spPr>
          <a:xfrm>
            <a:off x="3194958" y="3022823"/>
            <a:ext cx="1192955" cy="661720"/>
          </a:xfrm>
          <a:prstGeom prst="rect">
            <a:avLst/>
          </a:prstGeom>
          <a:noFill/>
        </p:spPr>
        <p:txBody>
          <a:bodyPr wrap="none" rtlCol="0">
            <a:spAutoFit/>
          </a:bodyPr>
          <a:lstStyle/>
          <a:p>
            <a:pPr>
              <a:spcAft>
                <a:spcPts val="600"/>
              </a:spcAft>
            </a:pPr>
            <a:r>
              <a:rPr lang="en-US" sz="1600" dirty="0"/>
              <a:t>User </a:t>
            </a:r>
          </a:p>
          <a:p>
            <a:r>
              <a:rPr lang="en-US" sz="1600" dirty="0"/>
              <a:t>Commands</a:t>
            </a:r>
          </a:p>
        </p:txBody>
      </p:sp>
      <p:sp>
        <p:nvSpPr>
          <p:cNvPr id="12" name="Rounded Rectangular Callout 11">
            <a:extLst>
              <a:ext uri="{FF2B5EF4-FFF2-40B4-BE49-F238E27FC236}">
                <a16:creationId xmlns:a16="http://schemas.microsoft.com/office/drawing/2014/main" id="{7ABED089-BCDE-794F-A3B3-EC7EAD1F854A}"/>
              </a:ext>
            </a:extLst>
          </p:cNvPr>
          <p:cNvSpPr/>
          <p:nvPr/>
        </p:nvSpPr>
        <p:spPr>
          <a:xfrm>
            <a:off x="1823662" y="4150271"/>
            <a:ext cx="2536372" cy="1687287"/>
          </a:xfrm>
          <a:prstGeom prst="wedgeRoundRectCallout">
            <a:avLst>
              <a:gd name="adj1" fmla="val 24850"/>
              <a:gd name="adj2" fmla="val -8388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Think of the actual inputs and then make them generic and therefore solution free</a:t>
            </a:r>
          </a:p>
        </p:txBody>
      </p:sp>
      <p:cxnSp>
        <p:nvCxnSpPr>
          <p:cNvPr id="13" name="Straight Arrow Connector 12">
            <a:extLst>
              <a:ext uri="{FF2B5EF4-FFF2-40B4-BE49-F238E27FC236}">
                <a16:creationId xmlns:a16="http://schemas.microsoft.com/office/drawing/2014/main" id="{DFF7FB36-C113-134D-92CE-61FC2C213A51}"/>
              </a:ext>
            </a:extLst>
          </p:cNvPr>
          <p:cNvCxnSpPr/>
          <p:nvPr/>
        </p:nvCxnSpPr>
        <p:spPr>
          <a:xfrm>
            <a:off x="6986393" y="239442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960DAEA-942F-D44C-8C21-D93A68AA90D3}"/>
              </a:ext>
            </a:extLst>
          </p:cNvPr>
          <p:cNvSpPr txBox="1"/>
          <p:nvPr/>
        </p:nvSpPr>
        <p:spPr>
          <a:xfrm>
            <a:off x="7159510" y="2047731"/>
            <a:ext cx="630301" cy="338554"/>
          </a:xfrm>
          <a:prstGeom prst="rect">
            <a:avLst/>
          </a:prstGeom>
          <a:noFill/>
        </p:spPr>
        <p:txBody>
          <a:bodyPr wrap="none" rtlCol="0">
            <a:spAutoFit/>
          </a:bodyPr>
          <a:lstStyle/>
          <a:p>
            <a:r>
              <a:rPr lang="en-US" sz="1600" dirty="0"/>
              <a:t>Light</a:t>
            </a:r>
          </a:p>
        </p:txBody>
      </p:sp>
      <p:cxnSp>
        <p:nvCxnSpPr>
          <p:cNvPr id="15" name="Straight Arrow Connector 14">
            <a:extLst>
              <a:ext uri="{FF2B5EF4-FFF2-40B4-BE49-F238E27FC236}">
                <a16:creationId xmlns:a16="http://schemas.microsoft.com/office/drawing/2014/main" id="{176F8FD0-F0BD-4F46-A91E-8B7B9349ADCD}"/>
              </a:ext>
            </a:extLst>
          </p:cNvPr>
          <p:cNvCxnSpPr/>
          <p:nvPr/>
        </p:nvCxnSpPr>
        <p:spPr>
          <a:xfrm>
            <a:off x="6986393" y="289626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456156-A5F7-5043-90DD-FB248F11C648}"/>
              </a:ext>
            </a:extLst>
          </p:cNvPr>
          <p:cNvSpPr txBox="1"/>
          <p:nvPr/>
        </p:nvSpPr>
        <p:spPr>
          <a:xfrm>
            <a:off x="7141028" y="2548307"/>
            <a:ext cx="752514" cy="338554"/>
          </a:xfrm>
          <a:prstGeom prst="rect">
            <a:avLst/>
          </a:prstGeom>
          <a:noFill/>
        </p:spPr>
        <p:txBody>
          <a:bodyPr wrap="none" rtlCol="0">
            <a:spAutoFit/>
          </a:bodyPr>
          <a:lstStyle/>
          <a:p>
            <a:r>
              <a:rPr lang="en-US" sz="1600" dirty="0"/>
              <a:t>Sound</a:t>
            </a:r>
          </a:p>
        </p:txBody>
      </p:sp>
      <p:cxnSp>
        <p:nvCxnSpPr>
          <p:cNvPr id="17" name="Straight Arrow Connector 16">
            <a:extLst>
              <a:ext uri="{FF2B5EF4-FFF2-40B4-BE49-F238E27FC236}">
                <a16:creationId xmlns:a16="http://schemas.microsoft.com/office/drawing/2014/main" id="{74F7B13A-8923-184E-8EE6-BCC62663E310}"/>
              </a:ext>
            </a:extLst>
          </p:cNvPr>
          <p:cNvCxnSpPr/>
          <p:nvPr/>
        </p:nvCxnSpPr>
        <p:spPr>
          <a:xfrm>
            <a:off x="6986393" y="3345548"/>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FA205BC-7D05-AC46-AC8B-ED65EAC29A02}"/>
              </a:ext>
            </a:extLst>
          </p:cNvPr>
          <p:cNvSpPr txBox="1"/>
          <p:nvPr/>
        </p:nvSpPr>
        <p:spPr>
          <a:xfrm>
            <a:off x="7135586" y="3014688"/>
            <a:ext cx="606256" cy="338554"/>
          </a:xfrm>
          <a:prstGeom prst="rect">
            <a:avLst/>
          </a:prstGeom>
          <a:noFill/>
        </p:spPr>
        <p:txBody>
          <a:bodyPr wrap="none" rtlCol="0">
            <a:spAutoFit/>
          </a:bodyPr>
          <a:lstStyle/>
          <a:p>
            <a:pPr>
              <a:spcAft>
                <a:spcPts val="600"/>
              </a:spcAft>
            </a:pPr>
            <a:r>
              <a:rPr lang="en-US" sz="1600" dirty="0"/>
              <a:t>Heat</a:t>
            </a:r>
          </a:p>
        </p:txBody>
      </p:sp>
      <p:sp>
        <p:nvSpPr>
          <p:cNvPr id="20" name="Right Brace 19">
            <a:extLst>
              <a:ext uri="{FF2B5EF4-FFF2-40B4-BE49-F238E27FC236}">
                <a16:creationId xmlns:a16="http://schemas.microsoft.com/office/drawing/2014/main" id="{C3740328-D46B-9746-AC66-0AE2FF9558CE}"/>
              </a:ext>
            </a:extLst>
          </p:cNvPr>
          <p:cNvSpPr/>
          <p:nvPr/>
        </p:nvSpPr>
        <p:spPr>
          <a:xfrm>
            <a:off x="8619249" y="2271927"/>
            <a:ext cx="260866" cy="632468"/>
          </a:xfrm>
          <a:prstGeom prst="rightBrace">
            <a:avLst>
              <a:gd name="adj1" fmla="val 26309"/>
              <a:gd name="adj2" fmla="val 50000"/>
            </a:avLst>
          </a:prstGeom>
          <a:ln w="28575">
            <a:solidFill>
              <a:srgbClr val="615E9B"/>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TextBox 20">
            <a:extLst>
              <a:ext uri="{FF2B5EF4-FFF2-40B4-BE49-F238E27FC236}">
                <a16:creationId xmlns:a16="http://schemas.microsoft.com/office/drawing/2014/main" id="{89B981D2-35D9-F84D-8151-415BF93729F1}"/>
              </a:ext>
            </a:extLst>
          </p:cNvPr>
          <p:cNvSpPr txBox="1"/>
          <p:nvPr/>
        </p:nvSpPr>
        <p:spPr>
          <a:xfrm>
            <a:off x="8885963" y="2403495"/>
            <a:ext cx="1123256" cy="369332"/>
          </a:xfrm>
          <a:prstGeom prst="rect">
            <a:avLst/>
          </a:prstGeom>
          <a:noFill/>
        </p:spPr>
        <p:txBody>
          <a:bodyPr wrap="none" rtlCol="0">
            <a:spAutoFit/>
          </a:bodyPr>
          <a:lstStyle/>
          <a:p>
            <a:r>
              <a:rPr lang="en-US" dirty="0"/>
              <a:t>Desirable</a:t>
            </a:r>
          </a:p>
        </p:txBody>
      </p:sp>
      <p:sp>
        <p:nvSpPr>
          <p:cNvPr id="22" name="TextBox 21">
            <a:extLst>
              <a:ext uri="{FF2B5EF4-FFF2-40B4-BE49-F238E27FC236}">
                <a16:creationId xmlns:a16="http://schemas.microsoft.com/office/drawing/2014/main" id="{CBE6602C-4CC6-1946-BB38-131283BB535A}"/>
              </a:ext>
            </a:extLst>
          </p:cNvPr>
          <p:cNvSpPr txBox="1"/>
          <p:nvPr/>
        </p:nvSpPr>
        <p:spPr>
          <a:xfrm>
            <a:off x="8616826" y="3160882"/>
            <a:ext cx="1373325" cy="369332"/>
          </a:xfrm>
          <a:prstGeom prst="rect">
            <a:avLst/>
          </a:prstGeom>
          <a:noFill/>
        </p:spPr>
        <p:txBody>
          <a:bodyPr wrap="none" rtlCol="0">
            <a:spAutoFit/>
          </a:bodyPr>
          <a:lstStyle/>
          <a:p>
            <a:r>
              <a:rPr lang="en-US" dirty="0"/>
              <a:t>Undesirable</a:t>
            </a:r>
          </a:p>
        </p:txBody>
      </p:sp>
      <p:sp>
        <p:nvSpPr>
          <p:cNvPr id="24" name="Rounded Rectangular Callout 23">
            <a:extLst>
              <a:ext uri="{FF2B5EF4-FFF2-40B4-BE49-F238E27FC236}">
                <a16:creationId xmlns:a16="http://schemas.microsoft.com/office/drawing/2014/main" id="{CA1A5906-C7F8-6647-A2CA-B8B4DBB56DFC}"/>
              </a:ext>
            </a:extLst>
          </p:cNvPr>
          <p:cNvSpPr/>
          <p:nvPr/>
        </p:nvSpPr>
        <p:spPr>
          <a:xfrm>
            <a:off x="7348639" y="4081362"/>
            <a:ext cx="2536372" cy="1687287"/>
          </a:xfrm>
          <a:prstGeom prst="wedgeRoundRectCallout">
            <a:avLst>
              <a:gd name="adj1" fmla="val 24850"/>
              <a:gd name="adj2" fmla="val -8388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Think of the actual outputs and then make them generic. Consider unwanted outputs too</a:t>
            </a:r>
          </a:p>
        </p:txBody>
      </p:sp>
    </p:spTree>
    <p:extLst>
      <p:ext uri="{BB962C8B-B14F-4D97-AF65-F5344CB8AC3E}">
        <p14:creationId xmlns:p14="http://schemas.microsoft.com/office/powerpoint/2010/main" val="286797235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4893" y="354662"/>
            <a:ext cx="9501111" cy="584775"/>
          </a:xfrm>
        </p:spPr>
        <p:txBody>
          <a:bodyPr>
            <a:normAutofit fontScale="90000"/>
          </a:bodyPr>
          <a:lstStyle/>
          <a:p>
            <a:r>
              <a:rPr lang="en-US" dirty="0"/>
              <a:t>Step 1: Determine suitable boundary and identify main inputs and outputs and purpose </a:t>
            </a:r>
          </a:p>
        </p:txBody>
      </p:sp>
      <p:sp>
        <p:nvSpPr>
          <p:cNvPr id="25" name="Text Placeholder 24">
            <a:extLst>
              <a:ext uri="{FF2B5EF4-FFF2-40B4-BE49-F238E27FC236}">
                <a16:creationId xmlns:a16="http://schemas.microsoft.com/office/drawing/2014/main" id="{28A3C90B-B34F-B043-BD50-F3C2746825BC}"/>
              </a:ext>
            </a:extLst>
          </p:cNvPr>
          <p:cNvSpPr>
            <a:spLocks noGrp="1"/>
          </p:cNvSpPr>
          <p:nvPr>
            <p:ph type="body" sz="quarter" idx="13"/>
          </p:nvPr>
        </p:nvSpPr>
        <p:spPr>
          <a:xfrm>
            <a:off x="483476" y="3272667"/>
            <a:ext cx="11456275" cy="2106928"/>
          </a:xfrm>
        </p:spPr>
        <p:txBody>
          <a:bodyPr>
            <a:normAutofit fontScale="70000" lnSpcReduction="20000"/>
          </a:bodyPr>
          <a:lstStyle/>
          <a:p>
            <a:pPr marL="0" indent="0">
              <a:buNone/>
            </a:pPr>
            <a:r>
              <a:rPr lang="en-US" dirty="0"/>
              <a:t>It is importance when developing a System Use Case to have a clear definition of the purpose of the system. </a:t>
            </a:r>
          </a:p>
          <a:p>
            <a:pPr marL="0" indent="0">
              <a:buNone/>
            </a:pPr>
            <a:r>
              <a:rPr lang="en-US" dirty="0"/>
              <a:t>This can often generate considerable debate because of the confusion of inputs and the level. </a:t>
            </a:r>
          </a:p>
          <a:p>
            <a:pPr marL="0" indent="0">
              <a:buNone/>
            </a:pPr>
            <a:r>
              <a:rPr lang="en-US" dirty="0"/>
              <a:t>Even if there is an existing Operational Requirements which should contain the system’s purpose, it is worthwhile just checking</a:t>
            </a:r>
          </a:p>
          <a:p>
            <a:pPr marL="0" indent="0">
              <a:buNone/>
            </a:pPr>
            <a:r>
              <a:rPr lang="en-US" dirty="0"/>
              <a:t>The usual error in defining the purpose is to confuse the system input (that entity which gets changed into the output) with the resources needed to bring about the transformation. For example, with the TV the Power and User Commands are resources and hence the true purpose is:</a:t>
            </a:r>
          </a:p>
          <a:p>
            <a:pPr marL="0" indent="0">
              <a:buNone/>
            </a:pPr>
            <a:endParaRPr lang="en-US" dirty="0"/>
          </a:p>
        </p:txBody>
      </p:sp>
      <p:sp>
        <p:nvSpPr>
          <p:cNvPr id="2" name="Rectangle 1">
            <a:extLst>
              <a:ext uri="{FF2B5EF4-FFF2-40B4-BE49-F238E27FC236}">
                <a16:creationId xmlns:a16="http://schemas.microsoft.com/office/drawing/2014/main" id="{8CD78291-257A-5048-B687-44DEB829F471}"/>
              </a:ext>
            </a:extLst>
          </p:cNvPr>
          <p:cNvSpPr/>
          <p:nvPr/>
        </p:nvSpPr>
        <p:spPr>
          <a:xfrm>
            <a:off x="4468526" y="1803297"/>
            <a:ext cx="2449286" cy="1197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lumMod val="75000"/>
                    <a:lumOff val="25000"/>
                  </a:schemeClr>
                </a:solidFill>
              </a:rPr>
              <a:t>Television</a:t>
            </a:r>
          </a:p>
        </p:txBody>
      </p:sp>
      <p:cxnSp>
        <p:nvCxnSpPr>
          <p:cNvPr id="6" name="Straight Arrow Connector 5">
            <a:extLst>
              <a:ext uri="{FF2B5EF4-FFF2-40B4-BE49-F238E27FC236}">
                <a16:creationId xmlns:a16="http://schemas.microsoft.com/office/drawing/2014/main" id="{EDB42931-0E9F-CA4E-80F3-9AEA28E112BF}"/>
              </a:ext>
            </a:extLst>
          </p:cNvPr>
          <p:cNvCxnSpPr/>
          <p:nvPr/>
        </p:nvCxnSpPr>
        <p:spPr>
          <a:xfrm>
            <a:off x="2977184" y="193392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435F1B-3363-2D40-BA92-AF70201F0019}"/>
              </a:ext>
            </a:extLst>
          </p:cNvPr>
          <p:cNvSpPr txBox="1"/>
          <p:nvPr/>
        </p:nvSpPr>
        <p:spPr>
          <a:xfrm>
            <a:off x="3150301" y="1587236"/>
            <a:ext cx="726481" cy="338554"/>
          </a:xfrm>
          <a:prstGeom prst="rect">
            <a:avLst/>
          </a:prstGeom>
          <a:noFill/>
        </p:spPr>
        <p:txBody>
          <a:bodyPr wrap="none" rtlCol="0">
            <a:spAutoFit/>
          </a:bodyPr>
          <a:lstStyle/>
          <a:p>
            <a:r>
              <a:rPr lang="en-US" sz="1600" dirty="0"/>
              <a:t>Signal</a:t>
            </a:r>
          </a:p>
        </p:txBody>
      </p:sp>
      <p:cxnSp>
        <p:nvCxnSpPr>
          <p:cNvPr id="8" name="Straight Arrow Connector 7">
            <a:extLst>
              <a:ext uri="{FF2B5EF4-FFF2-40B4-BE49-F238E27FC236}">
                <a16:creationId xmlns:a16="http://schemas.microsoft.com/office/drawing/2014/main" id="{521D2C92-DEE1-D445-8F8F-20F5470145B9}"/>
              </a:ext>
            </a:extLst>
          </p:cNvPr>
          <p:cNvCxnSpPr/>
          <p:nvPr/>
        </p:nvCxnSpPr>
        <p:spPr>
          <a:xfrm>
            <a:off x="2977184" y="243576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CE1E38BA-91C8-EE42-A20C-9E363B31FC93}"/>
              </a:ext>
            </a:extLst>
          </p:cNvPr>
          <p:cNvSpPr txBox="1"/>
          <p:nvPr/>
        </p:nvSpPr>
        <p:spPr>
          <a:xfrm>
            <a:off x="3131820" y="2087812"/>
            <a:ext cx="739433" cy="338554"/>
          </a:xfrm>
          <a:prstGeom prst="rect">
            <a:avLst/>
          </a:prstGeom>
          <a:noFill/>
        </p:spPr>
        <p:txBody>
          <a:bodyPr wrap="none" rtlCol="0">
            <a:spAutoFit/>
          </a:bodyPr>
          <a:lstStyle/>
          <a:p>
            <a:r>
              <a:rPr lang="en-US" sz="1600" dirty="0"/>
              <a:t>Power</a:t>
            </a:r>
          </a:p>
        </p:txBody>
      </p:sp>
      <p:cxnSp>
        <p:nvCxnSpPr>
          <p:cNvPr id="10" name="Straight Arrow Connector 9">
            <a:extLst>
              <a:ext uri="{FF2B5EF4-FFF2-40B4-BE49-F238E27FC236}">
                <a16:creationId xmlns:a16="http://schemas.microsoft.com/office/drawing/2014/main" id="{2A973026-67C8-B24A-B795-5549171996D4}"/>
              </a:ext>
            </a:extLst>
          </p:cNvPr>
          <p:cNvCxnSpPr/>
          <p:nvPr/>
        </p:nvCxnSpPr>
        <p:spPr>
          <a:xfrm>
            <a:off x="2977184" y="2885053"/>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DE976DB-893F-BF4E-A1AD-990DC8994D67}"/>
              </a:ext>
            </a:extLst>
          </p:cNvPr>
          <p:cNvSpPr txBox="1"/>
          <p:nvPr/>
        </p:nvSpPr>
        <p:spPr>
          <a:xfrm>
            <a:off x="3126378" y="2554193"/>
            <a:ext cx="1192955" cy="661720"/>
          </a:xfrm>
          <a:prstGeom prst="rect">
            <a:avLst/>
          </a:prstGeom>
          <a:noFill/>
        </p:spPr>
        <p:txBody>
          <a:bodyPr wrap="none" rtlCol="0">
            <a:spAutoFit/>
          </a:bodyPr>
          <a:lstStyle/>
          <a:p>
            <a:pPr>
              <a:spcAft>
                <a:spcPts val="600"/>
              </a:spcAft>
            </a:pPr>
            <a:r>
              <a:rPr lang="en-US" sz="1600" dirty="0"/>
              <a:t>User </a:t>
            </a:r>
          </a:p>
          <a:p>
            <a:r>
              <a:rPr lang="en-US" sz="1600" dirty="0"/>
              <a:t>Commands</a:t>
            </a:r>
          </a:p>
        </p:txBody>
      </p:sp>
      <p:cxnSp>
        <p:nvCxnSpPr>
          <p:cNvPr id="13" name="Straight Arrow Connector 12">
            <a:extLst>
              <a:ext uri="{FF2B5EF4-FFF2-40B4-BE49-F238E27FC236}">
                <a16:creationId xmlns:a16="http://schemas.microsoft.com/office/drawing/2014/main" id="{DFF7FB36-C113-134D-92CE-61FC2C213A51}"/>
              </a:ext>
            </a:extLst>
          </p:cNvPr>
          <p:cNvCxnSpPr/>
          <p:nvPr/>
        </p:nvCxnSpPr>
        <p:spPr>
          <a:xfrm>
            <a:off x="6917813" y="192579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960DAEA-942F-D44C-8C21-D93A68AA90D3}"/>
              </a:ext>
            </a:extLst>
          </p:cNvPr>
          <p:cNvSpPr txBox="1"/>
          <p:nvPr/>
        </p:nvSpPr>
        <p:spPr>
          <a:xfrm>
            <a:off x="7090930" y="1579101"/>
            <a:ext cx="630301" cy="338554"/>
          </a:xfrm>
          <a:prstGeom prst="rect">
            <a:avLst/>
          </a:prstGeom>
          <a:noFill/>
        </p:spPr>
        <p:txBody>
          <a:bodyPr wrap="none" rtlCol="0">
            <a:spAutoFit/>
          </a:bodyPr>
          <a:lstStyle/>
          <a:p>
            <a:r>
              <a:rPr lang="en-US" sz="1600" dirty="0"/>
              <a:t>Light</a:t>
            </a:r>
          </a:p>
        </p:txBody>
      </p:sp>
      <p:cxnSp>
        <p:nvCxnSpPr>
          <p:cNvPr id="15" name="Straight Arrow Connector 14">
            <a:extLst>
              <a:ext uri="{FF2B5EF4-FFF2-40B4-BE49-F238E27FC236}">
                <a16:creationId xmlns:a16="http://schemas.microsoft.com/office/drawing/2014/main" id="{176F8FD0-F0BD-4F46-A91E-8B7B9349ADCD}"/>
              </a:ext>
            </a:extLst>
          </p:cNvPr>
          <p:cNvCxnSpPr/>
          <p:nvPr/>
        </p:nvCxnSpPr>
        <p:spPr>
          <a:xfrm>
            <a:off x="6917813" y="242763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456156-A5F7-5043-90DD-FB248F11C648}"/>
              </a:ext>
            </a:extLst>
          </p:cNvPr>
          <p:cNvSpPr txBox="1"/>
          <p:nvPr/>
        </p:nvSpPr>
        <p:spPr>
          <a:xfrm>
            <a:off x="7072448" y="2079677"/>
            <a:ext cx="752514" cy="338554"/>
          </a:xfrm>
          <a:prstGeom prst="rect">
            <a:avLst/>
          </a:prstGeom>
          <a:noFill/>
        </p:spPr>
        <p:txBody>
          <a:bodyPr wrap="none" rtlCol="0">
            <a:spAutoFit/>
          </a:bodyPr>
          <a:lstStyle/>
          <a:p>
            <a:r>
              <a:rPr lang="en-US" sz="1600" dirty="0"/>
              <a:t>Sound</a:t>
            </a:r>
          </a:p>
        </p:txBody>
      </p:sp>
      <p:cxnSp>
        <p:nvCxnSpPr>
          <p:cNvPr id="17" name="Straight Arrow Connector 16">
            <a:extLst>
              <a:ext uri="{FF2B5EF4-FFF2-40B4-BE49-F238E27FC236}">
                <a16:creationId xmlns:a16="http://schemas.microsoft.com/office/drawing/2014/main" id="{74F7B13A-8923-184E-8EE6-BCC62663E310}"/>
              </a:ext>
            </a:extLst>
          </p:cNvPr>
          <p:cNvCxnSpPr/>
          <p:nvPr/>
        </p:nvCxnSpPr>
        <p:spPr>
          <a:xfrm>
            <a:off x="6917813" y="2876918"/>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FA205BC-7D05-AC46-AC8B-ED65EAC29A02}"/>
              </a:ext>
            </a:extLst>
          </p:cNvPr>
          <p:cNvSpPr txBox="1"/>
          <p:nvPr/>
        </p:nvSpPr>
        <p:spPr>
          <a:xfrm>
            <a:off x="7067006" y="2546058"/>
            <a:ext cx="606256" cy="338554"/>
          </a:xfrm>
          <a:prstGeom prst="rect">
            <a:avLst/>
          </a:prstGeom>
          <a:noFill/>
        </p:spPr>
        <p:txBody>
          <a:bodyPr wrap="none" rtlCol="0">
            <a:spAutoFit/>
          </a:bodyPr>
          <a:lstStyle/>
          <a:p>
            <a:pPr>
              <a:spcAft>
                <a:spcPts val="600"/>
              </a:spcAft>
            </a:pPr>
            <a:r>
              <a:rPr lang="en-US" sz="1600" dirty="0"/>
              <a:t>Heat</a:t>
            </a:r>
          </a:p>
        </p:txBody>
      </p:sp>
      <p:sp>
        <p:nvSpPr>
          <p:cNvPr id="20" name="Right Brace 19">
            <a:extLst>
              <a:ext uri="{FF2B5EF4-FFF2-40B4-BE49-F238E27FC236}">
                <a16:creationId xmlns:a16="http://schemas.microsoft.com/office/drawing/2014/main" id="{C3740328-D46B-9746-AC66-0AE2FF9558CE}"/>
              </a:ext>
            </a:extLst>
          </p:cNvPr>
          <p:cNvSpPr/>
          <p:nvPr/>
        </p:nvSpPr>
        <p:spPr>
          <a:xfrm>
            <a:off x="8550669" y="1803297"/>
            <a:ext cx="260866" cy="632468"/>
          </a:xfrm>
          <a:prstGeom prst="rightBrace">
            <a:avLst>
              <a:gd name="adj1" fmla="val 26309"/>
              <a:gd name="adj2" fmla="val 50000"/>
            </a:avLst>
          </a:prstGeom>
          <a:ln w="28575">
            <a:solidFill>
              <a:srgbClr val="615E9B"/>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TextBox 20">
            <a:extLst>
              <a:ext uri="{FF2B5EF4-FFF2-40B4-BE49-F238E27FC236}">
                <a16:creationId xmlns:a16="http://schemas.microsoft.com/office/drawing/2014/main" id="{89B981D2-35D9-F84D-8151-415BF93729F1}"/>
              </a:ext>
            </a:extLst>
          </p:cNvPr>
          <p:cNvSpPr txBox="1"/>
          <p:nvPr/>
        </p:nvSpPr>
        <p:spPr>
          <a:xfrm>
            <a:off x="8817383" y="1934865"/>
            <a:ext cx="1123256" cy="369332"/>
          </a:xfrm>
          <a:prstGeom prst="rect">
            <a:avLst/>
          </a:prstGeom>
          <a:noFill/>
        </p:spPr>
        <p:txBody>
          <a:bodyPr wrap="none" rtlCol="0">
            <a:spAutoFit/>
          </a:bodyPr>
          <a:lstStyle/>
          <a:p>
            <a:r>
              <a:rPr lang="en-US" dirty="0"/>
              <a:t>Desirable</a:t>
            </a:r>
          </a:p>
        </p:txBody>
      </p:sp>
      <p:sp>
        <p:nvSpPr>
          <p:cNvPr id="22" name="TextBox 21">
            <a:extLst>
              <a:ext uri="{FF2B5EF4-FFF2-40B4-BE49-F238E27FC236}">
                <a16:creationId xmlns:a16="http://schemas.microsoft.com/office/drawing/2014/main" id="{CBE6602C-4CC6-1946-BB38-131283BB535A}"/>
              </a:ext>
            </a:extLst>
          </p:cNvPr>
          <p:cNvSpPr txBox="1"/>
          <p:nvPr/>
        </p:nvSpPr>
        <p:spPr>
          <a:xfrm>
            <a:off x="8548246" y="2692252"/>
            <a:ext cx="1373325" cy="369332"/>
          </a:xfrm>
          <a:prstGeom prst="rect">
            <a:avLst/>
          </a:prstGeom>
          <a:noFill/>
        </p:spPr>
        <p:txBody>
          <a:bodyPr wrap="none" rtlCol="0">
            <a:spAutoFit/>
          </a:bodyPr>
          <a:lstStyle/>
          <a:p>
            <a:r>
              <a:rPr lang="en-US" dirty="0"/>
              <a:t>Undesirable</a:t>
            </a:r>
          </a:p>
        </p:txBody>
      </p:sp>
      <p:sp>
        <p:nvSpPr>
          <p:cNvPr id="26" name="Rectangle 25">
            <a:extLst>
              <a:ext uri="{FF2B5EF4-FFF2-40B4-BE49-F238E27FC236}">
                <a16:creationId xmlns:a16="http://schemas.microsoft.com/office/drawing/2014/main" id="{869B8AA7-8720-C34A-90C7-3E87F27A9C0C}"/>
              </a:ext>
            </a:extLst>
          </p:cNvPr>
          <p:cNvSpPr/>
          <p:nvPr/>
        </p:nvSpPr>
        <p:spPr>
          <a:xfrm>
            <a:off x="3314205" y="5651537"/>
            <a:ext cx="5966430" cy="888188"/>
          </a:xfrm>
          <a:prstGeom prst="rect">
            <a:avLst/>
          </a:prstGeom>
          <a:ln/>
        </p:spPr>
        <p:style>
          <a:lnRef idx="0">
            <a:schemeClr val="accent2"/>
          </a:lnRef>
          <a:fillRef idx="3">
            <a:schemeClr val="accent2"/>
          </a:fillRef>
          <a:effectRef idx="3">
            <a:schemeClr val="accent2"/>
          </a:effectRef>
          <a:fontRef idx="minor">
            <a:schemeClr val="lt1"/>
          </a:fontRef>
        </p:style>
        <p:txBody>
          <a:bodyPr rtlCol="0" anchor="t"/>
          <a:lstStyle/>
          <a:p>
            <a:r>
              <a:rPr lang="en-US" dirty="0"/>
              <a:t>To</a:t>
            </a:r>
            <a:r>
              <a:rPr lang="en-US" sz="1350" dirty="0"/>
              <a:t>  </a:t>
            </a:r>
          </a:p>
          <a:p>
            <a:endParaRPr lang="en-US" sz="100" dirty="0"/>
          </a:p>
          <a:p>
            <a:pPr algn="ctr"/>
            <a:r>
              <a:rPr lang="en-US" sz="2800" dirty="0"/>
              <a:t>Convert Signal to Light and Sound </a:t>
            </a:r>
          </a:p>
        </p:txBody>
      </p:sp>
    </p:spTree>
    <p:extLst>
      <p:ext uri="{BB962C8B-B14F-4D97-AF65-F5344CB8AC3E}">
        <p14:creationId xmlns:p14="http://schemas.microsoft.com/office/powerpoint/2010/main" val="1246837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1464" y="190254"/>
            <a:ext cx="8647903" cy="498595"/>
          </a:xfrm>
        </p:spPr>
        <p:txBody>
          <a:bodyPr>
            <a:normAutofit fontScale="90000"/>
          </a:bodyPr>
          <a:lstStyle/>
          <a:p>
            <a:r>
              <a:rPr lang="en-GB" dirty="0"/>
              <a:t>We can use Purpose to Understand</a:t>
            </a:r>
          </a:p>
        </p:txBody>
      </p:sp>
      <p:sp>
        <p:nvSpPr>
          <p:cNvPr id="5" name="TextBox 4"/>
          <p:cNvSpPr txBox="1"/>
          <p:nvPr/>
        </p:nvSpPr>
        <p:spPr>
          <a:xfrm>
            <a:off x="2868523" y="1153463"/>
            <a:ext cx="1518968" cy="738664"/>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1400" dirty="0"/>
              <a:t>Convert Signal into Light and Sound</a:t>
            </a:r>
          </a:p>
        </p:txBody>
      </p:sp>
      <p:grpSp>
        <p:nvGrpSpPr>
          <p:cNvPr id="3" name="Group 2">
            <a:extLst>
              <a:ext uri="{FF2B5EF4-FFF2-40B4-BE49-F238E27FC236}">
                <a16:creationId xmlns:a16="http://schemas.microsoft.com/office/drawing/2014/main" id="{059AEE95-5AA4-A94E-8BC1-0140ED0EDC77}"/>
              </a:ext>
            </a:extLst>
          </p:cNvPr>
          <p:cNvGrpSpPr/>
          <p:nvPr/>
        </p:nvGrpSpPr>
        <p:grpSpPr>
          <a:xfrm>
            <a:off x="3628007" y="1892127"/>
            <a:ext cx="1459496" cy="3045516"/>
            <a:chOff x="773438" y="2980635"/>
            <a:chExt cx="1581121" cy="3299309"/>
          </a:xfrm>
        </p:grpSpPr>
        <p:sp>
          <p:nvSpPr>
            <p:cNvPr id="7" name="TextBox 6"/>
            <p:cNvSpPr txBox="1"/>
            <p:nvPr/>
          </p:nvSpPr>
          <p:spPr>
            <a:xfrm>
              <a:off x="1064610" y="3447154"/>
              <a:ext cx="1289949" cy="602597"/>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Signal</a:t>
              </a:r>
            </a:p>
          </p:txBody>
        </p:sp>
        <p:sp>
          <p:nvSpPr>
            <p:cNvPr id="8" name="TextBox 7"/>
            <p:cNvSpPr txBox="1"/>
            <p:nvPr/>
          </p:nvSpPr>
          <p:spPr>
            <a:xfrm>
              <a:off x="1064610" y="4177157"/>
              <a:ext cx="1289949" cy="56609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Decode Signal</a:t>
              </a:r>
            </a:p>
          </p:txBody>
        </p:sp>
        <p:sp>
          <p:nvSpPr>
            <p:cNvPr id="10" name="TextBox 9"/>
            <p:cNvSpPr txBox="1"/>
            <p:nvPr/>
          </p:nvSpPr>
          <p:spPr>
            <a:xfrm>
              <a:off x="1064609" y="5643802"/>
              <a:ext cx="1289949" cy="636142"/>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Sound</a:t>
              </a:r>
            </a:p>
          </p:txBody>
        </p:sp>
        <p:sp>
          <p:nvSpPr>
            <p:cNvPr id="11" name="TextBox 10"/>
            <p:cNvSpPr txBox="1"/>
            <p:nvPr/>
          </p:nvSpPr>
          <p:spPr>
            <a:xfrm>
              <a:off x="1064610" y="4881805"/>
              <a:ext cx="1289949" cy="62344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Picture</a:t>
              </a:r>
            </a:p>
          </p:txBody>
        </p:sp>
        <p:cxnSp>
          <p:nvCxnSpPr>
            <p:cNvPr id="19" name="Elbow Connector 18"/>
            <p:cNvCxnSpPr>
              <a:cxnSpLocks/>
              <a:endCxn id="7" idx="1"/>
            </p:cNvCxnSpPr>
            <p:nvPr/>
          </p:nvCxnSpPr>
          <p:spPr>
            <a:xfrm rot="16200000" flipH="1">
              <a:off x="535116" y="3218958"/>
              <a:ext cx="76781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Elbow Connector 21"/>
            <p:cNvCxnSpPr>
              <a:cxnSpLocks/>
              <a:endCxn id="10" idx="1"/>
            </p:cNvCxnSpPr>
            <p:nvPr/>
          </p:nvCxnSpPr>
          <p:spPr>
            <a:xfrm rot="16200000" flipH="1">
              <a:off x="-571594" y="4325669"/>
              <a:ext cx="2981237" cy="29117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Elbow Connector 22"/>
            <p:cNvCxnSpPr>
              <a:cxnSpLocks/>
              <a:endCxn id="11" idx="1"/>
            </p:cNvCxnSpPr>
            <p:nvPr/>
          </p:nvCxnSpPr>
          <p:spPr>
            <a:xfrm rot="16200000" flipH="1">
              <a:off x="-187420" y="3941494"/>
              <a:ext cx="2212889"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Elbow Connector 23"/>
            <p:cNvCxnSpPr>
              <a:cxnSpLocks/>
              <a:endCxn id="8" idx="1"/>
            </p:cNvCxnSpPr>
            <p:nvPr/>
          </p:nvCxnSpPr>
          <p:spPr>
            <a:xfrm rot="16200000" flipH="1">
              <a:off x="179240" y="3574834"/>
              <a:ext cx="147956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2" name="Left Arrow 51"/>
          <p:cNvSpPr/>
          <p:nvPr/>
        </p:nvSpPr>
        <p:spPr>
          <a:xfrm>
            <a:off x="5314705" y="842201"/>
            <a:ext cx="5983915" cy="1404302"/>
          </a:xfrm>
          <a:prstGeom prst="leftArrow">
            <a:avLst>
              <a:gd name="adj1" fmla="val 72165"/>
              <a:gd name="adj2" fmla="val 50000"/>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600" dirty="0"/>
              <a:t>We ask ourselves the question </a:t>
            </a:r>
            <a:r>
              <a:rPr lang="mr-IN" sz="1600" dirty="0"/>
              <a:t>–</a:t>
            </a:r>
            <a:r>
              <a:rPr lang="en-GB" sz="1600" dirty="0"/>
              <a:t>”what will the system have to DO in order to convert signal into light and sound?”</a:t>
            </a:r>
          </a:p>
        </p:txBody>
      </p:sp>
      <p:sp>
        <p:nvSpPr>
          <p:cNvPr id="53" name="Left Arrow 52"/>
          <p:cNvSpPr/>
          <p:nvPr/>
        </p:nvSpPr>
        <p:spPr>
          <a:xfrm>
            <a:off x="5503283" y="2322761"/>
            <a:ext cx="5795338" cy="2655967"/>
          </a:xfrm>
          <a:prstGeom prst="leftArrow">
            <a:avLst>
              <a:gd name="adj1" fmla="val 90332"/>
              <a:gd name="adj2" fmla="val 20385"/>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These are </a:t>
            </a:r>
            <a:r>
              <a:rPr lang="en-GB" b="1" dirty="0"/>
              <a:t>some</a:t>
            </a:r>
            <a:r>
              <a:rPr lang="en-GB" dirty="0"/>
              <a:t> of the lower-level sub-purposes that have to be carried out to convert the TV signal into light and sound. We normally don’t call them sub-purpose and sub-sub- purposes </a:t>
            </a:r>
            <a:r>
              <a:rPr lang="mr-IN" dirty="0"/>
              <a:t>–</a:t>
            </a:r>
            <a:r>
              <a:rPr lang="en-GB" dirty="0"/>
              <a:t> in engineering they are </a:t>
            </a:r>
            <a:r>
              <a:rPr lang="en-GB" b="1" dirty="0"/>
              <a:t>functions,</a:t>
            </a:r>
            <a:r>
              <a:rPr lang="en-GB" dirty="0"/>
              <a:t> typically defined as a </a:t>
            </a:r>
            <a:r>
              <a:rPr lang="en-GB" b="1" dirty="0"/>
              <a:t>Verb Noun </a:t>
            </a:r>
            <a:r>
              <a:rPr lang="en-GB" dirty="0"/>
              <a:t>phrase</a:t>
            </a:r>
          </a:p>
        </p:txBody>
      </p:sp>
      <p:sp>
        <p:nvSpPr>
          <p:cNvPr id="21" name="Rounded Rectangular Callout 20">
            <a:extLst>
              <a:ext uri="{FF2B5EF4-FFF2-40B4-BE49-F238E27FC236}">
                <a16:creationId xmlns:a16="http://schemas.microsoft.com/office/drawing/2014/main" id="{5C578213-7EF1-F543-A064-F7A1237A874E}"/>
              </a:ext>
            </a:extLst>
          </p:cNvPr>
          <p:cNvSpPr/>
          <p:nvPr/>
        </p:nvSpPr>
        <p:spPr>
          <a:xfrm>
            <a:off x="2747010" y="5692140"/>
            <a:ext cx="5269230" cy="777240"/>
          </a:xfrm>
          <a:prstGeom prst="wedgeRoundRectCallout">
            <a:avLst>
              <a:gd name="adj1" fmla="val -9312"/>
              <a:gd name="adj2" fmla="val -14044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b="1" dirty="0">
                <a:solidFill>
                  <a:schemeClr val="tx1"/>
                </a:solidFill>
              </a:rPr>
              <a:t>I don’t know how I’m going to do any of these – but logic says they will have to be done </a:t>
            </a:r>
          </a:p>
        </p:txBody>
      </p:sp>
    </p:spTree>
    <p:extLst>
      <p:ext uri="{BB962C8B-B14F-4D97-AF65-F5344CB8AC3E}">
        <p14:creationId xmlns:p14="http://schemas.microsoft.com/office/powerpoint/2010/main" val="367083703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up)">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animBg="1"/>
      <p:bldP spid="53"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5239" y="252870"/>
            <a:ext cx="8647903" cy="498595"/>
          </a:xfrm>
        </p:spPr>
        <p:txBody>
          <a:bodyPr>
            <a:normAutofit fontScale="90000"/>
          </a:bodyPr>
          <a:lstStyle/>
          <a:p>
            <a:r>
              <a:rPr lang="en-GB" dirty="0"/>
              <a:t>We can use Purpose to Understand</a:t>
            </a:r>
          </a:p>
        </p:txBody>
      </p:sp>
      <p:sp>
        <p:nvSpPr>
          <p:cNvPr id="5" name="TextBox 4"/>
          <p:cNvSpPr txBox="1"/>
          <p:nvPr/>
        </p:nvSpPr>
        <p:spPr>
          <a:xfrm>
            <a:off x="4600490" y="1268413"/>
            <a:ext cx="1518968" cy="738664"/>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1400" dirty="0"/>
              <a:t>Convert Signal into Light and Sound</a:t>
            </a:r>
          </a:p>
        </p:txBody>
      </p:sp>
      <p:grpSp>
        <p:nvGrpSpPr>
          <p:cNvPr id="3" name="Group 2">
            <a:extLst>
              <a:ext uri="{FF2B5EF4-FFF2-40B4-BE49-F238E27FC236}">
                <a16:creationId xmlns:a16="http://schemas.microsoft.com/office/drawing/2014/main" id="{059AEE95-5AA4-A94E-8BC1-0140ED0EDC77}"/>
              </a:ext>
            </a:extLst>
          </p:cNvPr>
          <p:cNvGrpSpPr/>
          <p:nvPr/>
        </p:nvGrpSpPr>
        <p:grpSpPr>
          <a:xfrm>
            <a:off x="2203151" y="3209823"/>
            <a:ext cx="1459496" cy="3045516"/>
            <a:chOff x="773438" y="2980635"/>
            <a:chExt cx="1581121" cy="3299309"/>
          </a:xfrm>
        </p:grpSpPr>
        <p:sp>
          <p:nvSpPr>
            <p:cNvPr id="7" name="TextBox 6"/>
            <p:cNvSpPr txBox="1"/>
            <p:nvPr/>
          </p:nvSpPr>
          <p:spPr>
            <a:xfrm>
              <a:off x="1064610" y="3447154"/>
              <a:ext cx="1289949" cy="602597"/>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Signal</a:t>
              </a:r>
            </a:p>
          </p:txBody>
        </p:sp>
        <p:sp>
          <p:nvSpPr>
            <p:cNvPr id="8" name="TextBox 7"/>
            <p:cNvSpPr txBox="1"/>
            <p:nvPr/>
          </p:nvSpPr>
          <p:spPr>
            <a:xfrm>
              <a:off x="1064610" y="4177157"/>
              <a:ext cx="1289949" cy="56609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Decode Signal</a:t>
              </a:r>
            </a:p>
          </p:txBody>
        </p:sp>
        <p:sp>
          <p:nvSpPr>
            <p:cNvPr id="10" name="TextBox 9"/>
            <p:cNvSpPr txBox="1"/>
            <p:nvPr/>
          </p:nvSpPr>
          <p:spPr>
            <a:xfrm>
              <a:off x="1064609" y="5643802"/>
              <a:ext cx="1289949" cy="636142"/>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Sound</a:t>
              </a:r>
            </a:p>
          </p:txBody>
        </p:sp>
        <p:sp>
          <p:nvSpPr>
            <p:cNvPr id="11" name="TextBox 10"/>
            <p:cNvSpPr txBox="1"/>
            <p:nvPr/>
          </p:nvSpPr>
          <p:spPr>
            <a:xfrm>
              <a:off x="1064610" y="4881805"/>
              <a:ext cx="1289949" cy="62344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Picture</a:t>
              </a:r>
            </a:p>
          </p:txBody>
        </p:sp>
        <p:cxnSp>
          <p:nvCxnSpPr>
            <p:cNvPr id="19" name="Elbow Connector 18"/>
            <p:cNvCxnSpPr>
              <a:stCxn id="13" idx="2"/>
              <a:endCxn id="7" idx="1"/>
            </p:cNvCxnSpPr>
            <p:nvPr/>
          </p:nvCxnSpPr>
          <p:spPr>
            <a:xfrm rot="16200000" flipH="1">
              <a:off x="535116" y="3218958"/>
              <a:ext cx="76781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Elbow Connector 21"/>
            <p:cNvCxnSpPr>
              <a:stCxn id="13" idx="2"/>
              <a:endCxn id="10" idx="1"/>
            </p:cNvCxnSpPr>
            <p:nvPr/>
          </p:nvCxnSpPr>
          <p:spPr>
            <a:xfrm rot="16200000" flipH="1">
              <a:off x="-571594" y="4325669"/>
              <a:ext cx="2981237" cy="29117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Elbow Connector 22"/>
            <p:cNvCxnSpPr>
              <a:stCxn id="13" idx="2"/>
              <a:endCxn id="11" idx="1"/>
            </p:cNvCxnSpPr>
            <p:nvPr/>
          </p:nvCxnSpPr>
          <p:spPr>
            <a:xfrm rot="16200000" flipH="1">
              <a:off x="-187420" y="3941494"/>
              <a:ext cx="2212889"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Elbow Connector 23"/>
            <p:cNvCxnSpPr>
              <a:stCxn id="13" idx="2"/>
              <a:endCxn id="8" idx="1"/>
            </p:cNvCxnSpPr>
            <p:nvPr/>
          </p:nvCxnSpPr>
          <p:spPr>
            <a:xfrm rot="16200000" flipH="1">
              <a:off x="179240" y="3574834"/>
              <a:ext cx="147956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8" name="Group 17">
            <a:extLst>
              <a:ext uri="{FF2B5EF4-FFF2-40B4-BE49-F238E27FC236}">
                <a16:creationId xmlns:a16="http://schemas.microsoft.com/office/drawing/2014/main" id="{3A717C41-34E0-D946-AE05-6E322D9D233A}"/>
              </a:ext>
            </a:extLst>
          </p:cNvPr>
          <p:cNvGrpSpPr/>
          <p:nvPr/>
        </p:nvGrpSpPr>
        <p:grpSpPr>
          <a:xfrm>
            <a:off x="5526597" y="3221543"/>
            <a:ext cx="1582618" cy="1657581"/>
            <a:chOff x="4373838" y="2993330"/>
            <a:chExt cx="1714503" cy="1795713"/>
          </a:xfrm>
        </p:grpSpPr>
        <p:sp>
          <p:nvSpPr>
            <p:cNvPr id="16" name="TextBox 15"/>
            <p:cNvSpPr txBox="1"/>
            <p:nvPr/>
          </p:nvSpPr>
          <p:spPr>
            <a:xfrm>
              <a:off x="4671390" y="4177157"/>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 Remove Heat</a:t>
              </a:r>
            </a:p>
          </p:txBody>
        </p:sp>
        <p:sp>
          <p:nvSpPr>
            <p:cNvPr id="17" name="TextBox 16"/>
            <p:cNvSpPr txBox="1"/>
            <p:nvPr/>
          </p:nvSpPr>
          <p:spPr>
            <a:xfrm>
              <a:off x="4671390" y="3385077"/>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300" dirty="0"/>
                <a:t> Monitor Temperature</a:t>
              </a:r>
            </a:p>
          </p:txBody>
        </p:sp>
        <p:cxnSp>
          <p:nvCxnSpPr>
            <p:cNvPr id="39" name="Elbow Connector 38"/>
            <p:cNvCxnSpPr>
              <a:stCxn id="12" idx="2"/>
              <a:endCxn id="16" idx="1"/>
            </p:cNvCxnSpPr>
            <p:nvPr/>
          </p:nvCxnSpPr>
          <p:spPr>
            <a:xfrm rot="16200000" flipH="1">
              <a:off x="3777729" y="3589440"/>
              <a:ext cx="1489770"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Elbow Connector 39"/>
            <p:cNvCxnSpPr>
              <a:stCxn id="12" idx="2"/>
              <a:endCxn id="17" idx="1"/>
            </p:cNvCxnSpPr>
            <p:nvPr/>
          </p:nvCxnSpPr>
          <p:spPr>
            <a:xfrm rot="16200000" flipH="1">
              <a:off x="4173769" y="3193400"/>
              <a:ext cx="697691"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 name="Group 1">
            <a:extLst>
              <a:ext uri="{FF2B5EF4-FFF2-40B4-BE49-F238E27FC236}">
                <a16:creationId xmlns:a16="http://schemas.microsoft.com/office/drawing/2014/main" id="{E9763284-3356-544C-85DA-3994009C0405}"/>
              </a:ext>
            </a:extLst>
          </p:cNvPr>
          <p:cNvGrpSpPr/>
          <p:nvPr/>
        </p:nvGrpSpPr>
        <p:grpSpPr>
          <a:xfrm>
            <a:off x="1607792" y="2007076"/>
            <a:ext cx="6291123" cy="1214466"/>
            <a:chOff x="128464" y="1888584"/>
            <a:chExt cx="6815383" cy="1315671"/>
          </a:xfrm>
        </p:grpSpPr>
        <p:sp>
          <p:nvSpPr>
            <p:cNvPr id="9" name="TextBox 8"/>
            <p:cNvSpPr txBox="1"/>
            <p:nvPr/>
          </p:nvSpPr>
          <p:spPr>
            <a:xfrm>
              <a:off x="1856656" y="233951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Manage</a:t>
              </a:r>
            </a:p>
            <a:p>
              <a:pPr algn="ctr"/>
              <a:r>
                <a:rPr lang="en-US" sz="1400" dirty="0"/>
                <a:t>User Commands</a:t>
              </a:r>
            </a:p>
          </p:txBody>
        </p:sp>
        <p:sp>
          <p:nvSpPr>
            <p:cNvPr id="12" name="TextBox 11"/>
            <p:cNvSpPr txBox="1"/>
            <p:nvPr/>
          </p:nvSpPr>
          <p:spPr>
            <a:xfrm>
              <a:off x="3728864" y="2339517"/>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Manage Heat</a:t>
              </a:r>
            </a:p>
          </p:txBody>
        </p:sp>
        <p:sp>
          <p:nvSpPr>
            <p:cNvPr id="13" name="TextBox 12"/>
            <p:cNvSpPr txBox="1"/>
            <p:nvPr/>
          </p:nvSpPr>
          <p:spPr>
            <a:xfrm>
              <a:off x="128464" y="2326822"/>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Convert Signal</a:t>
              </a:r>
            </a:p>
          </p:txBody>
        </p:sp>
        <p:cxnSp>
          <p:nvCxnSpPr>
            <p:cNvPr id="20" name="Elbow Connector 19"/>
            <p:cNvCxnSpPr>
              <a:stCxn id="5" idx="2"/>
              <a:endCxn id="13" idx="0"/>
            </p:cNvCxnSpPr>
            <p:nvPr/>
          </p:nvCxnSpPr>
          <p:spPr>
            <a:xfrm rot="5400000">
              <a:off x="2264265" y="397758"/>
              <a:ext cx="438237" cy="3419890"/>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5" idx="2"/>
              <a:endCxn id="9" idx="0"/>
            </p:cNvCxnSpPr>
            <p:nvPr/>
          </p:nvCxnSpPr>
          <p:spPr>
            <a:xfrm rot="5400000">
              <a:off x="3122014" y="1268201"/>
              <a:ext cx="450932" cy="1691699"/>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Elbow Connector 48"/>
            <p:cNvCxnSpPr>
              <a:cxnSpLocks/>
              <a:stCxn id="5" idx="2"/>
              <a:endCxn id="12" idx="0"/>
            </p:cNvCxnSpPr>
            <p:nvPr/>
          </p:nvCxnSpPr>
          <p:spPr>
            <a:xfrm rot="16200000" flipH="1">
              <a:off x="4058118" y="2023796"/>
              <a:ext cx="450932" cy="180509"/>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641291B7-7724-8C49-8645-EC525A3DCB1B}"/>
                </a:ext>
              </a:extLst>
            </p:cNvPr>
            <p:cNvSpPr txBox="1"/>
            <p:nvPr/>
          </p:nvSpPr>
          <p:spPr>
            <a:xfrm>
              <a:off x="5653898" y="2338889"/>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Manage Power</a:t>
              </a:r>
            </a:p>
          </p:txBody>
        </p:sp>
        <p:cxnSp>
          <p:nvCxnSpPr>
            <p:cNvPr id="30" name="Elbow Connector 29">
              <a:extLst>
                <a:ext uri="{FF2B5EF4-FFF2-40B4-BE49-F238E27FC236}">
                  <a16:creationId xmlns:a16="http://schemas.microsoft.com/office/drawing/2014/main" id="{CAA04893-4698-8C4A-AB5A-AA9D6798FB6F}"/>
                </a:ext>
              </a:extLst>
            </p:cNvPr>
            <p:cNvCxnSpPr>
              <a:cxnSpLocks/>
              <a:stCxn id="5" idx="2"/>
              <a:endCxn id="29" idx="0"/>
            </p:cNvCxnSpPr>
            <p:nvPr/>
          </p:nvCxnSpPr>
          <p:spPr>
            <a:xfrm rot="16200000" flipH="1">
              <a:off x="5020949" y="1060964"/>
              <a:ext cx="450304" cy="2105544"/>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E7B9079C-5E5C-624D-9059-EF78C78EEE9D}"/>
              </a:ext>
            </a:extLst>
          </p:cNvPr>
          <p:cNvGrpSpPr/>
          <p:nvPr/>
        </p:nvGrpSpPr>
        <p:grpSpPr>
          <a:xfrm>
            <a:off x="7297545" y="3207571"/>
            <a:ext cx="1582617" cy="731731"/>
            <a:chOff x="6262834" y="3202998"/>
            <a:chExt cx="1714502" cy="792709"/>
          </a:xfrm>
        </p:grpSpPr>
        <p:sp>
          <p:nvSpPr>
            <p:cNvPr id="34" name="TextBox 33">
              <a:extLst>
                <a:ext uri="{FF2B5EF4-FFF2-40B4-BE49-F238E27FC236}">
                  <a16:creationId xmlns:a16="http://schemas.microsoft.com/office/drawing/2014/main" id="{3DD567C6-0084-D041-8F2A-300A58F9D197}"/>
                </a:ext>
              </a:extLst>
            </p:cNvPr>
            <p:cNvSpPr txBox="1"/>
            <p:nvPr/>
          </p:nvSpPr>
          <p:spPr>
            <a:xfrm>
              <a:off x="6560385" y="3383821"/>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 etc.</a:t>
              </a:r>
            </a:p>
          </p:txBody>
        </p:sp>
        <p:cxnSp>
          <p:nvCxnSpPr>
            <p:cNvPr id="35" name="Elbow Connector 34">
              <a:extLst>
                <a:ext uri="{FF2B5EF4-FFF2-40B4-BE49-F238E27FC236}">
                  <a16:creationId xmlns:a16="http://schemas.microsoft.com/office/drawing/2014/main" id="{A048E297-655E-F246-ABB1-0481E42F36F2}"/>
                </a:ext>
              </a:extLst>
            </p:cNvPr>
            <p:cNvCxnSpPr/>
            <p:nvPr/>
          </p:nvCxnSpPr>
          <p:spPr>
            <a:xfrm rot="16200000" flipH="1">
              <a:off x="6168227" y="3297605"/>
              <a:ext cx="486765"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FBA9098-5717-554C-AC20-B5A29982B91D}"/>
              </a:ext>
            </a:extLst>
          </p:cNvPr>
          <p:cNvGrpSpPr/>
          <p:nvPr/>
        </p:nvGrpSpPr>
        <p:grpSpPr>
          <a:xfrm>
            <a:off x="3798407" y="3219047"/>
            <a:ext cx="1518593" cy="2898005"/>
            <a:chOff x="2463938" y="3191557"/>
            <a:chExt cx="1645142" cy="3139505"/>
          </a:xfrm>
        </p:grpSpPr>
        <p:grpSp>
          <p:nvGrpSpPr>
            <p:cNvPr id="6" name="Group 5">
              <a:extLst>
                <a:ext uri="{FF2B5EF4-FFF2-40B4-BE49-F238E27FC236}">
                  <a16:creationId xmlns:a16="http://schemas.microsoft.com/office/drawing/2014/main" id="{87E4647C-BE61-7642-AA91-16681425AB46}"/>
                </a:ext>
              </a:extLst>
            </p:cNvPr>
            <p:cNvGrpSpPr/>
            <p:nvPr/>
          </p:nvGrpSpPr>
          <p:grpSpPr>
            <a:xfrm>
              <a:off x="2463938" y="3191557"/>
              <a:ext cx="1645142" cy="2091123"/>
              <a:chOff x="2463938" y="3191557"/>
              <a:chExt cx="1645142" cy="2091123"/>
            </a:xfrm>
          </p:grpSpPr>
          <p:sp>
            <p:nvSpPr>
              <p:cNvPr id="14" name="TextBox 13"/>
              <p:cNvSpPr txBox="1"/>
              <p:nvPr/>
            </p:nvSpPr>
            <p:spPr>
              <a:xfrm>
                <a:off x="2819131" y="338507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User Commands</a:t>
                </a:r>
              </a:p>
            </p:txBody>
          </p:sp>
          <p:sp>
            <p:nvSpPr>
              <p:cNvPr id="15" name="TextBox 14"/>
              <p:cNvSpPr txBox="1"/>
              <p:nvPr/>
            </p:nvSpPr>
            <p:spPr>
              <a:xfrm>
                <a:off x="2819130" y="443063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Interpret User Commands</a:t>
                </a:r>
              </a:p>
            </p:txBody>
          </p:sp>
          <p:cxnSp>
            <p:nvCxnSpPr>
              <p:cNvPr id="25" name="Elbow Connector 24"/>
              <p:cNvCxnSpPr>
                <a:stCxn id="9" idx="2"/>
                <a:endCxn id="14" idx="1"/>
              </p:cNvCxnSpPr>
              <p:nvPr/>
            </p:nvCxnSpPr>
            <p:spPr>
              <a:xfrm rot="16200000" flipH="1">
                <a:off x="2331764" y="3323732"/>
                <a:ext cx="619541" cy="355193"/>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Elbow Connector 37"/>
              <p:cNvCxnSpPr>
                <a:stCxn id="9" idx="2"/>
                <a:endCxn id="15" idx="1"/>
              </p:cNvCxnSpPr>
              <p:nvPr/>
            </p:nvCxnSpPr>
            <p:spPr>
              <a:xfrm rot="16200000" flipH="1">
                <a:off x="1808984" y="3846512"/>
                <a:ext cx="1665101" cy="35519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1" name="TextBox 40">
              <a:extLst>
                <a:ext uri="{FF2B5EF4-FFF2-40B4-BE49-F238E27FC236}">
                  <a16:creationId xmlns:a16="http://schemas.microsoft.com/office/drawing/2014/main" id="{27ABAEF5-BFB6-F34C-B8EC-4F675FD0202B}"/>
                </a:ext>
              </a:extLst>
            </p:cNvPr>
            <p:cNvSpPr txBox="1"/>
            <p:nvPr/>
          </p:nvSpPr>
          <p:spPr>
            <a:xfrm>
              <a:off x="2819130" y="5479019"/>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Perform User Commands</a:t>
              </a:r>
            </a:p>
          </p:txBody>
        </p:sp>
        <p:cxnSp>
          <p:nvCxnSpPr>
            <p:cNvPr id="42" name="Elbow Connector 41">
              <a:extLst>
                <a:ext uri="{FF2B5EF4-FFF2-40B4-BE49-F238E27FC236}">
                  <a16:creationId xmlns:a16="http://schemas.microsoft.com/office/drawing/2014/main" id="{32FEB60D-C3BA-D94C-AC33-DE013F1EE27B}"/>
                </a:ext>
              </a:extLst>
            </p:cNvPr>
            <p:cNvCxnSpPr>
              <a:cxnSpLocks/>
              <a:stCxn id="9" idx="2"/>
              <a:endCxn id="41" idx="1"/>
            </p:cNvCxnSpPr>
            <p:nvPr/>
          </p:nvCxnSpPr>
          <p:spPr>
            <a:xfrm rot="16200000" flipH="1">
              <a:off x="1284793" y="4370704"/>
              <a:ext cx="2713483" cy="35519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Rounded Rectangular Callout 26">
            <a:extLst>
              <a:ext uri="{FF2B5EF4-FFF2-40B4-BE49-F238E27FC236}">
                <a16:creationId xmlns:a16="http://schemas.microsoft.com/office/drawing/2014/main" id="{3C3AE2F7-C5BF-DB40-B7DE-BDF6510E54B4}"/>
              </a:ext>
            </a:extLst>
          </p:cNvPr>
          <p:cNvSpPr/>
          <p:nvPr/>
        </p:nvSpPr>
        <p:spPr>
          <a:xfrm>
            <a:off x="9647247" y="1372710"/>
            <a:ext cx="1873922" cy="1268730"/>
          </a:xfrm>
          <a:prstGeom prst="wedgeRoundRectCallout">
            <a:avLst>
              <a:gd name="adj1" fmla="val -140994"/>
              <a:gd name="adj2" fmla="val 5439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We should also consider the other inputs also </a:t>
            </a:r>
          </a:p>
        </p:txBody>
      </p:sp>
    </p:spTree>
    <p:extLst>
      <p:ext uri="{BB962C8B-B14F-4D97-AF65-F5344CB8AC3E}">
        <p14:creationId xmlns:p14="http://schemas.microsoft.com/office/powerpoint/2010/main" val="118298515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wipe(up)">
                                      <p:cBhvr>
                                        <p:cTn id="17" dur="500"/>
                                        <p:tgtEl>
                                          <p:spTgt spid="2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wipe(up)">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p:txBody>
          <a:bodyPr/>
          <a:lstStyle/>
          <a:p>
            <a:fld id="{5B5001F5-E7B9-4741-B997-DC6E1D931256}" type="slidenum">
              <a:rPr lang="en-US" smtClean="0"/>
              <a:pPr/>
              <a:t>69</a:t>
            </a:fld>
            <a:endParaRPr lang="en-US" dirty="0"/>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382593" y="998057"/>
            <a:ext cx="11426814" cy="3790800"/>
          </a:xfrm>
        </p:spPr>
        <p:txBody>
          <a:bodyPr/>
          <a:lstStyle/>
          <a:p>
            <a:r>
              <a:rPr lang="en-US" sz="1800" dirty="0"/>
              <a:t>In formulating Operational Requirements it is useful to remember every system is a subsystem of a bigger system that also has an Operational Requirement.</a:t>
            </a:r>
          </a:p>
          <a:p>
            <a:endParaRPr lang="en-US" sz="1800" dirty="0"/>
          </a:p>
          <a:p>
            <a:r>
              <a:rPr lang="en-US" sz="1800" dirty="0"/>
              <a:t>It can be easier to think about the Operational Requirement of the bigger system first in order to deduce the Operational Requirement of the system of interest. </a:t>
            </a:r>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113545" y="157461"/>
            <a:ext cx="11010600" cy="664797"/>
          </a:xfrm>
        </p:spPr>
        <p:txBody>
          <a:bodyPr/>
          <a:lstStyle/>
          <a:p>
            <a:r>
              <a:rPr lang="en-GB" sz="2800" dirty="0"/>
              <a:t>Getting the Right Level – Remember the pen?</a:t>
            </a:r>
            <a:endParaRPr lang="en-US" sz="2800" dirty="0"/>
          </a:p>
        </p:txBody>
      </p:sp>
      <p:sp>
        <p:nvSpPr>
          <p:cNvPr id="15" name="Rectangle 14">
            <a:extLst>
              <a:ext uri="{FF2B5EF4-FFF2-40B4-BE49-F238E27FC236}">
                <a16:creationId xmlns:a16="http://schemas.microsoft.com/office/drawing/2014/main" id="{D3E3FE0B-3FBA-0445-A192-35CE43D7A797}"/>
              </a:ext>
            </a:extLst>
          </p:cNvPr>
          <p:cNvSpPr/>
          <p:nvPr/>
        </p:nvSpPr>
        <p:spPr>
          <a:xfrm>
            <a:off x="7676557" y="3573248"/>
            <a:ext cx="1785257" cy="573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7" name="TextBox 16">
            <a:extLst>
              <a:ext uri="{FF2B5EF4-FFF2-40B4-BE49-F238E27FC236}">
                <a16:creationId xmlns:a16="http://schemas.microsoft.com/office/drawing/2014/main" id="{3C4BE7FD-C942-3F40-8B0F-6526C94BED51}"/>
              </a:ext>
            </a:extLst>
          </p:cNvPr>
          <p:cNvSpPr txBox="1"/>
          <p:nvPr/>
        </p:nvSpPr>
        <p:spPr>
          <a:xfrm>
            <a:off x="7523144" y="6307307"/>
            <a:ext cx="1616083" cy="369332"/>
          </a:xfrm>
          <a:prstGeom prst="rect">
            <a:avLst/>
          </a:prstGeom>
          <a:noFill/>
        </p:spPr>
        <p:txBody>
          <a:bodyPr wrap="none" rtlCol="0">
            <a:spAutoFit/>
          </a:bodyPr>
          <a:lstStyle/>
          <a:p>
            <a:r>
              <a:rPr lang="en-US" b="1" dirty="0"/>
              <a:t>Munition Level</a:t>
            </a:r>
          </a:p>
        </p:txBody>
      </p:sp>
      <p:sp>
        <p:nvSpPr>
          <p:cNvPr id="18" name="Rectangle 17">
            <a:extLst>
              <a:ext uri="{FF2B5EF4-FFF2-40B4-BE49-F238E27FC236}">
                <a16:creationId xmlns:a16="http://schemas.microsoft.com/office/drawing/2014/main" id="{BAE830D1-0A20-5240-BEB0-AFE24257052B}"/>
              </a:ext>
            </a:extLst>
          </p:cNvPr>
          <p:cNvSpPr/>
          <p:nvPr/>
        </p:nvSpPr>
        <p:spPr>
          <a:xfrm>
            <a:off x="5250258" y="3573247"/>
            <a:ext cx="1785257" cy="5732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9" name="TextBox 18">
            <a:extLst>
              <a:ext uri="{FF2B5EF4-FFF2-40B4-BE49-F238E27FC236}">
                <a16:creationId xmlns:a16="http://schemas.microsoft.com/office/drawing/2014/main" id="{70A79AB0-13EB-C14B-AE04-5406DAC829F8}"/>
              </a:ext>
            </a:extLst>
          </p:cNvPr>
          <p:cNvSpPr txBox="1"/>
          <p:nvPr/>
        </p:nvSpPr>
        <p:spPr>
          <a:xfrm>
            <a:off x="4940822" y="6354246"/>
            <a:ext cx="2264594" cy="369332"/>
          </a:xfrm>
          <a:prstGeom prst="rect">
            <a:avLst/>
          </a:prstGeom>
          <a:noFill/>
        </p:spPr>
        <p:txBody>
          <a:bodyPr wrap="none" rtlCol="0">
            <a:spAutoFit/>
          </a:bodyPr>
          <a:lstStyle/>
          <a:p>
            <a:r>
              <a:rPr lang="en-US" b="1" dirty="0"/>
              <a:t>Weapon System Level</a:t>
            </a:r>
          </a:p>
        </p:txBody>
      </p:sp>
      <p:sp>
        <p:nvSpPr>
          <p:cNvPr id="20" name="Rectangle 19">
            <a:extLst>
              <a:ext uri="{FF2B5EF4-FFF2-40B4-BE49-F238E27FC236}">
                <a16:creationId xmlns:a16="http://schemas.microsoft.com/office/drawing/2014/main" id="{1EC37161-DA9F-1F45-A474-B34382E9642F}"/>
              </a:ext>
            </a:extLst>
          </p:cNvPr>
          <p:cNvSpPr/>
          <p:nvPr/>
        </p:nvSpPr>
        <p:spPr>
          <a:xfrm>
            <a:off x="2463515" y="3267323"/>
            <a:ext cx="1785257"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1" name="Rectangle 20">
            <a:extLst>
              <a:ext uri="{FF2B5EF4-FFF2-40B4-BE49-F238E27FC236}">
                <a16:creationId xmlns:a16="http://schemas.microsoft.com/office/drawing/2014/main" id="{C5691508-6EEA-A44C-934B-49606AC547D6}"/>
              </a:ext>
            </a:extLst>
          </p:cNvPr>
          <p:cNvSpPr/>
          <p:nvPr/>
        </p:nvSpPr>
        <p:spPr>
          <a:xfrm>
            <a:off x="2463515" y="4072553"/>
            <a:ext cx="1785257" cy="41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2" name="TextBox 21">
            <a:extLst>
              <a:ext uri="{FF2B5EF4-FFF2-40B4-BE49-F238E27FC236}">
                <a16:creationId xmlns:a16="http://schemas.microsoft.com/office/drawing/2014/main" id="{D3BF6F84-4BD1-D84D-A2CE-877351049BCA}"/>
              </a:ext>
            </a:extLst>
          </p:cNvPr>
          <p:cNvSpPr txBox="1"/>
          <p:nvPr/>
        </p:nvSpPr>
        <p:spPr>
          <a:xfrm>
            <a:off x="2282597" y="6379093"/>
            <a:ext cx="2404954" cy="369332"/>
          </a:xfrm>
          <a:prstGeom prst="rect">
            <a:avLst/>
          </a:prstGeom>
          <a:noFill/>
        </p:spPr>
        <p:txBody>
          <a:bodyPr wrap="none" rtlCol="0">
            <a:spAutoFit/>
          </a:bodyPr>
          <a:lstStyle/>
          <a:p>
            <a:r>
              <a:rPr lang="en-US" b="1" dirty="0"/>
              <a:t>Task or Capability Level</a:t>
            </a:r>
          </a:p>
        </p:txBody>
      </p:sp>
      <p:cxnSp>
        <p:nvCxnSpPr>
          <p:cNvPr id="23" name="Elbow Connector 22">
            <a:extLst>
              <a:ext uri="{FF2B5EF4-FFF2-40B4-BE49-F238E27FC236}">
                <a16:creationId xmlns:a16="http://schemas.microsoft.com/office/drawing/2014/main" id="{FEF46CD3-690F-0246-AE1B-04A205EB318D}"/>
              </a:ext>
            </a:extLst>
          </p:cNvPr>
          <p:cNvCxnSpPr>
            <a:cxnSpLocks/>
            <a:stCxn id="20" idx="3"/>
            <a:endCxn id="18" idx="1"/>
          </p:cNvCxnSpPr>
          <p:nvPr/>
        </p:nvCxnSpPr>
        <p:spPr>
          <a:xfrm>
            <a:off x="4248771" y="3457824"/>
            <a:ext cx="1001486" cy="402067"/>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Elbow Connector 23">
            <a:extLst>
              <a:ext uri="{FF2B5EF4-FFF2-40B4-BE49-F238E27FC236}">
                <a16:creationId xmlns:a16="http://schemas.microsoft.com/office/drawing/2014/main" id="{A9679D4F-C54A-6F4D-9819-294A3C90343D}"/>
              </a:ext>
            </a:extLst>
          </p:cNvPr>
          <p:cNvCxnSpPr>
            <a:cxnSpLocks/>
            <a:stCxn id="21" idx="3"/>
            <a:endCxn id="18" idx="1"/>
          </p:cNvCxnSpPr>
          <p:nvPr/>
        </p:nvCxnSpPr>
        <p:spPr>
          <a:xfrm flipV="1">
            <a:off x="4248771" y="3859890"/>
            <a:ext cx="1001486" cy="420770"/>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3821FC8-8B39-624C-8638-962F4704A3EA}"/>
              </a:ext>
            </a:extLst>
          </p:cNvPr>
          <p:cNvCxnSpPr>
            <a:cxnSpLocks/>
            <a:stCxn id="18" idx="3"/>
            <a:endCxn id="15" idx="1"/>
          </p:cNvCxnSpPr>
          <p:nvPr/>
        </p:nvCxnSpPr>
        <p:spPr>
          <a:xfrm>
            <a:off x="7035514" y="3859890"/>
            <a:ext cx="641042"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F1CDC1D-4707-1B41-8B58-9C2E3E3FB5EB}"/>
              </a:ext>
            </a:extLst>
          </p:cNvPr>
          <p:cNvSpPr txBox="1"/>
          <p:nvPr/>
        </p:nvSpPr>
        <p:spPr>
          <a:xfrm>
            <a:off x="5046037" y="4788858"/>
            <a:ext cx="2334279" cy="1477328"/>
          </a:xfrm>
          <a:prstGeom prst="rect">
            <a:avLst/>
          </a:prstGeom>
          <a:noFill/>
        </p:spPr>
        <p:txBody>
          <a:bodyPr wrap="square" rtlCol="0">
            <a:spAutoFit/>
          </a:bodyPr>
          <a:lstStyle/>
          <a:p>
            <a:r>
              <a:rPr lang="en-US" dirty="0"/>
              <a:t>To deliver defeat effect to the target efficiently, safely, accurately and precisely.</a:t>
            </a:r>
          </a:p>
        </p:txBody>
      </p:sp>
      <p:sp>
        <p:nvSpPr>
          <p:cNvPr id="27" name="TextBox 26">
            <a:extLst>
              <a:ext uri="{FF2B5EF4-FFF2-40B4-BE49-F238E27FC236}">
                <a16:creationId xmlns:a16="http://schemas.microsoft.com/office/drawing/2014/main" id="{4D066CEA-9912-C848-A32A-71F719DA898A}"/>
              </a:ext>
            </a:extLst>
          </p:cNvPr>
          <p:cNvSpPr txBox="1"/>
          <p:nvPr/>
        </p:nvSpPr>
        <p:spPr>
          <a:xfrm>
            <a:off x="7523144" y="4788857"/>
            <a:ext cx="2334279" cy="1200329"/>
          </a:xfrm>
          <a:prstGeom prst="rect">
            <a:avLst/>
          </a:prstGeom>
          <a:noFill/>
        </p:spPr>
        <p:txBody>
          <a:bodyPr wrap="square" rtlCol="0">
            <a:spAutoFit/>
          </a:bodyPr>
          <a:lstStyle/>
          <a:p>
            <a:r>
              <a:rPr lang="en-US" dirty="0"/>
              <a:t>To transport and generate defeat effect effectively, reliably and on-time. </a:t>
            </a:r>
          </a:p>
        </p:txBody>
      </p:sp>
      <p:sp>
        <p:nvSpPr>
          <p:cNvPr id="28" name="TextBox 27">
            <a:extLst>
              <a:ext uri="{FF2B5EF4-FFF2-40B4-BE49-F238E27FC236}">
                <a16:creationId xmlns:a16="http://schemas.microsoft.com/office/drawing/2014/main" id="{72A1569D-AE8A-A540-81F6-F3D10D6F7014}"/>
              </a:ext>
            </a:extLst>
          </p:cNvPr>
          <p:cNvSpPr txBox="1"/>
          <p:nvPr/>
        </p:nvSpPr>
        <p:spPr>
          <a:xfrm>
            <a:off x="2292736" y="4788858"/>
            <a:ext cx="2334279" cy="1200329"/>
          </a:xfrm>
          <a:prstGeom prst="rect">
            <a:avLst/>
          </a:prstGeom>
          <a:noFill/>
        </p:spPr>
        <p:txBody>
          <a:bodyPr wrap="square" rtlCol="0">
            <a:spAutoFit/>
          </a:bodyPr>
          <a:lstStyle/>
          <a:p>
            <a:r>
              <a:rPr lang="en-US" dirty="0"/>
              <a:t>To defeat multiple  target types safely,  reliably and for low Unit Production Cost.</a:t>
            </a:r>
          </a:p>
        </p:txBody>
      </p:sp>
    </p:spTree>
    <p:extLst>
      <p:ext uri="{BB962C8B-B14F-4D97-AF65-F5344CB8AC3E}">
        <p14:creationId xmlns:p14="http://schemas.microsoft.com/office/powerpoint/2010/main" val="317979252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200" y="119446"/>
            <a:ext cx="11010600" cy="664797"/>
          </a:xfrm>
        </p:spPr>
        <p:txBody>
          <a:bodyPr/>
          <a:lstStyle/>
          <a:p>
            <a:r>
              <a:rPr lang="en-US" dirty="0"/>
              <a:t>Operational Functionality</a:t>
            </a:r>
          </a:p>
        </p:txBody>
      </p:sp>
      <p:sp>
        <p:nvSpPr>
          <p:cNvPr id="4" name="Slide Number Placeholder 3">
            <a:extLst>
              <a:ext uri="{FF2B5EF4-FFF2-40B4-BE49-F238E27FC236}">
                <a16:creationId xmlns:a16="http://schemas.microsoft.com/office/drawing/2014/main" id="{F738EF0B-73BF-7B40-981C-39C48F1547AF}"/>
              </a:ext>
            </a:extLst>
          </p:cNvPr>
          <p:cNvSpPr>
            <a:spLocks noGrp="1"/>
          </p:cNvSpPr>
          <p:nvPr>
            <p:ph type="sldNum" sz="quarter" idx="12"/>
          </p:nvPr>
        </p:nvSpPr>
        <p:spPr/>
        <p:txBody>
          <a:bodyPr/>
          <a:lstStyle/>
          <a:p>
            <a:fld id="{455123DE-DF0A-45CF-9929-81DBBDC71DC7}" type="slidenum">
              <a:rPr lang="en-AU" smtClean="0"/>
              <a:pPr/>
              <a:t>70</a:t>
            </a:fld>
            <a:endParaRPr lang="en-AU" dirty="0"/>
          </a:p>
        </p:txBody>
      </p:sp>
      <p:sp>
        <p:nvSpPr>
          <p:cNvPr id="3" name="Text Placeholder 2">
            <a:extLst>
              <a:ext uri="{FF2B5EF4-FFF2-40B4-BE49-F238E27FC236}">
                <a16:creationId xmlns:a16="http://schemas.microsoft.com/office/drawing/2014/main" id="{ADB0E475-F79C-1245-A215-978DED165B70}"/>
              </a:ext>
            </a:extLst>
          </p:cNvPr>
          <p:cNvSpPr>
            <a:spLocks noGrp="1"/>
          </p:cNvSpPr>
          <p:nvPr>
            <p:ph type="body" sz="quarter" idx="16"/>
          </p:nvPr>
        </p:nvSpPr>
        <p:spPr>
          <a:xfrm>
            <a:off x="452436" y="1484109"/>
            <a:ext cx="5193000" cy="5000774"/>
          </a:xfrm>
        </p:spPr>
        <p:txBody>
          <a:bodyPr/>
          <a:lstStyle/>
          <a:p>
            <a:r>
              <a:rPr lang="en-US" dirty="0"/>
              <a:t>When we design a new munition we have to recognize that the munition can only achieve its Operational Requirement with the help of the gun.</a:t>
            </a:r>
          </a:p>
          <a:p>
            <a:r>
              <a:rPr lang="en-US" dirty="0"/>
              <a:t>While we are not designing the gun (it often already exists) it provides functionality that has to be included in understanding the munition functionality. </a:t>
            </a:r>
          </a:p>
          <a:p>
            <a:r>
              <a:rPr lang="en-US" dirty="0"/>
              <a:t>The approach is to consider the operation of the weapon system and the “jobs” that have to be done in order for the Munition to complete its task.</a:t>
            </a:r>
          </a:p>
        </p:txBody>
      </p:sp>
      <p:sp>
        <p:nvSpPr>
          <p:cNvPr id="21" name="Rectangle 20">
            <a:extLst>
              <a:ext uri="{FF2B5EF4-FFF2-40B4-BE49-F238E27FC236}">
                <a16:creationId xmlns:a16="http://schemas.microsoft.com/office/drawing/2014/main" id="{2F47225A-047D-4C44-B2FC-C120EAEF1F9A}"/>
              </a:ext>
            </a:extLst>
          </p:cNvPr>
          <p:cNvSpPr/>
          <p:nvPr/>
        </p:nvSpPr>
        <p:spPr>
          <a:xfrm>
            <a:off x="8034331" y="980942"/>
            <a:ext cx="2108832" cy="28135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Load Weapon</a:t>
            </a:r>
          </a:p>
        </p:txBody>
      </p:sp>
      <p:sp>
        <p:nvSpPr>
          <p:cNvPr id="22" name="Rectangle 21">
            <a:extLst>
              <a:ext uri="{FF2B5EF4-FFF2-40B4-BE49-F238E27FC236}">
                <a16:creationId xmlns:a16="http://schemas.microsoft.com/office/drawing/2014/main" id="{62B3DACF-68E8-5146-AAB9-F7AA2E1AC5BA}"/>
              </a:ext>
            </a:extLst>
          </p:cNvPr>
          <p:cNvSpPr/>
          <p:nvPr/>
        </p:nvSpPr>
        <p:spPr>
          <a:xfrm>
            <a:off x="8028752" y="1696492"/>
            <a:ext cx="2124241" cy="27945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Aim Weapon</a:t>
            </a:r>
          </a:p>
        </p:txBody>
      </p:sp>
      <p:sp>
        <p:nvSpPr>
          <p:cNvPr id="23" name="Rectangle 22">
            <a:extLst>
              <a:ext uri="{FF2B5EF4-FFF2-40B4-BE49-F238E27FC236}">
                <a16:creationId xmlns:a16="http://schemas.microsoft.com/office/drawing/2014/main" id="{5DB3B8E8-CA6B-A049-A448-C5D021EB8CC5}"/>
              </a:ext>
            </a:extLst>
          </p:cNvPr>
          <p:cNvSpPr/>
          <p:nvPr/>
        </p:nvSpPr>
        <p:spPr>
          <a:xfrm>
            <a:off x="8034115" y="2059837"/>
            <a:ext cx="2109141" cy="27945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Activate Weapon</a:t>
            </a:r>
          </a:p>
        </p:txBody>
      </p:sp>
      <p:sp>
        <p:nvSpPr>
          <p:cNvPr id="25" name="Rectangle 24">
            <a:extLst>
              <a:ext uri="{FF2B5EF4-FFF2-40B4-BE49-F238E27FC236}">
                <a16:creationId xmlns:a16="http://schemas.microsoft.com/office/drawing/2014/main" id="{8B493048-2E97-8D44-8981-3277F52AF550}"/>
              </a:ext>
            </a:extLst>
          </p:cNvPr>
          <p:cNvSpPr/>
          <p:nvPr/>
        </p:nvSpPr>
        <p:spPr>
          <a:xfrm>
            <a:off x="8028046" y="2405809"/>
            <a:ext cx="2117729" cy="2692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Initiate Round</a:t>
            </a:r>
          </a:p>
        </p:txBody>
      </p:sp>
      <p:sp>
        <p:nvSpPr>
          <p:cNvPr id="26" name="Rectangle 25">
            <a:extLst>
              <a:ext uri="{FF2B5EF4-FFF2-40B4-BE49-F238E27FC236}">
                <a16:creationId xmlns:a16="http://schemas.microsoft.com/office/drawing/2014/main" id="{B38FB644-F2DB-044C-ADD2-E208BD427E29}"/>
              </a:ext>
            </a:extLst>
          </p:cNvPr>
          <p:cNvSpPr/>
          <p:nvPr/>
        </p:nvSpPr>
        <p:spPr>
          <a:xfrm>
            <a:off x="8027417" y="2789224"/>
            <a:ext cx="2101647" cy="26919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Transfer Ignition</a:t>
            </a:r>
          </a:p>
        </p:txBody>
      </p:sp>
      <p:sp>
        <p:nvSpPr>
          <p:cNvPr id="27" name="Rectangle 26">
            <a:extLst>
              <a:ext uri="{FF2B5EF4-FFF2-40B4-BE49-F238E27FC236}">
                <a16:creationId xmlns:a16="http://schemas.microsoft.com/office/drawing/2014/main" id="{DFAC9613-9371-C444-939C-FEF9F31B5338}"/>
              </a:ext>
            </a:extLst>
          </p:cNvPr>
          <p:cNvSpPr/>
          <p:nvPr/>
        </p:nvSpPr>
        <p:spPr>
          <a:xfrm>
            <a:off x="8031605" y="3160213"/>
            <a:ext cx="2137131" cy="28135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Generate motive force</a:t>
            </a:r>
          </a:p>
        </p:txBody>
      </p:sp>
      <p:sp>
        <p:nvSpPr>
          <p:cNvPr id="28" name="Rectangle 27">
            <a:extLst>
              <a:ext uri="{FF2B5EF4-FFF2-40B4-BE49-F238E27FC236}">
                <a16:creationId xmlns:a16="http://schemas.microsoft.com/office/drawing/2014/main" id="{10ECDFBE-526C-8246-9119-EA1A1673268D}"/>
              </a:ext>
            </a:extLst>
          </p:cNvPr>
          <p:cNvSpPr/>
          <p:nvPr/>
        </p:nvSpPr>
        <p:spPr>
          <a:xfrm>
            <a:off x="8043711" y="3855591"/>
            <a:ext cx="2114370" cy="28092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Stabilise Round</a:t>
            </a:r>
          </a:p>
        </p:txBody>
      </p:sp>
      <p:sp>
        <p:nvSpPr>
          <p:cNvPr id="29" name="Rectangle 28">
            <a:extLst>
              <a:ext uri="{FF2B5EF4-FFF2-40B4-BE49-F238E27FC236}">
                <a16:creationId xmlns:a16="http://schemas.microsoft.com/office/drawing/2014/main" id="{8B8100D4-CA20-5E4B-8B62-C09B9283F21A}"/>
              </a:ext>
            </a:extLst>
          </p:cNvPr>
          <p:cNvSpPr/>
          <p:nvPr/>
        </p:nvSpPr>
        <p:spPr>
          <a:xfrm>
            <a:off x="8044061" y="4226898"/>
            <a:ext cx="2121897" cy="28104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Track to Target</a:t>
            </a:r>
          </a:p>
        </p:txBody>
      </p:sp>
      <p:sp>
        <p:nvSpPr>
          <p:cNvPr id="30" name="Rectangle 29">
            <a:extLst>
              <a:ext uri="{FF2B5EF4-FFF2-40B4-BE49-F238E27FC236}">
                <a16:creationId xmlns:a16="http://schemas.microsoft.com/office/drawing/2014/main" id="{C1963DC8-5E5A-6045-9535-6518A146BA33}"/>
              </a:ext>
            </a:extLst>
          </p:cNvPr>
          <p:cNvSpPr/>
          <p:nvPr/>
        </p:nvSpPr>
        <p:spPr>
          <a:xfrm>
            <a:off x="8037693" y="4574368"/>
            <a:ext cx="2130921" cy="26932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Hit Target</a:t>
            </a:r>
          </a:p>
        </p:txBody>
      </p:sp>
      <p:sp>
        <p:nvSpPr>
          <p:cNvPr id="31" name="Rectangle 30">
            <a:extLst>
              <a:ext uri="{FF2B5EF4-FFF2-40B4-BE49-F238E27FC236}">
                <a16:creationId xmlns:a16="http://schemas.microsoft.com/office/drawing/2014/main" id="{B1175D28-31AF-CA4F-83D9-DB0883C77954}"/>
              </a:ext>
            </a:extLst>
          </p:cNvPr>
          <p:cNvSpPr/>
          <p:nvPr/>
        </p:nvSpPr>
        <p:spPr>
          <a:xfrm>
            <a:off x="8041401" y="4920583"/>
            <a:ext cx="2101596" cy="27054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Generate Effect</a:t>
            </a:r>
          </a:p>
        </p:txBody>
      </p:sp>
      <p:sp>
        <p:nvSpPr>
          <p:cNvPr id="32" name="Rectangle 31">
            <a:extLst>
              <a:ext uri="{FF2B5EF4-FFF2-40B4-BE49-F238E27FC236}">
                <a16:creationId xmlns:a16="http://schemas.microsoft.com/office/drawing/2014/main" id="{9AE89466-FFD1-1943-9316-C9859F0A59FC}"/>
              </a:ext>
            </a:extLst>
          </p:cNvPr>
          <p:cNvSpPr/>
          <p:nvPr/>
        </p:nvSpPr>
        <p:spPr>
          <a:xfrm>
            <a:off x="8035013" y="5281034"/>
            <a:ext cx="2127624" cy="26956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Clear Launcher</a:t>
            </a:r>
          </a:p>
        </p:txBody>
      </p:sp>
      <p:sp>
        <p:nvSpPr>
          <p:cNvPr id="33" name="Rectangle 32">
            <a:extLst>
              <a:ext uri="{FF2B5EF4-FFF2-40B4-BE49-F238E27FC236}">
                <a16:creationId xmlns:a16="http://schemas.microsoft.com/office/drawing/2014/main" id="{9E92B79B-1D15-064B-BF3F-94C41298A67D}"/>
              </a:ext>
            </a:extLst>
          </p:cNvPr>
          <p:cNvSpPr/>
          <p:nvPr/>
        </p:nvSpPr>
        <p:spPr>
          <a:xfrm>
            <a:off x="8040656" y="5652591"/>
            <a:ext cx="2110674" cy="28116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Manage Dud</a:t>
            </a:r>
          </a:p>
        </p:txBody>
      </p:sp>
      <p:sp>
        <p:nvSpPr>
          <p:cNvPr id="34" name="Rectangle 33">
            <a:extLst>
              <a:ext uri="{FF2B5EF4-FFF2-40B4-BE49-F238E27FC236}">
                <a16:creationId xmlns:a16="http://schemas.microsoft.com/office/drawing/2014/main" id="{7D4BE3CE-71E7-F24D-B4AE-DC2A607C0C04}"/>
              </a:ext>
            </a:extLst>
          </p:cNvPr>
          <p:cNvSpPr/>
          <p:nvPr/>
        </p:nvSpPr>
        <p:spPr>
          <a:xfrm>
            <a:off x="6031780" y="3047104"/>
            <a:ext cx="1226526" cy="5155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b="1" dirty="0"/>
              <a:t>Deliver Effect</a:t>
            </a:r>
          </a:p>
        </p:txBody>
      </p:sp>
      <p:sp>
        <p:nvSpPr>
          <p:cNvPr id="35" name="Rectangle 34">
            <a:extLst>
              <a:ext uri="{FF2B5EF4-FFF2-40B4-BE49-F238E27FC236}">
                <a16:creationId xmlns:a16="http://schemas.microsoft.com/office/drawing/2014/main" id="{90B7D3E7-70F8-0A43-864E-0B199AFE8E86}"/>
              </a:ext>
            </a:extLst>
          </p:cNvPr>
          <p:cNvSpPr/>
          <p:nvPr/>
        </p:nvSpPr>
        <p:spPr>
          <a:xfrm>
            <a:off x="8033579" y="657434"/>
            <a:ext cx="2104916" cy="2583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Unpack Round</a:t>
            </a:r>
          </a:p>
        </p:txBody>
      </p:sp>
      <p:sp>
        <p:nvSpPr>
          <p:cNvPr id="36" name="Rectangle 35">
            <a:extLst>
              <a:ext uri="{FF2B5EF4-FFF2-40B4-BE49-F238E27FC236}">
                <a16:creationId xmlns:a16="http://schemas.microsoft.com/office/drawing/2014/main" id="{17CFCA14-FBAD-3346-A890-A9AA2E05E34A}"/>
              </a:ext>
            </a:extLst>
          </p:cNvPr>
          <p:cNvSpPr/>
          <p:nvPr/>
        </p:nvSpPr>
        <p:spPr>
          <a:xfrm>
            <a:off x="8024934" y="326624"/>
            <a:ext cx="2107688" cy="2558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Identify Round</a:t>
            </a:r>
          </a:p>
        </p:txBody>
      </p:sp>
      <p:sp>
        <p:nvSpPr>
          <p:cNvPr id="37" name="Rectangle 36">
            <a:extLst>
              <a:ext uri="{FF2B5EF4-FFF2-40B4-BE49-F238E27FC236}">
                <a16:creationId xmlns:a16="http://schemas.microsoft.com/office/drawing/2014/main" id="{88518F7F-38B0-0140-B8F0-D98BE44B5D80}"/>
              </a:ext>
            </a:extLst>
          </p:cNvPr>
          <p:cNvSpPr/>
          <p:nvPr/>
        </p:nvSpPr>
        <p:spPr>
          <a:xfrm>
            <a:off x="8041945" y="3516745"/>
            <a:ext cx="2107919" cy="26076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Expel Round</a:t>
            </a:r>
          </a:p>
        </p:txBody>
      </p:sp>
      <p:sp>
        <p:nvSpPr>
          <p:cNvPr id="38" name="Rectangle 37">
            <a:extLst>
              <a:ext uri="{FF2B5EF4-FFF2-40B4-BE49-F238E27FC236}">
                <a16:creationId xmlns:a16="http://schemas.microsoft.com/office/drawing/2014/main" id="{FC44B48C-7DDF-A542-BC65-46348674CEC3}"/>
              </a:ext>
            </a:extLst>
          </p:cNvPr>
          <p:cNvSpPr/>
          <p:nvPr/>
        </p:nvSpPr>
        <p:spPr>
          <a:xfrm>
            <a:off x="8040270" y="1338869"/>
            <a:ext cx="2107916" cy="28421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Acquire Target</a:t>
            </a:r>
          </a:p>
        </p:txBody>
      </p:sp>
      <p:cxnSp>
        <p:nvCxnSpPr>
          <p:cNvPr id="39" name="Elbow Connector 38">
            <a:extLst>
              <a:ext uri="{FF2B5EF4-FFF2-40B4-BE49-F238E27FC236}">
                <a16:creationId xmlns:a16="http://schemas.microsoft.com/office/drawing/2014/main" id="{34459A15-D93A-AD4B-BD87-9C7ADCB56B4E}"/>
              </a:ext>
            </a:extLst>
          </p:cNvPr>
          <p:cNvCxnSpPr>
            <a:cxnSpLocks/>
            <a:stCxn id="34" idx="3"/>
            <a:endCxn id="36" idx="1"/>
          </p:cNvCxnSpPr>
          <p:nvPr/>
        </p:nvCxnSpPr>
        <p:spPr>
          <a:xfrm flipV="1">
            <a:off x="7258306" y="454540"/>
            <a:ext cx="766628" cy="2850348"/>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0" name="Elbow Connector 39">
            <a:extLst>
              <a:ext uri="{FF2B5EF4-FFF2-40B4-BE49-F238E27FC236}">
                <a16:creationId xmlns:a16="http://schemas.microsoft.com/office/drawing/2014/main" id="{9F1667A6-EDA9-9949-83F2-26FB58AFDC48}"/>
              </a:ext>
            </a:extLst>
          </p:cNvPr>
          <p:cNvCxnSpPr>
            <a:cxnSpLocks/>
            <a:stCxn id="34" idx="3"/>
            <a:endCxn id="35" idx="1"/>
          </p:cNvCxnSpPr>
          <p:nvPr/>
        </p:nvCxnSpPr>
        <p:spPr>
          <a:xfrm flipV="1">
            <a:off x="7258306" y="786604"/>
            <a:ext cx="775273" cy="251828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1" name="Elbow Connector 40">
            <a:extLst>
              <a:ext uri="{FF2B5EF4-FFF2-40B4-BE49-F238E27FC236}">
                <a16:creationId xmlns:a16="http://schemas.microsoft.com/office/drawing/2014/main" id="{9A195A43-4D7A-5C4B-9F82-11C769B2C0B9}"/>
              </a:ext>
            </a:extLst>
          </p:cNvPr>
          <p:cNvCxnSpPr>
            <a:cxnSpLocks/>
            <a:stCxn id="34" idx="3"/>
            <a:endCxn id="21" idx="1"/>
          </p:cNvCxnSpPr>
          <p:nvPr/>
        </p:nvCxnSpPr>
        <p:spPr>
          <a:xfrm flipV="1">
            <a:off x="7258306" y="1121619"/>
            <a:ext cx="776025" cy="218326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2" name="Elbow Connector 41">
            <a:extLst>
              <a:ext uri="{FF2B5EF4-FFF2-40B4-BE49-F238E27FC236}">
                <a16:creationId xmlns:a16="http://schemas.microsoft.com/office/drawing/2014/main" id="{7DED0A3A-9813-9C49-8227-AD9D3EC15A2D}"/>
              </a:ext>
            </a:extLst>
          </p:cNvPr>
          <p:cNvCxnSpPr>
            <a:cxnSpLocks/>
            <a:stCxn id="34" idx="3"/>
            <a:endCxn id="38" idx="1"/>
          </p:cNvCxnSpPr>
          <p:nvPr/>
        </p:nvCxnSpPr>
        <p:spPr>
          <a:xfrm flipV="1">
            <a:off x="7258306" y="1480975"/>
            <a:ext cx="781964" cy="1823913"/>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3" name="Elbow Connector 42">
            <a:extLst>
              <a:ext uri="{FF2B5EF4-FFF2-40B4-BE49-F238E27FC236}">
                <a16:creationId xmlns:a16="http://schemas.microsoft.com/office/drawing/2014/main" id="{E9BF792A-C40F-9B4A-9E82-67502F606B5C}"/>
              </a:ext>
            </a:extLst>
          </p:cNvPr>
          <p:cNvCxnSpPr>
            <a:cxnSpLocks/>
            <a:stCxn id="34" idx="3"/>
            <a:endCxn id="22" idx="1"/>
          </p:cNvCxnSpPr>
          <p:nvPr/>
        </p:nvCxnSpPr>
        <p:spPr>
          <a:xfrm flipV="1">
            <a:off x="7258306" y="1836219"/>
            <a:ext cx="770446" cy="146866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4" name="Elbow Connector 43">
            <a:extLst>
              <a:ext uri="{FF2B5EF4-FFF2-40B4-BE49-F238E27FC236}">
                <a16:creationId xmlns:a16="http://schemas.microsoft.com/office/drawing/2014/main" id="{E6DDE1B2-26EC-F24E-99CD-EC402D1DB8BA}"/>
              </a:ext>
            </a:extLst>
          </p:cNvPr>
          <p:cNvCxnSpPr>
            <a:cxnSpLocks/>
            <a:stCxn id="34" idx="3"/>
            <a:endCxn id="23" idx="1"/>
          </p:cNvCxnSpPr>
          <p:nvPr/>
        </p:nvCxnSpPr>
        <p:spPr>
          <a:xfrm flipV="1">
            <a:off x="7258306" y="2199563"/>
            <a:ext cx="775809" cy="110532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5" name="Elbow Connector 44">
            <a:extLst>
              <a:ext uri="{FF2B5EF4-FFF2-40B4-BE49-F238E27FC236}">
                <a16:creationId xmlns:a16="http://schemas.microsoft.com/office/drawing/2014/main" id="{1E01099D-5531-4144-B652-F9AFE9515688}"/>
              </a:ext>
            </a:extLst>
          </p:cNvPr>
          <p:cNvCxnSpPr>
            <a:cxnSpLocks/>
            <a:stCxn id="34" idx="3"/>
            <a:endCxn id="25" idx="1"/>
          </p:cNvCxnSpPr>
          <p:nvPr/>
        </p:nvCxnSpPr>
        <p:spPr>
          <a:xfrm flipV="1">
            <a:off x="7258306" y="2540409"/>
            <a:ext cx="769740" cy="76447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6" name="Elbow Connector 45">
            <a:extLst>
              <a:ext uri="{FF2B5EF4-FFF2-40B4-BE49-F238E27FC236}">
                <a16:creationId xmlns:a16="http://schemas.microsoft.com/office/drawing/2014/main" id="{C762358A-7C7E-1D42-8CC7-07946B277223}"/>
              </a:ext>
            </a:extLst>
          </p:cNvPr>
          <p:cNvCxnSpPr>
            <a:cxnSpLocks/>
            <a:stCxn id="34" idx="3"/>
            <a:endCxn id="26" idx="1"/>
          </p:cNvCxnSpPr>
          <p:nvPr/>
        </p:nvCxnSpPr>
        <p:spPr>
          <a:xfrm flipV="1">
            <a:off x="7258306" y="2923824"/>
            <a:ext cx="769111" cy="38106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7" name="Elbow Connector 46">
            <a:extLst>
              <a:ext uri="{FF2B5EF4-FFF2-40B4-BE49-F238E27FC236}">
                <a16:creationId xmlns:a16="http://schemas.microsoft.com/office/drawing/2014/main" id="{691198A1-3F5D-2548-A68A-46707C0D6E63}"/>
              </a:ext>
            </a:extLst>
          </p:cNvPr>
          <p:cNvCxnSpPr>
            <a:cxnSpLocks/>
            <a:stCxn id="34" idx="3"/>
            <a:endCxn id="27" idx="1"/>
          </p:cNvCxnSpPr>
          <p:nvPr/>
        </p:nvCxnSpPr>
        <p:spPr>
          <a:xfrm flipV="1">
            <a:off x="7258306" y="3300891"/>
            <a:ext cx="773299" cy="3997"/>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8" name="Elbow Connector 47">
            <a:extLst>
              <a:ext uri="{FF2B5EF4-FFF2-40B4-BE49-F238E27FC236}">
                <a16:creationId xmlns:a16="http://schemas.microsoft.com/office/drawing/2014/main" id="{ED40F849-3C9B-5341-826C-D042F96B7F55}"/>
              </a:ext>
            </a:extLst>
          </p:cNvPr>
          <p:cNvCxnSpPr>
            <a:cxnSpLocks/>
            <a:stCxn id="34" idx="3"/>
            <a:endCxn id="37" idx="1"/>
          </p:cNvCxnSpPr>
          <p:nvPr/>
        </p:nvCxnSpPr>
        <p:spPr>
          <a:xfrm>
            <a:off x="7258306" y="3304888"/>
            <a:ext cx="783639" cy="34223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9" name="Elbow Connector 48">
            <a:extLst>
              <a:ext uri="{FF2B5EF4-FFF2-40B4-BE49-F238E27FC236}">
                <a16:creationId xmlns:a16="http://schemas.microsoft.com/office/drawing/2014/main" id="{DC3D3BB8-5F4F-4341-A569-F8B6D6D1E71A}"/>
              </a:ext>
            </a:extLst>
          </p:cNvPr>
          <p:cNvCxnSpPr>
            <a:cxnSpLocks/>
            <a:stCxn id="34" idx="3"/>
            <a:endCxn id="28" idx="1"/>
          </p:cNvCxnSpPr>
          <p:nvPr/>
        </p:nvCxnSpPr>
        <p:spPr>
          <a:xfrm>
            <a:off x="7258306" y="3304888"/>
            <a:ext cx="785405" cy="69116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0" name="Elbow Connector 49">
            <a:extLst>
              <a:ext uri="{FF2B5EF4-FFF2-40B4-BE49-F238E27FC236}">
                <a16:creationId xmlns:a16="http://schemas.microsoft.com/office/drawing/2014/main" id="{02905629-D5BE-6B42-8CB3-3D4EEF7BB75A}"/>
              </a:ext>
            </a:extLst>
          </p:cNvPr>
          <p:cNvCxnSpPr>
            <a:cxnSpLocks/>
            <a:stCxn id="34" idx="3"/>
            <a:endCxn id="29" idx="1"/>
          </p:cNvCxnSpPr>
          <p:nvPr/>
        </p:nvCxnSpPr>
        <p:spPr>
          <a:xfrm>
            <a:off x="7258306" y="3304888"/>
            <a:ext cx="785755" cy="1062532"/>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1" name="Elbow Connector 50">
            <a:extLst>
              <a:ext uri="{FF2B5EF4-FFF2-40B4-BE49-F238E27FC236}">
                <a16:creationId xmlns:a16="http://schemas.microsoft.com/office/drawing/2014/main" id="{FF2DD79C-85BE-E043-B157-5CF746CE622A}"/>
              </a:ext>
            </a:extLst>
          </p:cNvPr>
          <p:cNvCxnSpPr>
            <a:cxnSpLocks/>
            <a:stCxn id="34" idx="3"/>
            <a:endCxn id="30" idx="1"/>
          </p:cNvCxnSpPr>
          <p:nvPr/>
        </p:nvCxnSpPr>
        <p:spPr>
          <a:xfrm>
            <a:off x="7258306" y="3304888"/>
            <a:ext cx="779387" cy="1404140"/>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2" name="Elbow Connector 51">
            <a:extLst>
              <a:ext uri="{FF2B5EF4-FFF2-40B4-BE49-F238E27FC236}">
                <a16:creationId xmlns:a16="http://schemas.microsoft.com/office/drawing/2014/main" id="{307A5057-8008-774B-B662-19254C7783C4}"/>
              </a:ext>
            </a:extLst>
          </p:cNvPr>
          <p:cNvCxnSpPr>
            <a:cxnSpLocks/>
            <a:stCxn id="34" idx="3"/>
            <a:endCxn id="31" idx="1"/>
          </p:cNvCxnSpPr>
          <p:nvPr/>
        </p:nvCxnSpPr>
        <p:spPr>
          <a:xfrm>
            <a:off x="7258306" y="3304888"/>
            <a:ext cx="783095" cy="1750967"/>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3" name="Elbow Connector 52">
            <a:extLst>
              <a:ext uri="{FF2B5EF4-FFF2-40B4-BE49-F238E27FC236}">
                <a16:creationId xmlns:a16="http://schemas.microsoft.com/office/drawing/2014/main" id="{CBE38D0B-F66B-6145-B014-8E4CED42A927}"/>
              </a:ext>
            </a:extLst>
          </p:cNvPr>
          <p:cNvCxnSpPr>
            <a:cxnSpLocks/>
            <a:stCxn id="34" idx="3"/>
            <a:endCxn id="32" idx="1"/>
          </p:cNvCxnSpPr>
          <p:nvPr/>
        </p:nvCxnSpPr>
        <p:spPr>
          <a:xfrm>
            <a:off x="7258306" y="3304888"/>
            <a:ext cx="776707" cy="211092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4" name="Elbow Connector 53">
            <a:extLst>
              <a:ext uri="{FF2B5EF4-FFF2-40B4-BE49-F238E27FC236}">
                <a16:creationId xmlns:a16="http://schemas.microsoft.com/office/drawing/2014/main" id="{0AB76282-D296-0645-B76B-8FBB19A365BF}"/>
              </a:ext>
            </a:extLst>
          </p:cNvPr>
          <p:cNvCxnSpPr>
            <a:cxnSpLocks/>
            <a:stCxn id="34" idx="3"/>
            <a:endCxn id="33" idx="1"/>
          </p:cNvCxnSpPr>
          <p:nvPr/>
        </p:nvCxnSpPr>
        <p:spPr>
          <a:xfrm>
            <a:off x="7258306" y="3304888"/>
            <a:ext cx="782350" cy="248828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5" name="Elbow Connector 54">
            <a:extLst>
              <a:ext uri="{FF2B5EF4-FFF2-40B4-BE49-F238E27FC236}">
                <a16:creationId xmlns:a16="http://schemas.microsoft.com/office/drawing/2014/main" id="{A5C509EB-615A-E644-9789-1E0924B5F827}"/>
              </a:ext>
            </a:extLst>
          </p:cNvPr>
          <p:cNvCxnSpPr>
            <a:stCxn id="34" idx="3"/>
          </p:cNvCxnSpPr>
          <p:nvPr/>
        </p:nvCxnSpPr>
        <p:spPr>
          <a:xfrm>
            <a:off x="7258306" y="3304888"/>
            <a:ext cx="772688" cy="286113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sp>
        <p:nvSpPr>
          <p:cNvPr id="56" name="Rectangle 55">
            <a:extLst>
              <a:ext uri="{FF2B5EF4-FFF2-40B4-BE49-F238E27FC236}">
                <a16:creationId xmlns:a16="http://schemas.microsoft.com/office/drawing/2014/main" id="{BC5EC2B4-2D1A-5F49-A881-D9C166D3B287}"/>
              </a:ext>
            </a:extLst>
          </p:cNvPr>
          <p:cNvSpPr/>
          <p:nvPr/>
        </p:nvSpPr>
        <p:spPr>
          <a:xfrm>
            <a:off x="8030993" y="6032641"/>
            <a:ext cx="2132391" cy="26100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Demill</a:t>
            </a:r>
          </a:p>
        </p:txBody>
      </p:sp>
    </p:spTree>
    <p:extLst>
      <p:ext uri="{BB962C8B-B14F-4D97-AF65-F5344CB8AC3E}">
        <p14:creationId xmlns:p14="http://schemas.microsoft.com/office/powerpoint/2010/main" val="372957410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Table 18"/>
          <p:cNvGraphicFramePr>
            <a:graphicFrameLocks noGrp="1"/>
          </p:cNvGraphicFramePr>
          <p:nvPr/>
        </p:nvGraphicFramePr>
        <p:xfrm>
          <a:off x="6004648" y="789532"/>
          <a:ext cx="4301404" cy="5809994"/>
        </p:xfrm>
        <a:graphic>
          <a:graphicData uri="http://schemas.openxmlformats.org/drawingml/2006/table">
            <a:tbl>
              <a:tblPr firstRow="1" bandRow="1">
                <a:tableStyleId>{9DCAF9ED-07DC-4A11-8D7F-57B35C25682E}</a:tableStyleId>
              </a:tblPr>
              <a:tblGrid>
                <a:gridCol w="1075351">
                  <a:extLst>
                    <a:ext uri="{9D8B030D-6E8A-4147-A177-3AD203B41FA5}">
                      <a16:colId xmlns:a16="http://schemas.microsoft.com/office/drawing/2014/main" val="20000"/>
                    </a:ext>
                  </a:extLst>
                </a:gridCol>
                <a:gridCol w="1075351">
                  <a:extLst>
                    <a:ext uri="{9D8B030D-6E8A-4147-A177-3AD203B41FA5}">
                      <a16:colId xmlns:a16="http://schemas.microsoft.com/office/drawing/2014/main" val="20001"/>
                    </a:ext>
                  </a:extLst>
                </a:gridCol>
                <a:gridCol w="1075351">
                  <a:extLst>
                    <a:ext uri="{9D8B030D-6E8A-4147-A177-3AD203B41FA5}">
                      <a16:colId xmlns:a16="http://schemas.microsoft.com/office/drawing/2014/main" val="20002"/>
                    </a:ext>
                  </a:extLst>
                </a:gridCol>
                <a:gridCol w="1075351">
                  <a:extLst>
                    <a:ext uri="{9D8B030D-6E8A-4147-A177-3AD203B41FA5}">
                      <a16:colId xmlns:a16="http://schemas.microsoft.com/office/drawing/2014/main" val="20003"/>
                    </a:ext>
                  </a:extLst>
                </a:gridCol>
              </a:tblGrid>
              <a:tr h="301703">
                <a:tc>
                  <a:txBody>
                    <a:bodyPr/>
                    <a:lstStyle/>
                    <a:p>
                      <a:r>
                        <a:rPr lang="en-US" sz="1600" dirty="0"/>
                        <a:t>Mortar</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Artillery</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Med Cal</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Bomb</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0"/>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1"/>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2"/>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3"/>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4"/>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5"/>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6"/>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7"/>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8"/>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9"/>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0"/>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1"/>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2"/>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3"/>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4"/>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5"/>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6"/>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7"/>
                  </a:ext>
                </a:extLst>
              </a:tr>
            </a:tbl>
          </a:graphicData>
        </a:graphic>
      </p:graphicFrame>
      <p:sp>
        <p:nvSpPr>
          <p:cNvPr id="20" name="Title 19"/>
          <p:cNvSpPr>
            <a:spLocks noGrp="1"/>
          </p:cNvSpPr>
          <p:nvPr>
            <p:ph type="title"/>
          </p:nvPr>
        </p:nvSpPr>
        <p:spPr>
          <a:xfrm>
            <a:off x="1684340" y="322468"/>
            <a:ext cx="8621712" cy="546100"/>
          </a:xfrm>
        </p:spPr>
        <p:txBody>
          <a:bodyPr>
            <a:normAutofit fontScale="90000"/>
          </a:bodyPr>
          <a:lstStyle/>
          <a:p>
            <a:r>
              <a:rPr lang="en-US" dirty="0"/>
              <a:t>Functions help us Understand the Generic Problem</a:t>
            </a:r>
          </a:p>
        </p:txBody>
      </p:sp>
      <p:sp>
        <p:nvSpPr>
          <p:cNvPr id="4" name="Slide Number Placeholder 3">
            <a:extLst>
              <a:ext uri="{FF2B5EF4-FFF2-40B4-BE49-F238E27FC236}">
                <a16:creationId xmlns:a16="http://schemas.microsoft.com/office/drawing/2014/main" id="{8C02E28E-C64E-46C5-B254-E45CC5B340DA}"/>
              </a:ext>
            </a:extLst>
          </p:cNvPr>
          <p:cNvSpPr>
            <a:spLocks noGrp="1"/>
          </p:cNvSpPr>
          <p:nvPr>
            <p:ph type="sldNum" sz="quarter" idx="12"/>
          </p:nvPr>
        </p:nvSpPr>
        <p:spPr/>
        <p:txBody>
          <a:bodyPr/>
          <a:lstStyle/>
          <a:p>
            <a:fld id="{1C9AE723-F85C-2640-9190-641236277428}" type="slidenum">
              <a:rPr lang="en-US" smtClean="0"/>
              <a:pPr/>
              <a:t>71</a:t>
            </a:fld>
            <a:endParaRPr lang="en-US" dirty="0"/>
          </a:p>
        </p:txBody>
      </p:sp>
      <p:pic>
        <p:nvPicPr>
          <p:cNvPr id="2" name="Picture 1"/>
          <p:cNvPicPr>
            <a:picLocks noChangeAspect="1"/>
          </p:cNvPicPr>
          <p:nvPr/>
        </p:nvPicPr>
        <p:blipFill>
          <a:blip r:embed="rId3"/>
          <a:stretch>
            <a:fillRect/>
          </a:stretch>
        </p:blipFill>
        <p:spPr>
          <a:xfrm>
            <a:off x="2438401" y="1174434"/>
            <a:ext cx="3435349" cy="5386992"/>
          </a:xfrm>
          <a:prstGeom prst="rect">
            <a:avLst/>
          </a:prstGeom>
        </p:spPr>
      </p:pic>
      <p:sp>
        <p:nvSpPr>
          <p:cNvPr id="3" name="Rectangle 2"/>
          <p:cNvSpPr/>
          <p:nvPr/>
        </p:nvSpPr>
        <p:spPr>
          <a:xfrm>
            <a:off x="283779" y="1338524"/>
            <a:ext cx="3574821" cy="1569660"/>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2400" dirty="0"/>
              <a:t>The similarity of the functions is because at the highest level we are doing the same thing.</a:t>
            </a:r>
          </a:p>
        </p:txBody>
      </p:sp>
      <p:sp>
        <p:nvSpPr>
          <p:cNvPr id="8" name="Rectangle 7"/>
          <p:cNvSpPr/>
          <p:nvPr/>
        </p:nvSpPr>
        <p:spPr>
          <a:xfrm>
            <a:off x="338979" y="4775678"/>
            <a:ext cx="3574821" cy="1323439"/>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2000" dirty="0"/>
              <a:t>However, the constraint-based User Requirements will result in different technological solutions to the functions</a:t>
            </a:r>
          </a:p>
        </p:txBody>
      </p:sp>
    </p:spTree>
    <p:extLst>
      <p:ext uri="{BB962C8B-B14F-4D97-AF65-F5344CB8AC3E}">
        <p14:creationId xmlns:p14="http://schemas.microsoft.com/office/powerpoint/2010/main" val="405517126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F277961-8186-A94B-BF24-4C65029C4F3A}"/>
              </a:ext>
            </a:extLst>
          </p:cNvPr>
          <p:cNvSpPr>
            <a:spLocks noGrp="1"/>
          </p:cNvSpPr>
          <p:nvPr>
            <p:ph type="sldNum" sz="quarter" idx="15"/>
          </p:nvPr>
        </p:nvSpPr>
        <p:spPr/>
        <p:txBody>
          <a:bodyPr/>
          <a:lstStyle/>
          <a:p>
            <a:fld id="{C22618A1-DFED-413B-BF04-637AA2483EFF}" type="slidenum">
              <a:rPr lang="en-GB" smtClean="0"/>
              <a:pPr/>
              <a:t>72</a:t>
            </a:fld>
            <a:endParaRPr lang="en-GB" dirty="0"/>
          </a:p>
        </p:txBody>
      </p:sp>
      <p:sp>
        <p:nvSpPr>
          <p:cNvPr id="5" name="Title 4">
            <a:extLst>
              <a:ext uri="{FF2B5EF4-FFF2-40B4-BE49-F238E27FC236}">
                <a16:creationId xmlns:a16="http://schemas.microsoft.com/office/drawing/2014/main" id="{A8033871-880A-FA47-9DB1-AE624DFB01F0}"/>
              </a:ext>
            </a:extLst>
          </p:cNvPr>
          <p:cNvSpPr>
            <a:spLocks noGrp="1"/>
          </p:cNvSpPr>
          <p:nvPr>
            <p:ph type="title"/>
          </p:nvPr>
        </p:nvSpPr>
        <p:spPr>
          <a:xfrm>
            <a:off x="286798" y="243876"/>
            <a:ext cx="8229600" cy="424732"/>
          </a:xfrm>
        </p:spPr>
        <p:txBody>
          <a:bodyPr/>
          <a:lstStyle/>
          <a:p>
            <a:r>
              <a:rPr lang="en-US" dirty="0"/>
              <a:t>A Model Answer</a:t>
            </a:r>
          </a:p>
        </p:txBody>
      </p:sp>
      <p:graphicFrame>
        <p:nvGraphicFramePr>
          <p:cNvPr id="8" name="Table 7">
            <a:extLst>
              <a:ext uri="{FF2B5EF4-FFF2-40B4-BE49-F238E27FC236}">
                <a16:creationId xmlns:a16="http://schemas.microsoft.com/office/drawing/2014/main" id="{CDF86EB9-55CE-734B-A6C6-5FE77ED12D2A}"/>
              </a:ext>
            </a:extLst>
          </p:cNvPr>
          <p:cNvGraphicFramePr>
            <a:graphicFrameLocks noGrp="1"/>
          </p:cNvGraphicFramePr>
          <p:nvPr>
            <p:extLst>
              <p:ext uri="{D42A27DB-BD31-4B8C-83A1-F6EECF244321}">
                <p14:modId xmlns:p14="http://schemas.microsoft.com/office/powerpoint/2010/main" val="3054432066"/>
              </p:ext>
            </p:extLst>
          </p:nvPr>
        </p:nvGraphicFramePr>
        <p:xfrm>
          <a:off x="1576552" y="920233"/>
          <a:ext cx="10121460" cy="5506602"/>
        </p:xfrm>
        <a:graphic>
          <a:graphicData uri="http://schemas.openxmlformats.org/drawingml/2006/table">
            <a:tbl>
              <a:tblPr firstRow="1" bandRow="1">
                <a:tableStyleId>{5C22544A-7EE6-4342-B048-85BDC9FD1C3A}</a:tableStyleId>
              </a:tblPr>
              <a:tblGrid>
                <a:gridCol w="651022">
                  <a:extLst>
                    <a:ext uri="{9D8B030D-6E8A-4147-A177-3AD203B41FA5}">
                      <a16:colId xmlns:a16="http://schemas.microsoft.com/office/drawing/2014/main" val="2188561569"/>
                    </a:ext>
                  </a:extLst>
                </a:gridCol>
                <a:gridCol w="1058287">
                  <a:extLst>
                    <a:ext uri="{9D8B030D-6E8A-4147-A177-3AD203B41FA5}">
                      <a16:colId xmlns:a16="http://schemas.microsoft.com/office/drawing/2014/main" val="4235135154"/>
                    </a:ext>
                  </a:extLst>
                </a:gridCol>
                <a:gridCol w="2925572">
                  <a:extLst>
                    <a:ext uri="{9D8B030D-6E8A-4147-A177-3AD203B41FA5}">
                      <a16:colId xmlns:a16="http://schemas.microsoft.com/office/drawing/2014/main" val="4049287869"/>
                    </a:ext>
                  </a:extLst>
                </a:gridCol>
                <a:gridCol w="5486579">
                  <a:extLst>
                    <a:ext uri="{9D8B030D-6E8A-4147-A177-3AD203B41FA5}">
                      <a16:colId xmlns:a16="http://schemas.microsoft.com/office/drawing/2014/main" val="980767159"/>
                    </a:ext>
                  </a:extLst>
                </a:gridCol>
              </a:tblGrid>
              <a:tr h="314842">
                <a:tc>
                  <a:txBody>
                    <a:bodyPr/>
                    <a:lstStyle/>
                    <a:p>
                      <a:r>
                        <a:rPr lang="en-US" sz="1400" dirty="0">
                          <a:solidFill>
                            <a:schemeClr val="bg1"/>
                          </a:solidFill>
                        </a:rPr>
                        <a:t>OP</a:t>
                      </a:r>
                    </a:p>
                  </a:txBody>
                  <a:tcPr/>
                </a:tc>
                <a:tc>
                  <a:txBody>
                    <a:bodyPr/>
                    <a:lstStyle/>
                    <a:p>
                      <a:pPr algn="ctr"/>
                      <a:endParaRPr lang="en-US" sz="1400" dirty="0">
                        <a:solidFill>
                          <a:schemeClr val="tx1"/>
                        </a:solidFill>
                      </a:endParaRPr>
                    </a:p>
                  </a:txBody>
                  <a:tcPr anchor="ctr"/>
                </a:tc>
                <a:tc>
                  <a:txBody>
                    <a:bodyPr/>
                    <a:lstStyle/>
                    <a:p>
                      <a:r>
                        <a:rPr lang="en-US" sz="1400" dirty="0">
                          <a:solidFill>
                            <a:schemeClr val="bg1"/>
                          </a:solidFill>
                        </a:rPr>
                        <a:t>Generic Function</a:t>
                      </a:r>
                    </a:p>
                  </a:txBody>
                  <a:tcPr/>
                </a:tc>
                <a:tc>
                  <a:txBody>
                    <a:bodyPr/>
                    <a:lstStyle/>
                    <a:p>
                      <a:r>
                        <a:rPr lang="en-US" sz="1400" dirty="0">
                          <a:solidFill>
                            <a:schemeClr val="bg1"/>
                          </a:solidFill>
                        </a:rPr>
                        <a:t>Definition</a:t>
                      </a:r>
                    </a:p>
                  </a:txBody>
                  <a:tcPr/>
                </a:tc>
                <a:extLst>
                  <a:ext uri="{0D108BD9-81ED-4DB2-BD59-A6C34878D82A}">
                    <a16:rowId xmlns:a16="http://schemas.microsoft.com/office/drawing/2014/main" val="2466434461"/>
                  </a:ext>
                </a:extLst>
              </a:tr>
              <a:tr h="370840">
                <a:tc rowSpan="14">
                  <a:txBody>
                    <a:bodyPr/>
                    <a:lstStyle/>
                    <a:p>
                      <a:r>
                        <a:rPr lang="en-US" sz="1200" dirty="0"/>
                        <a:t>To deliver defeat effect to a target set efficiently, safely, and accurately at a range up to TBD range, launched from a 120mm smooth bore weapon</a:t>
                      </a:r>
                    </a:p>
                  </a:txBody>
                  <a:tcPr vert="vert270"/>
                </a:tc>
                <a:tc rowSpan="5">
                  <a:txBody>
                    <a:bodyPr/>
                    <a:lstStyle/>
                    <a:p>
                      <a:pPr algn="ctr"/>
                      <a:r>
                        <a:rPr lang="en-US" sz="1400" dirty="0"/>
                        <a:t>PREPARE WEAPON</a:t>
                      </a:r>
                    </a:p>
                  </a:txBody>
                  <a:tcPr vert="vert270" anchor="ct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CLEAR LAUNCHER</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make weapon ready for next cycle</a:t>
                      </a:r>
                    </a:p>
                  </a:txBody>
                  <a:tcPr/>
                </a:tc>
                <a:extLst>
                  <a:ext uri="{0D108BD9-81ED-4DB2-BD59-A6C34878D82A}">
                    <a16:rowId xmlns:a16="http://schemas.microsoft.com/office/drawing/2014/main" val="3066754264"/>
                  </a:ext>
                </a:extLst>
              </a:tr>
              <a:tr h="370840">
                <a:tc vMerge="1">
                  <a:txBody>
                    <a:bodyPr/>
                    <a:lstStyle/>
                    <a:p>
                      <a:endParaRPr lang="en-US" sz="1400" dirty="0"/>
                    </a:p>
                  </a:txBody>
                  <a:tcPr/>
                </a:tc>
                <a:tc vMerge="1">
                  <a:txBody>
                    <a:bodyPr/>
                    <a:lstStyle/>
                    <a:p>
                      <a:endParaRPr lang="en-US"/>
                    </a:p>
                  </a:txBody>
                  <a:tcP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ARM MUNITION </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take the munition from a safe condition to a ready condition</a:t>
                      </a:r>
                    </a:p>
                  </a:txBody>
                  <a:tcPr/>
                </a:tc>
                <a:extLst>
                  <a:ext uri="{0D108BD9-81ED-4DB2-BD59-A6C34878D82A}">
                    <a16:rowId xmlns:a16="http://schemas.microsoft.com/office/drawing/2014/main" val="3240407594"/>
                  </a:ext>
                </a:extLst>
              </a:tr>
              <a:tr h="370840">
                <a:tc vMerge="1">
                  <a:txBody>
                    <a:bodyPr/>
                    <a:lstStyle/>
                    <a:p>
                      <a:endParaRPr lang="en-US" sz="1400" dirty="0"/>
                    </a:p>
                  </a:txBody>
                  <a:tcPr/>
                </a:tc>
                <a:tc vMerge="1">
                  <a:txBody>
                    <a:bodyPr/>
                    <a:lstStyle/>
                    <a:p>
                      <a:endParaRPr lang="en-US"/>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IDENTIFY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identify the type and nature of the munition</a:t>
                      </a:r>
                    </a:p>
                  </a:txBody>
                  <a:tcPr/>
                </a:tc>
                <a:extLst>
                  <a:ext uri="{0D108BD9-81ED-4DB2-BD59-A6C34878D82A}">
                    <a16:rowId xmlns:a16="http://schemas.microsoft.com/office/drawing/2014/main" val="835855792"/>
                  </a:ext>
                </a:extLst>
              </a:tr>
              <a:tr h="370840">
                <a:tc vMerge="1">
                  <a:txBody>
                    <a:bodyPr/>
                    <a:lstStyle/>
                    <a:p>
                      <a:endParaRPr lang="en-US" sz="1400" dirty="0"/>
                    </a:p>
                  </a:txBody>
                  <a:tcPr/>
                </a:tc>
                <a:tc vMerge="1">
                  <a:txBody>
                    <a:bodyPr/>
                    <a:lstStyle/>
                    <a:p>
                      <a:endParaRPr lang="en-US"/>
                    </a:p>
                  </a:txBody>
                  <a:tcPr/>
                </a:tc>
                <a:tc>
                  <a:txBody>
                    <a:bodyPr/>
                    <a:lstStyle/>
                    <a:p>
                      <a:r>
                        <a:rPr lang="en-US" sz="1400" dirty="0"/>
                        <a:t>PREPARE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move from from the stored to ready condition</a:t>
                      </a:r>
                    </a:p>
                  </a:txBody>
                  <a:tcPr/>
                </a:tc>
                <a:extLst>
                  <a:ext uri="{0D108BD9-81ED-4DB2-BD59-A6C34878D82A}">
                    <a16:rowId xmlns:a16="http://schemas.microsoft.com/office/drawing/2014/main" val="4242123559"/>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LOAD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load the munition in to the Weapon</a:t>
                      </a:r>
                    </a:p>
                  </a:txBody>
                  <a:tcPr/>
                </a:tc>
                <a:extLst>
                  <a:ext uri="{0D108BD9-81ED-4DB2-BD59-A6C34878D82A}">
                    <a16:rowId xmlns:a16="http://schemas.microsoft.com/office/drawing/2014/main" val="2782257530"/>
                  </a:ext>
                </a:extLst>
              </a:tr>
              <a:tr h="370840">
                <a:tc vMerge="1">
                  <a:txBody>
                    <a:bodyPr/>
                    <a:lstStyle/>
                    <a:p>
                      <a:endParaRPr lang="en-US" sz="1400" dirty="0"/>
                    </a:p>
                  </a:txBody>
                  <a:tcPr/>
                </a:tc>
                <a:tc rowSpan="4">
                  <a:txBody>
                    <a:bodyPr/>
                    <a:lstStyle/>
                    <a:p>
                      <a:pPr algn="ctr"/>
                      <a:r>
                        <a:rPr lang="en-US" sz="1400" dirty="0"/>
                        <a:t>ENGAUGE TARGET</a:t>
                      </a:r>
                    </a:p>
                  </a:txBody>
                  <a:tcPr vert="vert270" anchor="ctr"/>
                </a:tc>
                <a:tc>
                  <a:txBody>
                    <a:bodyPr/>
                    <a:lstStyle/>
                    <a:p>
                      <a:r>
                        <a:rPr lang="en-US" sz="1400" dirty="0"/>
                        <a:t>ACQUIRE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identify position and persuasion of target</a:t>
                      </a:r>
                    </a:p>
                  </a:txBody>
                  <a:tcPr/>
                </a:tc>
                <a:extLst>
                  <a:ext uri="{0D108BD9-81ED-4DB2-BD59-A6C34878D82A}">
                    <a16:rowId xmlns:a16="http://schemas.microsoft.com/office/drawing/2014/main" val="251844145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AIM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align the weapon with the acquired target</a:t>
                      </a:r>
                    </a:p>
                  </a:txBody>
                  <a:tcPr/>
                </a:tc>
                <a:extLst>
                  <a:ext uri="{0D108BD9-81ED-4DB2-BD59-A6C34878D82A}">
                    <a16:rowId xmlns:a16="http://schemas.microsoft.com/office/drawing/2014/main" val="1150917157"/>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INITIATE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begin the lethal chain</a:t>
                      </a:r>
                    </a:p>
                  </a:txBody>
                  <a:tcPr/>
                </a:tc>
                <a:extLst>
                  <a:ext uri="{0D108BD9-81ED-4DB2-BD59-A6C34878D82A}">
                    <a16:rowId xmlns:a16="http://schemas.microsoft.com/office/drawing/2014/main" val="2666112940"/>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PROVIDE MOTIVE FORCE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propel the munition to the target</a:t>
                      </a:r>
                    </a:p>
                  </a:txBody>
                  <a:tcPr/>
                </a:tc>
                <a:extLst>
                  <a:ext uri="{0D108BD9-81ED-4DB2-BD59-A6C34878D82A}">
                    <a16:rowId xmlns:a16="http://schemas.microsoft.com/office/drawing/2014/main" val="4181282988"/>
                  </a:ext>
                </a:extLst>
              </a:tr>
              <a:tr h="370840">
                <a:tc vMerge="1">
                  <a:txBody>
                    <a:bodyPr/>
                    <a:lstStyle/>
                    <a:p>
                      <a:endParaRPr lang="en-US" sz="1400"/>
                    </a:p>
                  </a:txBody>
                  <a:tcPr/>
                </a:tc>
                <a:tc rowSpan="3">
                  <a:txBody>
                    <a:bodyPr/>
                    <a:lstStyle/>
                    <a:p>
                      <a:pPr algn="ctr"/>
                      <a:r>
                        <a:rPr lang="en-US" sz="1400" dirty="0"/>
                        <a:t>DELIVER EFFECT</a:t>
                      </a:r>
                    </a:p>
                  </a:txBody>
                  <a:tcPr vert="vert270" anchor="ctr"/>
                </a:tc>
                <a:tc>
                  <a:txBody>
                    <a:bodyPr/>
                    <a:lstStyle/>
                    <a:p>
                      <a:r>
                        <a:rPr lang="en-US" sz="1400" dirty="0"/>
                        <a:t>STABILISE PROJECTILE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maintain stable path during the flight to the target</a:t>
                      </a:r>
                    </a:p>
                  </a:txBody>
                  <a:tcPr/>
                </a:tc>
                <a:extLst>
                  <a:ext uri="{0D108BD9-81ED-4DB2-BD59-A6C34878D82A}">
                    <a16:rowId xmlns:a16="http://schemas.microsoft.com/office/drawing/2014/main" val="1329690616"/>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MANOEUVRE MUNTION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manoeuvre the munition during during the flight to the target</a:t>
                      </a:r>
                    </a:p>
                  </a:txBody>
                  <a:tcPr/>
                </a:tc>
                <a:extLst>
                  <a:ext uri="{0D108BD9-81ED-4DB2-BD59-A6C34878D82A}">
                    <a16:rowId xmlns:a16="http://schemas.microsoft.com/office/drawing/2014/main" val="94603190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TRACK TO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confirm munition flight path</a:t>
                      </a:r>
                    </a:p>
                  </a:txBody>
                  <a:tcPr/>
                </a:tc>
                <a:extLst>
                  <a:ext uri="{0D108BD9-81ED-4DB2-BD59-A6C34878D82A}">
                    <a16:rowId xmlns:a16="http://schemas.microsoft.com/office/drawing/2014/main" val="3134005088"/>
                  </a:ext>
                </a:extLst>
              </a:tr>
              <a:tr h="370840">
                <a:tc vMerge="1">
                  <a:txBody>
                    <a:bodyPr/>
                    <a:lstStyle/>
                    <a:p>
                      <a:endParaRPr lang="en-US" sz="1400" dirty="0"/>
                    </a:p>
                  </a:txBody>
                  <a:tcPr/>
                </a:tc>
                <a:tc rowSpan="2">
                  <a:txBody>
                    <a:bodyPr/>
                    <a:lstStyle/>
                    <a:p>
                      <a:pPr algn="ctr"/>
                      <a:r>
                        <a:rPr lang="en-US" sz="1300" dirty="0"/>
                        <a:t>MANAGE </a:t>
                      </a:r>
                      <a:r>
                        <a:rPr lang="en-US" sz="1400" dirty="0"/>
                        <a:t>EFFECT</a:t>
                      </a:r>
                    </a:p>
                  </a:txBody>
                  <a:tcPr vert="vert270" anchor="ctr"/>
                </a:tc>
                <a:tc>
                  <a:txBody>
                    <a:bodyPr/>
                    <a:lstStyle/>
                    <a:p>
                      <a:r>
                        <a:rPr lang="en-US" sz="1400" dirty="0"/>
                        <a:t>CREATE TERMINAL EFFECT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generate the defeat effect</a:t>
                      </a:r>
                    </a:p>
                  </a:txBody>
                  <a:tcPr/>
                </a:tc>
                <a:extLst>
                  <a:ext uri="{0D108BD9-81ED-4DB2-BD59-A6C34878D82A}">
                    <a16:rowId xmlns:a16="http://schemas.microsoft.com/office/drawing/2014/main" val="177350701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DEFEAT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make the target ineffective </a:t>
                      </a:r>
                    </a:p>
                  </a:txBody>
                  <a:tcPr/>
                </a:tc>
                <a:extLst>
                  <a:ext uri="{0D108BD9-81ED-4DB2-BD59-A6C34878D82A}">
                    <a16:rowId xmlns:a16="http://schemas.microsoft.com/office/drawing/2014/main" val="3074382661"/>
                  </a:ext>
                </a:extLst>
              </a:tr>
            </a:tbl>
          </a:graphicData>
        </a:graphic>
      </p:graphicFrame>
      <p:sp>
        <p:nvSpPr>
          <p:cNvPr id="3" name="Rounded Rectangular Callout 2">
            <a:extLst>
              <a:ext uri="{FF2B5EF4-FFF2-40B4-BE49-F238E27FC236}">
                <a16:creationId xmlns:a16="http://schemas.microsoft.com/office/drawing/2014/main" id="{8D897BBA-7BB6-5345-A6C7-82F8C5089CA2}"/>
              </a:ext>
            </a:extLst>
          </p:cNvPr>
          <p:cNvSpPr/>
          <p:nvPr/>
        </p:nvSpPr>
        <p:spPr>
          <a:xfrm>
            <a:off x="4915467" y="125235"/>
            <a:ext cx="1534333" cy="611859"/>
          </a:xfrm>
          <a:prstGeom prst="wedgeRoundRectCallout">
            <a:avLst>
              <a:gd name="adj1" fmla="val -38005"/>
              <a:gd name="adj2" fmla="val 17333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Verb Noun Functions</a:t>
            </a:r>
          </a:p>
        </p:txBody>
      </p:sp>
      <p:sp>
        <p:nvSpPr>
          <p:cNvPr id="6" name="Rounded Rectangular Callout 5">
            <a:extLst>
              <a:ext uri="{FF2B5EF4-FFF2-40B4-BE49-F238E27FC236}">
                <a16:creationId xmlns:a16="http://schemas.microsoft.com/office/drawing/2014/main" id="{9AA2C860-267C-CE4E-8839-7E5039F66994}"/>
              </a:ext>
            </a:extLst>
          </p:cNvPr>
          <p:cNvSpPr/>
          <p:nvPr/>
        </p:nvSpPr>
        <p:spPr>
          <a:xfrm>
            <a:off x="6715933" y="178556"/>
            <a:ext cx="3600931" cy="611859"/>
          </a:xfrm>
          <a:prstGeom prst="wedgeRoundRectCallout">
            <a:avLst>
              <a:gd name="adj1" fmla="val -21737"/>
              <a:gd name="adj2" fmla="val 122671"/>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dirty="0"/>
              <a:t>It is very useful to develop clear definitions for each function</a:t>
            </a:r>
          </a:p>
        </p:txBody>
      </p:sp>
      <p:sp>
        <p:nvSpPr>
          <p:cNvPr id="7" name="Rounded Rectangular Callout 6">
            <a:extLst>
              <a:ext uri="{FF2B5EF4-FFF2-40B4-BE49-F238E27FC236}">
                <a16:creationId xmlns:a16="http://schemas.microsoft.com/office/drawing/2014/main" id="{447C6025-C12D-5748-A1D2-4817A2452C09}"/>
              </a:ext>
            </a:extLst>
          </p:cNvPr>
          <p:cNvSpPr/>
          <p:nvPr/>
        </p:nvSpPr>
        <p:spPr>
          <a:xfrm rot="16200000">
            <a:off x="-1514864" y="3438170"/>
            <a:ext cx="4943961" cy="470728"/>
          </a:xfrm>
          <a:prstGeom prst="wedgeRoundRectCallout">
            <a:avLst>
              <a:gd name="adj1" fmla="val -8851"/>
              <a:gd name="adj2" fmla="val 11077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Start with an Operational Requirement</a:t>
            </a:r>
          </a:p>
        </p:txBody>
      </p:sp>
    </p:spTree>
    <p:extLst>
      <p:ext uri="{BB962C8B-B14F-4D97-AF65-F5344CB8AC3E}">
        <p14:creationId xmlns:p14="http://schemas.microsoft.com/office/powerpoint/2010/main" val="305173410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9F10BD-F56E-40AA-A47E-20406187FB97}"/>
              </a:ext>
            </a:extLst>
          </p:cNvPr>
          <p:cNvSpPr>
            <a:spLocks noGrp="1"/>
          </p:cNvSpPr>
          <p:nvPr>
            <p:ph type="sldNum" sz="quarter" idx="15"/>
          </p:nvPr>
        </p:nvSpPr>
        <p:spPr/>
        <p:txBody>
          <a:bodyPr/>
          <a:lstStyle/>
          <a:p>
            <a:fld id="{C22618A1-DFED-413B-BF04-637AA2483EFF}" type="slidenum">
              <a:rPr lang="en-GB" smtClean="0"/>
              <a:pPr/>
              <a:t>73</a:t>
            </a:fld>
            <a:endParaRPr lang="en-GB" dirty="0"/>
          </a:p>
        </p:txBody>
      </p:sp>
      <p:sp>
        <p:nvSpPr>
          <p:cNvPr id="5" name="Content Placeholder 4"/>
          <p:cNvSpPr>
            <a:spLocks noGrp="1"/>
          </p:cNvSpPr>
          <p:nvPr>
            <p:ph sz="quarter" idx="16"/>
          </p:nvPr>
        </p:nvSpPr>
        <p:spPr>
          <a:xfrm>
            <a:off x="315310" y="1190727"/>
            <a:ext cx="4100098" cy="2511457"/>
          </a:xfrm>
        </p:spPr>
        <p:txBody>
          <a:bodyPr>
            <a:normAutofit fontScale="77500" lnSpcReduction="20000"/>
          </a:bodyPr>
          <a:lstStyle/>
          <a:p>
            <a:pPr marL="0" indent="0">
              <a:buNone/>
            </a:pPr>
            <a:r>
              <a:rPr lang="en-US" sz="3100" b="1" dirty="0"/>
              <a:t>Pros</a:t>
            </a:r>
          </a:p>
          <a:p>
            <a:r>
              <a:rPr lang="en-US" dirty="0"/>
              <a:t>Can extract system functionality from the stakeholder</a:t>
            </a:r>
          </a:p>
          <a:p>
            <a:r>
              <a:rPr lang="en-US" dirty="0"/>
              <a:t>Intuitive to stakeholder</a:t>
            </a:r>
          </a:p>
          <a:p>
            <a:r>
              <a:rPr lang="en-US" dirty="0"/>
              <a:t>Can be useful for unprecedented systems to capture the perceived concept of operation</a:t>
            </a:r>
          </a:p>
        </p:txBody>
      </p:sp>
      <p:sp>
        <p:nvSpPr>
          <p:cNvPr id="6" name="Content Placeholder 5"/>
          <p:cNvSpPr>
            <a:spLocks noGrp="1"/>
          </p:cNvSpPr>
          <p:nvPr>
            <p:ph sz="quarter" idx="17"/>
          </p:nvPr>
        </p:nvSpPr>
        <p:spPr>
          <a:xfrm>
            <a:off x="4457449" y="1194454"/>
            <a:ext cx="3425307" cy="5527021"/>
          </a:xfrm>
        </p:spPr>
        <p:txBody>
          <a:bodyPr>
            <a:normAutofit fontScale="70000" lnSpcReduction="20000"/>
          </a:bodyPr>
          <a:lstStyle/>
          <a:p>
            <a:pPr marL="0" indent="0">
              <a:buNone/>
            </a:pPr>
            <a:r>
              <a:rPr lang="en-US" sz="3200" b="1" dirty="0"/>
              <a:t>Cons</a:t>
            </a:r>
          </a:p>
          <a:p>
            <a:r>
              <a:rPr lang="en-US" dirty="0"/>
              <a:t>Stakeholder often relates to and describes an existing design solution – we may need to “abstract” the Use Case to determine the generic system functions</a:t>
            </a:r>
          </a:p>
          <a:p>
            <a:r>
              <a:rPr lang="en-US" dirty="0"/>
              <a:t>Getting the “right” level for the functionality – not too high or too low. </a:t>
            </a:r>
          </a:p>
          <a:p>
            <a:r>
              <a:rPr lang="en-US" dirty="0"/>
              <a:t>Not very useful for embedded, automatic or some unprecedented systems. For example asking a pilot to write a Use Case for an aircraft power plant will not provide much information</a:t>
            </a:r>
          </a:p>
          <a:p>
            <a:r>
              <a:rPr lang="en-US" dirty="0"/>
              <a:t>Does not elicit Non-Functional constraint type requirements </a:t>
            </a:r>
            <a:r>
              <a:rPr lang="mr-IN" dirty="0"/>
              <a:t>–</a:t>
            </a:r>
            <a:r>
              <a:rPr lang="en-US" dirty="0"/>
              <a:t> a Use Case on its own is not enough</a:t>
            </a:r>
          </a:p>
        </p:txBody>
      </p:sp>
      <p:sp>
        <p:nvSpPr>
          <p:cNvPr id="4" name="Title 3"/>
          <p:cNvSpPr>
            <a:spLocks noGrp="1"/>
          </p:cNvSpPr>
          <p:nvPr>
            <p:ph type="title"/>
          </p:nvPr>
        </p:nvSpPr>
        <p:spPr>
          <a:xfrm>
            <a:off x="95040" y="277037"/>
            <a:ext cx="10972800" cy="424732"/>
          </a:xfrm>
        </p:spPr>
        <p:txBody>
          <a:bodyPr/>
          <a:lstStyle/>
          <a:p>
            <a:r>
              <a:rPr lang="en-US" dirty="0"/>
              <a:t>Use Case Summary</a:t>
            </a:r>
          </a:p>
        </p:txBody>
      </p:sp>
      <p:sp>
        <p:nvSpPr>
          <p:cNvPr id="9" name="Content Placeholder 4">
            <a:extLst>
              <a:ext uri="{FF2B5EF4-FFF2-40B4-BE49-F238E27FC236}">
                <a16:creationId xmlns:a16="http://schemas.microsoft.com/office/drawing/2014/main" id="{2EAC367E-2F59-4F45-A66A-42220BBC3950}"/>
              </a:ext>
            </a:extLst>
          </p:cNvPr>
          <p:cNvSpPr txBox="1">
            <a:spLocks/>
          </p:cNvSpPr>
          <p:nvPr/>
        </p:nvSpPr>
        <p:spPr bwMode="gray">
          <a:xfrm>
            <a:off x="8241764" y="1194454"/>
            <a:ext cx="3214511" cy="4662815"/>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lnSpc>
                <a:spcPct val="100000"/>
              </a:lnSpc>
              <a:buNone/>
            </a:pPr>
            <a:r>
              <a:rPr lang="en-US" sz="2400" b="1" dirty="0"/>
              <a:t>Tips</a:t>
            </a:r>
          </a:p>
          <a:p>
            <a:pPr marL="187325" lvl="1" indent="-187325">
              <a:lnSpc>
                <a:spcPct val="100000"/>
              </a:lnSpc>
            </a:pPr>
            <a:r>
              <a:rPr lang="en-US" sz="2000" kern="0" dirty="0"/>
              <a:t>Have a go yourself before the real session to predict the likely output, but also to provide “cribs and hints”</a:t>
            </a:r>
          </a:p>
          <a:p>
            <a:pPr marL="0" lvl="1" indent="0">
              <a:lnSpc>
                <a:spcPct val="100000"/>
              </a:lnSpc>
              <a:buNone/>
            </a:pPr>
            <a:r>
              <a:rPr lang="en-US" sz="2000" kern="0" dirty="0"/>
              <a:t> </a:t>
            </a:r>
          </a:p>
          <a:p>
            <a:pPr marL="187325" lvl="1" indent="-187325">
              <a:lnSpc>
                <a:spcPct val="100000"/>
              </a:lnSpc>
            </a:pPr>
            <a:r>
              <a:rPr lang="en-US" sz="2000" kern="0" dirty="0"/>
              <a:t>If the output is solution specific, try to find out by probing what they are prepared to “give up”  </a:t>
            </a:r>
          </a:p>
          <a:p>
            <a:pPr marL="187325" lvl="1" indent="-187325">
              <a:lnSpc>
                <a:spcPct val="100000"/>
              </a:lnSpc>
            </a:pPr>
            <a:endParaRPr lang="en-US" sz="1400" kern="0" dirty="0"/>
          </a:p>
          <a:p>
            <a:pPr marL="187325" lvl="1" indent="-187325">
              <a:lnSpc>
                <a:spcPct val="100000"/>
              </a:lnSpc>
            </a:pPr>
            <a:r>
              <a:rPr lang="en-US" sz="2000" kern="0" dirty="0"/>
              <a:t>Do ask about unwanted situations or problems they can or have experienced</a:t>
            </a:r>
          </a:p>
        </p:txBody>
      </p:sp>
    </p:spTree>
    <p:extLst>
      <p:ext uri="{BB962C8B-B14F-4D97-AF65-F5344CB8AC3E}">
        <p14:creationId xmlns:p14="http://schemas.microsoft.com/office/powerpoint/2010/main" val="314411906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6876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Identify Round</a:t>
            </a:r>
          </a:p>
        </p:txBody>
      </p:sp>
      <p:sp>
        <p:nvSpPr>
          <p:cNvPr id="5" name="Oval 4"/>
          <p:cNvSpPr/>
          <p:nvPr/>
        </p:nvSpPr>
        <p:spPr>
          <a:xfrm>
            <a:off x="4786760" y="1348510"/>
            <a:ext cx="1208690" cy="638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Unpack Round</a:t>
            </a:r>
          </a:p>
        </p:txBody>
      </p:sp>
      <p:sp>
        <p:nvSpPr>
          <p:cNvPr id="6" name="Oval 5"/>
          <p:cNvSpPr/>
          <p:nvPr/>
        </p:nvSpPr>
        <p:spPr>
          <a:xfrm>
            <a:off x="7150176" y="1554119"/>
            <a:ext cx="1208690" cy="681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Load Weapon</a:t>
            </a:r>
          </a:p>
        </p:txBody>
      </p:sp>
      <p:sp>
        <p:nvSpPr>
          <p:cNvPr id="7" name="Oval 6"/>
          <p:cNvSpPr/>
          <p:nvPr/>
        </p:nvSpPr>
        <p:spPr>
          <a:xfrm>
            <a:off x="9440229" y="1261629"/>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Aim Weapon</a:t>
            </a:r>
          </a:p>
        </p:txBody>
      </p:sp>
      <p:sp>
        <p:nvSpPr>
          <p:cNvPr id="9" name="Oval 8"/>
          <p:cNvSpPr/>
          <p:nvPr/>
        </p:nvSpPr>
        <p:spPr>
          <a:xfrm>
            <a:off x="5120785" y="330436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Track to Target</a:t>
            </a:r>
          </a:p>
        </p:txBody>
      </p:sp>
      <p:sp>
        <p:nvSpPr>
          <p:cNvPr id="10" name="Oval 9"/>
          <p:cNvSpPr/>
          <p:nvPr/>
        </p:nvSpPr>
        <p:spPr>
          <a:xfrm>
            <a:off x="6122674" y="4314082"/>
            <a:ext cx="1226829" cy="704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Stabilise Round</a:t>
            </a:r>
          </a:p>
        </p:txBody>
      </p:sp>
      <p:sp>
        <p:nvSpPr>
          <p:cNvPr id="11" name="Oval 10"/>
          <p:cNvSpPr/>
          <p:nvPr/>
        </p:nvSpPr>
        <p:spPr>
          <a:xfrm>
            <a:off x="8836717" y="5469561"/>
            <a:ext cx="1361090" cy="6686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Transfer Signal</a:t>
            </a:r>
          </a:p>
        </p:txBody>
      </p:sp>
      <p:sp>
        <p:nvSpPr>
          <p:cNvPr id="13" name="Oval 12"/>
          <p:cNvSpPr/>
          <p:nvPr/>
        </p:nvSpPr>
        <p:spPr>
          <a:xfrm>
            <a:off x="8330113" y="4058700"/>
            <a:ext cx="1479465" cy="710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Provide motive force</a:t>
            </a:r>
          </a:p>
        </p:txBody>
      </p:sp>
      <p:sp>
        <p:nvSpPr>
          <p:cNvPr id="15" name="Oval 14"/>
          <p:cNvSpPr/>
          <p:nvPr/>
        </p:nvSpPr>
        <p:spPr>
          <a:xfrm>
            <a:off x="4068490" y="5828785"/>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Detect target</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Charge In bin</a:t>
            </a:r>
          </a:p>
        </p:txBody>
      </p:sp>
      <p:cxnSp>
        <p:nvCxnSpPr>
          <p:cNvPr id="18" name="Curved Connector 17"/>
          <p:cNvCxnSpPr>
            <a:cxnSpLocks/>
            <a:stCxn id="17" idx="3"/>
            <a:endCxn id="4" idx="2"/>
          </p:cNvCxnSpPr>
          <p:nvPr/>
        </p:nvCxnSpPr>
        <p:spPr>
          <a:xfrm>
            <a:off x="1216201" y="1196270"/>
            <a:ext cx="1340995" cy="1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221442" y="1212621"/>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Ammunition in good condition</a:t>
            </a:r>
          </a:p>
        </p:txBody>
      </p:sp>
      <p:cxnSp>
        <p:nvCxnSpPr>
          <p:cNvPr id="23" name="Curved Connector 22"/>
          <p:cNvCxnSpPr>
            <a:cxnSpLocks/>
            <a:stCxn id="13" idx="1"/>
            <a:endCxn id="9" idx="6"/>
          </p:cNvCxnSpPr>
          <p:nvPr/>
        </p:nvCxnSpPr>
        <p:spPr>
          <a:xfrm rot="16200000" flipV="1">
            <a:off x="7185470" y="2801482"/>
            <a:ext cx="525452" cy="219716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cxnSpLocks/>
            <a:stCxn id="15" idx="2"/>
            <a:endCxn id="216" idx="6"/>
          </p:cNvCxnSpPr>
          <p:nvPr/>
        </p:nvCxnSpPr>
        <p:spPr>
          <a:xfrm rot="10800000">
            <a:off x="3004430" y="5610170"/>
            <a:ext cx="1064060" cy="518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cxnSpLocks/>
            <a:stCxn id="87" idx="7"/>
            <a:endCxn id="269" idx="4"/>
          </p:cNvCxnSpPr>
          <p:nvPr/>
        </p:nvCxnSpPr>
        <p:spPr>
          <a:xfrm rot="5400000" flipH="1" flipV="1">
            <a:off x="10619277" y="2240342"/>
            <a:ext cx="742508" cy="7950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cxnSpLocks/>
            <a:stCxn id="86" idx="4"/>
            <a:endCxn id="15" idx="0"/>
          </p:cNvCxnSpPr>
          <p:nvPr/>
        </p:nvCxnSpPr>
        <p:spPr>
          <a:xfrm rot="16200000" flipH="1">
            <a:off x="4171642" y="5380287"/>
            <a:ext cx="730784" cy="1662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cxnSpLocks/>
            <a:stCxn id="6" idx="6"/>
            <a:endCxn id="7" idx="2"/>
          </p:cNvCxnSpPr>
          <p:nvPr/>
        </p:nvCxnSpPr>
        <p:spPr>
          <a:xfrm flipV="1">
            <a:off x="8358866" y="1626823"/>
            <a:ext cx="1081363" cy="268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cxnSpLocks/>
            <a:stCxn id="4" idx="6"/>
            <a:endCxn id="5" idx="2"/>
          </p:cNvCxnSpPr>
          <p:nvPr/>
        </p:nvCxnSpPr>
        <p:spPr>
          <a:xfrm>
            <a:off x="3857169" y="1210278"/>
            <a:ext cx="929591" cy="45770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cxnSpLocks/>
            <a:stCxn id="70" idx="3"/>
            <a:endCxn id="57" idx="2"/>
          </p:cNvCxnSpPr>
          <p:nvPr/>
        </p:nvCxnSpPr>
        <p:spPr>
          <a:xfrm flipV="1">
            <a:off x="2651618" y="2603380"/>
            <a:ext cx="980251" cy="3152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cxnSpLocks/>
            <a:stCxn id="9" idx="2"/>
            <a:endCxn id="86" idx="0"/>
          </p:cNvCxnSpPr>
          <p:nvPr/>
        </p:nvCxnSpPr>
        <p:spPr>
          <a:xfrm rot="10800000" flipV="1">
            <a:off x="4453929" y="3637336"/>
            <a:ext cx="666856" cy="74990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cxnSpLocks/>
            <a:stCxn id="13" idx="2"/>
            <a:endCxn id="10" idx="6"/>
          </p:cNvCxnSpPr>
          <p:nvPr/>
        </p:nvCxnSpPr>
        <p:spPr>
          <a:xfrm rot="10800000" flipV="1">
            <a:off x="7349503" y="4414081"/>
            <a:ext cx="980610" cy="2521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cxnSpLocks/>
            <a:stCxn id="87" idx="3"/>
            <a:endCxn id="13" idx="7"/>
          </p:cNvCxnSpPr>
          <p:nvPr/>
        </p:nvCxnSpPr>
        <p:spPr>
          <a:xfrm rot="5400000">
            <a:off x="9290741" y="3762699"/>
            <a:ext cx="702265" cy="9791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cxnSpLocks/>
            <a:stCxn id="211" idx="2"/>
            <a:endCxn id="256" idx="6"/>
          </p:cNvCxnSpPr>
          <p:nvPr/>
        </p:nvCxnSpPr>
        <p:spPr>
          <a:xfrm rot="10800000">
            <a:off x="7680867" y="3055121"/>
            <a:ext cx="550359" cy="9068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cxnSpLocks/>
            <a:stCxn id="216" idx="2"/>
            <a:endCxn id="98" idx="3"/>
          </p:cNvCxnSpPr>
          <p:nvPr/>
        </p:nvCxnSpPr>
        <p:spPr>
          <a:xfrm rot="10800000">
            <a:off x="1168797" y="5600607"/>
            <a:ext cx="732334" cy="95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3" name="TextBox 82"/>
          <p:cNvSpPr txBox="1"/>
          <p:nvPr/>
        </p:nvSpPr>
        <p:spPr>
          <a:xfrm>
            <a:off x="8728162" y="3420202"/>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Recoil Forces</a:t>
            </a:r>
          </a:p>
        </p:txBody>
      </p:sp>
      <p:sp>
        <p:nvSpPr>
          <p:cNvPr id="84" name="TextBox 83"/>
          <p:cNvSpPr txBox="1"/>
          <p:nvPr/>
        </p:nvSpPr>
        <p:spPr>
          <a:xfrm>
            <a:off x="9778664" y="2153572"/>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on Target</a:t>
            </a:r>
          </a:p>
        </p:txBody>
      </p:sp>
      <p:sp>
        <p:nvSpPr>
          <p:cNvPr id="85" name="TextBox 84"/>
          <p:cNvSpPr txBox="1"/>
          <p:nvPr/>
        </p:nvSpPr>
        <p:spPr>
          <a:xfrm>
            <a:off x="5222794" y="2308538"/>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Target Acquired</a:t>
            </a:r>
          </a:p>
        </p:txBody>
      </p:sp>
      <p:sp>
        <p:nvSpPr>
          <p:cNvPr id="89" name="TextBox 88"/>
          <p:cNvSpPr txBox="1"/>
          <p:nvPr/>
        </p:nvSpPr>
        <p:spPr>
          <a:xfrm>
            <a:off x="7444958" y="2396950"/>
            <a:ext cx="78224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Recovered Weapon </a:t>
            </a:r>
          </a:p>
        </p:txBody>
      </p:sp>
      <p:sp>
        <p:nvSpPr>
          <p:cNvPr id="92" name="TextBox 91"/>
          <p:cNvSpPr txBox="1"/>
          <p:nvPr/>
        </p:nvSpPr>
        <p:spPr>
          <a:xfrm>
            <a:off x="3719840" y="3698778"/>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Position information</a:t>
            </a:r>
          </a:p>
        </p:txBody>
      </p:sp>
      <p:sp>
        <p:nvSpPr>
          <p:cNvPr id="94" name="TextBox 93"/>
          <p:cNvSpPr txBox="1"/>
          <p:nvPr/>
        </p:nvSpPr>
        <p:spPr>
          <a:xfrm>
            <a:off x="7685937" y="5402420"/>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Armed</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Round in bin</a:t>
            </a:r>
          </a:p>
        </p:txBody>
      </p:sp>
      <p:cxnSp>
        <p:nvCxnSpPr>
          <p:cNvPr id="45" name="Curved Connector 44"/>
          <p:cNvCxnSpPr>
            <a:cxnSpLocks/>
            <a:stCxn id="43" idx="3"/>
            <a:endCxn id="4" idx="2"/>
          </p:cNvCxnSpPr>
          <p:nvPr/>
        </p:nvCxnSpPr>
        <p:spPr>
          <a:xfrm flipV="1">
            <a:off x="1210350" y="1210278"/>
            <a:ext cx="1346846" cy="69725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57" name="Oval 56"/>
          <p:cNvSpPr/>
          <p:nvPr/>
        </p:nvSpPr>
        <p:spPr>
          <a:xfrm>
            <a:off x="3631869" y="2238766"/>
            <a:ext cx="1208690" cy="729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Acquire Target</a:t>
            </a:r>
          </a:p>
        </p:txBody>
      </p:sp>
      <p:cxnSp>
        <p:nvCxnSpPr>
          <p:cNvPr id="61" name="Curved Connector 60"/>
          <p:cNvCxnSpPr>
            <a:cxnSpLocks/>
            <a:stCxn id="57" idx="6"/>
            <a:endCxn id="6" idx="3"/>
          </p:cNvCxnSpPr>
          <p:nvPr/>
        </p:nvCxnSpPr>
        <p:spPr>
          <a:xfrm flipV="1">
            <a:off x="4840559" y="2136203"/>
            <a:ext cx="2486626" cy="46717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cxnSpLocks/>
            <a:stCxn id="5" idx="6"/>
            <a:endCxn id="6" idx="2"/>
          </p:cNvCxnSpPr>
          <p:nvPr/>
        </p:nvCxnSpPr>
        <p:spPr>
          <a:xfrm>
            <a:off x="5995450" y="1667980"/>
            <a:ext cx="1154726" cy="22711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3780125" y="4387238"/>
            <a:ext cx="1347608" cy="7107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9503984" y="2915640"/>
            <a:ext cx="1275862" cy="6383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Activate weapon</a:t>
            </a:r>
          </a:p>
        </p:txBody>
      </p:sp>
      <p:sp>
        <p:nvSpPr>
          <p:cNvPr id="98" name="Rectangle 97"/>
          <p:cNvSpPr/>
          <p:nvPr/>
        </p:nvSpPr>
        <p:spPr>
          <a:xfrm>
            <a:off x="203267" y="5383295"/>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Effect Delivered</a:t>
            </a:r>
          </a:p>
        </p:txBody>
      </p:sp>
      <p:cxnSp>
        <p:nvCxnSpPr>
          <p:cNvPr id="102" name="Curved Connector 101"/>
          <p:cNvCxnSpPr>
            <a:cxnSpLocks/>
            <a:stCxn id="13" idx="0"/>
            <a:endCxn id="211" idx="4"/>
          </p:cNvCxnSpPr>
          <p:nvPr/>
        </p:nvCxnSpPr>
        <p:spPr>
          <a:xfrm rot="16200000" flipV="1">
            <a:off x="8607736" y="3596589"/>
            <a:ext cx="615815" cy="30840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cxnSpLocks/>
            <a:stCxn id="7" idx="4"/>
            <a:endCxn id="87" idx="0"/>
          </p:cNvCxnSpPr>
          <p:nvPr/>
        </p:nvCxnSpPr>
        <p:spPr>
          <a:xfrm rot="16200000" flipH="1">
            <a:off x="9602426" y="2376151"/>
            <a:ext cx="923624" cy="15535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cxnSpLocks/>
            <a:stCxn id="10" idx="2"/>
            <a:endCxn id="86" idx="6"/>
          </p:cNvCxnSpPr>
          <p:nvPr/>
        </p:nvCxnSpPr>
        <p:spPr>
          <a:xfrm rot="10800000" flipV="1">
            <a:off x="5127734" y="4666208"/>
            <a:ext cx="994941" cy="764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470868" y="1353518"/>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Loaded</a:t>
            </a:r>
          </a:p>
        </p:txBody>
      </p:sp>
      <p:sp>
        <p:nvSpPr>
          <p:cNvPr id="147" name="TextBox 146"/>
          <p:cNvSpPr txBox="1"/>
          <p:nvPr/>
        </p:nvSpPr>
        <p:spPr>
          <a:xfrm>
            <a:off x="10911716" y="2599311"/>
            <a:ext cx="731356"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Misfire</a:t>
            </a:r>
          </a:p>
        </p:txBody>
      </p:sp>
      <p:sp>
        <p:nvSpPr>
          <p:cNvPr id="148" name="TextBox 147"/>
          <p:cNvSpPr txBox="1"/>
          <p:nvPr/>
        </p:nvSpPr>
        <p:spPr>
          <a:xfrm>
            <a:off x="9728045" y="4398133"/>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cxnSp>
        <p:nvCxnSpPr>
          <p:cNvPr id="164" name="Curved Connector 163"/>
          <p:cNvCxnSpPr>
            <a:cxnSpLocks/>
            <a:stCxn id="87" idx="6"/>
            <a:endCxn id="11" idx="6"/>
          </p:cNvCxnSpPr>
          <p:nvPr/>
        </p:nvCxnSpPr>
        <p:spPr>
          <a:xfrm flipH="1">
            <a:off x="10197807" y="3234826"/>
            <a:ext cx="582039" cy="2569061"/>
          </a:xfrm>
          <a:prstGeom prst="curvedConnector3">
            <a:avLst>
              <a:gd name="adj1" fmla="val -39276"/>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7611127" y="3091397"/>
            <a:ext cx="859204"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Stored Energy </a:t>
            </a:r>
          </a:p>
        </p:txBody>
      </p:sp>
      <p:sp>
        <p:nvSpPr>
          <p:cNvPr id="174" name="TextBox 173"/>
          <p:cNvSpPr txBox="1"/>
          <p:nvPr/>
        </p:nvSpPr>
        <p:spPr>
          <a:xfrm>
            <a:off x="5171789" y="433024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motion</a:t>
            </a:r>
          </a:p>
        </p:txBody>
      </p:sp>
      <p:cxnSp>
        <p:nvCxnSpPr>
          <p:cNvPr id="175" name="Curved Connector 174"/>
          <p:cNvCxnSpPr>
            <a:cxnSpLocks/>
            <a:stCxn id="11" idx="2"/>
            <a:endCxn id="15" idx="6"/>
          </p:cNvCxnSpPr>
          <p:nvPr/>
        </p:nvCxnSpPr>
        <p:spPr>
          <a:xfrm rot="10800000" flipV="1">
            <a:off x="5171789" y="5803886"/>
            <a:ext cx="3664928" cy="32506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1" name="Curved Connector 200"/>
          <p:cNvCxnSpPr>
            <a:cxnSpLocks/>
            <a:stCxn id="269" idx="0"/>
            <a:endCxn id="270" idx="4"/>
          </p:cNvCxnSpPr>
          <p:nvPr/>
        </p:nvCxnSpPr>
        <p:spPr>
          <a:xfrm rot="5400000" flipH="1" flipV="1">
            <a:off x="11001897" y="1153444"/>
            <a:ext cx="905181" cy="13285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cxnSpLocks/>
            <a:stCxn id="256" idx="0"/>
            <a:endCxn id="6" idx="4"/>
          </p:cNvCxnSpPr>
          <p:nvPr/>
        </p:nvCxnSpPr>
        <p:spPr>
          <a:xfrm rot="5400000" flipH="1" flipV="1">
            <a:off x="7133553" y="2137073"/>
            <a:ext cx="521967" cy="719969"/>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1" name="Oval 210"/>
          <p:cNvSpPr/>
          <p:nvPr/>
        </p:nvSpPr>
        <p:spPr>
          <a:xfrm>
            <a:off x="8231225" y="2848725"/>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Recoil</a:t>
            </a:r>
          </a:p>
        </p:txBody>
      </p:sp>
      <p:sp>
        <p:nvSpPr>
          <p:cNvPr id="218" name="TextBox 217"/>
          <p:cNvSpPr txBox="1"/>
          <p:nvPr/>
        </p:nvSpPr>
        <p:spPr>
          <a:xfrm>
            <a:off x="7284825" y="3926029"/>
            <a:ext cx="1347608"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 towards target</a:t>
            </a:r>
          </a:p>
        </p:txBody>
      </p:sp>
      <p:sp>
        <p:nvSpPr>
          <p:cNvPr id="68" name="TextBox 67">
            <a:extLst>
              <a:ext uri="{FF2B5EF4-FFF2-40B4-BE49-F238E27FC236}">
                <a16:creationId xmlns:a16="http://schemas.microsoft.com/office/drawing/2014/main" id="{B9C02372-33B5-467A-AEDC-8EAABBE3EE43}"/>
              </a:ext>
            </a:extLst>
          </p:cNvPr>
          <p:cNvSpPr txBox="1"/>
          <p:nvPr/>
        </p:nvSpPr>
        <p:spPr>
          <a:xfrm>
            <a:off x="3985339" y="867452"/>
            <a:ext cx="904950" cy="577081"/>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Correct Items Identified</a:t>
            </a:r>
          </a:p>
        </p:txBody>
      </p:sp>
      <p:sp>
        <p:nvSpPr>
          <p:cNvPr id="69" name="TextBox 68">
            <a:extLst>
              <a:ext uri="{FF2B5EF4-FFF2-40B4-BE49-F238E27FC236}">
                <a16:creationId xmlns:a16="http://schemas.microsoft.com/office/drawing/2014/main" id="{915BAA40-695E-4451-A74F-6C7E89D8012E}"/>
              </a:ext>
            </a:extLst>
          </p:cNvPr>
          <p:cNvSpPr txBox="1"/>
          <p:nvPr/>
        </p:nvSpPr>
        <p:spPr>
          <a:xfrm>
            <a:off x="6082822" y="995562"/>
            <a:ext cx="904950"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Items unpacked and ready for use</a:t>
            </a:r>
          </a:p>
        </p:txBody>
      </p:sp>
      <p:sp>
        <p:nvSpPr>
          <p:cNvPr id="70" name="Rectangle 69">
            <a:extLst>
              <a:ext uri="{FF2B5EF4-FFF2-40B4-BE49-F238E27FC236}">
                <a16:creationId xmlns:a16="http://schemas.microsoft.com/office/drawing/2014/main" id="{DF500D2B-879A-420F-BD27-C5C6C0180B34}"/>
              </a:ext>
            </a:extLst>
          </p:cNvPr>
          <p:cNvSpPr/>
          <p:nvPr/>
        </p:nvSpPr>
        <p:spPr>
          <a:xfrm>
            <a:off x="1737218" y="23188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Threat Signal</a:t>
            </a:r>
          </a:p>
        </p:txBody>
      </p:sp>
      <p:sp>
        <p:nvSpPr>
          <p:cNvPr id="120" name="TextBox 119">
            <a:extLst>
              <a:ext uri="{FF2B5EF4-FFF2-40B4-BE49-F238E27FC236}">
                <a16:creationId xmlns:a16="http://schemas.microsoft.com/office/drawing/2014/main" id="{2C817AA9-B785-44F3-BECE-DFBCD0DA2A06}"/>
              </a:ext>
            </a:extLst>
          </p:cNvPr>
          <p:cNvSpPr txBox="1"/>
          <p:nvPr/>
        </p:nvSpPr>
        <p:spPr>
          <a:xfrm>
            <a:off x="9608806" y="3612940"/>
            <a:ext cx="1550664"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sp>
        <p:nvSpPr>
          <p:cNvPr id="216" name="Oval 215">
            <a:extLst>
              <a:ext uri="{FF2B5EF4-FFF2-40B4-BE49-F238E27FC236}">
                <a16:creationId xmlns:a16="http://schemas.microsoft.com/office/drawing/2014/main" id="{E00256C2-6D53-4E82-89CE-1A8E4492B30E}"/>
              </a:ext>
            </a:extLst>
          </p:cNvPr>
          <p:cNvSpPr/>
          <p:nvPr/>
        </p:nvSpPr>
        <p:spPr>
          <a:xfrm>
            <a:off x="1901131" y="5310002"/>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Generate Effect</a:t>
            </a:r>
          </a:p>
        </p:txBody>
      </p:sp>
      <p:sp>
        <p:nvSpPr>
          <p:cNvPr id="225" name="TextBox 224">
            <a:extLst>
              <a:ext uri="{FF2B5EF4-FFF2-40B4-BE49-F238E27FC236}">
                <a16:creationId xmlns:a16="http://schemas.microsoft.com/office/drawing/2014/main" id="{C365A0A8-66FD-477C-AC1B-373555666B03}"/>
              </a:ext>
            </a:extLst>
          </p:cNvPr>
          <p:cNvSpPr txBox="1"/>
          <p:nvPr/>
        </p:nvSpPr>
        <p:spPr>
          <a:xfrm>
            <a:off x="4606084" y="5251952"/>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on Target </a:t>
            </a:r>
          </a:p>
        </p:txBody>
      </p:sp>
      <p:sp>
        <p:nvSpPr>
          <p:cNvPr id="229" name="TextBox 228">
            <a:extLst>
              <a:ext uri="{FF2B5EF4-FFF2-40B4-BE49-F238E27FC236}">
                <a16:creationId xmlns:a16="http://schemas.microsoft.com/office/drawing/2014/main" id="{7481783C-4170-42E3-8921-6116595EDA26}"/>
              </a:ext>
            </a:extLst>
          </p:cNvPr>
          <p:cNvSpPr txBox="1"/>
          <p:nvPr/>
        </p:nvSpPr>
        <p:spPr>
          <a:xfrm>
            <a:off x="3439852" y="5316616"/>
            <a:ext cx="780795"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“Go” signal to effect</a:t>
            </a:r>
          </a:p>
        </p:txBody>
      </p:sp>
      <p:sp>
        <p:nvSpPr>
          <p:cNvPr id="256" name="Oval 255">
            <a:extLst>
              <a:ext uri="{FF2B5EF4-FFF2-40B4-BE49-F238E27FC236}">
                <a16:creationId xmlns:a16="http://schemas.microsoft.com/office/drawing/2014/main" id="{2404505A-B2BA-4D7C-BDF4-A9492AA333BE}"/>
              </a:ext>
            </a:extLst>
          </p:cNvPr>
          <p:cNvSpPr/>
          <p:nvPr/>
        </p:nvSpPr>
        <p:spPr>
          <a:xfrm>
            <a:off x="6388238" y="2758040"/>
            <a:ext cx="1292628"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Recuperate</a:t>
            </a:r>
          </a:p>
        </p:txBody>
      </p:sp>
      <p:sp>
        <p:nvSpPr>
          <p:cNvPr id="268" name="TextBox 267">
            <a:extLst>
              <a:ext uri="{FF2B5EF4-FFF2-40B4-BE49-F238E27FC236}">
                <a16:creationId xmlns:a16="http://schemas.microsoft.com/office/drawing/2014/main" id="{66C7BDEF-8DDF-4F42-B259-AC8E4391A1A2}"/>
              </a:ext>
            </a:extLst>
          </p:cNvPr>
          <p:cNvSpPr txBox="1"/>
          <p:nvPr/>
        </p:nvSpPr>
        <p:spPr>
          <a:xfrm>
            <a:off x="10894091" y="937404"/>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Defective round</a:t>
            </a:r>
          </a:p>
        </p:txBody>
      </p:sp>
      <p:sp>
        <p:nvSpPr>
          <p:cNvPr id="269" name="Oval 268">
            <a:extLst>
              <a:ext uri="{FF2B5EF4-FFF2-40B4-BE49-F238E27FC236}">
                <a16:creationId xmlns:a16="http://schemas.microsoft.com/office/drawing/2014/main" id="{D07BE168-7FC1-4370-93B5-08567A90C7A8}"/>
              </a:ext>
            </a:extLst>
          </p:cNvPr>
          <p:cNvSpPr/>
          <p:nvPr/>
        </p:nvSpPr>
        <p:spPr>
          <a:xfrm>
            <a:off x="10857848" y="1672459"/>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dud</a:t>
            </a:r>
          </a:p>
        </p:txBody>
      </p:sp>
      <p:sp>
        <p:nvSpPr>
          <p:cNvPr id="270" name="Oval 269">
            <a:extLst>
              <a:ext uri="{FF2B5EF4-FFF2-40B4-BE49-F238E27FC236}">
                <a16:creationId xmlns:a16="http://schemas.microsoft.com/office/drawing/2014/main" id="{5A58E447-290A-4063-864B-4EEC0AA94992}"/>
              </a:ext>
            </a:extLst>
          </p:cNvPr>
          <p:cNvSpPr/>
          <p:nvPr/>
        </p:nvSpPr>
        <p:spPr>
          <a:xfrm>
            <a:off x="10969262" y="166944"/>
            <a:ext cx="1103299" cy="60033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err="1"/>
              <a:t>Demil</a:t>
            </a:r>
            <a:endParaRPr lang="en-GB" sz="1200" dirty="0"/>
          </a:p>
        </p:txBody>
      </p:sp>
    </p:spTree>
    <p:extLst>
      <p:ext uri="{BB962C8B-B14F-4D97-AF65-F5344CB8AC3E}">
        <p14:creationId xmlns:p14="http://schemas.microsoft.com/office/powerpoint/2010/main" val="161243965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A0E00-86DA-BEEB-6FF1-829A5CC3913F}"/>
              </a:ext>
            </a:extLst>
          </p:cNvPr>
          <p:cNvSpPr>
            <a:spLocks noGrp="1"/>
          </p:cNvSpPr>
          <p:nvPr>
            <p:ph type="title"/>
          </p:nvPr>
        </p:nvSpPr>
        <p:spPr>
          <a:xfrm>
            <a:off x="1248295" y="2766218"/>
            <a:ext cx="10515600" cy="1325563"/>
          </a:xfrm>
        </p:spPr>
        <p:txBody>
          <a:bodyPr/>
          <a:lstStyle/>
          <a:p>
            <a:r>
              <a:rPr lang="en-GB" dirty="0"/>
              <a:t>Collate functions ready for QFD1.</a:t>
            </a:r>
            <a:br>
              <a:rPr lang="en-GB" dirty="0"/>
            </a:br>
            <a:r>
              <a:rPr lang="en-GB" dirty="0"/>
              <a:t>Update Spreadsheet. </a:t>
            </a:r>
            <a:r>
              <a:rPr lang="en-GB"/>
              <a:t>(DAH)</a:t>
            </a:r>
            <a:endParaRPr lang="en-GB" dirty="0"/>
          </a:p>
        </p:txBody>
      </p:sp>
      <p:sp>
        <p:nvSpPr>
          <p:cNvPr id="3" name="Slide Number Placeholder 2">
            <a:extLst>
              <a:ext uri="{FF2B5EF4-FFF2-40B4-BE49-F238E27FC236}">
                <a16:creationId xmlns:a16="http://schemas.microsoft.com/office/drawing/2014/main" id="{9C430CAE-FA10-9693-B7D4-F96A5E9093FD}"/>
              </a:ext>
            </a:extLst>
          </p:cNvPr>
          <p:cNvSpPr>
            <a:spLocks noGrp="1"/>
          </p:cNvSpPr>
          <p:nvPr>
            <p:ph type="sldNum" sz="quarter" idx="12"/>
          </p:nvPr>
        </p:nvSpPr>
        <p:spPr/>
        <p:txBody>
          <a:bodyPr/>
          <a:lstStyle/>
          <a:p>
            <a:fld id="{1C9AE723-F85C-2640-9190-641236277428}" type="slidenum">
              <a:rPr lang="en-US" smtClean="0"/>
              <a:pPr/>
              <a:t>75</a:t>
            </a:fld>
            <a:endParaRPr lang="en-US" dirty="0"/>
          </a:p>
        </p:txBody>
      </p:sp>
    </p:spTree>
    <p:extLst>
      <p:ext uri="{BB962C8B-B14F-4D97-AF65-F5344CB8AC3E}">
        <p14:creationId xmlns:p14="http://schemas.microsoft.com/office/powerpoint/2010/main" val="277531968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133950" y="135633"/>
            <a:ext cx="6489700" cy="490389"/>
          </a:xfrm>
        </p:spPr>
        <p:txBody>
          <a:bodyPr>
            <a:normAutofit fontScale="90000"/>
          </a:bodyPr>
          <a:lstStyle/>
          <a:p>
            <a:r>
              <a:rPr lang="en-GB" dirty="0">
                <a:latin typeface="Arial" charset="0"/>
              </a:rPr>
              <a:t>Top-down &amp; Bottom-up</a:t>
            </a:r>
          </a:p>
        </p:txBody>
      </p:sp>
      <p:sp>
        <p:nvSpPr>
          <p:cNvPr id="2" name="Slide Number Placeholder 1"/>
          <p:cNvSpPr>
            <a:spLocks noGrp="1"/>
          </p:cNvSpPr>
          <p:nvPr>
            <p:ph type="sldNum" sz="quarter" idx="4"/>
          </p:nvPr>
        </p:nvSpPr>
        <p:spPr/>
        <p:txBody>
          <a:bodyPr/>
          <a:lstStyle/>
          <a:p>
            <a:fld id="{714C567D-0E37-3E41-B6D4-8C0AC45026B9}" type="slidenum">
              <a:rPr lang="en-US" smtClean="0"/>
              <a:pPr/>
              <a:t>76</a:t>
            </a:fld>
            <a:endParaRPr lang="en-US" dirty="0"/>
          </a:p>
        </p:txBody>
      </p:sp>
      <p:sp>
        <p:nvSpPr>
          <p:cNvPr id="8" name="Isosceles Triangle 7"/>
          <p:cNvSpPr/>
          <p:nvPr/>
        </p:nvSpPr>
        <p:spPr bwMode="auto">
          <a:xfrm flipH="1">
            <a:off x="6431414"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4972047" y="1438275"/>
            <a:ext cx="95425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System</a:t>
            </a:r>
          </a:p>
        </p:txBody>
      </p:sp>
      <p:sp>
        <p:nvSpPr>
          <p:cNvPr id="62476" name="TextBox 13"/>
          <p:cNvSpPr txBox="1">
            <a:spLocks noChangeArrowheads="1"/>
          </p:cNvSpPr>
          <p:nvPr/>
        </p:nvSpPr>
        <p:spPr bwMode="auto">
          <a:xfrm>
            <a:off x="4676775" y="5524500"/>
            <a:ext cx="137805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Component</a:t>
            </a:r>
          </a:p>
        </p:txBody>
      </p:sp>
      <p:sp>
        <p:nvSpPr>
          <p:cNvPr id="62477" name="TextBox 14"/>
          <p:cNvSpPr txBox="1">
            <a:spLocks noChangeArrowheads="1"/>
          </p:cNvSpPr>
          <p:nvPr/>
        </p:nvSpPr>
        <p:spPr bwMode="auto">
          <a:xfrm>
            <a:off x="4630738" y="3302000"/>
            <a:ext cx="144184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Sub-System</a:t>
            </a:r>
          </a:p>
        </p:txBody>
      </p:sp>
      <p:sp>
        <p:nvSpPr>
          <p:cNvPr id="16" name="TextBox 15"/>
          <p:cNvSpPr txBox="1"/>
          <p:nvPr/>
        </p:nvSpPr>
        <p:spPr>
          <a:xfrm>
            <a:off x="6608763" y="1912310"/>
            <a:ext cx="1669294"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dirty="0">
                <a:solidFill>
                  <a:srgbClr val="FFFFFF"/>
                </a:solidFill>
              </a:rPr>
              <a:t>System Use Case Analysis</a:t>
            </a:r>
          </a:p>
        </p:txBody>
      </p:sp>
      <p:sp>
        <p:nvSpPr>
          <p:cNvPr id="17" name="TextBox 16"/>
          <p:cNvSpPr txBox="1"/>
          <p:nvPr/>
        </p:nvSpPr>
        <p:spPr>
          <a:xfrm>
            <a:off x="7924801" y="4396803"/>
            <a:ext cx="1304924" cy="646331"/>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rgbClr val="FFFFFF"/>
                </a:solidFill>
              </a:rPr>
              <a:t>Functional Analysis</a:t>
            </a:r>
          </a:p>
        </p:txBody>
      </p:sp>
      <p:pic>
        <p:nvPicPr>
          <p:cNvPr id="62486" name="Picture 2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5" descr="Cartridges_comparison.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2595595921"/>
      </p:ext>
    </p:extLst>
  </p:cSld>
  <p:clrMapOvr>
    <a:masterClrMapping/>
  </p:clrMapOvr>
  <p:transition>
    <p:wipe dir="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04B222-AE19-4D02-965D-59D5D4C7BAB8}"/>
              </a:ext>
            </a:extLst>
          </p:cNvPr>
          <p:cNvSpPr>
            <a:spLocks noGrp="1"/>
          </p:cNvSpPr>
          <p:nvPr>
            <p:ph type="sldNum" sz="quarter" idx="15"/>
          </p:nvPr>
        </p:nvSpPr>
        <p:spPr/>
        <p:txBody>
          <a:bodyPr/>
          <a:lstStyle/>
          <a:p>
            <a:fld id="{C22618A1-DFED-413B-BF04-637AA2483EFF}" type="slidenum">
              <a:rPr lang="en-GB" smtClean="0"/>
              <a:pPr/>
              <a:t>77</a:t>
            </a:fld>
            <a:endParaRPr lang="en-GB" dirty="0"/>
          </a:p>
        </p:txBody>
      </p:sp>
      <p:sp>
        <p:nvSpPr>
          <p:cNvPr id="7" name="Text Placeholder 6"/>
          <p:cNvSpPr>
            <a:spLocks noGrp="1"/>
          </p:cNvSpPr>
          <p:nvPr>
            <p:ph sz="quarter" idx="16"/>
          </p:nvPr>
        </p:nvSpPr>
        <p:spPr>
          <a:xfrm>
            <a:off x="2017777" y="1194455"/>
            <a:ext cx="3959225" cy="5287601"/>
          </a:xfrm>
        </p:spPr>
        <p:txBody>
          <a:bodyPr>
            <a:normAutofit fontScale="70000" lnSpcReduction="20000"/>
          </a:bodyPr>
          <a:lstStyle/>
          <a:p>
            <a:pPr marL="0" indent="0">
              <a:buNone/>
            </a:pPr>
            <a:r>
              <a:rPr lang="en-GB" dirty="0"/>
              <a:t>What is it?</a:t>
            </a:r>
          </a:p>
          <a:p>
            <a:r>
              <a:rPr lang="en-GB" dirty="0"/>
              <a:t>Functional Analysis is a tool that can help a multi-disciplinary team identify and structure the Generic System Functionality of a System based on a previous solution</a:t>
            </a:r>
          </a:p>
          <a:p>
            <a:pPr marL="0" indent="0">
              <a:buNone/>
            </a:pPr>
            <a:r>
              <a:rPr lang="en-GB" dirty="0"/>
              <a:t>When to use it?</a:t>
            </a:r>
          </a:p>
          <a:p>
            <a:r>
              <a:rPr lang="en-GB" dirty="0"/>
              <a:t>When attempting to determine the functionality of a component or simple subsystem</a:t>
            </a:r>
          </a:p>
          <a:p>
            <a:pPr marL="0" indent="0">
              <a:buNone/>
            </a:pPr>
            <a:r>
              <a:rPr lang="en-GB" dirty="0"/>
              <a:t>How does it work?</a:t>
            </a:r>
          </a:p>
          <a:p>
            <a:r>
              <a:rPr lang="en-GB" dirty="0"/>
              <a:t>The approach adopted is one of using existing design solutions and determining the function of each component or component feature</a:t>
            </a:r>
          </a:p>
          <a:p>
            <a:r>
              <a:rPr lang="en-GB" dirty="0"/>
              <a:t>Functional Analysis is based on the assumption that every component and feature has a purpose</a:t>
            </a:r>
          </a:p>
          <a:p>
            <a:endParaRPr lang="en-US" dirty="0"/>
          </a:p>
        </p:txBody>
      </p:sp>
      <p:sp>
        <p:nvSpPr>
          <p:cNvPr id="31745" name="Rectangle 2"/>
          <p:cNvSpPr>
            <a:spLocks noGrp="1" noChangeArrowheads="1"/>
          </p:cNvSpPr>
          <p:nvPr>
            <p:ph type="title"/>
          </p:nvPr>
        </p:nvSpPr>
        <p:spPr/>
        <p:txBody>
          <a:bodyPr/>
          <a:lstStyle/>
          <a:p>
            <a:r>
              <a:rPr lang="en-GB" dirty="0"/>
              <a:t>Functional Analysis</a:t>
            </a:r>
          </a:p>
        </p:txBody>
      </p:sp>
      <p:sp>
        <p:nvSpPr>
          <p:cNvPr id="2" name="TextBox 1"/>
          <p:cNvSpPr txBox="1"/>
          <p:nvPr/>
        </p:nvSpPr>
        <p:spPr>
          <a:xfrm>
            <a:off x="6675055" y="4904613"/>
            <a:ext cx="3116473" cy="116955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dirty="0"/>
              <a:t>The example above shows an AA round tracer assembly. Functional Analysis was used to identify the functionality of the existing design to determine the generic functionality</a:t>
            </a:r>
          </a:p>
        </p:txBody>
      </p:sp>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5156" y="1366464"/>
            <a:ext cx="4208849" cy="29366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sp>
        <p:nvSpPr>
          <p:cNvPr id="10" name="TextBox 9">
            <a:extLst>
              <a:ext uri="{FF2B5EF4-FFF2-40B4-BE49-F238E27FC236}">
                <a16:creationId xmlns:a16="http://schemas.microsoft.com/office/drawing/2014/main" id="{46F247F3-EC48-0747-A63B-8275D1A55E14}"/>
              </a:ext>
            </a:extLst>
          </p:cNvPr>
          <p:cNvSpPr txBox="1"/>
          <p:nvPr/>
        </p:nvSpPr>
        <p:spPr>
          <a:xfrm rot="19253122">
            <a:off x="2041352" y="2190200"/>
            <a:ext cx="7212111" cy="247760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1500" dirty="0"/>
              <a:t>More Later</a:t>
            </a:r>
          </a:p>
          <a:p>
            <a:r>
              <a:rPr lang="en-US" sz="4000" dirty="0"/>
              <a:t>When we get into detailed design</a:t>
            </a:r>
          </a:p>
        </p:txBody>
      </p:sp>
    </p:spTree>
    <p:extLst>
      <p:ext uri="{BB962C8B-B14F-4D97-AF65-F5344CB8AC3E}">
        <p14:creationId xmlns:p14="http://schemas.microsoft.com/office/powerpoint/2010/main" val="266088220"/>
      </p:ext>
    </p:extLst>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6809D0F-79DD-4728-91CE-0084DBBD3556}"/>
              </a:ext>
            </a:extLst>
          </p:cNvPr>
          <p:cNvSpPr>
            <a:spLocks noGrp="1"/>
          </p:cNvSpPr>
          <p:nvPr>
            <p:ph type="ctrTitle"/>
          </p:nvPr>
        </p:nvSpPr>
        <p:spPr/>
        <p:txBody>
          <a:bodyPr/>
          <a:lstStyle/>
          <a:p>
            <a:r>
              <a:rPr lang="en-GB" dirty="0"/>
              <a:t>Functional Failure Mode Analysis</a:t>
            </a:r>
          </a:p>
        </p:txBody>
      </p:sp>
      <p:sp>
        <p:nvSpPr>
          <p:cNvPr id="4" name="Subtitle 3">
            <a:extLst>
              <a:ext uri="{FF2B5EF4-FFF2-40B4-BE49-F238E27FC236}">
                <a16:creationId xmlns:a16="http://schemas.microsoft.com/office/drawing/2014/main" id="{81636AF6-BCF9-4FC2-8DF4-AC5FFD89740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6203350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F705AB4-CBEE-4DD8-847E-3B1DE5D53891}"/>
              </a:ext>
            </a:extLst>
          </p:cNvPr>
          <p:cNvSpPr>
            <a:spLocks noGrp="1"/>
          </p:cNvSpPr>
          <p:nvPr>
            <p:ph type="title"/>
          </p:nvPr>
        </p:nvSpPr>
        <p:spPr/>
        <p:txBody>
          <a:bodyPr/>
          <a:lstStyle/>
          <a:p>
            <a:r>
              <a:rPr lang="en-GB"/>
              <a:t>Left Shifting</a:t>
            </a:r>
            <a:endParaRPr lang="en-GB" dirty="0"/>
          </a:p>
        </p:txBody>
      </p:sp>
      <p:sp>
        <p:nvSpPr>
          <p:cNvPr id="6" name="Content Placeholder 5">
            <a:extLst>
              <a:ext uri="{FF2B5EF4-FFF2-40B4-BE49-F238E27FC236}">
                <a16:creationId xmlns:a16="http://schemas.microsoft.com/office/drawing/2014/main" id="{E6DCE394-BB19-45D0-8103-460AFB586E8B}"/>
              </a:ext>
            </a:extLst>
          </p:cNvPr>
          <p:cNvSpPr>
            <a:spLocks noGrp="1"/>
          </p:cNvSpPr>
          <p:nvPr>
            <p:ph idx="1"/>
          </p:nvPr>
        </p:nvSpPr>
        <p:spPr>
          <a:xfrm>
            <a:off x="1104293" y="1585558"/>
            <a:ext cx="8946541" cy="4195481"/>
          </a:xfrm>
        </p:spPr>
        <p:txBody>
          <a:bodyPr>
            <a:normAutofit fontScale="85000" lnSpcReduction="20000"/>
          </a:bodyPr>
          <a:lstStyle/>
          <a:p>
            <a:r>
              <a:rPr lang="en-GB" sz="2400" dirty="0"/>
              <a:t>We are developing a list of functions</a:t>
            </a:r>
          </a:p>
          <a:p>
            <a:endParaRPr lang="en-GB" sz="2400" dirty="0"/>
          </a:p>
          <a:p>
            <a:r>
              <a:rPr lang="en-GB" sz="2400" dirty="0"/>
              <a:t>We are beginning to understand what the system has to do. </a:t>
            </a:r>
          </a:p>
          <a:p>
            <a:endParaRPr lang="en-GB" sz="2400" dirty="0"/>
          </a:p>
          <a:p>
            <a:r>
              <a:rPr lang="en-GB" sz="2400" dirty="0"/>
              <a:t>What happens if it doesn't do it?</a:t>
            </a:r>
          </a:p>
          <a:p>
            <a:endParaRPr lang="en-GB" sz="2400" dirty="0"/>
          </a:p>
          <a:p>
            <a:r>
              <a:rPr lang="en-GB" sz="2400" dirty="0"/>
              <a:t>It would be fantastic if we could think about this early in the design session and predict a few issues.</a:t>
            </a:r>
          </a:p>
          <a:p>
            <a:endParaRPr lang="en-GB" sz="2400" dirty="0"/>
          </a:p>
          <a:p>
            <a:r>
              <a:rPr lang="en-GB" sz="2400" dirty="0"/>
              <a:t>I was going to do this in the manufacturing session……but you don’t do that yet…….So decided to left shift it!</a:t>
            </a:r>
          </a:p>
          <a:p>
            <a:endParaRPr lang="en-GB" sz="2400" dirty="0"/>
          </a:p>
          <a:p>
            <a:r>
              <a:rPr lang="en-GB" sz="2400" dirty="0"/>
              <a:t>So you have your use case, or your function flow…………</a:t>
            </a:r>
          </a:p>
        </p:txBody>
      </p:sp>
    </p:spTree>
    <p:extLst>
      <p:ext uri="{BB962C8B-B14F-4D97-AF65-F5344CB8AC3E}">
        <p14:creationId xmlns:p14="http://schemas.microsoft.com/office/powerpoint/2010/main" val="85419502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a:xfrm>
            <a:off x="120468" y="85921"/>
            <a:ext cx="9404723" cy="1400530"/>
          </a:xfrm>
        </p:spPr>
        <p:txBody>
          <a:bodyPr/>
          <a:lstStyle/>
          <a:p>
            <a:r>
              <a:rPr lang="en-GB" sz="3600"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423904861"/>
      </p:ext>
    </p:extLst>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6876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Identify Round</a:t>
            </a:r>
          </a:p>
        </p:txBody>
      </p:sp>
      <p:sp>
        <p:nvSpPr>
          <p:cNvPr id="5" name="Oval 4"/>
          <p:cNvSpPr/>
          <p:nvPr/>
        </p:nvSpPr>
        <p:spPr>
          <a:xfrm>
            <a:off x="4786760" y="1348510"/>
            <a:ext cx="1208690" cy="638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Unpack Round</a:t>
            </a:r>
          </a:p>
        </p:txBody>
      </p:sp>
      <p:sp>
        <p:nvSpPr>
          <p:cNvPr id="6" name="Oval 5"/>
          <p:cNvSpPr/>
          <p:nvPr/>
        </p:nvSpPr>
        <p:spPr>
          <a:xfrm>
            <a:off x="7150176" y="1554119"/>
            <a:ext cx="1208690" cy="681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Load Weapon</a:t>
            </a:r>
          </a:p>
        </p:txBody>
      </p:sp>
      <p:sp>
        <p:nvSpPr>
          <p:cNvPr id="7" name="Oval 6"/>
          <p:cNvSpPr/>
          <p:nvPr/>
        </p:nvSpPr>
        <p:spPr>
          <a:xfrm>
            <a:off x="9440229" y="1261629"/>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Aim Weapon</a:t>
            </a:r>
          </a:p>
        </p:txBody>
      </p:sp>
      <p:sp>
        <p:nvSpPr>
          <p:cNvPr id="9" name="Oval 8"/>
          <p:cNvSpPr/>
          <p:nvPr/>
        </p:nvSpPr>
        <p:spPr>
          <a:xfrm>
            <a:off x="5120785" y="330436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Track to Target</a:t>
            </a:r>
          </a:p>
        </p:txBody>
      </p:sp>
      <p:sp>
        <p:nvSpPr>
          <p:cNvPr id="10" name="Oval 9"/>
          <p:cNvSpPr/>
          <p:nvPr/>
        </p:nvSpPr>
        <p:spPr>
          <a:xfrm>
            <a:off x="6122674" y="4314082"/>
            <a:ext cx="1226829" cy="704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Expel Round</a:t>
            </a:r>
          </a:p>
        </p:txBody>
      </p:sp>
      <p:sp>
        <p:nvSpPr>
          <p:cNvPr id="11" name="Oval 10"/>
          <p:cNvSpPr/>
          <p:nvPr/>
        </p:nvSpPr>
        <p:spPr>
          <a:xfrm>
            <a:off x="8836717" y="5469561"/>
            <a:ext cx="1361090" cy="6686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Transfer Signal</a:t>
            </a:r>
          </a:p>
        </p:txBody>
      </p:sp>
      <p:sp>
        <p:nvSpPr>
          <p:cNvPr id="13" name="Oval 12"/>
          <p:cNvSpPr/>
          <p:nvPr/>
        </p:nvSpPr>
        <p:spPr>
          <a:xfrm>
            <a:off x="8330113" y="4058700"/>
            <a:ext cx="1479465" cy="710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Provide motive force</a:t>
            </a:r>
          </a:p>
        </p:txBody>
      </p:sp>
      <p:sp>
        <p:nvSpPr>
          <p:cNvPr id="15" name="Oval 14"/>
          <p:cNvSpPr/>
          <p:nvPr/>
        </p:nvSpPr>
        <p:spPr>
          <a:xfrm>
            <a:off x="4068490" y="5828785"/>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Hit target</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Charge In bin</a:t>
            </a:r>
          </a:p>
        </p:txBody>
      </p:sp>
      <p:cxnSp>
        <p:nvCxnSpPr>
          <p:cNvPr id="18" name="Curved Connector 17"/>
          <p:cNvCxnSpPr>
            <a:cxnSpLocks/>
            <a:stCxn id="17" idx="3"/>
            <a:endCxn id="4" idx="2"/>
          </p:cNvCxnSpPr>
          <p:nvPr/>
        </p:nvCxnSpPr>
        <p:spPr>
          <a:xfrm>
            <a:off x="1216201" y="1196270"/>
            <a:ext cx="1340995" cy="1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221442" y="1212621"/>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Ammunition in good condition</a:t>
            </a:r>
          </a:p>
        </p:txBody>
      </p:sp>
      <p:cxnSp>
        <p:nvCxnSpPr>
          <p:cNvPr id="23" name="Curved Connector 22"/>
          <p:cNvCxnSpPr>
            <a:cxnSpLocks/>
            <a:stCxn id="13" idx="1"/>
            <a:endCxn id="9" idx="6"/>
          </p:cNvCxnSpPr>
          <p:nvPr/>
        </p:nvCxnSpPr>
        <p:spPr>
          <a:xfrm rot="16200000" flipV="1">
            <a:off x="7185470" y="2801482"/>
            <a:ext cx="525452" cy="219716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cxnSpLocks/>
            <a:stCxn id="15" idx="2"/>
            <a:endCxn id="216" idx="6"/>
          </p:cNvCxnSpPr>
          <p:nvPr/>
        </p:nvCxnSpPr>
        <p:spPr>
          <a:xfrm rot="10800000">
            <a:off x="3004430" y="5610170"/>
            <a:ext cx="1064060" cy="518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cxnSpLocks/>
            <a:stCxn id="87" idx="7"/>
            <a:endCxn id="269" idx="4"/>
          </p:cNvCxnSpPr>
          <p:nvPr/>
        </p:nvCxnSpPr>
        <p:spPr>
          <a:xfrm rot="5400000" flipH="1" flipV="1">
            <a:off x="10619277" y="2240342"/>
            <a:ext cx="742508" cy="7950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cxnSpLocks/>
            <a:stCxn id="86" idx="4"/>
            <a:endCxn id="15" idx="0"/>
          </p:cNvCxnSpPr>
          <p:nvPr/>
        </p:nvCxnSpPr>
        <p:spPr>
          <a:xfrm rot="16200000" flipH="1">
            <a:off x="4171642" y="5380287"/>
            <a:ext cx="730784" cy="1662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cxnSpLocks/>
            <a:stCxn id="6" idx="6"/>
            <a:endCxn id="7" idx="2"/>
          </p:cNvCxnSpPr>
          <p:nvPr/>
        </p:nvCxnSpPr>
        <p:spPr>
          <a:xfrm flipV="1">
            <a:off x="8358866" y="1626823"/>
            <a:ext cx="1081363" cy="268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cxnSpLocks/>
            <a:stCxn id="4" idx="6"/>
            <a:endCxn id="5" idx="2"/>
          </p:cNvCxnSpPr>
          <p:nvPr/>
        </p:nvCxnSpPr>
        <p:spPr>
          <a:xfrm>
            <a:off x="3857169" y="1210278"/>
            <a:ext cx="929591" cy="45770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cxnSpLocks/>
            <a:stCxn id="70" idx="3"/>
            <a:endCxn id="57" idx="2"/>
          </p:cNvCxnSpPr>
          <p:nvPr/>
        </p:nvCxnSpPr>
        <p:spPr>
          <a:xfrm flipV="1">
            <a:off x="2651618" y="2603380"/>
            <a:ext cx="980251" cy="3152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cxnSpLocks/>
            <a:stCxn id="9" idx="2"/>
            <a:endCxn id="86" idx="0"/>
          </p:cNvCxnSpPr>
          <p:nvPr/>
        </p:nvCxnSpPr>
        <p:spPr>
          <a:xfrm rot="10800000" flipV="1">
            <a:off x="4453929" y="3637336"/>
            <a:ext cx="666856" cy="74990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cxnSpLocks/>
            <a:stCxn id="13" idx="2"/>
            <a:endCxn id="10" idx="6"/>
          </p:cNvCxnSpPr>
          <p:nvPr/>
        </p:nvCxnSpPr>
        <p:spPr>
          <a:xfrm rot="10800000" flipV="1">
            <a:off x="7349503" y="4414081"/>
            <a:ext cx="980610" cy="2521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cxnSpLocks/>
            <a:stCxn id="87" idx="3"/>
            <a:endCxn id="13" idx="7"/>
          </p:cNvCxnSpPr>
          <p:nvPr/>
        </p:nvCxnSpPr>
        <p:spPr>
          <a:xfrm rot="5400000">
            <a:off x="9290741" y="3762699"/>
            <a:ext cx="702265" cy="9791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cxnSpLocks/>
            <a:stCxn id="211" idx="2"/>
            <a:endCxn id="256" idx="6"/>
          </p:cNvCxnSpPr>
          <p:nvPr/>
        </p:nvCxnSpPr>
        <p:spPr>
          <a:xfrm rot="10800000">
            <a:off x="7680867" y="3055121"/>
            <a:ext cx="550359" cy="9068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cxnSpLocks/>
            <a:stCxn id="216" idx="2"/>
            <a:endCxn id="98" idx="3"/>
          </p:cNvCxnSpPr>
          <p:nvPr/>
        </p:nvCxnSpPr>
        <p:spPr>
          <a:xfrm rot="10800000">
            <a:off x="1168797" y="5600607"/>
            <a:ext cx="732334" cy="95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3" name="TextBox 82"/>
          <p:cNvSpPr txBox="1"/>
          <p:nvPr/>
        </p:nvSpPr>
        <p:spPr>
          <a:xfrm>
            <a:off x="8728162" y="3420202"/>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Recoil Forces</a:t>
            </a:r>
          </a:p>
        </p:txBody>
      </p:sp>
      <p:sp>
        <p:nvSpPr>
          <p:cNvPr id="84" name="TextBox 83"/>
          <p:cNvSpPr txBox="1"/>
          <p:nvPr/>
        </p:nvSpPr>
        <p:spPr>
          <a:xfrm>
            <a:off x="9778664" y="2153572"/>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on Target</a:t>
            </a:r>
          </a:p>
        </p:txBody>
      </p:sp>
      <p:sp>
        <p:nvSpPr>
          <p:cNvPr id="85" name="TextBox 84"/>
          <p:cNvSpPr txBox="1"/>
          <p:nvPr/>
        </p:nvSpPr>
        <p:spPr>
          <a:xfrm>
            <a:off x="5222794" y="2308538"/>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Target Acquired</a:t>
            </a:r>
          </a:p>
        </p:txBody>
      </p:sp>
      <p:sp>
        <p:nvSpPr>
          <p:cNvPr id="89" name="TextBox 88"/>
          <p:cNvSpPr txBox="1"/>
          <p:nvPr/>
        </p:nvSpPr>
        <p:spPr>
          <a:xfrm>
            <a:off x="7444958" y="2396950"/>
            <a:ext cx="78224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Recovered Weapon </a:t>
            </a:r>
          </a:p>
        </p:txBody>
      </p:sp>
      <p:sp>
        <p:nvSpPr>
          <p:cNvPr id="92" name="TextBox 91"/>
          <p:cNvSpPr txBox="1"/>
          <p:nvPr/>
        </p:nvSpPr>
        <p:spPr>
          <a:xfrm>
            <a:off x="3719840" y="3698778"/>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Position information</a:t>
            </a:r>
          </a:p>
        </p:txBody>
      </p:sp>
      <p:sp>
        <p:nvSpPr>
          <p:cNvPr id="94" name="TextBox 93"/>
          <p:cNvSpPr txBox="1"/>
          <p:nvPr/>
        </p:nvSpPr>
        <p:spPr>
          <a:xfrm>
            <a:off x="7685937" y="5402420"/>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Armed</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Round in bin</a:t>
            </a:r>
          </a:p>
        </p:txBody>
      </p:sp>
      <p:cxnSp>
        <p:nvCxnSpPr>
          <p:cNvPr id="45" name="Curved Connector 44"/>
          <p:cNvCxnSpPr>
            <a:cxnSpLocks/>
            <a:stCxn id="43" idx="3"/>
            <a:endCxn id="4" idx="2"/>
          </p:cNvCxnSpPr>
          <p:nvPr/>
        </p:nvCxnSpPr>
        <p:spPr>
          <a:xfrm flipV="1">
            <a:off x="1210350" y="1210278"/>
            <a:ext cx="1346846" cy="69725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57" name="Oval 56"/>
          <p:cNvSpPr/>
          <p:nvPr/>
        </p:nvSpPr>
        <p:spPr>
          <a:xfrm>
            <a:off x="3631869" y="2238766"/>
            <a:ext cx="1208690" cy="729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Acquire Target</a:t>
            </a:r>
          </a:p>
        </p:txBody>
      </p:sp>
      <p:cxnSp>
        <p:nvCxnSpPr>
          <p:cNvPr id="61" name="Curved Connector 60"/>
          <p:cNvCxnSpPr>
            <a:cxnSpLocks/>
            <a:stCxn id="57" idx="6"/>
            <a:endCxn id="6" idx="3"/>
          </p:cNvCxnSpPr>
          <p:nvPr/>
        </p:nvCxnSpPr>
        <p:spPr>
          <a:xfrm flipV="1">
            <a:off x="4840559" y="2136203"/>
            <a:ext cx="2486626" cy="46717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cxnSpLocks/>
            <a:stCxn id="5" idx="6"/>
            <a:endCxn id="6" idx="2"/>
          </p:cNvCxnSpPr>
          <p:nvPr/>
        </p:nvCxnSpPr>
        <p:spPr>
          <a:xfrm>
            <a:off x="5995450" y="1667980"/>
            <a:ext cx="1154726" cy="22711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3780125" y="4387238"/>
            <a:ext cx="1347608" cy="7107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9503984" y="2915640"/>
            <a:ext cx="1275862" cy="6383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Activate weapon</a:t>
            </a:r>
          </a:p>
        </p:txBody>
      </p:sp>
      <p:sp>
        <p:nvSpPr>
          <p:cNvPr id="98" name="Rectangle 97"/>
          <p:cNvSpPr/>
          <p:nvPr/>
        </p:nvSpPr>
        <p:spPr>
          <a:xfrm>
            <a:off x="203267" y="5383295"/>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Effect Delivered</a:t>
            </a:r>
          </a:p>
        </p:txBody>
      </p:sp>
      <p:cxnSp>
        <p:nvCxnSpPr>
          <p:cNvPr id="102" name="Curved Connector 101"/>
          <p:cNvCxnSpPr>
            <a:cxnSpLocks/>
            <a:stCxn id="13" idx="0"/>
            <a:endCxn id="211" idx="4"/>
          </p:cNvCxnSpPr>
          <p:nvPr/>
        </p:nvCxnSpPr>
        <p:spPr>
          <a:xfrm rot="16200000" flipV="1">
            <a:off x="8607736" y="3596589"/>
            <a:ext cx="615815" cy="30840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cxnSpLocks/>
            <a:stCxn id="7" idx="4"/>
            <a:endCxn id="87" idx="0"/>
          </p:cNvCxnSpPr>
          <p:nvPr/>
        </p:nvCxnSpPr>
        <p:spPr>
          <a:xfrm rot="16200000" flipH="1">
            <a:off x="9602426" y="2376151"/>
            <a:ext cx="923624" cy="15535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cxnSpLocks/>
            <a:stCxn id="10" idx="2"/>
            <a:endCxn id="86" idx="6"/>
          </p:cNvCxnSpPr>
          <p:nvPr/>
        </p:nvCxnSpPr>
        <p:spPr>
          <a:xfrm rot="10800000" flipV="1">
            <a:off x="5127734" y="4666208"/>
            <a:ext cx="994941" cy="764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470868" y="1353518"/>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Loaded</a:t>
            </a:r>
          </a:p>
        </p:txBody>
      </p:sp>
      <p:sp>
        <p:nvSpPr>
          <p:cNvPr id="147" name="TextBox 146"/>
          <p:cNvSpPr txBox="1"/>
          <p:nvPr/>
        </p:nvSpPr>
        <p:spPr>
          <a:xfrm>
            <a:off x="10911716" y="2599311"/>
            <a:ext cx="731356"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Misfire</a:t>
            </a:r>
          </a:p>
        </p:txBody>
      </p:sp>
      <p:sp>
        <p:nvSpPr>
          <p:cNvPr id="148" name="TextBox 147"/>
          <p:cNvSpPr txBox="1"/>
          <p:nvPr/>
        </p:nvSpPr>
        <p:spPr>
          <a:xfrm>
            <a:off x="9728045" y="4398133"/>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cxnSp>
        <p:nvCxnSpPr>
          <p:cNvPr id="164" name="Curved Connector 163"/>
          <p:cNvCxnSpPr>
            <a:cxnSpLocks/>
            <a:stCxn id="87" idx="6"/>
            <a:endCxn id="11" idx="6"/>
          </p:cNvCxnSpPr>
          <p:nvPr/>
        </p:nvCxnSpPr>
        <p:spPr>
          <a:xfrm flipH="1">
            <a:off x="10197807" y="3234826"/>
            <a:ext cx="582039" cy="2569061"/>
          </a:xfrm>
          <a:prstGeom prst="curvedConnector3">
            <a:avLst>
              <a:gd name="adj1" fmla="val -39276"/>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7611127" y="3091397"/>
            <a:ext cx="859204"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Stored Energy </a:t>
            </a:r>
          </a:p>
        </p:txBody>
      </p:sp>
      <p:sp>
        <p:nvSpPr>
          <p:cNvPr id="174" name="TextBox 173"/>
          <p:cNvSpPr txBox="1"/>
          <p:nvPr/>
        </p:nvSpPr>
        <p:spPr>
          <a:xfrm>
            <a:off x="5171789" y="433024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motion</a:t>
            </a:r>
          </a:p>
        </p:txBody>
      </p:sp>
      <p:cxnSp>
        <p:nvCxnSpPr>
          <p:cNvPr id="175" name="Curved Connector 174"/>
          <p:cNvCxnSpPr>
            <a:cxnSpLocks/>
            <a:stCxn id="11" idx="2"/>
            <a:endCxn id="15" idx="6"/>
          </p:cNvCxnSpPr>
          <p:nvPr/>
        </p:nvCxnSpPr>
        <p:spPr>
          <a:xfrm rot="10800000" flipV="1">
            <a:off x="5171789" y="5803886"/>
            <a:ext cx="3664928" cy="32506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1" name="Curved Connector 200"/>
          <p:cNvCxnSpPr>
            <a:cxnSpLocks/>
            <a:stCxn id="269" idx="0"/>
            <a:endCxn id="270" idx="4"/>
          </p:cNvCxnSpPr>
          <p:nvPr/>
        </p:nvCxnSpPr>
        <p:spPr>
          <a:xfrm rot="5400000" flipH="1" flipV="1">
            <a:off x="11001897" y="1153444"/>
            <a:ext cx="905181" cy="13285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cxnSpLocks/>
            <a:stCxn id="256" idx="0"/>
            <a:endCxn id="6" idx="4"/>
          </p:cNvCxnSpPr>
          <p:nvPr/>
        </p:nvCxnSpPr>
        <p:spPr>
          <a:xfrm rot="5400000" flipH="1" flipV="1">
            <a:off x="7133553" y="2137073"/>
            <a:ext cx="521967" cy="719969"/>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1" name="Oval 210"/>
          <p:cNvSpPr/>
          <p:nvPr/>
        </p:nvSpPr>
        <p:spPr>
          <a:xfrm>
            <a:off x="8231225" y="2848725"/>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Recoil</a:t>
            </a:r>
          </a:p>
        </p:txBody>
      </p:sp>
      <p:sp>
        <p:nvSpPr>
          <p:cNvPr id="218" name="TextBox 217"/>
          <p:cNvSpPr txBox="1"/>
          <p:nvPr/>
        </p:nvSpPr>
        <p:spPr>
          <a:xfrm>
            <a:off x="7284825" y="3926029"/>
            <a:ext cx="1347608"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 towards target</a:t>
            </a:r>
          </a:p>
        </p:txBody>
      </p:sp>
      <p:sp>
        <p:nvSpPr>
          <p:cNvPr id="68" name="TextBox 67">
            <a:extLst>
              <a:ext uri="{FF2B5EF4-FFF2-40B4-BE49-F238E27FC236}">
                <a16:creationId xmlns:a16="http://schemas.microsoft.com/office/drawing/2014/main" id="{B9C02372-33B5-467A-AEDC-8EAABBE3EE43}"/>
              </a:ext>
            </a:extLst>
          </p:cNvPr>
          <p:cNvSpPr txBox="1"/>
          <p:nvPr/>
        </p:nvSpPr>
        <p:spPr>
          <a:xfrm>
            <a:off x="3985339" y="867452"/>
            <a:ext cx="904950" cy="577081"/>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Correct Items Identified</a:t>
            </a:r>
          </a:p>
        </p:txBody>
      </p:sp>
      <p:sp>
        <p:nvSpPr>
          <p:cNvPr id="69" name="TextBox 68">
            <a:extLst>
              <a:ext uri="{FF2B5EF4-FFF2-40B4-BE49-F238E27FC236}">
                <a16:creationId xmlns:a16="http://schemas.microsoft.com/office/drawing/2014/main" id="{915BAA40-695E-4451-A74F-6C7E89D8012E}"/>
              </a:ext>
            </a:extLst>
          </p:cNvPr>
          <p:cNvSpPr txBox="1"/>
          <p:nvPr/>
        </p:nvSpPr>
        <p:spPr>
          <a:xfrm>
            <a:off x="6082822" y="995562"/>
            <a:ext cx="904950"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Items unpacked and ready for use</a:t>
            </a:r>
          </a:p>
        </p:txBody>
      </p:sp>
      <p:sp>
        <p:nvSpPr>
          <p:cNvPr id="70" name="Rectangle 69">
            <a:extLst>
              <a:ext uri="{FF2B5EF4-FFF2-40B4-BE49-F238E27FC236}">
                <a16:creationId xmlns:a16="http://schemas.microsoft.com/office/drawing/2014/main" id="{DF500D2B-879A-420F-BD27-C5C6C0180B34}"/>
              </a:ext>
            </a:extLst>
          </p:cNvPr>
          <p:cNvSpPr/>
          <p:nvPr/>
        </p:nvSpPr>
        <p:spPr>
          <a:xfrm>
            <a:off x="1737218" y="23188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Threat Signal</a:t>
            </a:r>
          </a:p>
        </p:txBody>
      </p:sp>
      <p:sp>
        <p:nvSpPr>
          <p:cNvPr id="120" name="TextBox 119">
            <a:extLst>
              <a:ext uri="{FF2B5EF4-FFF2-40B4-BE49-F238E27FC236}">
                <a16:creationId xmlns:a16="http://schemas.microsoft.com/office/drawing/2014/main" id="{2C817AA9-B785-44F3-BECE-DFBCD0DA2A06}"/>
              </a:ext>
            </a:extLst>
          </p:cNvPr>
          <p:cNvSpPr txBox="1"/>
          <p:nvPr/>
        </p:nvSpPr>
        <p:spPr>
          <a:xfrm>
            <a:off x="9608806" y="3612940"/>
            <a:ext cx="1550664"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sp>
        <p:nvSpPr>
          <p:cNvPr id="216" name="Oval 215">
            <a:extLst>
              <a:ext uri="{FF2B5EF4-FFF2-40B4-BE49-F238E27FC236}">
                <a16:creationId xmlns:a16="http://schemas.microsoft.com/office/drawing/2014/main" id="{E00256C2-6D53-4E82-89CE-1A8E4492B30E}"/>
              </a:ext>
            </a:extLst>
          </p:cNvPr>
          <p:cNvSpPr/>
          <p:nvPr/>
        </p:nvSpPr>
        <p:spPr>
          <a:xfrm>
            <a:off x="1901131" y="5310002"/>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Generate Effect</a:t>
            </a:r>
          </a:p>
        </p:txBody>
      </p:sp>
      <p:sp>
        <p:nvSpPr>
          <p:cNvPr id="225" name="TextBox 224">
            <a:extLst>
              <a:ext uri="{FF2B5EF4-FFF2-40B4-BE49-F238E27FC236}">
                <a16:creationId xmlns:a16="http://schemas.microsoft.com/office/drawing/2014/main" id="{C365A0A8-66FD-477C-AC1B-373555666B03}"/>
              </a:ext>
            </a:extLst>
          </p:cNvPr>
          <p:cNvSpPr txBox="1"/>
          <p:nvPr/>
        </p:nvSpPr>
        <p:spPr>
          <a:xfrm>
            <a:off x="4606084" y="5251952"/>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on Target </a:t>
            </a:r>
          </a:p>
        </p:txBody>
      </p:sp>
      <p:sp>
        <p:nvSpPr>
          <p:cNvPr id="229" name="TextBox 228">
            <a:extLst>
              <a:ext uri="{FF2B5EF4-FFF2-40B4-BE49-F238E27FC236}">
                <a16:creationId xmlns:a16="http://schemas.microsoft.com/office/drawing/2014/main" id="{7481783C-4170-42E3-8921-6116595EDA26}"/>
              </a:ext>
            </a:extLst>
          </p:cNvPr>
          <p:cNvSpPr txBox="1"/>
          <p:nvPr/>
        </p:nvSpPr>
        <p:spPr>
          <a:xfrm>
            <a:off x="3439852" y="5316616"/>
            <a:ext cx="780795"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“Go” signal to effect</a:t>
            </a:r>
          </a:p>
        </p:txBody>
      </p:sp>
      <p:sp>
        <p:nvSpPr>
          <p:cNvPr id="256" name="Oval 255">
            <a:extLst>
              <a:ext uri="{FF2B5EF4-FFF2-40B4-BE49-F238E27FC236}">
                <a16:creationId xmlns:a16="http://schemas.microsoft.com/office/drawing/2014/main" id="{2404505A-B2BA-4D7C-BDF4-A9492AA333BE}"/>
              </a:ext>
            </a:extLst>
          </p:cNvPr>
          <p:cNvSpPr/>
          <p:nvPr/>
        </p:nvSpPr>
        <p:spPr>
          <a:xfrm>
            <a:off x="6388238" y="2758040"/>
            <a:ext cx="1292628"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Recuperate</a:t>
            </a:r>
          </a:p>
        </p:txBody>
      </p:sp>
      <p:sp>
        <p:nvSpPr>
          <p:cNvPr id="268" name="TextBox 267">
            <a:extLst>
              <a:ext uri="{FF2B5EF4-FFF2-40B4-BE49-F238E27FC236}">
                <a16:creationId xmlns:a16="http://schemas.microsoft.com/office/drawing/2014/main" id="{66C7BDEF-8DDF-4F42-B259-AC8E4391A1A2}"/>
              </a:ext>
            </a:extLst>
          </p:cNvPr>
          <p:cNvSpPr txBox="1"/>
          <p:nvPr/>
        </p:nvSpPr>
        <p:spPr>
          <a:xfrm>
            <a:off x="10894091" y="937404"/>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Defective round</a:t>
            </a:r>
          </a:p>
        </p:txBody>
      </p:sp>
      <p:sp>
        <p:nvSpPr>
          <p:cNvPr id="269" name="Oval 268">
            <a:extLst>
              <a:ext uri="{FF2B5EF4-FFF2-40B4-BE49-F238E27FC236}">
                <a16:creationId xmlns:a16="http://schemas.microsoft.com/office/drawing/2014/main" id="{D07BE168-7FC1-4370-93B5-08567A90C7A8}"/>
              </a:ext>
            </a:extLst>
          </p:cNvPr>
          <p:cNvSpPr/>
          <p:nvPr/>
        </p:nvSpPr>
        <p:spPr>
          <a:xfrm>
            <a:off x="10857848" y="1672459"/>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dud</a:t>
            </a:r>
          </a:p>
        </p:txBody>
      </p:sp>
      <p:sp>
        <p:nvSpPr>
          <p:cNvPr id="270" name="Oval 269">
            <a:extLst>
              <a:ext uri="{FF2B5EF4-FFF2-40B4-BE49-F238E27FC236}">
                <a16:creationId xmlns:a16="http://schemas.microsoft.com/office/drawing/2014/main" id="{5A58E447-290A-4063-864B-4EEC0AA94992}"/>
              </a:ext>
            </a:extLst>
          </p:cNvPr>
          <p:cNvSpPr/>
          <p:nvPr/>
        </p:nvSpPr>
        <p:spPr>
          <a:xfrm>
            <a:off x="10969262" y="166944"/>
            <a:ext cx="1103299" cy="60033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err="1"/>
              <a:t>Demil</a:t>
            </a:r>
            <a:endParaRPr lang="en-GB" sz="1200" dirty="0"/>
          </a:p>
        </p:txBody>
      </p:sp>
    </p:spTree>
    <p:extLst>
      <p:ext uri="{BB962C8B-B14F-4D97-AF65-F5344CB8AC3E}">
        <p14:creationId xmlns:p14="http://schemas.microsoft.com/office/powerpoint/2010/main" val="399072170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679"/>
            <a:ext cx="8621712" cy="546100"/>
          </a:xfrm>
        </p:spPr>
        <p:txBody>
          <a:bodyPr>
            <a:normAutofit fontScale="90000"/>
          </a:bodyPr>
          <a:lstStyle/>
          <a:p>
            <a:r>
              <a:rPr lang="en-US" sz="3600" dirty="0"/>
              <a:t>How does it work? </a:t>
            </a:r>
          </a:p>
        </p:txBody>
      </p:sp>
      <p:sp>
        <p:nvSpPr>
          <p:cNvPr id="3" name="Content Placeholder 2"/>
          <p:cNvSpPr>
            <a:spLocks noGrp="1"/>
          </p:cNvSpPr>
          <p:nvPr>
            <p:ph idx="1"/>
          </p:nvPr>
        </p:nvSpPr>
        <p:spPr>
          <a:xfrm>
            <a:off x="744634" y="1202708"/>
            <a:ext cx="4412188" cy="4834436"/>
          </a:xfrm>
        </p:spPr>
        <p:txBody>
          <a:bodyPr>
            <a:normAutofit fontScale="92500" lnSpcReduction="20000"/>
          </a:bodyPr>
          <a:lstStyle/>
          <a:p>
            <a:r>
              <a:rPr lang="en-US" sz="1800" dirty="0"/>
              <a:t>FMEA works by getting us to think about:</a:t>
            </a:r>
          </a:p>
          <a:p>
            <a:pPr lvl="1"/>
            <a:r>
              <a:rPr lang="en-US" sz="1800" dirty="0"/>
              <a:t>How something could FAIL – what are the potential FAILURE MODES</a:t>
            </a:r>
          </a:p>
          <a:p>
            <a:pPr lvl="1"/>
            <a:r>
              <a:rPr lang="en-US" sz="1800" dirty="0"/>
              <a:t>What would be the EFFECTS of the potential failure modes on the User/Customer</a:t>
            </a:r>
          </a:p>
          <a:p>
            <a:pPr lvl="1"/>
            <a:r>
              <a:rPr lang="en-US" sz="1800" dirty="0"/>
              <a:t>What are the CAUSES of the failure modes</a:t>
            </a:r>
          </a:p>
          <a:p>
            <a:pPr lvl="1"/>
            <a:r>
              <a:rPr lang="en-US" sz="1800" dirty="0"/>
              <a:t>What do we currently do to DETECT or PREVENT or the potential failure modes</a:t>
            </a:r>
          </a:p>
          <a:p>
            <a:r>
              <a:rPr lang="en-US" sz="1800" dirty="0"/>
              <a:t>It also assess priorities by getting us to assign ratings to</a:t>
            </a:r>
          </a:p>
          <a:p>
            <a:pPr lvl="1"/>
            <a:r>
              <a:rPr lang="en-US" sz="1800" dirty="0"/>
              <a:t>Severity of the EFFECTS</a:t>
            </a:r>
          </a:p>
          <a:p>
            <a:pPr lvl="1"/>
            <a:r>
              <a:rPr lang="en-US" sz="1800" dirty="0"/>
              <a:t>The likely OCCURRENCE of issues</a:t>
            </a:r>
          </a:p>
          <a:p>
            <a:pPr lvl="1"/>
            <a:r>
              <a:rPr lang="en-US" sz="1800" dirty="0"/>
              <a:t>Our ability to PREVENT or DETECT (what have we done previously and how good are they?)</a:t>
            </a:r>
          </a:p>
          <a:p>
            <a:r>
              <a:rPr lang="en-US" sz="1800" dirty="0"/>
              <a:t>It makes us think about how we could prevent or detect the potential failure to stop the user experiencing the effect.</a:t>
            </a:r>
          </a:p>
        </p:txBody>
      </p:sp>
      <p:pic>
        <p:nvPicPr>
          <p:cNvPr id="4" name="Picture 8" descr="Stop and Think">
            <a:extLst>
              <a:ext uri="{FF2B5EF4-FFF2-40B4-BE49-F238E27FC236}">
                <a16:creationId xmlns:a16="http://schemas.microsoft.com/office/drawing/2014/main" id="{24ECEBA3-8489-284C-B079-4A5C53AFF481}"/>
              </a:ext>
            </a:extLst>
          </p:cNvPr>
          <p:cNvPicPr>
            <a:picLocks noChangeAspect="1" noChangeArrowheads="1"/>
          </p:cNvPicPr>
          <p:nvPr/>
        </p:nvPicPr>
        <p:blipFill rotWithShape="1">
          <a:blip r:embed="rId2" cstate="email">
            <a:extLst>
              <a:ext uri="{28A0092B-C50C-407E-A947-70E740481C1C}">
                <a14:useLocalDpi xmlns:a14="http://schemas.microsoft.com/office/drawing/2010/main" val="0"/>
              </a:ext>
            </a:extLst>
          </a:blip>
          <a:srcRect l="16888" t="8151" r="14476" b="12227"/>
          <a:stretch/>
        </p:blipFill>
        <p:spPr bwMode="auto">
          <a:xfrm>
            <a:off x="6257387" y="1748364"/>
            <a:ext cx="4197070" cy="3578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283080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type="body" sz="quarter" idx="15"/>
          </p:nvPr>
        </p:nvSpPr>
        <p:spPr>
          <a:xfrm>
            <a:off x="1078808" y="2930143"/>
            <a:ext cx="9559990" cy="3485835"/>
          </a:xfrm>
        </p:spPr>
        <p:txBody>
          <a:bodyPr>
            <a:normAutofit/>
          </a:bodyPr>
          <a:lstStyle/>
          <a:p>
            <a:pPr marL="0" indent="0">
              <a:buNone/>
            </a:pPr>
            <a:r>
              <a:rPr lang="en-US" b="1" dirty="0"/>
              <a:t>FAILURE:  </a:t>
            </a:r>
            <a:r>
              <a:rPr lang="en-US" dirty="0"/>
              <a:t>The termination of the ability of an item to perform a required function (BS4778-3.1:1991)</a:t>
            </a:r>
          </a:p>
          <a:p>
            <a:pPr marL="0" indent="0">
              <a:buNone/>
            </a:pPr>
            <a:endParaRPr lang="en-US" dirty="0"/>
          </a:p>
          <a:p>
            <a:pPr marL="0" indent="0">
              <a:buNone/>
            </a:pPr>
            <a:r>
              <a:rPr lang="en-US" b="1" dirty="0"/>
              <a:t>FUNCTION: </a:t>
            </a:r>
            <a:r>
              <a:rPr lang="en-US" dirty="0"/>
              <a:t>what the item does, its purpose – should be written as a verb-noun phrase</a:t>
            </a:r>
          </a:p>
          <a:p>
            <a:pPr marL="0" indent="0">
              <a:buNone/>
            </a:pPr>
            <a:endParaRPr lang="en-US" dirty="0"/>
          </a:p>
          <a:p>
            <a:pPr marL="0" indent="0">
              <a:buNone/>
            </a:pPr>
            <a:r>
              <a:rPr lang="en-US" b="1" dirty="0"/>
              <a:t>FAILURE MODE: </a:t>
            </a:r>
            <a:r>
              <a:rPr lang="en-US" dirty="0"/>
              <a:t>the manner in which the item fails to meet its intended function – and therefore must be described in terms of the function. Failure modes are used in preference to failures, since a given failure may have several failure modes </a:t>
            </a:r>
          </a:p>
          <a:p>
            <a:pPr marL="0" indent="0">
              <a:buNone/>
            </a:pPr>
            <a:endParaRPr lang="en-US" dirty="0"/>
          </a:p>
          <a:p>
            <a:pPr marL="0" indent="0">
              <a:buNone/>
            </a:pPr>
            <a:r>
              <a:rPr lang="en-US" b="1" dirty="0"/>
              <a:t>FAILURE MECHANISM: </a:t>
            </a:r>
            <a:r>
              <a:rPr lang="en-US" dirty="0"/>
              <a:t>The physical, chemical or other process that results in failure (BS4778-3.1:1991)</a:t>
            </a:r>
          </a:p>
          <a:p>
            <a:pPr marL="0" indent="0">
              <a:buNone/>
            </a:pPr>
            <a:endParaRPr lang="en-GB" dirty="0"/>
          </a:p>
          <a:p>
            <a:pPr marL="0" indent="0">
              <a:buNone/>
            </a:pPr>
            <a:r>
              <a:rPr lang="en-US" b="1" dirty="0"/>
              <a:t>EFFECT: </a:t>
            </a:r>
            <a:r>
              <a:rPr lang="en-US" dirty="0"/>
              <a:t>what the CUSTOMER/USER of the system might experience as a result of the failure mode</a:t>
            </a:r>
          </a:p>
          <a:p>
            <a:pPr marL="0" indent="0">
              <a:buNone/>
            </a:pPr>
            <a:endParaRPr lang="en-GB" dirty="0"/>
          </a:p>
          <a:p>
            <a:pPr marL="0" indent="0">
              <a:buNone/>
            </a:pPr>
            <a:r>
              <a:rPr lang="en-US" b="1" dirty="0"/>
              <a:t>CAUSE: </a:t>
            </a:r>
            <a:r>
              <a:rPr lang="en-US" dirty="0"/>
              <a:t>the underlying event that leads to a failure mode, it initiates the failure mechanism</a:t>
            </a:r>
            <a:endParaRPr lang="en-GB" dirty="0"/>
          </a:p>
          <a:p>
            <a:pPr marL="0" indent="0">
              <a:buNone/>
            </a:pPr>
            <a:endParaRPr lang="en-US" dirty="0"/>
          </a:p>
        </p:txBody>
      </p:sp>
      <p:sp>
        <p:nvSpPr>
          <p:cNvPr id="2" name="Title 1"/>
          <p:cNvSpPr>
            <a:spLocks noGrp="1"/>
          </p:cNvSpPr>
          <p:nvPr>
            <p:ph type="title"/>
          </p:nvPr>
        </p:nvSpPr>
        <p:spPr>
          <a:xfrm>
            <a:off x="68038" y="0"/>
            <a:ext cx="8257950" cy="664797"/>
          </a:xfrm>
        </p:spPr>
        <p:txBody>
          <a:bodyPr/>
          <a:lstStyle/>
          <a:p>
            <a:r>
              <a:rPr lang="en-US" sz="2800" dirty="0"/>
              <a:t>Why doesn’t it work: The Failure of Failure Modes and Effects Analysis</a:t>
            </a:r>
            <a:endParaRPr lang="en-US" sz="1000" dirty="0"/>
          </a:p>
        </p:txBody>
      </p:sp>
      <p:sp>
        <p:nvSpPr>
          <p:cNvPr id="4" name="TextBox 3"/>
          <p:cNvSpPr txBox="1"/>
          <p:nvPr/>
        </p:nvSpPr>
        <p:spPr>
          <a:xfrm>
            <a:off x="2984459" y="1475723"/>
            <a:ext cx="184731" cy="348109"/>
          </a:xfrm>
          <a:prstGeom prst="rect">
            <a:avLst/>
          </a:prstGeom>
          <a:noFill/>
        </p:spPr>
        <p:txBody>
          <a:bodyPr wrap="square" rtlCol="0">
            <a:spAutoFit/>
          </a:bodyPr>
          <a:lstStyle/>
          <a:p>
            <a:endParaRPr lang="en-US" sz="1662" dirty="0">
              <a:solidFill>
                <a:srgbClr val="000000"/>
              </a:solidFill>
              <a:latin typeface="Arial" pitchFamily="34" charset="0"/>
            </a:endParaRPr>
          </a:p>
        </p:txBody>
      </p:sp>
      <p:sp>
        <p:nvSpPr>
          <p:cNvPr id="5" name="Rectangle 4"/>
          <p:cNvSpPr/>
          <p:nvPr/>
        </p:nvSpPr>
        <p:spPr>
          <a:xfrm>
            <a:off x="1485112" y="1295110"/>
            <a:ext cx="8453027" cy="1399486"/>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662" dirty="0">
                <a:solidFill>
                  <a:schemeClr val="bg1"/>
                </a:solidFill>
                <a:latin typeface="Arial"/>
              </a:rPr>
              <a:t>FMEA is often difficult to apply in practice because people get confused between failure, failures mode, failure mechanism, failure effect and cause. This is often compounded by a lack of consistency and correctness in the published literature. </a:t>
            </a:r>
          </a:p>
          <a:p>
            <a:pPr algn="ctr"/>
            <a:endParaRPr lang="en-US" sz="1662" dirty="0">
              <a:solidFill>
                <a:schemeClr val="bg1"/>
              </a:solidFill>
              <a:latin typeface="Arial"/>
            </a:endParaRPr>
          </a:p>
          <a:p>
            <a:pPr algn="ctr"/>
            <a:r>
              <a:rPr lang="en-US" sz="1846" b="1" dirty="0">
                <a:solidFill>
                  <a:schemeClr val="bg1"/>
                </a:solidFill>
                <a:latin typeface="Arial"/>
              </a:rPr>
              <a:t>A systems view of failure can help provide a clear understanding</a:t>
            </a:r>
          </a:p>
        </p:txBody>
      </p:sp>
    </p:spTree>
    <p:extLst>
      <p:ext uri="{BB962C8B-B14F-4D97-AF65-F5344CB8AC3E}">
        <p14:creationId xmlns:p14="http://schemas.microsoft.com/office/powerpoint/2010/main" val="195628745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Systems Approach to Failure</a:t>
            </a:r>
          </a:p>
        </p:txBody>
      </p:sp>
      <p:sp>
        <p:nvSpPr>
          <p:cNvPr id="45" name="Rectangle 44"/>
          <p:cNvSpPr/>
          <p:nvPr/>
        </p:nvSpPr>
        <p:spPr>
          <a:xfrm>
            <a:off x="2806707" y="1785381"/>
            <a:ext cx="2565397" cy="477411"/>
          </a:xfrm>
          <a:prstGeom prst="rect">
            <a:avLst/>
          </a:prstGeom>
          <a:solidFill>
            <a:srgbClr val="B4B5E1"/>
          </a:soli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87522903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42203795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FAILURE MODE</a:t>
            </a: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139286684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rPr>
              <a:t>HOLDS 2 OR MORE PIECES OF PAPER TOGETHER</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87738347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9792701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18980"/>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dirty="0">
                <a:solidFill>
                  <a:prstClr val="black"/>
                </a:solidFill>
                <a:latin typeface="Calibri"/>
                <a:ea typeface="+mn-ea"/>
                <a:cs typeface="+mn-cs"/>
              </a:rPr>
              <a:t>CAUSE</a:t>
            </a:r>
            <a:endParaRPr kumimoji="0" lang="en-US" sz="1800" b="0" i="0" u="none" strike="noStrike" kern="0" cap="none" spc="0" normalizeH="0" baseline="0" noProof="0" dirty="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6D71C9"/>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103" y="3547411"/>
            <a:ext cx="1902130" cy="1027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232892842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Failure Demonstration</a:t>
            </a:r>
          </a:p>
        </p:txBody>
      </p:sp>
      <p:sp>
        <p:nvSpPr>
          <p:cNvPr id="45" name="Rectangle 44"/>
          <p:cNvSpPr/>
          <p:nvPr/>
        </p:nvSpPr>
        <p:spPr>
          <a:xfrm>
            <a:off x="2806707" y="1744285"/>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400" kern="0">
                <a:solidFill>
                  <a:prstClr val="black"/>
                </a:solidFill>
                <a:latin typeface="Calibri"/>
                <a:ea typeface="+mn-ea"/>
                <a:cs typeface="+mn-cs"/>
              </a:rPr>
              <a:t>PAPER CLIP</a:t>
            </a:r>
            <a:endParaRPr kumimoji="0" lang="en-US" sz="1400" b="0" i="0" u="none" strike="noStrike" kern="0" cap="none" spc="0" normalizeH="0" baseline="0" noProof="0">
              <a:ln>
                <a:noFill/>
              </a:ln>
              <a:solidFill>
                <a:prstClr val="black"/>
              </a:solidFill>
              <a:effectLst/>
              <a:uLnTx/>
              <a:uFillTx/>
              <a:latin typeface="Calibri"/>
              <a:ea typeface="+mn-ea"/>
              <a:cs typeface="+mn-cs"/>
            </a:endParaRPr>
          </a:p>
        </p:txBody>
      </p:sp>
      <p:sp>
        <p:nvSpPr>
          <p:cNvPr id="46" name="Rectangle 45"/>
          <p:cNvSpPr/>
          <p:nvPr/>
        </p:nvSpPr>
        <p:spPr>
          <a:xfrm>
            <a:off x="2806707"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FATIGUE</a:t>
            </a:r>
          </a:p>
        </p:txBody>
      </p:sp>
      <p:sp>
        <p:nvSpPr>
          <p:cNvPr id="47" name="Rectangle 46"/>
          <p:cNvSpPr/>
          <p:nvPr/>
        </p:nvSpPr>
        <p:spPr>
          <a:xfrm>
            <a:off x="2806707" y="330870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NO HOLD - Broken</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sp>
        <p:nvSpPr>
          <p:cNvPr id="48" name="Rectangle 47"/>
          <p:cNvSpPr/>
          <p:nvPr/>
        </p:nvSpPr>
        <p:spPr>
          <a:xfrm>
            <a:off x="7274234" y="1743916"/>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prstClr val="black"/>
                </a:solidFill>
                <a:latin typeface="Calibri"/>
                <a:ea typeface="+mn-ea"/>
                <a:cs typeface="+mn-cs"/>
              </a:rPr>
              <a:t>HOLDS 2 OR MORE PIECES OF PAPER TOGETHER</a:t>
            </a:r>
            <a:endParaRPr kumimoji="0" lang="en-US" sz="1600" b="0" i="0" u="none" strike="noStrike" kern="0" cap="none" spc="0" normalizeH="0" baseline="0" noProof="0">
              <a:ln>
                <a:noFill/>
              </a:ln>
              <a:solidFill>
                <a:prstClr val="black"/>
              </a:solidFill>
              <a:effectLst/>
              <a:uLnTx/>
              <a:uFillTx/>
              <a:latin typeface="Calibri"/>
              <a:ea typeface="+mn-ea"/>
              <a:cs typeface="+mn-cs"/>
            </a:endParaRPr>
          </a:p>
        </p:txBody>
      </p:sp>
      <p:sp>
        <p:nvSpPr>
          <p:cNvPr id="49" name="Rectangle 48"/>
          <p:cNvSpPr/>
          <p:nvPr/>
        </p:nvSpPr>
        <p:spPr>
          <a:xfrm>
            <a:off x="7274234" y="3308706"/>
            <a:ext cx="2565397" cy="477411"/>
          </a:xfrm>
          <a:prstGeom prst="rect">
            <a:avLst/>
          </a:prstGeom>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600" kern="0">
                <a:solidFill>
                  <a:srgbClr val="FFFFFF"/>
                </a:solidFill>
                <a:latin typeface="Calibri"/>
                <a:ea typeface="+mn-ea"/>
                <a:cs typeface="+mn-cs"/>
              </a:rPr>
              <a:t>PAPER NOT HELD TOGETHER</a:t>
            </a:r>
            <a:endParaRPr kumimoji="0" lang="en-US" sz="1600" b="0" i="0" u="none" strike="noStrike" kern="0" cap="none" spc="0" normalizeH="0" baseline="0" noProof="0">
              <a:ln>
                <a:noFill/>
              </a:ln>
              <a:solidFill>
                <a:srgbClr val="FFFFFF"/>
              </a:solidFill>
              <a:effectLst/>
              <a:uLnTx/>
              <a:uFillTx/>
              <a:latin typeface="Calibri"/>
              <a:ea typeface="+mn-ea"/>
              <a:cs typeface="+mn-cs"/>
            </a:endParaRPr>
          </a:p>
        </p:txBody>
      </p:sp>
      <p:sp>
        <p:nvSpPr>
          <p:cNvPr id="50" name="Rectangle 49"/>
          <p:cNvSpPr/>
          <p:nvPr/>
        </p:nvSpPr>
        <p:spPr>
          <a:xfrm>
            <a:off x="7274234" y="4999118"/>
            <a:ext cx="2565397" cy="477411"/>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lang="en-US" sz="1800" kern="0">
                <a:solidFill>
                  <a:prstClr val="black"/>
                </a:solidFill>
                <a:latin typeface="Calibri"/>
                <a:ea typeface="+mn-ea"/>
                <a:cs typeface="+mn-cs"/>
              </a:rPr>
              <a:t>CYCLICAL LOADING</a:t>
            </a:r>
            <a:endParaRPr kumimoji="0" lang="en-US" sz="1800" b="0" i="0" u="none" strike="noStrike" kern="0" cap="none" spc="0" normalizeH="0" baseline="0" noProof="0">
              <a:ln>
                <a:noFill/>
              </a:ln>
              <a:solidFill>
                <a:prstClr val="black"/>
              </a:solidFill>
              <a:effectLst/>
              <a:uLnTx/>
              <a:uFillTx/>
              <a:latin typeface="Calibri"/>
              <a:ea typeface="+mn-ea"/>
              <a:cs typeface="+mn-cs"/>
            </a:endParaRPr>
          </a:p>
        </p:txBody>
      </p:sp>
      <p:cxnSp>
        <p:nvCxnSpPr>
          <p:cNvPr id="51" name="Straight Arrow Connector 50"/>
          <p:cNvCxnSpPr>
            <a:stCxn id="45" idx="3"/>
            <a:endCxn id="48"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108656718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A Systems View of Failure</a:t>
            </a:r>
          </a:p>
        </p:txBody>
      </p:sp>
      <p:sp>
        <p:nvSpPr>
          <p:cNvPr id="7" name="Rectangle 6">
            <a:extLst>
              <a:ext uri="{FF2B5EF4-FFF2-40B4-BE49-F238E27FC236}">
                <a16:creationId xmlns:a16="http://schemas.microsoft.com/office/drawing/2014/main" id="{1DE37159-5A8A-D54D-A8D2-883571351588}"/>
              </a:ext>
            </a:extLst>
          </p:cNvPr>
          <p:cNvSpPr/>
          <p:nvPr/>
        </p:nvSpPr>
        <p:spPr>
          <a:xfrm>
            <a:off x="2806707" y="1744285"/>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prstClr val="black"/>
                </a:solidFill>
                <a:effectLst/>
                <a:uLnTx/>
                <a:uFillTx/>
                <a:latin typeface="Calibri"/>
                <a:ea typeface="+mn-ea"/>
                <a:cs typeface="+mn-cs"/>
              </a:rPr>
              <a:t>PART/COMPONENT/ELEMENT</a:t>
            </a:r>
          </a:p>
        </p:txBody>
      </p:sp>
      <p:sp>
        <p:nvSpPr>
          <p:cNvPr id="8" name="Rectangle 7">
            <a:extLst>
              <a:ext uri="{FF2B5EF4-FFF2-40B4-BE49-F238E27FC236}">
                <a16:creationId xmlns:a16="http://schemas.microsoft.com/office/drawing/2014/main" id="{87D74034-4662-EF4C-8383-B9993D55498F}"/>
              </a:ext>
            </a:extLst>
          </p:cNvPr>
          <p:cNvSpPr/>
          <p:nvPr/>
        </p:nvSpPr>
        <p:spPr>
          <a:xfrm>
            <a:off x="2806707"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9" name="Rectangle 8">
            <a:extLst>
              <a:ext uri="{FF2B5EF4-FFF2-40B4-BE49-F238E27FC236}">
                <a16:creationId xmlns:a16="http://schemas.microsoft.com/office/drawing/2014/main" id="{84F9D2AD-68A7-A24B-81C4-EE936DF4B5CC}"/>
              </a:ext>
            </a:extLst>
          </p:cNvPr>
          <p:cNvSpPr/>
          <p:nvPr/>
        </p:nvSpPr>
        <p:spPr>
          <a:xfrm>
            <a:off x="2806707" y="330870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10" name="Rectangle 9">
            <a:extLst>
              <a:ext uri="{FF2B5EF4-FFF2-40B4-BE49-F238E27FC236}">
                <a16:creationId xmlns:a16="http://schemas.microsoft.com/office/drawing/2014/main" id="{8EB6C932-AE31-8F4A-AFAA-D2345FD1552A}"/>
              </a:ext>
            </a:extLst>
          </p:cNvPr>
          <p:cNvSpPr/>
          <p:nvPr/>
        </p:nvSpPr>
        <p:spPr>
          <a:xfrm>
            <a:off x="7274234" y="1743916"/>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11" name="Rectangle 10">
            <a:extLst>
              <a:ext uri="{FF2B5EF4-FFF2-40B4-BE49-F238E27FC236}">
                <a16:creationId xmlns:a16="http://schemas.microsoft.com/office/drawing/2014/main" id="{DDAE5BE8-3D4D-D642-82E0-8E43A856A9C1}"/>
              </a:ext>
            </a:extLst>
          </p:cNvPr>
          <p:cNvSpPr/>
          <p:nvPr/>
        </p:nvSpPr>
        <p:spPr>
          <a:xfrm>
            <a:off x="7274234" y="3308706"/>
            <a:ext cx="2565397" cy="477411"/>
          </a:xfrm>
          <a:prstGeom prst="rect">
            <a:avLst/>
          </a:prstGeom>
          <a:solidFill>
            <a:schemeClr val="accent6">
              <a:lumMod val="75000"/>
            </a:schemeClr>
          </a:solidFill>
          <a:ln/>
        </p:spPr>
        <p:style>
          <a:lnRef idx="0">
            <a:schemeClr val="accent2"/>
          </a:lnRef>
          <a:fillRef idx="3">
            <a:schemeClr val="accent2"/>
          </a:fillRef>
          <a:effectRef idx="3">
            <a:schemeClr val="accent2"/>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12" name="Rectangle 11">
            <a:extLst>
              <a:ext uri="{FF2B5EF4-FFF2-40B4-BE49-F238E27FC236}">
                <a16:creationId xmlns:a16="http://schemas.microsoft.com/office/drawing/2014/main" id="{67DB5740-F203-A94B-94B4-5D9B5A513484}"/>
              </a:ext>
            </a:extLst>
          </p:cNvPr>
          <p:cNvSpPr/>
          <p:nvPr/>
        </p:nvSpPr>
        <p:spPr>
          <a:xfrm>
            <a:off x="7274234" y="4999118"/>
            <a:ext cx="2565397" cy="477411"/>
          </a:xfrm>
          <a:prstGeom prst="rect">
            <a:avLst/>
          </a:prstGeom>
          <a:solidFill>
            <a:srgbClr val="B4B5E1"/>
          </a:solidFill>
          <a:ln>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13" name="Straight Arrow Connector 12">
            <a:extLst>
              <a:ext uri="{FF2B5EF4-FFF2-40B4-BE49-F238E27FC236}">
                <a16:creationId xmlns:a16="http://schemas.microsoft.com/office/drawing/2014/main" id="{B278567F-BA43-C240-8C3E-8A6BBFA7D860}"/>
              </a:ext>
            </a:extLst>
          </p:cNvPr>
          <p:cNvCxnSpPr>
            <a:stCxn id="7" idx="3"/>
            <a:endCxn id="10" idx="1"/>
          </p:cNvCxnSpPr>
          <p:nvPr/>
        </p:nvCxnSpPr>
        <p:spPr>
          <a:xfrm flipV="1">
            <a:off x="5372095" y="1982623"/>
            <a:ext cx="1902130" cy="37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4" name="Straight Arrow Connector 13">
            <a:extLst>
              <a:ext uri="{FF2B5EF4-FFF2-40B4-BE49-F238E27FC236}">
                <a16:creationId xmlns:a16="http://schemas.microsoft.com/office/drawing/2014/main" id="{819C41C3-7EAE-9348-B508-F84FE5C42220}"/>
              </a:ext>
            </a:extLst>
          </p:cNvPr>
          <p:cNvCxnSpPr>
            <a:stCxn id="7" idx="2"/>
            <a:endCxn id="9" idx="0"/>
          </p:cNvCxnSpPr>
          <p:nvPr/>
        </p:nvCxnSpPr>
        <p:spPr>
          <a:xfrm>
            <a:off x="4089397" y="2221689"/>
            <a:ext cx="0" cy="108701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5" name="Straight Arrow Connector 14">
            <a:extLst>
              <a:ext uri="{FF2B5EF4-FFF2-40B4-BE49-F238E27FC236}">
                <a16:creationId xmlns:a16="http://schemas.microsoft.com/office/drawing/2014/main" id="{4B447E39-D42F-4B45-913E-658B0EF9A9C8}"/>
              </a:ext>
            </a:extLst>
          </p:cNvPr>
          <p:cNvCxnSpPr>
            <a:stCxn id="8" idx="0"/>
            <a:endCxn id="9"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6" name="Straight Arrow Connector 15">
            <a:extLst>
              <a:ext uri="{FF2B5EF4-FFF2-40B4-BE49-F238E27FC236}">
                <a16:creationId xmlns:a16="http://schemas.microsoft.com/office/drawing/2014/main" id="{405DFF8C-9AF8-5E4E-BE05-B6FE67B1B75D}"/>
              </a:ext>
            </a:extLst>
          </p:cNvPr>
          <p:cNvCxnSpPr>
            <a:stCxn id="9" idx="3"/>
            <a:endCxn id="11"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7" name="Straight Arrow Connector 16">
            <a:extLst>
              <a:ext uri="{FF2B5EF4-FFF2-40B4-BE49-F238E27FC236}">
                <a16:creationId xmlns:a16="http://schemas.microsoft.com/office/drawing/2014/main" id="{C34CF1E2-114B-9241-BCC3-EC99A09FEEA7}"/>
              </a:ext>
            </a:extLst>
          </p:cNvPr>
          <p:cNvCxnSpPr>
            <a:stCxn id="10"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8" name="Straight Arrow Connector 17">
            <a:extLst>
              <a:ext uri="{FF2B5EF4-FFF2-40B4-BE49-F238E27FC236}">
                <a16:creationId xmlns:a16="http://schemas.microsoft.com/office/drawing/2014/main" id="{E3E24058-2272-FA43-B4DE-D99F86A42696}"/>
              </a:ext>
            </a:extLst>
          </p:cNvPr>
          <p:cNvCxnSpPr>
            <a:endCxn id="12"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19" name="Straight Arrow Connector 18">
            <a:extLst>
              <a:ext uri="{FF2B5EF4-FFF2-40B4-BE49-F238E27FC236}">
                <a16:creationId xmlns:a16="http://schemas.microsoft.com/office/drawing/2014/main" id="{6FBCC2C3-528A-C24C-9532-727F27BF8744}"/>
              </a:ext>
            </a:extLst>
          </p:cNvPr>
          <p:cNvCxnSpPr>
            <a:stCxn id="12" idx="1"/>
            <a:endCxn id="8"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20" name="TextBox 19">
            <a:extLst>
              <a:ext uri="{FF2B5EF4-FFF2-40B4-BE49-F238E27FC236}">
                <a16:creationId xmlns:a16="http://schemas.microsoft.com/office/drawing/2014/main" id="{56448618-088C-B24F-B19E-06B9273D574D}"/>
              </a:ext>
            </a:extLst>
          </p:cNvPr>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21" name="TextBox 20">
            <a:extLst>
              <a:ext uri="{FF2B5EF4-FFF2-40B4-BE49-F238E27FC236}">
                <a16:creationId xmlns:a16="http://schemas.microsoft.com/office/drawing/2014/main" id="{FCF06018-9D98-154F-B1A5-A3B641CE4ADE}"/>
              </a:ext>
            </a:extLst>
          </p:cNvPr>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22" name="TextBox 21">
            <a:extLst>
              <a:ext uri="{FF2B5EF4-FFF2-40B4-BE49-F238E27FC236}">
                <a16:creationId xmlns:a16="http://schemas.microsoft.com/office/drawing/2014/main" id="{98C727CC-BA54-A04C-8A2A-6773599403A3}"/>
              </a:ext>
            </a:extLst>
          </p:cNvPr>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3" name="TextBox 22">
            <a:extLst>
              <a:ext uri="{FF2B5EF4-FFF2-40B4-BE49-F238E27FC236}">
                <a16:creationId xmlns:a16="http://schemas.microsoft.com/office/drawing/2014/main" id="{6C137143-34A5-2049-BBCF-9ADAD955DC90}"/>
              </a:ext>
            </a:extLst>
          </p:cNvPr>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24" name="TextBox 23">
            <a:extLst>
              <a:ext uri="{FF2B5EF4-FFF2-40B4-BE49-F238E27FC236}">
                <a16:creationId xmlns:a16="http://schemas.microsoft.com/office/drawing/2014/main" id="{A7CBFF36-B849-374B-9D4C-D4B9B32CDC5E}"/>
              </a:ext>
            </a:extLst>
          </p:cNvPr>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25" name="TextBox 24">
            <a:extLst>
              <a:ext uri="{FF2B5EF4-FFF2-40B4-BE49-F238E27FC236}">
                <a16:creationId xmlns:a16="http://schemas.microsoft.com/office/drawing/2014/main" id="{D597F0C9-3EE1-EE46-9CAE-FB168ACEC838}"/>
              </a:ext>
            </a:extLst>
          </p:cNvPr>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26" name="TextBox 25">
            <a:extLst>
              <a:ext uri="{FF2B5EF4-FFF2-40B4-BE49-F238E27FC236}">
                <a16:creationId xmlns:a16="http://schemas.microsoft.com/office/drawing/2014/main" id="{3236AD93-65CE-A746-8210-D454627735F7}"/>
              </a:ext>
            </a:extLst>
          </p:cNvPr>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7" name="Rounded Rectangular Callout 26">
            <a:extLst>
              <a:ext uri="{FF2B5EF4-FFF2-40B4-BE49-F238E27FC236}">
                <a16:creationId xmlns:a16="http://schemas.microsoft.com/office/drawing/2014/main" id="{8B4E450C-0A9E-564C-AABC-C6DC5C858130}"/>
              </a:ext>
            </a:extLst>
          </p:cNvPr>
          <p:cNvSpPr/>
          <p:nvPr/>
        </p:nvSpPr>
        <p:spPr>
          <a:xfrm>
            <a:off x="2400827" y="5890527"/>
            <a:ext cx="6156105" cy="889771"/>
          </a:xfrm>
          <a:prstGeom prst="wedgeRoundRectCallout">
            <a:avLst>
              <a:gd name="adj1" fmla="val -22664"/>
              <a:gd name="adj2" fmla="val -103156"/>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662" dirty="0">
                <a:solidFill>
                  <a:srgbClr val="FFFFFF"/>
                </a:solidFill>
                <a:latin typeface="Arial"/>
              </a:rPr>
              <a:t>Most FMEA forms do not include a column for the Failure Mechanism and in consequence people write down the Failure Mechanism as the Failure Mode, Effect and/or Cause</a:t>
            </a:r>
          </a:p>
        </p:txBody>
      </p:sp>
    </p:spTree>
    <p:extLst>
      <p:ext uri="{BB962C8B-B14F-4D97-AF65-F5344CB8AC3E}">
        <p14:creationId xmlns:p14="http://schemas.microsoft.com/office/powerpoint/2010/main" val="393322895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p:cNvSpPr>
            <a:spLocks noGrp="1" noChangeArrowheads="1"/>
          </p:cNvSpPr>
          <p:nvPr>
            <p:ph type="title"/>
          </p:nvPr>
        </p:nvSpPr>
        <p:spPr/>
        <p:txBody>
          <a:bodyPr/>
          <a:lstStyle/>
          <a:p>
            <a:r>
              <a:rPr lang="en-GB"/>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059525875"/>
      </p:ext>
    </p:extLst>
  </p:cSld>
  <p:clrMapOvr>
    <a:masterClrMapping/>
  </p:clrMapOv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Design FMEA (DFMEA)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PART/COMPONENT</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359665534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Process FMEA (PFMEA)</a:t>
            </a:r>
          </a:p>
        </p:txBody>
      </p:sp>
      <p:sp>
        <p:nvSpPr>
          <p:cNvPr id="45" name="Rectangle 44"/>
          <p:cNvSpPr/>
          <p:nvPr/>
        </p:nvSpPr>
        <p:spPr>
          <a:xfrm>
            <a:off x="2806707" y="1785381"/>
            <a:ext cx="2565397" cy="477411"/>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600" b="0" i="0" u="none" strike="noStrike" kern="0" cap="none" spc="0" normalizeH="0" baseline="0" noProof="0" dirty="0">
                <a:ln>
                  <a:noFill/>
                </a:ln>
                <a:solidFill>
                  <a:schemeClr val="bg1"/>
                </a:solidFill>
                <a:effectLst/>
                <a:uLnTx/>
                <a:uFillTx/>
                <a:latin typeface="Calibri"/>
                <a:ea typeface="+mn-ea"/>
                <a:cs typeface="+mn-cs"/>
              </a:rPr>
              <a:t>PROCESS STEP</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1" name="Straight Arrow Connector 50"/>
          <p:cNvCxnSpPr>
            <a:stCxn id="45" idx="3"/>
            <a:endCxn id="48" idx="1"/>
          </p:cNvCxnSpPr>
          <p:nvPr/>
        </p:nvCxnSpPr>
        <p:spPr>
          <a:xfrm flipV="1">
            <a:off x="5372103" y="1982622"/>
            <a:ext cx="1902130" cy="41465"/>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2" name="Straight Arrow Connector 51"/>
          <p:cNvCxnSpPr>
            <a:stCxn id="45" idx="2"/>
            <a:endCxn id="47" idx="0"/>
          </p:cNvCxnSpPr>
          <p:nvPr/>
        </p:nvCxnSpPr>
        <p:spPr>
          <a:xfrm>
            <a:off x="4089405" y="2262791"/>
            <a:ext cx="0" cy="1045914"/>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2" name="TextBox 61"/>
          <p:cNvSpPr txBox="1"/>
          <p:nvPr/>
        </p:nvSpPr>
        <p:spPr>
          <a:xfrm>
            <a:off x="5983988" y="1613652"/>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3" name="TextBox 62"/>
          <p:cNvSpPr txBox="1"/>
          <p:nvPr/>
        </p:nvSpPr>
        <p:spPr>
          <a:xfrm>
            <a:off x="4089406" y="2410892"/>
            <a:ext cx="1506993" cy="646331"/>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fails to deliver</a:t>
            </a:r>
          </a:p>
          <a:p>
            <a:pPr defTabSz="457200" fontAlgn="auto">
              <a:spcBef>
                <a:spcPts val="0"/>
              </a:spcBef>
              <a:spcAft>
                <a:spcPts val="0"/>
              </a:spcAft>
            </a:pPr>
            <a:r>
              <a:rPr lang="en-US" sz="1800">
                <a:solidFill>
                  <a:prstClr val="black"/>
                </a:solidFill>
                <a:latin typeface="Calibri"/>
                <a:ea typeface="+mn-ea"/>
              </a:rPr>
              <a:t>function via</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Tree>
    <p:extLst>
      <p:ext uri="{BB962C8B-B14F-4D97-AF65-F5344CB8AC3E}">
        <p14:creationId xmlns:p14="http://schemas.microsoft.com/office/powerpoint/2010/main" val="423923594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Functional FMEA (FFMEA)</a:t>
            </a:r>
          </a:p>
        </p:txBody>
      </p:sp>
      <p:sp>
        <p:nvSpPr>
          <p:cNvPr id="46" name="Rectangle 45"/>
          <p:cNvSpPr/>
          <p:nvPr/>
        </p:nvSpPr>
        <p:spPr>
          <a:xfrm>
            <a:off x="2806707"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MECHANISM</a:t>
            </a:r>
          </a:p>
        </p:txBody>
      </p:sp>
      <p:sp>
        <p:nvSpPr>
          <p:cNvPr id="47" name="Rectangle 46"/>
          <p:cNvSpPr/>
          <p:nvPr/>
        </p:nvSpPr>
        <p:spPr>
          <a:xfrm>
            <a:off x="2806707" y="330870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FAILURE MODE</a:t>
            </a:r>
          </a:p>
        </p:txBody>
      </p:sp>
      <p:sp>
        <p:nvSpPr>
          <p:cNvPr id="48" name="Rectangle 47"/>
          <p:cNvSpPr/>
          <p:nvPr/>
        </p:nvSpPr>
        <p:spPr>
          <a:xfrm>
            <a:off x="7274234" y="1743916"/>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prstClr val="black"/>
                </a:solidFill>
                <a:effectLst/>
                <a:uLnTx/>
                <a:uFillTx/>
                <a:latin typeface="Calibri"/>
                <a:ea typeface="+mn-ea"/>
                <a:cs typeface="+mn-cs"/>
              </a:rPr>
              <a:t>FUNCTION</a:t>
            </a:r>
          </a:p>
        </p:txBody>
      </p:sp>
      <p:sp>
        <p:nvSpPr>
          <p:cNvPr id="49" name="Rectangle 48"/>
          <p:cNvSpPr/>
          <p:nvPr/>
        </p:nvSpPr>
        <p:spPr>
          <a:xfrm>
            <a:off x="7274234" y="3308706"/>
            <a:ext cx="2565397" cy="477411"/>
          </a:xfrm>
          <a:prstGeom prst="rect">
            <a:avLst/>
          </a:prstGeom>
          <a:gradFill rotWithShape="1">
            <a:gsLst>
              <a:gs pos="0">
                <a:srgbClr val="2D2D8A">
                  <a:shade val="51000"/>
                  <a:satMod val="130000"/>
                </a:srgbClr>
              </a:gs>
              <a:gs pos="80000">
                <a:srgbClr val="2D2D8A">
                  <a:shade val="93000"/>
                  <a:satMod val="130000"/>
                </a:srgbClr>
              </a:gs>
              <a:gs pos="100000">
                <a:srgbClr val="2D2D8A">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a:ln>
                  <a:noFill/>
                </a:ln>
                <a:solidFill>
                  <a:srgbClr val="FFFFFF"/>
                </a:solidFill>
                <a:effectLst/>
                <a:uLnTx/>
                <a:uFillTx/>
                <a:latin typeface="Calibri"/>
                <a:ea typeface="+mn-ea"/>
                <a:cs typeface="+mn-cs"/>
              </a:rPr>
              <a:t>EFFECT</a:t>
            </a:r>
          </a:p>
        </p:txBody>
      </p:sp>
      <p:sp>
        <p:nvSpPr>
          <p:cNvPr id="50" name="Rectangle 49"/>
          <p:cNvSpPr/>
          <p:nvPr/>
        </p:nvSpPr>
        <p:spPr>
          <a:xfrm>
            <a:off x="7274234" y="4999118"/>
            <a:ext cx="2565397" cy="477411"/>
          </a:xfrm>
          <a:prstGeom prst="rect">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ln>
          <a:effectLst>
            <a:outerShdw blurRad="40000" dist="20000" dir="5400000" rotWithShape="0">
              <a:srgbClr val="000000">
                <a:alpha val="38000"/>
              </a:srgbClr>
            </a:outerShdw>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latin typeface="Calibri"/>
                <a:ea typeface="+mn-ea"/>
                <a:cs typeface="+mn-cs"/>
              </a:rPr>
              <a:t>CAUSE</a:t>
            </a:r>
          </a:p>
        </p:txBody>
      </p:sp>
      <p:cxnSp>
        <p:nvCxnSpPr>
          <p:cNvPr id="53" name="Straight Arrow Connector 52"/>
          <p:cNvCxnSpPr>
            <a:stCxn id="46" idx="0"/>
            <a:endCxn id="47" idx="2"/>
          </p:cNvCxnSpPr>
          <p:nvPr/>
        </p:nvCxnSpPr>
        <p:spPr>
          <a:xfrm flipV="1">
            <a:off x="4089397" y="3786110"/>
            <a:ext cx="0"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4" name="Straight Arrow Connector 53"/>
          <p:cNvCxnSpPr>
            <a:stCxn id="47" idx="3"/>
            <a:endCxn id="49" idx="1"/>
          </p:cNvCxnSpPr>
          <p:nvPr/>
        </p:nvCxnSpPr>
        <p:spPr>
          <a:xfrm>
            <a:off x="5372095" y="3547405"/>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5" name="Straight Arrow Connector 54"/>
          <p:cNvCxnSpPr>
            <a:stCxn id="48" idx="2"/>
          </p:cNvCxnSpPr>
          <p:nvPr/>
        </p:nvCxnSpPr>
        <p:spPr>
          <a:xfrm flipH="1">
            <a:off x="4803164" y="2221334"/>
            <a:ext cx="3753768" cy="1087381"/>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6" name="Straight Arrow Connector 55"/>
          <p:cNvCxnSpPr>
            <a:endCxn id="50" idx="0"/>
          </p:cNvCxnSpPr>
          <p:nvPr/>
        </p:nvCxnSpPr>
        <p:spPr>
          <a:xfrm>
            <a:off x="4803164" y="3786110"/>
            <a:ext cx="3753768" cy="1212992"/>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cxnSp>
        <p:nvCxnSpPr>
          <p:cNvPr id="57" name="Straight Arrow Connector 56"/>
          <p:cNvCxnSpPr>
            <a:stCxn id="50" idx="1"/>
            <a:endCxn id="46" idx="3"/>
          </p:cNvCxnSpPr>
          <p:nvPr/>
        </p:nvCxnSpPr>
        <p:spPr>
          <a:xfrm flipH="1">
            <a:off x="5372095" y="5237808"/>
            <a:ext cx="1902130" cy="0"/>
          </a:xfrm>
          <a:prstGeom prst="straightConnector1">
            <a:avLst/>
          </a:prstGeom>
          <a:noFill/>
          <a:ln w="25400" cap="flat" cmpd="sng" algn="ctr">
            <a:solidFill>
              <a:srgbClr val="2D2D8A">
                <a:lumMod val="60000"/>
                <a:lumOff val="40000"/>
              </a:srgbClr>
            </a:solidFill>
            <a:prstDash val="solid"/>
            <a:tailEnd type="arrow"/>
          </a:ln>
          <a:effectLst>
            <a:outerShdw blurRad="40000" dist="20000" dir="5400000" rotWithShape="0">
              <a:srgbClr val="000000">
                <a:alpha val="38000"/>
              </a:srgbClr>
            </a:outerShdw>
          </a:effectLst>
        </p:spPr>
      </p:cxnSp>
      <p:sp>
        <p:nvSpPr>
          <p:cNvPr id="58" name="TextBox 57"/>
          <p:cNvSpPr txBox="1"/>
          <p:nvPr/>
        </p:nvSpPr>
        <p:spPr>
          <a:xfrm>
            <a:off x="5796225" y="4876095"/>
            <a:ext cx="933519"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initiates</a:t>
            </a:r>
          </a:p>
        </p:txBody>
      </p:sp>
      <p:sp>
        <p:nvSpPr>
          <p:cNvPr id="59" name="TextBox 58"/>
          <p:cNvSpPr txBox="1"/>
          <p:nvPr/>
        </p:nvSpPr>
        <p:spPr>
          <a:xfrm>
            <a:off x="4089397" y="4216897"/>
            <a:ext cx="1120820"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generates</a:t>
            </a:r>
          </a:p>
        </p:txBody>
      </p:sp>
      <p:sp>
        <p:nvSpPr>
          <p:cNvPr id="60" name="TextBox 59"/>
          <p:cNvSpPr txBox="1"/>
          <p:nvPr/>
        </p:nvSpPr>
        <p:spPr>
          <a:xfrm>
            <a:off x="6533015" y="4032231"/>
            <a:ext cx="506794"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has</a:t>
            </a:r>
          </a:p>
        </p:txBody>
      </p:sp>
      <p:sp>
        <p:nvSpPr>
          <p:cNvPr id="61" name="TextBox 60"/>
          <p:cNvSpPr txBox="1"/>
          <p:nvPr/>
        </p:nvSpPr>
        <p:spPr>
          <a:xfrm>
            <a:off x="6533015" y="2734042"/>
            <a:ext cx="86938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defines</a:t>
            </a:r>
          </a:p>
        </p:txBody>
      </p:sp>
      <p:sp>
        <p:nvSpPr>
          <p:cNvPr id="64" name="TextBox 63"/>
          <p:cNvSpPr txBox="1"/>
          <p:nvPr/>
        </p:nvSpPr>
        <p:spPr>
          <a:xfrm>
            <a:off x="5723550" y="3216265"/>
            <a:ext cx="1038566" cy="369332"/>
          </a:xfrm>
          <a:prstGeom prst="rect">
            <a:avLst/>
          </a:prstGeom>
          <a:noFill/>
        </p:spPr>
        <p:txBody>
          <a:bodyPr wrap="square" rtlCol="0">
            <a:spAutoFit/>
          </a:bodyPr>
          <a:lstStyle/>
          <a:p>
            <a:pPr defTabSz="457200" fontAlgn="auto">
              <a:spcBef>
                <a:spcPts val="0"/>
              </a:spcBef>
              <a:spcAft>
                <a:spcPts val="0"/>
              </a:spcAft>
            </a:pPr>
            <a:r>
              <a:rPr lang="en-US" sz="1800">
                <a:solidFill>
                  <a:prstClr val="black"/>
                </a:solidFill>
                <a:latin typeface="Calibri"/>
                <a:ea typeface="+mn-ea"/>
              </a:rPr>
              <a:t>results in</a:t>
            </a:r>
          </a:p>
        </p:txBody>
      </p:sp>
      <p:sp>
        <p:nvSpPr>
          <p:cNvPr id="2" name="TextBox 1">
            <a:extLst>
              <a:ext uri="{FF2B5EF4-FFF2-40B4-BE49-F238E27FC236}">
                <a16:creationId xmlns:a16="http://schemas.microsoft.com/office/drawing/2014/main" id="{22DC3FB9-2DD3-5945-BCDA-3A368126CADF}"/>
              </a:ext>
            </a:extLst>
          </p:cNvPr>
          <p:cNvSpPr txBox="1"/>
          <p:nvPr/>
        </p:nvSpPr>
        <p:spPr>
          <a:xfrm>
            <a:off x="2310178" y="1464198"/>
            <a:ext cx="3170747" cy="1200329"/>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1800" dirty="0"/>
              <a:t>The Functional FMEA is the heart of any FMEA. If you can conduct a FFMEA you can conduct any FMEA</a:t>
            </a:r>
          </a:p>
        </p:txBody>
      </p:sp>
    </p:spTree>
    <p:extLst>
      <p:ext uri="{BB962C8B-B14F-4D97-AF65-F5344CB8AC3E}">
        <p14:creationId xmlns:p14="http://schemas.microsoft.com/office/powerpoint/2010/main" val="292897238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4666F63C-C70C-9844-A752-82F7BF68FF23}"/>
              </a:ext>
            </a:extLst>
          </p:cNvPr>
          <p:cNvSpPr/>
          <p:nvPr/>
        </p:nvSpPr>
        <p:spPr bwMode="auto">
          <a:xfrm rot="20434003">
            <a:off x="4634345" y="867327"/>
            <a:ext cx="3849052" cy="2057966"/>
          </a:xfrm>
          <a:prstGeom prst="ellipse">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p:spPr>
        <p:txBody>
          <a:bodyPr/>
          <a:lstStyle/>
          <a:p>
            <a:pPr>
              <a:defRPr/>
            </a:pPr>
            <a:endParaRPr lang="en-GB" sz="1662">
              <a:solidFill>
                <a:srgbClr val="000000"/>
              </a:solidFill>
              <a:latin typeface="Arial" pitchFamily="34" charset="0"/>
            </a:endParaRPr>
          </a:p>
        </p:txBody>
      </p:sp>
      <p:sp>
        <p:nvSpPr>
          <p:cNvPr id="27651" name="Rectangle 2"/>
          <p:cNvSpPr>
            <a:spLocks noGrp="1" noChangeArrowheads="1"/>
          </p:cNvSpPr>
          <p:nvPr>
            <p:ph type="title"/>
          </p:nvPr>
        </p:nvSpPr>
        <p:spPr>
          <a:xfrm>
            <a:off x="219026" y="83687"/>
            <a:ext cx="9404723" cy="1400530"/>
          </a:xfrm>
        </p:spPr>
        <p:txBody>
          <a:bodyPr/>
          <a:lstStyle/>
          <a:p>
            <a:r>
              <a:rPr lang="en-GB" dirty="0"/>
              <a:t>Different Types of FMEA</a:t>
            </a:r>
          </a:p>
        </p:txBody>
      </p:sp>
      <p:sp>
        <p:nvSpPr>
          <p:cNvPr id="27653" name="TextBox 8"/>
          <p:cNvSpPr txBox="1">
            <a:spLocks noChangeArrowheads="1"/>
          </p:cNvSpPr>
          <p:nvPr/>
        </p:nvSpPr>
        <p:spPr bwMode="auto">
          <a:xfrm>
            <a:off x="6274777" y="1602073"/>
            <a:ext cx="1682262"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dirty="0">
                <a:solidFill>
                  <a:schemeClr val="accent1"/>
                </a:solidFill>
              </a:rPr>
              <a:t>How could the system functions fail?</a:t>
            </a:r>
          </a:p>
        </p:txBody>
      </p:sp>
      <p:sp>
        <p:nvSpPr>
          <p:cNvPr id="27654" name="TextBox 9"/>
          <p:cNvSpPr txBox="1">
            <a:spLocks noChangeArrowheads="1"/>
          </p:cNvSpPr>
          <p:nvPr/>
        </p:nvSpPr>
        <p:spPr bwMode="auto">
          <a:xfrm>
            <a:off x="2192213" y="2866294"/>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design fail?</a:t>
            </a:r>
          </a:p>
        </p:txBody>
      </p:sp>
      <p:sp>
        <p:nvSpPr>
          <p:cNvPr id="27655" name="TextBox 10"/>
          <p:cNvSpPr txBox="1">
            <a:spLocks noChangeArrowheads="1"/>
          </p:cNvSpPr>
          <p:nvPr/>
        </p:nvSpPr>
        <p:spPr bwMode="auto">
          <a:xfrm>
            <a:off x="7517423" y="3563673"/>
            <a:ext cx="2368062" cy="60388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process (manufacturing) fail?</a:t>
            </a:r>
          </a:p>
        </p:txBody>
      </p:sp>
      <p:graphicFrame>
        <p:nvGraphicFramePr>
          <p:cNvPr id="3" name="Diagram 2">
            <a:extLst>
              <a:ext uri="{FF2B5EF4-FFF2-40B4-BE49-F238E27FC236}">
                <a16:creationId xmlns:a16="http://schemas.microsoft.com/office/drawing/2014/main" id="{6BF8CA14-D345-D54E-8592-8EAD2D7B2B4A}"/>
              </a:ext>
            </a:extLst>
          </p:cNvPr>
          <p:cNvGraphicFramePr/>
          <p:nvPr/>
        </p:nvGraphicFramePr>
        <p:xfrm>
          <a:off x="3203330" y="1459525"/>
          <a:ext cx="4501663" cy="42241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9">
            <a:extLst>
              <a:ext uri="{FF2B5EF4-FFF2-40B4-BE49-F238E27FC236}">
                <a16:creationId xmlns:a16="http://schemas.microsoft.com/office/drawing/2014/main" id="{82E3F81C-A9FA-0B48-8CE8-E7EA5D92D497}"/>
              </a:ext>
            </a:extLst>
          </p:cNvPr>
          <p:cNvSpPr txBox="1">
            <a:spLocks noChangeArrowheads="1"/>
          </p:cNvSpPr>
          <p:nvPr/>
        </p:nvSpPr>
        <p:spPr bwMode="auto">
          <a:xfrm>
            <a:off x="4603164" y="5524662"/>
            <a:ext cx="1518138" cy="85965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0"/>
              </a:defRPr>
            </a:lvl1pPr>
            <a:lvl2pPr marL="742950" indent="-285750">
              <a:defRPr>
                <a:solidFill>
                  <a:schemeClr val="tx1"/>
                </a:solidFill>
                <a:latin typeface="Arial" charset="0"/>
                <a:ea typeface="ＭＳ Ｐゴシック" charset="0"/>
              </a:defRPr>
            </a:lvl2pPr>
            <a:lvl3pPr marL="1143000" indent="-228600">
              <a:defRPr>
                <a:solidFill>
                  <a:schemeClr val="tx1"/>
                </a:solidFill>
                <a:latin typeface="Arial" charset="0"/>
                <a:ea typeface="ＭＳ Ｐゴシック" charset="0"/>
              </a:defRPr>
            </a:lvl3pPr>
            <a:lvl4pPr marL="1600200" indent="-228600">
              <a:defRPr>
                <a:solidFill>
                  <a:schemeClr val="tx1"/>
                </a:solidFill>
                <a:latin typeface="Arial" charset="0"/>
                <a:ea typeface="ＭＳ Ｐゴシック" charset="0"/>
              </a:defRPr>
            </a:lvl4pPr>
            <a:lvl5pPr marL="2057400" indent="-22860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1662"/>
              <a:t>How could the product fail in use?</a:t>
            </a:r>
          </a:p>
        </p:txBody>
      </p:sp>
    </p:spTree>
    <p:extLst>
      <p:ext uri="{BB962C8B-B14F-4D97-AF65-F5344CB8AC3E}">
        <p14:creationId xmlns:p14="http://schemas.microsoft.com/office/powerpoint/2010/main" val="2090021394"/>
      </p:ext>
    </p:extLst>
  </p:cSld>
  <p:clrMapOvr>
    <a:masterClrMapping/>
  </p:clrMapOv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73005" y="0"/>
            <a:ext cx="11222845" cy="443672"/>
          </a:xfrm>
        </p:spPr>
        <p:txBody>
          <a:bodyPr>
            <a:normAutofit fontScale="90000"/>
          </a:bodyPr>
          <a:lstStyle/>
          <a:p>
            <a:r>
              <a:rPr lang="en-US" sz="3200" dirty="0"/>
              <a:t>Functional Failure Modes and Effects Analysis</a:t>
            </a:r>
          </a:p>
        </p:txBody>
      </p:sp>
      <p:sp>
        <p:nvSpPr>
          <p:cNvPr id="52226" name="Rectangle 3"/>
          <p:cNvSpPr>
            <a:spLocks noGrp="1" noChangeArrowheads="1"/>
          </p:cNvSpPr>
          <p:nvPr>
            <p:ph sz="half" idx="1"/>
          </p:nvPr>
        </p:nvSpPr>
        <p:spPr/>
        <p:txBody>
          <a:bodyPr>
            <a:normAutofit fontScale="62500" lnSpcReduction="20000"/>
          </a:bodyPr>
          <a:lstStyle/>
          <a:p>
            <a:pPr marL="0" indent="0">
              <a:lnSpc>
                <a:spcPct val="120000"/>
              </a:lnSpc>
              <a:spcBef>
                <a:spcPts val="0"/>
              </a:spcBef>
              <a:buNone/>
            </a:pPr>
            <a:r>
              <a:rPr lang="en-US" sz="1900" b="1" dirty="0"/>
              <a:t>What is it?</a:t>
            </a:r>
          </a:p>
          <a:p>
            <a:pPr>
              <a:lnSpc>
                <a:spcPct val="120000"/>
              </a:lnSpc>
              <a:spcBef>
                <a:spcPts val="0"/>
              </a:spcBef>
            </a:pPr>
            <a:r>
              <a:rPr lang="en-GB" dirty="0"/>
              <a:t>A systematic approach to identifying, documenting, and prioritising potential functional failure modes, effects and causes</a:t>
            </a:r>
          </a:p>
          <a:p>
            <a:pPr marL="0" indent="0">
              <a:lnSpc>
                <a:spcPct val="120000"/>
              </a:lnSpc>
              <a:spcBef>
                <a:spcPts val="0"/>
              </a:spcBef>
              <a:buNone/>
            </a:pPr>
            <a:r>
              <a:rPr lang="en-GB" sz="2100" b="1" dirty="0"/>
              <a:t>Why do it?</a:t>
            </a:r>
          </a:p>
          <a:p>
            <a:pPr>
              <a:lnSpc>
                <a:spcPct val="120000"/>
              </a:lnSpc>
              <a:spcBef>
                <a:spcPts val="0"/>
              </a:spcBef>
            </a:pPr>
            <a:r>
              <a:rPr lang="en-GB" dirty="0"/>
              <a:t>Helps identify additional functionality or design features </a:t>
            </a:r>
            <a:r>
              <a:rPr lang="en-GB" i="1" dirty="0"/>
              <a:t>ab initio </a:t>
            </a:r>
            <a:r>
              <a:rPr lang="en-GB" dirty="0"/>
              <a:t>that will make the system more robust in the hands of the customer</a:t>
            </a:r>
          </a:p>
          <a:p>
            <a:pPr marL="0" indent="0">
              <a:lnSpc>
                <a:spcPct val="120000"/>
              </a:lnSpc>
              <a:spcBef>
                <a:spcPts val="0"/>
              </a:spcBef>
              <a:buNone/>
            </a:pPr>
            <a:r>
              <a:rPr lang="en-GB" sz="1900" b="1" dirty="0"/>
              <a:t>How to do it?</a:t>
            </a:r>
          </a:p>
          <a:p>
            <a:pPr>
              <a:lnSpc>
                <a:spcPct val="120000"/>
              </a:lnSpc>
              <a:spcBef>
                <a:spcPts val="0"/>
              </a:spcBef>
            </a:pPr>
            <a:r>
              <a:rPr lang="en-GB" dirty="0"/>
              <a:t>Functional FMEA works best when drawing upon the expertise and knowledge of a multi-disciplinary team </a:t>
            </a:r>
          </a:p>
          <a:p>
            <a:pPr>
              <a:lnSpc>
                <a:spcPct val="120000"/>
              </a:lnSpc>
              <a:spcBef>
                <a:spcPts val="0"/>
              </a:spcBef>
            </a:pPr>
            <a:r>
              <a:rPr lang="en-GB" dirty="0"/>
              <a:t>The team should consider the system functions and how they might fail, identifying potential:</a:t>
            </a:r>
          </a:p>
          <a:p>
            <a:pPr lvl="1">
              <a:lnSpc>
                <a:spcPct val="120000"/>
              </a:lnSpc>
              <a:spcBef>
                <a:spcPts val="0"/>
              </a:spcBef>
            </a:pPr>
            <a:r>
              <a:rPr lang="en-GB" dirty="0"/>
              <a:t>Failure mode</a:t>
            </a:r>
          </a:p>
          <a:p>
            <a:pPr lvl="1">
              <a:lnSpc>
                <a:spcPct val="120000"/>
              </a:lnSpc>
              <a:spcBef>
                <a:spcPts val="0"/>
              </a:spcBef>
            </a:pPr>
            <a:r>
              <a:rPr lang="en-GB" dirty="0"/>
              <a:t>Effects of failure</a:t>
            </a:r>
          </a:p>
          <a:p>
            <a:pPr lvl="1">
              <a:lnSpc>
                <a:spcPct val="120000"/>
              </a:lnSpc>
              <a:spcBef>
                <a:spcPts val="0"/>
              </a:spcBef>
            </a:pPr>
            <a:r>
              <a:rPr lang="en-GB" dirty="0"/>
              <a:t>Causes of failure</a:t>
            </a:r>
          </a:p>
          <a:p>
            <a:pPr>
              <a:lnSpc>
                <a:spcPct val="120000"/>
              </a:lnSpc>
              <a:spcBef>
                <a:spcPts val="0"/>
              </a:spcBef>
            </a:pPr>
            <a:r>
              <a:rPr lang="en-GB" dirty="0"/>
              <a:t>Ratings are assigned to the probability of occurrence, severity of an occurrence and probability of detection, and these are then used to determine an overall risk value</a:t>
            </a:r>
          </a:p>
        </p:txBody>
      </p:sp>
      <p:sp>
        <p:nvSpPr>
          <p:cNvPr id="6" name="TextBox 5"/>
          <p:cNvSpPr txBox="1"/>
          <p:nvPr/>
        </p:nvSpPr>
        <p:spPr>
          <a:xfrm>
            <a:off x="7043471" y="5538885"/>
            <a:ext cx="4312731" cy="46166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200" dirty="0"/>
              <a:t>The FMEA example above shows the failure modes for the LOAD DIRTY ITEMS function of a Washing Machine</a:t>
            </a:r>
          </a:p>
        </p:txBody>
      </p:sp>
      <p:sp>
        <p:nvSpPr>
          <p:cNvPr id="3" name="Rectangle 2">
            <a:extLst>
              <a:ext uri="{FF2B5EF4-FFF2-40B4-BE49-F238E27FC236}">
                <a16:creationId xmlns:a16="http://schemas.microsoft.com/office/drawing/2014/main" id="{EA7EF66B-0029-4CAA-9F81-6D16A6FC13FC}"/>
              </a:ext>
            </a:extLst>
          </p:cNvPr>
          <p:cNvSpPr/>
          <p:nvPr/>
        </p:nvSpPr>
        <p:spPr>
          <a:xfrm>
            <a:off x="6009218" y="1500273"/>
            <a:ext cx="6053196" cy="374520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Object 7">
            <a:extLst>
              <a:ext uri="{FF2B5EF4-FFF2-40B4-BE49-F238E27FC236}">
                <a16:creationId xmlns:a16="http://schemas.microsoft.com/office/drawing/2014/main" id="{2B496B85-2F04-9342-980E-4DD900E867CD}"/>
              </a:ext>
            </a:extLst>
          </p:cNvPr>
          <p:cNvGraphicFramePr>
            <a:graphicFrameLocks noChangeAspect="1"/>
          </p:cNvGraphicFramePr>
          <p:nvPr/>
        </p:nvGraphicFramePr>
        <p:xfrm>
          <a:off x="6009218" y="1505748"/>
          <a:ext cx="6040378" cy="3701404"/>
        </p:xfrm>
        <a:graphic>
          <a:graphicData uri="http://schemas.openxmlformats.org/presentationml/2006/ole">
            <mc:AlternateContent xmlns:mc="http://schemas.openxmlformats.org/markup-compatibility/2006">
              <mc:Choice xmlns:v="urn:schemas-microsoft-com:vml" Requires="v">
                <p:oleObj name="Document" r:id="rId3" imgW="10020300" imgH="6146800" progId="Word.Document.8">
                  <p:embed/>
                </p:oleObj>
              </mc:Choice>
              <mc:Fallback>
                <p:oleObj name="Document" r:id="rId3" imgW="10020300" imgH="6146800" progId="Word.Document.8">
                  <p:embed/>
                  <p:pic>
                    <p:nvPicPr>
                      <p:cNvPr id="8" name="Object 7">
                        <a:extLst>
                          <a:ext uri="{FF2B5EF4-FFF2-40B4-BE49-F238E27FC236}">
                            <a16:creationId xmlns:a16="http://schemas.microsoft.com/office/drawing/2014/main" id="{2B496B85-2F04-9342-980E-4DD900E867CD}"/>
                          </a:ext>
                        </a:extLst>
                      </p:cNvPr>
                      <p:cNvPicPr>
                        <a:picLocks noChangeAspect="1" noChangeArrowheads="1"/>
                      </p:cNvPicPr>
                      <p:nvPr/>
                    </p:nvPicPr>
                    <p:blipFill>
                      <a:blip r:embed="rId4"/>
                      <a:srcRect/>
                      <a:stretch>
                        <a:fillRect/>
                      </a:stretch>
                    </p:blipFill>
                    <p:spPr bwMode="auto">
                      <a:xfrm>
                        <a:off x="6009218" y="1505748"/>
                        <a:ext cx="6040378" cy="3701404"/>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1108189774"/>
      </p:ext>
    </p:extLst>
  </p:cSld>
  <p:clrMapOvr>
    <a:masterClrMapping/>
  </p:clrMapOv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DAA9C95B-9167-1748-8BA7-A219FBD14341}"/>
              </a:ext>
            </a:extLst>
          </p:cNvPr>
          <p:cNvSpPr>
            <a:spLocks noGrp="1"/>
          </p:cNvSpPr>
          <p:nvPr>
            <p:ph type="body" sz="quarter" idx="15"/>
          </p:nvPr>
        </p:nvSpPr>
        <p:spPr/>
        <p:txBody>
          <a:bodyPr/>
          <a:lstStyle/>
          <a:p>
            <a:r>
              <a:rPr lang="en-US" dirty="0"/>
              <a:t>The output of a FFMEA is a table like the one shown the previous slide. This tabular format not only drives the FFMEA process but provides a structured way of documenting potential system failures. It contains a mix of:</a:t>
            </a:r>
            <a:endParaRPr lang="en-GB" dirty="0"/>
          </a:p>
          <a:p>
            <a:pPr lvl="1"/>
            <a:r>
              <a:rPr lang="en-US" dirty="0"/>
              <a:t>logical reasoning regarding how system function may fail and the effects those potential failures may have on the end user of the system</a:t>
            </a:r>
            <a:endParaRPr lang="en-GB" dirty="0"/>
          </a:p>
          <a:p>
            <a:pPr lvl="1"/>
            <a:r>
              <a:rPr lang="en-US" dirty="0"/>
              <a:t>actual (causes that are know to have caused the failure in previous systems or just previously) and potential failure causes and failure mechanisms</a:t>
            </a:r>
            <a:endParaRPr lang="en-GB" dirty="0"/>
          </a:p>
          <a:p>
            <a:pPr lvl="1"/>
            <a:r>
              <a:rPr lang="en-US" dirty="0"/>
              <a:t>currently used methods and their efficacy used to prevent (ideally) or detect the failure situation</a:t>
            </a:r>
            <a:endParaRPr lang="en-GB" dirty="0"/>
          </a:p>
          <a:p>
            <a:pPr lvl="1"/>
            <a:r>
              <a:rPr lang="en-US" dirty="0"/>
              <a:t>potential solutions to the failure or additional system functionality to address the failure</a:t>
            </a:r>
            <a:endParaRPr lang="en-GB" dirty="0"/>
          </a:p>
          <a:p>
            <a:r>
              <a:rPr lang="en-US" dirty="0"/>
              <a:t>If used correctly FFMEAs are an excellent tool for disseminating organizational knowledge from generation to generation. Furthermore, in combination with customer complaints, in-service issues, warranty claims etc. FFMEA provides a valuable source of requirements usually left unspoken by the customer/end user.</a:t>
            </a:r>
            <a:endParaRPr lang="en-GB" dirty="0"/>
          </a:p>
          <a:p>
            <a:endParaRPr lang="en-GB" dirty="0"/>
          </a:p>
        </p:txBody>
      </p:sp>
      <p:sp>
        <p:nvSpPr>
          <p:cNvPr id="6" name="Title 5">
            <a:extLst>
              <a:ext uri="{FF2B5EF4-FFF2-40B4-BE49-F238E27FC236}">
                <a16:creationId xmlns:a16="http://schemas.microsoft.com/office/drawing/2014/main" id="{E75D103D-60B4-774C-A609-BA60C54C9550}"/>
              </a:ext>
            </a:extLst>
          </p:cNvPr>
          <p:cNvSpPr>
            <a:spLocks noGrp="1"/>
          </p:cNvSpPr>
          <p:nvPr>
            <p:ph type="title"/>
          </p:nvPr>
        </p:nvSpPr>
        <p:spPr>
          <a:xfrm>
            <a:off x="132488" y="67089"/>
            <a:ext cx="11010600" cy="664797"/>
          </a:xfrm>
        </p:spPr>
        <p:txBody>
          <a:bodyPr/>
          <a:lstStyle/>
          <a:p>
            <a:r>
              <a:rPr lang="en-GB" dirty="0"/>
              <a:t>How it Works</a:t>
            </a:r>
          </a:p>
        </p:txBody>
      </p:sp>
    </p:spTree>
    <p:extLst>
      <p:ext uri="{BB962C8B-B14F-4D97-AF65-F5344CB8AC3E}">
        <p14:creationId xmlns:p14="http://schemas.microsoft.com/office/powerpoint/2010/main" val="29319448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243798" y="8508"/>
            <a:ext cx="9404723" cy="1400530"/>
          </a:xfrm>
        </p:spPr>
        <p:txBody>
          <a:bodyPr/>
          <a:lstStyle/>
          <a:p>
            <a:r>
              <a:rPr lang="en-GB" dirty="0"/>
              <a:t>Functional FMEA - How to do it</a:t>
            </a:r>
          </a:p>
        </p:txBody>
      </p:sp>
      <p:sp>
        <p:nvSpPr>
          <p:cNvPr id="33795" name="Rectangle 3"/>
          <p:cNvSpPr>
            <a:spLocks noChangeArrowheads="1"/>
          </p:cNvSpPr>
          <p:nvPr/>
        </p:nvSpPr>
        <p:spPr bwMode="gray">
          <a:xfrm>
            <a:off x="1876709" y="1387903"/>
            <a:ext cx="2317938" cy="58672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none" anchor="ctr"/>
          <a:lstStyle/>
          <a:p>
            <a:pPr algn="ctr" eaLnBrk="0" hangingPunct="0">
              <a:defRPr/>
            </a:pPr>
            <a:r>
              <a:rPr lang="en-GB" sz="1200">
                <a:solidFill>
                  <a:schemeClr val="tx1"/>
                </a:solidFill>
                <a:latin typeface="GE Inspira Pitch Regular" charset="0"/>
              </a:rPr>
              <a:t>STEP 1: Identify and list </a:t>
            </a:r>
          </a:p>
          <a:p>
            <a:pPr algn="ctr" eaLnBrk="0" hangingPunct="0">
              <a:defRPr/>
            </a:pPr>
            <a:r>
              <a:rPr lang="en-GB" sz="1200">
                <a:solidFill>
                  <a:schemeClr val="tx1"/>
                </a:solidFill>
                <a:latin typeface="GE Inspira Pitch Regular" charset="0"/>
              </a:rPr>
              <a:t>the system functions</a:t>
            </a:r>
          </a:p>
        </p:txBody>
      </p:sp>
      <p:sp>
        <p:nvSpPr>
          <p:cNvPr id="33796" name="Rectangle 4"/>
          <p:cNvSpPr>
            <a:spLocks noChangeArrowheads="1"/>
          </p:cNvSpPr>
          <p:nvPr/>
        </p:nvSpPr>
        <p:spPr bwMode="gray">
          <a:xfrm>
            <a:off x="2873488" y="2039501"/>
            <a:ext cx="2271575" cy="56162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2: For each function identify potential functional failure modes</a:t>
            </a:r>
          </a:p>
        </p:txBody>
      </p:sp>
      <p:sp>
        <p:nvSpPr>
          <p:cNvPr id="33797" name="Rectangle 5"/>
          <p:cNvSpPr>
            <a:spLocks noChangeArrowheads="1"/>
          </p:cNvSpPr>
          <p:nvPr/>
        </p:nvSpPr>
        <p:spPr bwMode="gray">
          <a:xfrm>
            <a:off x="3803328" y="2666005"/>
            <a:ext cx="2572754" cy="58075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3: For each failure mode identify effects experienced by the user and rate the Severity</a:t>
            </a:r>
          </a:p>
        </p:txBody>
      </p:sp>
      <p:sp>
        <p:nvSpPr>
          <p:cNvPr id="33798" name="Rectangle 6"/>
          <p:cNvSpPr>
            <a:spLocks noChangeArrowheads="1"/>
          </p:cNvSpPr>
          <p:nvPr/>
        </p:nvSpPr>
        <p:spPr bwMode="gray">
          <a:xfrm>
            <a:off x="4868617" y="3330450"/>
            <a:ext cx="2474020" cy="60470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dirty="0">
                <a:solidFill>
                  <a:schemeClr val="tx1"/>
                </a:solidFill>
                <a:latin typeface="GE Inspira Pitch Regular" charset="0"/>
              </a:rPr>
              <a:t>STEP 4: For each failure mode identify causes and the probability of Occurrence</a:t>
            </a:r>
          </a:p>
        </p:txBody>
      </p:sp>
      <p:sp>
        <p:nvSpPr>
          <p:cNvPr id="33800" name="Rectangle 8"/>
          <p:cNvSpPr>
            <a:spLocks noChangeArrowheads="1"/>
          </p:cNvSpPr>
          <p:nvPr/>
        </p:nvSpPr>
        <p:spPr bwMode="gray">
          <a:xfrm>
            <a:off x="7750315" y="5316749"/>
            <a:ext cx="2719210" cy="644103"/>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7: Consider high risk situations to determine emergent functionality or design ideas to prevent failure </a:t>
            </a:r>
          </a:p>
        </p:txBody>
      </p:sp>
      <p:sp>
        <p:nvSpPr>
          <p:cNvPr id="33801" name="AutoShape 9"/>
          <p:cNvSpPr>
            <a:spLocks noChangeArrowheads="1"/>
          </p:cNvSpPr>
          <p:nvPr/>
        </p:nvSpPr>
        <p:spPr bwMode="auto">
          <a:xfrm>
            <a:off x="8453384" y="4263582"/>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2" name="Rectangle 10"/>
          <p:cNvSpPr>
            <a:spLocks noChangeArrowheads="1"/>
          </p:cNvSpPr>
          <p:nvPr/>
        </p:nvSpPr>
        <p:spPr bwMode="gray">
          <a:xfrm>
            <a:off x="6943236" y="4709408"/>
            <a:ext cx="2365159" cy="522057"/>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6: Determine overall risk</a:t>
            </a:r>
          </a:p>
        </p:txBody>
      </p:sp>
      <p:sp>
        <p:nvSpPr>
          <p:cNvPr id="33804" name="AutoShape 12"/>
          <p:cNvSpPr>
            <a:spLocks noChangeArrowheads="1"/>
          </p:cNvSpPr>
          <p:nvPr/>
        </p:nvSpPr>
        <p:spPr bwMode="auto">
          <a:xfrm>
            <a:off x="5022353" y="2179105"/>
            <a:ext cx="529966"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6" name="AutoShape 14"/>
          <p:cNvSpPr>
            <a:spLocks noChangeArrowheads="1"/>
          </p:cNvSpPr>
          <p:nvPr/>
        </p:nvSpPr>
        <p:spPr bwMode="auto">
          <a:xfrm>
            <a:off x="4131180" y="1549022"/>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7" name="AutoShape 15"/>
          <p:cNvSpPr>
            <a:spLocks noChangeArrowheads="1"/>
          </p:cNvSpPr>
          <p:nvPr/>
        </p:nvSpPr>
        <p:spPr bwMode="auto">
          <a:xfrm>
            <a:off x="9119746" y="4840139"/>
            <a:ext cx="528775" cy="520439"/>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33808" name="Rectangle 16"/>
          <p:cNvSpPr>
            <a:spLocks noChangeArrowheads="1"/>
          </p:cNvSpPr>
          <p:nvPr/>
        </p:nvSpPr>
        <p:spPr bwMode="gray">
          <a:xfrm>
            <a:off x="5757099" y="4003951"/>
            <a:ext cx="2864133" cy="645750"/>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GB" sz="1200">
                <a:solidFill>
                  <a:schemeClr val="tx1"/>
                </a:solidFill>
                <a:latin typeface="GE Inspira Pitch Regular" charset="0"/>
              </a:rPr>
              <a:t>STEP 5: For each failure mode identify current prevention detection methods employed and assess effectiveness</a:t>
            </a:r>
          </a:p>
        </p:txBody>
      </p:sp>
      <p:sp>
        <p:nvSpPr>
          <p:cNvPr id="33809" name="AutoShape 17"/>
          <p:cNvSpPr>
            <a:spLocks noChangeArrowheads="1"/>
          </p:cNvSpPr>
          <p:nvPr/>
        </p:nvSpPr>
        <p:spPr bwMode="auto">
          <a:xfrm>
            <a:off x="7221540" y="3515513"/>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
        <p:nvSpPr>
          <p:cNvPr id="18" name="AutoShape 14"/>
          <p:cNvSpPr>
            <a:spLocks noChangeArrowheads="1"/>
          </p:cNvSpPr>
          <p:nvPr/>
        </p:nvSpPr>
        <p:spPr bwMode="auto">
          <a:xfrm>
            <a:off x="6213125" y="2886924"/>
            <a:ext cx="528775" cy="520438"/>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10537" y="5399"/>
                  <a:pt x="10275" y="5419"/>
                  <a:pt x="10015" y="5457"/>
                </a:cubicBezTo>
                <a:lnTo>
                  <a:pt x="9231" y="114"/>
                </a:lnTo>
                <a:cubicBezTo>
                  <a:pt x="9750" y="38"/>
                  <a:pt x="10274"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sz="1477">
              <a:latin typeface="GE Inspira Pitch Regular" charset="0"/>
            </a:endParaRPr>
          </a:p>
        </p:txBody>
      </p:sp>
    </p:spTree>
    <p:extLst>
      <p:ext uri="{BB962C8B-B14F-4D97-AF65-F5344CB8AC3E}">
        <p14:creationId xmlns:p14="http://schemas.microsoft.com/office/powerpoint/2010/main" val="308440608"/>
      </p:ext>
    </p:extLst>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0" y="69437"/>
            <a:ext cx="9404723" cy="1400530"/>
          </a:xfrm>
        </p:spPr>
        <p:txBody>
          <a:bodyPr/>
          <a:lstStyle/>
          <a:p>
            <a:r>
              <a:rPr lang="en-GB" sz="3600" dirty="0"/>
              <a:t>The Functional FMEA Template</a:t>
            </a:r>
          </a:p>
        </p:txBody>
      </p:sp>
      <p:sp>
        <p:nvSpPr>
          <p:cNvPr id="3" name="Rectangle 2">
            <a:extLst>
              <a:ext uri="{FF2B5EF4-FFF2-40B4-BE49-F238E27FC236}">
                <a16:creationId xmlns:a16="http://schemas.microsoft.com/office/drawing/2014/main" id="{89439A3B-A4D2-42B5-9315-B3AEAFDD71F4}"/>
              </a:ext>
            </a:extLst>
          </p:cNvPr>
          <p:cNvSpPr/>
          <p:nvPr/>
        </p:nvSpPr>
        <p:spPr>
          <a:xfrm>
            <a:off x="350429" y="1078663"/>
            <a:ext cx="11580575" cy="57099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6322" name="Object 3"/>
          <p:cNvGraphicFramePr>
            <a:graphicFrameLocks noChangeAspect="1"/>
          </p:cNvGraphicFramePr>
          <p:nvPr/>
        </p:nvGraphicFramePr>
        <p:xfrm>
          <a:off x="334003" y="1067186"/>
          <a:ext cx="11487492" cy="5637793"/>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56322" name="Object 3"/>
                      <p:cNvPicPr>
                        <a:picLocks noChangeAspect="1" noChangeArrowheads="1"/>
                      </p:cNvPicPr>
                      <p:nvPr/>
                    </p:nvPicPr>
                    <p:blipFill>
                      <a:blip r:embed="rId4"/>
                      <a:srcRect/>
                      <a:stretch>
                        <a:fillRect/>
                      </a:stretch>
                    </p:blipFill>
                    <p:spPr bwMode="auto">
                      <a:xfrm>
                        <a:off x="334003" y="1067186"/>
                        <a:ext cx="11487492" cy="5637793"/>
                      </a:xfrm>
                      <a:prstGeom prst="rect">
                        <a:avLst/>
                      </a:prstGeom>
                      <a:solidFill>
                        <a:schemeClr val="bg1"/>
                      </a:solid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Tree>
    <p:extLst>
      <p:ext uri="{BB962C8B-B14F-4D97-AF65-F5344CB8AC3E}">
        <p14:creationId xmlns:p14="http://schemas.microsoft.com/office/powerpoint/2010/main" val="130292600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3D79BFF-9D3E-46C6-8570-752343512476}"/>
              </a:ext>
            </a:extLst>
          </p:cNvPr>
          <p:cNvSpPr/>
          <p:nvPr/>
        </p:nvSpPr>
        <p:spPr>
          <a:xfrm>
            <a:off x="2141166" y="1063416"/>
            <a:ext cx="8448353" cy="494862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2" name="Object 3">
            <a:extLst>
              <a:ext uri="{FF2B5EF4-FFF2-40B4-BE49-F238E27FC236}">
                <a16:creationId xmlns:a16="http://schemas.microsoft.com/office/drawing/2014/main" id="{8CAD2D41-58A1-5646-943A-D4BA49DF6337}"/>
              </a:ext>
            </a:extLst>
          </p:cNvPr>
          <p:cNvGraphicFramePr>
            <a:graphicFrameLocks noChangeAspect="1"/>
          </p:cNvGraphicFramePr>
          <p:nvPr/>
        </p:nvGraphicFramePr>
        <p:xfrm>
          <a:off x="2116684" y="1085754"/>
          <a:ext cx="8551317" cy="4853836"/>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12" name="Object 3">
                        <a:extLst>
                          <a:ext uri="{FF2B5EF4-FFF2-40B4-BE49-F238E27FC236}">
                            <a16:creationId xmlns:a16="http://schemas.microsoft.com/office/drawing/2014/main" id="{8CAD2D41-58A1-5646-943A-D4BA49DF6337}"/>
                          </a:ext>
                        </a:extLst>
                      </p:cNvPr>
                      <p:cNvPicPr>
                        <a:picLocks noChangeAspect="1" noChangeArrowheads="1"/>
                      </p:cNvPicPr>
                      <p:nvPr/>
                    </p:nvPicPr>
                    <p:blipFill>
                      <a:blip r:embed="rId4"/>
                      <a:srcRect/>
                      <a:stretch>
                        <a:fillRect/>
                      </a:stretch>
                    </p:blipFill>
                    <p:spPr bwMode="auto">
                      <a:xfrm>
                        <a:off x="2116684" y="1085754"/>
                        <a:ext cx="8551317" cy="485383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107426" y="55404"/>
            <a:ext cx="9404723" cy="1400530"/>
          </a:xfrm>
        </p:spPr>
        <p:txBody>
          <a:bodyPr/>
          <a:lstStyle/>
          <a:p>
            <a:r>
              <a:rPr lang="en-GB" dirty="0"/>
              <a:t>The Functional FMEA Template</a:t>
            </a:r>
          </a:p>
        </p:txBody>
      </p:sp>
      <p:pic>
        <p:nvPicPr>
          <p:cNvPr id="2" name="Picture 1"/>
          <p:cNvPicPr>
            <a:picLocks noChangeAspect="1"/>
          </p:cNvPicPr>
          <p:nvPr/>
        </p:nvPicPr>
        <p:blipFill>
          <a:blip r:embed="rId5"/>
          <a:stretch>
            <a:fillRect/>
          </a:stretch>
        </p:blipFill>
        <p:spPr>
          <a:xfrm>
            <a:off x="2182621" y="3114506"/>
            <a:ext cx="3218517" cy="1797844"/>
          </a:xfrm>
          <a:prstGeom prst="rect">
            <a:avLst/>
          </a:prstGeom>
        </p:spPr>
      </p:pic>
      <p:cxnSp>
        <p:nvCxnSpPr>
          <p:cNvPr id="4" name="Straight Arrow Connector 3"/>
          <p:cNvCxnSpPr/>
          <p:nvPr/>
        </p:nvCxnSpPr>
        <p:spPr>
          <a:xfrm flipH="1" flipV="1">
            <a:off x="2860432" y="2795956"/>
            <a:ext cx="1611390" cy="473184"/>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5343307" y="4637545"/>
            <a:ext cx="751343" cy="7946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4746781" y="3588862"/>
            <a:ext cx="6395" cy="31971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173756" y="4013430"/>
            <a:ext cx="633046" cy="1007779"/>
          </a:xfrm>
          <a:prstGeom prst="straightConnector1">
            <a:avLst/>
          </a:prstGeom>
          <a:ln w="3810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sp>
        <p:nvSpPr>
          <p:cNvPr id="19" name="Rounded Rectangular Callout 18"/>
          <p:cNvSpPr/>
          <p:nvPr/>
        </p:nvSpPr>
        <p:spPr>
          <a:xfrm>
            <a:off x="3551027" y="5386706"/>
            <a:ext cx="1638321" cy="664431"/>
          </a:xfrm>
          <a:prstGeom prst="wedgeRoundRectCallout">
            <a:avLst>
              <a:gd name="adj1" fmla="val -75263"/>
              <a:gd name="adj2" fmla="val -13759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a:t>There is NO column for the MECANISM</a:t>
            </a:r>
          </a:p>
        </p:txBody>
      </p:sp>
      <p:sp>
        <p:nvSpPr>
          <p:cNvPr id="23" name="Rounded Rectangular Callout 22"/>
          <p:cNvSpPr/>
          <p:nvPr/>
        </p:nvSpPr>
        <p:spPr>
          <a:xfrm>
            <a:off x="6112052" y="4912351"/>
            <a:ext cx="2978683" cy="1631823"/>
          </a:xfrm>
          <a:prstGeom prst="wedgeRoundRectCallout">
            <a:avLst>
              <a:gd name="adj1" fmla="val -18279"/>
              <a:gd name="adj2" fmla="val -45204"/>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1477" dirty="0"/>
              <a:t>But teams identify the mechanism (it’s important), but don’t know where to put it!</a:t>
            </a:r>
          </a:p>
          <a:p>
            <a:pPr algn="ctr"/>
            <a:r>
              <a:rPr lang="en-US" sz="1477" dirty="0"/>
              <a:t>So it ends up ANYWHERE! – introducing inconsistency and confusion</a:t>
            </a:r>
          </a:p>
        </p:txBody>
      </p:sp>
      <p:sp>
        <p:nvSpPr>
          <p:cNvPr id="21" name="Right Arrow 20"/>
          <p:cNvSpPr/>
          <p:nvPr/>
        </p:nvSpPr>
        <p:spPr>
          <a:xfrm>
            <a:off x="5343306" y="5542508"/>
            <a:ext cx="671367" cy="380156"/>
          </a:xfrm>
          <a:prstGeom prst="righ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1477"/>
          </a:p>
        </p:txBody>
      </p:sp>
    </p:spTree>
    <p:extLst>
      <p:ext uri="{BB962C8B-B14F-4D97-AF65-F5344CB8AC3E}">
        <p14:creationId xmlns:p14="http://schemas.microsoft.com/office/powerpoint/2010/main" val="124927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4B72875-B4D5-4DEB-B00D-6F76D11B62A7}"/>
              </a:ext>
            </a:extLst>
          </p:cNvPr>
          <p:cNvSpPr/>
          <p:nvPr/>
        </p:nvSpPr>
        <p:spPr>
          <a:xfrm>
            <a:off x="1719291" y="1319583"/>
            <a:ext cx="8667636" cy="4982308"/>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5" name="Object 3">
            <a:extLst>
              <a:ext uri="{FF2B5EF4-FFF2-40B4-BE49-F238E27FC236}">
                <a16:creationId xmlns:a16="http://schemas.microsoft.com/office/drawing/2014/main" id="{3504BE19-C912-AC42-84FE-F319C8D0AE4F}"/>
              </a:ext>
            </a:extLst>
          </p:cNvPr>
          <p:cNvGraphicFramePr>
            <a:graphicFrameLocks noChangeAspect="1"/>
          </p:cNvGraphicFramePr>
          <p:nvPr/>
        </p:nvGraphicFramePr>
        <p:xfrm>
          <a:off x="1655763" y="1185657"/>
          <a:ext cx="8777654" cy="4982308"/>
        </p:xfrm>
        <a:graphic>
          <a:graphicData uri="http://schemas.openxmlformats.org/presentationml/2006/ole">
            <mc:AlternateContent xmlns:mc="http://schemas.openxmlformats.org/markup-compatibility/2006">
              <mc:Choice xmlns:v="urn:schemas-microsoft-com:vml" Requires="v">
                <p:oleObj name="Document" r:id="rId3" imgW="10020300" imgH="5969000" progId="Word.Document.8">
                  <p:embed/>
                </p:oleObj>
              </mc:Choice>
              <mc:Fallback>
                <p:oleObj name="Document" r:id="rId3" imgW="10020300" imgH="5969000" progId="Word.Document.8">
                  <p:embed/>
                  <p:pic>
                    <p:nvPicPr>
                      <p:cNvPr id="15" name="Object 3">
                        <a:extLst>
                          <a:ext uri="{FF2B5EF4-FFF2-40B4-BE49-F238E27FC236}">
                            <a16:creationId xmlns:a16="http://schemas.microsoft.com/office/drawing/2014/main" id="{3504BE19-C912-AC42-84FE-F319C8D0AE4F}"/>
                          </a:ext>
                        </a:extLst>
                      </p:cNvPr>
                      <p:cNvPicPr>
                        <a:picLocks noChangeAspect="1" noChangeArrowheads="1"/>
                      </p:cNvPicPr>
                      <p:nvPr/>
                    </p:nvPicPr>
                    <p:blipFill>
                      <a:blip r:embed="rId4"/>
                      <a:srcRect/>
                      <a:stretch>
                        <a:fillRect/>
                      </a:stretch>
                    </p:blipFill>
                    <p:spPr bwMode="auto">
                      <a:xfrm>
                        <a:off x="1655763" y="1185657"/>
                        <a:ext cx="8777654" cy="4982308"/>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56321" name="Rectangle 2"/>
          <p:cNvSpPr>
            <a:spLocks noGrp="1" noChangeArrowheads="1"/>
          </p:cNvSpPr>
          <p:nvPr>
            <p:ph type="title"/>
          </p:nvPr>
        </p:nvSpPr>
        <p:spPr>
          <a:xfrm>
            <a:off x="0" y="63247"/>
            <a:ext cx="9404723" cy="1400530"/>
          </a:xfrm>
        </p:spPr>
        <p:txBody>
          <a:bodyPr/>
          <a:lstStyle/>
          <a:p>
            <a:r>
              <a:rPr lang="en-GB" dirty="0"/>
              <a:t>The Functional FMEA Form</a:t>
            </a:r>
          </a:p>
        </p:txBody>
      </p:sp>
      <p:sp>
        <p:nvSpPr>
          <p:cNvPr id="233477" name="AutoShape 5"/>
          <p:cNvSpPr>
            <a:spLocks noChangeArrowheads="1"/>
          </p:cNvSpPr>
          <p:nvPr/>
        </p:nvSpPr>
        <p:spPr bwMode="gray">
          <a:xfrm>
            <a:off x="1524000" y="2851639"/>
            <a:ext cx="1695450" cy="747346"/>
          </a:xfrm>
          <a:prstGeom prst="wedgeRoundRectCallout">
            <a:avLst>
              <a:gd name="adj1" fmla="val 3653"/>
              <a:gd name="adj2" fmla="val -9588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system functions</a:t>
            </a:r>
          </a:p>
        </p:txBody>
      </p:sp>
      <p:sp>
        <p:nvSpPr>
          <p:cNvPr id="233478" name="AutoShape 6"/>
          <p:cNvSpPr>
            <a:spLocks noChangeArrowheads="1"/>
          </p:cNvSpPr>
          <p:nvPr/>
        </p:nvSpPr>
        <p:spPr bwMode="gray">
          <a:xfrm>
            <a:off x="1956289" y="4069375"/>
            <a:ext cx="1695450" cy="782515"/>
          </a:xfrm>
          <a:prstGeom prst="wedgeRoundRectCallout">
            <a:avLst>
              <a:gd name="adj1" fmla="val 38296"/>
              <a:gd name="adj2" fmla="val -140449"/>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functional failure</a:t>
            </a:r>
          </a:p>
          <a:p>
            <a:pPr algn="ctr" eaLnBrk="0" hangingPunct="0">
              <a:defRPr/>
            </a:pPr>
            <a:r>
              <a:rPr lang="en-GB" sz="1292">
                <a:latin typeface="+mn-lt"/>
                <a:ea typeface="+mn-ea"/>
              </a:rPr>
              <a:t>mode</a:t>
            </a:r>
          </a:p>
        </p:txBody>
      </p:sp>
      <p:sp>
        <p:nvSpPr>
          <p:cNvPr id="233479" name="AutoShape 7"/>
          <p:cNvSpPr>
            <a:spLocks noChangeArrowheads="1"/>
          </p:cNvSpPr>
          <p:nvPr/>
        </p:nvSpPr>
        <p:spPr bwMode="gray">
          <a:xfrm>
            <a:off x="2431073" y="5164015"/>
            <a:ext cx="2063262" cy="1467706"/>
          </a:xfrm>
          <a:prstGeom prst="wedgeRoundRectCallout">
            <a:avLst>
              <a:gd name="adj1" fmla="val 58463"/>
              <a:gd name="adj2" fmla="val -14130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 column to record what the system User/Customer experiences as a consequence of the failure</a:t>
            </a:r>
          </a:p>
        </p:txBody>
      </p:sp>
      <p:sp>
        <p:nvSpPr>
          <p:cNvPr id="233480" name="AutoShape 8"/>
          <p:cNvSpPr>
            <a:spLocks noChangeArrowheads="1"/>
          </p:cNvSpPr>
          <p:nvPr/>
        </p:nvSpPr>
        <p:spPr bwMode="gray">
          <a:xfrm>
            <a:off x="4796204" y="4163160"/>
            <a:ext cx="1836125" cy="992065"/>
          </a:xfrm>
          <a:prstGeom prst="wedgeRoundRectCallout">
            <a:avLst>
              <a:gd name="adj1" fmla="val -2486"/>
              <a:gd name="adj2" fmla="val -8245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 column to record the potential and actual causes of the failure mode</a:t>
            </a:r>
          </a:p>
        </p:txBody>
      </p:sp>
      <p:sp>
        <p:nvSpPr>
          <p:cNvPr id="233481" name="AutoShape 9"/>
          <p:cNvSpPr>
            <a:spLocks noChangeArrowheads="1"/>
          </p:cNvSpPr>
          <p:nvPr/>
        </p:nvSpPr>
        <p:spPr bwMode="gray">
          <a:xfrm>
            <a:off x="3808536" y="3194539"/>
            <a:ext cx="2523392" cy="467458"/>
          </a:xfrm>
          <a:prstGeom prst="wedgeRoundRectCallout">
            <a:avLst>
              <a:gd name="adj1" fmla="val 819"/>
              <a:gd name="adj2" fmla="val -192005"/>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a:t>
            </a:r>
            <a:r>
              <a:rPr lang="en-GB" sz="1477" dirty="0">
                <a:latin typeface="+mn-lt"/>
                <a:ea typeface="+mn-ea"/>
              </a:rPr>
              <a:t> </a:t>
            </a:r>
            <a:r>
              <a:rPr lang="en-GB" sz="1292" dirty="0">
                <a:latin typeface="+mn-lt"/>
                <a:ea typeface="+mn-ea"/>
              </a:rPr>
              <a:t>columns to rate</a:t>
            </a:r>
          </a:p>
          <a:p>
            <a:pPr algn="ctr" eaLnBrk="0" hangingPunct="0">
              <a:defRPr/>
            </a:pPr>
            <a:r>
              <a:rPr lang="en-GB" sz="1292" dirty="0">
                <a:latin typeface="+mn-lt"/>
                <a:ea typeface="+mn-ea"/>
              </a:rPr>
              <a:t>the Severity of </a:t>
            </a:r>
            <a:r>
              <a:rPr lang="en-GB" sz="1292" dirty="0"/>
              <a:t>the effect</a:t>
            </a:r>
          </a:p>
        </p:txBody>
      </p:sp>
      <p:sp>
        <p:nvSpPr>
          <p:cNvPr id="233482" name="AutoShape 10"/>
          <p:cNvSpPr>
            <a:spLocks noChangeArrowheads="1"/>
          </p:cNvSpPr>
          <p:nvPr/>
        </p:nvSpPr>
        <p:spPr bwMode="gray">
          <a:xfrm>
            <a:off x="8757139" y="2819401"/>
            <a:ext cx="1562100" cy="1125415"/>
          </a:xfrm>
          <a:prstGeom prst="wedgeRoundRectCallout">
            <a:avLst>
              <a:gd name="adj1" fmla="val -75306"/>
              <a:gd name="adj2" fmla="val -74218"/>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a:t>
            </a:r>
            <a:endParaRPr lang="en-GB" sz="1292" baseline="-25000">
              <a:latin typeface="+mn-lt"/>
              <a:ea typeface="+mn-ea"/>
            </a:endParaRPr>
          </a:p>
          <a:p>
            <a:pPr algn="ctr" eaLnBrk="0" hangingPunct="0">
              <a:defRPr/>
            </a:pPr>
            <a:r>
              <a:rPr lang="en-GB" sz="1292">
                <a:latin typeface="+mn-lt"/>
                <a:ea typeface="+mn-ea"/>
              </a:rPr>
              <a:t>Risk Priority Number RPN</a:t>
            </a:r>
          </a:p>
        </p:txBody>
      </p:sp>
      <p:sp>
        <p:nvSpPr>
          <p:cNvPr id="233483" name="AutoShape 11"/>
          <p:cNvSpPr>
            <a:spLocks noChangeArrowheads="1"/>
          </p:cNvSpPr>
          <p:nvPr/>
        </p:nvSpPr>
        <p:spPr bwMode="gray">
          <a:xfrm>
            <a:off x="5038718" y="6021506"/>
            <a:ext cx="2786192" cy="610215"/>
          </a:xfrm>
          <a:prstGeom prst="wedgeRoundRectCallout">
            <a:avLst>
              <a:gd name="adj1" fmla="val -2611"/>
              <a:gd name="adj2" fmla="val -176644"/>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dirty="0">
                <a:latin typeface="+mn-lt"/>
                <a:ea typeface="+mn-ea"/>
              </a:rPr>
              <a:t>Use this</a:t>
            </a:r>
            <a:r>
              <a:rPr lang="en-GB" sz="1477" dirty="0">
                <a:latin typeface="+mn-lt"/>
                <a:ea typeface="+mn-ea"/>
              </a:rPr>
              <a:t> </a:t>
            </a:r>
            <a:r>
              <a:rPr lang="en-GB" sz="1292" dirty="0">
                <a:latin typeface="+mn-lt"/>
                <a:ea typeface="+mn-ea"/>
              </a:rPr>
              <a:t>columns to rate</a:t>
            </a:r>
          </a:p>
          <a:p>
            <a:pPr algn="ctr" eaLnBrk="0" hangingPunct="0">
              <a:defRPr/>
            </a:pPr>
            <a:r>
              <a:rPr lang="en-GB" sz="1292" dirty="0">
                <a:latin typeface="+mn-lt"/>
                <a:ea typeface="+mn-ea"/>
              </a:rPr>
              <a:t>the probability of Occurrence of the failure mode</a:t>
            </a:r>
          </a:p>
        </p:txBody>
      </p:sp>
      <p:sp>
        <p:nvSpPr>
          <p:cNvPr id="233484" name="AutoShape 12"/>
          <p:cNvSpPr>
            <a:spLocks noChangeArrowheads="1"/>
          </p:cNvSpPr>
          <p:nvPr/>
        </p:nvSpPr>
        <p:spPr bwMode="gray">
          <a:xfrm>
            <a:off x="6518031" y="3153509"/>
            <a:ext cx="2033954" cy="835269"/>
          </a:xfrm>
          <a:prstGeom prst="wedgeRoundRectCallout">
            <a:avLst>
              <a:gd name="adj1" fmla="val -36106"/>
              <a:gd name="adj2" fmla="val -94912"/>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 column to record the currently employed prevention or detection method</a:t>
            </a:r>
          </a:p>
        </p:txBody>
      </p:sp>
      <p:sp>
        <p:nvSpPr>
          <p:cNvPr id="233485" name="AutoShape 13"/>
          <p:cNvSpPr>
            <a:spLocks noChangeArrowheads="1"/>
          </p:cNvSpPr>
          <p:nvPr/>
        </p:nvSpPr>
        <p:spPr bwMode="gray">
          <a:xfrm>
            <a:off x="6674828" y="4591052"/>
            <a:ext cx="2656742" cy="467457"/>
          </a:xfrm>
          <a:prstGeom prst="wedgeRoundRectCallout">
            <a:avLst>
              <a:gd name="adj1" fmla="val -1704"/>
              <a:gd name="adj2" fmla="val -165986"/>
              <a:gd name="adj3" fmla="val 16667"/>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eaLnBrk="0" hangingPunct="0">
              <a:defRPr/>
            </a:pPr>
            <a:r>
              <a:rPr lang="en-GB" sz="1292">
                <a:latin typeface="+mn-lt"/>
                <a:ea typeface="+mn-ea"/>
              </a:rPr>
              <a:t>Use this</a:t>
            </a:r>
            <a:r>
              <a:rPr lang="en-GB" sz="1477">
                <a:latin typeface="+mn-lt"/>
                <a:ea typeface="+mn-ea"/>
              </a:rPr>
              <a:t> </a:t>
            </a:r>
            <a:r>
              <a:rPr lang="en-GB" sz="1292">
                <a:latin typeface="+mn-lt"/>
                <a:ea typeface="+mn-ea"/>
              </a:rPr>
              <a:t>columns to rate</a:t>
            </a:r>
          </a:p>
          <a:p>
            <a:pPr algn="ctr" eaLnBrk="0" hangingPunct="0">
              <a:defRPr/>
            </a:pPr>
            <a:r>
              <a:rPr lang="en-GB" sz="1292">
                <a:latin typeface="+mn-lt"/>
                <a:ea typeface="+mn-ea"/>
              </a:rPr>
              <a:t>the probability of Detection</a:t>
            </a:r>
          </a:p>
        </p:txBody>
      </p:sp>
      <p:sp>
        <p:nvSpPr>
          <p:cNvPr id="14" name="AutoShape 4"/>
          <p:cNvSpPr>
            <a:spLocks noChangeArrowheads="1"/>
          </p:cNvSpPr>
          <p:nvPr/>
        </p:nvSpPr>
        <p:spPr bwMode="gray">
          <a:xfrm>
            <a:off x="7852100" y="5183893"/>
            <a:ext cx="3520408" cy="1164872"/>
          </a:xfrm>
          <a:prstGeom prst="wedgeRoundRectCallout">
            <a:avLst>
              <a:gd name="adj1" fmla="val 11496"/>
              <a:gd name="adj2" fmla="val -98625"/>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nchor="ctr"/>
          <a:lstStyle/>
          <a:p>
            <a:pPr algn="ctr" eaLnBrk="0" hangingPunct="0">
              <a:defRPr/>
            </a:pPr>
            <a:r>
              <a:rPr lang="en-GB" sz="1477" dirty="0">
                <a:solidFill>
                  <a:schemeClr val="tx1"/>
                </a:solidFill>
              </a:rPr>
              <a:t>The last</a:t>
            </a:r>
          </a:p>
          <a:p>
            <a:pPr algn="ctr" eaLnBrk="0" hangingPunct="0">
              <a:defRPr/>
            </a:pPr>
            <a:r>
              <a:rPr lang="en-GB" sz="1477" dirty="0">
                <a:solidFill>
                  <a:schemeClr val="tx1"/>
                </a:solidFill>
              </a:rPr>
              <a:t>column is the important output since it flags design ideas or functions to prevent or detect the failure</a:t>
            </a:r>
          </a:p>
        </p:txBody>
      </p:sp>
    </p:spTree>
    <p:extLst>
      <p:ext uri="{BB962C8B-B14F-4D97-AF65-F5344CB8AC3E}">
        <p14:creationId xmlns:p14="http://schemas.microsoft.com/office/powerpoint/2010/main" val="8357191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347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347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347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348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348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348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3484"/>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3485"/>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3348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7" grpId="0" animBg="1"/>
      <p:bldP spid="233478" grpId="0" animBg="1"/>
      <p:bldP spid="233479" grpId="0" animBg="1"/>
      <p:bldP spid="233480" grpId="0" animBg="1"/>
      <p:bldP spid="233481" grpId="0" animBg="1"/>
      <p:bldP spid="233482" grpId="0" animBg="1"/>
      <p:bldP spid="233483" grpId="0" animBg="1"/>
      <p:bldP spid="233484" grpId="0" animBg="1"/>
      <p:bldP spid="233485" grpId="0" animBg="1"/>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type="body" sz="quarter" idx="15"/>
          </p:nvPr>
        </p:nvSpPr>
        <p:spPr>
          <a:xfrm>
            <a:off x="2066814" y="2358725"/>
            <a:ext cx="8257950" cy="4359060"/>
          </a:xfrm>
        </p:spPr>
        <p:txBody>
          <a:bodyPr/>
          <a:lstStyle/>
          <a:p>
            <a:r>
              <a:rPr lang="en-US" sz="2400" dirty="0"/>
              <a:t>The first column of a FFMEA contains the system functions</a:t>
            </a:r>
          </a:p>
          <a:p>
            <a:r>
              <a:rPr lang="en-US" sz="2400" dirty="0"/>
              <a:t>These must be described as a verb-noun phrase – i.e. they define something the system has to do in order to meet its main purpose(s). </a:t>
            </a:r>
          </a:p>
          <a:p>
            <a:r>
              <a:rPr lang="en-US" sz="2400" dirty="0"/>
              <a:t>In the ideal world every function of a system should be subject to a FFMEA – but in the real world this is unlikely because of time or resource constrains:</a:t>
            </a:r>
          </a:p>
          <a:p>
            <a:pPr lvl="1"/>
            <a:r>
              <a:rPr lang="en-US" dirty="0"/>
              <a:t>In such instances it is important to identify the critical system  functions via QFD or other tools</a:t>
            </a:r>
          </a:p>
        </p:txBody>
      </p:sp>
      <p:sp>
        <p:nvSpPr>
          <p:cNvPr id="3" name="Title 2"/>
          <p:cNvSpPr>
            <a:spLocks noGrp="1"/>
          </p:cNvSpPr>
          <p:nvPr>
            <p:ph type="title"/>
          </p:nvPr>
        </p:nvSpPr>
        <p:spPr>
          <a:xfrm>
            <a:off x="61308" y="-9889"/>
            <a:ext cx="11010600" cy="664797"/>
          </a:xfrm>
        </p:spPr>
        <p:txBody>
          <a:bodyPr/>
          <a:lstStyle/>
          <a:p>
            <a:r>
              <a:rPr lang="en-US" dirty="0"/>
              <a:t>Functions</a:t>
            </a:r>
          </a:p>
        </p:txBody>
      </p:sp>
      <p:pic>
        <p:nvPicPr>
          <p:cNvPr id="8" name="Picture 7">
            <a:extLst>
              <a:ext uri="{FF2B5EF4-FFF2-40B4-BE49-F238E27FC236}">
                <a16:creationId xmlns:a16="http://schemas.microsoft.com/office/drawing/2014/main" id="{0BA24CB1-FBE0-9E42-95C4-710B54520F1F}"/>
              </a:ext>
            </a:extLst>
          </p:cNvPr>
          <p:cNvPicPr>
            <a:picLocks noChangeAspect="1"/>
          </p:cNvPicPr>
          <p:nvPr/>
        </p:nvPicPr>
        <p:blipFill rotWithShape="1">
          <a:blip r:embed="rId2"/>
          <a:srcRect t="1" r="8227" b="-28050"/>
          <a:stretch/>
        </p:blipFill>
        <p:spPr>
          <a:xfrm>
            <a:off x="1999940" y="1114719"/>
            <a:ext cx="8391698" cy="619573"/>
          </a:xfrm>
          <a:prstGeom prst="rect">
            <a:avLst/>
          </a:prstGeom>
        </p:spPr>
      </p:pic>
    </p:spTree>
    <p:extLst>
      <p:ext uri="{BB962C8B-B14F-4D97-AF65-F5344CB8AC3E}">
        <p14:creationId xmlns:p14="http://schemas.microsoft.com/office/powerpoint/2010/main" val="751767209"/>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0" y="0"/>
            <a:ext cx="9404723" cy="1400530"/>
          </a:xfrm>
        </p:spPr>
        <p:txBody>
          <a:bodyPr/>
          <a:lstStyle/>
          <a:p>
            <a:r>
              <a:rPr lang="en-GB" dirty="0"/>
              <a:t>Functional Failure Mode</a:t>
            </a:r>
          </a:p>
        </p:txBody>
      </p:sp>
      <p:sp>
        <p:nvSpPr>
          <p:cNvPr id="58370" name="Rectangle 3"/>
          <p:cNvSpPr>
            <a:spLocks noGrp="1" noChangeArrowheads="1"/>
          </p:cNvSpPr>
          <p:nvPr>
            <p:ph idx="1"/>
          </p:nvPr>
        </p:nvSpPr>
        <p:spPr>
          <a:xfrm>
            <a:off x="838200" y="2137726"/>
            <a:ext cx="10515600" cy="4351338"/>
          </a:xfrm>
        </p:spPr>
        <p:txBody>
          <a:bodyPr>
            <a:normAutofit fontScale="92500" lnSpcReduction="20000"/>
          </a:bodyPr>
          <a:lstStyle/>
          <a:p>
            <a:r>
              <a:rPr lang="en-GB" dirty="0"/>
              <a:t>A Functional FMEA examines the functions and the failure modes must be expressed in this context:</a:t>
            </a:r>
          </a:p>
          <a:p>
            <a:pPr lvl="1"/>
            <a:r>
              <a:rPr lang="en-GB" dirty="0"/>
              <a:t>In fact all Failure Modes must be defined relative to a function since it is central to the definition of failure</a:t>
            </a:r>
          </a:p>
          <a:p>
            <a:pPr lvl="1"/>
            <a:r>
              <a:rPr lang="en-US" dirty="0"/>
              <a:t>Failure modes are used in preference to failures, since a given failure may have several failure modes. </a:t>
            </a:r>
            <a:endParaRPr lang="en-GB" dirty="0"/>
          </a:p>
          <a:p>
            <a:r>
              <a:rPr lang="en-US" dirty="0"/>
              <a:t>There are only 5 types of failure modes – the “usual suspects”: </a:t>
            </a:r>
          </a:p>
          <a:p>
            <a:pPr lvl="2"/>
            <a:r>
              <a:rPr lang="en-US" dirty="0"/>
              <a:t>Over Function</a:t>
            </a:r>
          </a:p>
          <a:p>
            <a:pPr lvl="2"/>
            <a:r>
              <a:rPr lang="en-US" dirty="0"/>
              <a:t>Under Function</a:t>
            </a:r>
          </a:p>
          <a:p>
            <a:pPr lvl="2"/>
            <a:r>
              <a:rPr lang="en-US" dirty="0"/>
              <a:t>No Function</a:t>
            </a:r>
          </a:p>
          <a:p>
            <a:pPr lvl="2"/>
            <a:r>
              <a:rPr lang="en-US" dirty="0"/>
              <a:t>Intermittent Function</a:t>
            </a:r>
          </a:p>
          <a:p>
            <a:pPr lvl="2"/>
            <a:r>
              <a:rPr lang="en-US" dirty="0"/>
              <a:t>Unintended Function</a:t>
            </a:r>
          </a:p>
          <a:p>
            <a:pPr lvl="1"/>
            <a:r>
              <a:rPr lang="en-US" dirty="0"/>
              <a:t>Note: for a specific function not every type of failure mode will apply and there may be several interpretations of one type</a:t>
            </a:r>
          </a:p>
          <a:p>
            <a:pPr lvl="3"/>
            <a:endParaRPr lang="en-US" dirty="0"/>
          </a:p>
        </p:txBody>
      </p:sp>
      <p:pic>
        <p:nvPicPr>
          <p:cNvPr id="7" name="Picture 6">
            <a:extLst>
              <a:ext uri="{FF2B5EF4-FFF2-40B4-BE49-F238E27FC236}">
                <a16:creationId xmlns:a16="http://schemas.microsoft.com/office/drawing/2014/main" id="{7CC591F5-D627-2E48-8795-EC3DFCB75951}"/>
              </a:ext>
            </a:extLst>
          </p:cNvPr>
          <p:cNvPicPr>
            <a:picLocks noChangeAspect="1"/>
          </p:cNvPicPr>
          <p:nvPr/>
        </p:nvPicPr>
        <p:blipFill rotWithShape="1">
          <a:blip r:embed="rId3"/>
          <a:srcRect r="7892"/>
          <a:stretch/>
        </p:blipFill>
        <p:spPr>
          <a:xfrm>
            <a:off x="1885372" y="1224887"/>
            <a:ext cx="8422365" cy="483853"/>
          </a:xfrm>
          <a:prstGeom prst="rect">
            <a:avLst/>
          </a:prstGeom>
        </p:spPr>
      </p:pic>
    </p:spTree>
    <p:extLst>
      <p:ext uri="{BB962C8B-B14F-4D97-AF65-F5344CB8AC3E}">
        <p14:creationId xmlns:p14="http://schemas.microsoft.com/office/powerpoint/2010/main" val="3540149842"/>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7FB6E2-D18E-BE49-BF6E-03D67DC1A6F2}"/>
              </a:ext>
            </a:extLst>
          </p:cNvPr>
          <p:cNvSpPr>
            <a:spLocks noGrp="1"/>
          </p:cNvSpPr>
          <p:nvPr>
            <p:ph sz="quarter" idx="16"/>
          </p:nvPr>
        </p:nvSpPr>
        <p:spPr>
          <a:xfrm>
            <a:off x="574923" y="1194454"/>
            <a:ext cx="5402080" cy="3727174"/>
          </a:xfrm>
        </p:spPr>
        <p:txBody>
          <a:bodyPr>
            <a:normAutofit fontScale="85000" lnSpcReduction="20000"/>
          </a:bodyPr>
          <a:lstStyle/>
          <a:p>
            <a:r>
              <a:rPr lang="en-GB" dirty="0"/>
              <a:t>The 5 universal Failure Modes:</a:t>
            </a:r>
          </a:p>
          <a:p>
            <a:pPr lvl="1"/>
            <a:r>
              <a:rPr lang="en-US" dirty="0"/>
              <a:t>Over Function</a:t>
            </a:r>
          </a:p>
          <a:p>
            <a:pPr lvl="1"/>
            <a:r>
              <a:rPr lang="en-US" dirty="0"/>
              <a:t>Under Function</a:t>
            </a:r>
          </a:p>
          <a:p>
            <a:pPr lvl="1"/>
            <a:r>
              <a:rPr lang="en-US" dirty="0"/>
              <a:t>No Function</a:t>
            </a:r>
          </a:p>
          <a:p>
            <a:pPr lvl="1"/>
            <a:r>
              <a:rPr lang="en-US" dirty="0"/>
              <a:t>Intermittent Function</a:t>
            </a:r>
          </a:p>
          <a:p>
            <a:pPr lvl="1"/>
            <a:r>
              <a:rPr lang="en-US" dirty="0"/>
              <a:t>Unintended Function</a:t>
            </a:r>
          </a:p>
          <a:p>
            <a:r>
              <a:rPr lang="en-GB" dirty="0"/>
              <a:t>Provide a clue as to how best to write or describe a particular mode based on the function under analysis.</a:t>
            </a:r>
          </a:p>
          <a:p>
            <a:r>
              <a:rPr lang="en-GB" dirty="0"/>
              <a:t>We simply replace Function with the Verb Noun description (note: sometime just the verb works better)</a:t>
            </a:r>
          </a:p>
          <a:p>
            <a:endParaRPr lang="en-GB" dirty="0"/>
          </a:p>
        </p:txBody>
      </p:sp>
      <p:sp>
        <p:nvSpPr>
          <p:cNvPr id="6" name="Content Placeholder 5">
            <a:extLst>
              <a:ext uri="{FF2B5EF4-FFF2-40B4-BE49-F238E27FC236}">
                <a16:creationId xmlns:a16="http://schemas.microsoft.com/office/drawing/2014/main" id="{728B31CB-ED5D-C149-817A-AF627E5D030C}"/>
              </a:ext>
            </a:extLst>
          </p:cNvPr>
          <p:cNvSpPr>
            <a:spLocks noGrp="1"/>
          </p:cNvSpPr>
          <p:nvPr>
            <p:ph sz="quarter" idx="17"/>
          </p:nvPr>
        </p:nvSpPr>
        <p:spPr>
          <a:xfrm>
            <a:off x="6313489" y="1194455"/>
            <a:ext cx="5228758" cy="4536627"/>
          </a:xfrm>
        </p:spPr>
        <p:txBody>
          <a:bodyPr>
            <a:normAutofit fontScale="77500" lnSpcReduction="20000"/>
          </a:bodyPr>
          <a:lstStyle/>
          <a:p>
            <a:r>
              <a:rPr lang="en-GB" dirty="0"/>
              <a:t>For example consider the Function Heat Water – the failure Modes are:</a:t>
            </a:r>
          </a:p>
          <a:p>
            <a:pPr lvl="1"/>
            <a:r>
              <a:rPr lang="en-GB" dirty="0"/>
              <a:t>Over Heat Water</a:t>
            </a:r>
          </a:p>
          <a:p>
            <a:pPr lvl="1"/>
            <a:r>
              <a:rPr lang="en-GB" dirty="0"/>
              <a:t>Under Heat Water</a:t>
            </a:r>
          </a:p>
          <a:p>
            <a:pPr lvl="1"/>
            <a:r>
              <a:rPr lang="en-GB" dirty="0"/>
              <a:t>No Heat Water</a:t>
            </a:r>
          </a:p>
          <a:p>
            <a:pPr lvl="1"/>
            <a:r>
              <a:rPr lang="en-GB" dirty="0"/>
              <a:t>Intermittent Heat Water</a:t>
            </a:r>
          </a:p>
          <a:p>
            <a:pPr lvl="1"/>
            <a:r>
              <a:rPr lang="en-GB" dirty="0"/>
              <a:t>Unintended Heat Water</a:t>
            </a:r>
          </a:p>
          <a:p>
            <a:r>
              <a:rPr lang="en-GB" dirty="0"/>
              <a:t>It is often necessary to interpret the failure relative to the context of the product/system under investigation. For example the function “Sense Water Temperature” will have the Failure Mode:</a:t>
            </a:r>
          </a:p>
          <a:p>
            <a:pPr lvl="1"/>
            <a:r>
              <a:rPr lang="en-GB" dirty="0"/>
              <a:t>Over Sense Water Temperature</a:t>
            </a:r>
          </a:p>
          <a:p>
            <a:r>
              <a:rPr lang="en-GB" dirty="0"/>
              <a:t>This would be interpreted as “signalling a higher temperature than the actual temperature” </a:t>
            </a:r>
          </a:p>
        </p:txBody>
      </p:sp>
      <p:sp>
        <p:nvSpPr>
          <p:cNvPr id="4" name="Title 3">
            <a:extLst>
              <a:ext uri="{FF2B5EF4-FFF2-40B4-BE49-F238E27FC236}">
                <a16:creationId xmlns:a16="http://schemas.microsoft.com/office/drawing/2014/main" id="{91E53F8C-A4B2-7F42-B1DD-942ECC9EAF8B}"/>
              </a:ext>
            </a:extLst>
          </p:cNvPr>
          <p:cNvSpPr>
            <a:spLocks noGrp="1"/>
          </p:cNvSpPr>
          <p:nvPr>
            <p:ph type="title"/>
          </p:nvPr>
        </p:nvSpPr>
        <p:spPr>
          <a:xfrm>
            <a:off x="159297" y="221891"/>
            <a:ext cx="10972800" cy="424732"/>
          </a:xfrm>
        </p:spPr>
        <p:txBody>
          <a:bodyPr/>
          <a:lstStyle/>
          <a:p>
            <a:r>
              <a:rPr lang="en-GB" dirty="0"/>
              <a:t>Determining Failure Modes</a:t>
            </a:r>
          </a:p>
        </p:txBody>
      </p:sp>
      <p:sp>
        <p:nvSpPr>
          <p:cNvPr id="2" name="Slide Number Placeholder 1">
            <a:extLst>
              <a:ext uri="{FF2B5EF4-FFF2-40B4-BE49-F238E27FC236}">
                <a16:creationId xmlns:a16="http://schemas.microsoft.com/office/drawing/2014/main" id="{AAE81EAD-D897-9749-BE4B-0B8E584A0881}"/>
              </a:ext>
            </a:extLst>
          </p:cNvPr>
          <p:cNvSpPr>
            <a:spLocks noGrp="1"/>
          </p:cNvSpPr>
          <p:nvPr>
            <p:ph type="sldNum" sz="quarter" idx="4"/>
          </p:nvPr>
        </p:nvSpPr>
        <p:spPr/>
        <p:txBody>
          <a:bodyPr/>
          <a:lstStyle/>
          <a:p>
            <a:fld id="{C22618A1-DFED-413B-BF04-637AA2483EFF}" type="slidenum">
              <a:rPr lang="en-GB" smtClean="0"/>
              <a:pPr/>
              <a:t>105</a:t>
            </a:fld>
            <a:endParaRPr lang="en-GB" dirty="0"/>
          </a:p>
        </p:txBody>
      </p:sp>
    </p:spTree>
    <p:extLst>
      <p:ext uri="{BB962C8B-B14F-4D97-AF65-F5344CB8AC3E}">
        <p14:creationId xmlns:p14="http://schemas.microsoft.com/office/powerpoint/2010/main" val="1986782246"/>
      </p:ext>
    </p:extLst>
  </p:cSld>
  <p:clrMapOvr>
    <a:masterClrMapping/>
  </p:clrMapOvr>
  <p:transition>
    <p:wipe dir="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009"/>
            <a:ext cx="9404723" cy="1400530"/>
          </a:xfrm>
        </p:spPr>
        <p:txBody>
          <a:bodyPr/>
          <a:lstStyle/>
          <a:p>
            <a:r>
              <a:rPr lang="en-US" dirty="0"/>
              <a:t>Effects</a:t>
            </a:r>
          </a:p>
        </p:txBody>
      </p:sp>
      <p:sp>
        <p:nvSpPr>
          <p:cNvPr id="3" name="Content Placeholder 2"/>
          <p:cNvSpPr>
            <a:spLocks noGrp="1"/>
          </p:cNvSpPr>
          <p:nvPr>
            <p:ph idx="1"/>
          </p:nvPr>
        </p:nvSpPr>
        <p:spPr>
          <a:xfrm>
            <a:off x="766563" y="1825626"/>
            <a:ext cx="10978275" cy="3108543"/>
          </a:xfrm>
        </p:spPr>
        <p:txBody>
          <a:bodyPr>
            <a:normAutofit fontScale="92500" lnSpcReduction="10000"/>
          </a:bodyPr>
          <a:lstStyle/>
          <a:p>
            <a:r>
              <a:rPr lang="en-US" dirty="0"/>
              <a:t>The EFFECT of a potential failure mode is what the USER of the system might actually experience as a result of that failure mode</a:t>
            </a:r>
          </a:p>
          <a:p>
            <a:r>
              <a:rPr lang="en-US" dirty="0"/>
              <a:t>User dissatisfaction is not an effect – all the effects will result in dissatisfaction – the purpose of the effects column is to record why the user is dissatisfied </a:t>
            </a:r>
          </a:p>
          <a:p>
            <a:r>
              <a:rPr lang="en-US" dirty="0"/>
              <a:t>It is important to </a:t>
            </a:r>
            <a:r>
              <a:rPr lang="en-GB" dirty="0"/>
              <a:t>recognise</a:t>
            </a:r>
            <a:r>
              <a:rPr lang="en-US" dirty="0"/>
              <a:t> here that for any potential functional failure mode there can be several possible effects experienced by the user of the system.  Each of these should be recorded. Note that different failure modes could have the same effect</a:t>
            </a:r>
          </a:p>
          <a:p>
            <a:endParaRPr lang="en-GB" dirty="0"/>
          </a:p>
          <a:p>
            <a:endParaRPr lang="en-GB" dirty="0"/>
          </a:p>
        </p:txBody>
      </p:sp>
      <p:pic>
        <p:nvPicPr>
          <p:cNvPr id="7" name="Picture 6">
            <a:extLst>
              <a:ext uri="{FF2B5EF4-FFF2-40B4-BE49-F238E27FC236}">
                <a16:creationId xmlns:a16="http://schemas.microsoft.com/office/drawing/2014/main" id="{AE5C3C1F-C6C6-AA45-AB81-308B3434A7AB}"/>
              </a:ext>
            </a:extLst>
          </p:cNvPr>
          <p:cNvPicPr>
            <a:picLocks noChangeAspect="1"/>
          </p:cNvPicPr>
          <p:nvPr/>
        </p:nvPicPr>
        <p:blipFill rotWithShape="1">
          <a:blip r:embed="rId2"/>
          <a:srcRect r="9141"/>
          <a:stretch/>
        </p:blipFill>
        <p:spPr>
          <a:xfrm>
            <a:off x="1956001" y="1172722"/>
            <a:ext cx="8308137" cy="483853"/>
          </a:xfrm>
          <a:prstGeom prst="rect">
            <a:avLst/>
          </a:prstGeom>
        </p:spPr>
      </p:pic>
    </p:spTree>
    <p:extLst>
      <p:ext uri="{BB962C8B-B14F-4D97-AF65-F5344CB8AC3E}">
        <p14:creationId xmlns:p14="http://schemas.microsoft.com/office/powerpoint/2010/main" val="2809328706"/>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124849"/>
            <a:ext cx="9404723" cy="707419"/>
          </a:xfrm>
        </p:spPr>
        <p:txBody>
          <a:bodyPr/>
          <a:lstStyle/>
          <a:p>
            <a:r>
              <a:rPr lang="en-US" sz="3600" dirty="0"/>
              <a:t>Levels of Effects</a:t>
            </a:r>
          </a:p>
        </p:txBody>
      </p:sp>
      <p:sp>
        <p:nvSpPr>
          <p:cNvPr id="3" name="Content Placeholder 2"/>
          <p:cNvSpPr>
            <a:spLocks noGrp="1"/>
          </p:cNvSpPr>
          <p:nvPr>
            <p:ph idx="1"/>
          </p:nvPr>
        </p:nvSpPr>
        <p:spPr>
          <a:xfrm>
            <a:off x="594096" y="1227679"/>
            <a:ext cx="10816740" cy="2013787"/>
          </a:xfrm>
        </p:spPr>
        <p:txBody>
          <a:bodyPr>
            <a:normAutofit fontScale="92500" lnSpcReduction="20000"/>
          </a:bodyPr>
          <a:lstStyle/>
          <a:p>
            <a:r>
              <a:rPr lang="en-US" dirty="0"/>
              <a:t>The EFFECT of a potential failure mode is what the USER of the system might actually experience as a result of that failure mode</a:t>
            </a:r>
          </a:p>
          <a:p>
            <a:r>
              <a:rPr lang="en-US" dirty="0"/>
              <a:t>For many systems there is often a complex cause and effect chain and we are attempting to identify and capture the highest level of effect and the true root cause. While this logical it may not be sensible and common approach is to consider the EFFECT at 2 or 3 levels</a:t>
            </a:r>
          </a:p>
          <a:p>
            <a:endParaRPr lang="en-GB" dirty="0"/>
          </a:p>
          <a:p>
            <a:endParaRPr lang="en-GB" dirty="0"/>
          </a:p>
        </p:txBody>
      </p:sp>
      <p:sp>
        <p:nvSpPr>
          <p:cNvPr id="4" name="Rectangle 3"/>
          <p:cNvSpPr/>
          <p:nvPr/>
        </p:nvSpPr>
        <p:spPr bwMode="auto">
          <a:xfrm>
            <a:off x="3065585" y="3934713"/>
            <a:ext cx="1981200" cy="533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a:solidFill>
                  <a:srgbClr val="000000"/>
                </a:solidFill>
              </a:rPr>
              <a:t>Local</a:t>
            </a:r>
            <a:endParaRPr kumimoji="0" lang="en-US" sz="1800" b="0" i="0" u="none" strike="noStrike" cap="none" normalizeH="0" baseline="0">
              <a:ln>
                <a:noFill/>
              </a:ln>
              <a:solidFill>
                <a:srgbClr val="000000"/>
              </a:solidFill>
              <a:effectLst/>
              <a:latin typeface="Arial" charset="0"/>
              <a:cs typeface="Arial" charset="0"/>
            </a:endParaRPr>
          </a:p>
        </p:txBody>
      </p:sp>
      <p:sp>
        <p:nvSpPr>
          <p:cNvPr id="5" name="Rectangle 4"/>
          <p:cNvSpPr/>
          <p:nvPr/>
        </p:nvSpPr>
        <p:spPr bwMode="auto">
          <a:xfrm>
            <a:off x="5046785" y="3934713"/>
            <a:ext cx="1981200" cy="533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Next Higher level</a:t>
            </a:r>
            <a:endParaRPr kumimoji="0" lang="en-US" sz="1800" b="0" i="0" u="none" strike="noStrike" cap="none" normalizeH="0" baseline="0" dirty="0">
              <a:ln>
                <a:noFill/>
              </a:ln>
              <a:solidFill>
                <a:srgbClr val="000000"/>
              </a:solidFill>
              <a:effectLst/>
            </a:endParaRPr>
          </a:p>
        </p:txBody>
      </p:sp>
      <p:sp>
        <p:nvSpPr>
          <p:cNvPr id="6" name="Rectangle 5"/>
          <p:cNvSpPr/>
          <p:nvPr/>
        </p:nvSpPr>
        <p:spPr bwMode="auto">
          <a:xfrm>
            <a:off x="7027985" y="3934713"/>
            <a:ext cx="1981200" cy="533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lang="en-US" sz="1800" dirty="0">
                <a:solidFill>
                  <a:srgbClr val="000000"/>
                </a:solidFill>
              </a:rPr>
              <a:t>End </a:t>
            </a:r>
            <a:endParaRPr kumimoji="0" lang="en-US" sz="1800" b="0" i="0" u="none" strike="noStrike" cap="none" normalizeH="0" baseline="0" dirty="0">
              <a:ln>
                <a:noFill/>
              </a:ln>
              <a:solidFill>
                <a:srgbClr val="000000"/>
              </a:solidFill>
              <a:effectLst/>
              <a:latin typeface="Arial" charset="0"/>
              <a:cs typeface="Arial" charset="0"/>
            </a:endParaRPr>
          </a:p>
        </p:txBody>
      </p:sp>
      <p:sp>
        <p:nvSpPr>
          <p:cNvPr id="7" name="Rectangle 6"/>
          <p:cNvSpPr/>
          <p:nvPr/>
        </p:nvSpPr>
        <p:spPr bwMode="auto">
          <a:xfrm>
            <a:off x="3065585" y="4468113"/>
            <a:ext cx="1981200" cy="1676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 or status of the specific item being </a:t>
            </a:r>
            <a:r>
              <a:rPr lang="en-US" sz="1100" err="1">
                <a:solidFill>
                  <a:srgbClr val="000000"/>
                </a:solidFill>
              </a:rPr>
              <a:t>analysed</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8" name="Rectangle 7"/>
          <p:cNvSpPr/>
          <p:nvPr/>
        </p:nvSpPr>
        <p:spPr bwMode="auto">
          <a:xfrm>
            <a:off x="5046785" y="4468113"/>
            <a:ext cx="1981200" cy="1676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a:solidFill>
                  <a:srgbClr val="000000"/>
                </a:solidFill>
              </a:rPr>
              <a:t>The consequence(s) a failure mode has on the operation, functions, or status of the items in the next higher indenture level above the indenture level under consideration</a:t>
            </a:r>
            <a:r>
              <a:rPr lang="en-GB" sz="1100">
                <a:solidFill>
                  <a:srgbClr val="000000"/>
                </a:solidFill>
              </a:rPr>
              <a:t>. [MIL </a:t>
            </a:r>
            <a:r>
              <a:rPr lang="en-GB" sz="1100" err="1">
                <a:solidFill>
                  <a:srgbClr val="000000"/>
                </a:solidFill>
              </a:rPr>
              <a:t>Std</a:t>
            </a:r>
            <a:r>
              <a:rPr lang="en-GB" sz="1100">
                <a:solidFill>
                  <a:srgbClr val="000000"/>
                </a:solidFill>
              </a:rPr>
              <a:t> 1629A]</a:t>
            </a:r>
          </a:p>
        </p:txBody>
      </p:sp>
      <p:sp>
        <p:nvSpPr>
          <p:cNvPr id="9" name="Rectangle 8"/>
          <p:cNvSpPr/>
          <p:nvPr/>
        </p:nvSpPr>
        <p:spPr bwMode="auto">
          <a:xfrm>
            <a:off x="7027985" y="4468113"/>
            <a:ext cx="1981200" cy="16764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r>
              <a:rPr lang="en-US" sz="1100" dirty="0">
                <a:solidFill>
                  <a:schemeClr val="accent1"/>
                </a:solidFill>
              </a:rPr>
              <a:t>The consequence(s) a failure mode has on the operation, function, or status of the highest indenture level. This is expressed as </a:t>
            </a:r>
            <a:r>
              <a:rPr lang="en-GB" sz="1100" dirty="0">
                <a:solidFill>
                  <a:schemeClr val="accent1"/>
                </a:solidFill>
              </a:rPr>
              <a:t>what the CUSTOMER/USER might experience as a result of the failure mode. [MIL Std 1629A </a:t>
            </a:r>
            <a:endParaRPr lang="en-US" sz="1100" dirty="0">
              <a:solidFill>
                <a:schemeClr val="accent1"/>
              </a:solidFill>
            </a:endParaRPr>
          </a:p>
        </p:txBody>
      </p:sp>
      <p:sp>
        <p:nvSpPr>
          <p:cNvPr id="10" name="Rectangle 9"/>
          <p:cNvSpPr/>
          <p:nvPr/>
        </p:nvSpPr>
        <p:spPr bwMode="auto">
          <a:xfrm>
            <a:off x="3065585" y="3556260"/>
            <a:ext cx="5943600" cy="381000"/>
          </a:xfrm>
          <a:prstGeom prst="rect">
            <a:avLst/>
          </a:prstGeom>
          <a:solidFill>
            <a:schemeClr val="bg1"/>
          </a:solidFill>
          <a:ln w="12700" cap="flat" cmpd="sng" algn="ctr">
            <a:solidFill>
              <a:schemeClr val="tx1"/>
            </a:solidFill>
            <a:prstDash val="solid"/>
            <a:round/>
            <a:headEnd type="none" w="med" len="med"/>
            <a:tailEnd type="triangle" w="med" len="med"/>
          </a:ln>
          <a:effectLst/>
        </p:spPr>
        <p:txBody>
          <a:bodyPr vert="horz" wrap="square" lIns="90000" tIns="46800" rIns="90000" bIns="46800" numCol="1" rtlCol="0" anchor="ctr" anchorCtr="1" compatLnSpc="1">
            <a:prstTxWarp prst="textNoShape">
              <a:avLst/>
            </a:prstTxWarp>
            <a:noAutofit/>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Arial" charset="0"/>
                <a:cs typeface="Arial" charset="0"/>
              </a:rPr>
              <a:t>EFFECT</a:t>
            </a:r>
          </a:p>
        </p:txBody>
      </p:sp>
    </p:spTree>
    <p:extLst>
      <p:ext uri="{BB962C8B-B14F-4D97-AF65-F5344CB8AC3E}">
        <p14:creationId xmlns:p14="http://schemas.microsoft.com/office/powerpoint/2010/main" val="362529244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370" y="47535"/>
            <a:ext cx="9404723" cy="1400530"/>
          </a:xfrm>
        </p:spPr>
        <p:txBody>
          <a:bodyPr/>
          <a:lstStyle/>
          <a:p>
            <a:r>
              <a:rPr lang="en-US" sz="3600" dirty="0"/>
              <a:t>Defining Effects</a:t>
            </a:r>
          </a:p>
        </p:txBody>
      </p:sp>
      <p:sp>
        <p:nvSpPr>
          <p:cNvPr id="3" name="Content Placeholder 2"/>
          <p:cNvSpPr>
            <a:spLocks noGrp="1"/>
          </p:cNvSpPr>
          <p:nvPr>
            <p:ph idx="1"/>
          </p:nvPr>
        </p:nvSpPr>
        <p:spPr>
          <a:xfrm>
            <a:off x="914400" y="1825626"/>
            <a:ext cx="9322708" cy="4136517"/>
          </a:xfrm>
        </p:spPr>
        <p:txBody>
          <a:bodyPr>
            <a:normAutofit/>
          </a:bodyPr>
          <a:lstStyle/>
          <a:p>
            <a:r>
              <a:rPr lang="en-US" sz="1800" dirty="0"/>
              <a:t>It is always worthwhile remembering that the EFFECT is what the USER (or ”user "of the level) might actually experience as a result of that failure mode</a:t>
            </a:r>
          </a:p>
          <a:p>
            <a:r>
              <a:rPr lang="en-US" sz="1800" dirty="0"/>
              <a:t>For example the “wash items” function has the potential functional failure mode of “over-wash” this could have several effects including:</a:t>
            </a:r>
            <a:endParaRPr lang="en-GB" sz="1800" dirty="0"/>
          </a:p>
          <a:p>
            <a:pPr lvl="1"/>
            <a:r>
              <a:rPr lang="en-US" sz="1800" dirty="0"/>
              <a:t>Shrinkage of wash items.</a:t>
            </a:r>
            <a:endParaRPr lang="en-GB" sz="1800" dirty="0"/>
          </a:p>
          <a:p>
            <a:pPr lvl="1"/>
            <a:r>
              <a:rPr lang="en-GB" sz="1800" dirty="0"/>
              <a:t>Colour</a:t>
            </a:r>
            <a:r>
              <a:rPr lang="en-US" sz="1800" dirty="0"/>
              <a:t> run of items, between items and within items.</a:t>
            </a:r>
          </a:p>
          <a:p>
            <a:pPr lvl="1"/>
            <a:r>
              <a:rPr lang="en-US" sz="1800" dirty="0" err="1"/>
              <a:t>Colour</a:t>
            </a:r>
            <a:r>
              <a:rPr lang="en-US" sz="1800" dirty="0"/>
              <a:t> fade of items.</a:t>
            </a:r>
            <a:endParaRPr lang="en-GB" sz="1800" dirty="0"/>
          </a:p>
          <a:p>
            <a:pPr lvl="1"/>
            <a:r>
              <a:rPr lang="en-US" sz="1800" dirty="0"/>
              <a:t>Physical </a:t>
            </a:r>
            <a:r>
              <a:rPr lang="en-GB" sz="1800" dirty="0"/>
              <a:t>fibre</a:t>
            </a:r>
            <a:r>
              <a:rPr lang="en-US" sz="1800" dirty="0"/>
              <a:t> damage</a:t>
            </a:r>
            <a:r>
              <a:rPr lang="en-GB" sz="1800" dirty="0"/>
              <a:t> including burst seams. </a:t>
            </a:r>
          </a:p>
          <a:p>
            <a:pPr lvl="1"/>
            <a:endParaRPr lang="en-GB" sz="1800" dirty="0"/>
          </a:p>
          <a:p>
            <a:pPr lvl="1"/>
            <a:endParaRPr lang="en-GB" sz="1800" dirty="0"/>
          </a:p>
          <a:p>
            <a:r>
              <a:rPr lang="en-US" sz="1800" dirty="0"/>
              <a:t>It is best to provide as much detail as possible when recording effects as this will help in assessing severity and the root causes</a:t>
            </a:r>
          </a:p>
          <a:p>
            <a:endParaRPr lang="en-GB" sz="1800" dirty="0"/>
          </a:p>
        </p:txBody>
      </p:sp>
      <p:sp>
        <p:nvSpPr>
          <p:cNvPr id="4" name="Slide Number Placeholder 3">
            <a:extLst>
              <a:ext uri="{FF2B5EF4-FFF2-40B4-BE49-F238E27FC236}">
                <a16:creationId xmlns:a16="http://schemas.microsoft.com/office/drawing/2014/main" id="{DF9F6F75-E21B-EB48-9780-ABD9903E2162}"/>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108</a:t>
            </a:fld>
            <a:endParaRPr lang="en-GB">
              <a:solidFill>
                <a:srgbClr val="404146"/>
              </a:solidFill>
            </a:endParaRPr>
          </a:p>
        </p:txBody>
      </p:sp>
      <p:sp>
        <p:nvSpPr>
          <p:cNvPr id="10" name="Left Arrow 9">
            <a:extLst>
              <a:ext uri="{FF2B5EF4-FFF2-40B4-BE49-F238E27FC236}">
                <a16:creationId xmlns:a16="http://schemas.microsoft.com/office/drawing/2014/main" id="{5CFD4631-3A8B-A347-8A41-A218ECF6E29E}"/>
              </a:ext>
            </a:extLst>
          </p:cNvPr>
          <p:cNvSpPr/>
          <p:nvPr/>
        </p:nvSpPr>
        <p:spPr>
          <a:xfrm rot="1032457">
            <a:off x="8161142" y="3228697"/>
            <a:ext cx="1977397" cy="1517515"/>
          </a:xfrm>
          <a:prstGeom prst="leftArrow">
            <a:avLst>
              <a:gd name="adj1" fmla="val 80075"/>
              <a:gd name="adj2" fmla="val 32051"/>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bg1"/>
                </a:solidFill>
              </a:rPr>
              <a:t>Write Effect as a complete sentence</a:t>
            </a:r>
          </a:p>
        </p:txBody>
      </p:sp>
    </p:spTree>
    <p:extLst>
      <p:ext uri="{BB962C8B-B14F-4D97-AF65-F5344CB8AC3E}">
        <p14:creationId xmlns:p14="http://schemas.microsoft.com/office/powerpoint/2010/main" val="361330451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69747" y="155929"/>
            <a:ext cx="9404723" cy="613514"/>
          </a:xfrm>
        </p:spPr>
        <p:txBody>
          <a:bodyPr>
            <a:normAutofit fontScale="90000"/>
          </a:bodyPr>
          <a:lstStyle/>
          <a:p>
            <a:r>
              <a:rPr lang="en-GB" dirty="0"/>
              <a:t>Severity “S”</a:t>
            </a:r>
          </a:p>
        </p:txBody>
      </p:sp>
      <p:sp>
        <p:nvSpPr>
          <p:cNvPr id="60418" name="Rectangle 3"/>
          <p:cNvSpPr>
            <a:spLocks noGrp="1" noChangeArrowheads="1"/>
          </p:cNvSpPr>
          <p:nvPr>
            <p:ph idx="1"/>
          </p:nvPr>
        </p:nvSpPr>
        <p:spPr/>
        <p:txBody>
          <a:bodyPr>
            <a:normAutofit fontScale="77500" lnSpcReduction="20000"/>
          </a:bodyPr>
          <a:lstStyle/>
          <a:p>
            <a:r>
              <a:rPr lang="en-GB" dirty="0"/>
              <a:t>Severity relates to the effect experienced at a particular level. </a:t>
            </a:r>
            <a:r>
              <a:rPr lang="en-GB" altLang="ja-JP" dirty="0"/>
              <a:t>It is a measure of how dissatisfied they would be if they experienced the effect</a:t>
            </a:r>
            <a:endParaRPr lang="en-GB" dirty="0"/>
          </a:p>
          <a:p>
            <a:r>
              <a:rPr lang="en-GB" dirty="0"/>
              <a:t>Typically, scales of 1 to 5 or of 1 to 10 are used. The most common is 1 to 10 where A score 1 equates to not severe the user may not even notice the failure, while 10 equates to a very serious effect. </a:t>
            </a:r>
          </a:p>
          <a:p>
            <a:endParaRPr lang="en-GB" dirty="0"/>
          </a:p>
          <a:p>
            <a:endParaRPr lang="en-GB" dirty="0"/>
          </a:p>
          <a:p>
            <a:endParaRPr lang="en-GB" dirty="0"/>
          </a:p>
          <a:p>
            <a:endParaRPr lang="en-GB" dirty="0"/>
          </a:p>
          <a:p>
            <a:endParaRPr lang="en-GB" dirty="0"/>
          </a:p>
          <a:p>
            <a:endParaRPr lang="en-GB" dirty="0"/>
          </a:p>
          <a:p>
            <a:r>
              <a:rPr lang="en-GB" dirty="0"/>
              <a:t>Severity needs to be </a:t>
            </a:r>
            <a:r>
              <a:rPr lang="ja-JP" altLang="en-GB" dirty="0"/>
              <a:t>“</a:t>
            </a:r>
            <a:r>
              <a:rPr lang="en-GB" altLang="ja-JP" dirty="0"/>
              <a:t>calibrated</a:t>
            </a:r>
            <a:r>
              <a:rPr lang="ja-JP" altLang="en-GB" dirty="0"/>
              <a:t>”</a:t>
            </a:r>
            <a:r>
              <a:rPr lang="en-GB" altLang="ja-JP" dirty="0"/>
              <a:t> against the context and user</a:t>
            </a:r>
          </a:p>
          <a:p>
            <a:r>
              <a:rPr lang="en-GB" altLang="ja-JP" dirty="0"/>
              <a:t>If there are “levels” of effect the severity may be different</a:t>
            </a:r>
          </a:p>
          <a:p>
            <a:endParaRPr lang="en-GB" altLang="ja-JP" dirty="0"/>
          </a:p>
        </p:txBody>
      </p:sp>
      <p:sp>
        <p:nvSpPr>
          <p:cNvPr id="2" name="Slide Number Placeholder 1">
            <a:extLst>
              <a:ext uri="{FF2B5EF4-FFF2-40B4-BE49-F238E27FC236}">
                <a16:creationId xmlns:a16="http://schemas.microsoft.com/office/drawing/2014/main" id="{1ADDA0BB-FDD0-414C-A855-DE8925988DB1}"/>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109</a:t>
            </a:fld>
            <a:endParaRPr lang="en-GB">
              <a:solidFill>
                <a:srgbClr val="404146"/>
              </a:solidFill>
            </a:endParaRPr>
          </a:p>
        </p:txBody>
      </p:sp>
      <p:sp>
        <p:nvSpPr>
          <p:cNvPr id="4" name="Left-Right Arrow 3"/>
          <p:cNvSpPr>
            <a:spLocks noChangeArrowheads="1"/>
          </p:cNvSpPr>
          <p:nvPr/>
        </p:nvSpPr>
        <p:spPr bwMode="auto">
          <a:xfrm>
            <a:off x="3508550" y="3776259"/>
            <a:ext cx="4910504" cy="274026"/>
          </a:xfrm>
          <a:prstGeom prst="leftRightArrow">
            <a:avLst>
              <a:gd name="adj1" fmla="val 50000"/>
              <a:gd name="adj2" fmla="val 50026"/>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0420" name="TextBox 4"/>
          <p:cNvSpPr txBox="1">
            <a:spLocks noChangeArrowheads="1"/>
          </p:cNvSpPr>
          <p:nvPr/>
        </p:nvSpPr>
        <p:spPr bwMode="auto">
          <a:xfrm>
            <a:off x="2946436" y="3636238"/>
            <a:ext cx="412292"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a:t>
            </a:r>
          </a:p>
        </p:txBody>
      </p:sp>
      <p:sp>
        <p:nvSpPr>
          <p:cNvPr id="60421" name="TextBox 5"/>
          <p:cNvSpPr txBox="1">
            <a:spLocks noChangeArrowheads="1"/>
          </p:cNvSpPr>
          <p:nvPr/>
        </p:nvSpPr>
        <p:spPr bwMode="auto">
          <a:xfrm>
            <a:off x="8590521" y="3578907"/>
            <a:ext cx="639919" cy="5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3200"/>
              <a:t>10</a:t>
            </a:r>
          </a:p>
        </p:txBody>
      </p:sp>
      <p:sp>
        <p:nvSpPr>
          <p:cNvPr id="60422" name="TextBox 6"/>
          <p:cNvSpPr txBox="1">
            <a:spLocks noChangeArrowheads="1"/>
          </p:cNvSpPr>
          <p:nvPr/>
        </p:nvSpPr>
        <p:spPr bwMode="auto">
          <a:xfrm>
            <a:off x="2702589" y="4176163"/>
            <a:ext cx="1611923" cy="944618"/>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Not severe</a:t>
            </a:r>
          </a:p>
          <a:p>
            <a:pPr eaLnBrk="1" hangingPunct="1"/>
            <a:r>
              <a:rPr lang="en-GB" sz="1292" dirty="0">
                <a:solidFill>
                  <a:schemeClr val="accent1"/>
                </a:solidFill>
              </a:rPr>
              <a:t>The user may not know the failure has occurred</a:t>
            </a:r>
          </a:p>
        </p:txBody>
      </p:sp>
      <p:sp>
        <p:nvSpPr>
          <p:cNvPr id="60423" name="TextBox 7"/>
          <p:cNvSpPr txBox="1">
            <a:spLocks noChangeArrowheads="1"/>
          </p:cNvSpPr>
          <p:nvPr/>
        </p:nvSpPr>
        <p:spPr bwMode="auto">
          <a:xfrm>
            <a:off x="7623232" y="4203754"/>
            <a:ext cx="1831731" cy="944618"/>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1"/>
          </a:lnRef>
          <a:fillRef idx="2">
            <a:schemeClr val="accent1"/>
          </a:fillRef>
          <a:effectRef idx="1">
            <a:schemeClr val="accent1"/>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rPr>
              <a:t>Extremely severe</a:t>
            </a:r>
          </a:p>
          <a:p>
            <a:pPr eaLnBrk="1" hangingPunct="1"/>
            <a:r>
              <a:rPr lang="en-GB" sz="1292" dirty="0">
                <a:solidFill>
                  <a:schemeClr val="accent1"/>
                </a:solidFill>
              </a:rPr>
              <a:t>Usually reserved for death or injury of user/ customer</a:t>
            </a:r>
          </a:p>
        </p:txBody>
      </p:sp>
      <p:pic>
        <p:nvPicPr>
          <p:cNvPr id="5" name="Picture 4">
            <a:extLst>
              <a:ext uri="{FF2B5EF4-FFF2-40B4-BE49-F238E27FC236}">
                <a16:creationId xmlns:a16="http://schemas.microsoft.com/office/drawing/2014/main" id="{01AADE6F-7005-2F40-9414-3DF0EF5E48C9}"/>
              </a:ext>
            </a:extLst>
          </p:cNvPr>
          <p:cNvPicPr>
            <a:picLocks noChangeAspect="1"/>
          </p:cNvPicPr>
          <p:nvPr/>
        </p:nvPicPr>
        <p:blipFill rotWithShape="1">
          <a:blip r:embed="rId3"/>
          <a:srcRect r="8485"/>
          <a:stretch/>
        </p:blipFill>
        <p:spPr>
          <a:xfrm>
            <a:off x="1868964" y="1126156"/>
            <a:ext cx="8368145" cy="483853"/>
          </a:xfrm>
          <a:prstGeom prst="rect">
            <a:avLst/>
          </a:prstGeom>
        </p:spPr>
      </p:pic>
    </p:spTree>
    <p:extLst>
      <p:ext uri="{BB962C8B-B14F-4D97-AF65-F5344CB8AC3E}">
        <p14:creationId xmlns:p14="http://schemas.microsoft.com/office/powerpoint/2010/main" val="1997053363"/>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356DB6E-057C-9844-95AA-09998A059B91}"/>
              </a:ext>
            </a:extLst>
          </p:cNvPr>
          <p:cNvSpPr>
            <a:spLocks noGrp="1"/>
          </p:cNvSpPr>
          <p:nvPr>
            <p:ph type="title"/>
          </p:nvPr>
        </p:nvSpPr>
        <p:spPr>
          <a:xfrm>
            <a:off x="82139" y="129667"/>
            <a:ext cx="10469051" cy="1400530"/>
          </a:xfrm>
        </p:spPr>
        <p:txBody>
          <a:bodyPr/>
          <a:lstStyle/>
          <a:p>
            <a:r>
              <a:rPr lang="en-GB" sz="3600" dirty="0"/>
              <a:t>Capturing Severity Assessment Reasons</a:t>
            </a:r>
          </a:p>
        </p:txBody>
      </p:sp>
      <p:sp>
        <p:nvSpPr>
          <p:cNvPr id="5" name="Content Placeholder 4">
            <a:extLst>
              <a:ext uri="{FF2B5EF4-FFF2-40B4-BE49-F238E27FC236}">
                <a16:creationId xmlns:a16="http://schemas.microsoft.com/office/drawing/2014/main" id="{845F69AA-8688-AC44-8E02-1CC1B0D19BFC}"/>
              </a:ext>
            </a:extLst>
          </p:cNvPr>
          <p:cNvSpPr>
            <a:spLocks noGrp="1"/>
          </p:cNvSpPr>
          <p:nvPr>
            <p:ph idx="1"/>
          </p:nvPr>
        </p:nvSpPr>
        <p:spPr>
          <a:xfrm>
            <a:off x="1063502" y="1902281"/>
            <a:ext cx="9487688" cy="3036573"/>
          </a:xfrm>
        </p:spPr>
        <p:txBody>
          <a:bodyPr>
            <a:normAutofit/>
          </a:bodyPr>
          <a:lstStyle/>
          <a:p>
            <a:r>
              <a:rPr lang="en-GB" sz="1800" dirty="0"/>
              <a:t>With team-based FMEAs, assigning severity ratings will lead to considerable discussion and debate</a:t>
            </a:r>
          </a:p>
          <a:p>
            <a:r>
              <a:rPr lang="en-GB" sz="1800" dirty="0"/>
              <a:t>This debate is important because it means that the different team members have different views and experiences that have never been aired before. (this is why it is useful to have an inexperienced team member to share the corporate knowledge) </a:t>
            </a:r>
          </a:p>
          <a:p>
            <a:r>
              <a:rPr lang="en-GB" sz="1800" dirty="0"/>
              <a:t>The aim is for consensus – voting should never be used</a:t>
            </a:r>
          </a:p>
          <a:p>
            <a:r>
              <a:rPr lang="en-GB" sz="1800" dirty="0"/>
              <a:t>Once agreement has been reached, the reason for the severity rating should be captured for future reference  </a:t>
            </a:r>
          </a:p>
        </p:txBody>
      </p:sp>
    </p:spTree>
    <p:extLst>
      <p:ext uri="{BB962C8B-B14F-4D97-AF65-F5344CB8AC3E}">
        <p14:creationId xmlns:p14="http://schemas.microsoft.com/office/powerpoint/2010/main" val="1434799965"/>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EB7F044-3EC0-F540-B96D-E7CCB81C6CFC}"/>
              </a:ext>
            </a:extLst>
          </p:cNvPr>
          <p:cNvSpPr>
            <a:spLocks noGrp="1"/>
          </p:cNvSpPr>
          <p:nvPr>
            <p:ph type="title"/>
          </p:nvPr>
        </p:nvSpPr>
        <p:spPr>
          <a:xfrm>
            <a:off x="111333" y="70441"/>
            <a:ext cx="10073001" cy="433733"/>
          </a:xfrm>
        </p:spPr>
        <p:txBody>
          <a:bodyPr>
            <a:normAutofit fontScale="90000"/>
          </a:bodyPr>
          <a:lstStyle/>
          <a:p>
            <a:r>
              <a:rPr lang="en-GB" sz="3600" dirty="0"/>
              <a:t>Determine Causes</a:t>
            </a:r>
          </a:p>
        </p:txBody>
      </p:sp>
      <p:sp>
        <p:nvSpPr>
          <p:cNvPr id="6" name="Content Placeholder 5">
            <a:extLst>
              <a:ext uri="{FF2B5EF4-FFF2-40B4-BE49-F238E27FC236}">
                <a16:creationId xmlns:a16="http://schemas.microsoft.com/office/drawing/2014/main" id="{8B2FA5BC-313C-414A-A160-77DD340857C5}"/>
              </a:ext>
            </a:extLst>
          </p:cNvPr>
          <p:cNvSpPr>
            <a:spLocks noGrp="1"/>
          </p:cNvSpPr>
          <p:nvPr>
            <p:ph sz="half" idx="1"/>
          </p:nvPr>
        </p:nvSpPr>
        <p:spPr>
          <a:xfrm>
            <a:off x="6154924" y="1788633"/>
            <a:ext cx="4224338" cy="4019562"/>
          </a:xfrm>
        </p:spPr>
        <p:txBody>
          <a:bodyPr>
            <a:normAutofit/>
          </a:bodyPr>
          <a:lstStyle/>
          <a:p>
            <a:r>
              <a:rPr lang="en-US" sz="1600" dirty="0"/>
              <a:t>It is important is to capture both potential and actual causes. </a:t>
            </a:r>
          </a:p>
          <a:p>
            <a:pPr lvl="1"/>
            <a:r>
              <a:rPr lang="en-US" sz="1600" dirty="0"/>
              <a:t>Potential Causes are those deduced by logic and reasoning and have probably not been experienced in practice. </a:t>
            </a:r>
          </a:p>
          <a:p>
            <a:pPr lvl="1"/>
            <a:r>
              <a:rPr lang="en-US" sz="1600" dirty="0"/>
              <a:t>Actual Causes are those that have occurred before in the similar or previous systems. Capturing these actual causes is very important when designing a new system to ensure we do not copy across previous design errors</a:t>
            </a:r>
            <a:r>
              <a:rPr lang="en-US" sz="1700" dirty="0"/>
              <a:t>.</a:t>
            </a:r>
          </a:p>
          <a:p>
            <a:endParaRPr lang="en-US" dirty="0"/>
          </a:p>
        </p:txBody>
      </p:sp>
      <p:sp>
        <p:nvSpPr>
          <p:cNvPr id="3" name="Content Placeholder 2">
            <a:extLst>
              <a:ext uri="{FF2B5EF4-FFF2-40B4-BE49-F238E27FC236}">
                <a16:creationId xmlns:a16="http://schemas.microsoft.com/office/drawing/2014/main" id="{0DAB165F-C014-E14C-8BAB-3CDD5FB20C6D}"/>
              </a:ext>
            </a:extLst>
          </p:cNvPr>
          <p:cNvSpPr>
            <a:spLocks noGrp="1"/>
          </p:cNvSpPr>
          <p:nvPr>
            <p:ph type="body" sz="half" idx="2"/>
          </p:nvPr>
        </p:nvSpPr>
        <p:spPr>
          <a:xfrm>
            <a:off x="1956001" y="1788634"/>
            <a:ext cx="4120122" cy="5199063"/>
          </a:xfrm>
        </p:spPr>
        <p:txBody>
          <a:bodyPr>
            <a:normAutofit/>
          </a:bodyPr>
          <a:lstStyle/>
          <a:p>
            <a:r>
              <a:rPr lang="en-US" sz="1600" dirty="0"/>
              <a:t>The CAUSE of a potential failure mode is the basic reason for that failure mode.  </a:t>
            </a:r>
          </a:p>
          <a:p>
            <a:r>
              <a:rPr lang="en-US" sz="1600" dirty="0"/>
              <a:t>In many situations there may be more than one cause for a particular failure mode. </a:t>
            </a:r>
          </a:p>
          <a:p>
            <a:r>
              <a:rPr lang="en-US" sz="1600" dirty="0"/>
              <a:t>When determining the causes it is important to assume that the system will be </a:t>
            </a:r>
            <a:r>
              <a:rPr lang="en-GB" sz="1600" dirty="0"/>
              <a:t>realised</a:t>
            </a:r>
            <a:r>
              <a:rPr lang="en-US" sz="1600" dirty="0"/>
              <a:t> (manufactured and installed) correctly. It is also important to remain within the applicable system and interfaces to adjacent systems.</a:t>
            </a:r>
            <a:endParaRPr lang="en-GB" sz="1600" dirty="0"/>
          </a:p>
          <a:p>
            <a:endParaRPr lang="en-GB" sz="1800" dirty="0"/>
          </a:p>
        </p:txBody>
      </p:sp>
      <p:sp>
        <p:nvSpPr>
          <p:cNvPr id="7" name="Rectangle 6">
            <a:extLst>
              <a:ext uri="{FF2B5EF4-FFF2-40B4-BE49-F238E27FC236}">
                <a16:creationId xmlns:a16="http://schemas.microsoft.com/office/drawing/2014/main" id="{988FBEE5-2008-F84E-B6E0-39F280505942}"/>
              </a:ext>
            </a:extLst>
          </p:cNvPr>
          <p:cNvSpPr/>
          <p:nvPr/>
        </p:nvSpPr>
        <p:spPr>
          <a:xfrm>
            <a:off x="752474" y="5691375"/>
            <a:ext cx="10334625" cy="923330"/>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pPr algn="ctr"/>
            <a:r>
              <a:rPr lang="en-US" sz="1800" dirty="0">
                <a:solidFill>
                  <a:schemeClr val="tx1"/>
                </a:solidFill>
                <a:ea typeface="Times New Roman" panose="02020603050405020304" pitchFamily="18" charset="0"/>
                <a:cs typeface="Arial" panose="020B0604020202020204" pitchFamily="34" charset="0"/>
              </a:rPr>
              <a:t>Causes must be identified for a failure mode, not an individual effect. If it appears that there are different causes for different effects, then it is likely that there are different failure modes. </a:t>
            </a:r>
            <a:endParaRPr lang="en-GB" sz="1800" dirty="0">
              <a:solidFill>
                <a:schemeClr val="tx1"/>
              </a:solidFill>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03397338-807B-F247-8381-5B70381E7843}"/>
              </a:ext>
            </a:extLst>
          </p:cNvPr>
          <p:cNvPicPr>
            <a:picLocks noChangeAspect="1"/>
          </p:cNvPicPr>
          <p:nvPr/>
        </p:nvPicPr>
        <p:blipFill rotWithShape="1">
          <a:blip r:embed="rId2"/>
          <a:srcRect r="8160"/>
          <a:stretch/>
        </p:blipFill>
        <p:spPr>
          <a:xfrm>
            <a:off x="1956001" y="807878"/>
            <a:ext cx="8397850" cy="483853"/>
          </a:xfrm>
          <a:prstGeom prst="rect">
            <a:avLst/>
          </a:prstGeom>
        </p:spPr>
      </p:pic>
    </p:spTree>
    <p:extLst>
      <p:ext uri="{BB962C8B-B14F-4D97-AF65-F5344CB8AC3E}">
        <p14:creationId xmlns:p14="http://schemas.microsoft.com/office/powerpoint/2010/main" val="520718688"/>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1B910B-424B-724C-BC7D-8D35E2228C77}"/>
              </a:ext>
            </a:extLst>
          </p:cNvPr>
          <p:cNvSpPr>
            <a:spLocks noGrp="1"/>
          </p:cNvSpPr>
          <p:nvPr>
            <p:ph type="title"/>
          </p:nvPr>
        </p:nvSpPr>
        <p:spPr/>
        <p:txBody>
          <a:bodyPr/>
          <a:lstStyle/>
          <a:p>
            <a:r>
              <a:rPr lang="en-GB"/>
              <a:t>Capture Root-Causes</a:t>
            </a:r>
            <a:endParaRPr lang="en-GB" dirty="0"/>
          </a:p>
        </p:txBody>
      </p:sp>
      <p:sp>
        <p:nvSpPr>
          <p:cNvPr id="3" name="Content Placeholder 2">
            <a:extLst>
              <a:ext uri="{FF2B5EF4-FFF2-40B4-BE49-F238E27FC236}">
                <a16:creationId xmlns:a16="http://schemas.microsoft.com/office/drawing/2014/main" id="{F22B832E-F9B3-0941-A233-438FEB4F4E3D}"/>
              </a:ext>
            </a:extLst>
          </p:cNvPr>
          <p:cNvSpPr>
            <a:spLocks noGrp="1"/>
          </p:cNvSpPr>
          <p:nvPr>
            <p:ph idx="1"/>
          </p:nvPr>
        </p:nvSpPr>
        <p:spPr>
          <a:xfrm>
            <a:off x="394232" y="1581865"/>
            <a:ext cx="11334189" cy="4195481"/>
          </a:xfrm>
        </p:spPr>
        <p:txBody>
          <a:bodyPr/>
          <a:lstStyle/>
          <a:p>
            <a:r>
              <a:rPr lang="en-US" dirty="0"/>
              <a:t>We are attempting to capture the root-cause, the underlying event that leads to the Failure Mode. With a Functional FMEA, because it is performed before deciding on the technologies, this may not be possible. For example:</a:t>
            </a:r>
          </a:p>
          <a:p>
            <a:endParaRPr lang="en-GB" dirty="0"/>
          </a:p>
        </p:txBody>
      </p:sp>
      <p:graphicFrame>
        <p:nvGraphicFramePr>
          <p:cNvPr id="5" name="Table 4">
            <a:extLst>
              <a:ext uri="{FF2B5EF4-FFF2-40B4-BE49-F238E27FC236}">
                <a16:creationId xmlns:a16="http://schemas.microsoft.com/office/drawing/2014/main" id="{0A585308-FB20-BB45-BA1A-A0A3A27202E4}"/>
              </a:ext>
            </a:extLst>
          </p:cNvPr>
          <p:cNvGraphicFramePr>
            <a:graphicFrameLocks noGrp="1"/>
          </p:cNvGraphicFramePr>
          <p:nvPr/>
        </p:nvGraphicFramePr>
        <p:xfrm>
          <a:off x="2165467" y="3043193"/>
          <a:ext cx="7536873" cy="1559560"/>
        </p:xfrm>
        <a:graphic>
          <a:graphicData uri="http://schemas.openxmlformats.org/drawingml/2006/table">
            <a:tbl>
              <a:tblPr firstRow="1" bandRow="1">
                <a:tableStyleId>{00A15C55-8517-42AA-B614-E9B94910E393}</a:tableStyleId>
              </a:tblPr>
              <a:tblGrid>
                <a:gridCol w="1149693">
                  <a:extLst>
                    <a:ext uri="{9D8B030D-6E8A-4147-A177-3AD203B41FA5}">
                      <a16:colId xmlns:a16="http://schemas.microsoft.com/office/drawing/2014/main" val="473224106"/>
                    </a:ext>
                  </a:extLst>
                </a:gridCol>
                <a:gridCol w="2072285">
                  <a:extLst>
                    <a:ext uri="{9D8B030D-6E8A-4147-A177-3AD203B41FA5}">
                      <a16:colId xmlns:a16="http://schemas.microsoft.com/office/drawing/2014/main" val="1384293593"/>
                    </a:ext>
                  </a:extLst>
                </a:gridCol>
                <a:gridCol w="1660666">
                  <a:extLst>
                    <a:ext uri="{9D8B030D-6E8A-4147-A177-3AD203B41FA5}">
                      <a16:colId xmlns:a16="http://schemas.microsoft.com/office/drawing/2014/main" val="1942389296"/>
                    </a:ext>
                  </a:extLst>
                </a:gridCol>
                <a:gridCol w="433345">
                  <a:extLst>
                    <a:ext uri="{9D8B030D-6E8A-4147-A177-3AD203B41FA5}">
                      <a16:colId xmlns:a16="http://schemas.microsoft.com/office/drawing/2014/main" val="2974236595"/>
                    </a:ext>
                  </a:extLst>
                </a:gridCol>
                <a:gridCol w="2220884">
                  <a:extLst>
                    <a:ext uri="{9D8B030D-6E8A-4147-A177-3AD203B41FA5}">
                      <a16:colId xmlns:a16="http://schemas.microsoft.com/office/drawing/2014/main" val="533309252"/>
                    </a:ext>
                  </a:extLst>
                </a:gridCol>
              </a:tblGrid>
              <a:tr h="370840">
                <a:tc>
                  <a:txBody>
                    <a:bodyPr/>
                    <a:lstStyle/>
                    <a:p>
                      <a:r>
                        <a:rPr lang="en-GB" sz="1600" dirty="0"/>
                        <a:t>Function</a:t>
                      </a:r>
                    </a:p>
                  </a:txBody>
                  <a:tcPr/>
                </a:tc>
                <a:tc>
                  <a:txBody>
                    <a:bodyPr/>
                    <a:lstStyle/>
                    <a:p>
                      <a:r>
                        <a:rPr lang="en-GB" sz="1600"/>
                        <a:t>Failure Mode</a:t>
                      </a:r>
                    </a:p>
                  </a:txBody>
                  <a:tcPr/>
                </a:tc>
                <a:tc>
                  <a:txBody>
                    <a:bodyPr/>
                    <a:lstStyle/>
                    <a:p>
                      <a:r>
                        <a:rPr lang="en-GB" sz="1600"/>
                        <a:t>Effect</a:t>
                      </a:r>
                    </a:p>
                  </a:txBody>
                  <a:tcPr/>
                </a:tc>
                <a:tc>
                  <a:txBody>
                    <a:bodyPr/>
                    <a:lstStyle/>
                    <a:p>
                      <a:r>
                        <a:rPr lang="en-GB" sz="1600"/>
                        <a:t>S</a:t>
                      </a:r>
                    </a:p>
                  </a:txBody>
                  <a:tcPr/>
                </a:tc>
                <a:tc>
                  <a:txBody>
                    <a:bodyPr/>
                    <a:lstStyle/>
                    <a:p>
                      <a:r>
                        <a:rPr lang="en-GB" sz="1600" dirty="0"/>
                        <a:t>Cause</a:t>
                      </a:r>
                    </a:p>
                  </a:txBody>
                  <a:tcPr/>
                </a:tc>
                <a:extLst>
                  <a:ext uri="{0D108BD9-81ED-4DB2-BD59-A6C34878D82A}">
                    <a16:rowId xmlns:a16="http://schemas.microsoft.com/office/drawing/2014/main" val="712377705"/>
                  </a:ext>
                </a:extLst>
              </a:tr>
              <a:tr h="370840">
                <a:tc>
                  <a:txBody>
                    <a:bodyPr/>
                    <a:lstStyle/>
                    <a:p>
                      <a:r>
                        <a:rPr lang="en-GB" sz="1800"/>
                        <a:t>Sense Water Temp</a:t>
                      </a:r>
                    </a:p>
                  </a:txBody>
                  <a:tcPr/>
                </a:tc>
                <a:tc>
                  <a:txBody>
                    <a:bodyPr/>
                    <a:lstStyle/>
                    <a:p>
                      <a:r>
                        <a:rPr lang="en-GB" sz="1800"/>
                        <a:t>Over sense water temp. Signalled temperature higher than actual</a:t>
                      </a:r>
                    </a:p>
                  </a:txBody>
                  <a:tcPr/>
                </a:tc>
                <a:tc>
                  <a:txBody>
                    <a:bodyPr/>
                    <a:lstStyle/>
                    <a:p>
                      <a:r>
                        <a:rPr lang="en-GB" sz="1800"/>
                        <a:t>Poor wash due to water temperature being too low</a:t>
                      </a:r>
                    </a:p>
                  </a:txBody>
                  <a:tcPr/>
                </a:tc>
                <a:tc>
                  <a:txBody>
                    <a:bodyPr/>
                    <a:lstStyle/>
                    <a:p>
                      <a:endParaRPr lang="en-GB" sz="1800"/>
                    </a:p>
                  </a:txBody>
                  <a:tcPr/>
                </a:tc>
                <a:tc>
                  <a:txBody>
                    <a:bodyPr/>
                    <a:lstStyle/>
                    <a:p>
                      <a:r>
                        <a:rPr lang="en-GB" sz="1800" dirty="0"/>
                        <a:t>Sensor drift over time</a:t>
                      </a:r>
                    </a:p>
                    <a:p>
                      <a:endParaRPr lang="en-GB" sz="1800" dirty="0"/>
                    </a:p>
                  </a:txBody>
                  <a:tcPr/>
                </a:tc>
                <a:extLst>
                  <a:ext uri="{0D108BD9-81ED-4DB2-BD59-A6C34878D82A}">
                    <a16:rowId xmlns:a16="http://schemas.microsoft.com/office/drawing/2014/main" val="124402168"/>
                  </a:ext>
                </a:extLst>
              </a:tr>
            </a:tbl>
          </a:graphicData>
        </a:graphic>
      </p:graphicFrame>
      <p:sp>
        <p:nvSpPr>
          <p:cNvPr id="6" name="Rounded Rectangular Callout 5">
            <a:extLst>
              <a:ext uri="{FF2B5EF4-FFF2-40B4-BE49-F238E27FC236}">
                <a16:creationId xmlns:a16="http://schemas.microsoft.com/office/drawing/2014/main" id="{51DCF46F-1180-0442-AC94-8150DC3B8324}"/>
              </a:ext>
            </a:extLst>
          </p:cNvPr>
          <p:cNvSpPr/>
          <p:nvPr/>
        </p:nvSpPr>
        <p:spPr>
          <a:xfrm>
            <a:off x="5240998" y="4955362"/>
            <a:ext cx="4918364" cy="1182615"/>
          </a:xfrm>
          <a:prstGeom prst="wedgeRoundRectCallout">
            <a:avLst>
              <a:gd name="adj1" fmla="val 10405"/>
              <a:gd name="adj2" fmla="val -135000"/>
              <a:gd name="adj3" fmla="val 16667"/>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Although the system hasn’t been designed it’s likely that some form of sensor will be used and that may drift over time </a:t>
            </a:r>
          </a:p>
        </p:txBody>
      </p:sp>
      <p:sp>
        <p:nvSpPr>
          <p:cNvPr id="7" name="Rounded Rectangular Callout 6">
            <a:extLst>
              <a:ext uri="{FF2B5EF4-FFF2-40B4-BE49-F238E27FC236}">
                <a16:creationId xmlns:a16="http://schemas.microsoft.com/office/drawing/2014/main" id="{110F77CF-495B-C842-BBCD-5BA05D5B7019}"/>
              </a:ext>
            </a:extLst>
          </p:cNvPr>
          <p:cNvSpPr/>
          <p:nvPr/>
        </p:nvSpPr>
        <p:spPr>
          <a:xfrm>
            <a:off x="1314359" y="5509204"/>
            <a:ext cx="3505199" cy="983671"/>
          </a:xfrm>
          <a:prstGeom prst="wedgeRoundRectCallout">
            <a:avLst>
              <a:gd name="adj1" fmla="val 73544"/>
              <a:gd name="adj2" fmla="val -78463"/>
              <a:gd name="adj3" fmla="val 16667"/>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bg1"/>
                </a:solidFill>
              </a:rPr>
              <a:t>If this turns out to have a high RPN then it should be revisited as a Design FMEA</a:t>
            </a:r>
          </a:p>
        </p:txBody>
      </p:sp>
    </p:spTree>
    <p:extLst>
      <p:ext uri="{BB962C8B-B14F-4D97-AF65-F5344CB8AC3E}">
        <p14:creationId xmlns:p14="http://schemas.microsoft.com/office/powerpoint/2010/main" val="2515764398"/>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3F5364-979F-7440-A605-7CAFEABBCAEF}"/>
              </a:ext>
            </a:extLst>
          </p:cNvPr>
          <p:cNvSpPr>
            <a:spLocks noGrp="1"/>
          </p:cNvSpPr>
          <p:nvPr>
            <p:ph type="title"/>
          </p:nvPr>
        </p:nvSpPr>
        <p:spPr>
          <a:xfrm>
            <a:off x="87615" y="68142"/>
            <a:ext cx="9404723" cy="1400530"/>
          </a:xfrm>
        </p:spPr>
        <p:txBody>
          <a:bodyPr/>
          <a:lstStyle/>
          <a:p>
            <a:r>
              <a:rPr lang="en-GB" sz="3600" dirty="0"/>
              <a:t>Cause – Mechanism - Effect</a:t>
            </a:r>
          </a:p>
        </p:txBody>
      </p:sp>
      <p:sp>
        <p:nvSpPr>
          <p:cNvPr id="3" name="Content Placeholder 2">
            <a:extLst>
              <a:ext uri="{FF2B5EF4-FFF2-40B4-BE49-F238E27FC236}">
                <a16:creationId xmlns:a16="http://schemas.microsoft.com/office/drawing/2014/main" id="{CC368128-7FF5-9C48-8998-A65F46F6A759}"/>
              </a:ext>
            </a:extLst>
          </p:cNvPr>
          <p:cNvSpPr>
            <a:spLocks noGrp="1"/>
          </p:cNvSpPr>
          <p:nvPr>
            <p:ph idx="1"/>
          </p:nvPr>
        </p:nvSpPr>
        <p:spPr>
          <a:xfrm>
            <a:off x="1867340" y="2225303"/>
            <a:ext cx="8281108" cy="2609945"/>
          </a:xfrm>
        </p:spPr>
        <p:txBody>
          <a:bodyPr>
            <a:normAutofit/>
          </a:bodyPr>
          <a:lstStyle/>
          <a:p>
            <a:r>
              <a:rPr lang="en-GB" sz="1800" dirty="0"/>
              <a:t>Because most FMEA templates do not have a “Mechanism” column and it is common for team members to identify mechanisms, they need to be captured.</a:t>
            </a:r>
          </a:p>
          <a:p>
            <a:r>
              <a:rPr lang="en-GB" sz="1800" dirty="0"/>
              <a:t>This is  usually done as part of the cause description.</a:t>
            </a:r>
          </a:p>
          <a:p>
            <a:r>
              <a:rPr lang="en-GB" sz="1800" dirty="0"/>
              <a:t>This is very important, we have a tendency to become glib with our cause, it is essential that we describe the causal chain including the mechanism </a:t>
            </a:r>
          </a:p>
          <a:p>
            <a:pPr lvl="1"/>
            <a:r>
              <a:rPr lang="en-GB" sz="1800" dirty="0"/>
              <a:t>For Example:</a:t>
            </a:r>
          </a:p>
          <a:p>
            <a:pPr lvl="1"/>
            <a:endParaRPr lang="en-US" sz="1800" dirty="0"/>
          </a:p>
          <a:p>
            <a:endParaRPr lang="en-GB" sz="1800" dirty="0"/>
          </a:p>
        </p:txBody>
      </p:sp>
      <p:sp>
        <p:nvSpPr>
          <p:cNvPr id="5" name="Rectangle 4">
            <a:extLst>
              <a:ext uri="{FF2B5EF4-FFF2-40B4-BE49-F238E27FC236}">
                <a16:creationId xmlns:a16="http://schemas.microsoft.com/office/drawing/2014/main" id="{537AB787-FB84-E04E-AA53-309B9AF2C4EA}"/>
              </a:ext>
            </a:extLst>
          </p:cNvPr>
          <p:cNvSpPr/>
          <p:nvPr/>
        </p:nvSpPr>
        <p:spPr>
          <a:xfrm>
            <a:off x="2315309" y="4877445"/>
            <a:ext cx="7237012" cy="646331"/>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sz="1800" dirty="0"/>
              <a:t>CAUSE: “repeated pressurisation and de-pressurisation leading to metal fatigue in areas of high stress and and stress raisers”</a:t>
            </a:r>
          </a:p>
        </p:txBody>
      </p:sp>
      <p:sp>
        <p:nvSpPr>
          <p:cNvPr id="7" name="Rectangle 6">
            <a:extLst>
              <a:ext uri="{FF2B5EF4-FFF2-40B4-BE49-F238E27FC236}">
                <a16:creationId xmlns:a16="http://schemas.microsoft.com/office/drawing/2014/main" id="{7F1F5B22-DB64-3C4C-892F-BD750A6C1490}"/>
              </a:ext>
            </a:extLst>
          </p:cNvPr>
          <p:cNvSpPr/>
          <p:nvPr/>
        </p:nvSpPr>
        <p:spPr>
          <a:xfrm>
            <a:off x="2315309" y="5792136"/>
            <a:ext cx="2322396" cy="36933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GB" sz="1800" dirty="0"/>
              <a:t>CAUSE: “fatigue”</a:t>
            </a:r>
          </a:p>
        </p:txBody>
      </p:sp>
      <p:sp>
        <p:nvSpPr>
          <p:cNvPr id="9" name="TextBox 8">
            <a:extLst>
              <a:ext uri="{FF2B5EF4-FFF2-40B4-BE49-F238E27FC236}">
                <a16:creationId xmlns:a16="http://schemas.microsoft.com/office/drawing/2014/main" id="{18FC0CDE-1F7C-E64E-BBF1-1C88AC28B0C1}"/>
              </a:ext>
            </a:extLst>
          </p:cNvPr>
          <p:cNvSpPr txBox="1"/>
          <p:nvPr/>
        </p:nvSpPr>
        <p:spPr>
          <a:xfrm>
            <a:off x="9552321" y="4692779"/>
            <a:ext cx="800219" cy="830997"/>
          </a:xfrm>
          <a:prstGeom prst="rect">
            <a:avLst/>
          </a:prstGeom>
          <a:noFill/>
        </p:spPr>
        <p:txBody>
          <a:bodyPr wrap="square" rtlCol="0">
            <a:spAutoFit/>
          </a:bodyPr>
          <a:lstStyle/>
          <a:p>
            <a:r>
              <a:rPr lang="en-GB" sz="4800" dirty="0">
                <a:solidFill>
                  <a:srgbClr val="00B050"/>
                </a:solidFill>
              </a:rPr>
              <a:t>✔️</a:t>
            </a:r>
          </a:p>
        </p:txBody>
      </p:sp>
      <p:sp>
        <p:nvSpPr>
          <p:cNvPr id="10" name="TextBox 9">
            <a:extLst>
              <a:ext uri="{FF2B5EF4-FFF2-40B4-BE49-F238E27FC236}">
                <a16:creationId xmlns:a16="http://schemas.microsoft.com/office/drawing/2014/main" id="{EA0933D3-6DFA-5D42-B74B-8B0178334444}"/>
              </a:ext>
            </a:extLst>
          </p:cNvPr>
          <p:cNvSpPr txBox="1"/>
          <p:nvPr/>
        </p:nvSpPr>
        <p:spPr>
          <a:xfrm>
            <a:off x="5057808" y="5653636"/>
            <a:ext cx="561372" cy="646331"/>
          </a:xfrm>
          <a:prstGeom prst="rect">
            <a:avLst/>
          </a:prstGeom>
          <a:noFill/>
        </p:spPr>
        <p:txBody>
          <a:bodyPr wrap="square" rtlCol="0">
            <a:spAutoFit/>
          </a:bodyPr>
          <a:lstStyle/>
          <a:p>
            <a:pPr algn="ctr"/>
            <a:r>
              <a:rPr lang="en-GB" sz="3600" dirty="0"/>
              <a:t>✘</a:t>
            </a:r>
          </a:p>
        </p:txBody>
      </p:sp>
    </p:spTree>
    <p:extLst>
      <p:ext uri="{BB962C8B-B14F-4D97-AF65-F5344CB8AC3E}">
        <p14:creationId xmlns:p14="http://schemas.microsoft.com/office/powerpoint/2010/main" val="3044564255"/>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82515" y="115520"/>
            <a:ext cx="9144000" cy="334341"/>
          </a:xfrm>
        </p:spPr>
        <p:txBody>
          <a:bodyPr>
            <a:normAutofit fontScale="90000"/>
          </a:bodyPr>
          <a:lstStyle/>
          <a:p>
            <a:r>
              <a:rPr lang="en-US" dirty="0"/>
              <a:t>Handling Failure Mechanisms</a:t>
            </a:r>
          </a:p>
        </p:txBody>
      </p:sp>
      <p:sp>
        <p:nvSpPr>
          <p:cNvPr id="6" name="Content Placeholder 5"/>
          <p:cNvSpPr>
            <a:spLocks noGrp="1"/>
          </p:cNvSpPr>
          <p:nvPr>
            <p:ph sz="half" idx="1"/>
          </p:nvPr>
        </p:nvSpPr>
        <p:spPr>
          <a:xfrm>
            <a:off x="1806575" y="1480930"/>
            <a:ext cx="4224338" cy="4870662"/>
          </a:xfrm>
        </p:spPr>
        <p:txBody>
          <a:bodyPr/>
          <a:lstStyle/>
          <a:p>
            <a:r>
              <a:rPr lang="en-GB" sz="1800" dirty="0"/>
              <a:t>Failure Mechanism is the</a:t>
            </a:r>
            <a:r>
              <a:rPr lang="en-US" sz="1800" dirty="0"/>
              <a:t> physical, chemical or other process that results in failure. (BS4778-3.1:1991)</a:t>
            </a:r>
          </a:p>
          <a:p>
            <a:r>
              <a:rPr lang="en-US" sz="1800" dirty="0"/>
              <a:t>Most FMEA Templates do not have a column for the mechanism – but as part of our analysis we identify it!</a:t>
            </a:r>
          </a:p>
          <a:p>
            <a:endParaRPr lang="en-GB" sz="1800" dirty="0"/>
          </a:p>
          <a:p>
            <a:r>
              <a:rPr lang="en-GB" sz="1800" dirty="0"/>
              <a:t>We capture the MECHANISM as part of the cause description</a:t>
            </a:r>
          </a:p>
          <a:p>
            <a:endParaRPr lang="en-US" sz="1800" dirty="0"/>
          </a:p>
        </p:txBody>
      </p:sp>
      <p:sp>
        <p:nvSpPr>
          <p:cNvPr id="7" name="Content Placeholder 6"/>
          <p:cNvSpPr>
            <a:spLocks noGrp="1"/>
          </p:cNvSpPr>
          <p:nvPr>
            <p:ph type="body" sz="half" idx="2"/>
          </p:nvPr>
        </p:nvSpPr>
        <p:spPr>
          <a:xfrm>
            <a:off x="6183319" y="1490869"/>
            <a:ext cx="4224337" cy="4870662"/>
          </a:xfrm>
        </p:spPr>
        <p:txBody>
          <a:bodyPr/>
          <a:lstStyle/>
          <a:p>
            <a:r>
              <a:rPr lang="en-GB" sz="1800" dirty="0"/>
              <a:t>Typical Failure Mechanisms</a:t>
            </a:r>
          </a:p>
          <a:p>
            <a:pPr lvl="1"/>
            <a:r>
              <a:rPr lang="en-GB" sz="1800" dirty="0"/>
              <a:t>Products</a:t>
            </a:r>
            <a:endParaRPr lang="en-US" sz="1800" dirty="0"/>
          </a:p>
          <a:p>
            <a:pPr lvl="2"/>
            <a:r>
              <a:rPr lang="en-US" sz="1800" dirty="0"/>
              <a:t>Corrosion</a:t>
            </a:r>
          </a:p>
          <a:p>
            <a:pPr lvl="2"/>
            <a:r>
              <a:rPr lang="en-US" sz="1800" dirty="0"/>
              <a:t>Fretting</a:t>
            </a:r>
          </a:p>
          <a:p>
            <a:pPr lvl="2"/>
            <a:r>
              <a:rPr lang="en-US" sz="1800" dirty="0"/>
              <a:t>Creep</a:t>
            </a:r>
          </a:p>
          <a:p>
            <a:pPr lvl="2"/>
            <a:r>
              <a:rPr lang="en-US" sz="1800" dirty="0"/>
              <a:t>Fatigue</a:t>
            </a:r>
          </a:p>
          <a:p>
            <a:pPr lvl="1"/>
            <a:r>
              <a:rPr lang="en-US" sz="1800" dirty="0"/>
              <a:t>Processes</a:t>
            </a:r>
          </a:p>
          <a:p>
            <a:pPr lvl="2"/>
            <a:r>
              <a:rPr lang="en-US" sz="1800" dirty="0"/>
              <a:t>Operator Fatigue</a:t>
            </a:r>
          </a:p>
          <a:p>
            <a:pPr lvl="2"/>
            <a:r>
              <a:rPr lang="en-US" sz="1800" dirty="0"/>
              <a:t>Complacency</a:t>
            </a:r>
          </a:p>
          <a:p>
            <a:pPr lvl="2"/>
            <a:r>
              <a:rPr lang="en-US" sz="1800" dirty="0"/>
              <a:t>Fear</a:t>
            </a:r>
          </a:p>
          <a:p>
            <a:pPr lvl="2"/>
            <a:r>
              <a:rPr lang="en-US" sz="1800" dirty="0"/>
              <a:t>Misinformation</a:t>
            </a:r>
            <a:endParaRPr lang="en-GB" sz="1800" dirty="0"/>
          </a:p>
          <a:p>
            <a:endParaRPr lang="en-US" sz="1800" dirty="0"/>
          </a:p>
        </p:txBody>
      </p:sp>
    </p:spTree>
    <p:extLst>
      <p:ext uri="{BB962C8B-B14F-4D97-AF65-F5344CB8AC3E}">
        <p14:creationId xmlns:p14="http://schemas.microsoft.com/office/powerpoint/2010/main" val="2782275004"/>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56CA8C-5AC1-224F-9A76-32CD712E57B9}"/>
              </a:ext>
            </a:extLst>
          </p:cNvPr>
          <p:cNvSpPr>
            <a:spLocks noGrp="1"/>
          </p:cNvSpPr>
          <p:nvPr>
            <p:ph type="title"/>
          </p:nvPr>
        </p:nvSpPr>
        <p:spPr>
          <a:xfrm>
            <a:off x="49287" y="109810"/>
            <a:ext cx="9404723" cy="846707"/>
          </a:xfrm>
        </p:spPr>
        <p:txBody>
          <a:bodyPr/>
          <a:lstStyle/>
          <a:p>
            <a:r>
              <a:rPr lang="en-GB" dirty="0"/>
              <a:t>Likelihood of Occurrence</a:t>
            </a:r>
          </a:p>
        </p:txBody>
      </p:sp>
      <p:sp>
        <p:nvSpPr>
          <p:cNvPr id="3" name="Content Placeholder 2">
            <a:extLst>
              <a:ext uri="{FF2B5EF4-FFF2-40B4-BE49-F238E27FC236}">
                <a16:creationId xmlns:a16="http://schemas.microsoft.com/office/drawing/2014/main" id="{7D816D6F-35DE-144D-8F7B-AF1EFF01F4D0}"/>
              </a:ext>
            </a:extLst>
          </p:cNvPr>
          <p:cNvSpPr>
            <a:spLocks noGrp="1"/>
          </p:cNvSpPr>
          <p:nvPr>
            <p:ph idx="1"/>
          </p:nvPr>
        </p:nvSpPr>
        <p:spPr>
          <a:xfrm>
            <a:off x="529663" y="2343412"/>
            <a:ext cx="11257523" cy="3176254"/>
          </a:xfrm>
        </p:spPr>
        <p:txBody>
          <a:bodyPr>
            <a:normAutofit lnSpcReduction="10000"/>
          </a:bodyPr>
          <a:lstStyle/>
          <a:p>
            <a:r>
              <a:rPr lang="en-GB" sz="2400" dirty="0"/>
              <a:t>The likelihood of Occurrence, or O column, is asking us to rate how likely do we think the effect experienced by the user, due to the failure mode and caused by the cause. </a:t>
            </a:r>
          </a:p>
          <a:p>
            <a:r>
              <a:rPr lang="en-GB" sz="2400" dirty="0"/>
              <a:t>This is typically rated on a scale of 1 to 10 (or 1 to 5) where 1 is a remote occurrence and 10 is highly likely. It is important to note that the likelihood of occurrence relates to the whole cause and effect chain. If you start talking about conditional probability of events, you have got it wrong! </a:t>
            </a:r>
          </a:p>
          <a:p>
            <a:r>
              <a:rPr lang="en-GB" sz="2400" dirty="0"/>
              <a:t>This is typically measured per life, although for some systems it can be be per use or mission. Typical likelihood of occurrence ratings for the 1 to 10 scale are given in table overleaf.</a:t>
            </a:r>
          </a:p>
          <a:p>
            <a:endParaRPr lang="en-GB" sz="1800" dirty="0"/>
          </a:p>
        </p:txBody>
      </p:sp>
      <p:sp>
        <p:nvSpPr>
          <p:cNvPr id="2" name="Slide Number Placeholder 1">
            <a:extLst>
              <a:ext uri="{FF2B5EF4-FFF2-40B4-BE49-F238E27FC236}">
                <a16:creationId xmlns:a16="http://schemas.microsoft.com/office/drawing/2014/main" id="{1A25FD00-3005-5E43-8A59-0A58DC1BD083}"/>
              </a:ext>
            </a:extLst>
          </p:cNvPr>
          <p:cNvSpPr>
            <a:spLocks noGrp="1"/>
          </p:cNvSpPr>
          <p:nvPr>
            <p:ph type="sldNum" sz="quarter" idx="12"/>
          </p:nvPr>
        </p:nvSpPr>
        <p:spPr/>
        <p:txBody>
          <a:bodyPr/>
          <a:lstStyle/>
          <a:p>
            <a:pPr>
              <a:defRPr/>
            </a:pPr>
            <a:fld id="{63D1838F-CF04-4C5B-A281-B06A6D0B42B6}" type="slidenum">
              <a:rPr lang="en-GB" smtClean="0">
                <a:solidFill>
                  <a:srgbClr val="404146"/>
                </a:solidFill>
              </a:rPr>
              <a:pPr>
                <a:defRPr/>
              </a:pPr>
              <a:t>115</a:t>
            </a:fld>
            <a:endParaRPr lang="en-GB">
              <a:solidFill>
                <a:srgbClr val="404146"/>
              </a:solidFill>
            </a:endParaRPr>
          </a:p>
        </p:txBody>
      </p:sp>
      <p:pic>
        <p:nvPicPr>
          <p:cNvPr id="6" name="Picture 5">
            <a:extLst>
              <a:ext uri="{FF2B5EF4-FFF2-40B4-BE49-F238E27FC236}">
                <a16:creationId xmlns:a16="http://schemas.microsoft.com/office/drawing/2014/main" id="{6A4E35D2-7032-FA43-9629-A4F348B77849}"/>
              </a:ext>
            </a:extLst>
          </p:cNvPr>
          <p:cNvPicPr>
            <a:picLocks noChangeAspect="1"/>
          </p:cNvPicPr>
          <p:nvPr/>
        </p:nvPicPr>
        <p:blipFill rotWithShape="1">
          <a:blip r:embed="rId2"/>
          <a:srcRect r="9005"/>
          <a:stretch/>
        </p:blipFill>
        <p:spPr>
          <a:xfrm>
            <a:off x="1998100" y="1268414"/>
            <a:ext cx="8320651" cy="483853"/>
          </a:xfrm>
          <a:prstGeom prst="rect">
            <a:avLst/>
          </a:prstGeom>
        </p:spPr>
      </p:pic>
    </p:spTree>
    <p:extLst>
      <p:ext uri="{BB962C8B-B14F-4D97-AF65-F5344CB8AC3E}">
        <p14:creationId xmlns:p14="http://schemas.microsoft.com/office/powerpoint/2010/main" val="761499530"/>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7345CC1-A6FD-EB4B-8D1C-E90FC6118143}"/>
              </a:ext>
            </a:extLst>
          </p:cNvPr>
          <p:cNvSpPr>
            <a:spLocks noGrp="1"/>
          </p:cNvSpPr>
          <p:nvPr>
            <p:ph type="title"/>
          </p:nvPr>
        </p:nvSpPr>
        <p:spPr>
          <a:xfrm>
            <a:off x="38336" y="47186"/>
            <a:ext cx="9404723" cy="927444"/>
          </a:xfrm>
        </p:spPr>
        <p:txBody>
          <a:bodyPr/>
          <a:lstStyle/>
          <a:p>
            <a:r>
              <a:rPr lang="en-GB" sz="3600" dirty="0"/>
              <a:t>Likelihood of Occurrence</a:t>
            </a:r>
          </a:p>
        </p:txBody>
      </p:sp>
      <p:graphicFrame>
        <p:nvGraphicFramePr>
          <p:cNvPr id="7" name="Group 3">
            <a:extLst>
              <a:ext uri="{FF2B5EF4-FFF2-40B4-BE49-F238E27FC236}">
                <a16:creationId xmlns:a16="http://schemas.microsoft.com/office/drawing/2014/main" id="{0CB1A0D6-DEE7-634F-870D-D13BFFE0D256}"/>
              </a:ext>
            </a:extLst>
          </p:cNvPr>
          <p:cNvGraphicFramePr>
            <a:graphicFrameLocks noGrp="1"/>
          </p:cNvGraphicFramePr>
          <p:nvPr/>
        </p:nvGraphicFramePr>
        <p:xfrm>
          <a:off x="2118764" y="2381217"/>
          <a:ext cx="7751443" cy="3445126"/>
        </p:xfrm>
        <a:graphic>
          <a:graphicData uri="http://schemas.openxmlformats.org/drawingml/2006/table">
            <a:tbl>
              <a:tblPr>
                <a:tableStyleId>{8A107856-5554-42FB-B03E-39F5DBC370BA}</a:tableStyleId>
              </a:tblPr>
              <a:tblGrid>
                <a:gridCol w="641901">
                  <a:extLst>
                    <a:ext uri="{9D8B030D-6E8A-4147-A177-3AD203B41FA5}">
                      <a16:colId xmlns:a16="http://schemas.microsoft.com/office/drawing/2014/main" val="20000"/>
                    </a:ext>
                  </a:extLst>
                </a:gridCol>
                <a:gridCol w="1995201">
                  <a:extLst>
                    <a:ext uri="{9D8B030D-6E8A-4147-A177-3AD203B41FA5}">
                      <a16:colId xmlns:a16="http://schemas.microsoft.com/office/drawing/2014/main" val="20001"/>
                    </a:ext>
                  </a:extLst>
                </a:gridCol>
                <a:gridCol w="3343606">
                  <a:extLst>
                    <a:ext uri="{9D8B030D-6E8A-4147-A177-3AD203B41FA5}">
                      <a16:colId xmlns:a16="http://schemas.microsoft.com/office/drawing/2014/main" val="20002"/>
                    </a:ext>
                  </a:extLst>
                </a:gridCol>
                <a:gridCol w="1770735">
                  <a:extLst>
                    <a:ext uri="{9D8B030D-6E8A-4147-A177-3AD203B41FA5}">
                      <a16:colId xmlns:a16="http://schemas.microsoft.com/office/drawing/2014/main" val="20003"/>
                    </a:ext>
                  </a:extLst>
                </a:gridCol>
              </a:tblGrid>
              <a:tr h="253202">
                <a:tc gridSpan="4">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OCCURRENCE RATINGS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202">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Rating</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Description</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Criteria</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Probability of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1"/>
                  </a:ext>
                </a:extLst>
              </a:tr>
              <a:tr h="436189">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Remote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highly unlikely to occur. History of similar design satisfactory with no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 in 1,500,000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2"/>
                  </a:ext>
                </a:extLst>
              </a:tr>
              <a:tr h="42201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2</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very unlikely to occur. History of very few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3"/>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Slight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few and infrequent failures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0.000067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4"/>
                  </a:ext>
                </a:extLst>
              </a:tr>
              <a:tr h="304674">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4</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Low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Few and infrequent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5"/>
                  </a:ext>
                </a:extLst>
              </a:tr>
              <a:tr h="256633">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Medium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Some failures likely, but not in major proportions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0.0025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6"/>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6</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Regular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7"/>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7</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Moderately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8"/>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8</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Failure of major proportions may be expected</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0.125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09"/>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9</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Very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Frequent failures. History of similar design issues</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0.33</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0"/>
                  </a:ext>
                </a:extLst>
              </a:tr>
              <a:tr h="253202">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10</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Extremely High Occurrence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Constant failure</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tc>
                  <a:txBody>
                    <a:bodyPr/>
                    <a:lstStyle/>
                    <a:p>
                      <a:pPr marL="342900" marR="0" lvl="0" indent="-34290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u="none" strike="noStrike" cap="none" normalizeH="0" baseline="0" dirty="0">
                          <a:ln>
                            <a:noFill/>
                          </a:ln>
                          <a:effectLst/>
                        </a:rPr>
                        <a:t>0.5</a:t>
                      </a:r>
                      <a:endParaRPr kumimoji="0" lang="en-US" sz="1700" b="0" i="0" u="none" strike="noStrike" cap="none" normalizeH="0" baseline="0" dirty="0">
                        <a:ln>
                          <a:noFill/>
                        </a:ln>
                        <a:solidFill>
                          <a:schemeClr val="tx1"/>
                        </a:solidFill>
                        <a:effectLst/>
                        <a:latin typeface="Arial" charset="0"/>
                      </a:endParaRPr>
                    </a:p>
                  </a:txBody>
                  <a:tcPr marL="84413" marR="84413" marT="42195" marB="42195" horzOverflow="overflow"/>
                </a:tc>
                <a:extLst>
                  <a:ext uri="{0D108BD9-81ED-4DB2-BD59-A6C34878D82A}">
                    <a16:rowId xmlns:a16="http://schemas.microsoft.com/office/drawing/2014/main" val="10011"/>
                  </a:ext>
                </a:extLst>
              </a:tr>
            </a:tbl>
          </a:graphicData>
        </a:graphic>
      </p:graphicFrame>
      <p:sp>
        <p:nvSpPr>
          <p:cNvPr id="3" name="TextBox 2">
            <a:extLst>
              <a:ext uri="{FF2B5EF4-FFF2-40B4-BE49-F238E27FC236}">
                <a16:creationId xmlns:a16="http://schemas.microsoft.com/office/drawing/2014/main" id="{D42C9B95-D402-B84F-A18D-9CAE4232A099}"/>
              </a:ext>
            </a:extLst>
          </p:cNvPr>
          <p:cNvSpPr txBox="1"/>
          <p:nvPr/>
        </p:nvSpPr>
        <p:spPr>
          <a:xfrm>
            <a:off x="2011018" y="1268414"/>
            <a:ext cx="7886008" cy="646331"/>
          </a:xfrm>
          <a:prstGeom prst="rect">
            <a:avLst/>
          </a:prstGeom>
          <a:noFill/>
        </p:spPr>
        <p:txBody>
          <a:bodyPr wrap="square" rtlCol="0">
            <a:spAutoFit/>
          </a:bodyPr>
          <a:lstStyle/>
          <a:p>
            <a:r>
              <a:rPr lang="en-US" sz="1800" dirty="0"/>
              <a:t>The following table is typical of occurrence ratings – but specific industries will develop their own </a:t>
            </a:r>
          </a:p>
        </p:txBody>
      </p:sp>
    </p:spTree>
    <p:extLst>
      <p:ext uri="{BB962C8B-B14F-4D97-AF65-F5344CB8AC3E}">
        <p14:creationId xmlns:p14="http://schemas.microsoft.com/office/powerpoint/2010/main" val="261779425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0" y="-20693"/>
            <a:ext cx="9404723" cy="913191"/>
          </a:xfrm>
        </p:spPr>
        <p:txBody>
          <a:bodyPr/>
          <a:lstStyle/>
          <a:p>
            <a:r>
              <a:rPr lang="en-GB" sz="2800" dirty="0"/>
              <a:t>Prevention/Detection Currently Employed Method</a:t>
            </a:r>
          </a:p>
        </p:txBody>
      </p:sp>
      <p:sp>
        <p:nvSpPr>
          <p:cNvPr id="66562" name="Rectangle 3"/>
          <p:cNvSpPr>
            <a:spLocks noGrp="1" noChangeArrowheads="1"/>
          </p:cNvSpPr>
          <p:nvPr>
            <p:ph idx="1"/>
          </p:nvPr>
        </p:nvSpPr>
        <p:spPr>
          <a:xfrm>
            <a:off x="919875" y="2172515"/>
            <a:ext cx="10666175" cy="3511731"/>
          </a:xfrm>
        </p:spPr>
        <p:txBody>
          <a:bodyPr>
            <a:normAutofit/>
          </a:bodyPr>
          <a:lstStyle/>
          <a:p>
            <a:r>
              <a:rPr lang="en-GB" sz="1800" dirty="0"/>
              <a:t>On a Functional FMEA </a:t>
            </a:r>
            <a:r>
              <a:rPr lang="ja-JP" altLang="en-GB" sz="1800" dirty="0"/>
              <a:t>“</a:t>
            </a:r>
            <a:r>
              <a:rPr lang="en-GB" altLang="ja-JP" sz="1800" dirty="0"/>
              <a:t>Prevention/Detection</a:t>
            </a:r>
            <a:r>
              <a:rPr lang="ja-JP" altLang="en-GB" sz="1800" dirty="0"/>
              <a:t>”</a:t>
            </a:r>
            <a:r>
              <a:rPr lang="en-GB" altLang="ja-JP" sz="1800" dirty="0"/>
              <a:t> relates to what we did last time: </a:t>
            </a:r>
          </a:p>
          <a:p>
            <a:pPr lvl="1"/>
            <a:r>
              <a:rPr lang="en-GB" sz="1800" dirty="0"/>
              <a:t>There is an implicit assumption that we have designed a similar product (system) before and may, therefore, have experienced the failure mode. </a:t>
            </a:r>
          </a:p>
          <a:p>
            <a:pPr lvl="1"/>
            <a:r>
              <a:rPr lang="en-GB" sz="1800" dirty="0"/>
              <a:t>In which case, it is possible some detection or prevention method has been incorporated in the previous design. </a:t>
            </a:r>
          </a:p>
          <a:p>
            <a:r>
              <a:rPr lang="en-GB" sz="1800" dirty="0"/>
              <a:t>The purpose of the Prevention/Detection column is to identify and record this and assess how effective it was </a:t>
            </a:r>
          </a:p>
          <a:p>
            <a:r>
              <a:rPr lang="en-GB" sz="1800" dirty="0"/>
              <a:t>If there was none – write none. This often happens if it is an unprecedented function or system</a:t>
            </a:r>
          </a:p>
          <a:p>
            <a:endParaRPr lang="en-GB" sz="1800" dirty="0"/>
          </a:p>
          <a:p>
            <a:endParaRPr lang="en-GB" sz="1800" dirty="0"/>
          </a:p>
        </p:txBody>
      </p:sp>
      <p:pic>
        <p:nvPicPr>
          <p:cNvPr id="3" name="Picture 2">
            <a:extLst>
              <a:ext uri="{FF2B5EF4-FFF2-40B4-BE49-F238E27FC236}">
                <a16:creationId xmlns:a16="http://schemas.microsoft.com/office/drawing/2014/main" id="{4F0F668D-A4DB-D347-BD6D-475908DE3C20}"/>
              </a:ext>
            </a:extLst>
          </p:cNvPr>
          <p:cNvPicPr>
            <a:picLocks noChangeAspect="1"/>
          </p:cNvPicPr>
          <p:nvPr/>
        </p:nvPicPr>
        <p:blipFill rotWithShape="1">
          <a:blip r:embed="rId3"/>
          <a:srcRect r="8373"/>
          <a:stretch/>
        </p:blipFill>
        <p:spPr>
          <a:xfrm>
            <a:off x="2013066" y="1205488"/>
            <a:ext cx="8378328" cy="483853"/>
          </a:xfrm>
          <a:prstGeom prst="rect">
            <a:avLst/>
          </a:prstGeom>
        </p:spPr>
      </p:pic>
    </p:spTree>
    <p:extLst>
      <p:ext uri="{BB962C8B-B14F-4D97-AF65-F5344CB8AC3E}">
        <p14:creationId xmlns:p14="http://schemas.microsoft.com/office/powerpoint/2010/main" val="1334864407"/>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71189" y="85863"/>
            <a:ext cx="9404723" cy="1400530"/>
          </a:xfrm>
        </p:spPr>
        <p:txBody>
          <a:bodyPr/>
          <a:lstStyle/>
          <a:p>
            <a:r>
              <a:rPr lang="en-GB" sz="3600" dirty="0"/>
              <a:t>Prevention vs. Detection</a:t>
            </a:r>
          </a:p>
        </p:txBody>
      </p:sp>
      <p:sp>
        <p:nvSpPr>
          <p:cNvPr id="66562" name="Rectangle 3"/>
          <p:cNvSpPr>
            <a:spLocks noGrp="1" noChangeArrowheads="1"/>
          </p:cNvSpPr>
          <p:nvPr>
            <p:ph idx="1"/>
          </p:nvPr>
        </p:nvSpPr>
        <p:spPr>
          <a:xfrm>
            <a:off x="1194804" y="1562804"/>
            <a:ext cx="9404722" cy="4567404"/>
          </a:xfrm>
        </p:spPr>
        <p:txBody>
          <a:bodyPr/>
          <a:lstStyle/>
          <a:p>
            <a:r>
              <a:rPr lang="en-US" sz="1800" dirty="0"/>
              <a:t>Prevention is where:</a:t>
            </a:r>
            <a:endParaRPr lang="en-GB" sz="1800" dirty="0"/>
          </a:p>
          <a:p>
            <a:pPr lvl="1"/>
            <a:r>
              <a:rPr lang="en-US" sz="1800" dirty="0"/>
              <a:t>We have tried to design the problem out. This will have a degree of success.</a:t>
            </a:r>
            <a:endParaRPr lang="en-GB" sz="1800" dirty="0"/>
          </a:p>
          <a:p>
            <a:pPr lvl="1"/>
            <a:r>
              <a:rPr lang="en-US" sz="1800" dirty="0"/>
              <a:t>We have “design controls” in place, such as analysis, to quantify the risks</a:t>
            </a:r>
            <a:endParaRPr lang="en-GB" sz="1800" dirty="0"/>
          </a:p>
          <a:p>
            <a:pPr lvl="0"/>
            <a:r>
              <a:rPr lang="en-US" sz="1800" dirty="0"/>
              <a:t>Detection is where:</a:t>
            </a:r>
            <a:endParaRPr lang="en-GB" sz="1800" dirty="0"/>
          </a:p>
          <a:p>
            <a:pPr lvl="1"/>
            <a:r>
              <a:rPr lang="en-US" sz="1800" dirty="0"/>
              <a:t>We have “design or </a:t>
            </a:r>
            <a:r>
              <a:rPr lang="en-US" sz="1800" dirty="0" err="1"/>
              <a:t>realisation</a:t>
            </a:r>
            <a:r>
              <a:rPr lang="en-US" sz="1800" dirty="0"/>
              <a:t> controls” in place to detect issues</a:t>
            </a:r>
            <a:endParaRPr lang="en-GB" sz="1800" dirty="0"/>
          </a:p>
          <a:p>
            <a:pPr lvl="1"/>
            <a:r>
              <a:rPr lang="en-US" sz="1800" dirty="0"/>
              <a:t>We incorporate new functionality in the system to warn the user of impending failure</a:t>
            </a:r>
            <a:endParaRPr lang="en-GB" sz="1800" dirty="0"/>
          </a:p>
          <a:p>
            <a:r>
              <a:rPr lang="en-GB" sz="1800" dirty="0"/>
              <a:t>It is important to note that prevention is ALWAYS better than detection. In the short term detection is often cheaper. In the long term after people die – it’s will be more expensive!</a:t>
            </a:r>
          </a:p>
          <a:p>
            <a:endParaRPr lang="en-GB" sz="1800" dirty="0"/>
          </a:p>
          <a:p>
            <a:endParaRPr lang="en-GB" sz="1800" dirty="0"/>
          </a:p>
          <a:p>
            <a:endParaRPr lang="en-GB" sz="1800" dirty="0"/>
          </a:p>
        </p:txBody>
      </p:sp>
    </p:spTree>
    <p:extLst>
      <p:ext uri="{BB962C8B-B14F-4D97-AF65-F5344CB8AC3E}">
        <p14:creationId xmlns:p14="http://schemas.microsoft.com/office/powerpoint/2010/main" val="1032421217"/>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a:xfrm>
            <a:off x="301158" y="0"/>
            <a:ext cx="9404723" cy="826793"/>
          </a:xfrm>
        </p:spPr>
        <p:txBody>
          <a:bodyPr/>
          <a:lstStyle/>
          <a:p>
            <a:r>
              <a:rPr lang="en-GB" sz="3600" dirty="0"/>
              <a:t>Prevention/Detection D</a:t>
            </a:r>
          </a:p>
        </p:txBody>
      </p:sp>
      <p:sp>
        <p:nvSpPr>
          <p:cNvPr id="68610" name="Rectangle 3"/>
          <p:cNvSpPr>
            <a:spLocks noGrp="1" noChangeArrowheads="1"/>
          </p:cNvSpPr>
          <p:nvPr>
            <p:ph idx="1"/>
          </p:nvPr>
        </p:nvSpPr>
        <p:spPr>
          <a:xfrm>
            <a:off x="1711087" y="1732124"/>
            <a:ext cx="8946541" cy="4195481"/>
          </a:xfrm>
        </p:spPr>
        <p:txBody>
          <a:bodyPr>
            <a:normAutofit/>
          </a:bodyPr>
          <a:lstStyle/>
          <a:p>
            <a:r>
              <a:rPr lang="en-GB" sz="1800" dirty="0"/>
              <a:t>The  </a:t>
            </a:r>
            <a:r>
              <a:rPr lang="ja-JP" altLang="en-GB" sz="1800" dirty="0"/>
              <a:t>“</a:t>
            </a:r>
            <a:r>
              <a:rPr lang="en-GB" altLang="ja-JP" sz="1800" dirty="0"/>
              <a:t>D</a:t>
            </a:r>
            <a:r>
              <a:rPr lang="ja-JP" altLang="en-GB" sz="1800" dirty="0"/>
              <a:t>”</a:t>
            </a:r>
            <a:r>
              <a:rPr lang="en-GB" altLang="ja-JP" sz="1800" dirty="0"/>
              <a:t> column is an assessment of </a:t>
            </a:r>
            <a:r>
              <a:rPr lang="ja-JP" altLang="en-GB" sz="1800" dirty="0"/>
              <a:t>“</a:t>
            </a:r>
            <a:r>
              <a:rPr lang="en-GB" altLang="ja-JP" sz="1800" dirty="0"/>
              <a:t>how good</a:t>
            </a:r>
            <a:r>
              <a:rPr lang="ja-JP" altLang="en-GB" sz="1800" dirty="0"/>
              <a:t>”</a:t>
            </a:r>
            <a:r>
              <a:rPr lang="en-GB" altLang="ja-JP" sz="1800" dirty="0"/>
              <a:t> the currently employed Prevention/Detection method is at preventing or providing a warning of the impending failure</a:t>
            </a:r>
          </a:p>
          <a:p>
            <a:r>
              <a:rPr lang="en-GB" sz="1800" dirty="0"/>
              <a:t>The 1 to 10 Detection scale is based upon whether or not the user will experience the effects of the failure mode </a:t>
            </a:r>
          </a:p>
        </p:txBody>
      </p:sp>
      <p:sp>
        <p:nvSpPr>
          <p:cNvPr id="4" name="Left-Right Arrow 3"/>
          <p:cNvSpPr>
            <a:spLocks noChangeArrowheads="1"/>
          </p:cNvSpPr>
          <p:nvPr/>
        </p:nvSpPr>
        <p:spPr bwMode="auto">
          <a:xfrm>
            <a:off x="3640016" y="3547698"/>
            <a:ext cx="4910504" cy="208085"/>
          </a:xfrm>
          <a:prstGeom prst="leftRightArrow">
            <a:avLst>
              <a:gd name="adj1" fmla="val 50000"/>
              <a:gd name="adj2" fmla="val 50038"/>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40000" dist="20000" dir="5400000" rotWithShape="0">
              <a:srgbClr val="000000">
                <a:alpha val="37999"/>
              </a:srgbClr>
            </a:outerShdw>
          </a:effectLst>
        </p:spPr>
        <p:txBody>
          <a:bodyPr anchor="ctr"/>
          <a:lstStyle/>
          <a:p>
            <a:pPr algn="ctr">
              <a:defRPr/>
            </a:pPr>
            <a:endParaRPr lang="en-GB" sz="1477">
              <a:solidFill>
                <a:schemeClr val="dk1"/>
              </a:solidFill>
              <a:latin typeface="+mn-lt"/>
              <a:ea typeface="+mn-ea"/>
            </a:endParaRPr>
          </a:p>
        </p:txBody>
      </p:sp>
      <p:sp>
        <p:nvSpPr>
          <p:cNvPr id="68612" name="TextBox 4"/>
          <p:cNvSpPr txBox="1">
            <a:spLocks noChangeArrowheads="1"/>
          </p:cNvSpPr>
          <p:nvPr/>
        </p:nvSpPr>
        <p:spPr bwMode="auto">
          <a:xfrm>
            <a:off x="3190143" y="3481756"/>
            <a:ext cx="303288"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a:t>
            </a:r>
          </a:p>
        </p:txBody>
      </p:sp>
      <p:sp>
        <p:nvSpPr>
          <p:cNvPr id="68613" name="TextBox 5"/>
          <p:cNvSpPr txBox="1">
            <a:spLocks noChangeArrowheads="1"/>
          </p:cNvSpPr>
          <p:nvPr/>
        </p:nvSpPr>
        <p:spPr bwMode="auto">
          <a:xfrm>
            <a:off x="8636977" y="3446586"/>
            <a:ext cx="421910" cy="34810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t>10</a:t>
            </a:r>
          </a:p>
        </p:txBody>
      </p:sp>
      <p:sp>
        <p:nvSpPr>
          <p:cNvPr id="68614" name="TextBox 6"/>
          <p:cNvSpPr txBox="1">
            <a:spLocks noChangeArrowheads="1"/>
          </p:cNvSpPr>
          <p:nvPr/>
        </p:nvSpPr>
        <p:spPr bwMode="auto">
          <a:xfrm>
            <a:off x="2112724" y="3892063"/>
            <a:ext cx="2164217" cy="1371209"/>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dirty="0">
                <a:solidFill>
                  <a:schemeClr val="accent1"/>
                </a:solidFill>
                <a:latin typeface="+mj-lt"/>
              </a:rPr>
              <a:t>Certain </a:t>
            </a:r>
            <a:r>
              <a:rPr lang="en-GB" sz="1600" dirty="0">
                <a:solidFill>
                  <a:schemeClr val="accent1"/>
                </a:solidFill>
                <a:latin typeface="+mj-lt"/>
              </a:rPr>
              <a:t>to</a:t>
            </a:r>
            <a:r>
              <a:rPr lang="en-GB" sz="1662" dirty="0">
                <a:solidFill>
                  <a:schemeClr val="accent1"/>
                </a:solidFill>
                <a:latin typeface="+mj-lt"/>
              </a:rPr>
              <a:t> prevent or detect failure before user experiences the failure effects</a:t>
            </a:r>
          </a:p>
        </p:txBody>
      </p:sp>
      <p:sp>
        <p:nvSpPr>
          <p:cNvPr id="68615" name="TextBox 7"/>
          <p:cNvSpPr txBox="1">
            <a:spLocks noChangeArrowheads="1"/>
          </p:cNvSpPr>
          <p:nvPr/>
        </p:nvSpPr>
        <p:spPr bwMode="auto">
          <a:xfrm>
            <a:off x="8273561" y="3878875"/>
            <a:ext cx="2067414" cy="1371209"/>
          </a:xfrm>
          <a:prstGeom prst="rect">
            <a:avLst/>
          </a:prstGeom>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662">
                <a:solidFill>
                  <a:schemeClr val="accent1"/>
                </a:solidFill>
                <a:latin typeface="+mj-lt"/>
              </a:rPr>
              <a:t>Cannot prevent or detect failure - user certain to experience  failure effects</a:t>
            </a:r>
          </a:p>
        </p:txBody>
      </p:sp>
      <p:sp>
        <p:nvSpPr>
          <p:cNvPr id="9" name="Rounded Rectangular Callout 8"/>
          <p:cNvSpPr/>
          <p:nvPr/>
        </p:nvSpPr>
        <p:spPr>
          <a:xfrm>
            <a:off x="4484234" y="4323724"/>
            <a:ext cx="2542232" cy="1838847"/>
          </a:xfrm>
          <a:prstGeom prst="wedgeRoundRectCallout">
            <a:avLst>
              <a:gd name="adj1" fmla="val -64379"/>
              <a:gd name="adj2" fmla="val -5126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77" dirty="0">
                <a:solidFill>
                  <a:schemeClr val="accent1"/>
                </a:solidFill>
              </a:rPr>
              <a:t>A classic example of a 1 is a car fuel gauge. This device can give ample warning of the fact the car will stop if the fuel is not replenished  </a:t>
            </a:r>
          </a:p>
        </p:txBody>
      </p:sp>
      <p:pic>
        <p:nvPicPr>
          <p:cNvPr id="12" name="Picture 11">
            <a:extLst>
              <a:ext uri="{FF2B5EF4-FFF2-40B4-BE49-F238E27FC236}">
                <a16:creationId xmlns:a16="http://schemas.microsoft.com/office/drawing/2014/main" id="{35262854-35CF-D843-B216-4BB0FED6CE57}"/>
              </a:ext>
            </a:extLst>
          </p:cNvPr>
          <p:cNvPicPr>
            <a:picLocks noChangeAspect="1"/>
          </p:cNvPicPr>
          <p:nvPr/>
        </p:nvPicPr>
        <p:blipFill rotWithShape="1">
          <a:blip r:embed="rId3"/>
          <a:srcRect r="8783"/>
          <a:stretch/>
        </p:blipFill>
        <p:spPr>
          <a:xfrm>
            <a:off x="1896230" y="1148888"/>
            <a:ext cx="8340879" cy="483853"/>
          </a:xfrm>
          <a:prstGeom prst="rect">
            <a:avLst/>
          </a:prstGeom>
        </p:spPr>
      </p:pic>
    </p:spTree>
    <p:extLst>
      <p:ext uri="{BB962C8B-B14F-4D97-AF65-F5344CB8AC3E}">
        <p14:creationId xmlns:p14="http://schemas.microsoft.com/office/powerpoint/2010/main" val="942241348"/>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0" y="0"/>
            <a:ext cx="9404723" cy="1400530"/>
          </a:xfrm>
        </p:spPr>
        <p:txBody>
          <a:bodyPr/>
          <a:lstStyle/>
          <a:p>
            <a:r>
              <a:rPr lang="en-GB" sz="3600" dirty="0"/>
              <a:t>Prevention/Detection Ratings</a:t>
            </a:r>
          </a:p>
        </p:txBody>
      </p:sp>
      <p:sp>
        <p:nvSpPr>
          <p:cNvPr id="75778" name="Rectangle 3"/>
          <p:cNvSpPr>
            <a:spLocks noChangeArrowheads="1"/>
          </p:cNvSpPr>
          <p:nvPr/>
        </p:nvSpPr>
        <p:spPr bwMode="auto">
          <a:xfrm>
            <a:off x="1524001" y="-1050354"/>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graphicFrame>
        <p:nvGraphicFramePr>
          <p:cNvPr id="240644" name="Group 4"/>
          <p:cNvGraphicFramePr>
            <a:graphicFrameLocks noGrp="1"/>
          </p:cNvGraphicFramePr>
          <p:nvPr/>
        </p:nvGraphicFramePr>
        <p:xfrm>
          <a:off x="2377586" y="1134601"/>
          <a:ext cx="7436828" cy="4895852"/>
        </p:xfrm>
        <a:graphic>
          <a:graphicData uri="http://schemas.openxmlformats.org/drawingml/2006/table">
            <a:tbl>
              <a:tblPr>
                <a:tableStyleId>{69C7853C-536D-4A76-A0AE-DD22124D55A5}</a:tableStyleId>
              </a:tblPr>
              <a:tblGrid>
                <a:gridCol w="956897">
                  <a:extLst>
                    <a:ext uri="{9D8B030D-6E8A-4147-A177-3AD203B41FA5}">
                      <a16:colId xmlns:a16="http://schemas.microsoft.com/office/drawing/2014/main" val="20000"/>
                    </a:ext>
                  </a:extLst>
                </a:gridCol>
                <a:gridCol w="2388577">
                  <a:extLst>
                    <a:ext uri="{9D8B030D-6E8A-4147-A177-3AD203B41FA5}">
                      <a16:colId xmlns:a16="http://schemas.microsoft.com/office/drawing/2014/main" val="20001"/>
                    </a:ext>
                  </a:extLst>
                </a:gridCol>
                <a:gridCol w="4091354">
                  <a:extLst>
                    <a:ext uri="{9D8B030D-6E8A-4147-A177-3AD203B41FA5}">
                      <a16:colId xmlns:a16="http://schemas.microsoft.com/office/drawing/2014/main" val="20002"/>
                    </a:ext>
                  </a:extLst>
                </a:gridCol>
              </a:tblGrid>
              <a:tr h="253218">
                <a:tc gridSpan="3">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PREVENTION/DETECTION  RATINGS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3512">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a:ln>
                            <a:noFill/>
                          </a:ln>
                          <a:solidFill>
                            <a:sysClr val="windowText" lastClr="000000"/>
                          </a:solidFill>
                          <a:effectLst/>
                        </a:rPr>
                        <a:t>Rating</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Description</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ctr"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1" u="none" strike="noStrike" cap="none" normalizeH="0" baseline="0" dirty="0">
                          <a:ln>
                            <a:noFill/>
                          </a:ln>
                          <a:solidFill>
                            <a:sysClr val="windowText" lastClr="000000"/>
                          </a:solidFill>
                          <a:effectLst/>
                        </a:rPr>
                        <a:t>Criteria</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1"/>
                  </a:ext>
                </a:extLst>
              </a:tr>
              <a:tr h="590843">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Remote probability of failure reaching the user</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with a strong history of excellent performance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2"/>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2</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similar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3"/>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3</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Slight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4"/>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4</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Low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5"/>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5</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Medium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and robust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6"/>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6</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 known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7"/>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7</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Moderately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and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8"/>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8</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An experimental prevention/detection method exists for other systems but is not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09"/>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9</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Very High probability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but functionality is included in the system requirements</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0"/>
                  </a:ext>
                </a:extLst>
              </a:tr>
              <a:tr h="422031">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10</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a:ln>
                            <a:noFill/>
                          </a:ln>
                          <a:solidFill>
                            <a:sysClr val="windowText" lastClr="000000"/>
                          </a:solidFill>
                          <a:effectLst/>
                        </a:rPr>
                        <a:t>It is certain that the failure mode will reach the user</a:t>
                      </a:r>
                      <a:endParaRPr kumimoji="0" lang="en-US" sz="1700" b="0" i="0" u="none" strike="noStrike" cap="none" normalizeH="0" baseline="0">
                        <a:ln>
                          <a:noFill/>
                        </a:ln>
                        <a:solidFill>
                          <a:sysClr val="windowText" lastClr="000000"/>
                        </a:solidFill>
                        <a:effectLst/>
                        <a:latin typeface="Arial" charset="0"/>
                      </a:endParaRPr>
                    </a:p>
                  </a:txBody>
                  <a:tcPr marL="84406" marR="84406" marT="42203" marB="42203" horzOverflow="overflow"/>
                </a:tc>
                <a:tc>
                  <a:txBody>
                    <a:bodyPr/>
                    <a:lstStyle/>
                    <a:p>
                      <a:pPr marL="0" marR="0" lvl="0" indent="0" algn="l" defTabSz="914400" rtl="0" eaLnBrk="1" fontAlgn="base" latinLnBrk="0" hangingPunct="1">
                        <a:lnSpc>
                          <a:spcPct val="100000"/>
                        </a:lnSpc>
                        <a:spcBef>
                          <a:spcPct val="0"/>
                        </a:spcBef>
                        <a:spcAft>
                          <a:spcPct val="0"/>
                        </a:spcAft>
                        <a:buClr>
                          <a:schemeClr val="accent2"/>
                        </a:buClr>
                        <a:buSzPct val="145000"/>
                        <a:buFont typeface="Symbol" pitchFamily="18" charset="2"/>
                        <a:buNone/>
                        <a:tabLst>
                          <a:tab pos="2971800" algn="ctr"/>
                        </a:tabLst>
                      </a:pPr>
                      <a:r>
                        <a:rPr kumimoji="0" lang="en-US" sz="1100" b="0" u="none" strike="noStrike" cap="none" normalizeH="0" baseline="0" dirty="0">
                          <a:ln>
                            <a:noFill/>
                          </a:ln>
                          <a:solidFill>
                            <a:sysClr val="windowText" lastClr="000000"/>
                          </a:solidFill>
                          <a:effectLst/>
                        </a:rPr>
                        <a:t>No known prevention/detection method and no requirement to do so specified</a:t>
                      </a:r>
                      <a:endParaRPr kumimoji="0" lang="en-US" sz="1700" b="0" i="0" u="none" strike="noStrike" cap="none" normalizeH="0" baseline="0" dirty="0">
                        <a:ln>
                          <a:noFill/>
                        </a:ln>
                        <a:solidFill>
                          <a:sysClr val="windowText" lastClr="000000"/>
                        </a:solidFill>
                        <a:effectLst/>
                        <a:latin typeface="Arial" charset="0"/>
                      </a:endParaRPr>
                    </a:p>
                  </a:txBody>
                  <a:tcPr marL="84406" marR="84406" marT="42203" marB="42203" horzOverflow="overflow"/>
                </a:tc>
                <a:extLst>
                  <a:ext uri="{0D108BD9-81ED-4DB2-BD59-A6C34878D82A}">
                    <a16:rowId xmlns:a16="http://schemas.microsoft.com/office/drawing/2014/main" val="10011"/>
                  </a:ext>
                </a:extLst>
              </a:tr>
            </a:tbl>
          </a:graphicData>
        </a:graphic>
      </p:graphicFrame>
      <p:sp>
        <p:nvSpPr>
          <p:cNvPr id="75831" name="Rectangle 56"/>
          <p:cNvSpPr>
            <a:spLocks noChangeArrowheads="1"/>
          </p:cNvSpPr>
          <p:nvPr/>
        </p:nvSpPr>
        <p:spPr bwMode="auto">
          <a:xfrm>
            <a:off x="1524001" y="7558781"/>
            <a:ext cx="184731"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pPr>
              <a:tabLst>
                <a:tab pos="2743269" algn="ctr"/>
              </a:tabLst>
            </a:pPr>
            <a:endParaRPr lang="en-US" sz="1662"/>
          </a:p>
        </p:txBody>
      </p:sp>
    </p:spTree>
    <p:extLst>
      <p:ext uri="{BB962C8B-B14F-4D97-AF65-F5344CB8AC3E}">
        <p14:creationId xmlns:p14="http://schemas.microsoft.com/office/powerpoint/2010/main" val="3931679176"/>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p:cNvSpPr>
            <a:spLocks noGrp="1"/>
          </p:cNvSpPr>
          <p:nvPr>
            <p:ph type="title"/>
          </p:nvPr>
        </p:nvSpPr>
        <p:spPr>
          <a:xfrm>
            <a:off x="0" y="69437"/>
            <a:ext cx="9404723" cy="828537"/>
          </a:xfrm>
        </p:spPr>
        <p:txBody>
          <a:bodyPr/>
          <a:lstStyle/>
          <a:p>
            <a:r>
              <a:rPr lang="en-GB" sz="3600" dirty="0"/>
              <a:t>Risk Priority Number RPN</a:t>
            </a:r>
          </a:p>
        </p:txBody>
      </p:sp>
      <p:sp>
        <p:nvSpPr>
          <p:cNvPr id="72706" name="Content Placeholder 2"/>
          <p:cNvSpPr>
            <a:spLocks noGrp="1"/>
          </p:cNvSpPr>
          <p:nvPr>
            <p:ph idx="1"/>
          </p:nvPr>
        </p:nvSpPr>
        <p:spPr>
          <a:xfrm>
            <a:off x="569447" y="2181530"/>
            <a:ext cx="11164441" cy="4053417"/>
          </a:xfrm>
        </p:spPr>
        <p:txBody>
          <a:bodyPr/>
          <a:lstStyle/>
          <a:p>
            <a:r>
              <a:rPr lang="en-GB" sz="1800" dirty="0"/>
              <a:t>The values assigned to S, O and D are now multiplied together to give a Risk Priority Number:</a:t>
            </a:r>
          </a:p>
          <a:p>
            <a:pPr lvl="2"/>
            <a:endParaRPr lang="en-GB" sz="1800" dirty="0"/>
          </a:p>
          <a:p>
            <a:pPr marL="1073084" lvl="2" indent="0">
              <a:buNone/>
            </a:pPr>
            <a:r>
              <a:rPr lang="en-GB" sz="1800" dirty="0"/>
              <a:t>                     </a:t>
            </a:r>
            <a:r>
              <a:rPr lang="en-GB" sz="2800" dirty="0" err="1"/>
              <a:t>SxOxD</a:t>
            </a:r>
            <a:r>
              <a:rPr lang="en-GB" sz="2800" dirty="0"/>
              <a:t> = RPN</a:t>
            </a:r>
            <a:endParaRPr lang="en-GB" sz="1800" dirty="0"/>
          </a:p>
          <a:p>
            <a:pPr marL="0" indent="0">
              <a:buNone/>
            </a:pPr>
            <a:endParaRPr lang="en-GB" sz="1800" dirty="0"/>
          </a:p>
          <a:p>
            <a:r>
              <a:rPr lang="en-GB" sz="1800" dirty="0"/>
              <a:t>The purpose of the RPN is to direct action where it is required</a:t>
            </a:r>
          </a:p>
          <a:p>
            <a:r>
              <a:rPr lang="en-GB" sz="1800" dirty="0"/>
              <a:t>Care must be exercised, since the S, O and D ratings are not absolute but relative! Different teams constructing the same FMEA will typically generate the same failure modes, effects and causes - but will assign different values to SOD - BUT the prioritisation is likely be the same</a:t>
            </a:r>
          </a:p>
          <a:p>
            <a:endParaRPr lang="en-GB" sz="1800" dirty="0"/>
          </a:p>
          <a:p>
            <a:endParaRPr lang="en-GB" sz="1800" dirty="0"/>
          </a:p>
        </p:txBody>
      </p:sp>
      <p:pic>
        <p:nvPicPr>
          <p:cNvPr id="3" name="Picture 2">
            <a:extLst>
              <a:ext uri="{FF2B5EF4-FFF2-40B4-BE49-F238E27FC236}">
                <a16:creationId xmlns:a16="http://schemas.microsoft.com/office/drawing/2014/main" id="{A7FD107B-CC5E-4D43-9096-FBF72E4C4882}"/>
              </a:ext>
            </a:extLst>
          </p:cNvPr>
          <p:cNvPicPr>
            <a:picLocks noChangeAspect="1"/>
          </p:cNvPicPr>
          <p:nvPr/>
        </p:nvPicPr>
        <p:blipFill rotWithShape="1">
          <a:blip r:embed="rId2"/>
          <a:srcRect r="8677"/>
          <a:stretch/>
        </p:blipFill>
        <p:spPr>
          <a:xfrm>
            <a:off x="1921278" y="1176715"/>
            <a:ext cx="8350552" cy="483853"/>
          </a:xfrm>
          <a:prstGeom prst="rect">
            <a:avLst/>
          </a:prstGeom>
        </p:spPr>
      </p:pic>
    </p:spTree>
    <p:extLst>
      <p:ext uri="{BB962C8B-B14F-4D97-AF65-F5344CB8AC3E}">
        <p14:creationId xmlns:p14="http://schemas.microsoft.com/office/powerpoint/2010/main" val="2033007207"/>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2"/>
          <p:cNvSpPr>
            <a:spLocks noGrp="1" noChangeArrowheads="1"/>
          </p:cNvSpPr>
          <p:nvPr>
            <p:ph type="title"/>
          </p:nvPr>
        </p:nvSpPr>
        <p:spPr>
          <a:xfrm>
            <a:off x="0" y="22606"/>
            <a:ext cx="9404723" cy="743957"/>
          </a:xfrm>
        </p:spPr>
        <p:txBody>
          <a:bodyPr/>
          <a:lstStyle/>
          <a:p>
            <a:r>
              <a:rPr lang="en-GB" sz="3600" dirty="0"/>
              <a:t>Design Suggestions</a:t>
            </a:r>
          </a:p>
        </p:txBody>
      </p:sp>
      <p:sp>
        <p:nvSpPr>
          <p:cNvPr id="73730" name="Rectangle 3"/>
          <p:cNvSpPr>
            <a:spLocks noGrp="1" noChangeArrowheads="1"/>
          </p:cNvSpPr>
          <p:nvPr>
            <p:ph idx="1"/>
          </p:nvPr>
        </p:nvSpPr>
        <p:spPr>
          <a:xfrm>
            <a:off x="1956000" y="1825626"/>
            <a:ext cx="8281108" cy="3982629"/>
          </a:xfrm>
        </p:spPr>
        <p:txBody>
          <a:bodyPr/>
          <a:lstStyle/>
          <a:p>
            <a:r>
              <a:rPr lang="en-GB" sz="1800" dirty="0"/>
              <a:t>The final column of a Functional FMEA is that allocated for Design Suggestions, ideas that can either prevent or detect the failure mode.</a:t>
            </a:r>
          </a:p>
          <a:p>
            <a:r>
              <a:rPr lang="en-US" sz="1800" dirty="0"/>
              <a:t>FFMEA can be used before any design work has been undertaken</a:t>
            </a:r>
            <a:r>
              <a:rPr lang="en-GB" sz="1800" dirty="0"/>
              <a:t>, but knowledge of potential failures can lead to design ideas which if built in ab initio will be minimum cost. </a:t>
            </a:r>
          </a:p>
          <a:p>
            <a:r>
              <a:rPr lang="en-GB" sz="1800" dirty="0"/>
              <a:t>Accordingly there are levels of intervention:</a:t>
            </a:r>
          </a:p>
          <a:p>
            <a:pPr lvl="1"/>
            <a:r>
              <a:rPr lang="en-GB" sz="1800" dirty="0"/>
              <a:t>Design the failure mode out completely </a:t>
            </a:r>
          </a:p>
          <a:p>
            <a:pPr lvl="1"/>
            <a:r>
              <a:rPr lang="en-GB" sz="1800" dirty="0"/>
              <a:t>Provide a detection method that warns the user of impending failure – e.g. a fuel gauge on a motor car warns when the car is about to fail (run out of fuel)</a:t>
            </a:r>
          </a:p>
          <a:p>
            <a:pPr lvl="1"/>
            <a:r>
              <a:rPr lang="en-GB" sz="1800" dirty="0"/>
              <a:t>Inform the user the failure has occurred</a:t>
            </a:r>
          </a:p>
          <a:p>
            <a:pPr lvl="1"/>
            <a:endParaRPr lang="en-GB" sz="1800" dirty="0"/>
          </a:p>
          <a:p>
            <a:endParaRPr lang="en-GB" sz="1800" dirty="0"/>
          </a:p>
        </p:txBody>
      </p:sp>
      <p:pic>
        <p:nvPicPr>
          <p:cNvPr id="3" name="Picture 2">
            <a:extLst>
              <a:ext uri="{FF2B5EF4-FFF2-40B4-BE49-F238E27FC236}">
                <a16:creationId xmlns:a16="http://schemas.microsoft.com/office/drawing/2014/main" id="{A8515DBB-B90E-324B-BCCC-93B8A6137653}"/>
              </a:ext>
            </a:extLst>
          </p:cNvPr>
          <p:cNvPicPr>
            <a:picLocks noChangeAspect="1"/>
          </p:cNvPicPr>
          <p:nvPr/>
        </p:nvPicPr>
        <p:blipFill rotWithShape="1">
          <a:blip r:embed="rId3"/>
          <a:srcRect r="8862"/>
          <a:stretch/>
        </p:blipFill>
        <p:spPr>
          <a:xfrm>
            <a:off x="1841077" y="1181210"/>
            <a:ext cx="8333634" cy="483853"/>
          </a:xfrm>
          <a:prstGeom prst="rect">
            <a:avLst/>
          </a:prstGeom>
        </p:spPr>
      </p:pic>
    </p:spTree>
    <p:extLst>
      <p:ext uri="{BB962C8B-B14F-4D97-AF65-F5344CB8AC3E}">
        <p14:creationId xmlns:p14="http://schemas.microsoft.com/office/powerpoint/2010/main" val="452620424"/>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744D776-905E-416C-AF6D-C6EB4FBB0A9A}"/>
              </a:ext>
            </a:extLst>
          </p:cNvPr>
          <p:cNvSpPr/>
          <p:nvPr/>
        </p:nvSpPr>
        <p:spPr>
          <a:xfrm>
            <a:off x="1839751" y="1084139"/>
            <a:ext cx="8465044" cy="5151031"/>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5777" name="Object 7"/>
          <p:cNvGraphicFramePr>
            <a:graphicFrameLocks noChangeAspect="1"/>
          </p:cNvGraphicFramePr>
          <p:nvPr/>
        </p:nvGraphicFramePr>
        <p:xfrm>
          <a:off x="1771246" y="972813"/>
          <a:ext cx="8601808" cy="5270988"/>
        </p:xfrm>
        <a:graphic>
          <a:graphicData uri="http://schemas.openxmlformats.org/presentationml/2006/ole">
            <mc:AlternateContent xmlns:mc="http://schemas.openxmlformats.org/markup-compatibility/2006">
              <mc:Choice xmlns:v="urn:schemas-microsoft-com:vml" Requires="v">
                <p:oleObj name="Document" r:id="rId3" imgW="10020300" imgH="6146800" progId="Word.Document.8">
                  <p:embed/>
                </p:oleObj>
              </mc:Choice>
              <mc:Fallback>
                <p:oleObj name="Document" r:id="rId3" imgW="10020300" imgH="6146800" progId="Word.Document.8">
                  <p:embed/>
                  <p:pic>
                    <p:nvPicPr>
                      <p:cNvPr id="75777" name="Object 7"/>
                      <p:cNvPicPr>
                        <a:picLocks noChangeAspect="1" noChangeArrowheads="1"/>
                      </p:cNvPicPr>
                      <p:nvPr/>
                    </p:nvPicPr>
                    <p:blipFill>
                      <a:blip r:embed="rId4"/>
                      <a:srcRect/>
                      <a:stretch>
                        <a:fillRect/>
                      </a:stretch>
                    </p:blipFill>
                    <p:spPr bwMode="auto">
                      <a:xfrm>
                        <a:off x="1771246" y="972813"/>
                        <a:ext cx="8601808" cy="5270988"/>
                      </a:xfrm>
                      <a:prstGeom prst="rect">
                        <a:avLst/>
                      </a:prstGeom>
                      <a:solidFill>
                        <a:schemeClr val="bg1"/>
                      </a:solid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75778" name="Rectangle 2"/>
          <p:cNvSpPr>
            <a:spLocks noGrp="1" noChangeArrowheads="1"/>
          </p:cNvSpPr>
          <p:nvPr>
            <p:ph type="title"/>
          </p:nvPr>
        </p:nvSpPr>
        <p:spPr>
          <a:xfrm>
            <a:off x="-76648" y="0"/>
            <a:ext cx="9404723" cy="1400530"/>
          </a:xfrm>
        </p:spPr>
        <p:txBody>
          <a:bodyPr/>
          <a:lstStyle/>
          <a:p>
            <a:r>
              <a:rPr lang="en-GB" dirty="0"/>
              <a:t>  Example</a:t>
            </a:r>
          </a:p>
        </p:txBody>
      </p:sp>
      <p:sp>
        <p:nvSpPr>
          <p:cNvPr id="5124" name="AutoShape 4"/>
          <p:cNvSpPr>
            <a:spLocks noChangeArrowheads="1"/>
          </p:cNvSpPr>
          <p:nvPr/>
        </p:nvSpPr>
        <p:spPr bwMode="gray">
          <a:xfrm>
            <a:off x="3996692" y="5807453"/>
            <a:ext cx="6136195" cy="686848"/>
          </a:xfrm>
          <a:prstGeom prst="wedgeRoundRectCallout">
            <a:avLst>
              <a:gd name="adj1" fmla="val 34541"/>
              <a:gd name="adj2" fmla="val -8964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nchor="ctr"/>
          <a:lstStyle/>
          <a:p>
            <a:pPr algn="ctr" eaLnBrk="0" hangingPunct="0">
              <a:defRPr/>
            </a:pPr>
            <a:r>
              <a:rPr lang="en-GB" sz="1477">
                <a:solidFill>
                  <a:schemeClr val="tx1"/>
                </a:solidFill>
              </a:rPr>
              <a:t>It is the comments column that is the important output since it is used to capture design ideas that can be built into the systems </a:t>
            </a:r>
            <a:r>
              <a:rPr lang="en-GB" sz="1477" i="1">
                <a:solidFill>
                  <a:schemeClr val="tx1"/>
                </a:solidFill>
              </a:rPr>
              <a:t>ab initio</a:t>
            </a:r>
            <a:endParaRPr lang="en-GB" sz="1477">
              <a:solidFill>
                <a:schemeClr val="tx1"/>
              </a:solidFill>
            </a:endParaRPr>
          </a:p>
        </p:txBody>
      </p:sp>
    </p:spTree>
    <p:extLst>
      <p:ext uri="{BB962C8B-B14F-4D97-AF65-F5344CB8AC3E}">
        <p14:creationId xmlns:p14="http://schemas.microsoft.com/office/powerpoint/2010/main" val="1417077789"/>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2"/>
          <p:cNvSpPr>
            <a:spLocks noGrp="1" noChangeArrowheads="1"/>
          </p:cNvSpPr>
          <p:nvPr>
            <p:ph type="title"/>
          </p:nvPr>
        </p:nvSpPr>
        <p:spPr>
          <a:xfrm>
            <a:off x="0" y="0"/>
            <a:ext cx="9404723" cy="1400530"/>
          </a:xfrm>
        </p:spPr>
        <p:txBody>
          <a:bodyPr/>
          <a:lstStyle/>
          <a:p>
            <a:r>
              <a:rPr lang="en-GB" dirty="0"/>
              <a:t>A New Functionality</a:t>
            </a:r>
          </a:p>
        </p:txBody>
      </p:sp>
      <p:sp>
        <p:nvSpPr>
          <p:cNvPr id="79874" name="Rectangle 3"/>
          <p:cNvSpPr>
            <a:spLocks noGrp="1" noChangeArrowheads="1"/>
          </p:cNvSpPr>
          <p:nvPr>
            <p:ph idx="1"/>
          </p:nvPr>
        </p:nvSpPr>
        <p:spPr>
          <a:xfrm>
            <a:off x="596824" y="1825625"/>
            <a:ext cx="11273950" cy="3434786"/>
          </a:xfrm>
        </p:spPr>
        <p:txBody>
          <a:bodyPr>
            <a:normAutofit fontScale="92500"/>
          </a:bodyPr>
          <a:lstStyle/>
          <a:p>
            <a:r>
              <a:rPr lang="en-GB" sz="2400" dirty="0"/>
              <a:t>Completing a FFMEA will lead to many design ideas. These should be reviewed to:</a:t>
            </a:r>
          </a:p>
          <a:p>
            <a:pPr lvl="1"/>
            <a:r>
              <a:rPr lang="en-GB" dirty="0"/>
              <a:t>Identify common themes</a:t>
            </a:r>
          </a:p>
          <a:p>
            <a:pPr lvl="1"/>
            <a:r>
              <a:rPr lang="en-GB" dirty="0"/>
              <a:t>Novel features</a:t>
            </a:r>
          </a:p>
          <a:p>
            <a:pPr lvl="1"/>
            <a:r>
              <a:rPr lang="en-GB" dirty="0"/>
              <a:t>Determine additional system functionality </a:t>
            </a:r>
          </a:p>
          <a:p>
            <a:endParaRPr lang="en-GB" sz="2400" dirty="0"/>
          </a:p>
          <a:p>
            <a:r>
              <a:rPr lang="en-GB" sz="2400" dirty="0"/>
              <a:t>This new functionality is called Emergent Functionality and can often delight the customer, but remember - they don</a:t>
            </a:r>
            <a:r>
              <a:rPr lang="ja-JP" altLang="en-GB" sz="2400" dirty="0"/>
              <a:t>’</a:t>
            </a:r>
            <a:r>
              <a:rPr lang="en-GB" altLang="ja-JP" sz="2400" dirty="0"/>
              <a:t>t necessarily want to pay for it</a:t>
            </a:r>
          </a:p>
          <a:p>
            <a:r>
              <a:rPr lang="en-GB" sz="2400" dirty="0"/>
              <a:t>Systems/Products are unsafe, unreliable or have poor performance because we design them to be. If we undertake FMEA in all its forms we have the opportunity to design in success.</a:t>
            </a:r>
          </a:p>
        </p:txBody>
      </p:sp>
    </p:spTree>
    <p:extLst>
      <p:ext uri="{BB962C8B-B14F-4D97-AF65-F5344CB8AC3E}">
        <p14:creationId xmlns:p14="http://schemas.microsoft.com/office/powerpoint/2010/main" val="2599714916"/>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8" descr="Stop and Think"/>
          <p:cNvPicPr>
            <a:picLocks noChangeAspect="1" noChangeArrowheads="1"/>
          </p:cNvPicPr>
          <p:nvPr/>
        </p:nvPicPr>
        <p:blipFill>
          <a:blip r:embed="rId3">
            <a:extLst>
              <a:ext uri="{28A0092B-C50C-407E-A947-70E740481C1C}">
                <a14:useLocalDpi xmlns:a14="http://schemas.microsoft.com/office/drawing/2010/main" val="0"/>
              </a:ext>
            </a:extLst>
          </a:blip>
          <a:srcRect l="5992" t="8151" r="7790" b="12227"/>
          <a:stretch>
            <a:fillRect/>
          </a:stretch>
        </p:blipFill>
        <p:spPr bwMode="auto">
          <a:xfrm>
            <a:off x="1288558" y="1952981"/>
            <a:ext cx="4998427" cy="33923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7825" name="Rectangle 2"/>
          <p:cNvSpPr>
            <a:spLocks noGrp="1" noChangeArrowheads="1"/>
          </p:cNvSpPr>
          <p:nvPr>
            <p:ph type="title"/>
          </p:nvPr>
        </p:nvSpPr>
        <p:spPr>
          <a:xfrm>
            <a:off x="0" y="0"/>
            <a:ext cx="9144000" cy="562941"/>
          </a:xfrm>
        </p:spPr>
        <p:txBody>
          <a:bodyPr>
            <a:normAutofit fontScale="90000"/>
          </a:bodyPr>
          <a:lstStyle/>
          <a:p>
            <a:r>
              <a:rPr lang="en-GB" dirty="0"/>
              <a:t>Exercise: FFMEA</a:t>
            </a:r>
          </a:p>
        </p:txBody>
      </p:sp>
      <p:sp>
        <p:nvSpPr>
          <p:cNvPr id="77826" name="Rectangle 3"/>
          <p:cNvSpPr>
            <a:spLocks noGrp="1" noChangeArrowheads="1"/>
          </p:cNvSpPr>
          <p:nvPr>
            <p:ph type="body" sz="half" idx="2"/>
          </p:nvPr>
        </p:nvSpPr>
        <p:spPr>
          <a:xfrm>
            <a:off x="6096000" y="688157"/>
            <a:ext cx="5517823" cy="5811131"/>
          </a:xfrm>
        </p:spPr>
        <p:txBody>
          <a:bodyPr>
            <a:normAutofit fontScale="92500"/>
          </a:bodyPr>
          <a:lstStyle/>
          <a:p>
            <a:pPr marL="0" indent="0">
              <a:buNone/>
            </a:pPr>
            <a:r>
              <a:rPr lang="en-GB" sz="1800" b="1" dirty="0"/>
              <a:t>In small teams </a:t>
            </a:r>
          </a:p>
          <a:p>
            <a:r>
              <a:rPr lang="en-GB" dirty="0"/>
              <a:t>Conduct a functional FMEA for ONE function of your Munition System</a:t>
            </a:r>
          </a:p>
          <a:p>
            <a:pPr lvl="1"/>
            <a:r>
              <a:rPr lang="en-GB" dirty="0"/>
              <a:t>List all the Failure Modes</a:t>
            </a:r>
          </a:p>
          <a:p>
            <a:pPr lvl="1"/>
            <a:r>
              <a:rPr lang="en-GB" dirty="0"/>
              <a:t>Select one Failure Mode and list all the Effects</a:t>
            </a:r>
          </a:p>
          <a:p>
            <a:pPr lvl="1"/>
            <a:r>
              <a:rPr lang="en-GB" dirty="0"/>
              <a:t>Select one Effect and list all the Causes</a:t>
            </a:r>
          </a:p>
          <a:p>
            <a:pPr lvl="1"/>
            <a:r>
              <a:rPr lang="en-GB" dirty="0"/>
              <a:t>Select one Cause and list the Current Detection Methods (guess)</a:t>
            </a:r>
          </a:p>
          <a:p>
            <a:pPr lvl="1"/>
            <a:r>
              <a:rPr lang="en-GB" dirty="0"/>
              <a:t>Assign S, O, and Ds as you proceed</a:t>
            </a:r>
          </a:p>
          <a:p>
            <a:pPr lvl="1"/>
            <a:r>
              <a:rPr lang="en-GB" dirty="0"/>
              <a:t>Determine some suitable design ideas</a:t>
            </a:r>
          </a:p>
          <a:p>
            <a:r>
              <a:rPr lang="en-GB" dirty="0"/>
              <a:t>Flip chart the outcomes and be prepared to share with the rest of the group</a:t>
            </a:r>
          </a:p>
          <a:p>
            <a:pPr marL="0" indent="0">
              <a:buNone/>
            </a:pPr>
            <a:r>
              <a:rPr lang="en-GB" b="1" dirty="0"/>
              <a:t>Time: 30 Minutes</a:t>
            </a:r>
          </a:p>
          <a:p>
            <a:pPr lvl="1"/>
            <a:endParaRPr lang="en-GB" dirty="0"/>
          </a:p>
          <a:p>
            <a:endParaRPr lang="en-GB" dirty="0"/>
          </a:p>
          <a:p>
            <a:endParaRPr lang="en-GB" dirty="0"/>
          </a:p>
        </p:txBody>
      </p:sp>
    </p:spTree>
    <p:extLst>
      <p:ext uri="{BB962C8B-B14F-4D97-AF65-F5344CB8AC3E}">
        <p14:creationId xmlns:p14="http://schemas.microsoft.com/office/powerpoint/2010/main" val="1221098987"/>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20367C7-F0DD-1C44-A460-AB5C63E65C01}"/>
              </a:ext>
            </a:extLst>
          </p:cNvPr>
          <p:cNvSpPr>
            <a:spLocks noGrp="1"/>
          </p:cNvSpPr>
          <p:nvPr>
            <p:ph type="title"/>
          </p:nvPr>
        </p:nvSpPr>
        <p:spPr>
          <a:xfrm>
            <a:off x="268589" y="254087"/>
            <a:ext cx="10515600" cy="699122"/>
          </a:xfrm>
        </p:spPr>
        <p:txBody>
          <a:bodyPr/>
          <a:lstStyle/>
          <a:p>
            <a:r>
              <a:rPr lang="en-GB" sz="2800" dirty="0"/>
              <a:t>What Have we Done?</a:t>
            </a:r>
          </a:p>
        </p:txBody>
      </p:sp>
      <p:sp>
        <p:nvSpPr>
          <p:cNvPr id="8" name="Text Placeholder 7">
            <a:extLst>
              <a:ext uri="{FF2B5EF4-FFF2-40B4-BE49-F238E27FC236}">
                <a16:creationId xmlns:a16="http://schemas.microsoft.com/office/drawing/2014/main" id="{3502E21B-B43D-F24A-938B-B80C2943D615}"/>
              </a:ext>
            </a:extLst>
          </p:cNvPr>
          <p:cNvSpPr>
            <a:spLocks noGrp="1"/>
          </p:cNvSpPr>
          <p:nvPr>
            <p:ph idx="4294967295"/>
          </p:nvPr>
        </p:nvSpPr>
        <p:spPr>
          <a:xfrm>
            <a:off x="0" y="1031875"/>
            <a:ext cx="9837738" cy="5826125"/>
          </a:xfrm>
          <a:solidFill>
            <a:schemeClr val="bg1"/>
          </a:solidFill>
        </p:spPr>
        <p:style>
          <a:lnRef idx="0">
            <a:schemeClr val="accent2"/>
          </a:lnRef>
          <a:fillRef idx="3">
            <a:schemeClr val="accent2"/>
          </a:fillRef>
          <a:effectRef idx="3">
            <a:schemeClr val="accent2"/>
          </a:effectRef>
          <a:fontRef idx="minor">
            <a:schemeClr val="lt1"/>
          </a:fontRef>
        </p:style>
        <p:txBody>
          <a:bodyPr lIns="72000" tIns="72000">
            <a:normAutofit/>
          </a:bodyPr>
          <a:lstStyle/>
          <a:p>
            <a:pPr marL="0" indent="0">
              <a:buNone/>
            </a:pPr>
            <a:r>
              <a:rPr lang="en-GB" sz="2400" b="0" dirty="0"/>
              <a:t>At any </a:t>
            </a:r>
            <a:r>
              <a:rPr lang="en-GB" sz="2400" dirty="0"/>
              <a:t>level</a:t>
            </a:r>
            <a:r>
              <a:rPr lang="en-GB" sz="2400" b="0" dirty="0"/>
              <a:t> the key engineering outputs are:</a:t>
            </a:r>
          </a:p>
        </p:txBody>
      </p:sp>
      <p:sp>
        <p:nvSpPr>
          <p:cNvPr id="11" name="Folded Corner 10">
            <a:extLst>
              <a:ext uri="{FF2B5EF4-FFF2-40B4-BE49-F238E27FC236}">
                <a16:creationId xmlns:a16="http://schemas.microsoft.com/office/drawing/2014/main" id="{41150B02-7609-4749-97EA-00C5EAC80C3D}"/>
              </a:ext>
            </a:extLst>
          </p:cNvPr>
          <p:cNvSpPr/>
          <p:nvPr/>
        </p:nvSpPr>
        <p:spPr>
          <a:xfrm>
            <a:off x="4241909" y="5765044"/>
            <a:ext cx="4116029" cy="89410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Confirmation</a:t>
            </a:r>
          </a:p>
          <a:p>
            <a:pPr algn="ctr"/>
            <a:r>
              <a:rPr lang="en-GB" sz="1200" dirty="0">
                <a:solidFill>
                  <a:schemeClr val="tx1"/>
                </a:solidFill>
              </a:rPr>
              <a:t>Requirements</a:t>
            </a:r>
          </a:p>
        </p:txBody>
      </p:sp>
      <p:sp>
        <p:nvSpPr>
          <p:cNvPr id="12" name="Folded Corner 11">
            <a:extLst>
              <a:ext uri="{FF2B5EF4-FFF2-40B4-BE49-F238E27FC236}">
                <a16:creationId xmlns:a16="http://schemas.microsoft.com/office/drawing/2014/main" id="{DCFC9FE6-79F5-8E42-B5D6-DFD2261A85AD}"/>
              </a:ext>
            </a:extLst>
          </p:cNvPr>
          <p:cNvSpPr/>
          <p:nvPr/>
        </p:nvSpPr>
        <p:spPr>
          <a:xfrm>
            <a:off x="6929333" y="3429001"/>
            <a:ext cx="1154307" cy="1186651"/>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System Definition/</a:t>
            </a:r>
          </a:p>
          <a:p>
            <a:pPr algn="ctr"/>
            <a:r>
              <a:rPr lang="en-GB" sz="1100" dirty="0">
                <a:solidFill>
                  <a:schemeClr val="tx1"/>
                </a:solidFill>
              </a:rPr>
              <a:t>Specification</a:t>
            </a:r>
          </a:p>
        </p:txBody>
      </p:sp>
      <p:sp>
        <p:nvSpPr>
          <p:cNvPr id="14" name="Folded Corner 13">
            <a:extLst>
              <a:ext uri="{FF2B5EF4-FFF2-40B4-BE49-F238E27FC236}">
                <a16:creationId xmlns:a16="http://schemas.microsoft.com/office/drawing/2014/main" id="{26ABB290-6B9A-9042-A3E2-FBFAEF44E372}"/>
              </a:ext>
            </a:extLst>
          </p:cNvPr>
          <p:cNvSpPr/>
          <p:nvPr/>
        </p:nvSpPr>
        <p:spPr>
          <a:xfrm>
            <a:off x="5008238" y="3451706"/>
            <a:ext cx="1206478" cy="1189183"/>
          </a:xfrm>
          <a:prstGeom prst="foldedCorner">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System</a:t>
            </a:r>
          </a:p>
          <a:p>
            <a:pPr algn="ctr"/>
            <a:r>
              <a:rPr lang="en-GB" sz="1100" dirty="0">
                <a:solidFill>
                  <a:schemeClr val="tx1"/>
                </a:solidFill>
              </a:rPr>
              <a:t>Requirements</a:t>
            </a:r>
          </a:p>
        </p:txBody>
      </p:sp>
      <p:sp>
        <p:nvSpPr>
          <p:cNvPr id="15" name="TextBox 14">
            <a:extLst>
              <a:ext uri="{FF2B5EF4-FFF2-40B4-BE49-F238E27FC236}">
                <a16:creationId xmlns:a16="http://schemas.microsoft.com/office/drawing/2014/main" id="{03EA45EE-D29F-A542-A400-EF52C41DA6B1}"/>
              </a:ext>
            </a:extLst>
          </p:cNvPr>
          <p:cNvSpPr txBox="1"/>
          <p:nvPr/>
        </p:nvSpPr>
        <p:spPr>
          <a:xfrm>
            <a:off x="4875412" y="4403177"/>
            <a:ext cx="1039793" cy="1023621"/>
          </a:xfrm>
          <a:prstGeom prst="rect">
            <a:avLst/>
          </a:prstGeom>
        </p:spPr>
        <p:style>
          <a:lnRef idx="0">
            <a:schemeClr val="dk1"/>
          </a:lnRef>
          <a:fillRef idx="3">
            <a:schemeClr val="dk1"/>
          </a:fillRef>
          <a:effectRef idx="3">
            <a:schemeClr val="dk1"/>
          </a:effectRef>
          <a:fontRef idx="minor">
            <a:schemeClr val="lt1"/>
          </a:fontRef>
        </p:style>
        <p:txBody>
          <a:bodyPr wrap="square" rtlCol="0">
            <a:noAutofit/>
          </a:bodyPr>
          <a:lstStyle/>
          <a:p>
            <a:r>
              <a:rPr lang="en-GB" sz="1000" dirty="0"/>
              <a:t>What the system has to do, and how well, the meet the User Requirements</a:t>
            </a:r>
          </a:p>
        </p:txBody>
      </p:sp>
      <p:sp>
        <p:nvSpPr>
          <p:cNvPr id="16" name="TextBox 15">
            <a:extLst>
              <a:ext uri="{FF2B5EF4-FFF2-40B4-BE49-F238E27FC236}">
                <a16:creationId xmlns:a16="http://schemas.microsoft.com/office/drawing/2014/main" id="{8D781D47-F083-7144-8667-DBA441FF4D79}"/>
              </a:ext>
            </a:extLst>
          </p:cNvPr>
          <p:cNvSpPr txBox="1"/>
          <p:nvPr/>
        </p:nvSpPr>
        <p:spPr>
          <a:xfrm>
            <a:off x="6681776" y="4441349"/>
            <a:ext cx="1038278" cy="8152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Description of the solution that meets the requirements</a:t>
            </a:r>
          </a:p>
        </p:txBody>
      </p:sp>
      <p:sp>
        <p:nvSpPr>
          <p:cNvPr id="17" name="TextBox 16">
            <a:extLst>
              <a:ext uri="{FF2B5EF4-FFF2-40B4-BE49-F238E27FC236}">
                <a16:creationId xmlns:a16="http://schemas.microsoft.com/office/drawing/2014/main" id="{ECC9111C-FECB-694B-9BDC-DCE95CBEC6CF}"/>
              </a:ext>
            </a:extLst>
          </p:cNvPr>
          <p:cNvSpPr txBox="1"/>
          <p:nvPr/>
        </p:nvSpPr>
        <p:spPr>
          <a:xfrm>
            <a:off x="2574254" y="5936930"/>
            <a:ext cx="1984645" cy="55032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How will it be proved in an evidence based that the requirements have been met?</a:t>
            </a:r>
          </a:p>
        </p:txBody>
      </p:sp>
      <p:sp>
        <p:nvSpPr>
          <p:cNvPr id="29" name="Rectangle 28">
            <a:extLst>
              <a:ext uri="{FF2B5EF4-FFF2-40B4-BE49-F238E27FC236}">
                <a16:creationId xmlns:a16="http://schemas.microsoft.com/office/drawing/2014/main" id="{75D1FB97-BA2D-EE45-8293-BD0A856EAC27}"/>
              </a:ext>
            </a:extLst>
          </p:cNvPr>
          <p:cNvSpPr/>
          <p:nvPr/>
        </p:nvSpPr>
        <p:spPr>
          <a:xfrm>
            <a:off x="4140108" y="1873688"/>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Analyse</a:t>
            </a:r>
          </a:p>
        </p:txBody>
      </p:sp>
      <p:sp>
        <p:nvSpPr>
          <p:cNvPr id="30" name="Rectangle 29">
            <a:extLst>
              <a:ext uri="{FF2B5EF4-FFF2-40B4-BE49-F238E27FC236}">
                <a16:creationId xmlns:a16="http://schemas.microsoft.com/office/drawing/2014/main" id="{4D42019F-FF8F-2249-BB2F-371D197DEB24}"/>
              </a:ext>
            </a:extLst>
          </p:cNvPr>
          <p:cNvSpPr/>
          <p:nvPr/>
        </p:nvSpPr>
        <p:spPr>
          <a:xfrm>
            <a:off x="6281884" y="1873688"/>
            <a:ext cx="1102493"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Design</a:t>
            </a:r>
          </a:p>
        </p:txBody>
      </p:sp>
      <p:sp>
        <p:nvSpPr>
          <p:cNvPr id="31" name="Rectangle 30">
            <a:extLst>
              <a:ext uri="{FF2B5EF4-FFF2-40B4-BE49-F238E27FC236}">
                <a16:creationId xmlns:a16="http://schemas.microsoft.com/office/drawing/2014/main" id="{78AB30A2-45CF-4A4C-AC0D-22C233A40662}"/>
              </a:ext>
            </a:extLst>
          </p:cNvPr>
          <p:cNvSpPr/>
          <p:nvPr/>
        </p:nvSpPr>
        <p:spPr>
          <a:xfrm>
            <a:off x="8662129" y="1946745"/>
            <a:ext cx="1058124"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Confirm</a:t>
            </a:r>
          </a:p>
        </p:txBody>
      </p:sp>
      <p:sp>
        <p:nvSpPr>
          <p:cNvPr id="36" name="Rectangle 35">
            <a:extLst>
              <a:ext uri="{FF2B5EF4-FFF2-40B4-BE49-F238E27FC236}">
                <a16:creationId xmlns:a16="http://schemas.microsoft.com/office/drawing/2014/main" id="{A1146605-24B8-1049-BA98-03BED5528E52}"/>
              </a:ext>
            </a:extLst>
          </p:cNvPr>
          <p:cNvSpPr/>
          <p:nvPr/>
        </p:nvSpPr>
        <p:spPr>
          <a:xfrm>
            <a:off x="1890251" y="1923867"/>
            <a:ext cx="1100030" cy="914400"/>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Gather </a:t>
            </a:r>
          </a:p>
          <a:p>
            <a:pPr algn="ctr"/>
            <a:r>
              <a:rPr lang="en-US" sz="1800" dirty="0">
                <a:solidFill>
                  <a:schemeClr val="tx1"/>
                </a:solidFill>
              </a:rPr>
              <a:t>RQMT’s</a:t>
            </a:r>
          </a:p>
        </p:txBody>
      </p:sp>
      <p:cxnSp>
        <p:nvCxnSpPr>
          <p:cNvPr id="37" name="Straight Arrow Connector 36">
            <a:extLst>
              <a:ext uri="{FF2B5EF4-FFF2-40B4-BE49-F238E27FC236}">
                <a16:creationId xmlns:a16="http://schemas.microsoft.com/office/drawing/2014/main" id="{26C41856-14FC-5D46-B014-8F8F6D205250}"/>
              </a:ext>
            </a:extLst>
          </p:cNvPr>
          <p:cNvCxnSpPr>
            <a:cxnSpLocks/>
          </p:cNvCxnSpPr>
          <p:nvPr/>
        </p:nvCxnSpPr>
        <p:spPr>
          <a:xfrm>
            <a:off x="1524001" y="2403945"/>
            <a:ext cx="366251" cy="0"/>
          </a:xfrm>
          <a:prstGeom prst="straightConnector1">
            <a:avLst/>
          </a:prstGeom>
          <a:ln>
            <a:solidFill>
              <a:schemeClr val="tx1"/>
            </a:solidFill>
            <a:tailEnd type="triangle" w="lg" len="lg"/>
          </a:ln>
        </p:spPr>
        <p:style>
          <a:lnRef idx="3">
            <a:schemeClr val="accent5"/>
          </a:lnRef>
          <a:fillRef idx="0">
            <a:schemeClr val="accent5"/>
          </a:fillRef>
          <a:effectRef idx="2">
            <a:schemeClr val="accent5"/>
          </a:effectRef>
          <a:fontRef idx="minor">
            <a:schemeClr val="tx1"/>
          </a:fontRef>
        </p:style>
      </p:cxnSp>
      <p:sp>
        <p:nvSpPr>
          <p:cNvPr id="49" name="Folded Corner 48">
            <a:extLst>
              <a:ext uri="{FF2B5EF4-FFF2-40B4-BE49-F238E27FC236}">
                <a16:creationId xmlns:a16="http://schemas.microsoft.com/office/drawing/2014/main" id="{8B479584-C193-4C43-BE3D-AAE03B377BF9}"/>
              </a:ext>
            </a:extLst>
          </p:cNvPr>
          <p:cNvSpPr/>
          <p:nvPr/>
        </p:nvSpPr>
        <p:spPr>
          <a:xfrm>
            <a:off x="2847107" y="3440454"/>
            <a:ext cx="1188479" cy="1179657"/>
          </a:xfrm>
          <a:prstGeom prst="foldedCorner">
            <a:avLst/>
          </a:prstGeom>
          <a:noFill/>
          <a:ln>
            <a:solidFill>
              <a:schemeClr val="tx1"/>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100" dirty="0">
                <a:solidFill>
                  <a:schemeClr val="tx1"/>
                </a:solidFill>
              </a:rPr>
              <a:t>User/</a:t>
            </a:r>
          </a:p>
          <a:p>
            <a:pPr algn="ctr"/>
            <a:r>
              <a:rPr lang="en-GB" sz="1100" dirty="0">
                <a:solidFill>
                  <a:schemeClr val="tx1"/>
                </a:solidFill>
              </a:rPr>
              <a:t>Stakeholder</a:t>
            </a:r>
          </a:p>
          <a:p>
            <a:pPr algn="ctr"/>
            <a:r>
              <a:rPr lang="en-GB" sz="1100" dirty="0">
                <a:solidFill>
                  <a:schemeClr val="tx1"/>
                </a:solidFill>
              </a:rPr>
              <a:t>Requirements</a:t>
            </a:r>
          </a:p>
        </p:txBody>
      </p:sp>
      <p:cxnSp>
        <p:nvCxnSpPr>
          <p:cNvPr id="51" name="Elbow Connector 50">
            <a:extLst>
              <a:ext uri="{FF2B5EF4-FFF2-40B4-BE49-F238E27FC236}">
                <a16:creationId xmlns:a16="http://schemas.microsoft.com/office/drawing/2014/main" id="{B422572A-985D-3E42-B0F6-9FB6F0298498}"/>
              </a:ext>
            </a:extLst>
          </p:cNvPr>
          <p:cNvCxnSpPr>
            <a:cxnSpLocks/>
            <a:stCxn id="36" idx="3"/>
          </p:cNvCxnSpPr>
          <p:nvPr/>
        </p:nvCxnSpPr>
        <p:spPr>
          <a:xfrm>
            <a:off x="2990282" y="2381067"/>
            <a:ext cx="131357" cy="1070638"/>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67" name="Elbow Connector 66">
            <a:extLst>
              <a:ext uri="{FF2B5EF4-FFF2-40B4-BE49-F238E27FC236}">
                <a16:creationId xmlns:a16="http://schemas.microsoft.com/office/drawing/2014/main" id="{2B16138B-2219-0349-A63F-F2ECE1CA2906}"/>
              </a:ext>
            </a:extLst>
          </p:cNvPr>
          <p:cNvCxnSpPr>
            <a:cxnSpLocks/>
            <a:stCxn id="30" idx="3"/>
          </p:cNvCxnSpPr>
          <p:nvPr/>
        </p:nvCxnSpPr>
        <p:spPr>
          <a:xfrm>
            <a:off x="7384377" y="2330889"/>
            <a:ext cx="175261" cy="111319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75" name="Elbow Connector 74">
            <a:extLst>
              <a:ext uri="{FF2B5EF4-FFF2-40B4-BE49-F238E27FC236}">
                <a16:creationId xmlns:a16="http://schemas.microsoft.com/office/drawing/2014/main" id="{1EBA1E90-083D-A74D-8D0E-D2EAC297EE0A}"/>
              </a:ext>
            </a:extLst>
          </p:cNvPr>
          <p:cNvCxnSpPr>
            <a:cxnSpLocks/>
            <a:stCxn id="29" idx="3"/>
          </p:cNvCxnSpPr>
          <p:nvPr/>
        </p:nvCxnSpPr>
        <p:spPr>
          <a:xfrm>
            <a:off x="5198233" y="2330888"/>
            <a:ext cx="179343" cy="10980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86" name="Elbow Connector 85">
            <a:extLst>
              <a:ext uri="{FF2B5EF4-FFF2-40B4-BE49-F238E27FC236}">
                <a16:creationId xmlns:a16="http://schemas.microsoft.com/office/drawing/2014/main" id="{DEA53321-6294-ED49-AD4E-6EDDE7DD705B}"/>
              </a:ext>
            </a:extLst>
          </p:cNvPr>
          <p:cNvCxnSpPr>
            <a:cxnSpLocks/>
            <a:endCxn id="29" idx="1"/>
          </p:cNvCxnSpPr>
          <p:nvPr/>
        </p:nvCxnSpPr>
        <p:spPr>
          <a:xfrm rot="5400000" flipH="1" flipV="1">
            <a:off x="3464973" y="2753765"/>
            <a:ext cx="1098010" cy="252259"/>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93" name="Elbow Connector 92">
            <a:extLst>
              <a:ext uri="{FF2B5EF4-FFF2-40B4-BE49-F238E27FC236}">
                <a16:creationId xmlns:a16="http://schemas.microsoft.com/office/drawing/2014/main" id="{20BC6E9D-10F0-0541-9056-99C7D490545E}"/>
              </a:ext>
            </a:extLst>
          </p:cNvPr>
          <p:cNvCxnSpPr>
            <a:cxnSpLocks/>
            <a:endCxn id="30" idx="1"/>
          </p:cNvCxnSpPr>
          <p:nvPr/>
        </p:nvCxnSpPr>
        <p:spPr>
          <a:xfrm rot="5400000" flipH="1" flipV="1">
            <a:off x="5611825" y="2758838"/>
            <a:ext cx="1098009" cy="242110"/>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03E3A20-DF03-A043-9691-342B8C2FE835}"/>
              </a:ext>
            </a:extLst>
          </p:cNvPr>
          <p:cNvSpPr txBox="1"/>
          <p:nvPr/>
        </p:nvSpPr>
        <p:spPr>
          <a:xfrm>
            <a:off x="2573259" y="4385119"/>
            <a:ext cx="981075" cy="84311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noAutofit/>
          </a:bodyPr>
          <a:lstStyle/>
          <a:p>
            <a:r>
              <a:rPr lang="en-GB" sz="1000" dirty="0"/>
              <a:t>What the User (or other stakeholders) want</a:t>
            </a:r>
          </a:p>
        </p:txBody>
      </p:sp>
      <p:cxnSp>
        <p:nvCxnSpPr>
          <p:cNvPr id="114" name="Elbow Connector 113">
            <a:extLst>
              <a:ext uri="{FF2B5EF4-FFF2-40B4-BE49-F238E27FC236}">
                <a16:creationId xmlns:a16="http://schemas.microsoft.com/office/drawing/2014/main" id="{06EEBE75-DF7B-3748-BFA5-22460901E159}"/>
              </a:ext>
            </a:extLst>
          </p:cNvPr>
          <p:cNvCxnSpPr>
            <a:cxnSpLocks/>
            <a:stCxn id="49" idx="3"/>
          </p:cNvCxnSpPr>
          <p:nvPr/>
        </p:nvCxnSpPr>
        <p:spPr>
          <a:xfrm>
            <a:off x="4035586" y="4030283"/>
            <a:ext cx="340977" cy="174428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Elbow Connector 116">
            <a:extLst>
              <a:ext uri="{FF2B5EF4-FFF2-40B4-BE49-F238E27FC236}">
                <a16:creationId xmlns:a16="http://schemas.microsoft.com/office/drawing/2014/main" id="{399EBD12-1B0A-A742-8883-B8759A532787}"/>
              </a:ext>
            </a:extLst>
          </p:cNvPr>
          <p:cNvCxnSpPr>
            <a:cxnSpLocks/>
            <a:stCxn id="14" idx="3"/>
          </p:cNvCxnSpPr>
          <p:nvPr/>
        </p:nvCxnSpPr>
        <p:spPr>
          <a:xfrm>
            <a:off x="6214716" y="4046298"/>
            <a:ext cx="317972" cy="1704825"/>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Elbow Connector 119">
            <a:extLst>
              <a:ext uri="{FF2B5EF4-FFF2-40B4-BE49-F238E27FC236}">
                <a16:creationId xmlns:a16="http://schemas.microsoft.com/office/drawing/2014/main" id="{4523C82B-BED6-874C-84AA-E9EA866CCDF9}"/>
              </a:ext>
            </a:extLst>
          </p:cNvPr>
          <p:cNvCxnSpPr>
            <a:cxnSpLocks/>
            <a:stCxn id="12" idx="3"/>
          </p:cNvCxnSpPr>
          <p:nvPr/>
        </p:nvCxnSpPr>
        <p:spPr>
          <a:xfrm>
            <a:off x="8083640" y="4022326"/>
            <a:ext cx="147221" cy="1728796"/>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Elbow Connector 140">
            <a:extLst>
              <a:ext uri="{FF2B5EF4-FFF2-40B4-BE49-F238E27FC236}">
                <a16:creationId xmlns:a16="http://schemas.microsoft.com/office/drawing/2014/main" id="{5439ACA3-47E8-4F4B-BEEB-5647E78CD0CD}"/>
              </a:ext>
            </a:extLst>
          </p:cNvPr>
          <p:cNvCxnSpPr>
            <a:cxnSpLocks/>
            <a:stCxn id="11" idx="3"/>
            <a:endCxn id="31" idx="1"/>
          </p:cNvCxnSpPr>
          <p:nvPr/>
        </p:nvCxnSpPr>
        <p:spPr>
          <a:xfrm flipV="1">
            <a:off x="8357937" y="2403946"/>
            <a:ext cx="304192" cy="3808149"/>
          </a:xfrm>
          <a:prstGeom prst="bentConnector3">
            <a:avLst>
              <a:gd name="adj1" fmla="val 50000"/>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41" name="Folded Corner 40">
            <a:extLst>
              <a:ext uri="{FF2B5EF4-FFF2-40B4-BE49-F238E27FC236}">
                <a16:creationId xmlns:a16="http://schemas.microsoft.com/office/drawing/2014/main" id="{9F0D5271-02FA-AC40-A7E9-8BA9C27DBA76}"/>
              </a:ext>
            </a:extLst>
          </p:cNvPr>
          <p:cNvSpPr/>
          <p:nvPr/>
        </p:nvSpPr>
        <p:spPr>
          <a:xfrm>
            <a:off x="9414917" y="3444943"/>
            <a:ext cx="979292" cy="1189183"/>
          </a:xfrm>
          <a:prstGeom prst="foldedCorner">
            <a:avLst/>
          </a:prstGeom>
          <a:solidFill>
            <a:schemeClr val="bg1"/>
          </a:solid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Confirmation Evidence</a:t>
            </a:r>
          </a:p>
        </p:txBody>
      </p:sp>
      <p:cxnSp>
        <p:nvCxnSpPr>
          <p:cNvPr id="42" name="Elbow Connector 41">
            <a:extLst>
              <a:ext uri="{FF2B5EF4-FFF2-40B4-BE49-F238E27FC236}">
                <a16:creationId xmlns:a16="http://schemas.microsoft.com/office/drawing/2014/main" id="{C5CA742C-3320-D14E-BEB1-9442C787B296}"/>
              </a:ext>
            </a:extLst>
          </p:cNvPr>
          <p:cNvCxnSpPr>
            <a:cxnSpLocks/>
            <a:stCxn id="31" idx="3"/>
            <a:endCxn id="41" idx="0"/>
          </p:cNvCxnSpPr>
          <p:nvPr/>
        </p:nvCxnSpPr>
        <p:spPr>
          <a:xfrm>
            <a:off x="9720253" y="2403946"/>
            <a:ext cx="184310" cy="1040997"/>
          </a:xfrm>
          <a:prstGeom prst="bentConnector2">
            <a:avLst/>
          </a:prstGeom>
          <a:ln w="3810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 name="Oval 1">
            <a:extLst>
              <a:ext uri="{FF2B5EF4-FFF2-40B4-BE49-F238E27FC236}">
                <a16:creationId xmlns:a16="http://schemas.microsoft.com/office/drawing/2014/main" id="{3C0D0581-9927-5440-AB84-307762BA8E16}"/>
              </a:ext>
            </a:extLst>
          </p:cNvPr>
          <p:cNvSpPr/>
          <p:nvPr/>
        </p:nvSpPr>
        <p:spPr>
          <a:xfrm>
            <a:off x="4235812" y="2762418"/>
            <a:ext cx="2581155" cy="2988705"/>
          </a:xfrm>
          <a:prstGeom prst="ellipse">
            <a:avLst/>
          </a:prstGeom>
          <a:no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Tree>
    <p:extLst>
      <p:ext uri="{BB962C8B-B14F-4D97-AF65-F5344CB8AC3E}">
        <p14:creationId xmlns:p14="http://schemas.microsoft.com/office/powerpoint/2010/main" val="2371872383"/>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41744A6-CA2E-5246-9286-0253ADB9A8B0}"/>
              </a:ext>
            </a:extLst>
          </p:cNvPr>
          <p:cNvSpPr>
            <a:spLocks noGrp="1"/>
          </p:cNvSpPr>
          <p:nvPr>
            <p:ph type="sldNum" sz="quarter" idx="12"/>
          </p:nvPr>
        </p:nvSpPr>
        <p:spPr/>
        <p:txBody>
          <a:bodyPr/>
          <a:lstStyle/>
          <a:p>
            <a:fld id="{C22618A1-DFED-413B-BF04-637AA2483EFF}" type="slidenum">
              <a:rPr lang="en-GB" smtClean="0"/>
              <a:pPr/>
              <a:t>127</a:t>
            </a:fld>
            <a:endParaRPr lang="en-GB" dirty="0"/>
          </a:p>
        </p:txBody>
      </p:sp>
      <p:sp>
        <p:nvSpPr>
          <p:cNvPr id="7" name="Text Placeholder 6">
            <a:extLst>
              <a:ext uri="{FF2B5EF4-FFF2-40B4-BE49-F238E27FC236}">
                <a16:creationId xmlns:a16="http://schemas.microsoft.com/office/drawing/2014/main" id="{AD285183-888B-314B-8E07-68B541111195}"/>
              </a:ext>
            </a:extLst>
          </p:cNvPr>
          <p:cNvSpPr>
            <a:spLocks noGrp="1"/>
          </p:cNvSpPr>
          <p:nvPr>
            <p:ph type="body" sz="quarter" idx="13"/>
          </p:nvPr>
        </p:nvSpPr>
        <p:spPr>
          <a:xfrm>
            <a:off x="2119077" y="2532627"/>
            <a:ext cx="8023144" cy="764005"/>
          </a:xfrm>
        </p:spPr>
        <p:style>
          <a:lnRef idx="0">
            <a:schemeClr val="accent4"/>
          </a:lnRef>
          <a:fillRef idx="3">
            <a:schemeClr val="accent4"/>
          </a:fillRef>
          <a:effectRef idx="3">
            <a:schemeClr val="accent4"/>
          </a:effectRef>
          <a:fontRef idx="minor">
            <a:schemeClr val="lt1"/>
          </a:fontRef>
        </p:style>
        <p:txBody>
          <a:bodyPr anchor="ctr">
            <a:noAutofit/>
          </a:bodyPr>
          <a:lstStyle/>
          <a:p>
            <a:pPr marL="0" indent="0">
              <a:buNone/>
            </a:pPr>
            <a:r>
              <a:rPr lang="en-US" sz="2800" dirty="0">
                <a:solidFill>
                  <a:schemeClr val="tx1"/>
                </a:solidFill>
              </a:rPr>
              <a:t>Do we have a complete (enough) set of functions?</a:t>
            </a:r>
          </a:p>
        </p:txBody>
      </p:sp>
      <p:sp>
        <p:nvSpPr>
          <p:cNvPr id="6" name="Title 5">
            <a:extLst>
              <a:ext uri="{FF2B5EF4-FFF2-40B4-BE49-F238E27FC236}">
                <a16:creationId xmlns:a16="http://schemas.microsoft.com/office/drawing/2014/main" id="{484ADC5C-D1E9-1C4A-B835-82D4B89B7020}"/>
              </a:ext>
            </a:extLst>
          </p:cNvPr>
          <p:cNvSpPr>
            <a:spLocks noGrp="1"/>
          </p:cNvSpPr>
          <p:nvPr>
            <p:ph type="title"/>
          </p:nvPr>
        </p:nvSpPr>
        <p:spPr>
          <a:xfrm>
            <a:off x="160632" y="316987"/>
            <a:ext cx="8242725" cy="424732"/>
          </a:xfrm>
        </p:spPr>
        <p:txBody>
          <a:bodyPr/>
          <a:lstStyle/>
          <a:p>
            <a:r>
              <a:rPr lang="en-US" dirty="0"/>
              <a:t>A Key Question</a:t>
            </a:r>
          </a:p>
        </p:txBody>
      </p:sp>
      <p:sp>
        <p:nvSpPr>
          <p:cNvPr id="10" name="Down Arrow 9">
            <a:extLst>
              <a:ext uri="{FF2B5EF4-FFF2-40B4-BE49-F238E27FC236}">
                <a16:creationId xmlns:a16="http://schemas.microsoft.com/office/drawing/2014/main" id="{F9A5AC48-9D25-8A48-8F3C-96567CBC7CC0}"/>
              </a:ext>
            </a:extLst>
          </p:cNvPr>
          <p:cNvSpPr/>
          <p:nvPr/>
        </p:nvSpPr>
        <p:spPr>
          <a:xfrm>
            <a:off x="4281994" y="3965555"/>
            <a:ext cx="3429920" cy="2455014"/>
          </a:xfrm>
          <a:prstGeom prst="downArrow">
            <a:avLst>
              <a:gd name="adj1" fmla="val 70492"/>
              <a:gd name="adj2" fmla="val 50000"/>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400" dirty="0"/>
              <a:t>Let’s find out using Quality Function Deployment</a:t>
            </a:r>
          </a:p>
        </p:txBody>
      </p:sp>
    </p:spTree>
    <p:extLst>
      <p:ext uri="{BB962C8B-B14F-4D97-AF65-F5344CB8AC3E}">
        <p14:creationId xmlns:p14="http://schemas.microsoft.com/office/powerpoint/2010/main" val="1595918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2E204096-3B22-4640-83F3-4B5EE5261B14}" type="slidenum">
              <a:rPr lang="en-US" smtClean="0"/>
              <a:pPr/>
              <a:t>128</a:t>
            </a:fld>
            <a:endParaRPr lang="en-US" dirty="0"/>
          </a:p>
        </p:txBody>
      </p:sp>
      <p:sp>
        <p:nvSpPr>
          <p:cNvPr id="25602" name="Rectangle 3"/>
          <p:cNvSpPr>
            <a:spLocks noGrp="1" noChangeArrowheads="1"/>
          </p:cNvSpPr>
          <p:nvPr>
            <p:ph sz="quarter" idx="16"/>
          </p:nvPr>
        </p:nvSpPr>
        <p:spPr>
          <a:xfrm>
            <a:off x="1040525" y="1077460"/>
            <a:ext cx="5245976" cy="5076760"/>
          </a:xfrm>
        </p:spPr>
        <p:txBody>
          <a:bodyPr>
            <a:normAutofit fontScale="62500" lnSpcReduction="20000"/>
          </a:bodyPr>
          <a:lstStyle/>
          <a:p>
            <a:pPr marL="0" indent="0">
              <a:buNone/>
            </a:pPr>
            <a:r>
              <a:rPr lang="en-GB" sz="2900" dirty="0">
                <a:solidFill>
                  <a:srgbClr val="FC4C02"/>
                </a:solidFill>
              </a:rPr>
              <a:t>What is it?</a:t>
            </a:r>
          </a:p>
          <a:p>
            <a:r>
              <a:rPr lang="en-GB" sz="2900" dirty="0"/>
              <a:t>QFD is a methodology that can help an organization capture, translate, summarise and manage requirements throughout the system introduction process</a:t>
            </a:r>
          </a:p>
          <a:p>
            <a:r>
              <a:rPr lang="en-GB" sz="2900" dirty="0"/>
              <a:t>It is a structured and systematic approach to flowing customer requirements into measurable organization requirements at each stage from customer enquiry through design to manufacture.</a:t>
            </a:r>
          </a:p>
          <a:p>
            <a:r>
              <a:rPr lang="en-GB" sz="2900" dirty="0"/>
              <a:t>The QFD chart is a type of matrix diagram that allows a team to assess the relationships between two sets of requirements thereby helping assure:</a:t>
            </a:r>
          </a:p>
          <a:p>
            <a:pPr lvl="1"/>
            <a:r>
              <a:rPr lang="en-GB" sz="2900" dirty="0"/>
              <a:t>completeness</a:t>
            </a:r>
          </a:p>
          <a:p>
            <a:pPr lvl="1"/>
            <a:r>
              <a:rPr lang="en-GB" sz="2900" dirty="0"/>
              <a:t>consistency</a:t>
            </a:r>
          </a:p>
          <a:p>
            <a:pPr marL="0" indent="0">
              <a:lnSpc>
                <a:spcPct val="100000"/>
              </a:lnSpc>
              <a:buNone/>
            </a:pPr>
            <a:r>
              <a:rPr lang="en-GB" sz="2900" dirty="0">
                <a:solidFill>
                  <a:srgbClr val="FC4C02"/>
                </a:solidFill>
              </a:rPr>
              <a:t>When to use it</a:t>
            </a:r>
          </a:p>
          <a:p>
            <a:r>
              <a:rPr lang="en-GB" dirty="0"/>
              <a:t>Whenever attempting to determine and analyse a set of requirements in order to deliver a customer centric solution. </a:t>
            </a:r>
          </a:p>
        </p:txBody>
      </p:sp>
      <p:sp>
        <p:nvSpPr>
          <p:cNvPr id="25601" name="Rectangle 2"/>
          <p:cNvSpPr>
            <a:spLocks noGrp="1" noChangeArrowheads="1"/>
          </p:cNvSpPr>
          <p:nvPr>
            <p:ph type="title"/>
          </p:nvPr>
        </p:nvSpPr>
        <p:spPr/>
        <p:txBody>
          <a:bodyPr/>
          <a:lstStyle/>
          <a:p>
            <a:r>
              <a:rPr lang="en-GB" dirty="0"/>
              <a:t>Quality Function Deployment</a:t>
            </a:r>
          </a:p>
        </p:txBody>
      </p:sp>
      <p:pic>
        <p:nvPicPr>
          <p:cNvPr id="7" name="Picture 6"/>
          <p:cNvPicPr>
            <a:picLocks noChangeAspect="1"/>
          </p:cNvPicPr>
          <p:nvPr/>
        </p:nvPicPr>
        <p:blipFill>
          <a:blip r:embed="rId3"/>
          <a:stretch>
            <a:fillRect/>
          </a:stretch>
        </p:blipFill>
        <p:spPr>
          <a:xfrm>
            <a:off x="6981801" y="893962"/>
            <a:ext cx="4558111" cy="5443755"/>
          </a:xfrm>
          <a:prstGeom prst="rect">
            <a:avLst/>
          </a:prstGeom>
        </p:spPr>
      </p:pic>
    </p:spTree>
    <p:extLst>
      <p:ext uri="{BB962C8B-B14F-4D97-AF65-F5344CB8AC3E}">
        <p14:creationId xmlns:p14="http://schemas.microsoft.com/office/powerpoint/2010/main" val="706352668"/>
      </p:ext>
    </p:extLst>
  </p:cSld>
  <p:clrMapOvr>
    <a:masterClrMapping/>
  </p:clrMapOvr>
  <p:transition/>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2"/>
          <p:cNvSpPr>
            <a:spLocks noChangeArrowheads="1"/>
          </p:cNvSpPr>
          <p:nvPr/>
        </p:nvSpPr>
        <p:spPr bwMode="auto">
          <a:xfrm>
            <a:off x="2852858" y="1051730"/>
            <a:ext cx="3846633" cy="5184775"/>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lIns="0" tIns="0" rIns="0" bIns="0" anchor="ctr"/>
          <a:lstStyle/>
          <a:p>
            <a:pPr>
              <a:defRPr/>
            </a:pPr>
            <a:endParaRPr lang="en-US" dirty="0"/>
          </a:p>
        </p:txBody>
      </p:sp>
      <p:sp>
        <p:nvSpPr>
          <p:cNvPr id="15362" name="Rectangle 2"/>
          <p:cNvSpPr>
            <a:spLocks noChangeArrowheads="1"/>
          </p:cNvSpPr>
          <p:nvPr/>
        </p:nvSpPr>
        <p:spPr bwMode="auto">
          <a:xfrm>
            <a:off x="7081960" y="1035859"/>
            <a:ext cx="3081703" cy="5184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lIns="0" tIns="0" rIns="0" bIns="0" anchor="ctr"/>
          <a:lstStyle/>
          <a:p>
            <a:pPr>
              <a:defRPr/>
            </a:pPr>
            <a:endParaRPr lang="en-US" dirty="0"/>
          </a:p>
        </p:txBody>
      </p:sp>
      <p:sp>
        <p:nvSpPr>
          <p:cNvPr id="69640" name="Rectangle 3"/>
          <p:cNvSpPr>
            <a:spLocks noGrp="1" noChangeArrowheads="1"/>
          </p:cNvSpPr>
          <p:nvPr>
            <p:ph type="title"/>
          </p:nvPr>
        </p:nvSpPr>
        <p:spPr>
          <a:xfrm>
            <a:off x="115923" y="164747"/>
            <a:ext cx="12076077" cy="799879"/>
          </a:xfrm>
        </p:spPr>
        <p:txBody>
          <a:bodyPr>
            <a:noAutofit/>
          </a:bodyPr>
          <a:lstStyle/>
          <a:p>
            <a:pPr defTabSz="762000"/>
            <a:r>
              <a:rPr lang="en-GB" sz="2800" dirty="0">
                <a:latin typeface="Arial" charset="0"/>
              </a:rPr>
              <a:t>A Different View of New Product Introduction:</a:t>
            </a:r>
            <a:br>
              <a:rPr lang="en-GB" sz="2800" dirty="0">
                <a:latin typeface="Arial" charset="0"/>
              </a:rPr>
            </a:br>
            <a:r>
              <a:rPr lang="en-GB" sz="2800" dirty="0">
                <a:latin typeface="Arial" charset="0"/>
              </a:rPr>
              <a:t>Not Just One But A Series of Requirements Translations</a:t>
            </a:r>
          </a:p>
        </p:txBody>
      </p:sp>
      <p:sp>
        <p:nvSpPr>
          <p:cNvPr id="3" name="Slide Number Placeholder 2">
            <a:extLst>
              <a:ext uri="{FF2B5EF4-FFF2-40B4-BE49-F238E27FC236}">
                <a16:creationId xmlns:a16="http://schemas.microsoft.com/office/drawing/2014/main" id="{A9AB56C9-A8EA-4CEC-8068-023349CE46C0}"/>
              </a:ext>
            </a:extLst>
          </p:cNvPr>
          <p:cNvSpPr>
            <a:spLocks noGrp="1"/>
          </p:cNvSpPr>
          <p:nvPr>
            <p:ph type="sldNum" sz="quarter" idx="4"/>
          </p:nvPr>
        </p:nvSpPr>
        <p:spPr/>
        <p:txBody>
          <a:bodyPr/>
          <a:lstStyle/>
          <a:p>
            <a:fld id="{C22618A1-DFED-413B-BF04-637AA2483EFF}" type="slidenum">
              <a:rPr lang="en-GB" smtClean="0"/>
              <a:pPr/>
              <a:t>129</a:t>
            </a:fld>
            <a:endParaRPr lang="en-GB" dirty="0"/>
          </a:p>
        </p:txBody>
      </p:sp>
      <p:sp>
        <p:nvSpPr>
          <p:cNvPr id="14340" name="Rectangle 4"/>
          <p:cNvSpPr>
            <a:spLocks noChangeArrowheads="1"/>
          </p:cNvSpPr>
          <p:nvPr/>
        </p:nvSpPr>
        <p:spPr bwMode="gray">
          <a:xfrm>
            <a:off x="3062406" y="14866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Customer Requirements</a:t>
            </a:r>
            <a:endParaRPr lang="en-GB" sz="2400" dirty="0">
              <a:solidFill>
                <a:srgbClr val="FFFFFF"/>
              </a:solidFill>
            </a:endParaRPr>
          </a:p>
        </p:txBody>
      </p:sp>
      <p:sp>
        <p:nvSpPr>
          <p:cNvPr id="14341" name="Rectangle 5"/>
          <p:cNvSpPr>
            <a:spLocks noChangeArrowheads="1"/>
          </p:cNvSpPr>
          <p:nvPr/>
        </p:nvSpPr>
        <p:spPr bwMode="gray">
          <a:xfrm>
            <a:off x="3062406" y="24772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Design Requirements</a:t>
            </a:r>
            <a:endParaRPr lang="en-GB" sz="2400" dirty="0">
              <a:solidFill>
                <a:srgbClr val="FFFFFF"/>
              </a:solidFill>
            </a:endParaRPr>
          </a:p>
        </p:txBody>
      </p:sp>
      <p:sp>
        <p:nvSpPr>
          <p:cNvPr id="14342" name="Rectangle 6"/>
          <p:cNvSpPr>
            <a:spLocks noChangeArrowheads="1"/>
          </p:cNvSpPr>
          <p:nvPr/>
        </p:nvSpPr>
        <p:spPr bwMode="gray">
          <a:xfrm>
            <a:off x="3062406" y="36202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Part Requirements</a:t>
            </a:r>
            <a:endParaRPr lang="en-GB" sz="2400" dirty="0">
              <a:solidFill>
                <a:srgbClr val="FFFFFF"/>
              </a:solidFill>
            </a:endParaRPr>
          </a:p>
        </p:txBody>
      </p:sp>
      <p:sp>
        <p:nvSpPr>
          <p:cNvPr id="14343" name="Rectangle 7"/>
          <p:cNvSpPr>
            <a:spLocks noChangeArrowheads="1"/>
          </p:cNvSpPr>
          <p:nvPr/>
        </p:nvSpPr>
        <p:spPr bwMode="gray">
          <a:xfrm>
            <a:off x="3062406" y="46870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Manufacturing Requirements</a:t>
            </a:r>
            <a:endParaRPr lang="en-GB" sz="2400" dirty="0">
              <a:solidFill>
                <a:srgbClr val="FFFFFF"/>
              </a:solidFill>
            </a:endParaRPr>
          </a:p>
        </p:txBody>
      </p:sp>
      <p:sp>
        <p:nvSpPr>
          <p:cNvPr id="2" name="Rectangle 8"/>
          <p:cNvSpPr>
            <a:spLocks noChangeArrowheads="1"/>
          </p:cNvSpPr>
          <p:nvPr/>
        </p:nvSpPr>
        <p:spPr bwMode="gray">
          <a:xfrm>
            <a:off x="3062406" y="56776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Production Requirements</a:t>
            </a:r>
            <a:endParaRPr lang="en-GB" sz="2400" dirty="0">
              <a:solidFill>
                <a:srgbClr val="FFFFFF"/>
              </a:solidFill>
            </a:endParaRPr>
          </a:p>
        </p:txBody>
      </p:sp>
      <p:sp>
        <p:nvSpPr>
          <p:cNvPr id="14345" name="AutoShape 9"/>
          <p:cNvSpPr>
            <a:spLocks noChangeArrowheads="1"/>
          </p:cNvSpPr>
          <p:nvPr/>
        </p:nvSpPr>
        <p:spPr bwMode="auto">
          <a:xfrm>
            <a:off x="4414956" y="20200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6" name="AutoShape 10"/>
          <p:cNvSpPr>
            <a:spLocks noChangeArrowheads="1"/>
          </p:cNvSpPr>
          <p:nvPr/>
        </p:nvSpPr>
        <p:spPr bwMode="auto">
          <a:xfrm>
            <a:off x="4414956" y="3010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7" name="AutoShape 11"/>
          <p:cNvSpPr>
            <a:spLocks noChangeArrowheads="1"/>
          </p:cNvSpPr>
          <p:nvPr/>
        </p:nvSpPr>
        <p:spPr bwMode="auto">
          <a:xfrm>
            <a:off x="4414956" y="4153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8" name="AutoShape 12"/>
          <p:cNvSpPr>
            <a:spLocks noChangeArrowheads="1"/>
          </p:cNvSpPr>
          <p:nvPr/>
        </p:nvSpPr>
        <p:spPr bwMode="auto">
          <a:xfrm>
            <a:off x="4414956" y="52204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9" name="AutoShape 13"/>
          <p:cNvSpPr>
            <a:spLocks noChangeArrowheads="1"/>
          </p:cNvSpPr>
          <p:nvPr/>
        </p:nvSpPr>
        <p:spPr bwMode="auto">
          <a:xfrm>
            <a:off x="6082564" y="194381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69671" name="Text Box 14"/>
          <p:cNvSpPr txBox="1">
            <a:spLocks noChangeArrowheads="1"/>
          </p:cNvSpPr>
          <p:nvPr/>
        </p:nvSpPr>
        <p:spPr bwMode="auto">
          <a:xfrm>
            <a:off x="1665767" y="1926819"/>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1</a:t>
            </a:r>
          </a:p>
        </p:txBody>
      </p:sp>
      <p:sp>
        <p:nvSpPr>
          <p:cNvPr id="69672" name="Text Box 15"/>
          <p:cNvSpPr txBox="1">
            <a:spLocks noChangeArrowheads="1"/>
          </p:cNvSpPr>
          <p:nvPr/>
        </p:nvSpPr>
        <p:spPr bwMode="auto">
          <a:xfrm>
            <a:off x="1665767" y="299366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2</a:t>
            </a:r>
          </a:p>
        </p:txBody>
      </p:sp>
      <p:sp>
        <p:nvSpPr>
          <p:cNvPr id="69673" name="Text Box 16"/>
          <p:cNvSpPr txBox="1">
            <a:spLocks noChangeArrowheads="1"/>
          </p:cNvSpPr>
          <p:nvPr/>
        </p:nvSpPr>
        <p:spPr bwMode="auto">
          <a:xfrm>
            <a:off x="1665767" y="4060416"/>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3</a:t>
            </a:r>
          </a:p>
        </p:txBody>
      </p:sp>
      <p:sp>
        <p:nvSpPr>
          <p:cNvPr id="69674" name="Text Box 17"/>
          <p:cNvSpPr txBox="1">
            <a:spLocks noChangeArrowheads="1"/>
          </p:cNvSpPr>
          <p:nvPr/>
        </p:nvSpPr>
        <p:spPr bwMode="auto">
          <a:xfrm>
            <a:off x="1665767" y="512726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4</a:t>
            </a:r>
          </a:p>
        </p:txBody>
      </p:sp>
      <p:sp>
        <p:nvSpPr>
          <p:cNvPr id="14354" name="AutoShape 18"/>
          <p:cNvSpPr>
            <a:spLocks noChangeArrowheads="1"/>
          </p:cNvSpPr>
          <p:nvPr/>
        </p:nvSpPr>
        <p:spPr bwMode="auto">
          <a:xfrm>
            <a:off x="2720150" y="2070716"/>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5" name="AutoShape 19"/>
          <p:cNvSpPr>
            <a:spLocks noChangeArrowheads="1"/>
          </p:cNvSpPr>
          <p:nvPr/>
        </p:nvSpPr>
        <p:spPr bwMode="auto">
          <a:xfrm>
            <a:off x="2708552" y="3139191"/>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6" name="AutoShape 20"/>
          <p:cNvSpPr>
            <a:spLocks noChangeArrowheads="1"/>
          </p:cNvSpPr>
          <p:nvPr/>
        </p:nvSpPr>
        <p:spPr bwMode="auto">
          <a:xfrm>
            <a:off x="2728841" y="4217555"/>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7" name="AutoShape 21"/>
          <p:cNvSpPr>
            <a:spLocks noChangeArrowheads="1"/>
          </p:cNvSpPr>
          <p:nvPr/>
        </p:nvSpPr>
        <p:spPr bwMode="auto">
          <a:xfrm>
            <a:off x="2731969" y="5284308"/>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8" name="AutoShape 22"/>
          <p:cNvSpPr>
            <a:spLocks noChangeArrowheads="1"/>
          </p:cNvSpPr>
          <p:nvPr/>
        </p:nvSpPr>
        <p:spPr bwMode="auto">
          <a:xfrm>
            <a:off x="6082564" y="30169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14359" name="AutoShape 23"/>
          <p:cNvSpPr>
            <a:spLocks noChangeArrowheads="1"/>
          </p:cNvSpPr>
          <p:nvPr/>
        </p:nvSpPr>
        <p:spPr bwMode="auto">
          <a:xfrm>
            <a:off x="6082564" y="4131385"/>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14360" name="AutoShape 24"/>
          <p:cNvSpPr>
            <a:spLocks noChangeArrowheads="1"/>
          </p:cNvSpPr>
          <p:nvPr/>
        </p:nvSpPr>
        <p:spPr bwMode="auto">
          <a:xfrm>
            <a:off x="6082564" y="51505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69696" name="Text Box 25"/>
          <p:cNvSpPr txBox="1">
            <a:spLocks noChangeArrowheads="1"/>
          </p:cNvSpPr>
          <p:nvPr/>
        </p:nvSpPr>
        <p:spPr bwMode="auto">
          <a:xfrm>
            <a:off x="7739749" y="1540952"/>
            <a:ext cx="101349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Marketing</a:t>
            </a:r>
          </a:p>
        </p:txBody>
      </p:sp>
      <p:sp>
        <p:nvSpPr>
          <p:cNvPr id="69697" name="Text Box 26"/>
          <p:cNvSpPr txBox="1">
            <a:spLocks noChangeArrowheads="1"/>
          </p:cNvSpPr>
          <p:nvPr/>
        </p:nvSpPr>
        <p:spPr bwMode="auto">
          <a:xfrm>
            <a:off x="7739744" y="2499802"/>
            <a:ext cx="21811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Systems Engineering</a:t>
            </a:r>
          </a:p>
        </p:txBody>
      </p:sp>
      <p:sp>
        <p:nvSpPr>
          <p:cNvPr id="69698" name="Text Box 27"/>
          <p:cNvSpPr txBox="1">
            <a:spLocks noChangeArrowheads="1"/>
          </p:cNvSpPr>
          <p:nvPr/>
        </p:nvSpPr>
        <p:spPr bwMode="auto">
          <a:xfrm>
            <a:off x="7739745" y="3671336"/>
            <a:ext cx="78226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Design </a:t>
            </a:r>
          </a:p>
        </p:txBody>
      </p:sp>
      <p:sp>
        <p:nvSpPr>
          <p:cNvPr id="69699" name="Text Box 28"/>
          <p:cNvSpPr txBox="1">
            <a:spLocks noChangeArrowheads="1"/>
          </p:cNvSpPr>
          <p:nvPr/>
        </p:nvSpPr>
        <p:spPr bwMode="auto">
          <a:xfrm>
            <a:off x="7766731" y="4612715"/>
            <a:ext cx="2475037"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Manufacturing Systems </a:t>
            </a:r>
          </a:p>
          <a:p>
            <a:pPr eaLnBrk="1" hangingPunct="1"/>
            <a:r>
              <a:rPr lang="en-GB" dirty="0"/>
              <a:t>Engineering</a:t>
            </a:r>
          </a:p>
        </p:txBody>
      </p:sp>
      <p:sp>
        <p:nvSpPr>
          <p:cNvPr id="69700" name="Text Box 29"/>
          <p:cNvSpPr txBox="1">
            <a:spLocks noChangeArrowheads="1"/>
          </p:cNvSpPr>
          <p:nvPr/>
        </p:nvSpPr>
        <p:spPr bwMode="auto">
          <a:xfrm>
            <a:off x="7739742" y="5716077"/>
            <a:ext cx="1949252"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Production and QA</a:t>
            </a:r>
          </a:p>
        </p:txBody>
      </p:sp>
      <p:sp>
        <p:nvSpPr>
          <p:cNvPr id="14366" name="AutoShape 30"/>
          <p:cNvSpPr>
            <a:spLocks noChangeArrowheads="1"/>
          </p:cNvSpPr>
          <p:nvPr/>
        </p:nvSpPr>
        <p:spPr bwMode="auto">
          <a:xfrm>
            <a:off x="7945068" y="20279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7" name="AutoShape 31"/>
          <p:cNvSpPr>
            <a:spLocks noChangeArrowheads="1"/>
          </p:cNvSpPr>
          <p:nvPr/>
        </p:nvSpPr>
        <p:spPr bwMode="auto">
          <a:xfrm>
            <a:off x="7945068" y="3018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8" name="AutoShape 32"/>
          <p:cNvSpPr>
            <a:spLocks noChangeArrowheads="1"/>
          </p:cNvSpPr>
          <p:nvPr/>
        </p:nvSpPr>
        <p:spPr bwMode="auto">
          <a:xfrm>
            <a:off x="7945068" y="4161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9" name="AutoShape 33"/>
          <p:cNvSpPr>
            <a:spLocks noChangeArrowheads="1"/>
          </p:cNvSpPr>
          <p:nvPr/>
        </p:nvSpPr>
        <p:spPr bwMode="auto">
          <a:xfrm>
            <a:off x="7945068" y="52283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69713" name="TextBox 34"/>
          <p:cNvSpPr txBox="1">
            <a:spLocks noChangeArrowheads="1"/>
          </p:cNvSpPr>
          <p:nvPr/>
        </p:nvSpPr>
        <p:spPr bwMode="auto">
          <a:xfrm>
            <a:off x="7877883" y="1074179"/>
            <a:ext cx="1787669"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b="1" dirty="0"/>
              <a:t>Responsibility</a:t>
            </a:r>
          </a:p>
        </p:txBody>
      </p:sp>
      <p:sp>
        <p:nvSpPr>
          <p:cNvPr id="69714" name="TextBox 36"/>
          <p:cNvSpPr txBox="1">
            <a:spLocks noChangeArrowheads="1"/>
          </p:cNvSpPr>
          <p:nvPr/>
        </p:nvSpPr>
        <p:spPr bwMode="auto">
          <a:xfrm>
            <a:off x="3974217" y="1083704"/>
            <a:ext cx="154441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b="1" dirty="0"/>
              <a:t>Translations</a:t>
            </a:r>
          </a:p>
        </p:txBody>
      </p:sp>
    </p:spTree>
    <p:extLst>
      <p:ext uri="{BB962C8B-B14F-4D97-AF65-F5344CB8AC3E}">
        <p14:creationId xmlns:p14="http://schemas.microsoft.com/office/powerpoint/2010/main" val="2660324462"/>
      </p:ext>
    </p:extLst>
  </p:cSld>
  <p:clrMapOvr>
    <a:masterClrMapping/>
  </p:clrMapOvr>
  <p:transition/>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115923" y="157284"/>
            <a:ext cx="7693025" cy="479978"/>
          </a:xfrm>
        </p:spPr>
        <p:txBody>
          <a:bodyPr>
            <a:normAutofit fontScale="90000"/>
          </a:bodyPr>
          <a:lstStyle/>
          <a:p>
            <a:pPr eaLnBrk="1" hangingPunct="1"/>
            <a:r>
              <a:rPr lang="en-GB" dirty="0">
                <a:latin typeface="Arial" charset="0"/>
              </a:rPr>
              <a:t>Translation via a Matrix Diagram</a:t>
            </a:r>
          </a:p>
        </p:txBody>
      </p:sp>
      <p:sp>
        <p:nvSpPr>
          <p:cNvPr id="2" name="Slide Number Placeholder 1"/>
          <p:cNvSpPr>
            <a:spLocks noGrp="1"/>
          </p:cNvSpPr>
          <p:nvPr>
            <p:ph type="sldNum" sz="quarter" idx="4"/>
          </p:nvPr>
        </p:nvSpPr>
        <p:spPr/>
        <p:txBody>
          <a:bodyPr/>
          <a:lstStyle/>
          <a:p>
            <a:fld id="{714C567D-0E37-3E41-B6D4-8C0AC45026B9}" type="slidenum">
              <a:rPr lang="en-US" smtClean="0"/>
              <a:pPr/>
              <a:t>130</a:t>
            </a:fld>
            <a:endParaRPr lang="en-US" dirty="0"/>
          </a:p>
        </p:txBody>
      </p:sp>
      <p:pic>
        <p:nvPicPr>
          <p:cNvPr id="7065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82628" y="2419350"/>
            <a:ext cx="7083573" cy="43218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316" name="AutoShape 4"/>
          <p:cNvSpPr>
            <a:spLocks noChangeArrowheads="1"/>
          </p:cNvSpPr>
          <p:nvPr/>
        </p:nvSpPr>
        <p:spPr bwMode="gray">
          <a:xfrm>
            <a:off x="1600201" y="4692754"/>
            <a:ext cx="1762858" cy="1573213"/>
          </a:xfrm>
          <a:prstGeom prst="wedgeRoundRectCallout">
            <a:avLst>
              <a:gd name="adj1" fmla="val 101713"/>
              <a:gd name="adj2" fmla="val 2447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Primary List of Items</a:t>
            </a:r>
            <a:r>
              <a:rPr lang="en-GB" dirty="0">
                <a:solidFill>
                  <a:schemeClr val="bg1"/>
                </a:solidFill>
              </a:rPr>
              <a:t> </a:t>
            </a:r>
          </a:p>
          <a:p>
            <a:pPr algn="ctr">
              <a:defRPr/>
            </a:pPr>
            <a:r>
              <a:rPr lang="en-GB" sz="1600" dirty="0">
                <a:solidFill>
                  <a:schemeClr val="bg1"/>
                </a:solidFill>
              </a:rPr>
              <a:t>(must have something in common)</a:t>
            </a:r>
          </a:p>
        </p:txBody>
      </p:sp>
      <p:sp>
        <p:nvSpPr>
          <p:cNvPr id="13317" name="AutoShape 5"/>
          <p:cNvSpPr>
            <a:spLocks noChangeArrowheads="1"/>
          </p:cNvSpPr>
          <p:nvPr/>
        </p:nvSpPr>
        <p:spPr bwMode="gray">
          <a:xfrm>
            <a:off x="1885484" y="2476799"/>
            <a:ext cx="1762857" cy="1573213"/>
          </a:xfrm>
          <a:prstGeom prst="wedgeRoundRectCallout">
            <a:avLst>
              <a:gd name="adj1" fmla="val 177389"/>
              <a:gd name="adj2" fmla="val -378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Secondary List of Items</a:t>
            </a:r>
            <a:r>
              <a:rPr lang="en-GB" dirty="0">
                <a:solidFill>
                  <a:schemeClr val="bg1"/>
                </a:solidFill>
              </a:rPr>
              <a:t> </a:t>
            </a:r>
          </a:p>
          <a:p>
            <a:pPr algn="ctr">
              <a:defRPr/>
            </a:pPr>
            <a:r>
              <a:rPr lang="en-GB" sz="1600" dirty="0">
                <a:solidFill>
                  <a:schemeClr val="bg1"/>
                </a:solidFill>
              </a:rPr>
              <a:t>(must have something in common)</a:t>
            </a:r>
          </a:p>
        </p:txBody>
      </p:sp>
      <p:sp>
        <p:nvSpPr>
          <p:cNvPr id="13318" name="AutoShape 6"/>
          <p:cNvSpPr>
            <a:spLocks noChangeArrowheads="1"/>
          </p:cNvSpPr>
          <p:nvPr/>
        </p:nvSpPr>
        <p:spPr bwMode="gray">
          <a:xfrm>
            <a:off x="8292663" y="2476799"/>
            <a:ext cx="2855008" cy="2894013"/>
          </a:xfrm>
          <a:prstGeom prst="wedgeRoundRectCallout">
            <a:avLst>
              <a:gd name="adj1" fmla="val -93788"/>
              <a:gd name="adj2" fmla="val 3107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Many-to-many Relationship Matrix</a:t>
            </a:r>
            <a:endParaRPr lang="en-GB" sz="1600" dirty="0">
              <a:solidFill>
                <a:schemeClr val="bg1"/>
              </a:solidFill>
            </a:endParaRPr>
          </a:p>
        </p:txBody>
      </p:sp>
      <p:sp>
        <p:nvSpPr>
          <p:cNvPr id="70669" name="Oval 7"/>
          <p:cNvSpPr>
            <a:spLocks noChangeArrowheads="1"/>
          </p:cNvSpPr>
          <p:nvPr/>
        </p:nvSpPr>
        <p:spPr bwMode="gray">
          <a:xfrm>
            <a:off x="8737600" y="4232275"/>
            <a:ext cx="304800" cy="304800"/>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nvGrpSpPr>
          <p:cNvPr id="70670" name="Group 8"/>
          <p:cNvGrpSpPr>
            <a:grpSpLocks/>
          </p:cNvGrpSpPr>
          <p:nvPr/>
        </p:nvGrpSpPr>
        <p:grpSpPr bwMode="auto">
          <a:xfrm>
            <a:off x="8737600" y="3759200"/>
            <a:ext cx="304800" cy="304800"/>
            <a:chOff x="3648" y="2400"/>
            <a:chExt cx="96" cy="96"/>
          </a:xfrm>
        </p:grpSpPr>
        <p:sp>
          <p:nvSpPr>
            <p:cNvPr id="70676" name="Oval 9"/>
            <p:cNvSpPr>
              <a:spLocks noChangeArrowheads="1"/>
            </p:cNvSpPr>
            <p:nvPr/>
          </p:nvSpPr>
          <p:spPr bwMode="gray">
            <a:xfrm>
              <a:off x="3648" y="2400"/>
              <a:ext cx="96" cy="96"/>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70677" name="Oval 10"/>
            <p:cNvSpPr>
              <a:spLocks noChangeArrowheads="1"/>
            </p:cNvSpPr>
            <p:nvPr/>
          </p:nvSpPr>
          <p:spPr bwMode="gray">
            <a:xfrm>
              <a:off x="3672" y="2424"/>
              <a:ext cx="48" cy="48"/>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sp>
        <p:nvSpPr>
          <p:cNvPr id="70671" name="AutoShape 11"/>
          <p:cNvSpPr>
            <a:spLocks noChangeArrowheads="1"/>
          </p:cNvSpPr>
          <p:nvPr/>
        </p:nvSpPr>
        <p:spPr bwMode="gray">
          <a:xfrm>
            <a:off x="8737600" y="4689475"/>
            <a:ext cx="304800" cy="304800"/>
          </a:xfrm>
          <a:prstGeom prst="triangle">
            <a:avLst>
              <a:gd name="adj" fmla="val 50000"/>
            </a:avLst>
          </a:prstGeom>
          <a:noFill/>
          <a:ln w="28575">
            <a:solidFill>
              <a:schemeClr val="bg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70672" name="Text Box 12"/>
          <p:cNvSpPr txBox="1">
            <a:spLocks noChangeArrowheads="1"/>
          </p:cNvSpPr>
          <p:nvPr/>
        </p:nvSpPr>
        <p:spPr bwMode="gray">
          <a:xfrm>
            <a:off x="9169401" y="3692525"/>
            <a:ext cx="1281846"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STRONG</a:t>
            </a:r>
          </a:p>
        </p:txBody>
      </p:sp>
      <p:sp>
        <p:nvSpPr>
          <p:cNvPr id="70673" name="Text Box 13"/>
          <p:cNvSpPr txBox="1">
            <a:spLocks noChangeArrowheads="1"/>
          </p:cNvSpPr>
          <p:nvPr/>
        </p:nvSpPr>
        <p:spPr bwMode="gray">
          <a:xfrm>
            <a:off x="9169425" y="4165600"/>
            <a:ext cx="122473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MEDIUM</a:t>
            </a:r>
          </a:p>
        </p:txBody>
      </p:sp>
      <p:sp>
        <p:nvSpPr>
          <p:cNvPr id="70674" name="Text Box 14"/>
          <p:cNvSpPr txBox="1">
            <a:spLocks noChangeArrowheads="1"/>
          </p:cNvSpPr>
          <p:nvPr/>
        </p:nvSpPr>
        <p:spPr bwMode="gray">
          <a:xfrm>
            <a:off x="9169402" y="4699000"/>
            <a:ext cx="941283"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WEAK</a:t>
            </a:r>
          </a:p>
        </p:txBody>
      </p:sp>
      <p:sp>
        <p:nvSpPr>
          <p:cNvPr id="15" name="TextBox 14"/>
          <p:cNvSpPr txBox="1">
            <a:spLocks noChangeArrowheads="1"/>
          </p:cNvSpPr>
          <p:nvPr/>
        </p:nvSpPr>
        <p:spPr bwMode="auto">
          <a:xfrm>
            <a:off x="1600201" y="853278"/>
            <a:ext cx="9362089" cy="1200329"/>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spAutoFit/>
          </a:bodyPr>
          <a:lstStyle/>
          <a:p>
            <a:pPr algn="ctr">
              <a:defRPr/>
            </a:pPr>
            <a:r>
              <a:rPr lang="en-GB" sz="2400" dirty="0"/>
              <a:t>A Matrix Diagram is a simple tool for comparing two or more lists to indicate the presence and strength of the relationships between the items in the lists</a:t>
            </a:r>
          </a:p>
        </p:txBody>
      </p:sp>
    </p:spTree>
    <p:extLst>
      <p:ext uri="{BB962C8B-B14F-4D97-AF65-F5344CB8AC3E}">
        <p14:creationId xmlns:p14="http://schemas.microsoft.com/office/powerpoint/2010/main" val="2617807285"/>
      </p:ext>
    </p:extLst>
  </p:cSld>
  <p:clrMapOvr>
    <a:masterClrMapping/>
  </p:clrMapOvr>
  <p:transition/>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04431" y="188646"/>
            <a:ext cx="9075805" cy="445549"/>
          </a:xfrm>
        </p:spPr>
        <p:txBody>
          <a:bodyPr>
            <a:normAutofit fontScale="90000"/>
          </a:bodyPr>
          <a:lstStyle/>
          <a:p>
            <a:r>
              <a:rPr lang="en-GB" dirty="0">
                <a:latin typeface="Arial" charset="0"/>
              </a:rPr>
              <a:t>In QFD the Lists are Requirements</a:t>
            </a:r>
          </a:p>
        </p:txBody>
      </p:sp>
      <p:sp>
        <p:nvSpPr>
          <p:cNvPr id="3" name="Slide Number Placeholder 2">
            <a:extLst>
              <a:ext uri="{FF2B5EF4-FFF2-40B4-BE49-F238E27FC236}">
                <a16:creationId xmlns:a16="http://schemas.microsoft.com/office/drawing/2014/main" id="{660FA538-AA54-4F33-BAE5-E1573C07BD4C}"/>
              </a:ext>
            </a:extLst>
          </p:cNvPr>
          <p:cNvSpPr>
            <a:spLocks noGrp="1"/>
          </p:cNvSpPr>
          <p:nvPr>
            <p:ph type="sldNum" sz="quarter" idx="4"/>
          </p:nvPr>
        </p:nvSpPr>
        <p:spPr/>
        <p:txBody>
          <a:bodyPr/>
          <a:lstStyle/>
          <a:p>
            <a:fld id="{C22618A1-DFED-413B-BF04-637AA2483EFF}" type="slidenum">
              <a:rPr lang="en-GB" smtClean="0"/>
              <a:pPr/>
              <a:t>131</a:t>
            </a:fld>
            <a:endParaRPr lang="en-GB" dirty="0"/>
          </a:p>
        </p:txBody>
      </p:sp>
      <p:pic>
        <p:nvPicPr>
          <p:cNvPr id="4" name="Picture 3"/>
          <p:cNvPicPr>
            <a:picLocks noChangeAspect="1"/>
          </p:cNvPicPr>
          <p:nvPr/>
        </p:nvPicPr>
        <p:blipFill>
          <a:blip r:embed="rId3"/>
          <a:stretch>
            <a:fillRect/>
          </a:stretch>
        </p:blipFill>
        <p:spPr>
          <a:xfrm>
            <a:off x="2004349" y="1499441"/>
            <a:ext cx="8216900" cy="4947138"/>
          </a:xfrm>
          <a:prstGeom prst="rect">
            <a:avLst/>
          </a:prstGeom>
        </p:spPr>
      </p:pic>
      <p:sp>
        <p:nvSpPr>
          <p:cNvPr id="2" name="Rounded Rectangular Callout 1">
            <a:extLst>
              <a:ext uri="{FF2B5EF4-FFF2-40B4-BE49-F238E27FC236}">
                <a16:creationId xmlns:a16="http://schemas.microsoft.com/office/drawing/2014/main" id="{0470DF25-BDF3-D741-BCF3-111EE99B8422}"/>
              </a:ext>
            </a:extLst>
          </p:cNvPr>
          <p:cNvSpPr/>
          <p:nvPr/>
        </p:nvSpPr>
        <p:spPr>
          <a:xfrm>
            <a:off x="7160871" y="1035857"/>
            <a:ext cx="2095018" cy="908690"/>
          </a:xfrm>
          <a:prstGeom prst="wedgeRoundRectCallout">
            <a:avLst>
              <a:gd name="adj1" fmla="val -111993"/>
              <a:gd name="adj2" fmla="val 13637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 blank column – requirements wrong or missing</a:t>
            </a:r>
          </a:p>
        </p:txBody>
      </p:sp>
      <p:sp>
        <p:nvSpPr>
          <p:cNvPr id="5" name="Rounded Rectangular Callout 4">
            <a:extLst>
              <a:ext uri="{FF2B5EF4-FFF2-40B4-BE49-F238E27FC236}">
                <a16:creationId xmlns:a16="http://schemas.microsoft.com/office/drawing/2014/main" id="{46A76006-ED1D-3D49-AA50-C9D2893483E2}"/>
              </a:ext>
            </a:extLst>
          </p:cNvPr>
          <p:cNvSpPr/>
          <p:nvPr/>
        </p:nvSpPr>
        <p:spPr>
          <a:xfrm>
            <a:off x="1665767" y="5274120"/>
            <a:ext cx="2095018" cy="908690"/>
          </a:xfrm>
          <a:prstGeom prst="wedgeRoundRectCallout">
            <a:avLst>
              <a:gd name="adj1" fmla="val 71985"/>
              <a:gd name="adj2" fmla="val -18079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 blank row – requirements wrong or missing</a:t>
            </a:r>
          </a:p>
        </p:txBody>
      </p:sp>
    </p:spTree>
    <p:extLst>
      <p:ext uri="{BB962C8B-B14F-4D97-AF65-F5344CB8AC3E}">
        <p14:creationId xmlns:p14="http://schemas.microsoft.com/office/powerpoint/2010/main" val="242923040"/>
      </p:ext>
    </p:extLst>
  </p:cSld>
  <p:clrMapOvr>
    <a:masterClrMapping/>
  </p:clrMapOvr>
  <p:transition/>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ext Box 2"/>
          <p:cNvSpPr txBox="1">
            <a:spLocks noChangeArrowheads="1"/>
          </p:cNvSpPr>
          <p:nvPr/>
        </p:nvSpPr>
        <p:spPr bwMode="auto">
          <a:xfrm>
            <a:off x="3090810" y="2237595"/>
            <a:ext cx="1257300" cy="46990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Design Requirements. </a:t>
            </a:r>
          </a:p>
        </p:txBody>
      </p:sp>
      <p:sp>
        <p:nvSpPr>
          <p:cNvPr id="21507" name="Text Box 3"/>
          <p:cNvSpPr txBox="1">
            <a:spLocks noChangeArrowheads="1"/>
          </p:cNvSpPr>
          <p:nvPr/>
        </p:nvSpPr>
        <p:spPr bwMode="gray">
          <a:xfrm>
            <a:off x="3090810" y="2783695"/>
            <a:ext cx="1257300" cy="1168400"/>
          </a:xfrm>
          <a:prstGeom prst="rect">
            <a:avLst/>
          </a:prstGeom>
          <a:solidFill>
            <a:srgbClr val="99000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686" name="Text Box 4"/>
          <p:cNvSpPr txBox="1">
            <a:spLocks noChangeArrowheads="1"/>
          </p:cNvSpPr>
          <p:nvPr/>
        </p:nvSpPr>
        <p:spPr bwMode="auto">
          <a:xfrm rot="-5400000">
            <a:off x="2212947" y="3167919"/>
            <a:ext cx="1152525"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Customer Requirements</a:t>
            </a:r>
            <a:endParaRPr lang="en-GB" sz="800" dirty="0"/>
          </a:p>
        </p:txBody>
      </p:sp>
      <p:sp>
        <p:nvSpPr>
          <p:cNvPr id="71687" name="Text Box 5"/>
          <p:cNvSpPr txBox="1">
            <a:spLocks noChangeArrowheads="1"/>
          </p:cNvSpPr>
          <p:nvPr/>
        </p:nvSpPr>
        <p:spPr bwMode="auto">
          <a:xfrm>
            <a:off x="3090810" y="4010832"/>
            <a:ext cx="1257300" cy="700088"/>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Design Requirement Targets</a:t>
            </a:r>
          </a:p>
        </p:txBody>
      </p:sp>
      <p:sp>
        <p:nvSpPr>
          <p:cNvPr id="71688" name="Text Box 6"/>
          <p:cNvSpPr txBox="1">
            <a:spLocks noChangeArrowheads="1"/>
          </p:cNvSpPr>
          <p:nvPr/>
        </p:nvSpPr>
        <p:spPr bwMode="auto">
          <a:xfrm>
            <a:off x="5022797" y="2477307"/>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Solution Requirements </a:t>
            </a:r>
          </a:p>
        </p:txBody>
      </p:sp>
      <p:sp>
        <p:nvSpPr>
          <p:cNvPr id="71689" name="Text Box 8"/>
          <p:cNvSpPr txBox="1">
            <a:spLocks noChangeArrowheads="1"/>
          </p:cNvSpPr>
          <p:nvPr/>
        </p:nvSpPr>
        <p:spPr bwMode="auto">
          <a:xfrm rot="-5400000">
            <a:off x="4177454" y="3384569"/>
            <a:ext cx="1160462"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Design Requirements. </a:t>
            </a:r>
          </a:p>
        </p:txBody>
      </p:sp>
      <p:sp>
        <p:nvSpPr>
          <p:cNvPr id="71690" name="Text Box 9"/>
          <p:cNvSpPr txBox="1">
            <a:spLocks noChangeArrowheads="1"/>
          </p:cNvSpPr>
          <p:nvPr/>
        </p:nvSpPr>
        <p:spPr bwMode="auto">
          <a:xfrm>
            <a:off x="5033910" y="4226781"/>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Solution Requirement Targets</a:t>
            </a:r>
          </a:p>
        </p:txBody>
      </p:sp>
      <p:sp>
        <p:nvSpPr>
          <p:cNvPr id="71691" name="Text Box 10"/>
          <p:cNvSpPr txBox="1">
            <a:spLocks noChangeArrowheads="1"/>
          </p:cNvSpPr>
          <p:nvPr/>
        </p:nvSpPr>
        <p:spPr bwMode="auto">
          <a:xfrm>
            <a:off x="6984950" y="2683682"/>
            <a:ext cx="1257300" cy="465138"/>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Realisation  Requirements</a:t>
            </a:r>
          </a:p>
        </p:txBody>
      </p:sp>
      <p:sp>
        <p:nvSpPr>
          <p:cNvPr id="71692" name="Text Box 12"/>
          <p:cNvSpPr txBox="1">
            <a:spLocks noChangeArrowheads="1"/>
          </p:cNvSpPr>
          <p:nvPr/>
        </p:nvSpPr>
        <p:spPr bwMode="auto">
          <a:xfrm rot="-5400000">
            <a:off x="6142779" y="3590941"/>
            <a:ext cx="1160462"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Solution Requirements</a:t>
            </a:r>
          </a:p>
        </p:txBody>
      </p:sp>
      <p:sp>
        <p:nvSpPr>
          <p:cNvPr id="71693" name="Text Box 13"/>
          <p:cNvSpPr txBox="1">
            <a:spLocks noChangeArrowheads="1"/>
          </p:cNvSpPr>
          <p:nvPr/>
        </p:nvSpPr>
        <p:spPr bwMode="auto">
          <a:xfrm>
            <a:off x="6984950" y="4441094"/>
            <a:ext cx="1257300" cy="693737"/>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Realisation Requirement Targets</a:t>
            </a:r>
          </a:p>
        </p:txBody>
      </p:sp>
      <p:sp>
        <p:nvSpPr>
          <p:cNvPr id="71694" name="Text Box 14"/>
          <p:cNvSpPr txBox="1">
            <a:spLocks noChangeArrowheads="1"/>
          </p:cNvSpPr>
          <p:nvPr/>
        </p:nvSpPr>
        <p:spPr bwMode="auto">
          <a:xfrm>
            <a:off x="8948690" y="2844020"/>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Assurance Requirements</a:t>
            </a:r>
          </a:p>
        </p:txBody>
      </p:sp>
      <p:sp>
        <p:nvSpPr>
          <p:cNvPr id="71695" name="Text Box 16"/>
          <p:cNvSpPr txBox="1">
            <a:spLocks noChangeArrowheads="1"/>
          </p:cNvSpPr>
          <p:nvPr/>
        </p:nvSpPr>
        <p:spPr bwMode="auto">
          <a:xfrm rot="-5400000">
            <a:off x="8086697" y="3772715"/>
            <a:ext cx="1177925"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Realisation Requirements</a:t>
            </a:r>
          </a:p>
        </p:txBody>
      </p:sp>
      <p:sp>
        <p:nvSpPr>
          <p:cNvPr id="71696" name="Text Box 17"/>
          <p:cNvSpPr txBox="1">
            <a:spLocks noChangeArrowheads="1"/>
          </p:cNvSpPr>
          <p:nvPr/>
        </p:nvSpPr>
        <p:spPr bwMode="auto">
          <a:xfrm>
            <a:off x="8959802" y="4615719"/>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Assurance Requirement Targets</a:t>
            </a:r>
          </a:p>
        </p:txBody>
      </p:sp>
      <p:sp>
        <p:nvSpPr>
          <p:cNvPr id="21522" name="AutoShape 18"/>
          <p:cNvSpPr>
            <a:spLocks noChangeArrowheads="1"/>
          </p:cNvSpPr>
          <p:nvPr/>
        </p:nvSpPr>
        <p:spPr bwMode="auto">
          <a:xfrm>
            <a:off x="1610942" y="2802427"/>
            <a:ext cx="822960" cy="1127760"/>
          </a:xfrm>
          <a:prstGeom prst="rightArrow">
            <a:avLst>
              <a:gd name="adj1" fmla="val 50000"/>
              <a:gd name="adj2" fmla="val 46296"/>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nchor="ctr"/>
          <a:lstStyle/>
          <a:p>
            <a:pPr>
              <a:defRPr/>
            </a:pPr>
            <a:r>
              <a:rPr lang="en-US" sz="1200" dirty="0">
                <a:solidFill>
                  <a:schemeClr val="bg1"/>
                </a:solidFill>
              </a:rPr>
              <a:t>Start Here</a:t>
            </a:r>
          </a:p>
        </p:txBody>
      </p:sp>
      <p:sp>
        <p:nvSpPr>
          <p:cNvPr id="71700" name="Rectangle 19"/>
          <p:cNvSpPr>
            <a:spLocks noGrp="1" noChangeArrowheads="1"/>
          </p:cNvSpPr>
          <p:nvPr>
            <p:ph type="title"/>
          </p:nvPr>
        </p:nvSpPr>
        <p:spPr>
          <a:xfrm>
            <a:off x="108850" y="29324"/>
            <a:ext cx="6489700" cy="542097"/>
          </a:xfrm>
        </p:spPr>
        <p:txBody>
          <a:bodyPr/>
          <a:lstStyle/>
          <a:p>
            <a:pPr eaLnBrk="1" hangingPunct="1"/>
            <a:r>
              <a:rPr lang="en-GB" sz="2800" dirty="0">
                <a:latin typeface="Arial" charset="0"/>
              </a:rPr>
              <a:t>Four Phases of QFD: The Methodology </a:t>
            </a:r>
          </a:p>
        </p:txBody>
      </p:sp>
      <p:sp>
        <p:nvSpPr>
          <p:cNvPr id="3" name="Slide Number Placeholder 2"/>
          <p:cNvSpPr>
            <a:spLocks noGrp="1"/>
          </p:cNvSpPr>
          <p:nvPr>
            <p:ph type="sldNum" sz="quarter" idx="4"/>
          </p:nvPr>
        </p:nvSpPr>
        <p:spPr/>
        <p:txBody>
          <a:bodyPr/>
          <a:lstStyle/>
          <a:p>
            <a:fld id="{1C9AE723-F85C-2640-9190-641236277428}" type="slidenum">
              <a:rPr lang="en-US" smtClean="0"/>
              <a:pPr/>
              <a:t>132</a:t>
            </a:fld>
            <a:endParaRPr lang="en-US" dirty="0"/>
          </a:p>
        </p:txBody>
      </p:sp>
      <p:sp>
        <p:nvSpPr>
          <p:cNvPr id="2" name="Text Box 20"/>
          <p:cNvSpPr txBox="1">
            <a:spLocks noChangeArrowheads="1"/>
          </p:cNvSpPr>
          <p:nvPr/>
        </p:nvSpPr>
        <p:spPr bwMode="auto">
          <a:xfrm>
            <a:off x="3227335" y="1856600"/>
            <a:ext cx="1066800" cy="369887"/>
          </a:xfrm>
          <a:prstGeom prst="rect">
            <a:avLst/>
          </a:prstGeom>
          <a:noFill/>
          <a:ln w="9525">
            <a:noFill/>
            <a:miter lim="800000"/>
            <a:headEnd/>
            <a:tailEnd/>
          </a:ln>
        </p:spPr>
        <p:txBody>
          <a:bodyPr lIns="0" tIns="0" rIns="0" bIns="0">
            <a:spAutoFit/>
          </a:bodyPr>
          <a:lstStyle/>
          <a:p>
            <a:pPr>
              <a:spcBef>
                <a:spcPct val="50000"/>
              </a:spcBef>
              <a:defRPr/>
            </a:pPr>
            <a:r>
              <a:rPr lang="en-GB" sz="2400" b="1" dirty="0">
                <a:latin typeface="+mj-lt"/>
              </a:rPr>
              <a:t>QFD 1</a:t>
            </a:r>
            <a:endParaRPr lang="en-US" sz="2400" b="1" dirty="0">
              <a:latin typeface="+mj-lt"/>
            </a:endParaRPr>
          </a:p>
        </p:txBody>
      </p:sp>
      <p:sp>
        <p:nvSpPr>
          <p:cNvPr id="71702" name="Text Box 21"/>
          <p:cNvSpPr txBox="1">
            <a:spLocks noChangeArrowheads="1"/>
          </p:cNvSpPr>
          <p:nvPr/>
        </p:nvSpPr>
        <p:spPr bwMode="auto">
          <a:xfrm>
            <a:off x="5148210" y="2089957"/>
            <a:ext cx="1066800"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2</a:t>
            </a:r>
            <a:endParaRPr lang="en-US" sz="2400" b="1" dirty="0"/>
          </a:p>
        </p:txBody>
      </p:sp>
      <p:sp>
        <p:nvSpPr>
          <p:cNvPr id="71703" name="Text Box 22"/>
          <p:cNvSpPr txBox="1">
            <a:spLocks noChangeArrowheads="1"/>
          </p:cNvSpPr>
          <p:nvPr/>
        </p:nvSpPr>
        <p:spPr bwMode="auto">
          <a:xfrm>
            <a:off x="7115122" y="2301144"/>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3</a:t>
            </a:r>
            <a:endParaRPr lang="en-US" sz="2400" b="1" dirty="0"/>
          </a:p>
        </p:txBody>
      </p:sp>
      <p:sp>
        <p:nvSpPr>
          <p:cNvPr id="71704" name="Text Box 23"/>
          <p:cNvSpPr txBox="1">
            <a:spLocks noChangeArrowheads="1"/>
          </p:cNvSpPr>
          <p:nvPr/>
        </p:nvSpPr>
        <p:spPr bwMode="auto">
          <a:xfrm>
            <a:off x="9048697" y="2456719"/>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4</a:t>
            </a:r>
            <a:endParaRPr lang="en-US" sz="2400" b="1" dirty="0"/>
          </a:p>
        </p:txBody>
      </p:sp>
      <p:sp>
        <p:nvSpPr>
          <p:cNvPr id="71705" name="Text Box 24"/>
          <p:cNvSpPr txBox="1">
            <a:spLocks noChangeArrowheads="1"/>
          </p:cNvSpPr>
          <p:nvPr/>
        </p:nvSpPr>
        <p:spPr bwMode="gray">
          <a:xfrm>
            <a:off x="3294011" y="2737705"/>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21533" name="AutoShape 29"/>
          <p:cNvSpPr>
            <a:spLocks noChangeArrowheads="1"/>
          </p:cNvSpPr>
          <p:nvPr/>
        </p:nvSpPr>
        <p:spPr bwMode="gray">
          <a:xfrm rot="5400000">
            <a:off x="4417960" y="2409141"/>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39" name="Text Box 3"/>
          <p:cNvSpPr txBox="1">
            <a:spLocks noChangeArrowheads="1"/>
          </p:cNvSpPr>
          <p:nvPr/>
        </p:nvSpPr>
        <p:spPr bwMode="gray">
          <a:xfrm>
            <a:off x="5033910" y="3004675"/>
            <a:ext cx="1257300" cy="1168400"/>
          </a:xfrm>
          <a:prstGeom prst="rect">
            <a:avLst/>
          </a:prstGeom>
          <a:solidFill>
            <a:schemeClr val="accent6">
              <a:lumMod val="60000"/>
              <a:lumOff val="40000"/>
            </a:schemeClr>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12" name="Text Box 24"/>
          <p:cNvSpPr txBox="1">
            <a:spLocks noChangeArrowheads="1"/>
          </p:cNvSpPr>
          <p:nvPr/>
        </p:nvSpPr>
        <p:spPr bwMode="gray">
          <a:xfrm>
            <a:off x="5237111" y="2958329"/>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1" name="Text Box 3"/>
          <p:cNvSpPr txBox="1">
            <a:spLocks noChangeArrowheads="1"/>
          </p:cNvSpPr>
          <p:nvPr/>
        </p:nvSpPr>
        <p:spPr bwMode="gray">
          <a:xfrm>
            <a:off x="6992250" y="3210415"/>
            <a:ext cx="1257300" cy="1168400"/>
          </a:xfrm>
          <a:prstGeom prst="rect">
            <a:avLst/>
          </a:prstGeom>
          <a:solidFill>
            <a:srgbClr val="FFC000"/>
          </a:solidFill>
          <a:ln w="12700">
            <a:solidFill>
              <a:srgbClr val="3366FF"/>
            </a:solid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16" name="Text Box 24"/>
          <p:cNvSpPr txBox="1">
            <a:spLocks noChangeArrowheads="1"/>
          </p:cNvSpPr>
          <p:nvPr/>
        </p:nvSpPr>
        <p:spPr bwMode="gray">
          <a:xfrm>
            <a:off x="7196086" y="3156761"/>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3" name="Text Box 3"/>
          <p:cNvSpPr txBox="1">
            <a:spLocks noChangeArrowheads="1"/>
          </p:cNvSpPr>
          <p:nvPr/>
        </p:nvSpPr>
        <p:spPr bwMode="gray">
          <a:xfrm>
            <a:off x="8958210" y="3385675"/>
            <a:ext cx="1257300" cy="1168400"/>
          </a:xfrm>
          <a:prstGeom prst="rect">
            <a:avLst/>
          </a:prstGeom>
          <a:solidFill>
            <a:srgbClr val="92D05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20" name="Text Box 24"/>
          <p:cNvSpPr txBox="1">
            <a:spLocks noChangeArrowheads="1"/>
          </p:cNvSpPr>
          <p:nvPr/>
        </p:nvSpPr>
        <p:spPr bwMode="gray">
          <a:xfrm>
            <a:off x="9161411" y="3339321"/>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5" name="AutoShape 29"/>
          <p:cNvSpPr>
            <a:spLocks noChangeArrowheads="1"/>
          </p:cNvSpPr>
          <p:nvPr/>
        </p:nvSpPr>
        <p:spPr bwMode="gray">
          <a:xfrm rot="16200000" flipV="1">
            <a:off x="4459919" y="4211224"/>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6" name="AutoShape 29"/>
          <p:cNvSpPr>
            <a:spLocks noChangeArrowheads="1"/>
          </p:cNvSpPr>
          <p:nvPr/>
        </p:nvSpPr>
        <p:spPr bwMode="gray">
          <a:xfrm rot="5400000">
            <a:off x="6338200" y="26453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7" name="AutoShape 29"/>
          <p:cNvSpPr>
            <a:spLocks noChangeArrowheads="1"/>
          </p:cNvSpPr>
          <p:nvPr/>
        </p:nvSpPr>
        <p:spPr bwMode="gray">
          <a:xfrm rot="16200000" flipV="1">
            <a:off x="6380159" y="44474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8" name="AutoShape 29"/>
          <p:cNvSpPr>
            <a:spLocks noChangeArrowheads="1"/>
          </p:cNvSpPr>
          <p:nvPr/>
        </p:nvSpPr>
        <p:spPr bwMode="gray">
          <a:xfrm rot="5400000">
            <a:off x="8342262" y="28358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9" name="AutoShape 29"/>
          <p:cNvSpPr>
            <a:spLocks noChangeArrowheads="1"/>
          </p:cNvSpPr>
          <p:nvPr/>
        </p:nvSpPr>
        <p:spPr bwMode="gray">
          <a:xfrm rot="16200000" flipV="1">
            <a:off x="8384221" y="46379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35" name="AutoShape 41"/>
          <p:cNvSpPr>
            <a:spLocks noChangeArrowheads="1"/>
          </p:cNvSpPr>
          <p:nvPr/>
        </p:nvSpPr>
        <p:spPr bwMode="gray">
          <a:xfrm>
            <a:off x="1670730" y="1035857"/>
            <a:ext cx="1433732" cy="1295400"/>
          </a:xfrm>
          <a:prstGeom prst="wedgeRoundRectCallout">
            <a:avLst>
              <a:gd name="adj1" fmla="val 82565"/>
              <a:gd name="adj2" fmla="val 98407"/>
              <a:gd name="adj3" fmla="val 16667"/>
            </a:avLst>
          </a:prstGeom>
          <a:solidFill>
            <a:srgbClr val="7030A0"/>
          </a:solidFill>
          <a:ln w="9525" algn="ctr">
            <a:noFill/>
            <a:miter lim="800000"/>
            <a:headEnd/>
            <a:tailEnd/>
          </a:ln>
          <a:effectLst/>
          <a:scene3d>
            <a:camera prst="orthographicFront"/>
            <a:lightRig rig="threePt" dir="t"/>
          </a:scene3d>
          <a:sp3d>
            <a:bevelT/>
          </a:sp3d>
        </p:spPr>
        <p:txBody>
          <a:bodyPr anchor="ctr"/>
          <a:lstStyle/>
          <a:p>
            <a:pPr algn="ctr">
              <a:defRPr/>
            </a:pPr>
            <a:r>
              <a:rPr lang="en-GB" sz="1600" dirty="0">
                <a:solidFill>
                  <a:schemeClr val="bg1"/>
                </a:solidFill>
              </a:rPr>
              <a:t>Translation confirmed using the Relationship Matrix</a:t>
            </a:r>
            <a:endParaRPr lang="en-US" sz="1600" dirty="0">
              <a:solidFill>
                <a:schemeClr val="bg1"/>
              </a:solidFill>
            </a:endParaRPr>
          </a:p>
        </p:txBody>
      </p:sp>
      <p:sp>
        <p:nvSpPr>
          <p:cNvPr id="71739" name="Line 45"/>
          <p:cNvSpPr>
            <a:spLocks noChangeShapeType="1"/>
          </p:cNvSpPr>
          <p:nvPr/>
        </p:nvSpPr>
        <p:spPr bwMode="gray">
          <a:xfrm flipH="1">
            <a:off x="4706885" y="1423207"/>
            <a:ext cx="620712" cy="7874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71740" name="Line 46"/>
          <p:cNvSpPr>
            <a:spLocks noChangeShapeType="1"/>
          </p:cNvSpPr>
          <p:nvPr/>
        </p:nvSpPr>
        <p:spPr bwMode="gray">
          <a:xfrm>
            <a:off x="6546804" y="1588307"/>
            <a:ext cx="23813" cy="7874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71741" name="Line 47"/>
          <p:cNvSpPr>
            <a:spLocks noChangeShapeType="1"/>
          </p:cNvSpPr>
          <p:nvPr/>
        </p:nvSpPr>
        <p:spPr bwMode="gray">
          <a:xfrm>
            <a:off x="7931122" y="1588307"/>
            <a:ext cx="633413" cy="10795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71742" name="AutoShape 48"/>
          <p:cNvSpPr>
            <a:spLocks noChangeArrowheads="1"/>
          </p:cNvSpPr>
          <p:nvPr/>
        </p:nvSpPr>
        <p:spPr bwMode="gray">
          <a:xfrm rot="388047">
            <a:off x="2994805" y="5390498"/>
            <a:ext cx="6951662" cy="787400"/>
          </a:xfrm>
          <a:prstGeom prst="leftArrow">
            <a:avLst>
              <a:gd name="adj1" fmla="val 53222"/>
              <a:gd name="adj2" fmla="val 52032"/>
            </a:avLst>
          </a:prstGeom>
          <a:solidFill>
            <a:srgbClr val="7030A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lgn="ctr"/>
            <a:r>
              <a:rPr lang="en-GB" dirty="0">
                <a:solidFill>
                  <a:srgbClr val="FFFFFF"/>
                </a:solidFill>
              </a:rPr>
              <a:t>Requirements Traceability</a:t>
            </a:r>
            <a:endParaRPr lang="en-US" dirty="0">
              <a:solidFill>
                <a:srgbClr val="FFFFFF"/>
              </a:solidFill>
            </a:endParaRPr>
          </a:p>
        </p:txBody>
      </p:sp>
      <p:sp>
        <p:nvSpPr>
          <p:cNvPr id="36" name="Text Box 44"/>
          <p:cNvSpPr txBox="1">
            <a:spLocks noChangeArrowheads="1"/>
          </p:cNvSpPr>
          <p:nvPr/>
        </p:nvSpPr>
        <p:spPr bwMode="gray">
          <a:xfrm>
            <a:off x="5295874" y="1186670"/>
            <a:ext cx="3135193" cy="400110"/>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none">
            <a:spAutoFit/>
          </a:bodyPr>
          <a:lstStyle/>
          <a:p>
            <a:pPr>
              <a:defRPr/>
            </a:pPr>
            <a:r>
              <a:rPr lang="en-GB" sz="2000" dirty="0"/>
              <a:t>Requirements Flow-Down</a:t>
            </a:r>
            <a:endParaRPr lang="en-US" sz="2000" dirty="0"/>
          </a:p>
        </p:txBody>
      </p:sp>
    </p:spTree>
    <p:extLst>
      <p:ext uri="{BB962C8B-B14F-4D97-AF65-F5344CB8AC3E}">
        <p14:creationId xmlns:p14="http://schemas.microsoft.com/office/powerpoint/2010/main" val="651582540"/>
      </p:ext>
    </p:extLst>
  </p:cSld>
  <p:clrMapOvr>
    <a:masterClrMapping/>
  </p:clrMapOvr>
  <p:transition/>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a:xfrm>
            <a:off x="1767068" y="386355"/>
            <a:ext cx="8867972" cy="471411"/>
          </a:xfrm>
        </p:spPr>
        <p:txBody>
          <a:bodyPr>
            <a:normAutofit fontScale="90000"/>
          </a:bodyPr>
          <a:lstStyle/>
          <a:p>
            <a:r>
              <a:rPr lang="en-GB" dirty="0">
                <a:latin typeface="Arial" charset="0"/>
              </a:rPr>
              <a:t>We Use QFD at Every Level</a:t>
            </a:r>
          </a:p>
        </p:txBody>
      </p:sp>
      <p:sp>
        <p:nvSpPr>
          <p:cNvPr id="6" name="Slide Number Placeholder 5"/>
          <p:cNvSpPr>
            <a:spLocks noGrp="1"/>
          </p:cNvSpPr>
          <p:nvPr>
            <p:ph type="sldNum" sz="quarter" idx="12"/>
          </p:nvPr>
        </p:nvSpPr>
        <p:spPr/>
        <p:txBody>
          <a:bodyPr/>
          <a:lstStyle/>
          <a:p>
            <a:fld id="{1C9AE723-F85C-2640-9190-641236277428}" type="slidenum">
              <a:rPr lang="en-US" smtClean="0"/>
              <a:pPr/>
              <a:t>133</a:t>
            </a:fld>
            <a:endParaRPr lang="en-US" dirty="0"/>
          </a:p>
        </p:txBody>
      </p:sp>
      <p:grpSp>
        <p:nvGrpSpPr>
          <p:cNvPr id="2" name="Group 7"/>
          <p:cNvGrpSpPr>
            <a:grpSpLocks/>
          </p:cNvGrpSpPr>
          <p:nvPr/>
        </p:nvGrpSpPr>
        <p:grpSpPr bwMode="auto">
          <a:xfrm>
            <a:off x="2801676" y="2280801"/>
            <a:ext cx="1524000" cy="533400"/>
            <a:chOff x="1872" y="1104"/>
            <a:chExt cx="960" cy="336"/>
          </a:xfrm>
        </p:grpSpPr>
        <p:sp>
          <p:nvSpPr>
            <p:cNvPr id="72738"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9"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40"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41"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42"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grpSp>
        <p:nvGrpSpPr>
          <p:cNvPr id="3" name="Group 14"/>
          <p:cNvGrpSpPr>
            <a:grpSpLocks/>
          </p:cNvGrpSpPr>
          <p:nvPr/>
        </p:nvGrpSpPr>
        <p:grpSpPr bwMode="auto">
          <a:xfrm>
            <a:off x="3646226" y="4200088"/>
            <a:ext cx="1524000" cy="533400"/>
            <a:chOff x="1872" y="1104"/>
            <a:chExt cx="960" cy="336"/>
          </a:xfrm>
        </p:grpSpPr>
        <p:sp>
          <p:nvSpPr>
            <p:cNvPr id="72733"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4"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5"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6"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7"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grpSp>
        <p:nvGrpSpPr>
          <p:cNvPr id="4" name="Group 21"/>
          <p:cNvGrpSpPr>
            <a:grpSpLocks/>
          </p:cNvGrpSpPr>
          <p:nvPr/>
        </p:nvGrpSpPr>
        <p:grpSpPr bwMode="auto">
          <a:xfrm rot="298494">
            <a:off x="2341301" y="982226"/>
            <a:ext cx="609600" cy="5791200"/>
            <a:chOff x="720" y="288"/>
            <a:chExt cx="384" cy="3648"/>
          </a:xfrm>
        </p:grpSpPr>
        <p:sp>
          <p:nvSpPr>
            <p:cNvPr id="22548"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dirty="0"/>
            </a:p>
          </p:txBody>
        </p:sp>
        <p:sp>
          <p:nvSpPr>
            <p:cNvPr id="22549" name="Text Box 23"/>
            <p:cNvSpPr txBox="1">
              <a:spLocks noChangeArrowheads="1"/>
            </p:cNvSpPr>
            <p:nvPr/>
          </p:nvSpPr>
          <p:spPr bwMode="auto">
            <a:xfrm rot="4013077">
              <a:off x="-164" y="2046"/>
              <a:ext cx="2149" cy="194"/>
            </a:xfrm>
            <a:prstGeom prst="rect">
              <a:avLst/>
            </a:prstGeom>
            <a:noFill/>
            <a:ln>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grpSp>
        <p:nvGrpSpPr>
          <p:cNvPr id="5" name="Group 24"/>
          <p:cNvGrpSpPr>
            <a:grpSpLocks/>
          </p:cNvGrpSpPr>
          <p:nvPr/>
        </p:nvGrpSpPr>
        <p:grpSpPr bwMode="auto">
          <a:xfrm>
            <a:off x="9148501" y="1007626"/>
            <a:ext cx="609600" cy="5791200"/>
            <a:chOff x="4752" y="288"/>
            <a:chExt cx="384" cy="3648"/>
          </a:xfrm>
        </p:grpSpPr>
        <p:sp>
          <p:nvSpPr>
            <p:cNvPr id="22546" name="AutoShape 25"/>
            <p:cNvSpPr>
              <a:spLocks noChangeArrowheads="1"/>
            </p:cNvSpPr>
            <p:nvPr/>
          </p:nvSpPr>
          <p:spPr bwMode="auto">
            <a:xfrm rot="1322214" flipV="1">
              <a:off x="4752" y="288"/>
              <a:ext cx="384" cy="3648"/>
            </a:xfrm>
            <a:prstGeom prst="downArrow">
              <a:avLst>
                <a:gd name="adj1" fmla="val 45833"/>
                <a:gd name="adj2" fmla="val 114044"/>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none" anchor="ctr"/>
            <a:lstStyle/>
            <a:p>
              <a:pPr>
                <a:defRPr/>
              </a:pPr>
              <a:endParaRPr lang="en-US" dirty="0">
                <a:solidFill>
                  <a:schemeClr val="dk1"/>
                </a:solidFill>
              </a:endParaRPr>
            </a:p>
          </p:txBody>
        </p:sp>
        <p:sp>
          <p:nvSpPr>
            <p:cNvPr id="22547" name="Text Box 26"/>
            <p:cNvSpPr txBox="1">
              <a:spLocks noChangeArrowheads="1"/>
            </p:cNvSpPr>
            <p:nvPr/>
          </p:nvSpPr>
          <p:spPr bwMode="auto">
            <a:xfrm rot="6728602" flipV="1">
              <a:off x="4127" y="2148"/>
              <a:ext cx="1552" cy="194"/>
            </a:xfrm>
            <a:prstGeom prst="rect">
              <a:avLst/>
            </a:prstGeom>
            <a:noFill/>
            <a:ln w="9525">
              <a:noFill/>
              <a:miter lim="800000"/>
              <a:headEnd/>
              <a:tailEnd/>
            </a:ln>
            <a:effectLst>
              <a:outerShdw blurRad="63500" dist="20000" dir="5400000" rotWithShape="0">
                <a:srgbClr val="000000">
                  <a:alpha val="37999"/>
                </a:srgbClr>
              </a:outerShdw>
            </a:effectLst>
          </p:spPr>
          <p:txBody>
            <a:bodyPr wrap="none">
              <a:spAutoFit/>
            </a:bodyPr>
            <a:lstStyle/>
            <a:p>
              <a:pPr>
                <a:defRPr/>
              </a:pPr>
              <a:r>
                <a:rPr lang="en-GB" sz="1400" b="1" dirty="0">
                  <a:solidFill>
                    <a:schemeClr val="dk1"/>
                  </a:solidFill>
                </a:rPr>
                <a:t>Verification data flow  up</a:t>
              </a:r>
            </a:p>
          </p:txBody>
        </p:sp>
      </p:grpSp>
      <p:sp>
        <p:nvSpPr>
          <p:cNvPr id="25" name="Line 27"/>
          <p:cNvSpPr>
            <a:spLocks noChangeShapeType="1"/>
          </p:cNvSpPr>
          <p:nvPr/>
        </p:nvSpPr>
        <p:spPr bwMode="auto">
          <a:xfrm rot="414772" flipH="1" flipV="1">
            <a:off x="5973501" y="3915926"/>
            <a:ext cx="838200" cy="14478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26" name="Line 28"/>
          <p:cNvSpPr>
            <a:spLocks noChangeShapeType="1"/>
          </p:cNvSpPr>
          <p:nvPr/>
        </p:nvSpPr>
        <p:spPr bwMode="auto">
          <a:xfrm rot="7204115" flipH="1" flipV="1">
            <a:off x="6420382" y="3210282"/>
            <a:ext cx="573088" cy="9906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27" name="Line 29"/>
          <p:cNvSpPr>
            <a:spLocks noChangeShapeType="1"/>
          </p:cNvSpPr>
          <p:nvPr/>
        </p:nvSpPr>
        <p:spPr bwMode="auto">
          <a:xfrm rot="7204115" flipH="1" flipV="1">
            <a:off x="5893333" y="981432"/>
            <a:ext cx="1014412" cy="17526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28" name="Line 30"/>
          <p:cNvSpPr>
            <a:spLocks noChangeShapeType="1"/>
          </p:cNvSpPr>
          <p:nvPr/>
        </p:nvSpPr>
        <p:spPr bwMode="auto">
          <a:xfrm rot="414772" flipH="1" flipV="1">
            <a:off x="5059101" y="1629926"/>
            <a:ext cx="838200" cy="14478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35" name="Line 28"/>
          <p:cNvSpPr>
            <a:spLocks noChangeShapeType="1"/>
          </p:cNvSpPr>
          <p:nvPr/>
        </p:nvSpPr>
        <p:spPr bwMode="auto">
          <a:xfrm rot="7204115" flipH="1" flipV="1">
            <a:off x="7047353" y="5381237"/>
            <a:ext cx="311150" cy="511175"/>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pic>
        <p:nvPicPr>
          <p:cNvPr id="22560"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11101" y="10076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11201" y="29507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8"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46201" y="48557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9" name="TextBox 38"/>
          <p:cNvSpPr txBox="1">
            <a:spLocks noChangeArrowheads="1"/>
          </p:cNvSpPr>
          <p:nvPr/>
        </p:nvSpPr>
        <p:spPr bwMode="auto">
          <a:xfrm>
            <a:off x="3581139" y="898088"/>
            <a:ext cx="157022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System Level</a:t>
            </a:r>
          </a:p>
        </p:txBody>
      </p:sp>
      <p:sp>
        <p:nvSpPr>
          <p:cNvPr id="40" name="TextBox 39"/>
          <p:cNvSpPr txBox="1">
            <a:spLocks noChangeArrowheads="1"/>
          </p:cNvSpPr>
          <p:nvPr/>
        </p:nvSpPr>
        <p:spPr bwMode="auto">
          <a:xfrm>
            <a:off x="3831964" y="2628463"/>
            <a:ext cx="205781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Sub-System Level</a:t>
            </a:r>
          </a:p>
        </p:txBody>
      </p:sp>
      <p:sp>
        <p:nvSpPr>
          <p:cNvPr id="41" name="TextBox 40"/>
          <p:cNvSpPr txBox="1">
            <a:spLocks noChangeArrowheads="1"/>
          </p:cNvSpPr>
          <p:nvPr/>
        </p:nvSpPr>
        <p:spPr bwMode="auto">
          <a:xfrm>
            <a:off x="4624127" y="4601727"/>
            <a:ext cx="199401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Component Level</a:t>
            </a:r>
          </a:p>
        </p:txBody>
      </p:sp>
      <p:pic>
        <p:nvPicPr>
          <p:cNvPr id="45" name="Picture 2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75647" y="5240046"/>
            <a:ext cx="738432" cy="86855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43" name="Picture 42" descr="SA-80_rifle_1996.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19245" y="1361783"/>
            <a:ext cx="2333206" cy="1020778"/>
          </a:xfrm>
          <a:prstGeom prst="rect">
            <a:avLst/>
          </a:prstGeom>
        </p:spPr>
      </p:pic>
      <p:pic>
        <p:nvPicPr>
          <p:cNvPr id="44" name="Picture 43" descr="Cartridges_comparison.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19245" y="3027768"/>
            <a:ext cx="1232968" cy="1321038"/>
          </a:xfrm>
          <a:prstGeom prst="rect">
            <a:avLst/>
          </a:prstGeom>
        </p:spPr>
      </p:pic>
    </p:spTree>
    <p:extLst>
      <p:ext uri="{BB962C8B-B14F-4D97-AF65-F5344CB8AC3E}">
        <p14:creationId xmlns:p14="http://schemas.microsoft.com/office/powerpoint/2010/main" val="2159663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2560"/>
                                        </p:tgtEl>
                                        <p:attrNameLst>
                                          <p:attrName>style.visibility</p:attrName>
                                        </p:attrNameLst>
                                      </p:cBhvr>
                                      <p:to>
                                        <p:strVal val="visible"/>
                                      </p:to>
                                    </p:set>
                                    <p:animEffect transition="in" filter="wipe(left)">
                                      <p:cBhvr>
                                        <p:cTn id="11" dur="500"/>
                                        <p:tgtEl>
                                          <p:spTgt spid="22560"/>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up)">
                                      <p:cBhvr>
                                        <p:cTn id="20" dur="500"/>
                                        <p:tgtEl>
                                          <p:spTgt spid="2"/>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nodeType="clickEffect">
                                  <p:stCondLst>
                                    <p:cond delay="0"/>
                                  </p:stCondLst>
                                  <p:childTnLst>
                                    <p:set>
                                      <p:cBhvr>
                                        <p:cTn id="24" dur="1" fill="hold">
                                          <p:stCondLst>
                                            <p:cond delay="0"/>
                                          </p:stCondLst>
                                        </p:cTn>
                                        <p:tgtEl>
                                          <p:spTgt spid="37"/>
                                        </p:tgtEl>
                                        <p:attrNameLst>
                                          <p:attrName>style.visibility</p:attrName>
                                        </p:attrNameLst>
                                      </p:cBhvr>
                                      <p:to>
                                        <p:strVal val="visible"/>
                                      </p:to>
                                    </p:set>
                                    <p:animEffect transition="in" filter="wipe(left)">
                                      <p:cBhvr>
                                        <p:cTn id="25" dur="500"/>
                                        <p:tgtEl>
                                          <p:spTgt spid="37"/>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1" fill="hold"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up)">
                                      <p:cBhvr>
                                        <p:cTn id="30" dur="500"/>
                                        <p:tgtEl>
                                          <p:spTgt spid="3"/>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22" presetClass="entr" presetSubtype="8" fill="hold" nodeType="clickEffect">
                                  <p:stCondLst>
                                    <p:cond delay="0"/>
                                  </p:stCondLst>
                                  <p:childTnLst>
                                    <p:set>
                                      <p:cBhvr>
                                        <p:cTn id="38" dur="1" fill="hold">
                                          <p:stCondLst>
                                            <p:cond delay="0"/>
                                          </p:stCondLst>
                                        </p:cTn>
                                        <p:tgtEl>
                                          <p:spTgt spid="38"/>
                                        </p:tgtEl>
                                        <p:attrNameLst>
                                          <p:attrName>style.visibility</p:attrName>
                                        </p:attrNameLst>
                                      </p:cBhvr>
                                      <p:to>
                                        <p:strVal val="visible"/>
                                      </p:to>
                                    </p:set>
                                    <p:animEffect transition="in" filter="wipe(left)">
                                      <p:cBhvr>
                                        <p:cTn id="39" dur="500"/>
                                        <p:tgtEl>
                                          <p:spTgt spid="38"/>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35"/>
                                        </p:tgtEl>
                                        <p:attrNameLst>
                                          <p:attrName>style.visibility</p:attrName>
                                        </p:attrNameLst>
                                      </p:cBhvr>
                                      <p:to>
                                        <p:strVal val="visible"/>
                                      </p:to>
                                    </p:set>
                                    <p:animEffect transition="in" filter="wipe(left)">
                                      <p:cBhvr>
                                        <p:cTn id="44" dur="500"/>
                                        <p:tgtEl>
                                          <p:spTgt spid="35"/>
                                        </p:tgtEl>
                                      </p:cBhvr>
                                    </p:animEffec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25"/>
                                        </p:tgtEl>
                                        <p:attrNameLst>
                                          <p:attrName>style.visibility</p:attrName>
                                        </p:attrNameLst>
                                      </p:cBhvr>
                                      <p:to>
                                        <p:strVal val="visible"/>
                                      </p:to>
                                    </p:set>
                                    <p:animEffect transition="in" filter="wipe(down)">
                                      <p:cBhvr>
                                        <p:cTn id="53" dur="500"/>
                                        <p:tgtEl>
                                          <p:spTgt spid="25"/>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26"/>
                                        </p:tgtEl>
                                        <p:attrNameLst>
                                          <p:attrName>style.visibility</p:attrName>
                                        </p:attrNameLst>
                                      </p:cBhvr>
                                      <p:to>
                                        <p:strVal val="visible"/>
                                      </p:to>
                                    </p:set>
                                    <p:animEffect transition="in" filter="wipe(left)">
                                      <p:cBhvr>
                                        <p:cTn id="58" dur="500"/>
                                        <p:tgtEl>
                                          <p:spTgt spid="26"/>
                                        </p:tgtEl>
                                      </p:cBhvr>
                                    </p:animEffec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4"/>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28"/>
                                        </p:tgtEl>
                                        <p:attrNameLst>
                                          <p:attrName>style.visibility</p:attrName>
                                        </p:attrNameLst>
                                      </p:cBhvr>
                                      <p:to>
                                        <p:strVal val="visible"/>
                                      </p:to>
                                    </p:set>
                                    <p:animEffect transition="in" filter="wipe(down)">
                                      <p:cBhvr>
                                        <p:cTn id="67" dur="500"/>
                                        <p:tgtEl>
                                          <p:spTgt spid="28"/>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8" fill="hold" grpId="0" nodeType="clickEffect">
                                  <p:stCondLst>
                                    <p:cond delay="0"/>
                                  </p:stCondLst>
                                  <p:childTnLst>
                                    <p:set>
                                      <p:cBhvr>
                                        <p:cTn id="71" dur="1" fill="hold">
                                          <p:stCondLst>
                                            <p:cond delay="0"/>
                                          </p:stCondLst>
                                        </p:cTn>
                                        <p:tgtEl>
                                          <p:spTgt spid="27"/>
                                        </p:tgtEl>
                                        <p:attrNameLst>
                                          <p:attrName>style.visibility</p:attrName>
                                        </p:attrNameLst>
                                      </p:cBhvr>
                                      <p:to>
                                        <p:strVal val="visible"/>
                                      </p:to>
                                    </p:set>
                                    <p:animEffect transition="in" filter="wipe(left)">
                                      <p:cBhvr>
                                        <p:cTn id="72" dur="500"/>
                                        <p:tgtEl>
                                          <p:spTgt spid="27"/>
                                        </p:tgtEl>
                                      </p:cBhvr>
                                    </p:animEffec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nodeType="clickEffect">
                                  <p:stCondLst>
                                    <p:cond delay="0"/>
                                  </p:stCondLst>
                                  <p:childTnLst>
                                    <p:set>
                                      <p:cBhvr>
                                        <p:cTn id="76" dur="1" fill="hold">
                                          <p:stCondLst>
                                            <p:cond delay="0"/>
                                          </p:stCondLst>
                                        </p:cTn>
                                        <p:tgtEl>
                                          <p:spTgt spid="43"/>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22" presetClass="entr" presetSubtype="1" fill="hold" nodeType="clickEffect">
                                  <p:stCondLst>
                                    <p:cond delay="0"/>
                                  </p:stCondLst>
                                  <p:childTnLst>
                                    <p:set>
                                      <p:cBhvr>
                                        <p:cTn id="80" dur="1" fill="hold">
                                          <p:stCondLst>
                                            <p:cond delay="0"/>
                                          </p:stCondLst>
                                        </p:cTn>
                                        <p:tgtEl>
                                          <p:spTgt spid="4"/>
                                        </p:tgtEl>
                                        <p:attrNameLst>
                                          <p:attrName>style.visibility</p:attrName>
                                        </p:attrNameLst>
                                      </p:cBhvr>
                                      <p:to>
                                        <p:strVal val="visible"/>
                                      </p:to>
                                    </p:set>
                                    <p:animEffect transition="in" filter="wipe(up)">
                                      <p:cBhvr>
                                        <p:cTn id="81" dur="500"/>
                                        <p:tgtEl>
                                          <p:spTgt spid="4"/>
                                        </p:tgtEl>
                                      </p:cBhvr>
                                    </p:animEffect>
                                  </p:childTnLst>
                                </p:cTn>
                              </p:par>
                            </p:childTnLst>
                          </p:cTn>
                        </p:par>
                      </p:childTnLst>
                    </p:cTn>
                  </p:par>
                  <p:par>
                    <p:cTn id="82" fill="hold">
                      <p:stCondLst>
                        <p:cond delay="indefinite"/>
                      </p:stCondLst>
                      <p:childTnLst>
                        <p:par>
                          <p:cTn id="83" fill="hold">
                            <p:stCondLst>
                              <p:cond delay="0"/>
                            </p:stCondLst>
                            <p:childTnLst>
                              <p:par>
                                <p:cTn id="84" presetID="22" presetClass="entr" presetSubtype="4" fill="hold" nodeType="clickEffect">
                                  <p:stCondLst>
                                    <p:cond delay="0"/>
                                  </p:stCondLst>
                                  <p:childTnLst>
                                    <p:set>
                                      <p:cBhvr>
                                        <p:cTn id="85" dur="1" fill="hold">
                                          <p:stCondLst>
                                            <p:cond delay="0"/>
                                          </p:stCondLst>
                                        </p:cTn>
                                        <p:tgtEl>
                                          <p:spTgt spid="5"/>
                                        </p:tgtEl>
                                        <p:attrNameLst>
                                          <p:attrName>style.visibility</p:attrName>
                                        </p:attrNameLst>
                                      </p:cBhvr>
                                      <p:to>
                                        <p:strVal val="visible"/>
                                      </p:to>
                                    </p:set>
                                    <p:animEffect transition="in" filter="wipe(down)">
                                      <p:cBhvr>
                                        <p:cTn id="8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27" grpId="0" animBg="1"/>
      <p:bldP spid="28" grpId="0" animBg="1"/>
      <p:bldP spid="35" grpId="0" animBg="1"/>
      <p:bldP spid="39" grpId="0"/>
      <p:bldP spid="40" grpId="0"/>
      <p:bldP spid="41" grpId="0"/>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118332" y="79222"/>
            <a:ext cx="6489700" cy="662795"/>
          </a:xfrm>
        </p:spPr>
        <p:txBody>
          <a:bodyPr>
            <a:normAutofit fontScale="90000"/>
          </a:bodyPr>
          <a:lstStyle/>
          <a:p>
            <a:r>
              <a:rPr lang="en-GB" dirty="0">
                <a:latin typeface="Arial" charset="0"/>
              </a:rPr>
              <a:t>We are where we are!</a:t>
            </a:r>
          </a:p>
        </p:txBody>
      </p:sp>
      <p:sp>
        <p:nvSpPr>
          <p:cNvPr id="2" name="Slide Number Placeholder 1"/>
          <p:cNvSpPr>
            <a:spLocks noGrp="1"/>
          </p:cNvSpPr>
          <p:nvPr>
            <p:ph type="sldNum" sz="quarter" idx="4"/>
          </p:nvPr>
        </p:nvSpPr>
        <p:spPr/>
        <p:txBody>
          <a:bodyPr/>
          <a:lstStyle/>
          <a:p>
            <a:fld id="{1C9AE723-F85C-2640-9190-641236277428}" type="slidenum">
              <a:rPr lang="en-US" smtClean="0"/>
              <a:pPr/>
              <a:t>134</a:t>
            </a:fld>
            <a:endParaRPr lang="en-US" dirty="0"/>
          </a:p>
        </p:txBody>
      </p:sp>
      <p:grpSp>
        <p:nvGrpSpPr>
          <p:cNvPr id="73731" name="Group 7"/>
          <p:cNvGrpSpPr>
            <a:grpSpLocks/>
          </p:cNvGrpSpPr>
          <p:nvPr/>
        </p:nvGrpSpPr>
        <p:grpSpPr bwMode="auto">
          <a:xfrm>
            <a:off x="-252128" y="2044700"/>
            <a:ext cx="960" cy="533400"/>
            <a:chOff x="1872" y="1104"/>
            <a:chExt cx="960" cy="336"/>
          </a:xfrm>
        </p:grpSpPr>
        <p:sp>
          <p:nvSpPr>
            <p:cNvPr id="73751"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2"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3"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4"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5"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grpSp>
        <p:nvGrpSpPr>
          <p:cNvPr id="73732" name="Group 14"/>
          <p:cNvGrpSpPr>
            <a:grpSpLocks/>
          </p:cNvGrpSpPr>
          <p:nvPr/>
        </p:nvGrpSpPr>
        <p:grpSpPr bwMode="auto">
          <a:xfrm>
            <a:off x="598772" y="4021138"/>
            <a:ext cx="960" cy="533400"/>
            <a:chOff x="1872" y="1104"/>
            <a:chExt cx="960" cy="336"/>
          </a:xfrm>
        </p:grpSpPr>
        <p:sp>
          <p:nvSpPr>
            <p:cNvPr id="73746"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47"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48"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49"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0"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sp>
        <p:nvSpPr>
          <p:cNvPr id="168962" name="Documents"/>
          <p:cNvSpPr>
            <a:spLocks noEditPoints="1" noChangeArrowheads="1"/>
          </p:cNvSpPr>
          <p:nvPr/>
        </p:nvSpPr>
        <p:spPr bwMode="auto">
          <a:xfrm>
            <a:off x="3238502" y="7842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dirty="0"/>
          </a:p>
        </p:txBody>
      </p:sp>
      <p:sp>
        <p:nvSpPr>
          <p:cNvPr id="32" name="Documents"/>
          <p:cNvSpPr>
            <a:spLocks noEditPoints="1" noChangeArrowheads="1"/>
          </p:cNvSpPr>
          <p:nvPr/>
        </p:nvSpPr>
        <p:spPr bwMode="auto">
          <a:xfrm>
            <a:off x="3898900" y="27273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dirty="0"/>
          </a:p>
        </p:txBody>
      </p:sp>
      <p:sp>
        <p:nvSpPr>
          <p:cNvPr id="33" name="Rounded Rectangular Callout 32"/>
          <p:cNvSpPr/>
          <p:nvPr/>
        </p:nvSpPr>
        <p:spPr>
          <a:xfrm>
            <a:off x="6921500" y="1943149"/>
            <a:ext cx="2501900" cy="1676352"/>
          </a:xfrm>
          <a:prstGeom prst="wedgeRoundRectCallout">
            <a:avLst>
              <a:gd name="adj1" fmla="val -106620"/>
              <a:gd name="adj2" fmla="val 3472"/>
              <a:gd name="adj3" fmla="val 16667"/>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dirty="0">
                <a:solidFill>
                  <a:schemeClr val="tx1"/>
                </a:solidFill>
              </a:rPr>
              <a:t>The fact that QFD was not used at the higher levels should not stop us applying it at the lower levels</a:t>
            </a:r>
          </a:p>
        </p:txBody>
      </p:sp>
      <p:grpSp>
        <p:nvGrpSpPr>
          <p:cNvPr id="73738" name="Group 21"/>
          <p:cNvGrpSpPr>
            <a:grpSpLocks/>
          </p:cNvGrpSpPr>
          <p:nvPr/>
        </p:nvGrpSpPr>
        <p:grpSpPr bwMode="auto">
          <a:xfrm rot="298494">
            <a:off x="2387600" y="808038"/>
            <a:ext cx="609600" cy="5791200"/>
            <a:chOff x="720" y="288"/>
            <a:chExt cx="384" cy="3648"/>
          </a:xfrm>
        </p:grpSpPr>
        <p:sp>
          <p:nvSpPr>
            <p:cNvPr id="24"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dirty="0"/>
            </a:p>
          </p:txBody>
        </p:sp>
        <p:sp>
          <p:nvSpPr>
            <p:cNvPr id="25" name="Text Box 23"/>
            <p:cNvSpPr txBox="1">
              <a:spLocks noChangeArrowheads="1"/>
            </p:cNvSpPr>
            <p:nvPr/>
          </p:nvSpPr>
          <p:spPr bwMode="auto">
            <a:xfrm rot="4013077">
              <a:off x="-164" y="2046"/>
              <a:ext cx="2149" cy="194"/>
            </a:xfrm>
            <a:prstGeom prst="rect">
              <a:avLst/>
            </a:prstGeom>
            <a:noFill/>
            <a:ln>
              <a:noFill/>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pic>
        <p:nvPicPr>
          <p:cNvPr id="73739"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2500" y="4681587"/>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951833708"/>
      </p:ext>
    </p:extLst>
  </p:cSld>
  <p:clrMapOvr>
    <a:masterClrMapping/>
  </p:clrMapOvr>
  <p:transition>
    <p:wipe dir="r"/>
  </p:transition>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115923" y="79222"/>
            <a:ext cx="8203580" cy="607595"/>
          </a:xfrm>
        </p:spPr>
        <p:txBody>
          <a:bodyPr>
            <a:normAutofit fontScale="90000"/>
          </a:bodyPr>
          <a:lstStyle/>
          <a:p>
            <a:pPr defTabSz="703402"/>
            <a:r>
              <a:rPr lang="en-GB" sz="2585" dirty="0">
                <a:latin typeface="Arial" charset="0"/>
              </a:rPr>
              <a:t>QFD 1 is about Translating “Customer” Requirements into Measurable Design Requirements</a:t>
            </a:r>
          </a:p>
        </p:txBody>
      </p:sp>
      <p:sp>
        <p:nvSpPr>
          <p:cNvPr id="2" name="Slide Number Placeholder 1">
            <a:extLst>
              <a:ext uri="{FF2B5EF4-FFF2-40B4-BE49-F238E27FC236}">
                <a16:creationId xmlns:a16="http://schemas.microsoft.com/office/drawing/2014/main" id="{D0EF6CFC-BD73-4E4B-A0B6-924263CCFE68}"/>
              </a:ext>
            </a:extLst>
          </p:cNvPr>
          <p:cNvSpPr>
            <a:spLocks noGrp="1"/>
          </p:cNvSpPr>
          <p:nvPr>
            <p:ph type="sldNum" sz="quarter" idx="4"/>
          </p:nvPr>
        </p:nvSpPr>
        <p:spPr/>
        <p:txBody>
          <a:bodyPr/>
          <a:lstStyle/>
          <a:p>
            <a:fld id="{C22618A1-DFED-413B-BF04-637AA2483EFF}" type="slidenum">
              <a:rPr lang="en-GB" smtClean="0"/>
              <a:pPr/>
              <a:t>135</a:t>
            </a:fld>
            <a:endParaRPr lang="en-GB" dirty="0"/>
          </a:p>
        </p:txBody>
      </p:sp>
      <p:sp>
        <p:nvSpPr>
          <p:cNvPr id="25602" name="Rectangle 3"/>
          <p:cNvSpPr>
            <a:spLocks noChangeArrowheads="1"/>
          </p:cNvSpPr>
          <p:nvPr/>
        </p:nvSpPr>
        <p:spPr bwMode="gray">
          <a:xfrm>
            <a:off x="2753458" y="2716823"/>
            <a:ext cx="2076450" cy="2690446"/>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r>
              <a:rPr lang="en-GB" sz="2215" b="1" dirty="0">
                <a:solidFill>
                  <a:srgbClr val="F3FAFF"/>
                </a:solidFill>
              </a:rPr>
              <a:t>“Customer”</a:t>
            </a:r>
          </a:p>
          <a:p>
            <a:pPr algn="ctr" eaLnBrk="0" hangingPunct="0"/>
            <a:r>
              <a:rPr lang="en-GB" sz="2215" b="1" dirty="0">
                <a:solidFill>
                  <a:srgbClr val="F3FAFF"/>
                </a:solidFill>
              </a:rPr>
              <a:t>Requirements</a:t>
            </a: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p:txBody>
      </p:sp>
      <p:sp>
        <p:nvSpPr>
          <p:cNvPr id="25603" name="Rectangle 4"/>
          <p:cNvSpPr>
            <a:spLocks noChangeArrowheads="1"/>
          </p:cNvSpPr>
          <p:nvPr/>
        </p:nvSpPr>
        <p:spPr bwMode="gray">
          <a:xfrm>
            <a:off x="4838700" y="1485905"/>
            <a:ext cx="3267808" cy="1222131"/>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r>
              <a:rPr lang="en-GB" sz="2215" b="1" dirty="0">
                <a:solidFill>
                  <a:schemeClr val="tx1"/>
                </a:solidFill>
              </a:rPr>
              <a:t>Measurable Design </a:t>
            </a:r>
          </a:p>
          <a:p>
            <a:pPr algn="ctr" eaLnBrk="0" hangingPunct="0"/>
            <a:r>
              <a:rPr lang="en-GB" sz="2215" b="1" dirty="0">
                <a:solidFill>
                  <a:schemeClr val="tx1"/>
                </a:solidFill>
              </a:rPr>
              <a:t>Requirements</a:t>
            </a:r>
          </a:p>
        </p:txBody>
      </p:sp>
      <p:sp>
        <p:nvSpPr>
          <p:cNvPr id="25604" name="AutoShape 5"/>
          <p:cNvSpPr>
            <a:spLocks noChangeArrowheads="1"/>
          </p:cNvSpPr>
          <p:nvPr/>
        </p:nvSpPr>
        <p:spPr bwMode="auto">
          <a:xfrm rot="5400000" flipH="1">
            <a:off x="5522302" y="3243629"/>
            <a:ext cx="1090246" cy="1170842"/>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endParaRPr lang="en-US" sz="1662" dirty="0"/>
          </a:p>
        </p:txBody>
      </p:sp>
      <p:sp>
        <p:nvSpPr>
          <p:cNvPr id="171014" name="AutoShape 6"/>
          <p:cNvSpPr>
            <a:spLocks noChangeArrowheads="1"/>
          </p:cNvSpPr>
          <p:nvPr/>
        </p:nvSpPr>
        <p:spPr bwMode="auto">
          <a:xfrm>
            <a:off x="7071969" y="3143251"/>
            <a:ext cx="2593731" cy="2104292"/>
          </a:xfrm>
          <a:prstGeom prst="star24">
            <a:avLst>
              <a:gd name="adj" fmla="val 37500"/>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lgn="ctr"/>
            <a:r>
              <a:rPr lang="en-GB" sz="2215" dirty="0"/>
              <a:t>It’s easy!</a:t>
            </a:r>
          </a:p>
          <a:p>
            <a:pPr algn="ctr"/>
            <a:r>
              <a:rPr lang="en-GB" sz="2215" dirty="0"/>
              <a:t>or </a:t>
            </a:r>
          </a:p>
          <a:p>
            <a:pPr algn="ctr"/>
            <a:r>
              <a:rPr lang="en-GB" sz="2215" dirty="0"/>
              <a:t>is it?</a:t>
            </a:r>
            <a:endParaRPr lang="en-US" sz="2215" dirty="0"/>
          </a:p>
        </p:txBody>
      </p:sp>
    </p:spTree>
    <p:extLst>
      <p:ext uri="{BB962C8B-B14F-4D97-AF65-F5344CB8AC3E}">
        <p14:creationId xmlns:p14="http://schemas.microsoft.com/office/powerpoint/2010/main" val="139890965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10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014" grpId="0" animBg="1"/>
    </p:bld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14"/>
          <p:cNvSpPr>
            <a:spLocks noChangeArrowheads="1"/>
          </p:cNvSpPr>
          <p:nvPr/>
        </p:nvSpPr>
        <p:spPr bwMode="auto">
          <a:xfrm>
            <a:off x="3220915" y="1351084"/>
            <a:ext cx="1957754" cy="3587262"/>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46" name="Rectangle 2"/>
          <p:cNvSpPr>
            <a:spLocks noGrp="1" noChangeArrowheads="1"/>
          </p:cNvSpPr>
          <p:nvPr>
            <p:ph type="title"/>
          </p:nvPr>
        </p:nvSpPr>
        <p:spPr>
          <a:xfrm>
            <a:off x="6747641" y="263769"/>
            <a:ext cx="4319752" cy="838200"/>
          </a:xfrm>
        </p:spPr>
        <p:txBody>
          <a:bodyPr>
            <a:normAutofit/>
          </a:bodyPr>
          <a:lstStyle/>
          <a:p>
            <a:pPr algn="ctr" defTabSz="703402"/>
            <a:r>
              <a:rPr lang="en-GB" sz="2800" b="1" dirty="0">
                <a:solidFill>
                  <a:srgbClr val="C00000"/>
                </a:solidFill>
                <a:latin typeface="Arial" charset="0"/>
              </a:rPr>
              <a:t>Back to QFD</a:t>
            </a:r>
            <a:br>
              <a:rPr lang="en-GB" sz="2800" b="1" dirty="0">
                <a:solidFill>
                  <a:srgbClr val="C00000"/>
                </a:solidFill>
                <a:latin typeface="Arial" charset="0"/>
              </a:rPr>
            </a:br>
            <a:r>
              <a:rPr lang="en-GB" sz="2000" b="1" dirty="0">
                <a:solidFill>
                  <a:srgbClr val="C00000"/>
                </a:solidFill>
                <a:latin typeface="Arial" charset="0"/>
              </a:rPr>
              <a:t>The House of Engineering</a:t>
            </a:r>
          </a:p>
        </p:txBody>
      </p:sp>
      <p:sp>
        <p:nvSpPr>
          <p:cNvPr id="31747" name="Rectangle 3"/>
          <p:cNvSpPr>
            <a:spLocks noGrp="1" noChangeArrowheads="1"/>
          </p:cNvSpPr>
          <p:nvPr>
            <p:ph sz="half" idx="1"/>
          </p:nvPr>
        </p:nvSpPr>
        <p:spPr>
          <a:xfrm>
            <a:off x="6559062" y="1336432"/>
            <a:ext cx="4886704" cy="4507320"/>
          </a:xfrm>
        </p:spPr>
        <p:txBody>
          <a:bodyPr>
            <a:normAutofit fontScale="92500" lnSpcReduction="10000"/>
          </a:bodyPr>
          <a:lstStyle/>
          <a:p>
            <a:pPr defTabSz="703402"/>
            <a:r>
              <a:rPr lang="en-GB" sz="2400" b="1" dirty="0">
                <a:latin typeface="Arial" charset="0"/>
              </a:rPr>
              <a:t>QFD charts look complex. They are complicated but not complex.</a:t>
            </a:r>
          </a:p>
          <a:p>
            <a:pPr defTabSz="703402"/>
            <a:r>
              <a:rPr lang="en-GB" sz="2400" b="1" dirty="0">
                <a:latin typeface="Arial" charset="0"/>
              </a:rPr>
              <a:t>The chart comprises a roof and a series of rooms that form a matrix diagram between the WHAT Requirements and the HOW Requirements</a:t>
            </a:r>
          </a:p>
          <a:p>
            <a:pPr defTabSz="703402"/>
            <a:r>
              <a:rPr lang="en-GB" sz="2400" b="1" dirty="0">
                <a:latin typeface="Arial" charset="0"/>
              </a:rPr>
              <a:t>The QFD method follows a set of steps to build up the rooms and roof</a:t>
            </a:r>
          </a:p>
          <a:p>
            <a:pPr defTabSz="703402"/>
            <a:r>
              <a:rPr lang="en-GB" sz="2400" b="1" dirty="0">
                <a:latin typeface="Arial" charset="0"/>
              </a:rPr>
              <a:t>The core process focuses on the WHAT, HOW, RELATIONSHIPS and HOW MUCH rooms - highlighted</a:t>
            </a:r>
            <a:endParaRPr lang="en-GB" sz="1800" b="1" dirty="0">
              <a:latin typeface="Arial" charset="0"/>
            </a:endParaRPr>
          </a:p>
        </p:txBody>
      </p:sp>
      <p:sp>
        <p:nvSpPr>
          <p:cNvPr id="3" name="Slide Number Placeholder 2">
            <a:extLst>
              <a:ext uri="{FF2B5EF4-FFF2-40B4-BE49-F238E27FC236}">
                <a16:creationId xmlns:a16="http://schemas.microsoft.com/office/drawing/2014/main" id="{70B149BA-D780-4D9E-8610-F83C32E1B5ED}"/>
              </a:ext>
            </a:extLst>
          </p:cNvPr>
          <p:cNvSpPr>
            <a:spLocks noGrp="1"/>
          </p:cNvSpPr>
          <p:nvPr>
            <p:ph type="sldNum" sz="quarter" idx="12"/>
          </p:nvPr>
        </p:nvSpPr>
        <p:spPr/>
        <p:txBody>
          <a:bodyPr/>
          <a:lstStyle/>
          <a:p>
            <a:fld id="{4DD93AAA-9664-724C-BCA8-AA8BF9C19235}" type="slidenum">
              <a:rPr lang="en-US" smtClean="0"/>
              <a:pPr/>
              <a:t>136</a:t>
            </a:fld>
            <a:endParaRPr lang="en-US" dirty="0"/>
          </a:p>
        </p:txBody>
      </p:sp>
      <p:sp>
        <p:nvSpPr>
          <p:cNvPr id="31748" name="AutoShape 5"/>
          <p:cNvSpPr>
            <a:spLocks noChangeArrowheads="1"/>
          </p:cNvSpPr>
          <p:nvPr/>
        </p:nvSpPr>
        <p:spPr bwMode="auto">
          <a:xfrm>
            <a:off x="3209193" y="366346"/>
            <a:ext cx="1969477" cy="984738"/>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49" name="Rectangle 6"/>
          <p:cNvSpPr>
            <a:spLocks noChangeArrowheads="1"/>
          </p:cNvSpPr>
          <p:nvPr/>
        </p:nvSpPr>
        <p:spPr bwMode="auto">
          <a:xfrm rot="16200000">
            <a:off x="4059848" y="4634279"/>
            <a:ext cx="281354" cy="195922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0" name="Line 7"/>
          <p:cNvSpPr>
            <a:spLocks noChangeShapeType="1"/>
          </p:cNvSpPr>
          <p:nvPr/>
        </p:nvSpPr>
        <p:spPr bwMode="auto">
          <a:xfrm>
            <a:off x="2927838" y="2195147"/>
            <a:ext cx="0" cy="1969477"/>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662" dirty="0"/>
          </a:p>
        </p:txBody>
      </p:sp>
      <p:sp>
        <p:nvSpPr>
          <p:cNvPr id="31751" name="Text Box 8"/>
          <p:cNvSpPr txBox="1">
            <a:spLocks noChangeArrowheads="1"/>
          </p:cNvSpPr>
          <p:nvPr/>
        </p:nvSpPr>
        <p:spPr bwMode="auto">
          <a:xfrm>
            <a:off x="3361615" y="5489371"/>
            <a:ext cx="1566454"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108" dirty="0"/>
              <a:t>Importance Weighting</a:t>
            </a:r>
            <a:endParaRPr lang="en-GB" sz="1292" dirty="0"/>
          </a:p>
        </p:txBody>
      </p:sp>
      <p:sp>
        <p:nvSpPr>
          <p:cNvPr id="25" name="Rectangle 9"/>
          <p:cNvSpPr>
            <a:spLocks noChangeArrowheads="1"/>
          </p:cNvSpPr>
          <p:nvPr/>
        </p:nvSpPr>
        <p:spPr bwMode="auto">
          <a:xfrm>
            <a:off x="5178669" y="2195147"/>
            <a:ext cx="534866" cy="1969477"/>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53" name="Rectangle 10"/>
          <p:cNvSpPr>
            <a:spLocks noChangeArrowheads="1"/>
          </p:cNvSpPr>
          <p:nvPr/>
        </p:nvSpPr>
        <p:spPr bwMode="auto">
          <a:xfrm>
            <a:off x="3220938" y="4938346"/>
            <a:ext cx="1956289" cy="53926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4" name="Text Box 11"/>
          <p:cNvSpPr txBox="1">
            <a:spLocks noChangeArrowheads="1"/>
          </p:cNvSpPr>
          <p:nvPr/>
        </p:nvSpPr>
        <p:spPr bwMode="auto">
          <a:xfrm>
            <a:off x="3425051" y="4307570"/>
            <a:ext cx="1402948" cy="518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b="1" dirty="0"/>
              <a:t>HOW MUCH</a:t>
            </a:r>
            <a:endParaRPr lang="en-GB" sz="1108" dirty="0"/>
          </a:p>
          <a:p>
            <a:pPr algn="ctr"/>
            <a:r>
              <a:rPr lang="en-GB" sz="1108" dirty="0"/>
              <a:t>Target values</a:t>
            </a:r>
          </a:p>
        </p:txBody>
      </p:sp>
      <p:sp>
        <p:nvSpPr>
          <p:cNvPr id="31755" name="Text Box 12"/>
          <p:cNvSpPr txBox="1">
            <a:spLocks noChangeArrowheads="1"/>
          </p:cNvSpPr>
          <p:nvPr/>
        </p:nvSpPr>
        <p:spPr bwMode="auto">
          <a:xfrm>
            <a:off x="3325006" y="5005275"/>
            <a:ext cx="1548822"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Technical competitive</a:t>
            </a:r>
          </a:p>
          <a:p>
            <a:pPr algn="ctr"/>
            <a:r>
              <a:rPr lang="en-GB" sz="1108" dirty="0"/>
              <a:t>assessment</a:t>
            </a:r>
          </a:p>
        </p:txBody>
      </p:sp>
      <p:sp>
        <p:nvSpPr>
          <p:cNvPr id="29" name="Rectangle 13"/>
          <p:cNvSpPr>
            <a:spLocks noChangeArrowheads="1"/>
          </p:cNvSpPr>
          <p:nvPr/>
        </p:nvSpPr>
        <p:spPr bwMode="auto">
          <a:xfrm>
            <a:off x="1661747" y="2195147"/>
            <a:ext cx="3516923" cy="1969477"/>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57" name="Text Box 15"/>
          <p:cNvSpPr txBox="1">
            <a:spLocks noChangeArrowheads="1"/>
          </p:cNvSpPr>
          <p:nvPr/>
        </p:nvSpPr>
        <p:spPr bwMode="auto">
          <a:xfrm>
            <a:off x="1826198" y="2930355"/>
            <a:ext cx="998736"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t>WHAT</a:t>
            </a:r>
          </a:p>
        </p:txBody>
      </p:sp>
      <p:sp>
        <p:nvSpPr>
          <p:cNvPr id="31758" name="Text Box 16"/>
          <p:cNvSpPr txBox="1">
            <a:spLocks noChangeArrowheads="1"/>
          </p:cNvSpPr>
          <p:nvPr/>
        </p:nvSpPr>
        <p:spPr bwMode="auto">
          <a:xfrm>
            <a:off x="3725262" y="1582201"/>
            <a:ext cx="878767"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t>HOW</a:t>
            </a:r>
          </a:p>
        </p:txBody>
      </p:sp>
      <p:sp>
        <p:nvSpPr>
          <p:cNvPr id="31759" name="Text Box 17"/>
          <p:cNvSpPr txBox="1">
            <a:spLocks noChangeArrowheads="1"/>
          </p:cNvSpPr>
          <p:nvPr/>
        </p:nvSpPr>
        <p:spPr bwMode="auto">
          <a:xfrm rot="16200000">
            <a:off x="2108424" y="3049603"/>
            <a:ext cx="1967213" cy="262829"/>
          </a:xfrm>
          <a:prstGeom prst="rect">
            <a:avLst/>
          </a:prstGeom>
          <a:noFill/>
          <a:ln w="635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CUSTOMER IMPORTANCE</a:t>
            </a:r>
          </a:p>
        </p:txBody>
      </p:sp>
      <p:sp>
        <p:nvSpPr>
          <p:cNvPr id="31760" name="Text Box 18"/>
          <p:cNvSpPr txBox="1">
            <a:spLocks noChangeArrowheads="1"/>
          </p:cNvSpPr>
          <p:nvPr/>
        </p:nvSpPr>
        <p:spPr bwMode="auto">
          <a:xfrm rot="18338198">
            <a:off x="3202432" y="3041001"/>
            <a:ext cx="1876027"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dirty="0"/>
              <a:t>RELATIONSHIPS</a:t>
            </a:r>
          </a:p>
        </p:txBody>
      </p:sp>
      <p:sp>
        <p:nvSpPr>
          <p:cNvPr id="31761" name="Text Box 19"/>
          <p:cNvSpPr txBox="1">
            <a:spLocks noChangeArrowheads="1"/>
          </p:cNvSpPr>
          <p:nvPr/>
        </p:nvSpPr>
        <p:spPr bwMode="auto">
          <a:xfrm rot="16200000">
            <a:off x="5185628" y="2909042"/>
            <a:ext cx="1558440"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Customer competitive</a:t>
            </a:r>
          </a:p>
          <a:p>
            <a:pPr algn="ctr"/>
            <a:r>
              <a:rPr lang="en-GB" sz="1108" dirty="0"/>
              <a:t>assessment</a:t>
            </a:r>
          </a:p>
        </p:txBody>
      </p:sp>
      <p:sp>
        <p:nvSpPr>
          <p:cNvPr id="31762" name="Text Box 20"/>
          <p:cNvSpPr txBox="1">
            <a:spLocks noChangeArrowheads="1"/>
          </p:cNvSpPr>
          <p:nvPr/>
        </p:nvSpPr>
        <p:spPr bwMode="auto">
          <a:xfrm>
            <a:off x="3488516" y="632541"/>
            <a:ext cx="1460657" cy="6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846" dirty="0"/>
              <a:t>How</a:t>
            </a:r>
          </a:p>
          <a:p>
            <a:pPr algn="ctr"/>
            <a:r>
              <a:rPr lang="en-GB" sz="1846" dirty="0"/>
              <a:t>Correlations</a:t>
            </a:r>
          </a:p>
        </p:txBody>
      </p:sp>
      <p:sp>
        <p:nvSpPr>
          <p:cNvPr id="31763" name="Text Box 17"/>
          <p:cNvSpPr txBox="1">
            <a:spLocks noChangeArrowheads="1"/>
          </p:cNvSpPr>
          <p:nvPr/>
        </p:nvSpPr>
        <p:spPr bwMode="auto">
          <a:xfrm rot="16200000">
            <a:off x="4526002" y="2933147"/>
            <a:ext cx="1859997" cy="490134"/>
          </a:xfrm>
          <a:prstGeom prst="rect">
            <a:avLst/>
          </a:prstGeom>
          <a:noFill/>
          <a:ln>
            <a:noFill/>
          </a:ln>
        </p:spPr>
        <p:style>
          <a:lnRef idx="1">
            <a:schemeClr val="accent3"/>
          </a:lnRef>
          <a:fillRef idx="2">
            <a:schemeClr val="accent3"/>
          </a:fillRef>
          <a:effectRef idx="1">
            <a:schemeClr val="accent3"/>
          </a:effectRef>
          <a:fontRef idx="minor">
            <a:schemeClr val="dk1"/>
          </a:fontRef>
        </p:style>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477" dirty="0"/>
              <a:t>WHAT HOW MUCH</a:t>
            </a:r>
          </a:p>
          <a:p>
            <a:pPr algn="ctr"/>
            <a:r>
              <a:rPr lang="en-GB" sz="1108" dirty="0"/>
              <a:t>Target Values</a:t>
            </a:r>
          </a:p>
        </p:txBody>
      </p:sp>
      <p:sp>
        <p:nvSpPr>
          <p:cNvPr id="2" name="Rectangle 1"/>
          <p:cNvSpPr/>
          <p:nvPr/>
        </p:nvSpPr>
        <p:spPr>
          <a:xfrm>
            <a:off x="5716474" y="2192216"/>
            <a:ext cx="515815" cy="1975338"/>
          </a:xfrm>
          <a:prstGeom prst="rect">
            <a:avLst/>
          </a:prstGeom>
          <a:noFill/>
          <a:ln>
            <a:solidFill>
              <a:srgbClr val="00000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662" dirty="0"/>
          </a:p>
        </p:txBody>
      </p:sp>
    </p:spTree>
    <p:extLst>
      <p:ext uri="{BB962C8B-B14F-4D97-AF65-F5344CB8AC3E}">
        <p14:creationId xmlns:p14="http://schemas.microsoft.com/office/powerpoint/2010/main" val="2304513042"/>
      </p:ext>
    </p:extLst>
  </p:cSld>
  <p:clrMapOvr>
    <a:masterClrMapping/>
  </p:clrMapOvr>
  <p:transition/>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1" name="Rectangle 3"/>
          <p:cNvSpPr>
            <a:spLocks noChangeArrowheads="1"/>
          </p:cNvSpPr>
          <p:nvPr/>
        </p:nvSpPr>
        <p:spPr bwMode="gray">
          <a:xfrm>
            <a:off x="2362214" y="1058609"/>
            <a:ext cx="2519362" cy="606175"/>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1: Identify the chart WHAT list requirements</a:t>
            </a:r>
          </a:p>
        </p:txBody>
      </p:sp>
      <p:sp>
        <p:nvSpPr>
          <p:cNvPr id="237572" name="Rectangle 4"/>
          <p:cNvSpPr>
            <a:spLocks noChangeArrowheads="1"/>
          </p:cNvSpPr>
          <p:nvPr/>
        </p:nvSpPr>
        <p:spPr bwMode="gray">
          <a:xfrm>
            <a:off x="3444874" y="2265071"/>
            <a:ext cx="3162300" cy="639702"/>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2: Translate WHAT requirements into measurable HOW requirements </a:t>
            </a:r>
          </a:p>
        </p:txBody>
      </p:sp>
      <p:sp>
        <p:nvSpPr>
          <p:cNvPr id="237573" name="Rectangle 5"/>
          <p:cNvSpPr>
            <a:spLocks noChangeArrowheads="1"/>
          </p:cNvSpPr>
          <p:nvPr/>
        </p:nvSpPr>
        <p:spPr bwMode="gray">
          <a:xfrm>
            <a:off x="6323010" y="5345245"/>
            <a:ext cx="2640012"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4: Determine HOW MUCH for HOW requirements</a:t>
            </a:r>
          </a:p>
        </p:txBody>
      </p:sp>
      <p:sp>
        <p:nvSpPr>
          <p:cNvPr id="237576" name="Rectangle 8"/>
          <p:cNvSpPr>
            <a:spLocks noChangeArrowheads="1"/>
          </p:cNvSpPr>
          <p:nvPr/>
        </p:nvSpPr>
        <p:spPr bwMode="gray">
          <a:xfrm>
            <a:off x="4688720" y="3725980"/>
            <a:ext cx="3032125"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400" b="1" dirty="0">
                <a:solidFill>
                  <a:schemeClr val="tx1"/>
                </a:solidFill>
                <a:cs typeface="ＭＳ Ｐゴシック" charset="0"/>
              </a:rPr>
              <a:t>Step 3: Determine relationships between WHAT and HOW  requirements</a:t>
            </a:r>
          </a:p>
        </p:txBody>
      </p:sp>
      <p:sp>
        <p:nvSpPr>
          <p:cNvPr id="237577" name="AutoShape 9"/>
          <p:cNvSpPr>
            <a:spLocks noChangeArrowheads="1"/>
          </p:cNvSpPr>
          <p:nvPr/>
        </p:nvSpPr>
        <p:spPr bwMode="auto">
          <a:xfrm rot="5400000">
            <a:off x="5012531" y="1455395"/>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8" name="AutoShape 10"/>
          <p:cNvSpPr>
            <a:spLocks noChangeArrowheads="1"/>
          </p:cNvSpPr>
          <p:nvPr/>
        </p:nvSpPr>
        <p:spPr bwMode="auto">
          <a:xfrm rot="5400000">
            <a:off x="6751504" y="2902833"/>
            <a:ext cx="671512"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79" name="AutoShape 11"/>
          <p:cNvSpPr>
            <a:spLocks noChangeArrowheads="1"/>
          </p:cNvSpPr>
          <p:nvPr/>
        </p:nvSpPr>
        <p:spPr bwMode="auto">
          <a:xfrm rot="5400000">
            <a:off x="8001981" y="4550693"/>
            <a:ext cx="671513" cy="644525"/>
          </a:xfrm>
          <a:custGeom>
            <a:avLst/>
            <a:gdLst>
              <a:gd name="G0" fmla="+- 14693 0 0"/>
              <a:gd name="G1" fmla="+- 2447 0 0"/>
              <a:gd name="G2" fmla="+- 12158 0 2447"/>
              <a:gd name="G3" fmla="+- G2 0 2447"/>
              <a:gd name="G4" fmla="*/ G3 32768 32059"/>
              <a:gd name="G5" fmla="*/ G4 1 2"/>
              <a:gd name="G6" fmla="+- 21600 0 14693"/>
              <a:gd name="G7" fmla="*/ G6 2447 6079"/>
              <a:gd name="G8" fmla="+- G7 14693 0"/>
              <a:gd name="T0" fmla="*/ 14693 w 21600"/>
              <a:gd name="T1" fmla="*/ 0 h 21600"/>
              <a:gd name="T2" fmla="*/ 14693 w 21600"/>
              <a:gd name="T3" fmla="*/ 12158 h 21600"/>
              <a:gd name="T4" fmla="*/ 3713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4693" y="0"/>
                </a:lnTo>
                <a:lnTo>
                  <a:pt x="14693" y="2447"/>
                </a:lnTo>
                <a:lnTo>
                  <a:pt x="12427" y="2447"/>
                </a:lnTo>
                <a:cubicBezTo>
                  <a:pt x="5564" y="2447"/>
                  <a:pt x="0" y="6795"/>
                  <a:pt x="0" y="12158"/>
                </a:cubicBezTo>
                <a:lnTo>
                  <a:pt x="0" y="21600"/>
                </a:lnTo>
                <a:lnTo>
                  <a:pt x="7425" y="21600"/>
                </a:lnTo>
                <a:lnTo>
                  <a:pt x="7425" y="12158"/>
                </a:lnTo>
                <a:cubicBezTo>
                  <a:pt x="7425" y="10807"/>
                  <a:pt x="9664" y="9711"/>
                  <a:pt x="12427" y="9711"/>
                </a:cubicBezTo>
                <a:lnTo>
                  <a:pt x="14693" y="9711"/>
                </a:lnTo>
                <a:lnTo>
                  <a:pt x="14693" y="12158"/>
                </a:lnTo>
                <a:close/>
              </a:path>
            </a:pathLst>
          </a:custGeom>
          <a:ln/>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3">
            <a:schemeClr val="lt1"/>
          </a:lnRef>
          <a:fillRef idx="1">
            <a:schemeClr val="dk1"/>
          </a:fillRef>
          <a:effectRef idx="1">
            <a:schemeClr val="dk1"/>
          </a:effectRef>
          <a:fontRef idx="minor">
            <a:schemeClr val="lt1"/>
          </a:fontRef>
        </p:style>
        <p:txBody>
          <a:bodyPr wrap="none" anchor="ctr"/>
          <a:lstStyle/>
          <a:p>
            <a:pPr>
              <a:defRPr/>
            </a:pPr>
            <a:endParaRPr lang="en-US" sz="1600" dirty="0">
              <a:solidFill>
                <a:srgbClr val="000000"/>
              </a:solidFill>
              <a:cs typeface="ＭＳ Ｐゴシック" charset="0"/>
            </a:endParaRPr>
          </a:p>
        </p:txBody>
      </p:sp>
      <p:sp>
        <p:nvSpPr>
          <p:cNvPr id="237582" name="Rectangle 14"/>
          <p:cNvSpPr>
            <a:spLocks noChangeArrowheads="1"/>
          </p:cNvSpPr>
          <p:nvPr/>
        </p:nvSpPr>
        <p:spPr bwMode="gray">
          <a:xfrm>
            <a:off x="2362215" y="1646788"/>
            <a:ext cx="2519363" cy="446584"/>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Identify customer requirements</a:t>
            </a:r>
          </a:p>
        </p:txBody>
      </p:sp>
      <p:sp>
        <p:nvSpPr>
          <p:cNvPr id="237583" name="Rectangle 15"/>
          <p:cNvSpPr>
            <a:spLocks noChangeArrowheads="1"/>
          </p:cNvSpPr>
          <p:nvPr/>
        </p:nvSpPr>
        <p:spPr bwMode="gray">
          <a:xfrm>
            <a:off x="3444874" y="2907261"/>
            <a:ext cx="3162300" cy="639703"/>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QFD1: Translate customer requirements into measurable technical requirements </a:t>
            </a:r>
          </a:p>
        </p:txBody>
      </p:sp>
      <p:sp>
        <p:nvSpPr>
          <p:cNvPr id="237584" name="Rectangle 16"/>
          <p:cNvSpPr>
            <a:spLocks noChangeArrowheads="1"/>
          </p:cNvSpPr>
          <p:nvPr/>
        </p:nvSpPr>
        <p:spPr bwMode="gray">
          <a:xfrm>
            <a:off x="4686483" y="4370035"/>
            <a:ext cx="3032125" cy="843548"/>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Determine relationships between Customer and Technical requirements</a:t>
            </a:r>
          </a:p>
        </p:txBody>
      </p:sp>
      <p:sp>
        <p:nvSpPr>
          <p:cNvPr id="237586" name="Rectangle 18"/>
          <p:cNvSpPr>
            <a:spLocks noChangeArrowheads="1"/>
          </p:cNvSpPr>
          <p:nvPr/>
        </p:nvSpPr>
        <p:spPr bwMode="gray">
          <a:xfrm>
            <a:off x="6323010" y="5980924"/>
            <a:ext cx="2640013" cy="635679"/>
          </a:xfrm>
          <a:prstGeom prst="rect">
            <a:avLst/>
          </a:prstGeom>
          <a:ln>
            <a:headEnd/>
            <a:tailEnd/>
          </a:ln>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style>
          <a:lnRef idx="1">
            <a:schemeClr val="accent3"/>
          </a:lnRef>
          <a:fillRef idx="2">
            <a:schemeClr val="accent3"/>
          </a:fillRef>
          <a:effectRef idx="1">
            <a:schemeClr val="accent3"/>
          </a:effectRef>
          <a:fontRef idx="minor">
            <a:schemeClr val="dk1"/>
          </a:fontRef>
        </p:style>
        <p:txBody>
          <a:bodyPr anchor="ctr"/>
          <a:lstStyle/>
          <a:p>
            <a:pPr algn="ctr">
              <a:defRPr/>
            </a:pPr>
            <a:r>
              <a:rPr lang="en-GB" sz="1400" b="1" dirty="0">
                <a:solidFill>
                  <a:srgbClr val="000000"/>
                </a:solidFill>
                <a:cs typeface="ＭＳ Ｐゴシック" charset="0"/>
              </a:rPr>
              <a:t>QFD 1: Determine targets for technical requirements</a:t>
            </a:r>
          </a:p>
        </p:txBody>
      </p:sp>
      <p:pic>
        <p:nvPicPr>
          <p:cNvPr id="542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71638" y="3859213"/>
            <a:ext cx="2857500" cy="2641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4285" name="Rectangle 14"/>
          <p:cNvSpPr>
            <a:spLocks noChangeArrowheads="1"/>
          </p:cNvSpPr>
          <p:nvPr/>
        </p:nvSpPr>
        <p:spPr bwMode="auto">
          <a:xfrm>
            <a:off x="6836881" y="1420376"/>
            <a:ext cx="5197475" cy="904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342900" indent="-342900" defTabSz="762000">
              <a:spcBef>
                <a:spcPct val="20000"/>
              </a:spcBef>
              <a:buFontTx/>
              <a:buChar char="•"/>
            </a:pPr>
            <a:r>
              <a:rPr lang="en-GB" sz="1400" b="1" dirty="0">
                <a:cs typeface="ＭＳ Ｐゴシック" charset="0"/>
              </a:rPr>
              <a:t>The process steps relate to completing one of the </a:t>
            </a:r>
            <a:r>
              <a:rPr lang="ja-JP" altLang="en-GB" sz="1400" b="1" dirty="0">
                <a:cs typeface="ＭＳ Ｐゴシック" charset="0"/>
              </a:rPr>
              <a:t>“</a:t>
            </a:r>
            <a:r>
              <a:rPr lang="en-GB" altLang="ja-JP" sz="1400" b="1" dirty="0">
                <a:cs typeface="ＭＳ Ｐゴシック" charset="0"/>
              </a:rPr>
              <a:t>rooms</a:t>
            </a:r>
            <a:r>
              <a:rPr lang="ja-JP" altLang="en-GB" sz="1400" b="1" dirty="0">
                <a:cs typeface="ＭＳ Ｐゴシック" charset="0"/>
              </a:rPr>
              <a:t>”</a:t>
            </a:r>
            <a:endParaRPr lang="en-GB" altLang="ja-JP" sz="1400" b="1" dirty="0">
              <a:cs typeface="ＭＳ Ｐゴシック" charset="0"/>
            </a:endParaRPr>
          </a:p>
          <a:p>
            <a:pPr marL="342900" indent="-342900" defTabSz="762000">
              <a:spcBef>
                <a:spcPct val="20000"/>
              </a:spcBef>
              <a:buFontTx/>
              <a:buChar char="•"/>
            </a:pPr>
            <a:r>
              <a:rPr lang="en-GB" sz="1400" b="1" dirty="0">
                <a:cs typeface="ＭＳ Ｐゴシック" charset="0"/>
              </a:rPr>
              <a:t>It can take several sessions to complete a room!</a:t>
            </a:r>
          </a:p>
        </p:txBody>
      </p:sp>
      <p:sp>
        <p:nvSpPr>
          <p:cNvPr id="54286" name="Rectangle 14"/>
          <p:cNvSpPr>
            <a:spLocks noChangeArrowheads="1"/>
          </p:cNvSpPr>
          <p:nvPr/>
        </p:nvSpPr>
        <p:spPr bwMode="auto">
          <a:xfrm>
            <a:off x="8787644" y="2385342"/>
            <a:ext cx="2813972" cy="4975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342900" indent="-342900" defTabSz="762000">
              <a:spcBef>
                <a:spcPct val="20000"/>
              </a:spcBef>
              <a:buFontTx/>
              <a:buChar char="•"/>
            </a:pPr>
            <a:r>
              <a:rPr lang="en-GB" sz="1400" b="1" dirty="0">
                <a:cs typeface="ＭＳ Ｐゴシック" charset="0"/>
              </a:rPr>
              <a:t>Completing a room often requires the use of other tools</a:t>
            </a:r>
          </a:p>
          <a:p>
            <a:pPr marL="342900" indent="-342900" defTabSz="762000">
              <a:spcBef>
                <a:spcPct val="20000"/>
              </a:spcBef>
              <a:buFontTx/>
              <a:buChar char="•"/>
            </a:pPr>
            <a:r>
              <a:rPr lang="en-GB" sz="1400" b="1" dirty="0">
                <a:cs typeface="ＭＳ Ｐゴシック" charset="0"/>
              </a:rPr>
              <a:t>The QFD 1 Chart provides a method of monitoring progress </a:t>
            </a:r>
          </a:p>
          <a:p>
            <a:pPr marL="342900" indent="-342900" defTabSz="762000">
              <a:spcBef>
                <a:spcPct val="20000"/>
              </a:spcBef>
              <a:buFontTx/>
              <a:buChar char="•"/>
            </a:pPr>
            <a:r>
              <a:rPr lang="en-GB" sz="1400" b="1" dirty="0">
                <a:cs typeface="ＭＳ Ｐゴシック" charset="0"/>
              </a:rPr>
              <a:t>The completed chart can be used as a summary of progress and as such is a powerful deliverable for phases/design reviews</a:t>
            </a:r>
          </a:p>
        </p:txBody>
      </p:sp>
      <p:sp>
        <p:nvSpPr>
          <p:cNvPr id="54287" name="Title 2"/>
          <p:cNvSpPr>
            <a:spLocks noGrp="1"/>
          </p:cNvSpPr>
          <p:nvPr>
            <p:ph type="title"/>
          </p:nvPr>
        </p:nvSpPr>
        <p:spPr>
          <a:xfrm>
            <a:off x="200024" y="203945"/>
            <a:ext cx="6489700" cy="437969"/>
          </a:xfrm>
        </p:spPr>
        <p:txBody>
          <a:bodyPr>
            <a:normAutofit fontScale="90000"/>
          </a:bodyPr>
          <a:lstStyle/>
          <a:p>
            <a:r>
              <a:rPr lang="en-US" dirty="0">
                <a:latin typeface="Arial" charset="0"/>
              </a:rPr>
              <a:t>QFD Core Process</a:t>
            </a:r>
          </a:p>
        </p:txBody>
      </p:sp>
    </p:spTree>
    <p:extLst>
      <p:ext uri="{BB962C8B-B14F-4D97-AF65-F5344CB8AC3E}">
        <p14:creationId xmlns:p14="http://schemas.microsoft.com/office/powerpoint/2010/main" val="2521697881"/>
      </p:ext>
    </p:extLst>
  </p:cSld>
  <p:clrMapOvr>
    <a:masterClrMapping/>
  </p:clrMapOvr>
  <p:transition>
    <p:wipe dir="r"/>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468A5-3664-4F15-952C-C5843B53E720}"/>
              </a:ext>
            </a:extLst>
          </p:cNvPr>
          <p:cNvSpPr>
            <a:spLocks noGrp="1"/>
          </p:cNvSpPr>
          <p:nvPr>
            <p:ph type="title"/>
          </p:nvPr>
        </p:nvSpPr>
        <p:spPr/>
        <p:txBody>
          <a:bodyPr/>
          <a:lstStyle/>
          <a:p>
            <a:r>
              <a:rPr lang="en-GB" dirty="0"/>
              <a:t>Link To Spreadsheets</a:t>
            </a:r>
          </a:p>
        </p:txBody>
      </p:sp>
      <p:sp>
        <p:nvSpPr>
          <p:cNvPr id="3" name="TextBox 2">
            <a:extLst>
              <a:ext uri="{FF2B5EF4-FFF2-40B4-BE49-F238E27FC236}">
                <a16:creationId xmlns:a16="http://schemas.microsoft.com/office/drawing/2014/main" id="{E63A7392-0A90-4E9F-8C04-C765CD8D8AF2}"/>
              </a:ext>
            </a:extLst>
          </p:cNvPr>
          <p:cNvSpPr txBox="1"/>
          <p:nvPr/>
        </p:nvSpPr>
        <p:spPr>
          <a:xfrm>
            <a:off x="2247900" y="2390775"/>
            <a:ext cx="5543550" cy="1754326"/>
          </a:xfrm>
          <a:prstGeom prst="rect">
            <a:avLst/>
          </a:prstGeom>
          <a:noFill/>
        </p:spPr>
        <p:txBody>
          <a:bodyPr wrap="square" rtlCol="0">
            <a:spAutoFit/>
          </a:bodyPr>
          <a:lstStyle/>
          <a:p>
            <a:r>
              <a:rPr lang="en-GB" sz="3600" dirty="0">
                <a:hlinkClick r:id="rId2" action="ppaction://hlinkfile"/>
              </a:rPr>
              <a:t>Link</a:t>
            </a:r>
            <a:r>
              <a:rPr lang="en-GB" sz="3600" dirty="0"/>
              <a:t> to Blanks</a:t>
            </a:r>
          </a:p>
          <a:p>
            <a:endParaRPr lang="en-GB" sz="3600" dirty="0"/>
          </a:p>
          <a:p>
            <a:r>
              <a:rPr lang="en-GB" sz="3600" dirty="0">
                <a:hlinkClick r:id="rId3" action="ppaction://hlinkfile"/>
              </a:rPr>
              <a:t>Link</a:t>
            </a:r>
            <a:r>
              <a:rPr lang="en-GB" sz="3600" dirty="0"/>
              <a:t> to example</a:t>
            </a:r>
          </a:p>
        </p:txBody>
      </p:sp>
    </p:spTree>
    <p:extLst>
      <p:ext uri="{BB962C8B-B14F-4D97-AF65-F5344CB8AC3E}">
        <p14:creationId xmlns:p14="http://schemas.microsoft.com/office/powerpoint/2010/main" val="4121912664"/>
      </p:ext>
    </p:extLst>
  </p:cSld>
  <p:clrMapOvr>
    <a:masterClrMapping/>
  </p:clrMapOvr>
  <p:transition>
    <p:wipe dir="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A572163-B280-2F4D-A18B-3E38E4298238}"/>
              </a:ext>
            </a:extLst>
          </p:cNvPr>
          <p:cNvSpPr>
            <a:spLocks noGrp="1"/>
          </p:cNvSpPr>
          <p:nvPr>
            <p:ph type="body" sz="quarter" idx="13"/>
          </p:nvPr>
        </p:nvSpPr>
        <p:spPr>
          <a:xfrm>
            <a:off x="1956000" y="1407560"/>
            <a:ext cx="8257950" cy="4645106"/>
          </a:xfrm>
        </p:spPr>
        <p:txBody>
          <a:bodyPr/>
          <a:lstStyle/>
          <a:p>
            <a:r>
              <a:rPr lang="en-GB" sz="2000" dirty="0"/>
              <a:t>In simple terms, in the WHAT box we write down what the customer/user wants:</a:t>
            </a:r>
          </a:p>
          <a:p>
            <a:endParaRPr lang="en-GB" sz="2000" dirty="0"/>
          </a:p>
          <a:p>
            <a:endParaRPr lang="en-GB" sz="2000" dirty="0"/>
          </a:p>
          <a:p>
            <a:endParaRPr lang="en-GB" sz="2000" dirty="0"/>
          </a:p>
          <a:p>
            <a:pPr marL="0" indent="0">
              <a:buNone/>
            </a:pPr>
            <a:endParaRPr lang="en-GB" sz="2000" dirty="0"/>
          </a:p>
          <a:p>
            <a:r>
              <a:rPr lang="en-GB" sz="2000" dirty="0"/>
              <a:t>The defence industry is what is called a Narrow Market it may not be so easy because the “customer” will attempt to make the requirements measurable and precise – their requirements look like technical requirements – which could belong elsewhere.</a:t>
            </a:r>
          </a:p>
          <a:p>
            <a:r>
              <a:rPr lang="en-GB" sz="2000" dirty="0"/>
              <a:t>In a Narrow Market like defence we have to be careful because of the nature of the customer/user requirements</a:t>
            </a:r>
          </a:p>
          <a:p>
            <a:endParaRPr lang="en-US" sz="2000" dirty="0"/>
          </a:p>
        </p:txBody>
      </p:sp>
      <p:sp>
        <p:nvSpPr>
          <p:cNvPr id="55297" name="Rectangle 2"/>
          <p:cNvSpPr>
            <a:spLocks noGrp="1" noChangeArrowheads="1"/>
          </p:cNvSpPr>
          <p:nvPr>
            <p:ph type="title"/>
          </p:nvPr>
        </p:nvSpPr>
        <p:spPr>
          <a:xfrm>
            <a:off x="185475" y="140537"/>
            <a:ext cx="11010600" cy="664797"/>
          </a:xfrm>
        </p:spPr>
        <p:txBody>
          <a:bodyPr/>
          <a:lstStyle/>
          <a:p>
            <a:r>
              <a:rPr lang="en-GB" sz="3200" dirty="0"/>
              <a:t>Step 1: Identify Customer Requirements</a:t>
            </a:r>
          </a:p>
        </p:txBody>
      </p:sp>
      <p:sp>
        <p:nvSpPr>
          <p:cNvPr id="6" name="TextBox 5"/>
          <p:cNvSpPr txBox="1"/>
          <p:nvPr/>
        </p:nvSpPr>
        <p:spPr>
          <a:xfrm>
            <a:off x="4194573" y="2197452"/>
            <a:ext cx="3780803" cy="584776"/>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r>
              <a:rPr lang="en-US" sz="3200" dirty="0"/>
              <a:t>Sounds Easy - BUT</a:t>
            </a:r>
          </a:p>
        </p:txBody>
      </p:sp>
    </p:spTree>
    <p:extLst>
      <p:ext uri="{BB962C8B-B14F-4D97-AF65-F5344CB8AC3E}">
        <p14:creationId xmlns:p14="http://schemas.microsoft.com/office/powerpoint/2010/main" val="3652778671"/>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Content Placeholder 9"/>
          <p:cNvSpPr>
            <a:spLocks noGrp="1"/>
          </p:cNvSpPr>
          <p:nvPr>
            <p:ph sz="quarter" idx="16"/>
          </p:nvPr>
        </p:nvSpPr>
        <p:spPr>
          <a:xfrm>
            <a:off x="495300" y="1778604"/>
            <a:ext cx="5473701" cy="1548796"/>
          </a:xfrm>
        </p:spPr>
        <p:txBody>
          <a:bodyPr>
            <a:normAutofit fontScale="77500" lnSpcReduction="20000"/>
          </a:bodyPr>
          <a:lstStyle/>
          <a:p>
            <a:pPr marL="0" indent="0">
              <a:buNone/>
            </a:pPr>
            <a:r>
              <a:rPr lang="en-GB" sz="1800" b="1" dirty="0"/>
              <a:t>Board Market Requirements</a:t>
            </a:r>
          </a:p>
          <a:p>
            <a:r>
              <a:rPr lang="en-GB" dirty="0"/>
              <a:t>Typically the requirements are ambiguous and general in nature because the customer cannot express in technical terms their precise needs and expectations</a:t>
            </a:r>
          </a:p>
          <a:p>
            <a:endParaRPr lang="en-GB" sz="1800" dirty="0"/>
          </a:p>
          <a:p>
            <a:endParaRPr lang="en-GB" sz="1800" dirty="0"/>
          </a:p>
        </p:txBody>
      </p:sp>
      <p:sp>
        <p:nvSpPr>
          <p:cNvPr id="48131" name="Content Placeholder 10"/>
          <p:cNvSpPr>
            <a:spLocks noGrp="1"/>
          </p:cNvSpPr>
          <p:nvPr>
            <p:ph sz="quarter" idx="17"/>
          </p:nvPr>
        </p:nvSpPr>
        <p:spPr>
          <a:xfrm>
            <a:off x="6340275" y="1793990"/>
            <a:ext cx="5356425" cy="1377836"/>
          </a:xfrm>
        </p:spPr>
        <p:txBody>
          <a:bodyPr>
            <a:normAutofit fontScale="77500" lnSpcReduction="20000"/>
          </a:bodyPr>
          <a:lstStyle/>
          <a:p>
            <a:pPr marL="0" indent="0">
              <a:buNone/>
            </a:pPr>
            <a:r>
              <a:rPr lang="en-GB" sz="2000" b="1" dirty="0">
                <a:latin typeface="+mj-lt"/>
              </a:rPr>
              <a:t>Narrow Market Requirements</a:t>
            </a:r>
          </a:p>
          <a:p>
            <a:r>
              <a:rPr lang="en-GB" dirty="0">
                <a:latin typeface="+mj-lt"/>
              </a:rPr>
              <a:t>The customer often has a very good knowledge of the system and is able to describe their requirements in considerable technical detail </a:t>
            </a:r>
          </a:p>
          <a:p>
            <a:endParaRPr lang="en-GB" sz="2000" dirty="0">
              <a:latin typeface="+mj-lt"/>
            </a:endParaRPr>
          </a:p>
          <a:p>
            <a:endParaRPr lang="en-GB" sz="2000" dirty="0">
              <a:latin typeface="+mj-lt"/>
            </a:endParaRPr>
          </a:p>
        </p:txBody>
      </p:sp>
      <p:sp>
        <p:nvSpPr>
          <p:cNvPr id="48129" name="Title 8"/>
          <p:cNvSpPr>
            <a:spLocks noGrp="1"/>
          </p:cNvSpPr>
          <p:nvPr>
            <p:ph type="title"/>
          </p:nvPr>
        </p:nvSpPr>
        <p:spPr/>
        <p:txBody>
          <a:bodyPr/>
          <a:lstStyle/>
          <a:p>
            <a:r>
              <a:rPr lang="en-GB" dirty="0">
                <a:latin typeface="Arial" charset="0"/>
              </a:rPr>
              <a:t>Reality: Markets and Requirements</a:t>
            </a:r>
          </a:p>
        </p:txBody>
      </p:sp>
      <p:sp>
        <p:nvSpPr>
          <p:cNvPr id="12" name="Rectangle 6"/>
          <p:cNvSpPr>
            <a:spLocks noChangeArrowheads="1"/>
          </p:cNvSpPr>
          <p:nvPr/>
        </p:nvSpPr>
        <p:spPr bwMode="auto">
          <a:xfrm>
            <a:off x="1893891" y="1087139"/>
            <a:ext cx="8293100" cy="469900"/>
          </a:xfrm>
          <a:prstGeom prst="rect">
            <a:avLst/>
          </a:prstGeom>
          <a:gradFill rotWithShape="1">
            <a:gsLst>
              <a:gs pos="0">
                <a:schemeClr val="bg2">
                  <a:gamma/>
                  <a:shade val="48627"/>
                  <a:invGamma/>
                </a:schemeClr>
              </a:gs>
              <a:gs pos="100000">
                <a:schemeClr val="bg2">
                  <a:alpha val="53000"/>
                </a:schemeClr>
              </a:gs>
            </a:gsLst>
            <a:lin ang="0" scaled="1"/>
          </a:gradFill>
          <a:ln w="12700">
            <a:solidFill>
              <a:schemeClr val="tx1"/>
            </a:solidFill>
            <a:miter lim="800000"/>
            <a:headEnd/>
            <a:tailEnd/>
          </a:ln>
          <a:effectLst/>
        </p:spPr>
        <p:txBody>
          <a:bodyPr wrap="none" anchor="ctr"/>
          <a:lstStyle/>
          <a:p>
            <a:pPr>
              <a:defRPr/>
            </a:pPr>
            <a:endParaRPr lang="en-GB" sz="1800" dirty="0">
              <a:ea typeface="+mn-ea"/>
              <a:cs typeface="+mn-cs"/>
            </a:endParaRPr>
          </a:p>
        </p:txBody>
      </p:sp>
      <p:sp>
        <p:nvSpPr>
          <p:cNvPr id="48133" name="Text Box 7"/>
          <p:cNvSpPr txBox="1">
            <a:spLocks noChangeArrowheads="1"/>
          </p:cNvSpPr>
          <p:nvPr/>
        </p:nvSpPr>
        <p:spPr bwMode="auto">
          <a:xfrm>
            <a:off x="2009775" y="1095375"/>
            <a:ext cx="100595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Broad</a:t>
            </a:r>
          </a:p>
        </p:txBody>
      </p:sp>
      <p:sp>
        <p:nvSpPr>
          <p:cNvPr id="48134" name="Text Box 8"/>
          <p:cNvSpPr txBox="1">
            <a:spLocks noChangeArrowheads="1"/>
          </p:cNvSpPr>
          <p:nvPr/>
        </p:nvSpPr>
        <p:spPr bwMode="auto">
          <a:xfrm>
            <a:off x="8947946" y="1087140"/>
            <a:ext cx="118494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Narrow</a:t>
            </a:r>
          </a:p>
        </p:txBody>
      </p:sp>
      <p:pic>
        <p:nvPicPr>
          <p:cNvPr id="4813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08202" y="3327400"/>
            <a:ext cx="3762375" cy="1993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8136" name="Rectangle 8"/>
          <p:cNvSpPr>
            <a:spLocks noChangeArrowheads="1"/>
          </p:cNvSpPr>
          <p:nvPr/>
        </p:nvSpPr>
        <p:spPr bwMode="auto">
          <a:xfrm>
            <a:off x="652088" y="5354776"/>
            <a:ext cx="5226429" cy="1062037"/>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400" dirty="0">
                <a:solidFill>
                  <a:schemeClr val="tx1"/>
                </a:solidFill>
              </a:rPr>
              <a:t>It is often easier to apply QFD in a Broad Market, because the spoken or expressed customer requirements rarely contain any technical requirements (but there may be some)</a:t>
            </a:r>
            <a:endParaRPr lang="en-US" sz="1400" dirty="0">
              <a:solidFill>
                <a:schemeClr val="tx1"/>
              </a:solidFill>
            </a:endParaRPr>
          </a:p>
        </p:txBody>
      </p:sp>
      <p:pic>
        <p:nvPicPr>
          <p:cNvPr id="4813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71270" y="3484058"/>
            <a:ext cx="3297237" cy="1738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8138" name="Rectangle 7"/>
          <p:cNvSpPr>
            <a:spLocks noChangeArrowheads="1"/>
          </p:cNvSpPr>
          <p:nvPr/>
        </p:nvSpPr>
        <p:spPr bwMode="auto">
          <a:xfrm>
            <a:off x="6318253" y="5359400"/>
            <a:ext cx="5578472" cy="10795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anchor="ctr"/>
          <a:lstStyle/>
          <a:p>
            <a:pPr algn="ctr"/>
            <a:r>
              <a:rPr lang="en-GB" sz="1400" dirty="0">
                <a:solidFill>
                  <a:srgbClr val="000000"/>
                </a:solidFill>
              </a:rPr>
              <a:t>It is often more difficult to apply QFD in a Narrow Market, because the spoken customer requirements contain a large number of technical requirements</a:t>
            </a:r>
            <a:endParaRPr lang="en-US" sz="1400" dirty="0">
              <a:solidFill>
                <a:srgbClr val="000000"/>
              </a:solidFill>
            </a:endParaRPr>
          </a:p>
        </p:txBody>
      </p:sp>
    </p:spTree>
    <p:extLst>
      <p:ext uri="{BB962C8B-B14F-4D97-AF65-F5344CB8AC3E}">
        <p14:creationId xmlns:p14="http://schemas.microsoft.com/office/powerpoint/2010/main" val="2420508360"/>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55" name="Rectangle 12"/>
          <p:cNvSpPr>
            <a:spLocks noGrp="1" noChangeArrowheads="1"/>
          </p:cNvSpPr>
          <p:nvPr>
            <p:ph sz="quarter" idx="16"/>
          </p:nvPr>
        </p:nvSpPr>
        <p:spPr>
          <a:xfrm>
            <a:off x="704851" y="952354"/>
            <a:ext cx="4849332" cy="5340917"/>
          </a:xfrm>
        </p:spPr>
        <p:txBody>
          <a:bodyPr>
            <a:normAutofit fontScale="62500" lnSpcReduction="20000"/>
          </a:bodyPr>
          <a:lstStyle/>
          <a:p>
            <a:pPr>
              <a:lnSpc>
                <a:spcPct val="100000"/>
              </a:lnSpc>
              <a:spcBef>
                <a:spcPts val="0"/>
              </a:spcBef>
            </a:pPr>
            <a:r>
              <a:rPr lang="en-GB" dirty="0"/>
              <a:t>Narrow Market customers provide a detailed set of requirements that contain both vague, general requirements and specific technical requirement. Indeed, the customer will have put considerable effort into not giving any vague requirements</a:t>
            </a:r>
          </a:p>
          <a:p>
            <a:pPr>
              <a:lnSpc>
                <a:spcPct val="100000"/>
              </a:lnSpc>
              <a:spcBef>
                <a:spcPts val="0"/>
              </a:spcBef>
            </a:pPr>
            <a:endParaRPr lang="en-GB" dirty="0"/>
          </a:p>
          <a:p>
            <a:pPr>
              <a:lnSpc>
                <a:spcPct val="100000"/>
              </a:lnSpc>
              <a:spcBef>
                <a:spcPts val="0"/>
              </a:spcBef>
            </a:pPr>
            <a:r>
              <a:rPr lang="en-GB" dirty="0"/>
              <a:t>Although these source requirements represent </a:t>
            </a:r>
            <a:r>
              <a:rPr lang="ja-JP" altLang="en-GB" dirty="0"/>
              <a:t>“</a:t>
            </a:r>
            <a:r>
              <a:rPr lang="en-GB" altLang="ja-JP" dirty="0"/>
              <a:t>what</a:t>
            </a:r>
            <a:r>
              <a:rPr lang="ja-JP" altLang="en-GB" dirty="0"/>
              <a:t>”</a:t>
            </a:r>
            <a:r>
              <a:rPr lang="en-GB" altLang="ja-JP" dirty="0"/>
              <a:t> the customer wants they should NOT all go in the WHATs!</a:t>
            </a:r>
          </a:p>
          <a:p>
            <a:pPr>
              <a:lnSpc>
                <a:spcPct val="100000"/>
              </a:lnSpc>
              <a:spcBef>
                <a:spcPts val="0"/>
              </a:spcBef>
            </a:pPr>
            <a:endParaRPr lang="en-GB" altLang="ja-JP" dirty="0"/>
          </a:p>
          <a:p>
            <a:pPr>
              <a:lnSpc>
                <a:spcPct val="100000"/>
              </a:lnSpc>
              <a:spcBef>
                <a:spcPts val="0"/>
              </a:spcBef>
            </a:pPr>
            <a:r>
              <a:rPr lang="en-GB" dirty="0"/>
              <a:t>In such cases customers are providing some of the HOW and HOW MUCH requirements</a:t>
            </a:r>
          </a:p>
          <a:p>
            <a:pPr>
              <a:lnSpc>
                <a:spcPct val="100000"/>
              </a:lnSpc>
              <a:spcBef>
                <a:spcPts val="0"/>
              </a:spcBef>
            </a:pPr>
            <a:endParaRPr lang="en-GB" dirty="0"/>
          </a:p>
          <a:p>
            <a:pPr>
              <a:lnSpc>
                <a:spcPct val="100000"/>
              </a:lnSpc>
              <a:spcBef>
                <a:spcPts val="0"/>
              </a:spcBef>
            </a:pPr>
            <a:r>
              <a:rPr lang="en-GB" dirty="0"/>
              <a:t>In consequence we have to work out where best to put each requirement in the QFD chart</a:t>
            </a:r>
          </a:p>
          <a:p>
            <a:pPr>
              <a:lnSpc>
                <a:spcPct val="100000"/>
              </a:lnSpc>
              <a:spcBef>
                <a:spcPts val="0"/>
              </a:spcBef>
            </a:pPr>
            <a:endParaRPr lang="en-GB" dirty="0"/>
          </a:p>
          <a:p>
            <a:pPr>
              <a:lnSpc>
                <a:spcPct val="100000"/>
              </a:lnSpc>
              <a:spcBef>
                <a:spcPts val="0"/>
              </a:spcBef>
            </a:pPr>
            <a:r>
              <a:rPr lang="en-GB" dirty="0"/>
              <a:t>This can be time consuming but worthwhile because QFD will help us identify missing requirements</a:t>
            </a:r>
          </a:p>
        </p:txBody>
      </p:sp>
      <p:sp>
        <p:nvSpPr>
          <p:cNvPr id="57345" name="Rectangle 2"/>
          <p:cNvSpPr>
            <a:spLocks noGrp="1" noChangeArrowheads="1"/>
          </p:cNvSpPr>
          <p:nvPr>
            <p:ph type="title"/>
          </p:nvPr>
        </p:nvSpPr>
        <p:spPr>
          <a:xfrm>
            <a:off x="252038" y="190059"/>
            <a:ext cx="10972800" cy="523220"/>
          </a:xfrm>
        </p:spPr>
        <p:txBody>
          <a:bodyPr/>
          <a:lstStyle/>
          <a:p>
            <a:r>
              <a:rPr lang="en-GB" sz="2800" dirty="0"/>
              <a:t>Step 1: The Voice of the Customer for Narrow Markets</a:t>
            </a:r>
          </a:p>
        </p:txBody>
      </p:sp>
      <p:sp>
        <p:nvSpPr>
          <p:cNvPr id="57346" name="AutoShape 3"/>
          <p:cNvSpPr>
            <a:spLocks noChangeArrowheads="1"/>
          </p:cNvSpPr>
          <p:nvPr/>
        </p:nvSpPr>
        <p:spPr bwMode="auto">
          <a:xfrm>
            <a:off x="8099018" y="952354"/>
            <a:ext cx="2133600" cy="10668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47" name="Line 4"/>
          <p:cNvSpPr>
            <a:spLocks noChangeShapeType="1"/>
          </p:cNvSpPr>
          <p:nvPr/>
        </p:nvSpPr>
        <p:spPr bwMode="auto">
          <a:xfrm>
            <a:off x="7785100" y="2933554"/>
            <a:ext cx="0" cy="21336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57348" name="Text Box 5"/>
          <p:cNvSpPr txBox="1">
            <a:spLocks noChangeArrowheads="1"/>
          </p:cNvSpPr>
          <p:nvPr/>
        </p:nvSpPr>
        <p:spPr bwMode="auto">
          <a:xfrm>
            <a:off x="8331023" y="5225924"/>
            <a:ext cx="1505302"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a:t>
            </a:r>
          </a:p>
        </p:txBody>
      </p:sp>
      <p:sp>
        <p:nvSpPr>
          <p:cNvPr id="57349" name="Rectangle 6"/>
          <p:cNvSpPr>
            <a:spLocks noChangeArrowheads="1"/>
          </p:cNvSpPr>
          <p:nvPr/>
        </p:nvSpPr>
        <p:spPr bwMode="auto">
          <a:xfrm>
            <a:off x="6413500" y="2933554"/>
            <a:ext cx="3810000" cy="2133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50" name="Rectangle 7"/>
          <p:cNvSpPr>
            <a:spLocks noChangeArrowheads="1"/>
          </p:cNvSpPr>
          <p:nvPr/>
        </p:nvSpPr>
        <p:spPr bwMode="auto">
          <a:xfrm>
            <a:off x="8102600" y="2019154"/>
            <a:ext cx="2120900" cy="3886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7351" name="Text Box 8"/>
          <p:cNvSpPr txBox="1">
            <a:spLocks noChangeArrowheads="1"/>
          </p:cNvSpPr>
          <p:nvPr/>
        </p:nvSpPr>
        <p:spPr bwMode="auto">
          <a:xfrm>
            <a:off x="6691970" y="3492504"/>
            <a:ext cx="106231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WHAT</a:t>
            </a:r>
          </a:p>
        </p:txBody>
      </p:sp>
      <p:sp>
        <p:nvSpPr>
          <p:cNvPr id="57352" name="Text Box 9"/>
          <p:cNvSpPr txBox="1">
            <a:spLocks noChangeArrowheads="1"/>
          </p:cNvSpPr>
          <p:nvPr/>
        </p:nvSpPr>
        <p:spPr bwMode="auto">
          <a:xfrm>
            <a:off x="8654318" y="2273320"/>
            <a:ext cx="94128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HOW</a:t>
            </a:r>
          </a:p>
        </p:txBody>
      </p:sp>
      <p:sp>
        <p:nvSpPr>
          <p:cNvPr id="57353" name="Text Box 10"/>
          <p:cNvSpPr txBox="1">
            <a:spLocks noChangeArrowheads="1"/>
          </p:cNvSpPr>
          <p:nvPr/>
        </p:nvSpPr>
        <p:spPr bwMode="auto">
          <a:xfrm rot="-5400000">
            <a:off x="6902025" y="3831697"/>
            <a:ext cx="21169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00" dirty="0"/>
              <a:t>CUSTOMER IMPORTANCE</a:t>
            </a:r>
          </a:p>
        </p:txBody>
      </p:sp>
      <p:sp>
        <p:nvSpPr>
          <p:cNvPr id="57354" name="Text Box 11"/>
          <p:cNvSpPr txBox="1">
            <a:spLocks noChangeArrowheads="1"/>
          </p:cNvSpPr>
          <p:nvPr/>
        </p:nvSpPr>
        <p:spPr bwMode="auto">
          <a:xfrm rot="-3261802">
            <a:off x="8091435" y="3850613"/>
            <a:ext cx="201464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t>RELATIONSHIPS</a:t>
            </a:r>
          </a:p>
        </p:txBody>
      </p:sp>
      <p:sp>
        <p:nvSpPr>
          <p:cNvPr id="27661" name="AutoShape 13"/>
          <p:cNvSpPr>
            <a:spLocks noChangeArrowheads="1"/>
          </p:cNvSpPr>
          <p:nvPr/>
        </p:nvSpPr>
        <p:spPr bwMode="gray">
          <a:xfrm rot="19898329">
            <a:off x="6223234" y="2370567"/>
            <a:ext cx="2489200" cy="563562"/>
          </a:xfrm>
          <a:prstGeom prst="rightArrow">
            <a:avLst>
              <a:gd name="adj1" fmla="val 50000"/>
              <a:gd name="adj2" fmla="val 110423"/>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
        <p:nvSpPr>
          <p:cNvPr id="27662" name="AutoShape 14"/>
          <p:cNvSpPr>
            <a:spLocks noChangeArrowheads="1"/>
          </p:cNvSpPr>
          <p:nvPr/>
        </p:nvSpPr>
        <p:spPr bwMode="gray">
          <a:xfrm>
            <a:off x="5554183" y="3762837"/>
            <a:ext cx="1745144" cy="723900"/>
          </a:xfrm>
          <a:prstGeom prst="rightArrow">
            <a:avLst>
              <a:gd name="adj1" fmla="val 50000"/>
              <a:gd name="adj2" fmla="val 4868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
        <p:nvSpPr>
          <p:cNvPr id="27663" name="AutoShape 15"/>
          <p:cNvSpPr>
            <a:spLocks noChangeArrowheads="1"/>
          </p:cNvSpPr>
          <p:nvPr/>
        </p:nvSpPr>
        <p:spPr bwMode="gray">
          <a:xfrm rot="1224312">
            <a:off x="6234574" y="4885452"/>
            <a:ext cx="2489200" cy="741363"/>
          </a:xfrm>
          <a:prstGeom prst="rightArrow">
            <a:avLst>
              <a:gd name="adj1" fmla="val 50000"/>
              <a:gd name="adj2" fmla="val 83940"/>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defRPr/>
            </a:pPr>
            <a:r>
              <a:rPr lang="en-GB" sz="1800" dirty="0">
                <a:solidFill>
                  <a:schemeClr val="bg1"/>
                </a:solidFill>
              </a:rPr>
              <a:t>Some go here</a:t>
            </a:r>
          </a:p>
        </p:txBody>
      </p:sp>
    </p:spTree>
    <p:extLst>
      <p:ext uri="{BB962C8B-B14F-4D97-AF65-F5344CB8AC3E}">
        <p14:creationId xmlns:p14="http://schemas.microsoft.com/office/powerpoint/2010/main" val="1855025060"/>
      </p:ext>
    </p:extLst>
  </p:cSld>
  <p:clrMapOvr>
    <a:masterClrMapping/>
  </p:clrMapOv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0"/>
            <a:ext cx="11353800" cy="461193"/>
          </a:xfrm>
        </p:spPr>
        <p:txBody>
          <a:bodyPr>
            <a:normAutofit fontScale="90000"/>
          </a:bodyPr>
          <a:lstStyle/>
          <a:p>
            <a:r>
              <a:rPr lang="en-US" sz="3200" dirty="0"/>
              <a:t>Holistic Requirements Model to the Rescue</a:t>
            </a:r>
          </a:p>
        </p:txBody>
      </p:sp>
      <p:sp>
        <p:nvSpPr>
          <p:cNvPr id="7" name="Rectangle 3"/>
          <p:cNvSpPr>
            <a:spLocks noChangeArrowheads="1"/>
          </p:cNvSpPr>
          <p:nvPr/>
        </p:nvSpPr>
        <p:spPr bwMode="auto">
          <a:xfrm>
            <a:off x="6157102"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8" name="Rectangle 4"/>
          <p:cNvSpPr>
            <a:spLocks noChangeArrowheads="1"/>
          </p:cNvSpPr>
          <p:nvPr/>
        </p:nvSpPr>
        <p:spPr bwMode="auto">
          <a:xfrm>
            <a:off x="6433329"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 name="Rectangle 5"/>
          <p:cNvSpPr>
            <a:spLocks noChangeArrowheads="1"/>
          </p:cNvSpPr>
          <p:nvPr/>
        </p:nvSpPr>
        <p:spPr bwMode="auto">
          <a:xfrm>
            <a:off x="6709557"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0" name="Rectangle 6"/>
          <p:cNvSpPr>
            <a:spLocks noChangeArrowheads="1"/>
          </p:cNvSpPr>
          <p:nvPr/>
        </p:nvSpPr>
        <p:spPr bwMode="auto">
          <a:xfrm>
            <a:off x="6985785"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 name="Rectangle 7"/>
          <p:cNvSpPr>
            <a:spLocks noChangeArrowheads="1"/>
          </p:cNvSpPr>
          <p:nvPr/>
        </p:nvSpPr>
        <p:spPr bwMode="auto">
          <a:xfrm>
            <a:off x="7262002"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2" name="Rectangle 8"/>
          <p:cNvSpPr>
            <a:spLocks noChangeArrowheads="1"/>
          </p:cNvSpPr>
          <p:nvPr/>
        </p:nvSpPr>
        <p:spPr bwMode="auto">
          <a:xfrm>
            <a:off x="7814457"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3" name="Rectangle 9"/>
          <p:cNvSpPr>
            <a:spLocks noChangeArrowheads="1"/>
          </p:cNvSpPr>
          <p:nvPr/>
        </p:nvSpPr>
        <p:spPr bwMode="auto">
          <a:xfrm>
            <a:off x="7538229" y="1429491"/>
            <a:ext cx="276225" cy="43815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4" name="Rectangle 10"/>
          <p:cNvSpPr>
            <a:spLocks noChangeArrowheads="1"/>
          </p:cNvSpPr>
          <p:nvPr/>
        </p:nvSpPr>
        <p:spPr bwMode="auto">
          <a:xfrm rot="16200000">
            <a:off x="6217426" y="111677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5" name="Rectangle 11"/>
          <p:cNvSpPr>
            <a:spLocks noChangeArrowheads="1"/>
          </p:cNvSpPr>
          <p:nvPr/>
        </p:nvSpPr>
        <p:spPr bwMode="auto">
          <a:xfrm rot="16200000">
            <a:off x="6217426" y="140887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16" name="Rectangle 12"/>
          <p:cNvSpPr>
            <a:spLocks noChangeArrowheads="1"/>
          </p:cNvSpPr>
          <p:nvPr/>
        </p:nvSpPr>
        <p:spPr bwMode="auto">
          <a:xfrm rot="16200000">
            <a:off x="6217426" y="1700964"/>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7" name="Rectangle 13"/>
          <p:cNvSpPr>
            <a:spLocks noChangeArrowheads="1"/>
          </p:cNvSpPr>
          <p:nvPr/>
        </p:nvSpPr>
        <p:spPr bwMode="auto">
          <a:xfrm rot="16200000">
            <a:off x="6217426" y="1993060"/>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8" name="Rectangle 14"/>
          <p:cNvSpPr>
            <a:spLocks noChangeArrowheads="1"/>
          </p:cNvSpPr>
          <p:nvPr/>
        </p:nvSpPr>
        <p:spPr bwMode="auto">
          <a:xfrm rot="16200000">
            <a:off x="6217426" y="2575690"/>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9" name="Text Box 15"/>
          <p:cNvSpPr txBox="1">
            <a:spLocks noChangeArrowheads="1"/>
          </p:cNvSpPr>
          <p:nvPr/>
        </p:nvSpPr>
        <p:spPr bwMode="auto">
          <a:xfrm>
            <a:off x="4760114" y="2270866"/>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WHAT</a:t>
            </a:r>
          </a:p>
        </p:txBody>
      </p:sp>
      <p:sp>
        <p:nvSpPr>
          <p:cNvPr id="20" name="Text Box 16"/>
          <p:cNvSpPr txBox="1">
            <a:spLocks noChangeArrowheads="1"/>
          </p:cNvSpPr>
          <p:nvPr/>
        </p:nvSpPr>
        <p:spPr bwMode="auto">
          <a:xfrm>
            <a:off x="6757204" y="1042780"/>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a:t>
            </a:r>
          </a:p>
        </p:txBody>
      </p:sp>
      <p:sp>
        <p:nvSpPr>
          <p:cNvPr id="21" name="Rectangle 17"/>
          <p:cNvSpPr>
            <a:spLocks noChangeArrowheads="1"/>
          </p:cNvSpPr>
          <p:nvPr/>
        </p:nvSpPr>
        <p:spPr bwMode="auto">
          <a:xfrm rot="16200000">
            <a:off x="6218220" y="2284366"/>
            <a:ext cx="290512"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22" name="Group 18"/>
          <p:cNvGrpSpPr>
            <a:grpSpLocks/>
          </p:cNvGrpSpPr>
          <p:nvPr/>
        </p:nvGrpSpPr>
        <p:grpSpPr bwMode="auto">
          <a:xfrm>
            <a:off x="6225365" y="2770929"/>
            <a:ext cx="138113" cy="146050"/>
            <a:chOff x="3648" y="2400"/>
            <a:chExt cx="96" cy="96"/>
          </a:xfrm>
        </p:grpSpPr>
        <p:sp>
          <p:nvSpPr>
            <p:cNvPr id="23"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4"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25" name="Group 21"/>
          <p:cNvGrpSpPr>
            <a:grpSpLocks/>
          </p:cNvGrpSpPr>
          <p:nvPr/>
        </p:nvGrpSpPr>
        <p:grpSpPr bwMode="auto">
          <a:xfrm>
            <a:off x="7054049" y="3937741"/>
            <a:ext cx="138113" cy="146050"/>
            <a:chOff x="3648" y="2400"/>
            <a:chExt cx="96" cy="96"/>
          </a:xfrm>
        </p:grpSpPr>
        <p:sp>
          <p:nvSpPr>
            <p:cNvPr id="26"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7"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28" name="Group 24"/>
          <p:cNvGrpSpPr>
            <a:grpSpLocks/>
          </p:cNvGrpSpPr>
          <p:nvPr/>
        </p:nvGrpSpPr>
        <p:grpSpPr bwMode="auto">
          <a:xfrm>
            <a:off x="6501593" y="3063029"/>
            <a:ext cx="138113" cy="146050"/>
            <a:chOff x="3648" y="2400"/>
            <a:chExt cx="96" cy="96"/>
          </a:xfrm>
        </p:grpSpPr>
        <p:sp>
          <p:nvSpPr>
            <p:cNvPr id="29"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0"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31" name="Oval 27"/>
          <p:cNvSpPr>
            <a:spLocks noChangeArrowheads="1"/>
          </p:cNvSpPr>
          <p:nvPr/>
        </p:nvSpPr>
        <p:spPr bwMode="auto">
          <a:xfrm>
            <a:off x="6225365" y="33551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2" name="Oval 28"/>
          <p:cNvSpPr>
            <a:spLocks noChangeArrowheads="1"/>
          </p:cNvSpPr>
          <p:nvPr/>
        </p:nvSpPr>
        <p:spPr bwMode="auto">
          <a:xfrm>
            <a:off x="7054049" y="27709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3" name="Oval 29"/>
          <p:cNvSpPr>
            <a:spLocks noChangeArrowheads="1"/>
          </p:cNvSpPr>
          <p:nvPr/>
        </p:nvSpPr>
        <p:spPr bwMode="auto">
          <a:xfrm>
            <a:off x="6225365" y="3937741"/>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4" name="Oval 30"/>
          <p:cNvSpPr>
            <a:spLocks noChangeArrowheads="1"/>
          </p:cNvSpPr>
          <p:nvPr/>
        </p:nvSpPr>
        <p:spPr bwMode="auto">
          <a:xfrm>
            <a:off x="6501593" y="3647229"/>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5" name="AutoShape 31"/>
          <p:cNvSpPr>
            <a:spLocks noChangeArrowheads="1"/>
          </p:cNvSpPr>
          <p:nvPr/>
        </p:nvSpPr>
        <p:spPr bwMode="auto">
          <a:xfrm>
            <a:off x="6501593" y="4229841"/>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6" name="AutoShape 32"/>
          <p:cNvSpPr>
            <a:spLocks noChangeArrowheads="1"/>
          </p:cNvSpPr>
          <p:nvPr/>
        </p:nvSpPr>
        <p:spPr bwMode="auto">
          <a:xfrm>
            <a:off x="7606488" y="3937741"/>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7" name="AutoShape 33"/>
          <p:cNvSpPr>
            <a:spLocks noChangeArrowheads="1"/>
          </p:cNvSpPr>
          <p:nvPr/>
        </p:nvSpPr>
        <p:spPr bwMode="auto">
          <a:xfrm>
            <a:off x="7884310" y="2770929"/>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8" name="AutoShape 34"/>
          <p:cNvSpPr>
            <a:spLocks noChangeArrowheads="1"/>
          </p:cNvSpPr>
          <p:nvPr/>
        </p:nvSpPr>
        <p:spPr bwMode="auto">
          <a:xfrm>
            <a:off x="6225365" y="3063029"/>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39" name="Oval 35"/>
          <p:cNvSpPr>
            <a:spLocks noChangeArrowheads="1"/>
          </p:cNvSpPr>
          <p:nvPr/>
        </p:nvSpPr>
        <p:spPr bwMode="auto">
          <a:xfrm>
            <a:off x="7606488" y="3355129"/>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0" name="Text Box 36"/>
          <p:cNvSpPr txBox="1">
            <a:spLocks noChangeArrowheads="1"/>
          </p:cNvSpPr>
          <p:nvPr/>
        </p:nvSpPr>
        <p:spPr bwMode="auto">
          <a:xfrm>
            <a:off x="6309514" y="5893541"/>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 MUCH</a:t>
            </a:r>
          </a:p>
        </p:txBody>
      </p:sp>
      <p:sp>
        <p:nvSpPr>
          <p:cNvPr id="41" name="Text Box 38"/>
          <p:cNvSpPr txBox="1">
            <a:spLocks noChangeArrowheads="1"/>
          </p:cNvSpPr>
          <p:nvPr/>
        </p:nvSpPr>
        <p:spPr bwMode="auto">
          <a:xfrm>
            <a:off x="4680754" y="2688428"/>
            <a:ext cx="879405"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A</a:t>
            </a:r>
          </a:p>
        </p:txBody>
      </p:sp>
      <p:sp>
        <p:nvSpPr>
          <p:cNvPr id="42" name="Oval 39"/>
          <p:cNvSpPr>
            <a:spLocks noChangeArrowheads="1"/>
          </p:cNvSpPr>
          <p:nvPr/>
        </p:nvSpPr>
        <p:spPr bwMode="auto">
          <a:xfrm>
            <a:off x="6785758" y="3064616"/>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3" name="AutoShape 40"/>
          <p:cNvSpPr>
            <a:spLocks noChangeArrowheads="1"/>
          </p:cNvSpPr>
          <p:nvPr/>
        </p:nvSpPr>
        <p:spPr bwMode="auto">
          <a:xfrm>
            <a:off x="7031814" y="3064616"/>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4" name="AutoShape 41"/>
          <p:cNvSpPr>
            <a:spLocks noChangeArrowheads="1"/>
          </p:cNvSpPr>
          <p:nvPr/>
        </p:nvSpPr>
        <p:spPr bwMode="auto">
          <a:xfrm>
            <a:off x="7347730" y="3059854"/>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45" name="Text Box 51"/>
          <p:cNvSpPr txBox="1">
            <a:spLocks noChangeArrowheads="1"/>
          </p:cNvSpPr>
          <p:nvPr/>
        </p:nvSpPr>
        <p:spPr bwMode="auto">
          <a:xfrm>
            <a:off x="4680729" y="2980528"/>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B</a:t>
            </a:r>
          </a:p>
        </p:txBody>
      </p:sp>
      <p:sp>
        <p:nvSpPr>
          <p:cNvPr id="46" name="Text Box 52"/>
          <p:cNvSpPr txBox="1">
            <a:spLocks noChangeArrowheads="1"/>
          </p:cNvSpPr>
          <p:nvPr/>
        </p:nvSpPr>
        <p:spPr bwMode="auto">
          <a:xfrm>
            <a:off x="4680729" y="3247228"/>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C</a:t>
            </a:r>
          </a:p>
        </p:txBody>
      </p:sp>
      <p:sp>
        <p:nvSpPr>
          <p:cNvPr id="47" name="Text Box 53"/>
          <p:cNvSpPr txBox="1">
            <a:spLocks noChangeArrowheads="1"/>
          </p:cNvSpPr>
          <p:nvPr/>
        </p:nvSpPr>
        <p:spPr bwMode="auto">
          <a:xfrm>
            <a:off x="4680729" y="3539284"/>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D</a:t>
            </a:r>
          </a:p>
        </p:txBody>
      </p:sp>
      <p:sp>
        <p:nvSpPr>
          <p:cNvPr id="48" name="Text Box 54"/>
          <p:cNvSpPr txBox="1">
            <a:spLocks noChangeArrowheads="1"/>
          </p:cNvSpPr>
          <p:nvPr/>
        </p:nvSpPr>
        <p:spPr bwMode="auto">
          <a:xfrm>
            <a:off x="4668026" y="3847258"/>
            <a:ext cx="88282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E</a:t>
            </a:r>
          </a:p>
        </p:txBody>
      </p:sp>
      <p:sp>
        <p:nvSpPr>
          <p:cNvPr id="49" name="Text Box 55"/>
          <p:cNvSpPr txBox="1">
            <a:spLocks noChangeArrowheads="1"/>
          </p:cNvSpPr>
          <p:nvPr/>
        </p:nvSpPr>
        <p:spPr bwMode="auto">
          <a:xfrm>
            <a:off x="4668026" y="4139403"/>
            <a:ext cx="87274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F</a:t>
            </a:r>
          </a:p>
        </p:txBody>
      </p:sp>
      <p:sp>
        <p:nvSpPr>
          <p:cNvPr id="50" name="Text Box 56"/>
          <p:cNvSpPr txBox="1">
            <a:spLocks noChangeArrowheads="1"/>
          </p:cNvSpPr>
          <p:nvPr/>
        </p:nvSpPr>
        <p:spPr bwMode="auto">
          <a:xfrm rot="16200000">
            <a:off x="5728449" y="1912232"/>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1 </a:t>
            </a:r>
          </a:p>
        </p:txBody>
      </p:sp>
      <p:sp>
        <p:nvSpPr>
          <p:cNvPr id="51" name="Text Box 58"/>
          <p:cNvSpPr txBox="1">
            <a:spLocks noChangeArrowheads="1"/>
          </p:cNvSpPr>
          <p:nvPr/>
        </p:nvSpPr>
        <p:spPr bwMode="auto">
          <a:xfrm rot="16200000">
            <a:off x="6020549" y="1916994"/>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2 </a:t>
            </a:r>
          </a:p>
        </p:txBody>
      </p:sp>
      <p:sp>
        <p:nvSpPr>
          <p:cNvPr id="52" name="Text Box 59"/>
          <p:cNvSpPr txBox="1">
            <a:spLocks noChangeArrowheads="1"/>
          </p:cNvSpPr>
          <p:nvPr/>
        </p:nvSpPr>
        <p:spPr bwMode="auto">
          <a:xfrm rot="16200000">
            <a:off x="6299949" y="1916994"/>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3 </a:t>
            </a:r>
          </a:p>
        </p:txBody>
      </p:sp>
      <p:sp>
        <p:nvSpPr>
          <p:cNvPr id="53" name="Text Box 60"/>
          <p:cNvSpPr txBox="1">
            <a:spLocks noChangeArrowheads="1"/>
          </p:cNvSpPr>
          <p:nvPr/>
        </p:nvSpPr>
        <p:spPr bwMode="auto">
          <a:xfrm rot="16200000">
            <a:off x="6579349" y="1915407"/>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4 </a:t>
            </a:r>
          </a:p>
        </p:txBody>
      </p:sp>
      <p:sp>
        <p:nvSpPr>
          <p:cNvPr id="54" name="Text Box 61"/>
          <p:cNvSpPr txBox="1">
            <a:spLocks noChangeArrowheads="1"/>
          </p:cNvSpPr>
          <p:nvPr/>
        </p:nvSpPr>
        <p:spPr bwMode="auto">
          <a:xfrm rot="16200000">
            <a:off x="6846049" y="1910643"/>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5 </a:t>
            </a:r>
          </a:p>
        </p:txBody>
      </p:sp>
      <p:sp>
        <p:nvSpPr>
          <p:cNvPr id="55" name="Text Box 62"/>
          <p:cNvSpPr txBox="1">
            <a:spLocks noChangeArrowheads="1"/>
          </p:cNvSpPr>
          <p:nvPr/>
        </p:nvSpPr>
        <p:spPr bwMode="auto">
          <a:xfrm rot="16200000">
            <a:off x="7138149" y="1902707"/>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6 </a:t>
            </a:r>
          </a:p>
        </p:txBody>
      </p:sp>
      <p:sp>
        <p:nvSpPr>
          <p:cNvPr id="56" name="Text Box 63"/>
          <p:cNvSpPr txBox="1">
            <a:spLocks noChangeArrowheads="1"/>
          </p:cNvSpPr>
          <p:nvPr/>
        </p:nvSpPr>
        <p:spPr bwMode="auto">
          <a:xfrm rot="16200000">
            <a:off x="7385799" y="1894769"/>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7 </a:t>
            </a:r>
          </a:p>
        </p:txBody>
      </p:sp>
      <p:sp>
        <p:nvSpPr>
          <p:cNvPr id="57" name="Right Arrow Callout 56"/>
          <p:cNvSpPr/>
          <p:nvPr/>
        </p:nvSpPr>
        <p:spPr>
          <a:xfrm>
            <a:off x="1770602" y="2404157"/>
            <a:ext cx="2860487" cy="2132915"/>
          </a:xfrm>
          <a:prstGeom prst="rightArrowCallout">
            <a:avLst>
              <a:gd name="adj1" fmla="val 25000"/>
              <a:gd name="adj2" fmla="val 25000"/>
              <a:gd name="adj3" fmla="val 25000"/>
              <a:gd name="adj4" fmla="val 71429"/>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Main System Purpose (operational requirements)</a:t>
            </a:r>
          </a:p>
          <a:p>
            <a:pPr algn="ctr"/>
            <a:r>
              <a:rPr lang="en-US" sz="1800" dirty="0">
                <a:solidFill>
                  <a:schemeClr val="tx1"/>
                </a:solidFill>
              </a:rPr>
              <a:t>Non-Functional System Requirements</a:t>
            </a:r>
          </a:p>
        </p:txBody>
      </p:sp>
      <p:sp>
        <p:nvSpPr>
          <p:cNvPr id="58" name="Left Arrow Callout 57"/>
          <p:cNvSpPr/>
          <p:nvPr/>
        </p:nvSpPr>
        <p:spPr>
          <a:xfrm>
            <a:off x="8095720" y="1516471"/>
            <a:ext cx="2379630" cy="1121937"/>
          </a:xfrm>
          <a:prstGeom prst="leftArrowCallout">
            <a:avLst>
              <a:gd name="adj1" fmla="val 25000"/>
              <a:gd name="adj2" fmla="val 25000"/>
              <a:gd name="adj3" fmla="val 25000"/>
              <a:gd name="adj4" fmla="val 789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Functional Requirements</a:t>
            </a:r>
          </a:p>
        </p:txBody>
      </p:sp>
      <p:sp>
        <p:nvSpPr>
          <p:cNvPr id="59" name="Left Arrow Callout 58"/>
          <p:cNvSpPr/>
          <p:nvPr/>
        </p:nvSpPr>
        <p:spPr>
          <a:xfrm>
            <a:off x="8112495" y="4664828"/>
            <a:ext cx="2379630" cy="1121937"/>
          </a:xfrm>
          <a:prstGeom prst="leftArrowCallout">
            <a:avLst>
              <a:gd name="adj1" fmla="val 25000"/>
              <a:gd name="adj2" fmla="val 25000"/>
              <a:gd name="adj3" fmla="val 25000"/>
              <a:gd name="adj4" fmla="val 789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800" dirty="0">
                <a:solidFill>
                  <a:schemeClr val="tx1"/>
                </a:solidFill>
              </a:rPr>
              <a:t>Non-Functional</a:t>
            </a:r>
          </a:p>
          <a:p>
            <a:pPr algn="ctr"/>
            <a:r>
              <a:rPr lang="en-US" sz="1800" dirty="0">
                <a:solidFill>
                  <a:schemeClr val="tx1"/>
                </a:solidFill>
              </a:rPr>
              <a:t>Performance</a:t>
            </a:r>
          </a:p>
          <a:p>
            <a:pPr algn="ctr"/>
            <a:r>
              <a:rPr lang="en-US" sz="1800" dirty="0">
                <a:solidFill>
                  <a:schemeClr val="tx1"/>
                </a:solidFill>
              </a:rPr>
              <a:t> Requirements</a:t>
            </a:r>
          </a:p>
        </p:txBody>
      </p:sp>
    </p:spTree>
    <p:extLst>
      <p:ext uri="{BB962C8B-B14F-4D97-AF65-F5344CB8AC3E}">
        <p14:creationId xmlns:p14="http://schemas.microsoft.com/office/powerpoint/2010/main" val="604201420"/>
      </p:ext>
    </p:extLst>
  </p:cSld>
  <p:clrMapOvr>
    <a:masterClrMapping/>
  </p:clrMapOvr>
  <p:transition>
    <p:wipe dir="r"/>
  </p:transition>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2"/>
          <p:cNvSpPr>
            <a:spLocks noGrp="1" noChangeArrowheads="1"/>
          </p:cNvSpPr>
          <p:nvPr>
            <p:ph type="title"/>
          </p:nvPr>
        </p:nvSpPr>
        <p:spPr>
          <a:xfrm>
            <a:off x="67892" y="0"/>
            <a:ext cx="9057058" cy="688617"/>
          </a:xfrm>
        </p:spPr>
        <p:txBody>
          <a:bodyPr/>
          <a:lstStyle/>
          <a:p>
            <a:pPr eaLnBrk="1" hangingPunct="1"/>
            <a:r>
              <a:rPr lang="en-GB" sz="2800" dirty="0">
                <a:latin typeface="Arial" charset="0"/>
              </a:rPr>
              <a:t>Customer WHATs and Narrow Market Requirements</a:t>
            </a:r>
          </a:p>
        </p:txBody>
      </p:sp>
      <p:sp>
        <p:nvSpPr>
          <p:cNvPr id="100357" name="Rectangle 3"/>
          <p:cNvSpPr>
            <a:spLocks noGrp="1" noChangeArrowheads="1"/>
          </p:cNvSpPr>
          <p:nvPr>
            <p:ph type="body" idx="4294967295"/>
          </p:nvPr>
        </p:nvSpPr>
        <p:spPr>
          <a:xfrm>
            <a:off x="0" y="1800225"/>
            <a:ext cx="12125325" cy="1455738"/>
          </a:xfrm>
        </p:spPr>
        <p:style>
          <a:lnRef idx="0">
            <a:schemeClr val="accent2"/>
          </a:lnRef>
          <a:fillRef idx="3">
            <a:schemeClr val="accent2"/>
          </a:fillRef>
          <a:effectRef idx="3">
            <a:schemeClr val="accent2"/>
          </a:effectRef>
          <a:fontRef idx="minor">
            <a:schemeClr val="lt1"/>
          </a:fontRef>
        </p:style>
        <p:txBody>
          <a:bodyPr>
            <a:normAutofit lnSpcReduction="10000"/>
          </a:bodyPr>
          <a:lstStyle/>
          <a:p>
            <a:pPr eaLnBrk="1" hangingPunct="1">
              <a:lnSpc>
                <a:spcPct val="90000"/>
              </a:lnSpc>
              <a:buFontTx/>
              <a:buNone/>
              <a:defRPr/>
            </a:pPr>
            <a:r>
              <a:rPr lang="en-GB" sz="2000" dirty="0">
                <a:solidFill>
                  <a:schemeClr val="bg1"/>
                </a:solidFill>
                <a:latin typeface="Arial" charset="0"/>
              </a:rPr>
              <a:t>The requirements (WHATs) in a narrow market are the:</a:t>
            </a:r>
          </a:p>
          <a:p>
            <a:pPr lvl="1" eaLnBrk="1" hangingPunct="1">
              <a:lnSpc>
                <a:spcPct val="90000"/>
              </a:lnSpc>
              <a:defRPr/>
            </a:pPr>
            <a:r>
              <a:rPr lang="en-GB" sz="2800" dirty="0">
                <a:solidFill>
                  <a:schemeClr val="bg1"/>
                </a:solidFill>
                <a:latin typeface="Arial Black" charset="0"/>
              </a:rPr>
              <a:t>Operational Requirements </a:t>
            </a:r>
            <a:r>
              <a:rPr lang="en-GB" sz="1800" dirty="0">
                <a:solidFill>
                  <a:schemeClr val="bg1"/>
                </a:solidFill>
                <a:latin typeface="Arial Black" charset="0"/>
              </a:rPr>
              <a:t>(that element relating to the overall system purpose)</a:t>
            </a:r>
            <a:endParaRPr lang="en-GB" sz="2800" dirty="0">
              <a:solidFill>
                <a:schemeClr val="bg1"/>
              </a:solidFill>
              <a:latin typeface="Arial Black" charset="0"/>
            </a:endParaRPr>
          </a:p>
          <a:p>
            <a:pPr lvl="1" eaLnBrk="1" hangingPunct="1">
              <a:lnSpc>
                <a:spcPct val="90000"/>
              </a:lnSpc>
              <a:defRPr/>
            </a:pPr>
            <a:r>
              <a:rPr lang="en-GB" sz="2800" dirty="0">
                <a:solidFill>
                  <a:schemeClr val="bg1"/>
                </a:solidFill>
                <a:latin typeface="Arial Black" charset="0"/>
              </a:rPr>
              <a:t>Non-functional System Requirements</a:t>
            </a:r>
          </a:p>
        </p:txBody>
      </p:sp>
      <p:sp>
        <p:nvSpPr>
          <p:cNvPr id="28677" name="Text Box 5"/>
          <p:cNvSpPr txBox="1">
            <a:spLocks noChangeArrowheads="1"/>
          </p:cNvSpPr>
          <p:nvPr/>
        </p:nvSpPr>
        <p:spPr bwMode="auto">
          <a:xfrm>
            <a:off x="0" y="3631571"/>
            <a:ext cx="12125324" cy="923330"/>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a:spAutoFit/>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defRPr/>
            </a:pPr>
            <a:r>
              <a:rPr lang="en-GB" sz="1800" dirty="0">
                <a:solidFill>
                  <a:srgbClr val="000000"/>
                </a:solidFill>
                <a:cs typeface="+mn-cs"/>
              </a:rPr>
              <a:t>This is also true of a Broad Market, but in these markets customers naturally talk in these terms. We should be wary, however, of any </a:t>
            </a:r>
            <a:r>
              <a:rPr lang="ja-JP" altLang="en-GB" sz="1800" dirty="0">
                <a:solidFill>
                  <a:srgbClr val="000000"/>
                </a:solidFill>
                <a:cs typeface="+mn-cs"/>
              </a:rPr>
              <a:t>“</a:t>
            </a:r>
            <a:r>
              <a:rPr lang="en-GB" sz="1800" dirty="0">
                <a:solidFill>
                  <a:srgbClr val="000000"/>
                </a:solidFill>
                <a:cs typeface="+mn-cs"/>
              </a:rPr>
              <a:t>technical requirements</a:t>
            </a:r>
            <a:r>
              <a:rPr lang="ja-JP" altLang="en-GB" sz="1800" dirty="0">
                <a:solidFill>
                  <a:srgbClr val="000000"/>
                </a:solidFill>
                <a:cs typeface="+mn-cs"/>
              </a:rPr>
              <a:t>”</a:t>
            </a:r>
            <a:r>
              <a:rPr lang="en-GB" sz="1800" dirty="0">
                <a:solidFill>
                  <a:srgbClr val="000000"/>
                </a:solidFill>
                <a:cs typeface="+mn-cs"/>
              </a:rPr>
              <a:t> from the customer particularly if they are not at a system level but appear to refer to a specific aspect. Such requirements may sit better elsewhere in the QFD chart!</a:t>
            </a:r>
          </a:p>
        </p:txBody>
      </p:sp>
    </p:spTree>
    <p:extLst>
      <p:ext uri="{BB962C8B-B14F-4D97-AF65-F5344CB8AC3E}">
        <p14:creationId xmlns:p14="http://schemas.microsoft.com/office/powerpoint/2010/main" val="699658153"/>
      </p:ext>
    </p:extLst>
  </p:cSld>
  <p:clrMapOvr>
    <a:masterClrMapping/>
  </p:clrMapOvr>
  <p:transition/>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35351" y="87040"/>
            <a:ext cx="8571283" cy="723388"/>
          </a:xfrm>
        </p:spPr>
        <p:txBody>
          <a:bodyPr/>
          <a:lstStyle/>
          <a:p>
            <a:r>
              <a:rPr lang="en-GB" sz="2800" dirty="0"/>
              <a:t>QFD and Multiple Customers/Stakeholders</a:t>
            </a:r>
          </a:p>
        </p:txBody>
      </p:sp>
      <p:sp>
        <p:nvSpPr>
          <p:cNvPr id="6" name="Rectangle 5">
            <a:extLst>
              <a:ext uri="{FF2B5EF4-FFF2-40B4-BE49-F238E27FC236}">
                <a16:creationId xmlns:a16="http://schemas.microsoft.com/office/drawing/2014/main" id="{453457A5-FD4E-4071-9573-47D123699BFB}"/>
              </a:ext>
            </a:extLst>
          </p:cNvPr>
          <p:cNvSpPr/>
          <p:nvPr/>
        </p:nvSpPr>
        <p:spPr>
          <a:xfrm>
            <a:off x="1756729" y="2524125"/>
            <a:ext cx="6368096" cy="400050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268270" y="876053"/>
            <a:ext cx="7663407" cy="1200329"/>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1800" dirty="0"/>
              <a:t>One key advantage of QFD is its ability to consider simultaneously multiple customers/stakeholders and thereby develop a set Measurable Design Requirements that provide universal satisfaction - failing that identify where trades may be necessary</a:t>
            </a:r>
          </a:p>
        </p:txBody>
      </p:sp>
      <p:sp>
        <p:nvSpPr>
          <p:cNvPr id="21" name="AutoShape 37">
            <a:extLst>
              <a:ext uri="{FF2B5EF4-FFF2-40B4-BE49-F238E27FC236}">
                <a16:creationId xmlns:a16="http://schemas.microsoft.com/office/drawing/2014/main" id="{01A0FC3B-6248-374C-8CC0-ADF7B007E148}"/>
              </a:ext>
            </a:extLst>
          </p:cNvPr>
          <p:cNvSpPr>
            <a:spLocks/>
          </p:cNvSpPr>
          <p:nvPr/>
        </p:nvSpPr>
        <p:spPr bwMode="auto">
          <a:xfrm>
            <a:off x="3758248" y="3570593"/>
            <a:ext cx="246063" cy="1285875"/>
          </a:xfrm>
          <a:prstGeom prst="leftBrace">
            <a:avLst>
              <a:gd name="adj1" fmla="val 40210"/>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800" dirty="0"/>
          </a:p>
        </p:txBody>
      </p:sp>
      <p:sp>
        <p:nvSpPr>
          <p:cNvPr id="22" name="AutoShape 38">
            <a:extLst>
              <a:ext uri="{FF2B5EF4-FFF2-40B4-BE49-F238E27FC236}">
                <a16:creationId xmlns:a16="http://schemas.microsoft.com/office/drawing/2014/main" id="{4FD1E7E4-A6DD-F947-8126-C5B1C8986EE3}"/>
              </a:ext>
            </a:extLst>
          </p:cNvPr>
          <p:cNvSpPr>
            <a:spLocks/>
          </p:cNvSpPr>
          <p:nvPr/>
        </p:nvSpPr>
        <p:spPr bwMode="auto">
          <a:xfrm>
            <a:off x="3767773" y="4885055"/>
            <a:ext cx="200721" cy="1096479"/>
          </a:xfrm>
          <a:prstGeom prst="leftBrace">
            <a:avLst>
              <a:gd name="adj1" fmla="val 38111"/>
              <a:gd name="adj2" fmla="val 50000"/>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800" dirty="0"/>
          </a:p>
        </p:txBody>
      </p:sp>
      <p:sp>
        <p:nvSpPr>
          <p:cNvPr id="23" name="Text Box 39">
            <a:extLst>
              <a:ext uri="{FF2B5EF4-FFF2-40B4-BE49-F238E27FC236}">
                <a16:creationId xmlns:a16="http://schemas.microsoft.com/office/drawing/2014/main" id="{234CBD18-44F7-C24E-86B4-B2A0B6C11DF6}"/>
              </a:ext>
            </a:extLst>
          </p:cNvPr>
          <p:cNvSpPr txBox="1">
            <a:spLocks noChangeArrowheads="1"/>
          </p:cNvSpPr>
          <p:nvPr/>
        </p:nvSpPr>
        <p:spPr bwMode="auto">
          <a:xfrm>
            <a:off x="2312896" y="3807128"/>
            <a:ext cx="1461959" cy="5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600" dirty="0">
                <a:solidFill>
                  <a:sysClr val="windowText" lastClr="000000"/>
                </a:solidFill>
              </a:rPr>
              <a:t>User</a:t>
            </a:r>
          </a:p>
          <a:p>
            <a:pPr algn="ctr"/>
            <a:r>
              <a:rPr lang="en-GB" sz="1600" dirty="0">
                <a:solidFill>
                  <a:sysClr val="windowText" lastClr="000000"/>
                </a:solidFill>
              </a:rPr>
              <a:t>Requirements</a:t>
            </a:r>
          </a:p>
        </p:txBody>
      </p:sp>
      <p:sp>
        <p:nvSpPr>
          <p:cNvPr id="24" name="Text Box 40">
            <a:extLst>
              <a:ext uri="{FF2B5EF4-FFF2-40B4-BE49-F238E27FC236}">
                <a16:creationId xmlns:a16="http://schemas.microsoft.com/office/drawing/2014/main" id="{DB182F7A-5485-E64D-BEFC-903E0E365EB7}"/>
              </a:ext>
            </a:extLst>
          </p:cNvPr>
          <p:cNvSpPr txBox="1">
            <a:spLocks noChangeArrowheads="1"/>
          </p:cNvSpPr>
          <p:nvPr/>
        </p:nvSpPr>
        <p:spPr bwMode="auto">
          <a:xfrm>
            <a:off x="2347821" y="5140628"/>
            <a:ext cx="1461959" cy="584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600" dirty="0">
                <a:solidFill>
                  <a:sysClr val="windowText" lastClr="000000"/>
                </a:solidFill>
              </a:rPr>
              <a:t>Commander </a:t>
            </a:r>
          </a:p>
          <a:p>
            <a:pPr algn="ctr"/>
            <a:r>
              <a:rPr lang="en-GB" sz="1600" dirty="0">
                <a:solidFill>
                  <a:sysClr val="windowText" lastClr="000000"/>
                </a:solidFill>
              </a:rPr>
              <a:t>Requirements</a:t>
            </a:r>
          </a:p>
        </p:txBody>
      </p:sp>
      <p:pic>
        <p:nvPicPr>
          <p:cNvPr id="26" name="Picture 25">
            <a:extLst>
              <a:ext uri="{FF2B5EF4-FFF2-40B4-BE49-F238E27FC236}">
                <a16:creationId xmlns:a16="http://schemas.microsoft.com/office/drawing/2014/main" id="{6E48414E-E46C-4F48-B6A7-E7F474452DBF}"/>
              </a:ext>
            </a:extLst>
          </p:cNvPr>
          <p:cNvPicPr>
            <a:picLocks noChangeAspect="1"/>
          </p:cNvPicPr>
          <p:nvPr/>
        </p:nvPicPr>
        <p:blipFill>
          <a:blip r:embed="rId3"/>
          <a:stretch>
            <a:fillRect/>
          </a:stretch>
        </p:blipFill>
        <p:spPr>
          <a:xfrm>
            <a:off x="4055029" y="2650601"/>
            <a:ext cx="3735743" cy="3361033"/>
          </a:xfrm>
          <a:prstGeom prst="rect">
            <a:avLst/>
          </a:prstGeom>
        </p:spPr>
      </p:pic>
      <p:sp>
        <p:nvSpPr>
          <p:cNvPr id="27" name="Rounded Rectangular Callout 26">
            <a:extLst>
              <a:ext uri="{FF2B5EF4-FFF2-40B4-BE49-F238E27FC236}">
                <a16:creationId xmlns:a16="http://schemas.microsoft.com/office/drawing/2014/main" id="{B96D416F-E4A4-B143-B43C-4E38E9C5D33E}"/>
              </a:ext>
            </a:extLst>
          </p:cNvPr>
          <p:cNvSpPr/>
          <p:nvPr/>
        </p:nvSpPr>
        <p:spPr>
          <a:xfrm>
            <a:off x="7877307" y="3839545"/>
            <a:ext cx="2507315" cy="2438400"/>
          </a:xfrm>
          <a:prstGeom prst="wedgeRoundRectCallout">
            <a:avLst>
              <a:gd name="adj1" fmla="val -80907"/>
              <a:gd name="adj2" fmla="val -57118"/>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800" dirty="0">
                <a:solidFill>
                  <a:schemeClr val="tx1"/>
                </a:solidFill>
              </a:rPr>
              <a:t>One of the advantages of QFD is that it can help determine a set of System Design Requirements that satisfy all stakeholders</a:t>
            </a:r>
          </a:p>
        </p:txBody>
      </p:sp>
      <p:sp>
        <p:nvSpPr>
          <p:cNvPr id="4" name="TextBox 3">
            <a:extLst>
              <a:ext uri="{FF2B5EF4-FFF2-40B4-BE49-F238E27FC236}">
                <a16:creationId xmlns:a16="http://schemas.microsoft.com/office/drawing/2014/main" id="{2B48C7E5-522F-8D40-8A14-4763CD0D813C}"/>
              </a:ext>
            </a:extLst>
          </p:cNvPr>
          <p:cNvSpPr txBox="1"/>
          <p:nvPr/>
        </p:nvSpPr>
        <p:spPr>
          <a:xfrm>
            <a:off x="4360184" y="3839545"/>
            <a:ext cx="1109847" cy="221018"/>
          </a:xfrm>
          <a:prstGeom prst="rect">
            <a:avLst/>
          </a:prstGeom>
          <a:solidFill>
            <a:schemeClr val="bg2"/>
          </a:solidFill>
        </p:spPr>
        <p:txBody>
          <a:bodyPr wrap="square" lIns="36000" tIns="36000" rIns="36000" bIns="0" rtlCol="0">
            <a:spAutoFit/>
          </a:bodyPr>
          <a:lstStyle/>
          <a:p>
            <a:r>
              <a:rPr lang="en-US" sz="1200" dirty="0">
                <a:latin typeface="Arial" panose="020B0604020202020204" pitchFamily="34" charset="0"/>
                <a:cs typeface="Arial" panose="020B0604020202020204" pitchFamily="34" charset="0"/>
              </a:rPr>
              <a:t>Safe to use      </a:t>
            </a:r>
          </a:p>
        </p:txBody>
      </p:sp>
      <p:sp>
        <p:nvSpPr>
          <p:cNvPr id="14" name="TextBox 13">
            <a:extLst>
              <a:ext uri="{FF2B5EF4-FFF2-40B4-BE49-F238E27FC236}">
                <a16:creationId xmlns:a16="http://schemas.microsoft.com/office/drawing/2014/main" id="{7467C8AC-2CFC-624D-83A4-F7D2DAF9A8A3}"/>
              </a:ext>
            </a:extLst>
          </p:cNvPr>
          <p:cNvSpPr txBox="1"/>
          <p:nvPr/>
        </p:nvSpPr>
        <p:spPr>
          <a:xfrm>
            <a:off x="4360184" y="4661099"/>
            <a:ext cx="1132289"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Fast Loading    </a:t>
            </a:r>
          </a:p>
        </p:txBody>
      </p:sp>
      <p:sp>
        <p:nvSpPr>
          <p:cNvPr id="15" name="TextBox 14">
            <a:extLst>
              <a:ext uri="{FF2B5EF4-FFF2-40B4-BE49-F238E27FC236}">
                <a16:creationId xmlns:a16="http://schemas.microsoft.com/office/drawing/2014/main" id="{E7A940E9-1D9B-9748-8802-CAE59DAC3765}"/>
              </a:ext>
            </a:extLst>
          </p:cNvPr>
          <p:cNvSpPr txBox="1"/>
          <p:nvPr/>
        </p:nvSpPr>
        <p:spPr>
          <a:xfrm>
            <a:off x="4385325" y="4374456"/>
            <a:ext cx="1167555"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Easy to Identify</a:t>
            </a:r>
          </a:p>
        </p:txBody>
      </p:sp>
      <p:sp>
        <p:nvSpPr>
          <p:cNvPr id="16" name="TextBox 15">
            <a:extLst>
              <a:ext uri="{FF2B5EF4-FFF2-40B4-BE49-F238E27FC236}">
                <a16:creationId xmlns:a16="http://schemas.microsoft.com/office/drawing/2014/main" id="{9EE0661F-94F5-3543-89B2-AA55B461D832}"/>
              </a:ext>
            </a:extLst>
          </p:cNvPr>
          <p:cNvSpPr txBox="1"/>
          <p:nvPr/>
        </p:nvSpPr>
        <p:spPr>
          <a:xfrm>
            <a:off x="4399810" y="4110100"/>
            <a:ext cx="1092662"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Effective          </a:t>
            </a:r>
          </a:p>
        </p:txBody>
      </p:sp>
      <p:sp>
        <p:nvSpPr>
          <p:cNvPr id="17" name="TextBox 16">
            <a:extLst>
              <a:ext uri="{FF2B5EF4-FFF2-40B4-BE49-F238E27FC236}">
                <a16:creationId xmlns:a16="http://schemas.microsoft.com/office/drawing/2014/main" id="{73E3CC7B-182F-5D44-8819-2C0E59F78015}"/>
              </a:ext>
            </a:extLst>
          </p:cNvPr>
          <p:cNvSpPr txBox="1"/>
          <p:nvPr/>
        </p:nvSpPr>
        <p:spPr>
          <a:xfrm>
            <a:off x="4373304" y="5748940"/>
            <a:ext cx="1191599"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Interoperable     </a:t>
            </a:r>
          </a:p>
        </p:txBody>
      </p:sp>
      <p:sp>
        <p:nvSpPr>
          <p:cNvPr id="5" name="Rectangle 4">
            <a:extLst>
              <a:ext uri="{FF2B5EF4-FFF2-40B4-BE49-F238E27FC236}">
                <a16:creationId xmlns:a16="http://schemas.microsoft.com/office/drawing/2014/main" id="{BA78692B-7DF5-FD4F-9375-377D4D7F2AA6}"/>
              </a:ext>
            </a:extLst>
          </p:cNvPr>
          <p:cNvSpPr/>
          <p:nvPr/>
        </p:nvSpPr>
        <p:spPr>
          <a:xfrm>
            <a:off x="5830028" y="2713892"/>
            <a:ext cx="1920235" cy="812310"/>
          </a:xfrm>
          <a:prstGeom prst="rect">
            <a:avLst/>
          </a:prstGeom>
          <a:ln>
            <a:solidFill>
              <a:schemeClr val="tx1"/>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800" dirty="0"/>
              <a:t>Design</a:t>
            </a:r>
          </a:p>
          <a:p>
            <a:pPr algn="ctr"/>
            <a:r>
              <a:rPr lang="en-US" sz="1800" dirty="0"/>
              <a:t>Requirements</a:t>
            </a:r>
          </a:p>
        </p:txBody>
      </p:sp>
      <p:sp>
        <p:nvSpPr>
          <p:cNvPr id="19" name="TextBox 18">
            <a:extLst>
              <a:ext uri="{FF2B5EF4-FFF2-40B4-BE49-F238E27FC236}">
                <a16:creationId xmlns:a16="http://schemas.microsoft.com/office/drawing/2014/main" id="{400EB55A-D08C-0144-8837-4A1485394C8D}"/>
              </a:ext>
            </a:extLst>
          </p:cNvPr>
          <p:cNvSpPr txBox="1"/>
          <p:nvPr/>
        </p:nvSpPr>
        <p:spPr>
          <a:xfrm rot="16200000">
            <a:off x="3709261" y="5336480"/>
            <a:ext cx="1002445"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Commander  </a:t>
            </a:r>
          </a:p>
        </p:txBody>
      </p:sp>
      <p:sp>
        <p:nvSpPr>
          <p:cNvPr id="20" name="TextBox 19">
            <a:extLst>
              <a:ext uri="{FF2B5EF4-FFF2-40B4-BE49-F238E27FC236}">
                <a16:creationId xmlns:a16="http://schemas.microsoft.com/office/drawing/2014/main" id="{099DE751-674A-DC44-816C-A79E02B95AB2}"/>
              </a:ext>
            </a:extLst>
          </p:cNvPr>
          <p:cNvSpPr txBox="1"/>
          <p:nvPr/>
        </p:nvSpPr>
        <p:spPr>
          <a:xfrm>
            <a:off x="4399810" y="4925455"/>
            <a:ext cx="906714"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Available     </a:t>
            </a:r>
          </a:p>
        </p:txBody>
      </p:sp>
      <p:sp>
        <p:nvSpPr>
          <p:cNvPr id="28" name="TextBox 27">
            <a:extLst>
              <a:ext uri="{FF2B5EF4-FFF2-40B4-BE49-F238E27FC236}">
                <a16:creationId xmlns:a16="http://schemas.microsoft.com/office/drawing/2014/main" id="{CD3F1FDE-E8B3-1A42-A067-0E2FFFDED24C}"/>
              </a:ext>
            </a:extLst>
          </p:cNvPr>
          <p:cNvSpPr txBox="1"/>
          <p:nvPr/>
        </p:nvSpPr>
        <p:spPr>
          <a:xfrm>
            <a:off x="4399810" y="5471690"/>
            <a:ext cx="1010460" cy="221018"/>
          </a:xfrm>
          <a:prstGeom prst="rect">
            <a:avLst/>
          </a:prstGeom>
          <a:solidFill>
            <a:schemeClr val="bg2"/>
          </a:solidFill>
        </p:spPr>
        <p:txBody>
          <a:bodyPr wrap="square" lIns="36000" tIns="36000" rIns="36000" bIns="0" rtlCol="0">
            <a:spAutoFit/>
          </a:bodyPr>
          <a:lstStyle>
            <a:defPPr>
              <a:defRPr lang="en-US"/>
            </a:defPPr>
            <a:lvl1pPr>
              <a:defRPr sz="1200">
                <a:latin typeface="Arial" panose="020B0604020202020204" pitchFamily="34" charset="0"/>
                <a:cs typeface="Arial" panose="020B0604020202020204" pitchFamily="34" charset="0"/>
              </a:defRPr>
            </a:lvl1pPr>
          </a:lstStyle>
          <a:p>
            <a:r>
              <a:rPr lang="en-US" dirty="0"/>
              <a:t>Deployable    </a:t>
            </a:r>
          </a:p>
        </p:txBody>
      </p:sp>
    </p:spTree>
    <p:extLst>
      <p:ext uri="{BB962C8B-B14F-4D97-AF65-F5344CB8AC3E}">
        <p14:creationId xmlns:p14="http://schemas.microsoft.com/office/powerpoint/2010/main" val="1104760423"/>
      </p:ext>
    </p:extLst>
  </p:cSld>
  <p:clrMapOvr>
    <a:masterClrMapping/>
  </p:clrMapOvr>
  <p:transition/>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E03F912D-1FC5-DC42-8952-A7153E614834}"/>
              </a:ext>
            </a:extLst>
          </p:cNvPr>
          <p:cNvSpPr>
            <a:spLocks noGrp="1"/>
          </p:cNvSpPr>
          <p:nvPr>
            <p:ph type="body" sz="quarter" idx="13"/>
          </p:nvPr>
        </p:nvSpPr>
        <p:spPr>
          <a:xfrm>
            <a:off x="1541527" y="2457973"/>
            <a:ext cx="8254937" cy="3245237"/>
          </a:xfrm>
        </p:spPr>
        <p:txBody>
          <a:bodyPr>
            <a:normAutofit/>
          </a:bodyPr>
          <a:lstStyle/>
          <a:p>
            <a:r>
              <a:rPr lang="en-US" sz="2800" dirty="0"/>
              <a:t>Who are the Key Stakeholders that will form the “customers” on the QFD 1?</a:t>
            </a:r>
          </a:p>
          <a:p>
            <a:endParaRPr lang="en-US" sz="2800" dirty="0"/>
          </a:p>
          <a:p>
            <a:r>
              <a:rPr lang="en-US" sz="2800" dirty="0"/>
              <a:t>What are their key Requirements?</a:t>
            </a:r>
          </a:p>
        </p:txBody>
      </p:sp>
      <p:sp>
        <p:nvSpPr>
          <p:cNvPr id="2" name="Title 1">
            <a:extLst>
              <a:ext uri="{FF2B5EF4-FFF2-40B4-BE49-F238E27FC236}">
                <a16:creationId xmlns:a16="http://schemas.microsoft.com/office/drawing/2014/main" id="{E4162BBF-11C5-4641-997A-9C44E9BBDC75}"/>
              </a:ext>
            </a:extLst>
          </p:cNvPr>
          <p:cNvSpPr>
            <a:spLocks noGrp="1"/>
          </p:cNvSpPr>
          <p:nvPr>
            <p:ph type="title"/>
          </p:nvPr>
        </p:nvSpPr>
        <p:spPr>
          <a:xfrm>
            <a:off x="180975" y="77572"/>
            <a:ext cx="10014067" cy="1077218"/>
          </a:xfrm>
        </p:spPr>
        <p:txBody>
          <a:bodyPr/>
          <a:lstStyle/>
          <a:p>
            <a:r>
              <a:rPr lang="en-US" sz="3200" dirty="0"/>
              <a:t>Exercise: Agree “customers” and key requirements</a:t>
            </a:r>
          </a:p>
        </p:txBody>
      </p:sp>
    </p:spTree>
    <p:extLst>
      <p:ext uri="{BB962C8B-B14F-4D97-AF65-F5344CB8AC3E}">
        <p14:creationId xmlns:p14="http://schemas.microsoft.com/office/powerpoint/2010/main" val="1957059229"/>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5"/>
          <p:cNvSpPr>
            <a:spLocks noGrp="1" noChangeArrowheads="1"/>
          </p:cNvSpPr>
          <p:nvPr>
            <p:ph sz="quarter" idx="16"/>
          </p:nvPr>
        </p:nvSpPr>
        <p:spPr>
          <a:xfrm>
            <a:off x="6537741" y="1270573"/>
            <a:ext cx="5063710" cy="5247139"/>
          </a:xfrm>
        </p:spPr>
        <p:txBody>
          <a:bodyPr>
            <a:normAutofit fontScale="77500" lnSpcReduction="20000"/>
          </a:bodyPr>
          <a:lstStyle/>
          <a:p>
            <a:r>
              <a:rPr lang="en-GB" dirty="0"/>
              <a:t>Narrow Market Non-Functional System Requirements are often measurable (unlike Broad Markets). This is because it is important to the customer.</a:t>
            </a:r>
          </a:p>
          <a:p>
            <a:r>
              <a:rPr lang="en-GB" dirty="0"/>
              <a:t>Narrow Market Non-Functional System Requirements will therefore have target values. This often leads to confusion since requirements with targets are often just categorised as </a:t>
            </a:r>
            <a:r>
              <a:rPr lang="ja-JP" altLang="en-GB" dirty="0"/>
              <a:t>“</a:t>
            </a:r>
            <a:r>
              <a:rPr lang="en-GB" altLang="ja-JP" dirty="0"/>
              <a:t>performance requirements</a:t>
            </a:r>
            <a:r>
              <a:rPr lang="ja-JP" altLang="en-GB" dirty="0"/>
              <a:t>”</a:t>
            </a:r>
            <a:r>
              <a:rPr lang="en-GB" altLang="ja-JP" dirty="0"/>
              <a:t> </a:t>
            </a:r>
          </a:p>
          <a:p>
            <a:pPr lvl="1"/>
            <a:r>
              <a:rPr lang="en-GB" dirty="0"/>
              <a:t>it is important to distinguish between those </a:t>
            </a:r>
            <a:r>
              <a:rPr lang="ja-JP" altLang="en-GB" dirty="0"/>
              <a:t>“</a:t>
            </a:r>
            <a:r>
              <a:rPr lang="en-GB" altLang="ja-JP" dirty="0"/>
              <a:t>performance requirements” that relate to a particular FUNCTION (NFP) and those that relate to the SYSTEM (NFS)</a:t>
            </a:r>
          </a:p>
          <a:p>
            <a:r>
              <a:rPr lang="en-GB" dirty="0"/>
              <a:t>To capture the target values for Non-Functional System Requirements we modify the basic QFD chart to include an extra room</a:t>
            </a:r>
          </a:p>
        </p:txBody>
      </p:sp>
      <p:sp>
        <p:nvSpPr>
          <p:cNvPr id="63489" name="Rectangle 4"/>
          <p:cNvSpPr>
            <a:spLocks noGrp="1" noChangeArrowheads="1"/>
          </p:cNvSpPr>
          <p:nvPr>
            <p:ph type="title"/>
          </p:nvPr>
        </p:nvSpPr>
        <p:spPr>
          <a:xfrm>
            <a:off x="158108" y="94804"/>
            <a:ext cx="10052166" cy="523220"/>
          </a:xfrm>
        </p:spPr>
        <p:txBody>
          <a:bodyPr/>
          <a:lstStyle/>
          <a:p>
            <a:pPr>
              <a:lnSpc>
                <a:spcPct val="100000"/>
              </a:lnSpc>
            </a:pPr>
            <a:r>
              <a:rPr lang="en-GB" sz="2800" dirty="0"/>
              <a:t>Non-Functional System Requirement Target Values</a:t>
            </a:r>
          </a:p>
        </p:txBody>
      </p:sp>
      <p:sp>
        <p:nvSpPr>
          <p:cNvPr id="63491" name="Rectangle 18"/>
          <p:cNvSpPr>
            <a:spLocks noChangeArrowheads="1"/>
          </p:cNvSpPr>
          <p:nvPr/>
        </p:nvSpPr>
        <p:spPr bwMode="auto">
          <a:xfrm>
            <a:off x="5111757" y="2851150"/>
            <a:ext cx="1038225" cy="2133600"/>
          </a:xfrm>
          <a:prstGeom prst="rect">
            <a:avLst/>
          </a:prstGeom>
          <a:solidFill>
            <a:srgbClr val="9999FF">
              <a:alpha val="49019"/>
            </a:srgbClr>
          </a:solidFill>
          <a:ln w="9525">
            <a:solidFill>
              <a:schemeClr val="tx1"/>
            </a:solidFill>
            <a:miter lim="800000"/>
            <a:headEnd/>
            <a:tailEnd/>
          </a:ln>
        </p:spPr>
        <p:txBody>
          <a:bodyPr wrap="none" anchor="ctr"/>
          <a:lstStyle/>
          <a:p>
            <a:endParaRPr lang="en-US" sz="1800" dirty="0"/>
          </a:p>
        </p:txBody>
      </p:sp>
      <p:sp>
        <p:nvSpPr>
          <p:cNvPr id="63492" name="AutoShape 19"/>
          <p:cNvSpPr>
            <a:spLocks noChangeArrowheads="1"/>
          </p:cNvSpPr>
          <p:nvPr/>
        </p:nvSpPr>
        <p:spPr bwMode="auto">
          <a:xfrm>
            <a:off x="3003550" y="876300"/>
            <a:ext cx="2109788" cy="10668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3" name="Line 20"/>
          <p:cNvSpPr>
            <a:spLocks noChangeShapeType="1"/>
          </p:cNvSpPr>
          <p:nvPr/>
        </p:nvSpPr>
        <p:spPr bwMode="auto">
          <a:xfrm>
            <a:off x="2679700" y="2857500"/>
            <a:ext cx="0" cy="21336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63494" name="Text Box 21"/>
          <p:cNvSpPr txBox="1">
            <a:spLocks noChangeArrowheads="1"/>
          </p:cNvSpPr>
          <p:nvPr/>
        </p:nvSpPr>
        <p:spPr bwMode="auto">
          <a:xfrm>
            <a:off x="3225623" y="5149870"/>
            <a:ext cx="1505302"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a:t>
            </a:r>
          </a:p>
        </p:txBody>
      </p:sp>
      <p:sp>
        <p:nvSpPr>
          <p:cNvPr id="63495" name="Rectangle 22"/>
          <p:cNvSpPr>
            <a:spLocks noChangeArrowheads="1"/>
          </p:cNvSpPr>
          <p:nvPr/>
        </p:nvSpPr>
        <p:spPr bwMode="auto">
          <a:xfrm>
            <a:off x="1943109" y="2857500"/>
            <a:ext cx="4213225" cy="21336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6" name="Rectangle 23"/>
          <p:cNvSpPr>
            <a:spLocks noChangeArrowheads="1"/>
          </p:cNvSpPr>
          <p:nvPr/>
        </p:nvSpPr>
        <p:spPr bwMode="auto">
          <a:xfrm>
            <a:off x="2997200" y="1943100"/>
            <a:ext cx="2120900" cy="3886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63497" name="Text Box 24"/>
          <p:cNvSpPr txBox="1">
            <a:spLocks noChangeArrowheads="1"/>
          </p:cNvSpPr>
          <p:nvPr/>
        </p:nvSpPr>
        <p:spPr bwMode="auto">
          <a:xfrm rot="-5400000">
            <a:off x="1780250" y="3728393"/>
            <a:ext cx="106231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WHAT</a:t>
            </a:r>
          </a:p>
        </p:txBody>
      </p:sp>
      <p:sp>
        <p:nvSpPr>
          <p:cNvPr id="63498" name="Text Box 25"/>
          <p:cNvSpPr txBox="1">
            <a:spLocks noChangeArrowheads="1"/>
          </p:cNvSpPr>
          <p:nvPr/>
        </p:nvSpPr>
        <p:spPr bwMode="auto">
          <a:xfrm>
            <a:off x="3548918" y="2197266"/>
            <a:ext cx="94128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HOW</a:t>
            </a:r>
          </a:p>
        </p:txBody>
      </p:sp>
      <p:sp>
        <p:nvSpPr>
          <p:cNvPr id="63499" name="Text Box 26"/>
          <p:cNvSpPr txBox="1">
            <a:spLocks noChangeArrowheads="1"/>
          </p:cNvSpPr>
          <p:nvPr/>
        </p:nvSpPr>
        <p:spPr bwMode="auto">
          <a:xfrm rot="-5400000">
            <a:off x="1796625" y="3755644"/>
            <a:ext cx="21169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00" dirty="0"/>
              <a:t>CUSTOMER IMPORTANCE</a:t>
            </a:r>
          </a:p>
        </p:txBody>
      </p:sp>
      <p:sp>
        <p:nvSpPr>
          <p:cNvPr id="63500" name="Text Box 27"/>
          <p:cNvSpPr txBox="1">
            <a:spLocks noChangeArrowheads="1"/>
          </p:cNvSpPr>
          <p:nvPr/>
        </p:nvSpPr>
        <p:spPr bwMode="auto">
          <a:xfrm rot="-3261802">
            <a:off x="2986035" y="3774559"/>
            <a:ext cx="201464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t>RELATIONSHIPS</a:t>
            </a:r>
          </a:p>
        </p:txBody>
      </p:sp>
      <p:sp>
        <p:nvSpPr>
          <p:cNvPr id="63501" name="Text Box 28"/>
          <p:cNvSpPr txBox="1">
            <a:spLocks noChangeArrowheads="1"/>
          </p:cNvSpPr>
          <p:nvPr/>
        </p:nvSpPr>
        <p:spPr bwMode="auto">
          <a:xfrm rot="-5400000">
            <a:off x="4577557" y="3444383"/>
            <a:ext cx="2141538" cy="923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b="1" dirty="0"/>
              <a:t>HOW MUCH</a:t>
            </a:r>
            <a:endParaRPr lang="en-GB" sz="1200" dirty="0"/>
          </a:p>
          <a:p>
            <a:pPr algn="ctr"/>
            <a:r>
              <a:rPr lang="en-GB" sz="1200" dirty="0"/>
              <a:t>Target values for the Non-Functional System Requirements</a:t>
            </a:r>
          </a:p>
        </p:txBody>
      </p:sp>
      <p:sp>
        <p:nvSpPr>
          <p:cNvPr id="63502" name="AutoShape 29"/>
          <p:cNvSpPr>
            <a:spLocks noChangeArrowheads="1"/>
          </p:cNvSpPr>
          <p:nvPr/>
        </p:nvSpPr>
        <p:spPr bwMode="auto">
          <a:xfrm rot="1864514" flipH="1">
            <a:off x="5211763" y="5495925"/>
            <a:ext cx="1625600" cy="558800"/>
          </a:xfrm>
          <a:prstGeom prst="curvedUpArrow">
            <a:avLst>
              <a:gd name="adj1" fmla="val 58182"/>
              <a:gd name="adj2" fmla="val 116364"/>
              <a:gd name="adj3" fmla="val 33333"/>
            </a:avLst>
          </a:prstGeom>
          <a:solidFill>
            <a:srgbClr val="990000"/>
          </a:solidFill>
          <a:ln w="9525">
            <a:solidFill>
              <a:schemeClr val="tx1"/>
            </a:solidFill>
            <a:miter lim="800000"/>
            <a:headEnd/>
            <a:tailEnd/>
          </a:ln>
        </p:spPr>
        <p:txBody>
          <a:bodyPr wrap="none" anchor="ctr"/>
          <a:lstStyle/>
          <a:p>
            <a:endParaRPr lang="en-US" sz="1800" dirty="0"/>
          </a:p>
        </p:txBody>
      </p:sp>
    </p:spTree>
    <p:extLst>
      <p:ext uri="{BB962C8B-B14F-4D97-AF65-F5344CB8AC3E}">
        <p14:creationId xmlns:p14="http://schemas.microsoft.com/office/powerpoint/2010/main" val="1443922794"/>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F836CEB-6AD1-39D4-C1F9-2782CE429AB0}"/>
              </a:ext>
            </a:extLst>
          </p:cNvPr>
          <p:cNvSpPr/>
          <p:nvPr/>
        </p:nvSpPr>
        <p:spPr>
          <a:xfrm>
            <a:off x="772886" y="53184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More NF Performance Requirements</a:t>
            </a:r>
          </a:p>
        </p:txBody>
      </p:sp>
      <p:sp>
        <p:nvSpPr>
          <p:cNvPr id="3" name="TextBox 2">
            <a:extLst>
              <a:ext uri="{FF2B5EF4-FFF2-40B4-BE49-F238E27FC236}">
                <a16:creationId xmlns:a16="http://schemas.microsoft.com/office/drawing/2014/main" id="{D73A5845-44FD-78B9-A330-BCE4A33E9226}"/>
              </a:ext>
            </a:extLst>
          </p:cNvPr>
          <p:cNvSpPr txBox="1"/>
          <p:nvPr/>
        </p:nvSpPr>
        <p:spPr>
          <a:xfrm>
            <a:off x="4693297" y="309208"/>
            <a:ext cx="7241611" cy="1200329"/>
          </a:xfrm>
          <a:prstGeom prst="rect">
            <a:avLst/>
          </a:prstGeom>
          <a:noFill/>
        </p:spPr>
        <p:txBody>
          <a:bodyPr wrap="square" rtlCol="0">
            <a:spAutoFit/>
          </a:bodyPr>
          <a:lstStyle/>
          <a:p>
            <a:r>
              <a:rPr lang="en-GB" dirty="0"/>
              <a:t>Rarely given by the customer. Often have to be derived by us.</a:t>
            </a:r>
          </a:p>
          <a:p>
            <a:r>
              <a:rPr lang="en-GB" b="1" dirty="0"/>
              <a:t>These performance requirements relate to the function specifically.</a:t>
            </a:r>
          </a:p>
          <a:p>
            <a:r>
              <a:rPr lang="en-GB" dirty="0"/>
              <a:t>How do we pick between two options? What do we measure? What is the target value </a:t>
            </a:r>
            <a:r>
              <a:rPr lang="en-GB" b="1" dirty="0"/>
              <a:t>FOR THE FUNCTION</a:t>
            </a:r>
            <a:endParaRPr lang="en-GB" dirty="0"/>
          </a:p>
        </p:txBody>
      </p:sp>
      <p:sp>
        <p:nvSpPr>
          <p:cNvPr id="4" name="Arrow: Right 3">
            <a:extLst>
              <a:ext uri="{FF2B5EF4-FFF2-40B4-BE49-F238E27FC236}">
                <a16:creationId xmlns:a16="http://schemas.microsoft.com/office/drawing/2014/main" id="{CD674376-1687-99F1-8669-C1431742B6BD}"/>
              </a:ext>
            </a:extLst>
          </p:cNvPr>
          <p:cNvSpPr/>
          <p:nvPr/>
        </p:nvSpPr>
        <p:spPr>
          <a:xfrm>
            <a:off x="3431251" y="72340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1E34805F-1A95-FB59-FB28-E55D12DCCF96}"/>
              </a:ext>
            </a:extLst>
          </p:cNvPr>
          <p:cNvSpPr/>
          <p:nvPr/>
        </p:nvSpPr>
        <p:spPr>
          <a:xfrm rot="16200000">
            <a:off x="1220958"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Requirements</a:t>
            </a:r>
          </a:p>
          <a:p>
            <a:pPr algn="ctr"/>
            <a:r>
              <a:rPr lang="en-GB" dirty="0"/>
              <a:t>NF System</a:t>
            </a:r>
          </a:p>
        </p:txBody>
      </p:sp>
      <p:sp>
        <p:nvSpPr>
          <p:cNvPr id="6" name="Rectangle 5">
            <a:extLst>
              <a:ext uri="{FF2B5EF4-FFF2-40B4-BE49-F238E27FC236}">
                <a16:creationId xmlns:a16="http://schemas.microsoft.com/office/drawing/2014/main" id="{465BCBBB-FBB2-AA9A-7625-5542BBAFAFD8}"/>
              </a:ext>
            </a:extLst>
          </p:cNvPr>
          <p:cNvSpPr/>
          <p:nvPr/>
        </p:nvSpPr>
        <p:spPr>
          <a:xfrm rot="16200000">
            <a:off x="3918856" y="4359695"/>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Requirements</a:t>
            </a:r>
          </a:p>
          <a:p>
            <a:pPr algn="ctr"/>
            <a:r>
              <a:rPr lang="en-GB" dirty="0"/>
              <a:t>NF-Performance</a:t>
            </a:r>
          </a:p>
        </p:txBody>
      </p:sp>
      <p:sp>
        <p:nvSpPr>
          <p:cNvPr id="7" name="Rectangle 6">
            <a:extLst>
              <a:ext uri="{FF2B5EF4-FFF2-40B4-BE49-F238E27FC236}">
                <a16:creationId xmlns:a16="http://schemas.microsoft.com/office/drawing/2014/main" id="{C1254D41-8260-CC35-A6FA-1ECF58004BAA}"/>
              </a:ext>
            </a:extLst>
          </p:cNvPr>
          <p:cNvSpPr/>
          <p:nvPr/>
        </p:nvSpPr>
        <p:spPr>
          <a:xfrm>
            <a:off x="2569907" y="3076344"/>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Functional Requirements</a:t>
            </a:r>
          </a:p>
        </p:txBody>
      </p:sp>
      <p:sp>
        <p:nvSpPr>
          <p:cNvPr id="8" name="Rectangle 7">
            <a:extLst>
              <a:ext uri="{FF2B5EF4-FFF2-40B4-BE49-F238E27FC236}">
                <a16:creationId xmlns:a16="http://schemas.microsoft.com/office/drawing/2014/main" id="{1F544488-C843-C584-045A-0D6AA651B6A6}"/>
              </a:ext>
            </a:extLst>
          </p:cNvPr>
          <p:cNvSpPr/>
          <p:nvPr/>
        </p:nvSpPr>
        <p:spPr>
          <a:xfrm>
            <a:off x="2587837" y="5681772"/>
            <a:ext cx="2286000" cy="7371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More NF Performance Requirements</a:t>
            </a:r>
          </a:p>
        </p:txBody>
      </p:sp>
      <p:sp>
        <p:nvSpPr>
          <p:cNvPr id="9" name="TextBox 8">
            <a:extLst>
              <a:ext uri="{FF2B5EF4-FFF2-40B4-BE49-F238E27FC236}">
                <a16:creationId xmlns:a16="http://schemas.microsoft.com/office/drawing/2014/main" id="{25DC1A7B-20F4-00BC-3C74-294F4188E678}"/>
              </a:ext>
            </a:extLst>
          </p:cNvPr>
          <p:cNvSpPr txBox="1"/>
          <p:nvPr/>
        </p:nvSpPr>
        <p:spPr>
          <a:xfrm>
            <a:off x="5571824" y="4543587"/>
            <a:ext cx="1443446" cy="369332"/>
          </a:xfrm>
          <a:prstGeom prst="rect">
            <a:avLst/>
          </a:prstGeom>
          <a:noFill/>
        </p:spPr>
        <p:txBody>
          <a:bodyPr wrap="square" rtlCol="0">
            <a:spAutoFit/>
          </a:bodyPr>
          <a:lstStyle/>
          <a:p>
            <a:r>
              <a:rPr lang="en-GB" dirty="0"/>
              <a:t>This well</a:t>
            </a:r>
          </a:p>
        </p:txBody>
      </p:sp>
      <p:sp>
        <p:nvSpPr>
          <p:cNvPr id="15" name="TextBox 14">
            <a:extLst>
              <a:ext uri="{FF2B5EF4-FFF2-40B4-BE49-F238E27FC236}">
                <a16:creationId xmlns:a16="http://schemas.microsoft.com/office/drawing/2014/main" id="{8A2CE152-77FD-9001-2EAC-F4CAA431BD19}"/>
              </a:ext>
            </a:extLst>
          </p:cNvPr>
          <p:cNvSpPr txBox="1"/>
          <p:nvPr/>
        </p:nvSpPr>
        <p:spPr>
          <a:xfrm>
            <a:off x="528320" y="4039303"/>
            <a:ext cx="1443446" cy="923330"/>
          </a:xfrm>
          <a:prstGeom prst="rect">
            <a:avLst/>
          </a:prstGeom>
          <a:noFill/>
        </p:spPr>
        <p:txBody>
          <a:bodyPr wrap="square" rtlCol="0">
            <a:spAutoFit/>
          </a:bodyPr>
          <a:lstStyle/>
          <a:p>
            <a:r>
              <a:rPr lang="en-GB" dirty="0"/>
              <a:t>In order to meet this requirement</a:t>
            </a:r>
          </a:p>
        </p:txBody>
      </p:sp>
      <p:sp>
        <p:nvSpPr>
          <p:cNvPr id="16" name="TextBox 15">
            <a:extLst>
              <a:ext uri="{FF2B5EF4-FFF2-40B4-BE49-F238E27FC236}">
                <a16:creationId xmlns:a16="http://schemas.microsoft.com/office/drawing/2014/main" id="{EC9E17A3-0901-BDB3-2FB6-300806BEE1D2}"/>
              </a:ext>
            </a:extLst>
          </p:cNvPr>
          <p:cNvSpPr txBox="1"/>
          <p:nvPr/>
        </p:nvSpPr>
        <p:spPr>
          <a:xfrm>
            <a:off x="2966213" y="2430013"/>
            <a:ext cx="1443446" cy="646331"/>
          </a:xfrm>
          <a:prstGeom prst="rect">
            <a:avLst/>
          </a:prstGeom>
          <a:noFill/>
        </p:spPr>
        <p:txBody>
          <a:bodyPr wrap="square" rtlCol="0">
            <a:spAutoFit/>
          </a:bodyPr>
          <a:lstStyle/>
          <a:p>
            <a:r>
              <a:rPr lang="en-GB" dirty="0"/>
              <a:t>I have to perform this</a:t>
            </a:r>
          </a:p>
        </p:txBody>
      </p:sp>
      <p:sp>
        <p:nvSpPr>
          <p:cNvPr id="22" name="TextBox 21">
            <a:extLst>
              <a:ext uri="{FF2B5EF4-FFF2-40B4-BE49-F238E27FC236}">
                <a16:creationId xmlns:a16="http://schemas.microsoft.com/office/drawing/2014/main" id="{F71A5F17-0896-D589-5D67-62570E048084}"/>
              </a:ext>
            </a:extLst>
          </p:cNvPr>
          <p:cNvSpPr txBox="1"/>
          <p:nvPr/>
        </p:nvSpPr>
        <p:spPr>
          <a:xfrm>
            <a:off x="6558228" y="5762919"/>
            <a:ext cx="1443446" cy="923330"/>
          </a:xfrm>
          <a:prstGeom prst="rect">
            <a:avLst/>
          </a:prstGeom>
          <a:noFill/>
        </p:spPr>
        <p:txBody>
          <a:bodyPr wrap="square" rtlCol="0">
            <a:spAutoFit/>
          </a:bodyPr>
          <a:lstStyle/>
          <a:p>
            <a:r>
              <a:rPr lang="en-GB" dirty="0"/>
              <a:t>Solution independent at this stage</a:t>
            </a:r>
          </a:p>
        </p:txBody>
      </p:sp>
      <p:sp>
        <p:nvSpPr>
          <p:cNvPr id="10" name="TextBox 9">
            <a:extLst>
              <a:ext uri="{FF2B5EF4-FFF2-40B4-BE49-F238E27FC236}">
                <a16:creationId xmlns:a16="http://schemas.microsoft.com/office/drawing/2014/main" id="{42975367-87E2-F1EC-76CB-E088826CCF91}"/>
              </a:ext>
            </a:extLst>
          </p:cNvPr>
          <p:cNvSpPr txBox="1"/>
          <p:nvPr/>
        </p:nvSpPr>
        <p:spPr>
          <a:xfrm>
            <a:off x="5028867" y="6209397"/>
            <a:ext cx="1443446" cy="369332"/>
          </a:xfrm>
          <a:prstGeom prst="rect">
            <a:avLst/>
          </a:prstGeom>
          <a:noFill/>
        </p:spPr>
        <p:txBody>
          <a:bodyPr wrap="square" rtlCol="0">
            <a:spAutoFit/>
          </a:bodyPr>
          <a:lstStyle/>
          <a:p>
            <a:r>
              <a:rPr lang="en-GB" dirty="0"/>
              <a:t>To this level</a:t>
            </a:r>
          </a:p>
        </p:txBody>
      </p:sp>
    </p:spTree>
    <p:extLst>
      <p:ext uri="{BB962C8B-B14F-4D97-AF65-F5344CB8AC3E}">
        <p14:creationId xmlns:p14="http://schemas.microsoft.com/office/powerpoint/2010/main" val="2481195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1"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0" nodeType="clickEffect">
                                  <p:stCondLst>
                                    <p:cond delay="700"/>
                                  </p:stCondLst>
                                  <p:childTnLst>
                                    <p:set>
                                      <p:cBhvr>
                                        <p:cTn id="46" dur="1" fill="hold">
                                          <p:stCondLst>
                                            <p:cond delay="0"/>
                                          </p:stCondLst>
                                        </p:cTn>
                                        <p:tgtEl>
                                          <p:spTgt spid="9"/>
                                        </p:tgtEl>
                                        <p:attrNameLst>
                                          <p:attrName>style.visibility</p:attrName>
                                        </p:attrNameLst>
                                      </p:cBhvr>
                                      <p:to>
                                        <p:strVal val="hidden"/>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1"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1" nodeType="clickEffect">
                                  <p:stCondLst>
                                    <p:cond delay="0"/>
                                  </p:stCondLst>
                                  <p:childTnLst>
                                    <p:set>
                                      <p:cBhvr>
                                        <p:cTn id="58" dur="1" fill="hold">
                                          <p:stCondLst>
                                            <p:cond delay="0"/>
                                          </p:stCondLst>
                                        </p:cTn>
                                        <p:tgtEl>
                                          <p:spTgt spid="22"/>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xit" presetSubtype="0" fill="hold" grpId="0" nodeType="clickEffect">
                                  <p:stCondLst>
                                    <p:cond delay="0"/>
                                  </p:stCondLst>
                                  <p:childTnLst>
                                    <p:set>
                                      <p:cBhvr>
                                        <p:cTn id="62" dur="1" fill="hold">
                                          <p:stCondLst>
                                            <p:cond delay="0"/>
                                          </p:stCondLst>
                                        </p:cTn>
                                        <p:tgtEl>
                                          <p:spTgt spid="22"/>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1" nodeType="clickEffect">
                                  <p:stCondLst>
                                    <p:cond delay="0"/>
                                  </p:stCondLst>
                                  <p:childTnLst>
                                    <p:set>
                                      <p:cBhvr>
                                        <p:cTn id="66" dur="1" fill="hold">
                                          <p:stCondLst>
                                            <p:cond delay="0"/>
                                          </p:stCondLst>
                                        </p:cTn>
                                        <p:tgtEl>
                                          <p:spTgt spid="10"/>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xit" presetSubtype="0" fill="hold" grpId="0" nodeType="clickEffect">
                                  <p:stCondLst>
                                    <p:cond delay="0"/>
                                  </p:stCondLst>
                                  <p:childTnLst>
                                    <p:set>
                                      <p:cBhvr>
                                        <p:cTn id="70" dur="1" fill="hold">
                                          <p:stCondLst>
                                            <p:cond delay="0"/>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4" grpId="0" animBg="1"/>
      <p:bldP spid="5" grpId="0" animBg="1"/>
      <p:bldP spid="6" grpId="0" animBg="1"/>
      <p:bldP spid="7" grpId="0" animBg="1"/>
      <p:bldP spid="8" grpId="0" animBg="1"/>
      <p:bldP spid="9" grpId="0"/>
      <p:bldP spid="9" grpId="1"/>
      <p:bldP spid="15" grpId="0"/>
      <p:bldP spid="15" grpId="1"/>
      <p:bldP spid="16" grpId="0"/>
      <p:bldP spid="16" grpId="1"/>
      <p:bldP spid="22" grpId="0"/>
      <p:bldP spid="22" grpId="1"/>
      <p:bldP spid="10" grpId="0"/>
      <p:bldP spid="10" grpId="1"/>
    </p:bldLst>
  </p:timing>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Grp="1" noChangeArrowheads="1"/>
          </p:cNvSpPr>
          <p:nvPr>
            <p:ph type="title"/>
          </p:nvPr>
        </p:nvSpPr>
        <p:spPr>
          <a:xfrm>
            <a:off x="513242" y="189206"/>
            <a:ext cx="6489700" cy="344879"/>
          </a:xfrm>
        </p:spPr>
        <p:txBody>
          <a:bodyPr>
            <a:normAutofit fontScale="90000"/>
          </a:bodyPr>
          <a:lstStyle/>
          <a:p>
            <a:r>
              <a:rPr lang="en-GB" sz="3600" dirty="0"/>
              <a:t>Structure the Voice</a:t>
            </a:r>
          </a:p>
        </p:txBody>
      </p:sp>
      <p:sp>
        <p:nvSpPr>
          <p:cNvPr id="65538" name="Text Box 3"/>
          <p:cNvSpPr txBox="1">
            <a:spLocks noChangeArrowheads="1"/>
          </p:cNvSpPr>
          <p:nvPr/>
        </p:nvSpPr>
        <p:spPr bwMode="auto">
          <a:xfrm>
            <a:off x="980105" y="1485714"/>
            <a:ext cx="10392403" cy="923330"/>
          </a:xfrm>
          <a:prstGeom prst="rect">
            <a:avLst/>
          </a:prstGeom>
          <a:ln/>
        </p:spPr>
        <p:style>
          <a:lnRef idx="1">
            <a:schemeClr val="accent3"/>
          </a:lnRef>
          <a:fillRef idx="2">
            <a:schemeClr val="accent3"/>
          </a:fillRef>
          <a:effectRef idx="1">
            <a:schemeClr val="accent3"/>
          </a:effectRef>
          <a:fontRef idx="minor">
            <a:schemeClr val="dk1"/>
          </a:fontRef>
        </p:style>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00" dirty="0">
                <a:latin typeface="+mn-lt"/>
              </a:rPr>
              <a:t>With both Broad and Narrow markets there may well be a significant number of WHATs requirements. In such cases it is important to structure the customer requirements into the general primary requirements and the more detailed secondary and tertiary requirements</a:t>
            </a:r>
          </a:p>
        </p:txBody>
      </p:sp>
      <p:grpSp>
        <p:nvGrpSpPr>
          <p:cNvPr id="65539" name="Group 4"/>
          <p:cNvGrpSpPr>
            <a:grpSpLocks/>
          </p:cNvGrpSpPr>
          <p:nvPr/>
        </p:nvGrpSpPr>
        <p:grpSpPr bwMode="auto">
          <a:xfrm>
            <a:off x="2459092" y="2907231"/>
            <a:ext cx="6654800" cy="2216150"/>
            <a:chOff x="502" y="1397"/>
            <a:chExt cx="4824" cy="1158"/>
          </a:xfrm>
        </p:grpSpPr>
        <p:graphicFrame>
          <p:nvGraphicFramePr>
            <p:cNvPr id="65541" name="Object 5"/>
            <p:cNvGraphicFramePr>
              <a:graphicFrameLocks noChangeAspect="1"/>
            </p:cNvGraphicFramePr>
            <p:nvPr/>
          </p:nvGraphicFramePr>
          <p:xfrm>
            <a:off x="1666" y="1397"/>
            <a:ext cx="3660" cy="1127"/>
          </p:xfrm>
          <a:graphic>
            <a:graphicData uri="http://schemas.openxmlformats.org/presentationml/2006/ole">
              <mc:AlternateContent xmlns:mc="http://schemas.openxmlformats.org/markup-compatibility/2006">
                <mc:Choice xmlns:v="urn:schemas-microsoft-com:vml" Requires="v">
                  <p:oleObj name="MS Org Chart" r:id="rId3" imgW="6248160" imgH="2342880" progId="OrgPlusWOPX.4">
                    <p:embed followColorScheme="full"/>
                  </p:oleObj>
                </mc:Choice>
                <mc:Fallback>
                  <p:oleObj name="MS Org Chart" r:id="rId3" imgW="6248160" imgH="2342880" progId="OrgPlusWOPX.4">
                    <p:embed followColorScheme="full"/>
                    <p:pic>
                      <p:nvPicPr>
                        <p:cNvPr id="65541" name="Object 5"/>
                        <p:cNvPicPr>
                          <a:picLocks noChangeAspect="1" noChangeArrowheads="1"/>
                        </p:cNvPicPr>
                        <p:nvPr/>
                      </p:nvPicPr>
                      <p:blipFill>
                        <a:blip r:embed="rId4"/>
                        <a:srcRect/>
                        <a:stretch>
                          <a:fillRect/>
                        </a:stretch>
                      </p:blipFill>
                      <p:spPr bwMode="auto">
                        <a:xfrm>
                          <a:off x="1666" y="1397"/>
                          <a:ext cx="3660" cy="112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65542" name="Text Box 6"/>
            <p:cNvSpPr txBox="1">
              <a:spLocks noChangeArrowheads="1"/>
            </p:cNvSpPr>
            <p:nvPr/>
          </p:nvSpPr>
          <p:spPr bwMode="auto">
            <a:xfrm>
              <a:off x="502" y="1542"/>
              <a:ext cx="853" cy="10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400" dirty="0"/>
                <a:t>Level 1</a:t>
              </a:r>
            </a:p>
            <a:p>
              <a:pPr algn="ctr"/>
              <a:endParaRPr lang="en-GB" sz="2400" dirty="0"/>
            </a:p>
            <a:p>
              <a:pPr algn="ctr"/>
              <a:r>
                <a:rPr lang="en-GB" sz="2400" dirty="0"/>
                <a:t>Level 2</a:t>
              </a:r>
            </a:p>
            <a:p>
              <a:pPr algn="ctr"/>
              <a:endParaRPr lang="en-GB" sz="2400" dirty="0"/>
            </a:p>
            <a:p>
              <a:pPr algn="ctr"/>
              <a:r>
                <a:rPr lang="en-GB" sz="2400" dirty="0"/>
                <a:t>Level 3</a:t>
              </a:r>
            </a:p>
          </p:txBody>
        </p:sp>
      </p:grpSp>
      <p:sp>
        <p:nvSpPr>
          <p:cNvPr id="2" name="Rounded Rectangular Callout 1"/>
          <p:cNvSpPr/>
          <p:nvPr/>
        </p:nvSpPr>
        <p:spPr>
          <a:xfrm>
            <a:off x="4717290" y="5511798"/>
            <a:ext cx="4234927" cy="984556"/>
          </a:xfrm>
          <a:prstGeom prst="wedgeRoundRectCallout">
            <a:avLst>
              <a:gd name="adj1" fmla="val -25653"/>
              <a:gd name="adj2" fmla="val -94021"/>
              <a:gd name="adj3" fmla="val 16667"/>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600" dirty="0"/>
              <a:t>In practice this can be accomplished by means of Affinity Diagramming and Tree Diagramming – see the section on Gathering Requirements</a:t>
            </a:r>
          </a:p>
        </p:txBody>
      </p:sp>
    </p:spTree>
    <p:extLst>
      <p:ext uri="{BB962C8B-B14F-4D97-AF65-F5344CB8AC3E}">
        <p14:creationId xmlns:p14="http://schemas.microsoft.com/office/powerpoint/2010/main" val="3898639043"/>
      </p:ext>
    </p:extLst>
  </p:cSld>
  <p:clrMapOvr>
    <a:masterClrMapping/>
  </p:clrMapOvr>
  <p:transition/>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3"/>
          <p:cNvSpPr>
            <a:spLocks noGrp="1" noChangeArrowheads="1"/>
          </p:cNvSpPr>
          <p:nvPr>
            <p:ph sz="quarter" idx="16"/>
          </p:nvPr>
        </p:nvSpPr>
        <p:spPr>
          <a:xfrm>
            <a:off x="701320" y="1002181"/>
            <a:ext cx="4689431" cy="5296069"/>
          </a:xfrm>
        </p:spPr>
        <p:txBody>
          <a:bodyPr>
            <a:normAutofit/>
          </a:bodyPr>
          <a:lstStyle/>
          <a:p>
            <a:r>
              <a:rPr lang="en-GB" sz="1800" dirty="0"/>
              <a:t>The idea behind QFD is that the vague “Customer” Requirements should be translated into specific, precise and Measurable Design Requirements</a:t>
            </a:r>
          </a:p>
          <a:p>
            <a:r>
              <a:rPr lang="en-GB" sz="1800" dirty="0"/>
              <a:t>This is HOW not in terms of solutions but HOW in terms of Measurable Design Requirements (solution free)</a:t>
            </a:r>
          </a:p>
          <a:p>
            <a:r>
              <a:rPr lang="en-GB" sz="1800" dirty="0"/>
              <a:t>The HOWs must be measurable which allow the system to be evaluated once built</a:t>
            </a:r>
          </a:p>
          <a:p>
            <a:r>
              <a:rPr lang="en-GB" sz="1800" b="1" dirty="0"/>
              <a:t>Th</a:t>
            </a:r>
            <a:r>
              <a:rPr lang="en-GB" altLang="ja-JP" sz="1800" b="1" dirty="0"/>
              <a:t>is is achieved through consideration of the necessary functionality. </a:t>
            </a:r>
          </a:p>
          <a:p>
            <a:r>
              <a:rPr lang="en-GB" altLang="ja-JP" sz="1800" dirty="0"/>
              <a:t>We get that functionality from the USE CASE.</a:t>
            </a:r>
            <a:endParaRPr lang="en-GB" sz="1800" dirty="0"/>
          </a:p>
        </p:txBody>
      </p:sp>
      <p:sp>
        <p:nvSpPr>
          <p:cNvPr id="69633" name="Rectangle 2"/>
          <p:cNvSpPr>
            <a:spLocks noGrp="1" noChangeArrowheads="1"/>
          </p:cNvSpPr>
          <p:nvPr>
            <p:ph type="title"/>
          </p:nvPr>
        </p:nvSpPr>
        <p:spPr>
          <a:xfrm>
            <a:off x="133350" y="123626"/>
            <a:ext cx="10972800" cy="646331"/>
          </a:xfrm>
        </p:spPr>
        <p:txBody>
          <a:bodyPr/>
          <a:lstStyle/>
          <a:p>
            <a:r>
              <a:rPr lang="en-GB" sz="3600" dirty="0"/>
              <a:t>Step 2: Translate into Technical Requirements</a:t>
            </a:r>
          </a:p>
        </p:txBody>
      </p:sp>
      <p:sp>
        <p:nvSpPr>
          <p:cNvPr id="69635" name="Rectangle 4"/>
          <p:cNvSpPr>
            <a:spLocks noChangeArrowheads="1"/>
          </p:cNvSpPr>
          <p:nvPr/>
        </p:nvSpPr>
        <p:spPr bwMode="auto">
          <a:xfrm>
            <a:off x="6029325" y="3701562"/>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6" name="Rectangle 5"/>
          <p:cNvSpPr>
            <a:spLocks noChangeArrowheads="1"/>
          </p:cNvSpPr>
          <p:nvPr/>
        </p:nvSpPr>
        <p:spPr bwMode="auto">
          <a:xfrm>
            <a:off x="6029325" y="4053254"/>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7" name="Rectangle 6"/>
          <p:cNvSpPr>
            <a:spLocks noChangeArrowheads="1"/>
          </p:cNvSpPr>
          <p:nvPr/>
        </p:nvSpPr>
        <p:spPr bwMode="auto">
          <a:xfrm>
            <a:off x="6029325" y="5108331"/>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8" name="Rectangle 7"/>
          <p:cNvSpPr>
            <a:spLocks noChangeArrowheads="1"/>
          </p:cNvSpPr>
          <p:nvPr/>
        </p:nvSpPr>
        <p:spPr bwMode="auto">
          <a:xfrm>
            <a:off x="6029325" y="4756639"/>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39" name="Rectangle 8"/>
          <p:cNvSpPr>
            <a:spLocks noChangeArrowheads="1"/>
          </p:cNvSpPr>
          <p:nvPr/>
        </p:nvSpPr>
        <p:spPr bwMode="auto">
          <a:xfrm>
            <a:off x="6029325" y="4404946"/>
            <a:ext cx="1371600" cy="35169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40" name="Text Box 9"/>
          <p:cNvSpPr txBox="1">
            <a:spLocks noChangeArrowheads="1"/>
          </p:cNvSpPr>
          <p:nvPr/>
        </p:nvSpPr>
        <p:spPr bwMode="auto">
          <a:xfrm>
            <a:off x="6165850" y="3005506"/>
            <a:ext cx="864404"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46" dirty="0"/>
              <a:t>WHAT</a:t>
            </a:r>
          </a:p>
        </p:txBody>
      </p:sp>
      <p:sp>
        <p:nvSpPr>
          <p:cNvPr id="69641" name="Text Box 10"/>
          <p:cNvSpPr txBox="1">
            <a:spLocks noChangeArrowheads="1"/>
          </p:cNvSpPr>
          <p:nvPr/>
        </p:nvSpPr>
        <p:spPr bwMode="auto">
          <a:xfrm>
            <a:off x="7910282" y="1070983"/>
            <a:ext cx="763351"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46" dirty="0"/>
              <a:t>HOW</a:t>
            </a:r>
          </a:p>
        </p:txBody>
      </p:sp>
      <p:sp>
        <p:nvSpPr>
          <p:cNvPr id="69642" name="Text Box 11"/>
          <p:cNvSpPr txBox="1">
            <a:spLocks noChangeArrowheads="1"/>
          </p:cNvSpPr>
          <p:nvPr/>
        </p:nvSpPr>
        <p:spPr bwMode="auto">
          <a:xfrm>
            <a:off x="7587912" y="1380636"/>
            <a:ext cx="1513556" cy="6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846" dirty="0"/>
              <a:t>The System </a:t>
            </a:r>
          </a:p>
          <a:p>
            <a:pPr algn="ctr"/>
            <a:r>
              <a:rPr lang="en-GB" sz="1846" dirty="0"/>
              <a:t>Functions</a:t>
            </a:r>
          </a:p>
        </p:txBody>
      </p:sp>
      <p:sp>
        <p:nvSpPr>
          <p:cNvPr id="69643" name="Text Box 12"/>
          <p:cNvSpPr txBox="1">
            <a:spLocks noChangeArrowheads="1"/>
          </p:cNvSpPr>
          <p:nvPr/>
        </p:nvSpPr>
        <p:spPr bwMode="auto">
          <a:xfrm>
            <a:off x="6150300" y="3723030"/>
            <a:ext cx="1050288"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92" dirty="0"/>
              <a:t>Easy to use</a:t>
            </a:r>
          </a:p>
        </p:txBody>
      </p:sp>
      <p:sp>
        <p:nvSpPr>
          <p:cNvPr id="69645" name="Rectangle 14"/>
          <p:cNvSpPr>
            <a:spLocks noChangeArrowheads="1"/>
          </p:cNvSpPr>
          <p:nvPr/>
        </p:nvSpPr>
        <p:spPr bwMode="auto">
          <a:xfrm rot="-5400000">
            <a:off x="7511626" y="2776370"/>
            <a:ext cx="1629287" cy="22109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r>
              <a:rPr lang="en-GB" sz="1100" dirty="0"/>
              <a:t>ARM WEAPON</a:t>
            </a:r>
          </a:p>
        </p:txBody>
      </p:sp>
      <p:sp>
        <p:nvSpPr>
          <p:cNvPr id="69650" name="Rectangle 19"/>
          <p:cNvSpPr>
            <a:spLocks noChangeArrowheads="1"/>
          </p:cNvSpPr>
          <p:nvPr/>
        </p:nvSpPr>
        <p:spPr bwMode="auto">
          <a:xfrm rot="-5400000">
            <a:off x="8006346" y="2761126"/>
            <a:ext cx="1629807" cy="25105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9652" name="Text Box 21"/>
          <p:cNvSpPr txBox="1">
            <a:spLocks noChangeArrowheads="1"/>
          </p:cNvSpPr>
          <p:nvPr/>
        </p:nvSpPr>
        <p:spPr bwMode="auto">
          <a:xfrm rot="-5400000">
            <a:off x="6727129" y="2753251"/>
            <a:ext cx="1628717" cy="267902"/>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CLEAR LAUNCHER</a:t>
            </a:r>
          </a:p>
        </p:txBody>
      </p:sp>
      <p:sp>
        <p:nvSpPr>
          <p:cNvPr id="69654" name="Text Box 23"/>
          <p:cNvSpPr txBox="1">
            <a:spLocks noChangeArrowheads="1"/>
          </p:cNvSpPr>
          <p:nvPr/>
        </p:nvSpPr>
        <p:spPr bwMode="auto">
          <a:xfrm rot="-5400000">
            <a:off x="6993681" y="2753533"/>
            <a:ext cx="1629285" cy="267904"/>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IDENTIFY MUNITION</a:t>
            </a:r>
          </a:p>
        </p:txBody>
      </p:sp>
      <p:sp>
        <p:nvSpPr>
          <p:cNvPr id="69655" name="Text Box 24"/>
          <p:cNvSpPr txBox="1">
            <a:spLocks noChangeArrowheads="1"/>
          </p:cNvSpPr>
          <p:nvPr/>
        </p:nvSpPr>
        <p:spPr bwMode="auto">
          <a:xfrm rot="-5400000">
            <a:off x="7263583" y="2753249"/>
            <a:ext cx="1629755" cy="267904"/>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PREPARE MUNITION</a:t>
            </a:r>
          </a:p>
        </p:txBody>
      </p:sp>
      <p:sp>
        <p:nvSpPr>
          <p:cNvPr id="69656" name="Text Box 25"/>
          <p:cNvSpPr txBox="1">
            <a:spLocks noChangeArrowheads="1"/>
          </p:cNvSpPr>
          <p:nvPr/>
        </p:nvSpPr>
        <p:spPr bwMode="auto">
          <a:xfrm rot="-5400000">
            <a:off x="7752719" y="2755851"/>
            <a:ext cx="1629806" cy="26161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dirty="0"/>
              <a:t>LOAD WEAPON</a:t>
            </a:r>
          </a:p>
        </p:txBody>
      </p:sp>
      <p:sp>
        <p:nvSpPr>
          <p:cNvPr id="69662" name="Text Box 31"/>
          <p:cNvSpPr txBox="1">
            <a:spLocks noChangeArrowheads="1"/>
          </p:cNvSpPr>
          <p:nvPr/>
        </p:nvSpPr>
        <p:spPr bwMode="auto">
          <a:xfrm>
            <a:off x="7629237" y="5057055"/>
            <a:ext cx="184731"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rnd">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endParaRPr lang="en-US" sz="1292" b="1" dirty="0"/>
          </a:p>
        </p:txBody>
      </p:sp>
      <p:sp>
        <p:nvSpPr>
          <p:cNvPr id="33" name="Rounded Rectangular Callout 32"/>
          <p:cNvSpPr/>
          <p:nvPr/>
        </p:nvSpPr>
        <p:spPr>
          <a:xfrm>
            <a:off x="7489202" y="4143641"/>
            <a:ext cx="4001478" cy="2154610"/>
          </a:xfrm>
          <a:prstGeom prst="wedgeRoundRectCallout">
            <a:avLst>
              <a:gd name="adj1" fmla="val -32298"/>
              <a:gd name="adj2" fmla="val -70283"/>
              <a:gd name="adj3" fmla="val 16667"/>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62" dirty="0">
                <a:solidFill>
                  <a:schemeClr val="tx1"/>
                </a:solidFill>
              </a:rPr>
              <a:t>Experience shows that  20 to 30 functions is a good balance between detail and making the QFD unwieldy. If there are more than 30 functions they will need to be grouped to form “super” functions  </a:t>
            </a:r>
          </a:p>
        </p:txBody>
      </p:sp>
      <p:sp>
        <p:nvSpPr>
          <p:cNvPr id="37" name="Rectangle 19">
            <a:extLst>
              <a:ext uri="{FF2B5EF4-FFF2-40B4-BE49-F238E27FC236}">
                <a16:creationId xmlns:a16="http://schemas.microsoft.com/office/drawing/2014/main" id="{EFCEC525-9A7F-8948-B046-195368BF2E84}"/>
              </a:ext>
            </a:extLst>
          </p:cNvPr>
          <p:cNvSpPr>
            <a:spLocks noChangeArrowheads="1"/>
          </p:cNvSpPr>
          <p:nvPr/>
        </p:nvSpPr>
        <p:spPr bwMode="auto">
          <a:xfrm rot="-5400000">
            <a:off x="8257763" y="2761125"/>
            <a:ext cx="1629807" cy="25105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8" name="Text Box 12">
            <a:extLst>
              <a:ext uri="{FF2B5EF4-FFF2-40B4-BE49-F238E27FC236}">
                <a16:creationId xmlns:a16="http://schemas.microsoft.com/office/drawing/2014/main" id="{9208059A-34B7-2F43-92F2-D3A557D1B471}"/>
              </a:ext>
            </a:extLst>
          </p:cNvPr>
          <p:cNvSpPr txBox="1">
            <a:spLocks noChangeArrowheads="1"/>
          </p:cNvSpPr>
          <p:nvPr/>
        </p:nvSpPr>
        <p:spPr bwMode="auto">
          <a:xfrm>
            <a:off x="6144196" y="4092308"/>
            <a:ext cx="1021433" cy="291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1292" dirty="0"/>
              <a:t>Safe to use</a:t>
            </a:r>
          </a:p>
        </p:txBody>
      </p:sp>
    </p:spTree>
    <p:extLst>
      <p:ext uri="{BB962C8B-B14F-4D97-AF65-F5344CB8AC3E}">
        <p14:creationId xmlns:p14="http://schemas.microsoft.com/office/powerpoint/2010/main" val="4091055208"/>
      </p:ext>
    </p:extLst>
  </p:cSld>
  <p:clrMapOvr>
    <a:masterClrMapping/>
  </p:clrMapOvr>
  <p:transition/>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2"/>
          <p:cNvSpPr>
            <a:spLocks noGrp="1" noChangeArrowheads="1"/>
          </p:cNvSpPr>
          <p:nvPr>
            <p:ph type="title"/>
          </p:nvPr>
        </p:nvSpPr>
        <p:spPr>
          <a:xfrm>
            <a:off x="271200" y="89333"/>
            <a:ext cx="11010600" cy="664797"/>
          </a:xfrm>
        </p:spPr>
        <p:txBody>
          <a:bodyPr/>
          <a:lstStyle/>
          <a:p>
            <a:pPr defTabSz="703402"/>
            <a:r>
              <a:rPr lang="en-GB" sz="3600" dirty="0">
                <a:latin typeface="Arial" charset="0"/>
              </a:rPr>
              <a:t>HOWs and Narrow Market Requirements</a:t>
            </a:r>
          </a:p>
        </p:txBody>
      </p:sp>
      <p:sp>
        <p:nvSpPr>
          <p:cNvPr id="59395" name="Rectangle 3"/>
          <p:cNvSpPr>
            <a:spLocks noChangeArrowheads="1"/>
          </p:cNvSpPr>
          <p:nvPr/>
        </p:nvSpPr>
        <p:spPr bwMode="auto">
          <a:xfrm>
            <a:off x="404550" y="1211233"/>
            <a:ext cx="11520750" cy="1275220"/>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a:defRPr/>
            </a:pPr>
            <a:r>
              <a:rPr lang="en-GB" sz="2215" b="1" dirty="0">
                <a:solidFill>
                  <a:schemeClr val="bg1"/>
                </a:solidFill>
              </a:rPr>
              <a:t>The HOWs are the</a:t>
            </a:r>
            <a:r>
              <a:rPr lang="en-GB" sz="2585" b="1" dirty="0">
                <a:solidFill>
                  <a:schemeClr val="bg1"/>
                </a:solidFill>
              </a:rPr>
              <a:t> </a:t>
            </a:r>
          </a:p>
          <a:p>
            <a:pPr algn="ctr">
              <a:defRPr/>
            </a:pPr>
            <a:r>
              <a:rPr lang="en-GB" sz="3323" b="1" dirty="0">
                <a:solidFill>
                  <a:schemeClr val="bg1"/>
                </a:solidFill>
                <a:latin typeface="Arial Black" pitchFamily="34" charset="0"/>
              </a:rPr>
              <a:t>Functional Requirements</a:t>
            </a:r>
            <a:r>
              <a:rPr lang="en-GB" sz="3323" b="1" dirty="0">
                <a:solidFill>
                  <a:schemeClr val="bg1"/>
                </a:solidFill>
              </a:rPr>
              <a:t> </a:t>
            </a:r>
          </a:p>
        </p:txBody>
      </p:sp>
      <p:sp>
        <p:nvSpPr>
          <p:cNvPr id="32772" name="Text Box 4"/>
          <p:cNvSpPr txBox="1">
            <a:spLocks noChangeArrowheads="1"/>
          </p:cNvSpPr>
          <p:nvPr/>
        </p:nvSpPr>
        <p:spPr bwMode="auto">
          <a:xfrm>
            <a:off x="404549" y="2619803"/>
            <a:ext cx="11520749" cy="3775749"/>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lIns="99692" tIns="86400" rIns="66462" bIns="86400"/>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2585" dirty="0">
                <a:solidFill>
                  <a:srgbClr val="000000"/>
                </a:solidFill>
              </a:rPr>
              <a:t>Warning: </a:t>
            </a:r>
          </a:p>
          <a:p>
            <a:pPr algn="ctr" eaLnBrk="1" hangingPunct="1">
              <a:defRPr/>
            </a:pPr>
            <a:r>
              <a:rPr lang="en-GB" sz="1477" dirty="0">
                <a:solidFill>
                  <a:srgbClr val="000000"/>
                </a:solidFill>
              </a:rPr>
              <a:t>Customer specified Non-functional Implementation (NFI) requirement present a particular challenge with QFD – where do we put them? The temptation is to put them in the HOWs. </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Firstly, any NFI requirement should be tested to see if they are justifiable or lazy requirements, i.e. does the customer really want </a:t>
            </a:r>
            <a:r>
              <a:rPr lang="ja-JP" altLang="en-GB" sz="1477" dirty="0">
                <a:solidFill>
                  <a:srgbClr val="000000"/>
                </a:solidFill>
              </a:rPr>
              <a:t>“</a:t>
            </a:r>
            <a:r>
              <a:rPr lang="en-GB" sz="1477" dirty="0">
                <a:solidFill>
                  <a:srgbClr val="000000"/>
                </a:solidFill>
              </a:rPr>
              <a:t>door mirrors</a:t>
            </a:r>
            <a:r>
              <a:rPr lang="ja-JP" altLang="en-GB" sz="1477" dirty="0">
                <a:solidFill>
                  <a:srgbClr val="000000"/>
                </a:solidFill>
              </a:rPr>
              <a:t>”</a:t>
            </a:r>
            <a:r>
              <a:rPr lang="en-GB" sz="1477" dirty="0">
                <a:solidFill>
                  <a:srgbClr val="000000"/>
                </a:solidFill>
              </a:rPr>
              <a:t> or </a:t>
            </a:r>
            <a:r>
              <a:rPr lang="ja-JP" altLang="en-GB" sz="1477" dirty="0">
                <a:solidFill>
                  <a:srgbClr val="000000"/>
                </a:solidFill>
              </a:rPr>
              <a:t>“</a:t>
            </a:r>
            <a:r>
              <a:rPr lang="en-GB" sz="1477" dirty="0">
                <a:solidFill>
                  <a:srgbClr val="000000"/>
                </a:solidFill>
              </a:rPr>
              <a:t>to see behind</a:t>
            </a:r>
            <a:r>
              <a:rPr lang="ja-JP" altLang="en-GB" sz="1477" dirty="0">
                <a:solidFill>
                  <a:srgbClr val="000000"/>
                </a:solidFill>
              </a:rPr>
              <a:t>”</a:t>
            </a:r>
            <a:r>
              <a:rPr lang="en-GB" sz="1477" dirty="0">
                <a:solidFill>
                  <a:srgbClr val="000000"/>
                </a:solidFill>
              </a:rPr>
              <a:t>? Remember, customers think in objects not functions.</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If lazy, and not already done, determine the function inferred by the solution-based requirement and write the function in the HOWs. The link to a solution can be captured in the Requirements Database or as a note on the QFD matrix</a:t>
            </a:r>
          </a:p>
          <a:p>
            <a:pPr algn="ctr" eaLnBrk="1" hangingPunct="1">
              <a:defRPr/>
            </a:pPr>
            <a:endParaRPr lang="en-GB" sz="1477" dirty="0">
              <a:solidFill>
                <a:srgbClr val="000000"/>
              </a:solidFill>
            </a:endParaRPr>
          </a:p>
          <a:p>
            <a:pPr algn="ctr" eaLnBrk="1" hangingPunct="1">
              <a:defRPr/>
            </a:pPr>
            <a:r>
              <a:rPr lang="en-GB" sz="1477" dirty="0">
                <a:solidFill>
                  <a:srgbClr val="000000"/>
                </a:solidFill>
              </a:rPr>
              <a:t>If justifiable, determine the function inferred by the solution-based requirement and write the function in the HOWs and write the solution in the corresponding HOW MUCHs together with any specifications (see later)</a:t>
            </a:r>
          </a:p>
          <a:p>
            <a:pPr algn="ctr" eaLnBrk="1" hangingPunct="1">
              <a:defRPr/>
            </a:pPr>
            <a:endParaRPr lang="en-GB" sz="1477" dirty="0">
              <a:solidFill>
                <a:srgbClr val="000000"/>
              </a:solidFill>
            </a:endParaRPr>
          </a:p>
        </p:txBody>
      </p:sp>
    </p:spTree>
    <p:extLst>
      <p:ext uri="{BB962C8B-B14F-4D97-AF65-F5344CB8AC3E}">
        <p14:creationId xmlns:p14="http://schemas.microsoft.com/office/powerpoint/2010/main" val="1317693690"/>
      </p:ext>
    </p:extLst>
  </p:cSld>
  <p:clrMapOvr>
    <a:masterClrMapping/>
  </p:clrMapOvr>
  <p:transition/>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151593" y="128252"/>
            <a:ext cx="9842616" cy="584775"/>
          </a:xfrm>
        </p:spPr>
        <p:txBody>
          <a:bodyPr/>
          <a:lstStyle/>
          <a:p>
            <a:pPr defTabSz="703402"/>
            <a:r>
              <a:rPr lang="en-GB" sz="3200" dirty="0">
                <a:latin typeface="Arial" charset="0"/>
              </a:rPr>
              <a:t>Step 3: Form WHAT-HOW Relationship Matrix</a:t>
            </a:r>
          </a:p>
        </p:txBody>
      </p:sp>
      <p:sp>
        <p:nvSpPr>
          <p:cNvPr id="52226" name="Oval 3"/>
          <p:cNvSpPr>
            <a:spLocks noChangeArrowheads="1"/>
          </p:cNvSpPr>
          <p:nvPr/>
        </p:nvSpPr>
        <p:spPr bwMode="auto">
          <a:xfrm>
            <a:off x="2590800" y="4809392"/>
            <a:ext cx="304800" cy="281354"/>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nvGrpSpPr>
          <p:cNvPr id="52227" name="Group 4"/>
          <p:cNvGrpSpPr>
            <a:grpSpLocks/>
          </p:cNvGrpSpPr>
          <p:nvPr/>
        </p:nvGrpSpPr>
        <p:grpSpPr bwMode="auto">
          <a:xfrm>
            <a:off x="2590800" y="4372708"/>
            <a:ext cx="304800" cy="281354"/>
            <a:chOff x="3648" y="2400"/>
            <a:chExt cx="96" cy="96"/>
          </a:xfrm>
        </p:grpSpPr>
        <p:sp>
          <p:nvSpPr>
            <p:cNvPr id="52277" name="Oval 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8" name="Oval 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28" name="AutoShape 7"/>
          <p:cNvSpPr>
            <a:spLocks noChangeArrowheads="1"/>
          </p:cNvSpPr>
          <p:nvPr/>
        </p:nvSpPr>
        <p:spPr bwMode="auto">
          <a:xfrm>
            <a:off x="2590800" y="5231423"/>
            <a:ext cx="304800" cy="281354"/>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29" name="Text Box 8"/>
          <p:cNvSpPr txBox="1">
            <a:spLocks noChangeArrowheads="1"/>
          </p:cNvSpPr>
          <p:nvPr/>
        </p:nvSpPr>
        <p:spPr bwMode="auto">
          <a:xfrm>
            <a:off x="3200401" y="4299440"/>
            <a:ext cx="2475358"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STRONG relationship</a:t>
            </a:r>
          </a:p>
        </p:txBody>
      </p:sp>
      <p:sp>
        <p:nvSpPr>
          <p:cNvPr id="52230" name="Text Box 9"/>
          <p:cNvSpPr txBox="1">
            <a:spLocks noChangeArrowheads="1"/>
          </p:cNvSpPr>
          <p:nvPr/>
        </p:nvSpPr>
        <p:spPr bwMode="auto">
          <a:xfrm>
            <a:off x="3200421" y="4736125"/>
            <a:ext cx="2422458"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MEDIUM relationship</a:t>
            </a:r>
          </a:p>
        </p:txBody>
      </p:sp>
      <p:sp>
        <p:nvSpPr>
          <p:cNvPr id="52231" name="Text Box 10"/>
          <p:cNvSpPr txBox="1">
            <a:spLocks noChangeArrowheads="1"/>
          </p:cNvSpPr>
          <p:nvPr/>
        </p:nvSpPr>
        <p:spPr bwMode="auto">
          <a:xfrm>
            <a:off x="3200401" y="5228494"/>
            <a:ext cx="2159566"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WEAK relationship</a:t>
            </a:r>
          </a:p>
        </p:txBody>
      </p:sp>
      <p:sp>
        <p:nvSpPr>
          <p:cNvPr id="52233" name="Rectangle 12"/>
          <p:cNvSpPr>
            <a:spLocks noChangeArrowheads="1"/>
          </p:cNvSpPr>
          <p:nvPr/>
        </p:nvSpPr>
        <p:spPr bwMode="auto">
          <a:xfrm>
            <a:off x="38202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algn="ctr" eaLnBrk="0" hangingPunct="0"/>
            <a:endParaRPr lang="en-US" sz="1292" dirty="0">
              <a:latin typeface="Times New Roman" charset="0"/>
            </a:endParaRPr>
          </a:p>
        </p:txBody>
      </p:sp>
      <p:sp>
        <p:nvSpPr>
          <p:cNvPr id="52234" name="Rectangle 13"/>
          <p:cNvSpPr>
            <a:spLocks noChangeArrowheads="1"/>
          </p:cNvSpPr>
          <p:nvPr/>
        </p:nvSpPr>
        <p:spPr bwMode="auto">
          <a:xfrm>
            <a:off x="41250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5" name="Rectangle 14"/>
          <p:cNvSpPr>
            <a:spLocks noChangeArrowheads="1"/>
          </p:cNvSpPr>
          <p:nvPr/>
        </p:nvSpPr>
        <p:spPr bwMode="auto">
          <a:xfrm>
            <a:off x="44298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6" name="Rectangle 15"/>
          <p:cNvSpPr>
            <a:spLocks noChangeArrowheads="1"/>
          </p:cNvSpPr>
          <p:nvPr/>
        </p:nvSpPr>
        <p:spPr bwMode="auto">
          <a:xfrm>
            <a:off x="47346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7" name="Rectangle 16"/>
          <p:cNvSpPr>
            <a:spLocks noChangeArrowheads="1"/>
          </p:cNvSpPr>
          <p:nvPr/>
        </p:nvSpPr>
        <p:spPr bwMode="auto">
          <a:xfrm>
            <a:off x="50394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8" name="Rectangle 17"/>
          <p:cNvSpPr>
            <a:spLocks noChangeArrowheads="1"/>
          </p:cNvSpPr>
          <p:nvPr/>
        </p:nvSpPr>
        <p:spPr bwMode="auto">
          <a:xfrm>
            <a:off x="56490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39" name="Rectangle 18"/>
          <p:cNvSpPr>
            <a:spLocks noChangeArrowheads="1"/>
          </p:cNvSpPr>
          <p:nvPr/>
        </p:nvSpPr>
        <p:spPr bwMode="auto">
          <a:xfrm>
            <a:off x="5344258" y="1565032"/>
            <a:ext cx="304800" cy="253218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0" name="Rectangle 19"/>
          <p:cNvSpPr>
            <a:spLocks noChangeArrowheads="1"/>
          </p:cNvSpPr>
          <p:nvPr/>
        </p:nvSpPr>
        <p:spPr bwMode="auto">
          <a:xfrm rot="16200000">
            <a:off x="3908181" y="644769"/>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1" name="Rectangle 20"/>
          <p:cNvSpPr>
            <a:spLocks noChangeArrowheads="1"/>
          </p:cNvSpPr>
          <p:nvPr/>
        </p:nvSpPr>
        <p:spPr bwMode="auto">
          <a:xfrm rot="16200000">
            <a:off x="3908181" y="926123"/>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eaVert" wrap="none" anchor="ctr"/>
          <a:lstStyle/>
          <a:p>
            <a:pPr algn="ctr" eaLnBrk="0" hangingPunct="0"/>
            <a:endParaRPr lang="en-US" sz="1846" dirty="0">
              <a:latin typeface="Times New Roman" charset="0"/>
            </a:endParaRPr>
          </a:p>
        </p:txBody>
      </p:sp>
      <p:sp>
        <p:nvSpPr>
          <p:cNvPr id="52242" name="Rectangle 21"/>
          <p:cNvSpPr>
            <a:spLocks noChangeArrowheads="1"/>
          </p:cNvSpPr>
          <p:nvPr/>
        </p:nvSpPr>
        <p:spPr bwMode="auto">
          <a:xfrm rot="16200000">
            <a:off x="3908181" y="1207477"/>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3" name="Rectangle 22"/>
          <p:cNvSpPr>
            <a:spLocks noChangeArrowheads="1"/>
          </p:cNvSpPr>
          <p:nvPr/>
        </p:nvSpPr>
        <p:spPr bwMode="auto">
          <a:xfrm rot="16200000">
            <a:off x="3908181" y="1488831"/>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4" name="Rectangle 23"/>
          <p:cNvSpPr>
            <a:spLocks noChangeArrowheads="1"/>
          </p:cNvSpPr>
          <p:nvPr/>
        </p:nvSpPr>
        <p:spPr bwMode="auto">
          <a:xfrm rot="16200000">
            <a:off x="3908181" y="1770185"/>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5" name="Rectangle 24"/>
          <p:cNvSpPr>
            <a:spLocks noChangeArrowheads="1"/>
          </p:cNvSpPr>
          <p:nvPr/>
        </p:nvSpPr>
        <p:spPr bwMode="auto">
          <a:xfrm rot="16200000">
            <a:off x="3908181" y="2051538"/>
            <a:ext cx="281354" cy="38100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46" name="Text Box 25"/>
          <p:cNvSpPr txBox="1">
            <a:spLocks noChangeArrowheads="1"/>
          </p:cNvSpPr>
          <p:nvPr/>
        </p:nvSpPr>
        <p:spPr bwMode="auto">
          <a:xfrm>
            <a:off x="2280140" y="1994391"/>
            <a:ext cx="864404" cy="376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846" dirty="0"/>
              <a:t>WHAT</a:t>
            </a:r>
          </a:p>
        </p:txBody>
      </p:sp>
      <p:sp>
        <p:nvSpPr>
          <p:cNvPr id="52247" name="Text Box 26"/>
          <p:cNvSpPr txBox="1">
            <a:spLocks noChangeArrowheads="1"/>
          </p:cNvSpPr>
          <p:nvPr/>
        </p:nvSpPr>
        <p:spPr bwMode="auto">
          <a:xfrm>
            <a:off x="4373764" y="948106"/>
            <a:ext cx="1167307" cy="6321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846" dirty="0"/>
              <a:t>HOW </a:t>
            </a:r>
          </a:p>
          <a:p>
            <a:pPr algn="ctr"/>
            <a:r>
              <a:rPr lang="en-GB" sz="1662" dirty="0"/>
              <a:t>Functions </a:t>
            </a:r>
          </a:p>
        </p:txBody>
      </p:sp>
      <p:grpSp>
        <p:nvGrpSpPr>
          <p:cNvPr id="52248" name="Group 27"/>
          <p:cNvGrpSpPr>
            <a:grpSpLocks/>
          </p:cNvGrpSpPr>
          <p:nvPr/>
        </p:nvGrpSpPr>
        <p:grpSpPr bwMode="auto">
          <a:xfrm>
            <a:off x="3896458" y="2479432"/>
            <a:ext cx="152400" cy="140677"/>
            <a:chOff x="3648" y="2400"/>
            <a:chExt cx="96" cy="96"/>
          </a:xfrm>
        </p:grpSpPr>
        <p:sp>
          <p:nvSpPr>
            <p:cNvPr id="52275"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6"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49" name="Group 30"/>
          <p:cNvGrpSpPr>
            <a:grpSpLocks/>
          </p:cNvGrpSpPr>
          <p:nvPr/>
        </p:nvGrpSpPr>
        <p:grpSpPr bwMode="auto">
          <a:xfrm>
            <a:off x="4810858" y="3314701"/>
            <a:ext cx="152400" cy="140677"/>
            <a:chOff x="3648" y="2400"/>
            <a:chExt cx="96" cy="96"/>
          </a:xfrm>
        </p:grpSpPr>
        <p:sp>
          <p:nvSpPr>
            <p:cNvPr id="52273" name="Oval 31"/>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4" name="Oval 32"/>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50" name="Group 33"/>
          <p:cNvGrpSpPr>
            <a:grpSpLocks/>
          </p:cNvGrpSpPr>
          <p:nvPr/>
        </p:nvGrpSpPr>
        <p:grpSpPr bwMode="auto">
          <a:xfrm>
            <a:off x="4201258" y="2760786"/>
            <a:ext cx="152400" cy="140677"/>
            <a:chOff x="3648" y="2400"/>
            <a:chExt cx="96" cy="96"/>
          </a:xfrm>
        </p:grpSpPr>
        <p:sp>
          <p:nvSpPr>
            <p:cNvPr id="52271" name="Oval 34"/>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2" name="Oval 35"/>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51" name="Oval 36"/>
          <p:cNvSpPr>
            <a:spLocks noChangeArrowheads="1"/>
          </p:cNvSpPr>
          <p:nvPr/>
        </p:nvSpPr>
        <p:spPr bwMode="auto">
          <a:xfrm>
            <a:off x="3896458" y="30421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2" name="Oval 37"/>
          <p:cNvSpPr>
            <a:spLocks noChangeArrowheads="1"/>
          </p:cNvSpPr>
          <p:nvPr/>
        </p:nvSpPr>
        <p:spPr bwMode="auto">
          <a:xfrm>
            <a:off x="4810858" y="2479432"/>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3" name="Oval 38"/>
          <p:cNvSpPr>
            <a:spLocks noChangeArrowheads="1"/>
          </p:cNvSpPr>
          <p:nvPr/>
        </p:nvSpPr>
        <p:spPr bwMode="auto">
          <a:xfrm>
            <a:off x="3896458" y="3314701"/>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4" name="Oval 39"/>
          <p:cNvSpPr>
            <a:spLocks noChangeArrowheads="1"/>
          </p:cNvSpPr>
          <p:nvPr/>
        </p:nvSpPr>
        <p:spPr bwMode="auto">
          <a:xfrm>
            <a:off x="4210050" y="330590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5" name="AutoShape 40"/>
          <p:cNvSpPr>
            <a:spLocks noChangeArrowheads="1"/>
          </p:cNvSpPr>
          <p:nvPr/>
        </p:nvSpPr>
        <p:spPr bwMode="auto">
          <a:xfrm>
            <a:off x="4201258" y="388620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6" name="AutoShape 41"/>
          <p:cNvSpPr>
            <a:spLocks noChangeArrowheads="1"/>
          </p:cNvSpPr>
          <p:nvPr/>
        </p:nvSpPr>
        <p:spPr bwMode="auto">
          <a:xfrm>
            <a:off x="5420458" y="3314701"/>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7" name="AutoShape 42"/>
          <p:cNvSpPr>
            <a:spLocks noChangeArrowheads="1"/>
          </p:cNvSpPr>
          <p:nvPr/>
        </p:nvSpPr>
        <p:spPr bwMode="auto">
          <a:xfrm>
            <a:off x="5725258" y="2479432"/>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8" name="AutoShape 43"/>
          <p:cNvSpPr>
            <a:spLocks noChangeArrowheads="1"/>
          </p:cNvSpPr>
          <p:nvPr/>
        </p:nvSpPr>
        <p:spPr bwMode="auto">
          <a:xfrm>
            <a:off x="3896458" y="2760786"/>
            <a:ext cx="152400" cy="140677"/>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59" name="Oval 44"/>
          <p:cNvSpPr>
            <a:spLocks noChangeArrowheads="1"/>
          </p:cNvSpPr>
          <p:nvPr/>
        </p:nvSpPr>
        <p:spPr bwMode="auto">
          <a:xfrm>
            <a:off x="5420458" y="30421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60" name="Text Box 45"/>
          <p:cNvSpPr txBox="1">
            <a:spLocks noChangeArrowheads="1"/>
          </p:cNvSpPr>
          <p:nvPr/>
        </p:nvSpPr>
        <p:spPr bwMode="auto">
          <a:xfrm rot="16200000">
            <a:off x="4606715" y="2830708"/>
            <a:ext cx="1184940" cy="333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nSpc>
                <a:spcPct val="70000"/>
              </a:lnSpc>
            </a:pPr>
            <a:r>
              <a:rPr lang="en-GB" sz="1108" b="1" dirty="0">
                <a:solidFill>
                  <a:srgbClr val="FF3300"/>
                </a:solidFill>
              </a:rPr>
              <a:t>Blank  or</a:t>
            </a:r>
          </a:p>
          <a:p>
            <a:pPr>
              <a:lnSpc>
                <a:spcPct val="70000"/>
              </a:lnSpc>
            </a:pPr>
            <a:r>
              <a:rPr lang="en-GB" sz="1108" b="1" dirty="0">
                <a:solidFill>
                  <a:srgbClr val="FF5050"/>
                </a:solidFill>
              </a:rPr>
              <a:t>sp</a:t>
            </a:r>
            <a:r>
              <a:rPr lang="en-GB" sz="1108" b="1" dirty="0">
                <a:solidFill>
                  <a:srgbClr val="FF3300"/>
                </a:solidFill>
              </a:rPr>
              <a:t>arse column</a:t>
            </a:r>
            <a:endParaRPr lang="en-GB" sz="1846" b="1" dirty="0">
              <a:solidFill>
                <a:srgbClr val="FF3300"/>
              </a:solidFill>
            </a:endParaRPr>
          </a:p>
        </p:txBody>
      </p:sp>
      <p:sp>
        <p:nvSpPr>
          <p:cNvPr id="52261" name="Text Box 46"/>
          <p:cNvSpPr txBox="1">
            <a:spLocks noChangeArrowheads="1"/>
          </p:cNvSpPr>
          <p:nvPr/>
        </p:nvSpPr>
        <p:spPr bwMode="auto">
          <a:xfrm>
            <a:off x="4041531" y="3553563"/>
            <a:ext cx="1579278"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108" b="1" dirty="0">
                <a:solidFill>
                  <a:srgbClr val="FF3300"/>
                </a:solidFill>
              </a:rPr>
              <a:t>Blank or sparse  row</a:t>
            </a:r>
          </a:p>
        </p:txBody>
      </p:sp>
      <p:sp>
        <p:nvSpPr>
          <p:cNvPr id="52262" name="Text Box 47"/>
          <p:cNvSpPr txBox="1">
            <a:spLocks noChangeArrowheads="1"/>
          </p:cNvSpPr>
          <p:nvPr/>
        </p:nvSpPr>
        <p:spPr bwMode="auto">
          <a:xfrm>
            <a:off x="2122653" y="3556496"/>
            <a:ext cx="1754006"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b="1" dirty="0"/>
              <a:t>Customer Requirement</a:t>
            </a:r>
          </a:p>
        </p:txBody>
      </p:sp>
      <p:sp>
        <p:nvSpPr>
          <p:cNvPr id="52263" name="Text Box 48"/>
          <p:cNvSpPr txBox="1">
            <a:spLocks noChangeArrowheads="1"/>
          </p:cNvSpPr>
          <p:nvPr/>
        </p:nvSpPr>
        <p:spPr bwMode="auto">
          <a:xfrm rot="16200000">
            <a:off x="4812221" y="1831470"/>
            <a:ext cx="784190"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b="1" dirty="0"/>
              <a:t>Function</a:t>
            </a:r>
          </a:p>
        </p:txBody>
      </p:sp>
      <p:grpSp>
        <p:nvGrpSpPr>
          <p:cNvPr id="52264" name="Group 49"/>
          <p:cNvGrpSpPr>
            <a:grpSpLocks/>
          </p:cNvGrpSpPr>
          <p:nvPr/>
        </p:nvGrpSpPr>
        <p:grpSpPr bwMode="auto">
          <a:xfrm>
            <a:off x="5416062" y="3918439"/>
            <a:ext cx="152400" cy="140677"/>
            <a:chOff x="3648" y="2400"/>
            <a:chExt cx="96" cy="96"/>
          </a:xfrm>
        </p:grpSpPr>
        <p:sp>
          <p:nvSpPr>
            <p:cNvPr id="52269" name="Oval 50"/>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70" name="Oval 51"/>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grpSp>
        <p:nvGrpSpPr>
          <p:cNvPr id="52265" name="Group 52"/>
          <p:cNvGrpSpPr>
            <a:grpSpLocks/>
          </p:cNvGrpSpPr>
          <p:nvPr/>
        </p:nvGrpSpPr>
        <p:grpSpPr bwMode="auto">
          <a:xfrm>
            <a:off x="4492869" y="3892063"/>
            <a:ext cx="152400" cy="140677"/>
            <a:chOff x="3648" y="2400"/>
            <a:chExt cx="96" cy="96"/>
          </a:xfrm>
        </p:grpSpPr>
        <p:sp>
          <p:nvSpPr>
            <p:cNvPr id="52267" name="Oval 5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52268" name="Oval 5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grpSp>
      <p:sp>
        <p:nvSpPr>
          <p:cNvPr id="52266" name="Oval 55"/>
          <p:cNvSpPr>
            <a:spLocks noChangeArrowheads="1"/>
          </p:cNvSpPr>
          <p:nvPr/>
        </p:nvSpPr>
        <p:spPr bwMode="auto">
          <a:xfrm>
            <a:off x="4501662" y="2775439"/>
            <a:ext cx="152400" cy="140677"/>
          </a:xfrm>
          <a:prstGeom prst="ellipse">
            <a:avLst/>
          </a:prstGeom>
          <a:noFill/>
          <a:ln w="127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60" name="Content Placeholder 6">
            <a:extLst>
              <a:ext uri="{FF2B5EF4-FFF2-40B4-BE49-F238E27FC236}">
                <a16:creationId xmlns:a16="http://schemas.microsoft.com/office/drawing/2014/main" id="{2585C478-240D-7142-8369-A002FAB7CF86}"/>
              </a:ext>
            </a:extLst>
          </p:cNvPr>
          <p:cNvSpPr txBox="1">
            <a:spLocks/>
          </p:cNvSpPr>
          <p:nvPr/>
        </p:nvSpPr>
        <p:spPr bwMode="gray">
          <a:xfrm>
            <a:off x="6351473" y="1373393"/>
            <a:ext cx="4519911" cy="5447645"/>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sz="2000" dirty="0"/>
              <a:t>QFD allows complex relationships to be depicted and easily interpreted</a:t>
            </a:r>
          </a:p>
          <a:p>
            <a:r>
              <a:rPr lang="en-GB" sz="2000" dirty="0"/>
              <a:t>It also permits cross checking for requirements compliance:</a:t>
            </a:r>
          </a:p>
          <a:p>
            <a:pPr lvl="1"/>
            <a:r>
              <a:rPr lang="en-GB" sz="2000" dirty="0"/>
              <a:t>blank or sparse rows indicate that there is a customer requirement for which no function (requirement) has been identified – or the customer requirement is wrong</a:t>
            </a:r>
          </a:p>
          <a:p>
            <a:pPr lvl="1"/>
            <a:r>
              <a:rPr lang="en-GB" sz="2000" dirty="0"/>
              <a:t>Blank or sparse columns indicate there is  an unnecessary function – or the customer is missing a requirement </a:t>
            </a:r>
          </a:p>
          <a:p>
            <a:pPr marL="0" indent="0">
              <a:buFont typeface="Arial" panose="020B0604020202020204" pitchFamily="34" charset="0"/>
              <a:buNone/>
            </a:pPr>
            <a:endParaRPr lang="en-US" sz="2000" dirty="0"/>
          </a:p>
        </p:txBody>
      </p:sp>
    </p:spTree>
    <p:extLst>
      <p:ext uri="{BB962C8B-B14F-4D97-AF65-F5344CB8AC3E}">
        <p14:creationId xmlns:p14="http://schemas.microsoft.com/office/powerpoint/2010/main" val="2997771224"/>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49E87FE-CC13-EC40-839F-0E0B2B57A19D}"/>
              </a:ext>
            </a:extLst>
          </p:cNvPr>
          <p:cNvSpPr>
            <a:spLocks noGrp="1"/>
          </p:cNvSpPr>
          <p:nvPr>
            <p:ph type="body" sz="quarter" idx="13"/>
          </p:nvPr>
        </p:nvSpPr>
        <p:spPr>
          <a:xfrm>
            <a:off x="511275" y="1605241"/>
            <a:ext cx="11169450" cy="4883623"/>
          </a:xfrm>
        </p:spPr>
        <p:txBody>
          <a:bodyPr/>
          <a:lstStyle/>
          <a:p>
            <a:r>
              <a:rPr lang="en-GB" sz="2000" dirty="0">
                <a:latin typeface="Arial" charset="0"/>
              </a:rPr>
              <a:t>Complete the relationship matrix row-wise – we are interested in delivering the </a:t>
            </a:r>
            <a:r>
              <a:rPr lang="ja-JP" altLang="en-GB" sz="2000" dirty="0">
                <a:latin typeface="Arial" charset="0"/>
              </a:rPr>
              <a:t>“</a:t>
            </a:r>
            <a:r>
              <a:rPr lang="en-GB" altLang="ja-JP" sz="2000" dirty="0">
                <a:latin typeface="Arial" charset="0"/>
              </a:rPr>
              <a:t>customer’s/stakeholder’s</a:t>
            </a:r>
            <a:r>
              <a:rPr lang="ja-JP" altLang="en-GB" sz="2000" dirty="0">
                <a:latin typeface="Arial" charset="0"/>
              </a:rPr>
              <a:t>”</a:t>
            </a:r>
            <a:r>
              <a:rPr lang="en-GB" altLang="ja-JP" sz="2000" dirty="0">
                <a:latin typeface="Arial" charset="0"/>
              </a:rPr>
              <a:t> requirements </a:t>
            </a:r>
          </a:p>
          <a:p>
            <a:r>
              <a:rPr lang="en-GB" altLang="ja-JP" sz="2000" dirty="0">
                <a:latin typeface="Arial" charset="0"/>
              </a:rPr>
              <a:t> </a:t>
            </a:r>
          </a:p>
          <a:p>
            <a:r>
              <a:rPr lang="en-GB" sz="2000" dirty="0">
                <a:latin typeface="Arial" charset="0"/>
              </a:rPr>
              <a:t>Relationships are NOT digital – it is easy to argue that the absence of a function will stop the system working and therefore it must be a strong relationship – We are concerned with how changing the “performance” of particular function impacts on the customer/stakeholder requirement. One simple approach is to consider a </a:t>
            </a:r>
            <a:r>
              <a:rPr lang="ja-JP" altLang="en-GB" sz="2000" dirty="0">
                <a:latin typeface="Arial" charset="0"/>
              </a:rPr>
              <a:t>“</a:t>
            </a:r>
            <a:r>
              <a:rPr lang="en-GB" altLang="ja-JP" sz="2000" dirty="0">
                <a:latin typeface="Arial" charset="0"/>
              </a:rPr>
              <a:t>volume</a:t>
            </a:r>
            <a:r>
              <a:rPr lang="ja-JP" altLang="en-GB" sz="2000" dirty="0">
                <a:latin typeface="Arial" charset="0"/>
              </a:rPr>
              <a:t>”</a:t>
            </a:r>
            <a:r>
              <a:rPr lang="en-GB" altLang="ja-JP" sz="2000" dirty="0">
                <a:latin typeface="Arial" charset="0"/>
              </a:rPr>
              <a:t> knob that turns-up a particular function!  </a:t>
            </a:r>
          </a:p>
          <a:p>
            <a:endParaRPr lang="en-GB" altLang="ja-JP" sz="2000" dirty="0">
              <a:latin typeface="Arial" charset="0"/>
            </a:endParaRPr>
          </a:p>
          <a:p>
            <a:r>
              <a:rPr lang="en-GB" sz="2000" dirty="0">
                <a:latin typeface="Arial" charset="0"/>
              </a:rPr>
              <a:t>Do not over argue relationships – consider first order effects</a:t>
            </a:r>
          </a:p>
          <a:p>
            <a:r>
              <a:rPr lang="en-GB" sz="2000" dirty="0">
                <a:latin typeface="Arial" charset="0"/>
              </a:rPr>
              <a:t>In any row the function that has the biggest impact on the customer requirement should not be automatically categorised as “strong” – think carefully about its relationship!</a:t>
            </a:r>
          </a:p>
          <a:p>
            <a:r>
              <a:rPr lang="en-GB" sz="2000" dirty="0">
                <a:latin typeface="Arial" charset="0"/>
              </a:rPr>
              <a:t>Typically the relationship matrix is 50% - 60% empty</a:t>
            </a:r>
          </a:p>
          <a:p>
            <a:endParaRPr lang="en-US" sz="2000" dirty="0"/>
          </a:p>
        </p:txBody>
      </p:sp>
      <p:sp>
        <p:nvSpPr>
          <p:cNvPr id="79873" name="Title 1"/>
          <p:cNvSpPr>
            <a:spLocks noGrp="1"/>
          </p:cNvSpPr>
          <p:nvPr>
            <p:ph type="title"/>
          </p:nvPr>
        </p:nvSpPr>
        <p:spPr>
          <a:xfrm>
            <a:off x="180139" y="140536"/>
            <a:ext cx="11010600" cy="664797"/>
          </a:xfrm>
        </p:spPr>
        <p:txBody>
          <a:bodyPr/>
          <a:lstStyle/>
          <a:p>
            <a:r>
              <a:rPr lang="en-GB" dirty="0">
                <a:latin typeface="Arial" charset="0"/>
              </a:rPr>
              <a:t> </a:t>
            </a:r>
            <a:r>
              <a:rPr lang="en-GB" sz="3200" dirty="0">
                <a:latin typeface="Arial" charset="0"/>
              </a:rPr>
              <a:t>Relationship Guidance!</a:t>
            </a:r>
            <a:endParaRPr lang="en-GB" dirty="0">
              <a:latin typeface="Arial" charset="0"/>
            </a:endParaRPr>
          </a:p>
        </p:txBody>
      </p:sp>
    </p:spTree>
    <p:extLst>
      <p:ext uri="{BB962C8B-B14F-4D97-AF65-F5344CB8AC3E}">
        <p14:creationId xmlns:p14="http://schemas.microsoft.com/office/powerpoint/2010/main" val="3193552471"/>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3" name="Content Placeholder 7"/>
          <p:cNvSpPr>
            <a:spLocks noGrp="1"/>
          </p:cNvSpPr>
          <p:nvPr>
            <p:ph sz="quarter" idx="16"/>
          </p:nvPr>
        </p:nvSpPr>
        <p:spPr>
          <a:xfrm>
            <a:off x="774817" y="1476072"/>
            <a:ext cx="3959225" cy="4096506"/>
          </a:xfrm>
        </p:spPr>
        <p:txBody>
          <a:bodyPr>
            <a:normAutofit/>
          </a:bodyPr>
          <a:lstStyle/>
          <a:p>
            <a:pPr marL="0" indent="0">
              <a:buNone/>
            </a:pPr>
            <a:r>
              <a:rPr lang="en-GB" sz="2400" b="1" dirty="0">
                <a:latin typeface="Arial" charset="0"/>
              </a:rPr>
              <a:t>Rows</a:t>
            </a:r>
          </a:p>
          <a:p>
            <a:r>
              <a:rPr lang="en-GB" sz="2000" dirty="0">
                <a:latin typeface="Arial" charset="0"/>
              </a:rPr>
              <a:t>It is common to find overly full rows in the QFD relationship matrix because the WHATs are </a:t>
            </a:r>
            <a:r>
              <a:rPr lang="ja-JP" altLang="en-GB" sz="2000" dirty="0">
                <a:latin typeface="Arial" charset="0"/>
              </a:rPr>
              <a:t>“</a:t>
            </a:r>
            <a:r>
              <a:rPr lang="en-GB" altLang="ja-JP" sz="2000" dirty="0">
                <a:latin typeface="Arial" charset="0"/>
              </a:rPr>
              <a:t>system</a:t>
            </a:r>
            <a:r>
              <a:rPr lang="ja-JP" altLang="en-GB" sz="2000" dirty="0">
                <a:latin typeface="Arial" charset="0"/>
              </a:rPr>
              <a:t>”</a:t>
            </a:r>
            <a:r>
              <a:rPr lang="en-GB" altLang="ja-JP" sz="2000" dirty="0">
                <a:latin typeface="Arial" charset="0"/>
              </a:rPr>
              <a:t> level requirements (NFS for the system we are considering)</a:t>
            </a:r>
          </a:p>
          <a:p>
            <a:r>
              <a:rPr lang="en-GB" sz="2000" dirty="0">
                <a:latin typeface="Arial" charset="0"/>
              </a:rPr>
              <a:t>What can be important here is the distribution of Strong, Medium and Weak symbols. </a:t>
            </a:r>
          </a:p>
          <a:p>
            <a:pPr lvl="1"/>
            <a:r>
              <a:rPr lang="en-GB" sz="2000" dirty="0">
                <a:latin typeface="Arial" charset="0"/>
              </a:rPr>
              <a:t>A good guideline is the Pareto Principe or 80/20 rule</a:t>
            </a:r>
          </a:p>
        </p:txBody>
      </p:sp>
      <p:sp>
        <p:nvSpPr>
          <p:cNvPr id="122885" name="Content Placeholder 8"/>
          <p:cNvSpPr>
            <a:spLocks noGrp="1"/>
          </p:cNvSpPr>
          <p:nvPr>
            <p:ph sz="quarter" idx="17"/>
          </p:nvPr>
        </p:nvSpPr>
        <p:spPr>
          <a:xfrm>
            <a:off x="5889742" y="1476072"/>
            <a:ext cx="5883158" cy="5067603"/>
          </a:xfrm>
        </p:spPr>
        <p:txBody>
          <a:bodyPr>
            <a:normAutofit/>
          </a:bodyPr>
          <a:lstStyle/>
          <a:p>
            <a:pPr marL="0" indent="0">
              <a:buNone/>
            </a:pPr>
            <a:r>
              <a:rPr lang="en-GB" sz="2400" b="1" dirty="0">
                <a:latin typeface="Arial" charset="0"/>
              </a:rPr>
              <a:t>Columns</a:t>
            </a:r>
          </a:p>
          <a:p>
            <a:r>
              <a:rPr lang="en-GB" sz="2000" dirty="0">
                <a:latin typeface="Arial" charset="0"/>
              </a:rPr>
              <a:t>Overly full columns on the other hand are an indication of:</a:t>
            </a:r>
          </a:p>
          <a:p>
            <a:pPr lvl="1"/>
            <a:r>
              <a:rPr lang="en-GB" sz="1800" dirty="0">
                <a:latin typeface="Arial" charset="0"/>
              </a:rPr>
              <a:t>Over-aggregation of lower level functionality</a:t>
            </a:r>
          </a:p>
          <a:p>
            <a:pPr lvl="2"/>
            <a:r>
              <a:rPr lang="en-GB" dirty="0">
                <a:latin typeface="Arial" charset="0"/>
              </a:rPr>
              <a:t>Overly full columns should be decomposed into two or three lower level functions and the relationships re-evaluated</a:t>
            </a:r>
          </a:p>
          <a:p>
            <a:pPr lvl="2"/>
            <a:r>
              <a:rPr lang="en-GB" dirty="0">
                <a:latin typeface="Arial" charset="0"/>
              </a:rPr>
              <a:t>Equally empty or sparse columns should be tested for over-decomposition</a:t>
            </a:r>
          </a:p>
          <a:p>
            <a:pPr lvl="1"/>
            <a:r>
              <a:rPr lang="en-GB" sz="1800" dirty="0">
                <a:latin typeface="Arial" charset="0"/>
              </a:rPr>
              <a:t>Critical Functions that have a significant impact on many of the customer facing requirements</a:t>
            </a:r>
          </a:p>
        </p:txBody>
      </p:sp>
      <p:sp>
        <p:nvSpPr>
          <p:cNvPr id="122881" name="Title 1"/>
          <p:cNvSpPr>
            <a:spLocks noGrp="1"/>
          </p:cNvSpPr>
          <p:nvPr>
            <p:ph type="title"/>
          </p:nvPr>
        </p:nvSpPr>
        <p:spPr>
          <a:xfrm>
            <a:off x="109163" y="254840"/>
            <a:ext cx="10972800" cy="424732"/>
          </a:xfrm>
        </p:spPr>
        <p:txBody>
          <a:bodyPr/>
          <a:lstStyle/>
          <a:p>
            <a:r>
              <a:rPr lang="en-GB" dirty="0">
                <a:latin typeface="Arial" charset="0"/>
              </a:rPr>
              <a:t>Overly full Rows or Columns</a:t>
            </a:r>
          </a:p>
        </p:txBody>
      </p:sp>
    </p:spTree>
    <p:extLst>
      <p:ext uri="{BB962C8B-B14F-4D97-AF65-F5344CB8AC3E}">
        <p14:creationId xmlns:p14="http://schemas.microsoft.com/office/powerpoint/2010/main" val="2106215385"/>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CEF9CD9-3D5B-408F-8486-2C5FEBDEA458}"/>
              </a:ext>
            </a:extLst>
          </p:cNvPr>
          <p:cNvSpPr/>
          <p:nvPr/>
        </p:nvSpPr>
        <p:spPr>
          <a:xfrm>
            <a:off x="5094311" y="611188"/>
            <a:ext cx="7097689" cy="5803900"/>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5" name="Rectangle 2"/>
          <p:cNvSpPr>
            <a:spLocks noGrp="1" noChangeArrowheads="1"/>
          </p:cNvSpPr>
          <p:nvPr>
            <p:ph type="title"/>
          </p:nvPr>
        </p:nvSpPr>
        <p:spPr>
          <a:xfrm>
            <a:off x="77514" y="90488"/>
            <a:ext cx="12343086" cy="538223"/>
          </a:xfrm>
        </p:spPr>
        <p:txBody>
          <a:bodyPr/>
          <a:lstStyle/>
          <a:p>
            <a:pPr eaLnBrk="1" hangingPunct="1"/>
            <a:r>
              <a:rPr lang="en-GB" sz="1800" dirty="0">
                <a:latin typeface="Arial" charset="0"/>
              </a:rPr>
              <a:t>QFD 1 Checks that the Functionality Delivers the Customers’ Requirements</a:t>
            </a:r>
            <a:endParaRPr lang="en-US" sz="1800" dirty="0">
              <a:latin typeface="Arial" charset="0"/>
            </a:endParaRPr>
          </a:p>
        </p:txBody>
      </p:sp>
      <p:graphicFrame>
        <p:nvGraphicFramePr>
          <p:cNvPr id="8194" name="Object 9"/>
          <p:cNvGraphicFramePr>
            <a:graphicFrameLocks noGrp="1" noChangeAspect="1"/>
          </p:cNvGraphicFramePr>
          <p:nvPr>
            <p:ph idx="4294967295"/>
          </p:nvPr>
        </p:nvGraphicFramePr>
        <p:xfrm>
          <a:off x="5145088" y="611188"/>
          <a:ext cx="7046912" cy="5803900"/>
        </p:xfrm>
        <a:graphic>
          <a:graphicData uri="http://schemas.openxmlformats.org/presentationml/2006/ole">
            <mc:AlternateContent xmlns:mc="http://schemas.openxmlformats.org/markup-compatibility/2006">
              <mc:Choice xmlns:v="urn:schemas-microsoft-com:vml" Requires="v">
                <p:oleObj name="Worksheet" r:id="rId2" imgW="14702046" imgH="14630341" progId="Excel.Sheet.8">
                  <p:embed/>
                </p:oleObj>
              </mc:Choice>
              <mc:Fallback>
                <p:oleObj name="Worksheet" r:id="rId2" imgW="14702046" imgH="14630341" progId="Excel.Sheet.8">
                  <p:embed/>
                  <p:pic>
                    <p:nvPicPr>
                      <p:cNvPr id="8194" name="Object 9"/>
                      <p:cNvPicPr>
                        <a:picLocks noChangeAspect="1" noChangeArrowheads="1"/>
                      </p:cNvPicPr>
                      <p:nvPr/>
                    </p:nvPicPr>
                    <p:blipFill>
                      <a:blip r:embed="rId3">
                        <a:extLst>
                          <a:ext uri="{28A0092B-C50C-407E-A947-70E740481C1C}">
                            <a14:useLocalDpi xmlns:a14="http://schemas.microsoft.com/office/drawing/2010/main" val="0"/>
                          </a:ext>
                        </a:extLst>
                      </a:blip>
                      <a:srcRect t="17224"/>
                      <a:stretch>
                        <a:fillRect/>
                      </a:stretch>
                    </p:blipFill>
                    <p:spPr bwMode="auto">
                      <a:xfrm>
                        <a:off x="5145088" y="611188"/>
                        <a:ext cx="7046912" cy="5803900"/>
                      </a:xfrm>
                      <a:prstGeom prst="rect">
                        <a:avLst/>
                      </a:prstGeom>
                      <a:solidFill>
                        <a:schemeClr val="bg1"/>
                      </a:solid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8196" name="AutoShape 11"/>
          <p:cNvSpPr>
            <a:spLocks noChangeArrowheads="1"/>
          </p:cNvSpPr>
          <p:nvPr/>
        </p:nvSpPr>
        <p:spPr bwMode="auto">
          <a:xfrm>
            <a:off x="1192267" y="2998920"/>
            <a:ext cx="2202182" cy="622300"/>
          </a:xfrm>
          <a:prstGeom prst="wedgeRoundRectCallout">
            <a:avLst>
              <a:gd name="adj1" fmla="val 147815"/>
              <a:gd name="adj2" fmla="val 35642"/>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Stakeholder Requirements</a:t>
            </a:r>
            <a:endParaRPr lang="en-US" sz="1400" dirty="0">
              <a:solidFill>
                <a:schemeClr val="tx1"/>
              </a:solidFill>
            </a:endParaRPr>
          </a:p>
        </p:txBody>
      </p:sp>
      <p:sp>
        <p:nvSpPr>
          <p:cNvPr id="8197" name="AutoShape 12"/>
          <p:cNvSpPr>
            <a:spLocks noChangeArrowheads="1"/>
          </p:cNvSpPr>
          <p:nvPr/>
        </p:nvSpPr>
        <p:spPr bwMode="auto">
          <a:xfrm>
            <a:off x="1485900" y="1025365"/>
            <a:ext cx="2202182" cy="812800"/>
          </a:xfrm>
          <a:prstGeom prst="wedgeRoundRectCallout">
            <a:avLst>
              <a:gd name="adj1" fmla="val 200594"/>
              <a:gd name="adj2" fmla="val 70558"/>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Tracer</a:t>
            </a:r>
          </a:p>
          <a:p>
            <a:pPr algn="ctr"/>
            <a:r>
              <a:rPr lang="en-GB" sz="1400" dirty="0">
                <a:solidFill>
                  <a:schemeClr val="tx1"/>
                </a:solidFill>
              </a:rPr>
              <a:t>Functional Requirements</a:t>
            </a:r>
            <a:endParaRPr lang="en-US" sz="1400" dirty="0">
              <a:solidFill>
                <a:schemeClr val="tx1"/>
              </a:solidFill>
            </a:endParaRPr>
          </a:p>
        </p:txBody>
      </p:sp>
      <p:sp>
        <p:nvSpPr>
          <p:cNvPr id="8198" name="AutoShape 15"/>
          <p:cNvSpPr>
            <a:spLocks noChangeArrowheads="1"/>
          </p:cNvSpPr>
          <p:nvPr/>
        </p:nvSpPr>
        <p:spPr bwMode="auto">
          <a:xfrm>
            <a:off x="1418884" y="2154804"/>
            <a:ext cx="2202182" cy="566315"/>
          </a:xfrm>
          <a:prstGeom prst="wedgeRoundRectCallout">
            <a:avLst>
              <a:gd name="adj1" fmla="val 203840"/>
              <a:gd name="adj2" fmla="val 127847"/>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Stakeholder </a:t>
            </a:r>
          </a:p>
          <a:p>
            <a:pPr algn="ctr"/>
            <a:r>
              <a:rPr lang="en-GB" sz="1400" dirty="0">
                <a:solidFill>
                  <a:schemeClr val="tx1"/>
                </a:solidFill>
              </a:rPr>
              <a:t>Importance</a:t>
            </a:r>
            <a:endParaRPr lang="en-US" sz="1400" dirty="0">
              <a:solidFill>
                <a:schemeClr val="tx1"/>
              </a:solidFill>
            </a:endParaRPr>
          </a:p>
        </p:txBody>
      </p:sp>
      <p:sp>
        <p:nvSpPr>
          <p:cNvPr id="8199" name="AutoShape 14"/>
          <p:cNvSpPr>
            <a:spLocks noChangeArrowheads="1"/>
          </p:cNvSpPr>
          <p:nvPr/>
        </p:nvSpPr>
        <p:spPr bwMode="auto">
          <a:xfrm>
            <a:off x="1212972" y="5209102"/>
            <a:ext cx="2202182" cy="812800"/>
          </a:xfrm>
          <a:prstGeom prst="wedgeRoundRectCallout">
            <a:avLst>
              <a:gd name="adj1" fmla="val 243474"/>
              <a:gd name="adj2" fmla="val -4104"/>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Performance Requirements</a:t>
            </a:r>
          </a:p>
          <a:p>
            <a:pPr algn="ctr"/>
            <a:r>
              <a:rPr lang="en-GB" sz="1400" dirty="0">
                <a:solidFill>
                  <a:schemeClr val="tx1"/>
                </a:solidFill>
              </a:rPr>
              <a:t>of Functions</a:t>
            </a:r>
            <a:endParaRPr lang="en-US" sz="1400" dirty="0">
              <a:solidFill>
                <a:schemeClr val="tx1"/>
              </a:solidFill>
            </a:endParaRPr>
          </a:p>
        </p:txBody>
      </p:sp>
      <p:sp>
        <p:nvSpPr>
          <p:cNvPr id="8200" name="AutoShape 16"/>
          <p:cNvSpPr>
            <a:spLocks noChangeArrowheads="1"/>
          </p:cNvSpPr>
          <p:nvPr/>
        </p:nvSpPr>
        <p:spPr bwMode="auto">
          <a:xfrm>
            <a:off x="1192681" y="6155089"/>
            <a:ext cx="3012585" cy="538223"/>
          </a:xfrm>
          <a:prstGeom prst="wedgeRoundRectCallout">
            <a:avLst>
              <a:gd name="adj1" fmla="val 131681"/>
              <a:gd name="adj2" fmla="val 2066"/>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Importance of Functional Rqts</a:t>
            </a:r>
            <a:endParaRPr lang="en-US" sz="1400" dirty="0">
              <a:solidFill>
                <a:schemeClr val="tx1"/>
              </a:solidFill>
            </a:endParaRPr>
          </a:p>
        </p:txBody>
      </p:sp>
      <p:sp>
        <p:nvSpPr>
          <p:cNvPr id="8201" name="AutoShape 13"/>
          <p:cNvSpPr>
            <a:spLocks noChangeArrowheads="1"/>
          </p:cNvSpPr>
          <p:nvPr/>
        </p:nvSpPr>
        <p:spPr bwMode="auto">
          <a:xfrm>
            <a:off x="880263" y="3780397"/>
            <a:ext cx="2690026" cy="1240666"/>
          </a:xfrm>
          <a:prstGeom prst="wedgeRoundRectCallout">
            <a:avLst>
              <a:gd name="adj1" fmla="val 196630"/>
              <a:gd name="adj2" fmla="val -10134"/>
              <a:gd name="adj3" fmla="val 16667"/>
            </a:avLst>
          </a:prstGeom>
          <a:ln>
            <a:headEnd/>
            <a:tailEnd/>
          </a:ln>
        </p:spPr>
        <p:style>
          <a:lnRef idx="1">
            <a:schemeClr val="accent2"/>
          </a:lnRef>
          <a:fillRef idx="2">
            <a:schemeClr val="accent2"/>
          </a:fillRef>
          <a:effectRef idx="1">
            <a:schemeClr val="accent2"/>
          </a:effectRef>
          <a:fontRef idx="minor">
            <a:schemeClr val="dk1"/>
          </a:fontRef>
        </p:style>
        <p:txBody>
          <a:bodyPr/>
          <a:lstStyle/>
          <a:p>
            <a:pPr algn="ctr"/>
            <a:r>
              <a:rPr lang="en-GB" sz="1400" dirty="0">
                <a:solidFill>
                  <a:schemeClr val="tx1"/>
                </a:solidFill>
              </a:rPr>
              <a:t>Relationships</a:t>
            </a:r>
          </a:p>
          <a:p>
            <a:pPr algn="ctr"/>
            <a:r>
              <a:rPr lang="en-GB" sz="1400" dirty="0">
                <a:solidFill>
                  <a:schemeClr val="tx1"/>
                </a:solidFill>
              </a:rPr>
              <a:t>Will the functionality</a:t>
            </a:r>
          </a:p>
          <a:p>
            <a:pPr algn="ctr"/>
            <a:r>
              <a:rPr lang="en-GB" sz="1400" dirty="0">
                <a:solidFill>
                  <a:schemeClr val="tx1"/>
                </a:solidFill>
              </a:rPr>
              <a:t>deliver the stakeholders’ requirements?</a:t>
            </a:r>
            <a:endParaRPr lang="en-US" sz="1400" dirty="0">
              <a:solidFill>
                <a:schemeClr val="tx1"/>
              </a:solidFill>
            </a:endParaRPr>
          </a:p>
        </p:txBody>
      </p:sp>
    </p:spTree>
    <p:extLst>
      <p:ext uri="{BB962C8B-B14F-4D97-AF65-F5344CB8AC3E}">
        <p14:creationId xmlns:p14="http://schemas.microsoft.com/office/powerpoint/2010/main" val="3843782120"/>
      </p:ext>
    </p:extLst>
  </p:cSld>
  <p:clrMapOvr>
    <a:masterClrMapping/>
  </p:clrMapOvr>
  <p:transition>
    <p:wipe dir="r"/>
  </p:transition>
</p:sld>
</file>

<file path=ppt/slides/slide15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289158" y="803325"/>
            <a:ext cx="5259707" cy="1325563"/>
          </a:xfrm>
        </p:spPr>
        <p:txBody>
          <a:bodyPr vert="horz" lIns="91440" tIns="45720" rIns="91440" bIns="45720" rtlCol="0" anchor="ctr">
            <a:normAutofit/>
          </a:bodyPr>
          <a:lstStyle/>
          <a:p>
            <a:r>
              <a:rPr lang="en-US"/>
              <a:t>Exercise – QFD1 steps 1 to 3</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a:extLst>
              <a:ext uri="{FF2B5EF4-FFF2-40B4-BE49-F238E27FC236}">
                <a16:creationId xmlns:a16="http://schemas.microsoft.com/office/drawing/2014/main" id="{08BFD2B5-7A54-4A9D-86A4-53487BE9730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Text Placeholder 2"/>
          <p:cNvSpPr>
            <a:spLocks noGrp="1"/>
          </p:cNvSpPr>
          <p:nvPr>
            <p:ph sz="quarter" idx="16"/>
          </p:nvPr>
        </p:nvSpPr>
        <p:spPr>
          <a:xfrm>
            <a:off x="6289158" y="2279018"/>
            <a:ext cx="5259714" cy="3375920"/>
          </a:xfrm>
        </p:spPr>
        <p:txBody>
          <a:bodyPr vert="horz" lIns="91440" tIns="45720" rIns="91440" bIns="45720" rtlCol="0" anchor="t">
            <a:normAutofit/>
          </a:bodyPr>
          <a:lstStyle/>
          <a:p>
            <a:pPr marL="0"/>
            <a:r>
              <a:rPr lang="en-US" sz="1800"/>
              <a:t>In teams </a:t>
            </a:r>
          </a:p>
          <a:p>
            <a:r>
              <a:rPr lang="en-US" sz="1800"/>
              <a:t>For the Case Study Exercise</a:t>
            </a:r>
          </a:p>
          <a:p>
            <a:pPr lvl="1"/>
            <a:r>
              <a:rPr lang="en-US" sz="1800"/>
              <a:t>Complete steps 1, 2 and 3 of a QFD1 chart </a:t>
            </a:r>
          </a:p>
          <a:p>
            <a:pPr lvl="1"/>
            <a:r>
              <a:rPr lang="en-US" sz="1800"/>
              <a:t>Flip chart the outcomes and be prepared to share with the rest of the group</a:t>
            </a:r>
          </a:p>
          <a:p>
            <a:pPr marL="0"/>
            <a:r>
              <a:rPr lang="en-US" sz="1800"/>
              <a:t>Time 30 Minutes</a:t>
            </a:r>
          </a:p>
          <a:p>
            <a:endParaRPr lang="en-US" sz="1800"/>
          </a:p>
          <a:p>
            <a:pPr marL="0"/>
            <a:endParaRPr lang="en-US" sz="1800"/>
          </a:p>
        </p:txBody>
      </p:sp>
    </p:spTree>
    <p:extLst>
      <p:ext uri="{BB962C8B-B14F-4D97-AF65-F5344CB8AC3E}">
        <p14:creationId xmlns:p14="http://schemas.microsoft.com/office/powerpoint/2010/main" val="575863987"/>
      </p:ext>
    </p:extLst>
  </p:cSld>
  <p:clrMapOvr>
    <a:overrideClrMapping bg1="dk1" tx1="lt1" bg2="dk2" tx2="lt2" accent1="accent1" accent2="accent2" accent3="accent3" accent4="accent4" accent5="accent5" accent6="accent6" hlink="hlink" folHlink="folHlink"/>
  </p:clrMapOvr>
  <p:transition/>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EFD8160-47DF-AF47-AACE-F20055DAE930}"/>
              </a:ext>
            </a:extLst>
          </p:cNvPr>
          <p:cNvSpPr>
            <a:spLocks noGrp="1"/>
          </p:cNvSpPr>
          <p:nvPr>
            <p:ph type="body" sz="quarter" idx="13"/>
          </p:nvPr>
        </p:nvSpPr>
        <p:spPr>
          <a:xfrm>
            <a:off x="552893" y="1474787"/>
            <a:ext cx="10760149" cy="4256162"/>
          </a:xfrm>
        </p:spPr>
        <p:txBody>
          <a:bodyPr/>
          <a:lstStyle/>
          <a:p>
            <a:r>
              <a:rPr lang="en-GB" sz="2400" dirty="0">
                <a:latin typeface="Arial" charset="0"/>
              </a:rPr>
              <a:t>QFD 1 will tell us where there are missing requirements or unnecessary requirements</a:t>
            </a:r>
          </a:p>
          <a:p>
            <a:r>
              <a:rPr lang="en-GB" sz="2400" dirty="0">
                <a:latin typeface="Arial" charset="0"/>
              </a:rPr>
              <a:t>Typically the missing requirements relate to missing functionality, particularly that to do with the structure and architecture of the system functionality that is necessary to implement the operational functionality</a:t>
            </a:r>
          </a:p>
          <a:p>
            <a:r>
              <a:rPr lang="en-GB" sz="2400" dirty="0">
                <a:latin typeface="Arial" charset="0"/>
              </a:rPr>
              <a:t>We should also examine the relationship matrix for “structures”</a:t>
            </a:r>
          </a:p>
          <a:p>
            <a:pPr lvl="1"/>
            <a:r>
              <a:rPr lang="en-GB" dirty="0">
                <a:latin typeface="Arial" charset="0"/>
              </a:rPr>
              <a:t>Full columns could indicate the presence of critical functions (or over aggregated lower level functionality)  </a:t>
            </a:r>
          </a:p>
          <a:p>
            <a:pPr lvl="1"/>
            <a:r>
              <a:rPr lang="en-GB" dirty="0">
                <a:latin typeface="Arial" charset="0"/>
              </a:rPr>
              <a:t>Full rows indicate requirements that will need careful management across the system</a:t>
            </a:r>
          </a:p>
          <a:p>
            <a:endParaRPr lang="en-US" sz="2000" dirty="0"/>
          </a:p>
        </p:txBody>
      </p:sp>
      <p:sp>
        <p:nvSpPr>
          <p:cNvPr id="83969" name="Rectangle 2"/>
          <p:cNvSpPr>
            <a:spLocks noGrp="1" noChangeArrowheads="1"/>
          </p:cNvSpPr>
          <p:nvPr>
            <p:ph type="title"/>
          </p:nvPr>
        </p:nvSpPr>
        <p:spPr>
          <a:xfrm>
            <a:off x="108167" y="0"/>
            <a:ext cx="11010600" cy="664797"/>
          </a:xfrm>
        </p:spPr>
        <p:txBody>
          <a:bodyPr/>
          <a:lstStyle/>
          <a:p>
            <a:pPr eaLnBrk="1" hangingPunct="1"/>
            <a:r>
              <a:rPr lang="en-GB" dirty="0">
                <a:latin typeface="Arial" charset="0"/>
              </a:rPr>
              <a:t>So What </a:t>
            </a:r>
          </a:p>
        </p:txBody>
      </p:sp>
    </p:spTree>
    <p:extLst>
      <p:ext uri="{BB962C8B-B14F-4D97-AF65-F5344CB8AC3E}">
        <p14:creationId xmlns:p14="http://schemas.microsoft.com/office/powerpoint/2010/main" val="4095998334"/>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ular Callout 6"/>
          <p:cNvSpPr/>
          <p:nvPr/>
        </p:nvSpPr>
        <p:spPr>
          <a:xfrm>
            <a:off x="2535478" y="5652741"/>
            <a:ext cx="2877079" cy="449521"/>
          </a:xfrm>
          <a:prstGeom prst="wedgeRectCallout">
            <a:avLst>
              <a:gd name="adj1" fmla="val 73698"/>
              <a:gd name="adj2" fmla="val -130000"/>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5x9+1x3+2x1+1x3</a:t>
            </a:r>
          </a:p>
        </p:txBody>
      </p:sp>
      <p:sp>
        <p:nvSpPr>
          <p:cNvPr id="119809" name="Rectangle 2"/>
          <p:cNvSpPr>
            <a:spLocks noGrp="1" noChangeArrowheads="1"/>
          </p:cNvSpPr>
          <p:nvPr>
            <p:ph type="title"/>
          </p:nvPr>
        </p:nvSpPr>
        <p:spPr>
          <a:xfrm>
            <a:off x="22513" y="-18380"/>
            <a:ext cx="6489700" cy="421435"/>
          </a:xfrm>
        </p:spPr>
        <p:txBody>
          <a:bodyPr>
            <a:normAutofit fontScale="90000"/>
          </a:bodyPr>
          <a:lstStyle/>
          <a:p>
            <a:pPr defTabSz="762000" eaLnBrk="1" hangingPunct="1"/>
            <a:r>
              <a:rPr lang="en-GB" dirty="0">
                <a:latin typeface="Arial" charset="0"/>
              </a:rPr>
              <a:t>What’s Important?</a:t>
            </a:r>
          </a:p>
        </p:txBody>
      </p:sp>
      <p:sp>
        <p:nvSpPr>
          <p:cNvPr id="119811" name="Rectangle 4"/>
          <p:cNvSpPr>
            <a:spLocks noChangeArrowheads="1"/>
          </p:cNvSpPr>
          <p:nvPr/>
        </p:nvSpPr>
        <p:spPr bwMode="auto">
          <a:xfrm>
            <a:off x="60550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119812" name="Rectangle 5"/>
          <p:cNvSpPr>
            <a:spLocks noChangeArrowheads="1"/>
          </p:cNvSpPr>
          <p:nvPr/>
        </p:nvSpPr>
        <p:spPr bwMode="auto">
          <a:xfrm>
            <a:off x="63598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3" name="Rectangle 6"/>
          <p:cNvSpPr>
            <a:spLocks noChangeArrowheads="1"/>
          </p:cNvSpPr>
          <p:nvPr/>
        </p:nvSpPr>
        <p:spPr bwMode="auto">
          <a:xfrm>
            <a:off x="66646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4" name="Rectangle 7"/>
          <p:cNvSpPr>
            <a:spLocks noChangeArrowheads="1"/>
          </p:cNvSpPr>
          <p:nvPr/>
        </p:nvSpPr>
        <p:spPr bwMode="auto">
          <a:xfrm>
            <a:off x="69694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5" name="Rectangle 8"/>
          <p:cNvSpPr>
            <a:spLocks noChangeArrowheads="1"/>
          </p:cNvSpPr>
          <p:nvPr/>
        </p:nvSpPr>
        <p:spPr bwMode="auto">
          <a:xfrm>
            <a:off x="72742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6" name="Rectangle 9"/>
          <p:cNvSpPr>
            <a:spLocks noChangeArrowheads="1"/>
          </p:cNvSpPr>
          <p:nvPr/>
        </p:nvSpPr>
        <p:spPr bwMode="auto">
          <a:xfrm>
            <a:off x="78838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7" name="Rectangle 10"/>
          <p:cNvSpPr>
            <a:spLocks noChangeArrowheads="1"/>
          </p:cNvSpPr>
          <p:nvPr/>
        </p:nvSpPr>
        <p:spPr bwMode="auto">
          <a:xfrm>
            <a:off x="7579013" y="2313709"/>
            <a:ext cx="304800" cy="37973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18" name="Rectangle 11"/>
          <p:cNvSpPr>
            <a:spLocks noChangeArrowheads="1"/>
          </p:cNvSpPr>
          <p:nvPr/>
        </p:nvSpPr>
        <p:spPr bwMode="auto">
          <a:xfrm rot="-5400000">
            <a:off x="6131213" y="14755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1000" dirty="0">
              <a:latin typeface="Times New Roman" charset="0"/>
            </a:endParaRPr>
          </a:p>
        </p:txBody>
      </p:sp>
      <p:sp>
        <p:nvSpPr>
          <p:cNvPr id="119819" name="Rectangle 12"/>
          <p:cNvSpPr>
            <a:spLocks noChangeArrowheads="1"/>
          </p:cNvSpPr>
          <p:nvPr/>
        </p:nvSpPr>
        <p:spPr bwMode="auto">
          <a:xfrm rot="-5400000">
            <a:off x="6131213" y="17803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0" name="Rectangle 13"/>
          <p:cNvSpPr>
            <a:spLocks noChangeArrowheads="1"/>
          </p:cNvSpPr>
          <p:nvPr/>
        </p:nvSpPr>
        <p:spPr bwMode="auto">
          <a:xfrm rot="-5400000">
            <a:off x="6131213" y="20851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1" name="Rectangle 14"/>
          <p:cNvSpPr>
            <a:spLocks noChangeArrowheads="1"/>
          </p:cNvSpPr>
          <p:nvPr/>
        </p:nvSpPr>
        <p:spPr bwMode="auto">
          <a:xfrm rot="-5400000">
            <a:off x="6131213" y="23899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2" name="Rectangle 15"/>
          <p:cNvSpPr>
            <a:spLocks noChangeArrowheads="1"/>
          </p:cNvSpPr>
          <p:nvPr/>
        </p:nvSpPr>
        <p:spPr bwMode="auto">
          <a:xfrm rot="-5400000">
            <a:off x="6131213" y="26947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3" name="Rectangle 16"/>
          <p:cNvSpPr>
            <a:spLocks noChangeArrowheads="1"/>
          </p:cNvSpPr>
          <p:nvPr/>
        </p:nvSpPr>
        <p:spPr bwMode="auto">
          <a:xfrm rot="-5400000">
            <a:off x="6131213" y="29995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4" name="Oval 17"/>
          <p:cNvSpPr>
            <a:spLocks noChangeArrowheads="1"/>
          </p:cNvSpPr>
          <p:nvPr/>
        </p:nvSpPr>
        <p:spPr bwMode="auto">
          <a:xfrm>
            <a:off x="6412177" y="33043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5" name="Oval 18"/>
          <p:cNvSpPr>
            <a:spLocks noChangeArrowheads="1"/>
          </p:cNvSpPr>
          <p:nvPr/>
        </p:nvSpPr>
        <p:spPr bwMode="auto">
          <a:xfrm>
            <a:off x="6131213" y="39139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6" name="Oval 19"/>
          <p:cNvSpPr>
            <a:spLocks noChangeArrowheads="1"/>
          </p:cNvSpPr>
          <p:nvPr/>
        </p:nvSpPr>
        <p:spPr bwMode="auto">
          <a:xfrm>
            <a:off x="6415502" y="4842471"/>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27" name="Oval 20"/>
          <p:cNvSpPr>
            <a:spLocks noChangeArrowheads="1"/>
          </p:cNvSpPr>
          <p:nvPr/>
        </p:nvSpPr>
        <p:spPr bwMode="auto">
          <a:xfrm>
            <a:off x="6740813" y="36091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119828" name="Group 21"/>
          <p:cNvGrpSpPr>
            <a:grpSpLocks/>
          </p:cNvGrpSpPr>
          <p:nvPr/>
        </p:nvGrpSpPr>
        <p:grpSpPr bwMode="auto">
          <a:xfrm>
            <a:off x="6129752" y="3300027"/>
            <a:ext cx="152400" cy="152400"/>
            <a:chOff x="3648" y="2400"/>
            <a:chExt cx="96" cy="96"/>
          </a:xfrm>
        </p:grpSpPr>
        <p:sp>
          <p:nvSpPr>
            <p:cNvPr id="119875"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6"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119829" name="Group 24"/>
          <p:cNvGrpSpPr>
            <a:grpSpLocks/>
          </p:cNvGrpSpPr>
          <p:nvPr/>
        </p:nvGrpSpPr>
        <p:grpSpPr bwMode="auto">
          <a:xfrm>
            <a:off x="7058313" y="4828309"/>
            <a:ext cx="152400" cy="152400"/>
            <a:chOff x="3648" y="2400"/>
            <a:chExt cx="96" cy="96"/>
          </a:xfrm>
        </p:grpSpPr>
        <p:sp>
          <p:nvSpPr>
            <p:cNvPr id="119873"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4"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119830" name="Group 27"/>
          <p:cNvGrpSpPr>
            <a:grpSpLocks/>
          </p:cNvGrpSpPr>
          <p:nvPr/>
        </p:nvGrpSpPr>
        <p:grpSpPr bwMode="auto">
          <a:xfrm>
            <a:off x="7325013" y="4523509"/>
            <a:ext cx="152400" cy="152400"/>
            <a:chOff x="3648" y="2400"/>
            <a:chExt cx="96" cy="96"/>
          </a:xfrm>
        </p:grpSpPr>
        <p:sp>
          <p:nvSpPr>
            <p:cNvPr id="119871"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2"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119831" name="Oval 30"/>
          <p:cNvSpPr>
            <a:spLocks noChangeArrowheads="1"/>
          </p:cNvSpPr>
          <p:nvPr/>
        </p:nvSpPr>
        <p:spPr bwMode="auto">
          <a:xfrm>
            <a:off x="7629813" y="3913909"/>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2" name="AutoShape 31"/>
          <p:cNvSpPr>
            <a:spLocks noChangeArrowheads="1"/>
          </p:cNvSpPr>
          <p:nvPr/>
        </p:nvSpPr>
        <p:spPr bwMode="auto">
          <a:xfrm>
            <a:off x="6436013" y="4218709"/>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3" name="AutoShape 32"/>
          <p:cNvSpPr>
            <a:spLocks noChangeArrowheads="1"/>
          </p:cNvSpPr>
          <p:nvPr/>
        </p:nvSpPr>
        <p:spPr bwMode="auto">
          <a:xfrm>
            <a:off x="7655213" y="3634051"/>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4" name="AutoShape 33"/>
          <p:cNvSpPr>
            <a:spLocks noChangeArrowheads="1"/>
          </p:cNvSpPr>
          <p:nvPr/>
        </p:nvSpPr>
        <p:spPr bwMode="auto">
          <a:xfrm>
            <a:off x="6118513" y="4231409"/>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35" name="Text Box 34"/>
          <p:cNvSpPr txBox="1">
            <a:spLocks noChangeArrowheads="1"/>
          </p:cNvSpPr>
          <p:nvPr/>
        </p:nvSpPr>
        <p:spPr bwMode="auto">
          <a:xfrm>
            <a:off x="6705898" y="1918422"/>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119836" name="Text Box 35"/>
          <p:cNvSpPr txBox="1">
            <a:spLocks noChangeArrowheads="1"/>
          </p:cNvSpPr>
          <p:nvPr/>
        </p:nvSpPr>
        <p:spPr bwMode="auto">
          <a:xfrm>
            <a:off x="6382042" y="5537922"/>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119837" name="Text Box 36"/>
          <p:cNvSpPr txBox="1">
            <a:spLocks noChangeArrowheads="1"/>
          </p:cNvSpPr>
          <p:nvPr/>
        </p:nvSpPr>
        <p:spPr bwMode="auto">
          <a:xfrm>
            <a:off x="4591346" y="2858222"/>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119838" name="Line 37"/>
          <p:cNvSpPr>
            <a:spLocks noChangeShapeType="1"/>
          </p:cNvSpPr>
          <p:nvPr/>
        </p:nvSpPr>
        <p:spPr bwMode="auto">
          <a:xfrm>
            <a:off x="5705763" y="3228109"/>
            <a:ext cx="0" cy="18288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sz="1800" dirty="0"/>
          </a:p>
        </p:txBody>
      </p:sp>
      <p:sp>
        <p:nvSpPr>
          <p:cNvPr id="119839" name="Rectangle 38"/>
          <p:cNvSpPr>
            <a:spLocks noChangeArrowheads="1"/>
          </p:cNvSpPr>
          <p:nvPr/>
        </p:nvSpPr>
        <p:spPr bwMode="auto">
          <a:xfrm rot="-5400000">
            <a:off x="6131213" y="3304309"/>
            <a:ext cx="304800" cy="38100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40" name="Text Box 39"/>
          <p:cNvSpPr txBox="1">
            <a:spLocks noChangeArrowheads="1"/>
          </p:cNvSpPr>
          <p:nvPr/>
        </p:nvSpPr>
        <p:spPr bwMode="auto">
          <a:xfrm>
            <a:off x="4369091" y="5077566"/>
            <a:ext cx="133416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200" dirty="0">
                <a:latin typeface="Times New Roman" charset="0"/>
              </a:rPr>
              <a:t>Importance Rating</a:t>
            </a:r>
            <a:endParaRPr lang="en-GB" sz="1000" dirty="0">
              <a:latin typeface="Times New Roman" charset="0"/>
            </a:endParaRPr>
          </a:p>
        </p:txBody>
      </p:sp>
      <p:sp>
        <p:nvSpPr>
          <p:cNvPr id="119841" name="Text Box 40"/>
          <p:cNvSpPr txBox="1">
            <a:spLocks noChangeArrowheads="1"/>
          </p:cNvSpPr>
          <p:nvPr/>
        </p:nvSpPr>
        <p:spPr bwMode="auto">
          <a:xfrm>
            <a:off x="5727988" y="32265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a:t>
            </a:r>
            <a:endParaRPr lang="en-GB" sz="1000" dirty="0">
              <a:latin typeface="Times New Roman" charset="0"/>
            </a:endParaRPr>
          </a:p>
        </p:txBody>
      </p:sp>
      <p:sp>
        <p:nvSpPr>
          <p:cNvPr id="119842" name="Text Box 41"/>
          <p:cNvSpPr txBox="1">
            <a:spLocks noChangeArrowheads="1"/>
          </p:cNvSpPr>
          <p:nvPr/>
        </p:nvSpPr>
        <p:spPr bwMode="auto">
          <a:xfrm>
            <a:off x="5766088" y="3531324"/>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3</a:t>
            </a:r>
            <a:endParaRPr lang="en-GB" sz="1000" dirty="0">
              <a:latin typeface="Times New Roman" charset="0"/>
            </a:endParaRPr>
          </a:p>
        </p:txBody>
      </p:sp>
      <p:sp>
        <p:nvSpPr>
          <p:cNvPr id="119843" name="Text Box 42"/>
          <p:cNvSpPr txBox="1">
            <a:spLocks noChangeArrowheads="1"/>
          </p:cNvSpPr>
          <p:nvPr/>
        </p:nvSpPr>
        <p:spPr bwMode="auto">
          <a:xfrm>
            <a:off x="5740684" y="3823427"/>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1</a:t>
            </a:r>
            <a:endParaRPr lang="en-GB" sz="1000" dirty="0">
              <a:latin typeface="Times New Roman" charset="0"/>
            </a:endParaRPr>
          </a:p>
        </p:txBody>
      </p:sp>
      <p:sp>
        <p:nvSpPr>
          <p:cNvPr id="119844" name="Text Box 43"/>
          <p:cNvSpPr txBox="1">
            <a:spLocks noChangeArrowheads="1"/>
          </p:cNvSpPr>
          <p:nvPr/>
        </p:nvSpPr>
        <p:spPr bwMode="auto">
          <a:xfrm>
            <a:off x="5740684" y="41536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2</a:t>
            </a:r>
            <a:endParaRPr lang="en-GB" sz="1000" dirty="0">
              <a:latin typeface="Times New Roman" charset="0"/>
            </a:endParaRPr>
          </a:p>
        </p:txBody>
      </p:sp>
      <p:sp>
        <p:nvSpPr>
          <p:cNvPr id="119845" name="Text Box 44"/>
          <p:cNvSpPr txBox="1">
            <a:spLocks noChangeArrowheads="1"/>
          </p:cNvSpPr>
          <p:nvPr/>
        </p:nvSpPr>
        <p:spPr bwMode="auto">
          <a:xfrm>
            <a:off x="5753388" y="44584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1</a:t>
            </a:r>
            <a:endParaRPr lang="en-GB" sz="1000" dirty="0">
              <a:latin typeface="Times New Roman" charset="0"/>
            </a:endParaRPr>
          </a:p>
        </p:txBody>
      </p:sp>
      <p:sp>
        <p:nvSpPr>
          <p:cNvPr id="119846" name="Text Box 45"/>
          <p:cNvSpPr txBox="1">
            <a:spLocks noChangeArrowheads="1"/>
          </p:cNvSpPr>
          <p:nvPr/>
        </p:nvSpPr>
        <p:spPr bwMode="auto">
          <a:xfrm>
            <a:off x="5753388" y="4763241"/>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a:t>
            </a:r>
            <a:endParaRPr lang="en-GB" sz="1000" dirty="0">
              <a:latin typeface="Times New Roman" charset="0"/>
            </a:endParaRPr>
          </a:p>
        </p:txBody>
      </p:sp>
      <p:sp>
        <p:nvSpPr>
          <p:cNvPr id="119848" name="Text Box 55"/>
          <p:cNvSpPr txBox="1">
            <a:spLocks noChangeArrowheads="1"/>
          </p:cNvSpPr>
          <p:nvPr/>
        </p:nvSpPr>
        <p:spPr bwMode="auto">
          <a:xfrm>
            <a:off x="60232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53</a:t>
            </a:r>
            <a:endParaRPr lang="en-GB" sz="1000" dirty="0">
              <a:latin typeface="Times New Roman" charset="0"/>
            </a:endParaRPr>
          </a:p>
        </p:txBody>
      </p:sp>
      <p:sp>
        <p:nvSpPr>
          <p:cNvPr id="119849" name="Text Box 56"/>
          <p:cNvSpPr txBox="1">
            <a:spLocks noChangeArrowheads="1"/>
          </p:cNvSpPr>
          <p:nvPr/>
        </p:nvSpPr>
        <p:spPr bwMode="auto">
          <a:xfrm>
            <a:off x="63280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42</a:t>
            </a:r>
            <a:endParaRPr lang="en-GB" sz="1000" dirty="0">
              <a:latin typeface="Times New Roman" charset="0"/>
            </a:endParaRPr>
          </a:p>
        </p:txBody>
      </p:sp>
      <p:sp>
        <p:nvSpPr>
          <p:cNvPr id="119850" name="Text Box 57"/>
          <p:cNvSpPr txBox="1">
            <a:spLocks noChangeArrowheads="1"/>
          </p:cNvSpPr>
          <p:nvPr/>
        </p:nvSpPr>
        <p:spPr bwMode="auto">
          <a:xfrm>
            <a:off x="67090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9</a:t>
            </a:r>
            <a:endParaRPr lang="en-GB" sz="1000" dirty="0">
              <a:latin typeface="Times New Roman" charset="0"/>
            </a:endParaRPr>
          </a:p>
        </p:txBody>
      </p:sp>
      <p:sp>
        <p:nvSpPr>
          <p:cNvPr id="119851" name="Text Box 58"/>
          <p:cNvSpPr txBox="1">
            <a:spLocks noChangeArrowheads="1"/>
          </p:cNvSpPr>
          <p:nvPr/>
        </p:nvSpPr>
        <p:spPr bwMode="auto">
          <a:xfrm>
            <a:off x="6937665" y="5082328"/>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45</a:t>
            </a:r>
            <a:endParaRPr lang="en-GB" sz="1000" dirty="0">
              <a:latin typeface="Times New Roman" charset="0"/>
            </a:endParaRPr>
          </a:p>
        </p:txBody>
      </p:sp>
      <p:sp>
        <p:nvSpPr>
          <p:cNvPr id="119852" name="Text Box 59"/>
          <p:cNvSpPr txBox="1">
            <a:spLocks noChangeArrowheads="1"/>
          </p:cNvSpPr>
          <p:nvPr/>
        </p:nvSpPr>
        <p:spPr bwMode="auto">
          <a:xfrm>
            <a:off x="73186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9</a:t>
            </a:r>
            <a:endParaRPr lang="en-GB" sz="1000" dirty="0">
              <a:latin typeface="Times New Roman" charset="0"/>
            </a:endParaRPr>
          </a:p>
        </p:txBody>
      </p:sp>
      <p:sp>
        <p:nvSpPr>
          <p:cNvPr id="119853" name="Text Box 60"/>
          <p:cNvSpPr txBox="1">
            <a:spLocks noChangeArrowheads="1"/>
          </p:cNvSpPr>
          <p:nvPr/>
        </p:nvSpPr>
        <p:spPr bwMode="auto">
          <a:xfrm>
            <a:off x="7623460" y="5082328"/>
            <a:ext cx="27443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400" dirty="0">
                <a:latin typeface="Times New Roman" charset="0"/>
              </a:rPr>
              <a:t>6</a:t>
            </a:r>
            <a:endParaRPr lang="en-GB" sz="1000" dirty="0">
              <a:latin typeface="Times New Roman" charset="0"/>
            </a:endParaRPr>
          </a:p>
        </p:txBody>
      </p:sp>
      <p:sp>
        <p:nvSpPr>
          <p:cNvPr id="119858" name="Text Box 65"/>
          <p:cNvSpPr txBox="1">
            <a:spLocks noChangeArrowheads="1"/>
          </p:cNvSpPr>
          <p:nvPr/>
        </p:nvSpPr>
        <p:spPr bwMode="auto">
          <a:xfrm rot="-5400000">
            <a:off x="5767711" y="2622101"/>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1</a:t>
            </a:r>
          </a:p>
        </p:txBody>
      </p:sp>
      <p:sp>
        <p:nvSpPr>
          <p:cNvPr id="119859" name="Text Box 66"/>
          <p:cNvSpPr txBox="1">
            <a:spLocks noChangeArrowheads="1"/>
          </p:cNvSpPr>
          <p:nvPr/>
        </p:nvSpPr>
        <p:spPr bwMode="auto">
          <a:xfrm rot="-5400000">
            <a:off x="6053461" y="2634801"/>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2</a:t>
            </a:r>
          </a:p>
        </p:txBody>
      </p:sp>
      <p:sp>
        <p:nvSpPr>
          <p:cNvPr id="119860" name="Text Box 67"/>
          <p:cNvSpPr txBox="1">
            <a:spLocks noChangeArrowheads="1"/>
          </p:cNvSpPr>
          <p:nvPr/>
        </p:nvSpPr>
        <p:spPr bwMode="auto">
          <a:xfrm rot="-5400000">
            <a:off x="6369373" y="2617339"/>
            <a:ext cx="903237"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200" dirty="0"/>
              <a:t>Function 3</a:t>
            </a:r>
          </a:p>
        </p:txBody>
      </p:sp>
      <p:sp>
        <p:nvSpPr>
          <p:cNvPr id="2" name="TextBox 1"/>
          <p:cNvSpPr txBox="1"/>
          <p:nvPr/>
        </p:nvSpPr>
        <p:spPr>
          <a:xfrm>
            <a:off x="4398818" y="3232746"/>
            <a:ext cx="1390450" cy="261610"/>
          </a:xfrm>
          <a:prstGeom prst="rect">
            <a:avLst/>
          </a:prstGeom>
          <a:noFill/>
        </p:spPr>
        <p:txBody>
          <a:bodyPr wrap="square" rtlCol="0">
            <a:spAutoFit/>
          </a:bodyPr>
          <a:lstStyle/>
          <a:p>
            <a:r>
              <a:rPr lang="en-US" sz="1100" dirty="0"/>
              <a:t>Customer Rqmt 1</a:t>
            </a:r>
          </a:p>
        </p:txBody>
      </p:sp>
      <p:sp>
        <p:nvSpPr>
          <p:cNvPr id="71" name="TextBox 70"/>
          <p:cNvSpPr txBox="1"/>
          <p:nvPr/>
        </p:nvSpPr>
        <p:spPr>
          <a:xfrm>
            <a:off x="4401128" y="3535221"/>
            <a:ext cx="1390450" cy="276999"/>
          </a:xfrm>
          <a:prstGeom prst="rect">
            <a:avLst/>
          </a:prstGeom>
          <a:noFill/>
        </p:spPr>
        <p:txBody>
          <a:bodyPr wrap="square" rtlCol="0">
            <a:spAutoFit/>
          </a:bodyPr>
          <a:lstStyle>
            <a:defPPr>
              <a:defRPr lang="en-US"/>
            </a:defPPr>
            <a:lvl1pPr>
              <a:defRPr sz="1100"/>
            </a:lvl1pPr>
          </a:lstStyle>
          <a:p>
            <a:r>
              <a:rPr lang="en-US" dirty="0"/>
              <a:t>Customer Rqmt 2</a:t>
            </a:r>
          </a:p>
        </p:txBody>
      </p:sp>
      <p:sp>
        <p:nvSpPr>
          <p:cNvPr id="72" name="TextBox 71"/>
          <p:cNvSpPr txBox="1"/>
          <p:nvPr/>
        </p:nvSpPr>
        <p:spPr>
          <a:xfrm>
            <a:off x="4389582" y="3846953"/>
            <a:ext cx="1390450" cy="276999"/>
          </a:xfrm>
          <a:prstGeom prst="rect">
            <a:avLst/>
          </a:prstGeom>
          <a:noFill/>
        </p:spPr>
        <p:txBody>
          <a:bodyPr wrap="square" rtlCol="0">
            <a:spAutoFit/>
          </a:bodyPr>
          <a:lstStyle>
            <a:defPPr>
              <a:defRPr lang="en-US"/>
            </a:defPPr>
            <a:lvl1pPr>
              <a:defRPr sz="1100"/>
            </a:lvl1pPr>
          </a:lstStyle>
          <a:p>
            <a:r>
              <a:rPr lang="en-US" dirty="0"/>
              <a:t>Customer Rqmt 3</a:t>
            </a:r>
          </a:p>
        </p:txBody>
      </p:sp>
      <p:sp>
        <p:nvSpPr>
          <p:cNvPr id="3" name="Rounded Rectangular Callout 2"/>
          <p:cNvSpPr/>
          <p:nvPr/>
        </p:nvSpPr>
        <p:spPr>
          <a:xfrm>
            <a:off x="1913126" y="1523999"/>
            <a:ext cx="2439511" cy="1548809"/>
          </a:xfrm>
          <a:prstGeom prst="wedgeRoundRectCallout">
            <a:avLst>
              <a:gd name="adj1" fmla="val 116736"/>
              <a:gd name="adj2" fmla="val 70395"/>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Assign Customer</a:t>
            </a:r>
          </a:p>
          <a:p>
            <a:pPr algn="ctr"/>
            <a:r>
              <a:rPr lang="en-GB" sz="1800" dirty="0"/>
              <a:t>Importance to </a:t>
            </a:r>
          </a:p>
          <a:p>
            <a:pPr algn="ctr"/>
            <a:r>
              <a:rPr lang="en-GB" sz="1800" dirty="0"/>
              <a:t>WHATs on</a:t>
            </a:r>
          </a:p>
          <a:p>
            <a:pPr algn="ctr"/>
            <a:r>
              <a:rPr lang="en-GB" sz="1800" dirty="0"/>
              <a:t>1 to 5 scale</a:t>
            </a:r>
          </a:p>
        </p:txBody>
      </p:sp>
      <p:sp>
        <p:nvSpPr>
          <p:cNvPr id="4" name="TextBox 3"/>
          <p:cNvSpPr txBox="1"/>
          <p:nvPr/>
        </p:nvSpPr>
        <p:spPr>
          <a:xfrm>
            <a:off x="911767" y="807129"/>
            <a:ext cx="10257509" cy="584775"/>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1600" dirty="0"/>
              <a:t>Densely populated columns can indicate critical functions – but we can be intelligent by taking into account the customer requirements and their importance</a:t>
            </a:r>
          </a:p>
        </p:txBody>
      </p:sp>
      <p:sp>
        <p:nvSpPr>
          <p:cNvPr id="6" name="Rounded Rectangular Callout 5"/>
          <p:cNvSpPr/>
          <p:nvPr/>
        </p:nvSpPr>
        <p:spPr>
          <a:xfrm>
            <a:off x="8604323" y="2247622"/>
            <a:ext cx="1674551" cy="1663227"/>
          </a:xfrm>
          <a:prstGeom prst="wedgeRoundRectCallout">
            <a:avLst>
              <a:gd name="adj1" fmla="val -92645"/>
              <a:gd name="adj2" fmla="val 23311"/>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sz="1800" dirty="0">
              <a:highlight>
                <a:srgbClr val="FF0000"/>
              </a:highlight>
            </a:endParaRPr>
          </a:p>
        </p:txBody>
      </p:sp>
      <p:grpSp>
        <p:nvGrpSpPr>
          <p:cNvPr id="119847" name="Group 46"/>
          <p:cNvGrpSpPr>
            <a:grpSpLocks/>
          </p:cNvGrpSpPr>
          <p:nvPr/>
        </p:nvGrpSpPr>
        <p:grpSpPr bwMode="auto">
          <a:xfrm>
            <a:off x="8925564" y="2389780"/>
            <a:ext cx="1014411" cy="1414463"/>
            <a:chOff x="3504" y="2769"/>
            <a:chExt cx="639" cy="891"/>
          </a:xfrm>
        </p:grpSpPr>
        <p:sp>
          <p:nvSpPr>
            <p:cNvPr id="119863" name="AutoShape 47"/>
            <p:cNvSpPr>
              <a:spLocks noChangeArrowheads="1"/>
            </p:cNvSpPr>
            <p:nvPr/>
          </p:nvSpPr>
          <p:spPr bwMode="auto">
            <a:xfrm>
              <a:off x="3504" y="2772"/>
              <a:ext cx="223" cy="188"/>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119864" name="Group 48"/>
            <p:cNvGrpSpPr>
              <a:grpSpLocks/>
            </p:cNvGrpSpPr>
            <p:nvPr/>
          </p:nvGrpSpPr>
          <p:grpSpPr bwMode="auto">
            <a:xfrm>
              <a:off x="3504" y="3448"/>
              <a:ext cx="223" cy="188"/>
              <a:chOff x="3648" y="2420"/>
              <a:chExt cx="96" cy="96"/>
            </a:xfrm>
          </p:grpSpPr>
          <p:sp>
            <p:nvSpPr>
              <p:cNvPr id="119869" name="Oval 49"/>
              <p:cNvSpPr>
                <a:spLocks noChangeArrowheads="1"/>
              </p:cNvSpPr>
              <p:nvPr/>
            </p:nvSpPr>
            <p:spPr bwMode="auto">
              <a:xfrm>
                <a:off x="3648" y="242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70" name="Oval 50"/>
              <p:cNvSpPr>
                <a:spLocks noChangeArrowheads="1"/>
              </p:cNvSpPr>
              <p:nvPr/>
            </p:nvSpPr>
            <p:spPr bwMode="auto">
              <a:xfrm>
                <a:off x="3672" y="244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119865" name="Oval 51"/>
            <p:cNvSpPr>
              <a:spLocks noChangeArrowheads="1"/>
            </p:cNvSpPr>
            <p:nvPr/>
          </p:nvSpPr>
          <p:spPr bwMode="auto">
            <a:xfrm rot="20686374">
              <a:off x="3504" y="3099"/>
              <a:ext cx="223" cy="18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119866" name="Text Box 52"/>
            <p:cNvSpPr txBox="1">
              <a:spLocks noChangeArrowheads="1"/>
            </p:cNvSpPr>
            <p:nvPr/>
          </p:nvSpPr>
          <p:spPr bwMode="auto">
            <a:xfrm>
              <a:off x="3836" y="2769"/>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1</a:t>
              </a:r>
            </a:p>
          </p:txBody>
        </p:sp>
        <p:sp>
          <p:nvSpPr>
            <p:cNvPr id="119867" name="Text Box 53"/>
            <p:cNvSpPr txBox="1">
              <a:spLocks noChangeArrowheads="1"/>
            </p:cNvSpPr>
            <p:nvPr/>
          </p:nvSpPr>
          <p:spPr bwMode="auto">
            <a:xfrm>
              <a:off x="3836" y="3069"/>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3</a:t>
              </a:r>
            </a:p>
          </p:txBody>
        </p:sp>
        <p:sp>
          <p:nvSpPr>
            <p:cNvPr id="119868" name="Text Box 54"/>
            <p:cNvSpPr txBox="1">
              <a:spLocks noChangeArrowheads="1"/>
            </p:cNvSpPr>
            <p:nvPr/>
          </p:nvSpPr>
          <p:spPr bwMode="auto">
            <a:xfrm>
              <a:off x="3836" y="3427"/>
              <a:ext cx="307"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800" dirty="0">
                  <a:latin typeface="Times New Roman" charset="0"/>
                </a:rPr>
                <a:t>= 9</a:t>
              </a:r>
            </a:p>
          </p:txBody>
        </p:sp>
      </p:grpSp>
      <p:sp>
        <p:nvSpPr>
          <p:cNvPr id="77" name="AutoShape 31"/>
          <p:cNvSpPr>
            <a:spLocks noChangeArrowheads="1"/>
          </p:cNvSpPr>
          <p:nvPr/>
        </p:nvSpPr>
        <p:spPr bwMode="auto">
          <a:xfrm>
            <a:off x="6442306" y="4494727"/>
            <a:ext cx="152400" cy="15240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78" name="Group 21"/>
          <p:cNvGrpSpPr>
            <a:grpSpLocks/>
          </p:cNvGrpSpPr>
          <p:nvPr/>
        </p:nvGrpSpPr>
        <p:grpSpPr bwMode="auto">
          <a:xfrm>
            <a:off x="6417015" y="3924423"/>
            <a:ext cx="152400" cy="152400"/>
            <a:chOff x="3648" y="2400"/>
            <a:chExt cx="96" cy="96"/>
          </a:xfrm>
        </p:grpSpPr>
        <p:sp>
          <p:nvSpPr>
            <p:cNvPr id="7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81" name="Oval 19"/>
          <p:cNvSpPr>
            <a:spLocks noChangeArrowheads="1"/>
          </p:cNvSpPr>
          <p:nvPr/>
        </p:nvSpPr>
        <p:spPr bwMode="auto">
          <a:xfrm>
            <a:off x="6140820" y="4534113"/>
            <a:ext cx="152400"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5" name="Rounded Rectangular Callout 4"/>
          <p:cNvSpPr/>
          <p:nvPr/>
        </p:nvSpPr>
        <p:spPr>
          <a:xfrm>
            <a:off x="8742951" y="4451684"/>
            <a:ext cx="1697790" cy="1697790"/>
          </a:xfrm>
          <a:prstGeom prst="wedgeRoundRectCallout">
            <a:avLst>
              <a:gd name="adj1" fmla="val -168865"/>
              <a:gd name="adj2" fmla="val -11516"/>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800" dirty="0"/>
              <a:t>The second column is fuller – but has a weight score of 42</a:t>
            </a:r>
          </a:p>
        </p:txBody>
      </p:sp>
      <p:sp>
        <p:nvSpPr>
          <p:cNvPr id="76" name="Rounded Rectangular Callout 2">
            <a:extLst>
              <a:ext uri="{FF2B5EF4-FFF2-40B4-BE49-F238E27FC236}">
                <a16:creationId xmlns:a16="http://schemas.microsoft.com/office/drawing/2014/main" id="{FE5A8678-E895-4431-9D44-E6177671E5EB}"/>
              </a:ext>
            </a:extLst>
          </p:cNvPr>
          <p:cNvSpPr/>
          <p:nvPr/>
        </p:nvSpPr>
        <p:spPr>
          <a:xfrm>
            <a:off x="846158" y="3478489"/>
            <a:ext cx="2439511" cy="1548809"/>
          </a:xfrm>
          <a:prstGeom prst="wedgeRoundRectCallout">
            <a:avLst>
              <a:gd name="adj1" fmla="val 73587"/>
              <a:gd name="adj2" fmla="val -86813"/>
              <a:gd name="adj3" fmla="val 16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800" dirty="0"/>
              <a:t>Or Pairwise comparison?</a:t>
            </a:r>
          </a:p>
        </p:txBody>
      </p:sp>
    </p:spTree>
    <p:extLst>
      <p:ext uri="{BB962C8B-B14F-4D97-AF65-F5344CB8AC3E}">
        <p14:creationId xmlns:p14="http://schemas.microsoft.com/office/powerpoint/2010/main" val="3947485316"/>
      </p:ext>
    </p:extLst>
  </p:cSld>
  <p:clrMapOvr>
    <a:masterClrMapping/>
  </p:clrMapOvr>
  <p:transition>
    <p:wipe dir="r"/>
  </p:transition>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3"/>
          <p:cNvSpPr>
            <a:spLocks noGrp="1" noChangeArrowheads="1"/>
          </p:cNvSpPr>
          <p:nvPr>
            <p:ph sz="quarter" idx="16"/>
          </p:nvPr>
        </p:nvSpPr>
        <p:spPr/>
        <p:txBody>
          <a:bodyPr>
            <a:normAutofit fontScale="85000" lnSpcReduction="20000"/>
          </a:bodyPr>
          <a:lstStyle/>
          <a:p>
            <a:r>
              <a:rPr lang="en-US" dirty="0"/>
              <a:t>QFD charts often make use of Customer Importance numbers to assist in prioritizing requirements </a:t>
            </a:r>
          </a:p>
          <a:p>
            <a:r>
              <a:rPr lang="en-US" dirty="0"/>
              <a:t>The WHAT IMPORTANCE RATING is determined from an assessment of the WHATS </a:t>
            </a:r>
          </a:p>
          <a:p>
            <a:r>
              <a:rPr lang="en-US" dirty="0"/>
              <a:t>Each WHAT is assigned an importance rating typically expressed using a relative scale of 1 to 5 with higher numbers indicating a greater importance to the “customer” (stakeholder)</a:t>
            </a:r>
          </a:p>
          <a:p>
            <a:r>
              <a:rPr lang="en-US" dirty="0"/>
              <a:t>It is important that these reflect the values of the stakeholder and NOT internal company beliefs; however, many organizations start from an internal assessment</a:t>
            </a:r>
            <a:endParaRPr lang="en-GB" dirty="0"/>
          </a:p>
        </p:txBody>
      </p:sp>
      <p:sp>
        <p:nvSpPr>
          <p:cNvPr id="2" name="Content Placeholder 1"/>
          <p:cNvSpPr>
            <a:spLocks noGrp="1"/>
          </p:cNvSpPr>
          <p:nvPr>
            <p:ph sz="quarter" idx="17"/>
          </p:nvPr>
        </p:nvSpPr>
        <p:spPr>
          <a:xfrm>
            <a:off x="6313489" y="1194454"/>
            <a:ext cx="4779771" cy="5440262"/>
          </a:xfrm>
        </p:spPr>
        <p:txBody>
          <a:bodyPr>
            <a:normAutofit fontScale="92500" lnSpcReduction="20000"/>
          </a:bodyPr>
          <a:lstStyle/>
          <a:p>
            <a:r>
              <a:rPr lang="en-US" dirty="0"/>
              <a:t>There are several ways to determine the Customer Importance numbers. </a:t>
            </a:r>
          </a:p>
          <a:p>
            <a:r>
              <a:rPr lang="en-US" dirty="0"/>
              <a:t>Absolute scales use definitions like:</a:t>
            </a:r>
          </a:p>
          <a:p>
            <a:pPr marL="933450" lvl="2" indent="-334963">
              <a:buFont typeface="+mj-lt"/>
              <a:buAutoNum type="arabicPeriod"/>
            </a:pPr>
            <a:r>
              <a:rPr lang="en-US" dirty="0"/>
              <a:t>Lowest importance to the customer</a:t>
            </a:r>
          </a:p>
          <a:p>
            <a:pPr marL="933450" lvl="2" indent="-334963">
              <a:buFont typeface="+mj-lt"/>
              <a:buAutoNum type="arabicPeriod"/>
            </a:pPr>
            <a:r>
              <a:rPr lang="en-US" dirty="0"/>
              <a:t>Moderate importance to the customer</a:t>
            </a:r>
          </a:p>
          <a:p>
            <a:pPr marL="933450" lvl="2" indent="-334963">
              <a:buFont typeface="+mj-lt"/>
              <a:buAutoNum type="arabicPeriod"/>
            </a:pPr>
            <a:r>
              <a:rPr lang="en-US" dirty="0"/>
              <a:t>Medium importance to the customer</a:t>
            </a:r>
          </a:p>
          <a:p>
            <a:pPr marL="933450" lvl="2" indent="-334963">
              <a:buFont typeface="+mj-lt"/>
              <a:buAutoNum type="arabicPeriod"/>
            </a:pPr>
            <a:r>
              <a:rPr lang="en-US" dirty="0"/>
              <a:t>Very important to the customer</a:t>
            </a:r>
          </a:p>
          <a:p>
            <a:pPr marL="933450" lvl="2" indent="-334963">
              <a:buFont typeface="+mj-lt"/>
              <a:buAutoNum type="arabicPeriod"/>
            </a:pPr>
            <a:r>
              <a:rPr lang="en-US" dirty="0"/>
              <a:t>Of highest importance to the customer</a:t>
            </a:r>
          </a:p>
          <a:p>
            <a:r>
              <a:rPr lang="en-US" dirty="0"/>
              <a:t>Absolute scales are perhaps the easiest to apply but do lead to only the upper numbers being used (3 to 5). This is because if the stakeholder has articulated a requirement then it is hardly going to be rated as a 1 </a:t>
            </a:r>
          </a:p>
        </p:txBody>
      </p:sp>
      <p:sp>
        <p:nvSpPr>
          <p:cNvPr id="121857" name="Rectangle 2"/>
          <p:cNvSpPr>
            <a:spLocks noGrp="1" noChangeArrowheads="1"/>
          </p:cNvSpPr>
          <p:nvPr>
            <p:ph type="title"/>
          </p:nvPr>
        </p:nvSpPr>
        <p:spPr>
          <a:xfrm>
            <a:off x="120460" y="389338"/>
            <a:ext cx="10972800" cy="424732"/>
          </a:xfrm>
        </p:spPr>
        <p:txBody>
          <a:bodyPr/>
          <a:lstStyle/>
          <a:p>
            <a:r>
              <a:rPr lang="en-US" dirty="0"/>
              <a:t>Customer Importance Numbers</a:t>
            </a:r>
          </a:p>
        </p:txBody>
      </p:sp>
    </p:spTree>
    <p:extLst>
      <p:ext uri="{BB962C8B-B14F-4D97-AF65-F5344CB8AC3E}">
        <p14:creationId xmlns:p14="http://schemas.microsoft.com/office/powerpoint/2010/main" val="2746157449"/>
      </p:ext>
    </p:extLst>
  </p:cSld>
  <p:clrMapOvr>
    <a:masterClrMapping/>
  </p:clrMapOvr>
  <p:transition/>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6289158" y="803325"/>
            <a:ext cx="5259707" cy="1325563"/>
          </a:xfrm>
        </p:spPr>
        <p:txBody>
          <a:bodyPr vert="horz" lIns="91440" tIns="45720" rIns="91440" bIns="45720" rtlCol="0" anchor="ctr">
            <a:normAutofit/>
          </a:bodyPr>
          <a:lstStyle/>
          <a:p>
            <a:r>
              <a:rPr lang="en-US"/>
              <a:t>Exercise – QFD1 steps 1 to 3</a:t>
            </a:r>
          </a:p>
        </p:txBody>
      </p:sp>
      <p:pic>
        <p:nvPicPr>
          <p:cNvPr id="8" name="Picture 7">
            <a:extLst>
              <a:ext uri="{FF2B5EF4-FFF2-40B4-BE49-F238E27FC236}">
                <a16:creationId xmlns:a16="http://schemas.microsoft.com/office/drawing/2014/main" id="{08BFD2B5-7A54-4A9D-86A4-53487BE9730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Text Placeholder 2"/>
          <p:cNvSpPr>
            <a:spLocks noGrp="1"/>
          </p:cNvSpPr>
          <p:nvPr>
            <p:ph sz="quarter" idx="16"/>
          </p:nvPr>
        </p:nvSpPr>
        <p:spPr>
          <a:xfrm>
            <a:off x="6289158" y="2279018"/>
            <a:ext cx="5259714" cy="3375920"/>
          </a:xfrm>
        </p:spPr>
        <p:txBody>
          <a:bodyPr vert="horz" lIns="91440" tIns="45720" rIns="91440" bIns="45720" rtlCol="0" anchor="t">
            <a:normAutofit/>
          </a:bodyPr>
          <a:lstStyle/>
          <a:p>
            <a:pPr marL="0"/>
            <a:r>
              <a:rPr lang="en-US" sz="1800" dirty="0"/>
              <a:t>Complete the pairwise comparison and insert importance values</a:t>
            </a:r>
          </a:p>
          <a:p>
            <a:pPr marL="0"/>
            <a:r>
              <a:rPr lang="en-US" sz="1800" dirty="0"/>
              <a:t>Time 30 Minutes</a:t>
            </a:r>
          </a:p>
          <a:p>
            <a:endParaRPr lang="en-US" sz="1800" dirty="0"/>
          </a:p>
          <a:p>
            <a:pPr marL="0"/>
            <a:endParaRPr lang="en-US" sz="1800" dirty="0"/>
          </a:p>
        </p:txBody>
      </p:sp>
    </p:spTree>
    <p:extLst>
      <p:ext uri="{BB962C8B-B14F-4D97-AF65-F5344CB8AC3E}">
        <p14:creationId xmlns:p14="http://schemas.microsoft.com/office/powerpoint/2010/main" val="43527863"/>
      </p:ext>
    </p:extLst>
  </p:cSld>
  <p:clrMapOvr>
    <a:masterClrMapping/>
  </p:clrMapOvr>
  <p:transition/>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257B5730-7F3C-7143-81D6-91FE2C1D39C9}"/>
              </a:ext>
            </a:extLst>
          </p:cNvPr>
          <p:cNvSpPr>
            <a:spLocks noGrp="1"/>
          </p:cNvSpPr>
          <p:nvPr>
            <p:ph type="body" sz="quarter" idx="13"/>
          </p:nvPr>
        </p:nvSpPr>
        <p:spPr>
          <a:xfrm>
            <a:off x="634588" y="1059780"/>
            <a:ext cx="9620291" cy="1470802"/>
          </a:xfrm>
        </p:spPr>
        <p:txBody>
          <a:bodyPr>
            <a:normAutofit fontScale="77500" lnSpcReduction="20000"/>
          </a:bodyPr>
          <a:lstStyle/>
          <a:p>
            <a:r>
              <a:rPr lang="en-US" dirty="0"/>
              <a:t>The  QFD 1 Chart can inform us which functions are more critical in delivering the User/Stakeholder Requirements.</a:t>
            </a:r>
          </a:p>
          <a:p>
            <a:r>
              <a:rPr lang="en-US" dirty="0"/>
              <a:t>It is important, however, to review the calculated importance's to understand why certain functions are important and what impact they will have on the User/Stakeholder.  </a:t>
            </a:r>
          </a:p>
        </p:txBody>
      </p:sp>
      <p:sp>
        <p:nvSpPr>
          <p:cNvPr id="6" name="Title 5">
            <a:extLst>
              <a:ext uri="{FF2B5EF4-FFF2-40B4-BE49-F238E27FC236}">
                <a16:creationId xmlns:a16="http://schemas.microsoft.com/office/drawing/2014/main" id="{530BDBC9-6540-1041-B14F-A6FCB5FAEA2D}"/>
              </a:ext>
            </a:extLst>
          </p:cNvPr>
          <p:cNvSpPr>
            <a:spLocks noGrp="1"/>
          </p:cNvSpPr>
          <p:nvPr>
            <p:ph type="title"/>
          </p:nvPr>
        </p:nvSpPr>
        <p:spPr/>
        <p:txBody>
          <a:bodyPr/>
          <a:lstStyle/>
          <a:p>
            <a:r>
              <a:rPr lang="en-US" dirty="0"/>
              <a:t>Functional Importance</a:t>
            </a:r>
          </a:p>
        </p:txBody>
      </p:sp>
      <p:pic>
        <p:nvPicPr>
          <p:cNvPr id="10" name="Picture 9">
            <a:extLst>
              <a:ext uri="{FF2B5EF4-FFF2-40B4-BE49-F238E27FC236}">
                <a16:creationId xmlns:a16="http://schemas.microsoft.com/office/drawing/2014/main" id="{DD57E051-F2A4-9449-BE45-4708CF5952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3212" y="2665955"/>
            <a:ext cx="6515347" cy="4192045"/>
          </a:xfrm>
          <a:prstGeom prst="rect">
            <a:avLst/>
          </a:prstGeom>
        </p:spPr>
      </p:pic>
      <p:sp>
        <p:nvSpPr>
          <p:cNvPr id="12" name="TextBox 11">
            <a:extLst>
              <a:ext uri="{FF2B5EF4-FFF2-40B4-BE49-F238E27FC236}">
                <a16:creationId xmlns:a16="http://schemas.microsoft.com/office/drawing/2014/main" id="{C4062AF0-97E2-904E-9A8C-98AFD5441920}"/>
              </a:ext>
            </a:extLst>
          </p:cNvPr>
          <p:cNvSpPr txBox="1"/>
          <p:nvPr/>
        </p:nvSpPr>
        <p:spPr>
          <a:xfrm>
            <a:off x="8281062" y="3958087"/>
            <a:ext cx="3053560" cy="738664"/>
          </a:xfrm>
          <a:prstGeom prst="rect">
            <a:avLst/>
          </a:prstGeom>
          <a:noFill/>
        </p:spPr>
        <p:txBody>
          <a:bodyPr wrap="square" rtlCol="0">
            <a:spAutoFit/>
          </a:bodyPr>
          <a:lstStyle/>
          <a:p>
            <a:r>
              <a:rPr lang="en-US" sz="1400" dirty="0"/>
              <a:t>Design Book Functional </a:t>
            </a:r>
            <a:r>
              <a:rPr lang="en-US" sz="1400" dirty="0" err="1"/>
              <a:t>Importances</a:t>
            </a:r>
            <a:r>
              <a:rPr lang="en-US" sz="1400" dirty="0"/>
              <a:t> for the Case Study Generic Functionality </a:t>
            </a:r>
          </a:p>
        </p:txBody>
      </p:sp>
    </p:spTree>
    <p:extLst>
      <p:ext uri="{BB962C8B-B14F-4D97-AF65-F5344CB8AC3E}">
        <p14:creationId xmlns:p14="http://schemas.microsoft.com/office/powerpoint/2010/main" val="3849568946"/>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90" name="Rectangle 41"/>
          <p:cNvSpPr>
            <a:spLocks noChangeArrowheads="1"/>
          </p:cNvSpPr>
          <p:nvPr/>
        </p:nvSpPr>
        <p:spPr bwMode="auto">
          <a:xfrm>
            <a:off x="6028281" y="2708141"/>
            <a:ext cx="4916054" cy="954108"/>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sz="1800" dirty="0">
              <a:solidFill>
                <a:schemeClr val="tx1"/>
              </a:solidFill>
            </a:endParaRPr>
          </a:p>
        </p:txBody>
      </p:sp>
      <p:sp>
        <p:nvSpPr>
          <p:cNvPr id="86020" name="Rectangle 2"/>
          <p:cNvSpPr>
            <a:spLocks noChangeArrowheads="1"/>
          </p:cNvSpPr>
          <p:nvPr/>
        </p:nvSpPr>
        <p:spPr bwMode="auto">
          <a:xfrm>
            <a:off x="3468688" y="4203719"/>
            <a:ext cx="1941512" cy="879475"/>
          </a:xfrm>
          <a:prstGeom prst="rect">
            <a:avLst/>
          </a:prstGeom>
          <a:solidFill>
            <a:srgbClr val="FF5050"/>
          </a:solidFill>
          <a:ln w="12700">
            <a:solidFill>
              <a:schemeClr val="tx1"/>
            </a:solidFill>
            <a:miter lim="800000"/>
            <a:headEnd/>
            <a:tailEnd/>
          </a:ln>
        </p:spPr>
        <p:txBody>
          <a:bodyPr wrap="none" anchor="ctr"/>
          <a:lstStyle/>
          <a:p>
            <a:endParaRPr lang="en-US" sz="1800" dirty="0"/>
          </a:p>
        </p:txBody>
      </p:sp>
      <p:sp>
        <p:nvSpPr>
          <p:cNvPr id="86023" name="Rectangle 40"/>
          <p:cNvSpPr>
            <a:spLocks noGrp="1" noChangeArrowheads="1"/>
          </p:cNvSpPr>
          <p:nvPr>
            <p:ph sz="quarter" idx="16"/>
          </p:nvPr>
        </p:nvSpPr>
        <p:spPr>
          <a:xfrm>
            <a:off x="6096000" y="1103401"/>
            <a:ext cx="4848335" cy="5440141"/>
          </a:xfrm>
        </p:spPr>
        <p:txBody>
          <a:bodyPr>
            <a:normAutofit/>
          </a:bodyPr>
          <a:lstStyle/>
          <a:p>
            <a:r>
              <a:rPr lang="en-GB" sz="1600" dirty="0"/>
              <a:t>The fourth element of the QFD chart is the HOW MUCHs</a:t>
            </a:r>
          </a:p>
          <a:p>
            <a:r>
              <a:rPr lang="en-GB" sz="1600" dirty="0"/>
              <a:t>These are measures or metrics for the HOWs and the associated target values for how good the HOWs have to be in order to satisfy the customer </a:t>
            </a:r>
          </a:p>
          <a:p>
            <a:endParaRPr lang="en-GB" sz="1600" dirty="0"/>
          </a:p>
          <a:p>
            <a:r>
              <a:rPr lang="en-GB" sz="1600" dirty="0"/>
              <a:t>The HOW MUCHs are the Non-functional Performance Requirements and </a:t>
            </a:r>
            <a:r>
              <a:rPr lang="ja-JP" altLang="en-GB" sz="1600" dirty="0"/>
              <a:t>“</a:t>
            </a:r>
            <a:r>
              <a:rPr lang="en-GB" altLang="ja-JP" sz="1600" dirty="0"/>
              <a:t>flowed-down</a:t>
            </a:r>
            <a:r>
              <a:rPr lang="ja-JP" altLang="en-GB" sz="1600" dirty="0"/>
              <a:t>”</a:t>
            </a:r>
            <a:r>
              <a:rPr lang="en-GB" altLang="ja-JP" sz="1600" dirty="0"/>
              <a:t> Non-functional System Requirements</a:t>
            </a:r>
          </a:p>
          <a:p>
            <a:endParaRPr lang="en-GB" sz="1600" dirty="0"/>
          </a:p>
          <a:p>
            <a:r>
              <a:rPr lang="en-GB" sz="1600" dirty="0"/>
              <a:t>Empty cells indicate where we need to identify appropriate performance targets</a:t>
            </a:r>
          </a:p>
          <a:p>
            <a:r>
              <a:rPr lang="en-GB" sz="1600" dirty="0"/>
              <a:t>For any particular HOW function there will be many associated HOW MUCH metrics and target values</a:t>
            </a:r>
          </a:p>
        </p:txBody>
      </p:sp>
      <p:sp>
        <p:nvSpPr>
          <p:cNvPr id="86021" name="Rectangle 3"/>
          <p:cNvSpPr>
            <a:spLocks noGrp="1" noChangeArrowheads="1"/>
          </p:cNvSpPr>
          <p:nvPr>
            <p:ph type="title"/>
          </p:nvPr>
        </p:nvSpPr>
        <p:spPr>
          <a:xfrm>
            <a:off x="0" y="14887"/>
            <a:ext cx="10972800" cy="954107"/>
          </a:xfrm>
        </p:spPr>
        <p:txBody>
          <a:bodyPr/>
          <a:lstStyle/>
          <a:p>
            <a:r>
              <a:rPr lang="en-GB" sz="2800" dirty="0"/>
              <a:t>Step 4: Determine Targets and Ceilings </a:t>
            </a:r>
            <a:br>
              <a:rPr lang="en-GB" sz="2800" dirty="0"/>
            </a:br>
            <a:r>
              <a:rPr lang="en-GB" sz="2800" dirty="0"/>
              <a:t>HOW MUCH is Enough?</a:t>
            </a:r>
          </a:p>
        </p:txBody>
      </p:sp>
      <p:grpSp>
        <p:nvGrpSpPr>
          <p:cNvPr id="86022" name="Group 4"/>
          <p:cNvGrpSpPr>
            <a:grpSpLocks/>
          </p:cNvGrpSpPr>
          <p:nvPr/>
        </p:nvGrpSpPr>
        <p:grpSpPr bwMode="auto">
          <a:xfrm>
            <a:off x="1949452" y="1155719"/>
            <a:ext cx="3592658" cy="4411663"/>
            <a:chOff x="384" y="967"/>
            <a:chExt cx="2495" cy="2903"/>
          </a:xfrm>
        </p:grpSpPr>
        <p:sp>
          <p:nvSpPr>
            <p:cNvPr id="86025" name="Rectangle 5"/>
            <p:cNvSpPr>
              <a:spLocks noChangeArrowheads="1"/>
            </p:cNvSpPr>
            <p:nvPr/>
          </p:nvSpPr>
          <p:spPr bwMode="auto">
            <a:xfrm>
              <a:off x="1440"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86026" name="Rectangle 6"/>
            <p:cNvSpPr>
              <a:spLocks noChangeArrowheads="1"/>
            </p:cNvSpPr>
            <p:nvPr/>
          </p:nvSpPr>
          <p:spPr bwMode="auto">
            <a:xfrm>
              <a:off x="1632"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7" name="Rectangle 7"/>
            <p:cNvSpPr>
              <a:spLocks noChangeArrowheads="1"/>
            </p:cNvSpPr>
            <p:nvPr/>
          </p:nvSpPr>
          <p:spPr bwMode="auto">
            <a:xfrm>
              <a:off x="1824"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8" name="Rectangle 8"/>
            <p:cNvSpPr>
              <a:spLocks noChangeArrowheads="1"/>
            </p:cNvSpPr>
            <p:nvPr/>
          </p:nvSpPr>
          <p:spPr bwMode="auto">
            <a:xfrm>
              <a:off x="2016"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29" name="Rectangle 9"/>
            <p:cNvSpPr>
              <a:spLocks noChangeArrowheads="1"/>
            </p:cNvSpPr>
            <p:nvPr/>
          </p:nvSpPr>
          <p:spPr bwMode="auto">
            <a:xfrm>
              <a:off x="2208"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0" name="Rectangle 10"/>
            <p:cNvSpPr>
              <a:spLocks noChangeArrowheads="1"/>
            </p:cNvSpPr>
            <p:nvPr/>
          </p:nvSpPr>
          <p:spPr bwMode="auto">
            <a:xfrm>
              <a:off x="2592"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1" name="Rectangle 11"/>
            <p:cNvSpPr>
              <a:spLocks noChangeArrowheads="1"/>
            </p:cNvSpPr>
            <p:nvPr/>
          </p:nvSpPr>
          <p:spPr bwMode="auto">
            <a:xfrm>
              <a:off x="2400" y="1248"/>
              <a:ext cx="192" cy="2304"/>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2" name="Rectangle 12"/>
            <p:cNvSpPr>
              <a:spLocks noChangeArrowheads="1"/>
            </p:cNvSpPr>
            <p:nvPr/>
          </p:nvSpPr>
          <p:spPr bwMode="auto">
            <a:xfrm rot="-5400000">
              <a:off x="1488" y="720"/>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3" name="Rectangle 13"/>
            <p:cNvSpPr>
              <a:spLocks noChangeArrowheads="1"/>
            </p:cNvSpPr>
            <p:nvPr/>
          </p:nvSpPr>
          <p:spPr bwMode="auto">
            <a:xfrm rot="-5400000">
              <a:off x="1488" y="912"/>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86034" name="Rectangle 14"/>
            <p:cNvSpPr>
              <a:spLocks noChangeArrowheads="1"/>
            </p:cNvSpPr>
            <p:nvPr/>
          </p:nvSpPr>
          <p:spPr bwMode="auto">
            <a:xfrm rot="-5400000">
              <a:off x="1488" y="1104"/>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5" name="Rectangle 15"/>
            <p:cNvSpPr>
              <a:spLocks noChangeArrowheads="1"/>
            </p:cNvSpPr>
            <p:nvPr/>
          </p:nvSpPr>
          <p:spPr bwMode="auto">
            <a:xfrm rot="-5400000">
              <a:off x="1488" y="1296"/>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6" name="Rectangle 16"/>
            <p:cNvSpPr>
              <a:spLocks noChangeArrowheads="1"/>
            </p:cNvSpPr>
            <p:nvPr/>
          </p:nvSpPr>
          <p:spPr bwMode="auto">
            <a:xfrm rot="-5400000">
              <a:off x="1488" y="1680"/>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37" name="Text Box 17"/>
            <p:cNvSpPr txBox="1">
              <a:spLocks noChangeArrowheads="1"/>
            </p:cNvSpPr>
            <p:nvPr/>
          </p:nvSpPr>
          <p:spPr bwMode="auto">
            <a:xfrm rot="19017623">
              <a:off x="1395" y="2261"/>
              <a:ext cx="1484"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86038" name="Text Box 18"/>
            <p:cNvSpPr txBox="1">
              <a:spLocks noChangeArrowheads="1"/>
            </p:cNvSpPr>
            <p:nvPr/>
          </p:nvSpPr>
          <p:spPr bwMode="auto">
            <a:xfrm>
              <a:off x="470" y="1543"/>
              <a:ext cx="645"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86039" name="Text Box 19"/>
            <p:cNvSpPr txBox="1">
              <a:spLocks noChangeArrowheads="1"/>
            </p:cNvSpPr>
            <p:nvPr/>
          </p:nvSpPr>
          <p:spPr bwMode="auto">
            <a:xfrm>
              <a:off x="1910" y="967"/>
              <a:ext cx="550"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86040" name="Rectangle 20"/>
            <p:cNvSpPr>
              <a:spLocks noChangeArrowheads="1"/>
            </p:cNvSpPr>
            <p:nvPr/>
          </p:nvSpPr>
          <p:spPr bwMode="auto">
            <a:xfrm rot="-5400000">
              <a:off x="1488" y="1488"/>
              <a:ext cx="192" cy="2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86041" name="Group 21"/>
            <p:cNvGrpSpPr>
              <a:grpSpLocks/>
            </p:cNvGrpSpPr>
            <p:nvPr/>
          </p:nvGrpSpPr>
          <p:grpSpPr bwMode="auto">
            <a:xfrm>
              <a:off x="1488" y="1872"/>
              <a:ext cx="96" cy="96"/>
              <a:chOff x="3648" y="2400"/>
              <a:chExt cx="96" cy="96"/>
            </a:xfrm>
          </p:grpSpPr>
          <p:sp>
            <p:nvSpPr>
              <p:cNvPr id="86058"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9"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86042" name="Group 24"/>
            <p:cNvGrpSpPr>
              <a:grpSpLocks/>
            </p:cNvGrpSpPr>
            <p:nvPr/>
          </p:nvGrpSpPr>
          <p:grpSpPr bwMode="auto">
            <a:xfrm>
              <a:off x="2064" y="2640"/>
              <a:ext cx="96" cy="96"/>
              <a:chOff x="3648" y="2400"/>
              <a:chExt cx="96" cy="96"/>
            </a:xfrm>
          </p:grpSpPr>
          <p:sp>
            <p:nvSpPr>
              <p:cNvPr id="86056"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7"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86043" name="Group 27"/>
            <p:cNvGrpSpPr>
              <a:grpSpLocks/>
            </p:cNvGrpSpPr>
            <p:nvPr/>
          </p:nvGrpSpPr>
          <p:grpSpPr bwMode="auto">
            <a:xfrm>
              <a:off x="1680" y="2064"/>
              <a:ext cx="96" cy="96"/>
              <a:chOff x="3648" y="2400"/>
              <a:chExt cx="96" cy="96"/>
            </a:xfrm>
          </p:grpSpPr>
          <p:sp>
            <p:nvSpPr>
              <p:cNvPr id="86054" name="Oval 28"/>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5" name="Oval 29"/>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86044" name="Oval 30"/>
            <p:cNvSpPr>
              <a:spLocks noChangeArrowheads="1"/>
            </p:cNvSpPr>
            <p:nvPr/>
          </p:nvSpPr>
          <p:spPr bwMode="auto">
            <a:xfrm>
              <a:off x="1488" y="2256"/>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5" name="Oval 31"/>
            <p:cNvSpPr>
              <a:spLocks noChangeArrowheads="1"/>
            </p:cNvSpPr>
            <p:nvPr/>
          </p:nvSpPr>
          <p:spPr bwMode="auto">
            <a:xfrm>
              <a:off x="2064" y="1872"/>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6" name="Oval 32"/>
            <p:cNvSpPr>
              <a:spLocks noChangeArrowheads="1"/>
            </p:cNvSpPr>
            <p:nvPr/>
          </p:nvSpPr>
          <p:spPr bwMode="auto">
            <a:xfrm>
              <a:off x="1488" y="264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7" name="Oval 33"/>
            <p:cNvSpPr>
              <a:spLocks noChangeArrowheads="1"/>
            </p:cNvSpPr>
            <p:nvPr/>
          </p:nvSpPr>
          <p:spPr bwMode="auto">
            <a:xfrm>
              <a:off x="1680" y="2448"/>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8" name="AutoShape 34"/>
            <p:cNvSpPr>
              <a:spLocks noChangeArrowheads="1"/>
            </p:cNvSpPr>
            <p:nvPr/>
          </p:nvSpPr>
          <p:spPr bwMode="auto">
            <a:xfrm>
              <a:off x="1680" y="2832"/>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49" name="AutoShape 35"/>
            <p:cNvSpPr>
              <a:spLocks noChangeArrowheads="1"/>
            </p:cNvSpPr>
            <p:nvPr/>
          </p:nvSpPr>
          <p:spPr bwMode="auto">
            <a:xfrm>
              <a:off x="2448" y="2640"/>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0" name="AutoShape 36"/>
            <p:cNvSpPr>
              <a:spLocks noChangeArrowheads="1"/>
            </p:cNvSpPr>
            <p:nvPr/>
          </p:nvSpPr>
          <p:spPr bwMode="auto">
            <a:xfrm>
              <a:off x="2640" y="1872"/>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1" name="AutoShape 37"/>
            <p:cNvSpPr>
              <a:spLocks noChangeArrowheads="1"/>
            </p:cNvSpPr>
            <p:nvPr/>
          </p:nvSpPr>
          <p:spPr bwMode="auto">
            <a:xfrm>
              <a:off x="1488" y="2064"/>
              <a:ext cx="96" cy="96"/>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2" name="Oval 38"/>
            <p:cNvSpPr>
              <a:spLocks noChangeArrowheads="1"/>
            </p:cNvSpPr>
            <p:nvPr/>
          </p:nvSpPr>
          <p:spPr bwMode="auto">
            <a:xfrm>
              <a:off x="2448" y="2256"/>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86053" name="Text Box 39"/>
            <p:cNvSpPr txBox="1">
              <a:spLocks noChangeArrowheads="1"/>
            </p:cNvSpPr>
            <p:nvPr/>
          </p:nvSpPr>
          <p:spPr bwMode="auto">
            <a:xfrm>
              <a:off x="1622" y="3607"/>
              <a:ext cx="1129" cy="2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grpSp>
    </p:spTree>
    <p:extLst>
      <p:ext uri="{BB962C8B-B14F-4D97-AF65-F5344CB8AC3E}">
        <p14:creationId xmlns:p14="http://schemas.microsoft.com/office/powerpoint/2010/main" val="4289235060"/>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FD2303DA-0B83-404F-8648-BE75050556E6}"/>
              </a:ext>
            </a:extLst>
          </p:cNvPr>
          <p:cNvSpPr>
            <a:spLocks noGrp="1"/>
          </p:cNvSpPr>
          <p:nvPr>
            <p:ph type="body" sz="quarter" idx="13"/>
          </p:nvPr>
        </p:nvSpPr>
        <p:spPr>
          <a:xfrm>
            <a:off x="556673" y="1299493"/>
            <a:ext cx="11128507" cy="3790800"/>
          </a:xfrm>
        </p:spPr>
        <p:txBody>
          <a:bodyPr/>
          <a:lstStyle/>
          <a:p>
            <a:r>
              <a:rPr lang="en-GB" sz="2000" dirty="0">
                <a:latin typeface="Arial" charset="0"/>
              </a:rPr>
              <a:t>The “HOW MUCHs” complete the technical interpretation and comprises: </a:t>
            </a:r>
          </a:p>
          <a:p>
            <a:pPr lvl="1"/>
            <a:r>
              <a:rPr lang="en-GB" sz="2000" dirty="0">
                <a:latin typeface="Arial" charset="0"/>
              </a:rPr>
              <a:t>A metric or property and a value as a target, lower or upper limit.</a:t>
            </a:r>
          </a:p>
          <a:p>
            <a:r>
              <a:rPr lang="en-GB" sz="2000" dirty="0">
                <a:latin typeface="Arial" charset="0"/>
              </a:rPr>
              <a:t>It is where most of the non-functional requirements align to the QFD structure.</a:t>
            </a:r>
          </a:p>
          <a:p>
            <a:r>
              <a:rPr lang="en-GB" sz="2000" dirty="0">
                <a:latin typeface="Arial" charset="0"/>
              </a:rPr>
              <a:t>These can be very detailed and refer to other documents</a:t>
            </a:r>
            <a:endParaRPr lang="en-US" sz="2000" dirty="0">
              <a:latin typeface="Arial" charset="0"/>
            </a:endParaRPr>
          </a:p>
          <a:p>
            <a:endParaRPr lang="en-US" sz="2000" dirty="0"/>
          </a:p>
        </p:txBody>
      </p:sp>
      <p:sp>
        <p:nvSpPr>
          <p:cNvPr id="78850" name="Rectangle 2"/>
          <p:cNvSpPr>
            <a:spLocks noGrp="1" noChangeArrowheads="1"/>
          </p:cNvSpPr>
          <p:nvPr>
            <p:ph type="title"/>
          </p:nvPr>
        </p:nvSpPr>
        <p:spPr>
          <a:xfrm>
            <a:off x="0" y="0"/>
            <a:ext cx="11010600" cy="664797"/>
          </a:xfrm>
        </p:spPr>
        <p:txBody>
          <a:bodyPr/>
          <a:lstStyle/>
          <a:p>
            <a:pPr defTabSz="762000" eaLnBrk="1" hangingPunct="1"/>
            <a:r>
              <a:rPr lang="en-GB" dirty="0">
                <a:latin typeface="Arial" charset="0"/>
              </a:rPr>
              <a:t>Example</a:t>
            </a:r>
          </a:p>
        </p:txBody>
      </p:sp>
      <p:sp>
        <p:nvSpPr>
          <p:cNvPr id="2" name="Rectangle 1">
            <a:extLst>
              <a:ext uri="{FF2B5EF4-FFF2-40B4-BE49-F238E27FC236}">
                <a16:creationId xmlns:a16="http://schemas.microsoft.com/office/drawing/2014/main" id="{B0165404-3665-4A19-AD49-3437C3A70795}"/>
              </a:ext>
            </a:extLst>
          </p:cNvPr>
          <p:cNvSpPr/>
          <p:nvPr/>
        </p:nvSpPr>
        <p:spPr>
          <a:xfrm>
            <a:off x="1374452" y="2963930"/>
            <a:ext cx="5657850" cy="36766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a:stretch>
            <a:fillRect/>
          </a:stretch>
        </p:blipFill>
        <p:spPr>
          <a:xfrm>
            <a:off x="1520352" y="3194893"/>
            <a:ext cx="5842000" cy="3059084"/>
          </a:xfrm>
          <a:prstGeom prst="rect">
            <a:avLst/>
          </a:prstGeom>
        </p:spPr>
      </p:pic>
    </p:spTree>
    <p:extLst>
      <p:ext uri="{BB962C8B-B14F-4D97-AF65-F5344CB8AC3E}">
        <p14:creationId xmlns:p14="http://schemas.microsoft.com/office/powerpoint/2010/main" val="2707731270"/>
      </p:ext>
    </p:extLst>
  </p:cSld>
  <p:clrMapOvr>
    <a:masterClrMapping/>
  </p:clrMapOvr>
  <p:transition/>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A1AED63-E059-4E9B-ADB9-60F0E80F95B3}"/>
              </a:ext>
            </a:extLst>
          </p:cNvPr>
          <p:cNvSpPr/>
          <p:nvPr/>
        </p:nvSpPr>
        <p:spPr>
          <a:xfrm>
            <a:off x="2523553" y="3041200"/>
            <a:ext cx="3304552" cy="202864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875" name="Rectangle 67"/>
          <p:cNvSpPr>
            <a:spLocks noGrp="1" noChangeArrowheads="1"/>
          </p:cNvSpPr>
          <p:nvPr>
            <p:ph sz="quarter" idx="16"/>
          </p:nvPr>
        </p:nvSpPr>
        <p:spPr>
          <a:xfrm>
            <a:off x="2078039" y="799046"/>
            <a:ext cx="3959225" cy="1293914"/>
          </a:xfrm>
        </p:spPr>
        <p:txBody>
          <a:bodyPr>
            <a:normAutofit/>
          </a:bodyPr>
          <a:lstStyle/>
          <a:p>
            <a:r>
              <a:rPr lang="en-GB" sz="1800" b="1" dirty="0"/>
              <a:t>Bottom-Up</a:t>
            </a:r>
          </a:p>
          <a:p>
            <a:pPr lvl="1"/>
            <a:r>
              <a:rPr lang="en-GB" sz="1600" dirty="0"/>
              <a:t>Common sense, experience, judgement says that the way you measures Function 4 is by …</a:t>
            </a:r>
          </a:p>
        </p:txBody>
      </p:sp>
      <p:sp>
        <p:nvSpPr>
          <p:cNvPr id="8" name="Content Placeholder 7">
            <a:extLst>
              <a:ext uri="{FF2B5EF4-FFF2-40B4-BE49-F238E27FC236}">
                <a16:creationId xmlns:a16="http://schemas.microsoft.com/office/drawing/2014/main" id="{48609A1A-FEEB-254C-BF61-09678E6A5E75}"/>
              </a:ext>
            </a:extLst>
          </p:cNvPr>
          <p:cNvSpPr>
            <a:spLocks noGrp="1"/>
          </p:cNvSpPr>
          <p:nvPr>
            <p:ph sz="quarter" idx="17"/>
          </p:nvPr>
        </p:nvSpPr>
        <p:spPr>
          <a:xfrm>
            <a:off x="6109248" y="785219"/>
            <a:ext cx="4087535" cy="400899"/>
          </a:xfrm>
        </p:spPr>
        <p:txBody>
          <a:bodyPr>
            <a:normAutofit/>
          </a:bodyPr>
          <a:lstStyle/>
          <a:p>
            <a:r>
              <a:rPr lang="en-US" sz="1800" b="1" dirty="0"/>
              <a:t>Top Down</a:t>
            </a:r>
          </a:p>
        </p:txBody>
      </p:sp>
      <p:sp>
        <p:nvSpPr>
          <p:cNvPr id="79874" name="Rectangle 2"/>
          <p:cNvSpPr>
            <a:spLocks noGrp="1" noChangeArrowheads="1"/>
          </p:cNvSpPr>
          <p:nvPr>
            <p:ph type="title"/>
          </p:nvPr>
        </p:nvSpPr>
        <p:spPr>
          <a:xfrm>
            <a:off x="0" y="49494"/>
            <a:ext cx="10972800" cy="535531"/>
          </a:xfrm>
        </p:spPr>
        <p:txBody>
          <a:bodyPr/>
          <a:lstStyle/>
          <a:p>
            <a:r>
              <a:rPr lang="en-GB" sz="3200" dirty="0"/>
              <a:t>Deriving HOW MUCHs is Top-Down and Bottom-Up</a:t>
            </a:r>
          </a:p>
        </p:txBody>
      </p:sp>
      <p:sp>
        <p:nvSpPr>
          <p:cNvPr id="79876" name="AutoShape 69"/>
          <p:cNvSpPr>
            <a:spLocks noChangeArrowheads="1"/>
          </p:cNvSpPr>
          <p:nvPr/>
        </p:nvSpPr>
        <p:spPr bwMode="auto">
          <a:xfrm>
            <a:off x="6159506" y="4064000"/>
            <a:ext cx="482600" cy="381000"/>
          </a:xfrm>
          <a:prstGeom prst="rightArrow">
            <a:avLst>
              <a:gd name="adj1" fmla="val 50000"/>
              <a:gd name="adj2" fmla="val 31667"/>
            </a:avLst>
          </a:prstGeom>
          <a:solidFill>
            <a:schemeClr val="tx2"/>
          </a:solidFill>
          <a:ln w="9525">
            <a:solidFill>
              <a:schemeClr val="tx1"/>
            </a:solidFill>
            <a:miter lim="800000"/>
            <a:headEnd/>
            <a:tailEnd/>
          </a:ln>
        </p:spPr>
        <p:txBody>
          <a:bodyPr wrap="none" anchor="ctr"/>
          <a:lstStyle/>
          <a:p>
            <a:endParaRPr lang="en-US" sz="1800" dirty="0"/>
          </a:p>
        </p:txBody>
      </p:sp>
      <p:sp>
        <p:nvSpPr>
          <p:cNvPr id="79877" name="AutoShape 70"/>
          <p:cNvSpPr>
            <a:spLocks noChangeArrowheads="1"/>
          </p:cNvSpPr>
          <p:nvPr/>
        </p:nvSpPr>
        <p:spPr bwMode="auto">
          <a:xfrm>
            <a:off x="3923155" y="2161445"/>
            <a:ext cx="457200" cy="571500"/>
          </a:xfrm>
          <a:prstGeom prst="downArrow">
            <a:avLst>
              <a:gd name="adj1" fmla="val 50000"/>
              <a:gd name="adj2" fmla="val 31250"/>
            </a:avLst>
          </a:prstGeom>
          <a:solidFill>
            <a:schemeClr val="tx2"/>
          </a:solidFill>
          <a:ln>
            <a:headEnd/>
            <a:tailEnd/>
          </a:ln>
        </p:spPr>
        <p:style>
          <a:lnRef idx="0">
            <a:schemeClr val="dk1"/>
          </a:lnRef>
          <a:fillRef idx="3">
            <a:schemeClr val="dk1"/>
          </a:fillRef>
          <a:effectRef idx="3">
            <a:schemeClr val="dk1"/>
          </a:effectRef>
          <a:fontRef idx="minor">
            <a:schemeClr val="lt1"/>
          </a:fontRef>
        </p:style>
        <p:txBody>
          <a:bodyPr vert="eaVert" wrap="none" anchor="ctr"/>
          <a:lstStyle/>
          <a:p>
            <a:endParaRPr lang="en-US" sz="1800" dirty="0"/>
          </a:p>
        </p:txBody>
      </p:sp>
      <p:sp>
        <p:nvSpPr>
          <p:cNvPr id="79879" name="Rectangle 3"/>
          <p:cNvSpPr>
            <a:spLocks noChangeArrowheads="1"/>
          </p:cNvSpPr>
          <p:nvPr/>
        </p:nvSpPr>
        <p:spPr bwMode="auto">
          <a:xfrm>
            <a:off x="856354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79880" name="Rectangle 4"/>
          <p:cNvSpPr>
            <a:spLocks noChangeArrowheads="1"/>
          </p:cNvSpPr>
          <p:nvPr/>
        </p:nvSpPr>
        <p:spPr bwMode="auto">
          <a:xfrm>
            <a:off x="8839767"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1" name="Rectangle 5"/>
          <p:cNvSpPr>
            <a:spLocks noChangeArrowheads="1"/>
          </p:cNvSpPr>
          <p:nvPr/>
        </p:nvSpPr>
        <p:spPr bwMode="auto">
          <a:xfrm>
            <a:off x="9115994"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2" name="Rectangle 6"/>
          <p:cNvSpPr>
            <a:spLocks noChangeArrowheads="1"/>
          </p:cNvSpPr>
          <p:nvPr/>
        </p:nvSpPr>
        <p:spPr bwMode="auto">
          <a:xfrm>
            <a:off x="939222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3" name="Rectangle 7"/>
          <p:cNvSpPr>
            <a:spLocks noChangeArrowheads="1"/>
          </p:cNvSpPr>
          <p:nvPr/>
        </p:nvSpPr>
        <p:spPr bwMode="auto">
          <a:xfrm>
            <a:off x="9668442"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4" name="Rectangle 8"/>
          <p:cNvSpPr>
            <a:spLocks noChangeArrowheads="1"/>
          </p:cNvSpPr>
          <p:nvPr/>
        </p:nvSpPr>
        <p:spPr bwMode="auto">
          <a:xfrm>
            <a:off x="10220894"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5" name="Rectangle 9"/>
          <p:cNvSpPr>
            <a:spLocks noChangeArrowheads="1"/>
          </p:cNvSpPr>
          <p:nvPr/>
        </p:nvSpPr>
        <p:spPr bwMode="auto">
          <a:xfrm>
            <a:off x="9944667" y="1143668"/>
            <a:ext cx="276225" cy="4647532"/>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6" name="Rectangle 10"/>
          <p:cNvSpPr>
            <a:spLocks noChangeArrowheads="1"/>
          </p:cNvSpPr>
          <p:nvPr/>
        </p:nvSpPr>
        <p:spPr bwMode="auto">
          <a:xfrm rot="-5400000">
            <a:off x="8621713" y="1141437"/>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7" name="Rectangle 11"/>
          <p:cNvSpPr>
            <a:spLocks noChangeArrowheads="1"/>
          </p:cNvSpPr>
          <p:nvPr/>
        </p:nvSpPr>
        <p:spPr bwMode="auto">
          <a:xfrm rot="-5400000">
            <a:off x="8621713" y="1433537"/>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79888" name="Rectangle 12"/>
          <p:cNvSpPr>
            <a:spLocks noChangeArrowheads="1"/>
          </p:cNvSpPr>
          <p:nvPr/>
        </p:nvSpPr>
        <p:spPr bwMode="auto">
          <a:xfrm rot="-5400000">
            <a:off x="8621713" y="1725615"/>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89" name="Rectangle 13"/>
          <p:cNvSpPr>
            <a:spLocks noChangeArrowheads="1"/>
          </p:cNvSpPr>
          <p:nvPr/>
        </p:nvSpPr>
        <p:spPr bwMode="auto">
          <a:xfrm rot="-5400000">
            <a:off x="8621713" y="2017718"/>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0" name="Rectangle 14"/>
          <p:cNvSpPr>
            <a:spLocks noChangeArrowheads="1"/>
          </p:cNvSpPr>
          <p:nvPr/>
        </p:nvSpPr>
        <p:spPr bwMode="auto">
          <a:xfrm rot="-5400000">
            <a:off x="8621713" y="2600349"/>
            <a:ext cx="292100"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1" name="Text Box 15"/>
          <p:cNvSpPr txBox="1">
            <a:spLocks noChangeArrowheads="1"/>
          </p:cNvSpPr>
          <p:nvPr/>
        </p:nvSpPr>
        <p:spPr bwMode="auto">
          <a:xfrm>
            <a:off x="7164398" y="2295525"/>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WHAT</a:t>
            </a:r>
          </a:p>
        </p:txBody>
      </p:sp>
      <p:sp>
        <p:nvSpPr>
          <p:cNvPr id="79892" name="Text Box 16"/>
          <p:cNvSpPr txBox="1">
            <a:spLocks noChangeArrowheads="1"/>
          </p:cNvSpPr>
          <p:nvPr/>
        </p:nvSpPr>
        <p:spPr bwMode="auto">
          <a:xfrm>
            <a:off x="9123703" y="758112"/>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a:t>
            </a:r>
          </a:p>
        </p:txBody>
      </p:sp>
      <p:sp>
        <p:nvSpPr>
          <p:cNvPr id="79893" name="Rectangle 17"/>
          <p:cNvSpPr>
            <a:spLocks noChangeArrowheads="1"/>
          </p:cNvSpPr>
          <p:nvPr/>
        </p:nvSpPr>
        <p:spPr bwMode="auto">
          <a:xfrm rot="-5400000">
            <a:off x="8622507" y="2309024"/>
            <a:ext cx="290512" cy="34544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79894" name="Group 18"/>
          <p:cNvGrpSpPr>
            <a:grpSpLocks/>
          </p:cNvGrpSpPr>
          <p:nvPr/>
        </p:nvGrpSpPr>
        <p:grpSpPr bwMode="auto">
          <a:xfrm>
            <a:off x="8629651" y="2795588"/>
            <a:ext cx="138113" cy="146050"/>
            <a:chOff x="3648" y="2400"/>
            <a:chExt cx="96" cy="96"/>
          </a:xfrm>
        </p:grpSpPr>
        <p:sp>
          <p:nvSpPr>
            <p:cNvPr id="79931"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32"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79895" name="Group 21"/>
          <p:cNvGrpSpPr>
            <a:grpSpLocks/>
          </p:cNvGrpSpPr>
          <p:nvPr/>
        </p:nvGrpSpPr>
        <p:grpSpPr bwMode="auto">
          <a:xfrm>
            <a:off x="9458333" y="3962400"/>
            <a:ext cx="138113" cy="146050"/>
            <a:chOff x="3648" y="2400"/>
            <a:chExt cx="96" cy="96"/>
          </a:xfrm>
        </p:grpSpPr>
        <p:sp>
          <p:nvSpPr>
            <p:cNvPr id="79929"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30"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79896" name="Group 24"/>
          <p:cNvGrpSpPr>
            <a:grpSpLocks/>
          </p:cNvGrpSpPr>
          <p:nvPr/>
        </p:nvGrpSpPr>
        <p:grpSpPr bwMode="auto">
          <a:xfrm>
            <a:off x="8905877" y="3087688"/>
            <a:ext cx="138113" cy="146050"/>
            <a:chOff x="3648" y="2400"/>
            <a:chExt cx="96" cy="96"/>
          </a:xfrm>
        </p:grpSpPr>
        <p:sp>
          <p:nvSpPr>
            <p:cNvPr id="79927"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28"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79897" name="Oval 27"/>
          <p:cNvSpPr>
            <a:spLocks noChangeArrowheads="1"/>
          </p:cNvSpPr>
          <p:nvPr/>
        </p:nvSpPr>
        <p:spPr bwMode="auto">
          <a:xfrm>
            <a:off x="8629651" y="33797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8" name="Oval 28"/>
          <p:cNvSpPr>
            <a:spLocks noChangeArrowheads="1"/>
          </p:cNvSpPr>
          <p:nvPr/>
        </p:nvSpPr>
        <p:spPr bwMode="auto">
          <a:xfrm>
            <a:off x="9458333" y="27955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899" name="Oval 29"/>
          <p:cNvSpPr>
            <a:spLocks noChangeArrowheads="1"/>
          </p:cNvSpPr>
          <p:nvPr/>
        </p:nvSpPr>
        <p:spPr bwMode="auto">
          <a:xfrm>
            <a:off x="8629651" y="3962400"/>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0" name="Oval 30"/>
          <p:cNvSpPr>
            <a:spLocks noChangeArrowheads="1"/>
          </p:cNvSpPr>
          <p:nvPr/>
        </p:nvSpPr>
        <p:spPr bwMode="auto">
          <a:xfrm>
            <a:off x="8905877" y="367188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1" name="AutoShape 31"/>
          <p:cNvSpPr>
            <a:spLocks noChangeArrowheads="1"/>
          </p:cNvSpPr>
          <p:nvPr/>
        </p:nvSpPr>
        <p:spPr bwMode="auto">
          <a:xfrm>
            <a:off x="8905877" y="4254500"/>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2" name="AutoShape 32"/>
          <p:cNvSpPr>
            <a:spLocks noChangeArrowheads="1"/>
          </p:cNvSpPr>
          <p:nvPr/>
        </p:nvSpPr>
        <p:spPr bwMode="auto">
          <a:xfrm>
            <a:off x="10010775" y="3962400"/>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3" name="AutoShape 33"/>
          <p:cNvSpPr>
            <a:spLocks noChangeArrowheads="1"/>
          </p:cNvSpPr>
          <p:nvPr/>
        </p:nvSpPr>
        <p:spPr bwMode="auto">
          <a:xfrm>
            <a:off x="10288594" y="279558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4" name="AutoShape 34"/>
          <p:cNvSpPr>
            <a:spLocks noChangeArrowheads="1"/>
          </p:cNvSpPr>
          <p:nvPr/>
        </p:nvSpPr>
        <p:spPr bwMode="auto">
          <a:xfrm>
            <a:off x="8629651" y="3087688"/>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5" name="Oval 35"/>
          <p:cNvSpPr>
            <a:spLocks noChangeArrowheads="1"/>
          </p:cNvSpPr>
          <p:nvPr/>
        </p:nvSpPr>
        <p:spPr bwMode="auto">
          <a:xfrm>
            <a:off x="10010775" y="3379788"/>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6" name="Text Box 36"/>
          <p:cNvSpPr txBox="1">
            <a:spLocks noChangeArrowheads="1"/>
          </p:cNvSpPr>
          <p:nvPr/>
        </p:nvSpPr>
        <p:spPr bwMode="auto">
          <a:xfrm>
            <a:off x="8713798" y="5918200"/>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latin typeface="Times New Roman" charset="0"/>
              </a:rPr>
              <a:t>HOW MUCH</a:t>
            </a:r>
          </a:p>
        </p:txBody>
      </p:sp>
      <p:sp>
        <p:nvSpPr>
          <p:cNvPr id="79907" name="Text Box 38"/>
          <p:cNvSpPr txBox="1">
            <a:spLocks noChangeArrowheads="1"/>
          </p:cNvSpPr>
          <p:nvPr/>
        </p:nvSpPr>
        <p:spPr bwMode="auto">
          <a:xfrm>
            <a:off x="7085040" y="2713087"/>
            <a:ext cx="879405"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A</a:t>
            </a:r>
          </a:p>
        </p:txBody>
      </p:sp>
      <p:sp>
        <p:nvSpPr>
          <p:cNvPr id="79908" name="Oval 39"/>
          <p:cNvSpPr>
            <a:spLocks noChangeArrowheads="1"/>
          </p:cNvSpPr>
          <p:nvPr/>
        </p:nvSpPr>
        <p:spPr bwMode="auto">
          <a:xfrm>
            <a:off x="9190042" y="308927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09" name="AutoShape 40"/>
          <p:cNvSpPr>
            <a:spLocks noChangeArrowheads="1"/>
          </p:cNvSpPr>
          <p:nvPr/>
        </p:nvSpPr>
        <p:spPr bwMode="auto">
          <a:xfrm>
            <a:off x="9436101" y="3089275"/>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10" name="AutoShape 41"/>
          <p:cNvSpPr>
            <a:spLocks noChangeArrowheads="1"/>
          </p:cNvSpPr>
          <p:nvPr/>
        </p:nvSpPr>
        <p:spPr bwMode="auto">
          <a:xfrm>
            <a:off x="9728996" y="3085676"/>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9911" name="Text Box 51"/>
          <p:cNvSpPr txBox="1">
            <a:spLocks noChangeArrowheads="1"/>
          </p:cNvSpPr>
          <p:nvPr/>
        </p:nvSpPr>
        <p:spPr bwMode="auto">
          <a:xfrm>
            <a:off x="7085013" y="3005187"/>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B</a:t>
            </a:r>
          </a:p>
        </p:txBody>
      </p:sp>
      <p:sp>
        <p:nvSpPr>
          <p:cNvPr id="79912" name="Text Box 52"/>
          <p:cNvSpPr txBox="1">
            <a:spLocks noChangeArrowheads="1"/>
          </p:cNvSpPr>
          <p:nvPr/>
        </p:nvSpPr>
        <p:spPr bwMode="auto">
          <a:xfrm>
            <a:off x="7085013" y="3271887"/>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C</a:t>
            </a:r>
          </a:p>
        </p:txBody>
      </p:sp>
      <p:sp>
        <p:nvSpPr>
          <p:cNvPr id="79913" name="Text Box 53"/>
          <p:cNvSpPr txBox="1">
            <a:spLocks noChangeArrowheads="1"/>
          </p:cNvSpPr>
          <p:nvPr/>
        </p:nvSpPr>
        <p:spPr bwMode="auto">
          <a:xfrm>
            <a:off x="7085013" y="3563942"/>
            <a:ext cx="89273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D</a:t>
            </a:r>
          </a:p>
        </p:txBody>
      </p:sp>
      <p:sp>
        <p:nvSpPr>
          <p:cNvPr id="79914" name="Text Box 54"/>
          <p:cNvSpPr txBox="1">
            <a:spLocks noChangeArrowheads="1"/>
          </p:cNvSpPr>
          <p:nvPr/>
        </p:nvSpPr>
        <p:spPr bwMode="auto">
          <a:xfrm>
            <a:off x="7072313" y="3871916"/>
            <a:ext cx="88282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E</a:t>
            </a:r>
          </a:p>
        </p:txBody>
      </p:sp>
      <p:sp>
        <p:nvSpPr>
          <p:cNvPr id="79915" name="Text Box 55"/>
          <p:cNvSpPr txBox="1">
            <a:spLocks noChangeArrowheads="1"/>
          </p:cNvSpPr>
          <p:nvPr/>
        </p:nvSpPr>
        <p:spPr bwMode="auto">
          <a:xfrm>
            <a:off x="7072313" y="4164062"/>
            <a:ext cx="87274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RQMT F</a:t>
            </a:r>
          </a:p>
        </p:txBody>
      </p:sp>
      <p:sp>
        <p:nvSpPr>
          <p:cNvPr id="79916" name="Text Box 56"/>
          <p:cNvSpPr txBox="1">
            <a:spLocks noChangeArrowheads="1"/>
          </p:cNvSpPr>
          <p:nvPr/>
        </p:nvSpPr>
        <p:spPr bwMode="auto">
          <a:xfrm rot="-5400000">
            <a:off x="8561682" y="1936891"/>
            <a:ext cx="23436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 </a:t>
            </a:r>
          </a:p>
        </p:txBody>
      </p:sp>
      <p:sp>
        <p:nvSpPr>
          <p:cNvPr id="79921" name="Text Box 62"/>
          <p:cNvSpPr txBox="1">
            <a:spLocks noChangeArrowheads="1"/>
          </p:cNvSpPr>
          <p:nvPr/>
        </p:nvSpPr>
        <p:spPr bwMode="auto">
          <a:xfrm rot="-5400000">
            <a:off x="9542436" y="1927365"/>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6 </a:t>
            </a:r>
          </a:p>
        </p:txBody>
      </p:sp>
      <p:sp>
        <p:nvSpPr>
          <p:cNvPr id="79922" name="Text Box 63"/>
          <p:cNvSpPr txBox="1">
            <a:spLocks noChangeArrowheads="1"/>
          </p:cNvSpPr>
          <p:nvPr/>
        </p:nvSpPr>
        <p:spPr bwMode="auto">
          <a:xfrm rot="-5400000">
            <a:off x="9790086" y="1919428"/>
            <a:ext cx="109225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1400" b="1" dirty="0"/>
              <a:t>Function 7 </a:t>
            </a:r>
          </a:p>
        </p:txBody>
      </p:sp>
      <p:sp>
        <p:nvSpPr>
          <p:cNvPr id="112" name="AutoShape 64"/>
          <p:cNvSpPr>
            <a:spLocks noChangeArrowheads="1"/>
          </p:cNvSpPr>
          <p:nvPr/>
        </p:nvSpPr>
        <p:spPr bwMode="gray">
          <a:xfrm>
            <a:off x="5828108" y="4864952"/>
            <a:ext cx="2905128" cy="1877519"/>
          </a:xfrm>
          <a:prstGeom prst="wedgeRoundRectCallout">
            <a:avLst>
              <a:gd name="adj1" fmla="val 87629"/>
              <a:gd name="adj2" fmla="val -5349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400" dirty="0">
                <a:solidFill>
                  <a:schemeClr val="bg1"/>
                </a:solidFill>
              </a:rPr>
              <a:t>The HOW MUCH for LOAD WEAPON must contain metrics that relate to Customer Requirements A, B, D and F.</a:t>
            </a:r>
          </a:p>
          <a:p>
            <a:pPr algn="ctr">
              <a:defRPr/>
            </a:pPr>
            <a:r>
              <a:rPr lang="en-GB" sz="1400" dirty="0">
                <a:solidFill>
                  <a:schemeClr val="bg1"/>
                </a:solidFill>
              </a:rPr>
              <a:t>This serves as a cross check of QFD symbols and Functional Metrics</a:t>
            </a:r>
          </a:p>
        </p:txBody>
      </p:sp>
      <p:sp>
        <p:nvSpPr>
          <p:cNvPr id="60" name="TextBox 59"/>
          <p:cNvSpPr txBox="1"/>
          <p:nvPr/>
        </p:nvSpPr>
        <p:spPr>
          <a:xfrm>
            <a:off x="507366" y="5313015"/>
            <a:ext cx="4257673" cy="1077218"/>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600" dirty="0"/>
              <a:t>A common approach here is to consider two solutions to a particular function. Say A and B, and ask what metrics could be used to decided between them?  </a:t>
            </a:r>
          </a:p>
        </p:txBody>
      </p:sp>
      <p:pic>
        <p:nvPicPr>
          <p:cNvPr id="4" name="Picture 3"/>
          <p:cNvPicPr>
            <a:picLocks noChangeAspect="1"/>
          </p:cNvPicPr>
          <p:nvPr/>
        </p:nvPicPr>
        <p:blipFill>
          <a:blip r:embed="rId3"/>
          <a:stretch>
            <a:fillRect/>
          </a:stretch>
        </p:blipFill>
        <p:spPr>
          <a:xfrm>
            <a:off x="2523553" y="3081422"/>
            <a:ext cx="3787271" cy="1983153"/>
          </a:xfrm>
          <a:prstGeom prst="rect">
            <a:avLst/>
          </a:prstGeom>
        </p:spPr>
      </p:pic>
      <p:sp>
        <p:nvSpPr>
          <p:cNvPr id="66" name="Rectangle 14">
            <a:extLst>
              <a:ext uri="{FF2B5EF4-FFF2-40B4-BE49-F238E27FC236}">
                <a16:creationId xmlns:a16="http://schemas.microsoft.com/office/drawing/2014/main" id="{C9660189-B89E-8F4F-AE82-15882009AB5D}"/>
              </a:ext>
            </a:extLst>
          </p:cNvPr>
          <p:cNvSpPr>
            <a:spLocks noChangeArrowheads="1"/>
          </p:cNvSpPr>
          <p:nvPr/>
        </p:nvSpPr>
        <p:spPr bwMode="auto">
          <a:xfrm rot="-5400000">
            <a:off x="8722410" y="1816765"/>
            <a:ext cx="1629287" cy="221095"/>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pPr eaLnBrk="0" hangingPunct="0"/>
            <a:r>
              <a:rPr lang="en-GB" sz="1100" b="1" dirty="0">
                <a:latin typeface="Arial" panose="020B0604020202020204" pitchFamily="34" charset="0"/>
                <a:cs typeface="Arial" panose="020B0604020202020204" pitchFamily="34" charset="0"/>
              </a:rPr>
              <a:t>ARM WEAPON</a:t>
            </a:r>
          </a:p>
        </p:txBody>
      </p:sp>
      <p:sp>
        <p:nvSpPr>
          <p:cNvPr id="67" name="Text Box 21">
            <a:extLst>
              <a:ext uri="{FF2B5EF4-FFF2-40B4-BE49-F238E27FC236}">
                <a16:creationId xmlns:a16="http://schemas.microsoft.com/office/drawing/2014/main" id="{FB99F421-29B5-C74A-A974-F56D08FCA954}"/>
              </a:ext>
            </a:extLst>
          </p:cNvPr>
          <p:cNvSpPr txBox="1">
            <a:spLocks noChangeArrowheads="1"/>
          </p:cNvSpPr>
          <p:nvPr/>
        </p:nvSpPr>
        <p:spPr bwMode="auto">
          <a:xfrm rot="-5400000">
            <a:off x="7893387" y="1820291"/>
            <a:ext cx="1628717" cy="267902"/>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CLEAR LAUNCHER</a:t>
            </a:r>
          </a:p>
        </p:txBody>
      </p:sp>
      <p:sp>
        <p:nvSpPr>
          <p:cNvPr id="68" name="Text Box 23">
            <a:extLst>
              <a:ext uri="{FF2B5EF4-FFF2-40B4-BE49-F238E27FC236}">
                <a16:creationId xmlns:a16="http://schemas.microsoft.com/office/drawing/2014/main" id="{2C74FF09-50A2-6E4F-91AA-C6B361DC59C9}"/>
              </a:ext>
            </a:extLst>
          </p:cNvPr>
          <p:cNvSpPr txBox="1">
            <a:spLocks noChangeArrowheads="1"/>
          </p:cNvSpPr>
          <p:nvPr/>
        </p:nvSpPr>
        <p:spPr bwMode="auto">
          <a:xfrm rot="-5400000">
            <a:off x="8156485" y="1809176"/>
            <a:ext cx="1629285" cy="2679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IDENTIFY MUNITION</a:t>
            </a:r>
          </a:p>
        </p:txBody>
      </p:sp>
      <p:sp>
        <p:nvSpPr>
          <p:cNvPr id="69" name="Text Box 24">
            <a:extLst>
              <a:ext uri="{FF2B5EF4-FFF2-40B4-BE49-F238E27FC236}">
                <a16:creationId xmlns:a16="http://schemas.microsoft.com/office/drawing/2014/main" id="{E4C3E19F-F00D-CD45-A236-07B3D380018E}"/>
              </a:ext>
            </a:extLst>
          </p:cNvPr>
          <p:cNvSpPr txBox="1">
            <a:spLocks noChangeArrowheads="1"/>
          </p:cNvSpPr>
          <p:nvPr/>
        </p:nvSpPr>
        <p:spPr bwMode="auto">
          <a:xfrm rot="-5400000">
            <a:off x="8426387" y="1808892"/>
            <a:ext cx="1629755" cy="267904"/>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PREPARE MUNITION</a:t>
            </a:r>
          </a:p>
        </p:txBody>
      </p:sp>
      <p:sp>
        <p:nvSpPr>
          <p:cNvPr id="70" name="Text Box 25">
            <a:extLst>
              <a:ext uri="{FF2B5EF4-FFF2-40B4-BE49-F238E27FC236}">
                <a16:creationId xmlns:a16="http://schemas.microsoft.com/office/drawing/2014/main" id="{55E734D4-C04A-D549-96D2-38C384115511}"/>
              </a:ext>
            </a:extLst>
          </p:cNvPr>
          <p:cNvSpPr txBox="1">
            <a:spLocks noChangeArrowheads="1"/>
          </p:cNvSpPr>
          <p:nvPr/>
        </p:nvSpPr>
        <p:spPr bwMode="auto">
          <a:xfrm rot="-5400000">
            <a:off x="8962855" y="1802942"/>
            <a:ext cx="1629806" cy="261610"/>
          </a:xfrm>
          <a:prstGeom prst="rect">
            <a:avLst/>
          </a:prstGeom>
          <a:noFill/>
          <a:ln w="12700">
            <a:no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1100" b="1" dirty="0"/>
              <a:t>LOAD WEAPON</a:t>
            </a:r>
          </a:p>
        </p:txBody>
      </p:sp>
      <p:sp>
        <p:nvSpPr>
          <p:cNvPr id="71" name="Oval 28">
            <a:extLst>
              <a:ext uri="{FF2B5EF4-FFF2-40B4-BE49-F238E27FC236}">
                <a16:creationId xmlns:a16="http://schemas.microsoft.com/office/drawing/2014/main" id="{F59AB223-459E-E946-9CA1-0FF6194E4084}"/>
              </a:ext>
            </a:extLst>
          </p:cNvPr>
          <p:cNvSpPr>
            <a:spLocks noChangeArrowheads="1"/>
          </p:cNvSpPr>
          <p:nvPr/>
        </p:nvSpPr>
        <p:spPr bwMode="auto">
          <a:xfrm>
            <a:off x="9719446" y="2796765"/>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3" name="Oval 19">
            <a:extLst>
              <a:ext uri="{FF2B5EF4-FFF2-40B4-BE49-F238E27FC236}">
                <a16:creationId xmlns:a16="http://schemas.microsoft.com/office/drawing/2014/main" id="{E44E4AAD-0D4E-3E48-AFB1-8CA96CF3C015}"/>
              </a:ext>
            </a:extLst>
          </p:cNvPr>
          <p:cNvSpPr>
            <a:spLocks noChangeArrowheads="1"/>
          </p:cNvSpPr>
          <p:nvPr/>
        </p:nvSpPr>
        <p:spPr bwMode="auto">
          <a:xfrm>
            <a:off x="9731942" y="3686734"/>
            <a:ext cx="138113" cy="1524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4" name="Oval 20">
            <a:extLst>
              <a:ext uri="{FF2B5EF4-FFF2-40B4-BE49-F238E27FC236}">
                <a16:creationId xmlns:a16="http://schemas.microsoft.com/office/drawing/2014/main" id="{20E69CF8-A617-3B44-91F0-E0BEE235D321}"/>
              </a:ext>
            </a:extLst>
          </p:cNvPr>
          <p:cNvSpPr>
            <a:spLocks noChangeArrowheads="1"/>
          </p:cNvSpPr>
          <p:nvPr/>
        </p:nvSpPr>
        <p:spPr bwMode="auto">
          <a:xfrm>
            <a:off x="9766470" y="3726423"/>
            <a:ext cx="69057" cy="7620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75" name="AutoShape 31">
            <a:extLst>
              <a:ext uri="{FF2B5EF4-FFF2-40B4-BE49-F238E27FC236}">
                <a16:creationId xmlns:a16="http://schemas.microsoft.com/office/drawing/2014/main" id="{1B4239C0-AFAD-EB49-AA3B-37AAC94A1CB2}"/>
              </a:ext>
            </a:extLst>
          </p:cNvPr>
          <p:cNvSpPr>
            <a:spLocks noChangeArrowheads="1"/>
          </p:cNvSpPr>
          <p:nvPr/>
        </p:nvSpPr>
        <p:spPr bwMode="auto">
          <a:xfrm>
            <a:off x="9734570" y="4265821"/>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Tree>
    <p:extLst>
      <p:ext uri="{BB962C8B-B14F-4D97-AF65-F5344CB8AC3E}">
        <p14:creationId xmlns:p14="http://schemas.microsoft.com/office/powerpoint/2010/main" val="2497626619"/>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Rectangle 2"/>
          <p:cNvSpPr>
            <a:spLocks noGrp="1" noChangeArrowheads="1"/>
          </p:cNvSpPr>
          <p:nvPr>
            <p:ph type="title"/>
          </p:nvPr>
        </p:nvSpPr>
        <p:spPr>
          <a:xfrm>
            <a:off x="296758" y="64691"/>
            <a:ext cx="8377307" cy="635816"/>
          </a:xfrm>
        </p:spPr>
        <p:txBody>
          <a:bodyPr/>
          <a:lstStyle/>
          <a:p>
            <a:r>
              <a:rPr lang="en-GB" sz="3200" dirty="0"/>
              <a:t>High Level NFS Flow Down</a:t>
            </a:r>
          </a:p>
        </p:txBody>
      </p:sp>
      <p:sp>
        <p:nvSpPr>
          <p:cNvPr id="94210" name="Rectangle 3"/>
          <p:cNvSpPr>
            <a:spLocks noChangeArrowheads="1"/>
          </p:cNvSpPr>
          <p:nvPr/>
        </p:nvSpPr>
        <p:spPr bwMode="auto">
          <a:xfrm>
            <a:off x="5165727"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4211" name="Rectangle 4"/>
          <p:cNvSpPr>
            <a:spLocks noChangeArrowheads="1"/>
          </p:cNvSpPr>
          <p:nvPr/>
        </p:nvSpPr>
        <p:spPr bwMode="auto">
          <a:xfrm>
            <a:off x="5440368"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2" name="Rectangle 5"/>
          <p:cNvSpPr>
            <a:spLocks noChangeArrowheads="1"/>
          </p:cNvSpPr>
          <p:nvPr/>
        </p:nvSpPr>
        <p:spPr bwMode="auto">
          <a:xfrm>
            <a:off x="5718175"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3" name="Rectangle 6"/>
          <p:cNvSpPr>
            <a:spLocks noChangeArrowheads="1"/>
          </p:cNvSpPr>
          <p:nvPr/>
        </p:nvSpPr>
        <p:spPr bwMode="auto">
          <a:xfrm>
            <a:off x="5992813"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4" name="Rectangle 7"/>
          <p:cNvSpPr>
            <a:spLocks noChangeArrowheads="1"/>
          </p:cNvSpPr>
          <p:nvPr/>
        </p:nvSpPr>
        <p:spPr bwMode="auto">
          <a:xfrm>
            <a:off x="6270627"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5" name="Rectangle 8"/>
          <p:cNvSpPr>
            <a:spLocks noChangeArrowheads="1"/>
          </p:cNvSpPr>
          <p:nvPr/>
        </p:nvSpPr>
        <p:spPr bwMode="auto">
          <a:xfrm>
            <a:off x="6823075" y="1119188"/>
            <a:ext cx="274638"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6" name="Rectangle 9"/>
          <p:cNvSpPr>
            <a:spLocks noChangeArrowheads="1"/>
          </p:cNvSpPr>
          <p:nvPr/>
        </p:nvSpPr>
        <p:spPr bwMode="auto">
          <a:xfrm>
            <a:off x="6545268" y="1119188"/>
            <a:ext cx="277812" cy="39878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7" name="Rectangle 10"/>
          <p:cNvSpPr>
            <a:spLocks noChangeArrowheads="1"/>
          </p:cNvSpPr>
          <p:nvPr/>
        </p:nvSpPr>
        <p:spPr bwMode="auto">
          <a:xfrm rot="-5400000">
            <a:off x="5895975" y="-257175"/>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18" name="Rectangle 11"/>
          <p:cNvSpPr>
            <a:spLocks noChangeArrowheads="1"/>
          </p:cNvSpPr>
          <p:nvPr/>
        </p:nvSpPr>
        <p:spPr bwMode="auto">
          <a:xfrm rot="-5400000">
            <a:off x="5891213" y="39696"/>
            <a:ext cx="292100" cy="47847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4219" name="Rectangle 12"/>
          <p:cNvSpPr>
            <a:spLocks noChangeArrowheads="1"/>
          </p:cNvSpPr>
          <p:nvPr/>
        </p:nvSpPr>
        <p:spPr bwMode="auto">
          <a:xfrm rot="-5400000">
            <a:off x="5895975" y="327033"/>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0" name="Rectangle 13"/>
          <p:cNvSpPr>
            <a:spLocks noChangeArrowheads="1"/>
          </p:cNvSpPr>
          <p:nvPr/>
        </p:nvSpPr>
        <p:spPr bwMode="auto">
          <a:xfrm rot="-5400000">
            <a:off x="5895975" y="619133"/>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1" name="Rectangle 14"/>
          <p:cNvSpPr>
            <a:spLocks noChangeArrowheads="1"/>
          </p:cNvSpPr>
          <p:nvPr/>
        </p:nvSpPr>
        <p:spPr bwMode="auto">
          <a:xfrm rot="-5400000">
            <a:off x="5895975" y="1201746"/>
            <a:ext cx="292100"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2" name="Text Box 15"/>
          <p:cNvSpPr txBox="1">
            <a:spLocks noChangeArrowheads="1"/>
          </p:cNvSpPr>
          <p:nvPr/>
        </p:nvSpPr>
        <p:spPr bwMode="auto">
          <a:xfrm>
            <a:off x="3767146" y="1566863"/>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4223" name="Text Box 16"/>
          <p:cNvSpPr txBox="1">
            <a:spLocks noChangeArrowheads="1"/>
          </p:cNvSpPr>
          <p:nvPr/>
        </p:nvSpPr>
        <p:spPr bwMode="auto">
          <a:xfrm>
            <a:off x="5840421" y="692150"/>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4224" name="Rectangle 17"/>
          <p:cNvSpPr>
            <a:spLocks noChangeArrowheads="1"/>
          </p:cNvSpPr>
          <p:nvPr/>
        </p:nvSpPr>
        <p:spPr bwMode="auto">
          <a:xfrm rot="-5400000">
            <a:off x="5896777" y="910440"/>
            <a:ext cx="290513" cy="47942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94225" name="Group 18"/>
          <p:cNvGrpSpPr>
            <a:grpSpLocks/>
          </p:cNvGrpSpPr>
          <p:nvPr/>
        </p:nvGrpSpPr>
        <p:grpSpPr bwMode="auto">
          <a:xfrm>
            <a:off x="5232401" y="2066925"/>
            <a:ext cx="138113" cy="146050"/>
            <a:chOff x="3648" y="2400"/>
            <a:chExt cx="96" cy="96"/>
          </a:xfrm>
        </p:grpSpPr>
        <p:sp>
          <p:nvSpPr>
            <p:cNvPr id="94269" name="Oval 1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70" name="Oval 2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4226" name="Group 21"/>
          <p:cNvGrpSpPr>
            <a:grpSpLocks/>
          </p:cNvGrpSpPr>
          <p:nvPr/>
        </p:nvGrpSpPr>
        <p:grpSpPr bwMode="auto">
          <a:xfrm>
            <a:off x="6062663" y="3233738"/>
            <a:ext cx="138112" cy="146050"/>
            <a:chOff x="3648" y="2400"/>
            <a:chExt cx="96" cy="96"/>
          </a:xfrm>
        </p:grpSpPr>
        <p:sp>
          <p:nvSpPr>
            <p:cNvPr id="94267" name="Oval 22"/>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8" name="Oval 23"/>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4227" name="Group 24"/>
          <p:cNvGrpSpPr>
            <a:grpSpLocks/>
          </p:cNvGrpSpPr>
          <p:nvPr/>
        </p:nvGrpSpPr>
        <p:grpSpPr bwMode="auto">
          <a:xfrm>
            <a:off x="5510218" y="2359025"/>
            <a:ext cx="138112" cy="146050"/>
            <a:chOff x="3648" y="2400"/>
            <a:chExt cx="96" cy="96"/>
          </a:xfrm>
        </p:grpSpPr>
        <p:sp>
          <p:nvSpPr>
            <p:cNvPr id="94265" name="Oval 25"/>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6" name="Oval 26"/>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94228" name="Oval 27"/>
          <p:cNvSpPr>
            <a:spLocks noChangeArrowheads="1"/>
          </p:cNvSpPr>
          <p:nvPr/>
        </p:nvSpPr>
        <p:spPr bwMode="auto">
          <a:xfrm>
            <a:off x="5232401" y="2651125"/>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29" name="Oval 28"/>
          <p:cNvSpPr>
            <a:spLocks noChangeArrowheads="1"/>
          </p:cNvSpPr>
          <p:nvPr/>
        </p:nvSpPr>
        <p:spPr bwMode="auto">
          <a:xfrm>
            <a:off x="6062663" y="20669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0" name="Oval 29"/>
          <p:cNvSpPr>
            <a:spLocks noChangeArrowheads="1"/>
          </p:cNvSpPr>
          <p:nvPr/>
        </p:nvSpPr>
        <p:spPr bwMode="auto">
          <a:xfrm>
            <a:off x="5232401" y="3233738"/>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1" name="Oval 30"/>
          <p:cNvSpPr>
            <a:spLocks noChangeArrowheads="1"/>
          </p:cNvSpPr>
          <p:nvPr/>
        </p:nvSpPr>
        <p:spPr bwMode="auto">
          <a:xfrm>
            <a:off x="5510218" y="29432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2" name="AutoShape 31"/>
          <p:cNvSpPr>
            <a:spLocks noChangeArrowheads="1"/>
          </p:cNvSpPr>
          <p:nvPr/>
        </p:nvSpPr>
        <p:spPr bwMode="auto">
          <a:xfrm>
            <a:off x="5510218" y="35258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3" name="AutoShape 32"/>
          <p:cNvSpPr>
            <a:spLocks noChangeArrowheads="1"/>
          </p:cNvSpPr>
          <p:nvPr/>
        </p:nvSpPr>
        <p:spPr bwMode="auto">
          <a:xfrm>
            <a:off x="6615118" y="32337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4" name="AutoShape 33"/>
          <p:cNvSpPr>
            <a:spLocks noChangeArrowheads="1"/>
          </p:cNvSpPr>
          <p:nvPr/>
        </p:nvSpPr>
        <p:spPr bwMode="auto">
          <a:xfrm>
            <a:off x="6891338" y="2066925"/>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5" name="AutoShape 34"/>
          <p:cNvSpPr>
            <a:spLocks noChangeArrowheads="1"/>
          </p:cNvSpPr>
          <p:nvPr/>
        </p:nvSpPr>
        <p:spPr bwMode="auto">
          <a:xfrm>
            <a:off x="5232401" y="2359025"/>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6" name="Oval 35"/>
          <p:cNvSpPr>
            <a:spLocks noChangeArrowheads="1"/>
          </p:cNvSpPr>
          <p:nvPr/>
        </p:nvSpPr>
        <p:spPr bwMode="auto">
          <a:xfrm>
            <a:off x="6615118" y="2651125"/>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37" name="Text Box 36"/>
          <p:cNvSpPr txBox="1">
            <a:spLocks noChangeArrowheads="1"/>
          </p:cNvSpPr>
          <p:nvPr/>
        </p:nvSpPr>
        <p:spPr bwMode="auto">
          <a:xfrm>
            <a:off x="5318134" y="5189538"/>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94238" name="Text Box 37"/>
          <p:cNvSpPr txBox="1">
            <a:spLocks noChangeArrowheads="1"/>
          </p:cNvSpPr>
          <p:nvPr/>
        </p:nvSpPr>
        <p:spPr bwMode="auto">
          <a:xfrm>
            <a:off x="3787785" y="2263775"/>
            <a:ext cx="69762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Cost</a:t>
            </a:r>
          </a:p>
        </p:txBody>
      </p:sp>
      <p:sp>
        <p:nvSpPr>
          <p:cNvPr id="94239" name="Text Box 38"/>
          <p:cNvSpPr txBox="1">
            <a:spLocks noChangeArrowheads="1"/>
          </p:cNvSpPr>
          <p:nvPr/>
        </p:nvSpPr>
        <p:spPr bwMode="auto">
          <a:xfrm>
            <a:off x="3737042" y="3117850"/>
            <a:ext cx="130035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Reliability </a:t>
            </a:r>
          </a:p>
        </p:txBody>
      </p:sp>
      <p:sp>
        <p:nvSpPr>
          <p:cNvPr id="94240" name="Oval 39"/>
          <p:cNvSpPr>
            <a:spLocks noChangeArrowheads="1"/>
          </p:cNvSpPr>
          <p:nvPr/>
        </p:nvSpPr>
        <p:spPr bwMode="auto">
          <a:xfrm>
            <a:off x="5794376" y="2360613"/>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1" name="AutoShape 40"/>
          <p:cNvSpPr>
            <a:spLocks noChangeArrowheads="1"/>
          </p:cNvSpPr>
          <p:nvPr/>
        </p:nvSpPr>
        <p:spPr bwMode="auto">
          <a:xfrm>
            <a:off x="6038850" y="2360613"/>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2" name="AutoShape 41"/>
          <p:cNvSpPr>
            <a:spLocks noChangeArrowheads="1"/>
          </p:cNvSpPr>
          <p:nvPr/>
        </p:nvSpPr>
        <p:spPr bwMode="auto">
          <a:xfrm>
            <a:off x="6354766" y="2355850"/>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43" name="AutoShape 42"/>
          <p:cNvSpPr>
            <a:spLocks noChangeArrowheads="1"/>
          </p:cNvSpPr>
          <p:nvPr/>
        </p:nvSpPr>
        <p:spPr bwMode="auto">
          <a:xfrm>
            <a:off x="1579801" y="1641475"/>
            <a:ext cx="1739900" cy="990600"/>
          </a:xfrm>
          <a:prstGeom prst="wedgeRoundRectCallout">
            <a:avLst>
              <a:gd name="adj1" fmla="val 79106"/>
              <a:gd name="adj2" fmla="val 34454"/>
              <a:gd name="adj3" fmla="val 16667"/>
            </a:avLst>
          </a:prstGeom>
          <a:ln/>
        </p:spPr>
        <p:style>
          <a:lnRef idx="0">
            <a:schemeClr val="accent2"/>
          </a:lnRef>
          <a:fillRef idx="3">
            <a:schemeClr val="accent2"/>
          </a:fillRef>
          <a:effectRef idx="3">
            <a:schemeClr val="accent2"/>
          </a:effectRef>
          <a:fontRef idx="minor">
            <a:schemeClr val="lt1"/>
          </a:fontRef>
        </p:style>
        <p:txBody>
          <a:bodyPr/>
          <a:lstStyle/>
          <a:p>
            <a:pPr algn="ctr"/>
            <a:r>
              <a:rPr lang="en-GB" sz="1800" dirty="0">
                <a:solidFill>
                  <a:schemeClr val="bg1"/>
                </a:solidFill>
              </a:rPr>
              <a:t>High Level performance requirements</a:t>
            </a:r>
          </a:p>
        </p:txBody>
      </p:sp>
      <p:sp>
        <p:nvSpPr>
          <p:cNvPr id="44070" name="AutoShape 44"/>
          <p:cNvSpPr>
            <a:spLocks noChangeArrowheads="1"/>
          </p:cNvSpPr>
          <p:nvPr/>
        </p:nvSpPr>
        <p:spPr bwMode="auto">
          <a:xfrm>
            <a:off x="2565400" y="3886219"/>
            <a:ext cx="2236788" cy="1179513"/>
          </a:xfrm>
          <a:prstGeom prst="wedgeRoundRectCallout">
            <a:avLst>
              <a:gd name="adj1" fmla="val 68412"/>
              <a:gd name="adj2" fmla="val 7199"/>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800" dirty="0">
                <a:solidFill>
                  <a:schemeClr val="bg1"/>
                </a:solidFill>
              </a:rPr>
              <a:t>Can flowed down through the relationship symbols</a:t>
            </a:r>
          </a:p>
        </p:txBody>
      </p:sp>
      <p:sp>
        <p:nvSpPr>
          <p:cNvPr id="94247" name="Text Box 45"/>
          <p:cNvSpPr txBox="1">
            <a:spLocks noChangeArrowheads="1"/>
          </p:cNvSpPr>
          <p:nvPr/>
        </p:nvSpPr>
        <p:spPr bwMode="auto">
          <a:xfrm rot="-5400000">
            <a:off x="4677636" y="4317321"/>
            <a:ext cx="122541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£A</a:t>
            </a:r>
          </a:p>
        </p:txBody>
      </p:sp>
      <p:sp>
        <p:nvSpPr>
          <p:cNvPr id="94248" name="Text Box 46"/>
          <p:cNvSpPr txBox="1">
            <a:spLocks noChangeArrowheads="1"/>
          </p:cNvSpPr>
          <p:nvPr/>
        </p:nvSpPr>
        <p:spPr bwMode="auto">
          <a:xfrm rot="-5400000">
            <a:off x="4967199" y="4312559"/>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£B</a:t>
            </a:r>
          </a:p>
        </p:txBody>
      </p:sp>
      <p:sp>
        <p:nvSpPr>
          <p:cNvPr id="94249" name="Text Box 47"/>
          <p:cNvSpPr txBox="1">
            <a:spLocks noChangeArrowheads="1"/>
          </p:cNvSpPr>
          <p:nvPr/>
        </p:nvSpPr>
        <p:spPr bwMode="auto">
          <a:xfrm rot="-5400000">
            <a:off x="5209294" y="4322085"/>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£C</a:t>
            </a:r>
          </a:p>
        </p:txBody>
      </p:sp>
      <p:sp>
        <p:nvSpPr>
          <p:cNvPr id="94250" name="Text Box 48"/>
          <p:cNvSpPr txBox="1">
            <a:spLocks noChangeArrowheads="1"/>
          </p:cNvSpPr>
          <p:nvPr/>
        </p:nvSpPr>
        <p:spPr bwMode="auto">
          <a:xfrm rot="-5400000">
            <a:off x="5516474" y="4310971"/>
            <a:ext cx="1232078"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Sub-cost £D</a:t>
            </a:r>
          </a:p>
        </p:txBody>
      </p:sp>
      <p:sp>
        <p:nvSpPr>
          <p:cNvPr id="94251" name="Text Box 49"/>
          <p:cNvSpPr txBox="1">
            <a:spLocks noChangeArrowheads="1"/>
          </p:cNvSpPr>
          <p:nvPr/>
        </p:nvSpPr>
        <p:spPr bwMode="auto">
          <a:xfrm>
            <a:off x="4964121" y="5657850"/>
            <a:ext cx="215429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X = A+B+C+D+ . . .</a:t>
            </a:r>
          </a:p>
        </p:txBody>
      </p:sp>
      <p:sp>
        <p:nvSpPr>
          <p:cNvPr id="44076" name="AutoShape 50"/>
          <p:cNvSpPr>
            <a:spLocks noChangeArrowheads="1"/>
          </p:cNvSpPr>
          <p:nvPr/>
        </p:nvSpPr>
        <p:spPr bwMode="gray">
          <a:xfrm>
            <a:off x="952501" y="1119188"/>
            <a:ext cx="2592318" cy="1866900"/>
          </a:xfrm>
          <a:prstGeom prst="wedgeRoundRectCallout">
            <a:avLst>
              <a:gd name="adj1" fmla="val 60126"/>
              <a:gd name="adj2" fmla="val 6750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r>
              <a:rPr lang="en-GB" sz="1800" dirty="0">
                <a:solidFill>
                  <a:schemeClr val="bg1"/>
                </a:solidFill>
              </a:rPr>
              <a:t>Non-Functional</a:t>
            </a:r>
          </a:p>
          <a:p>
            <a:pPr algn="ctr">
              <a:defRPr/>
            </a:pPr>
            <a:r>
              <a:rPr lang="en-GB" sz="1800" dirty="0">
                <a:solidFill>
                  <a:schemeClr val="bg1"/>
                </a:solidFill>
              </a:rPr>
              <a:t>System Requirements  (System level performance requirements)</a:t>
            </a:r>
          </a:p>
        </p:txBody>
      </p:sp>
      <p:sp>
        <p:nvSpPr>
          <p:cNvPr id="44077" name="AutoShape 51"/>
          <p:cNvSpPr>
            <a:spLocks noChangeArrowheads="1"/>
          </p:cNvSpPr>
          <p:nvPr/>
        </p:nvSpPr>
        <p:spPr bwMode="gray">
          <a:xfrm>
            <a:off x="2560640" y="3887788"/>
            <a:ext cx="2236787" cy="1284196"/>
          </a:xfrm>
          <a:prstGeom prst="wedgeRoundRectCallout">
            <a:avLst>
              <a:gd name="adj1" fmla="val 173639"/>
              <a:gd name="adj2" fmla="val -166370"/>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Can be </a:t>
            </a:r>
            <a:r>
              <a:rPr lang="ja-JP" altLang="en-GB" sz="1800">
                <a:solidFill>
                  <a:schemeClr val="bg1"/>
                </a:solidFill>
              </a:rPr>
              <a:t>“</a:t>
            </a:r>
            <a:r>
              <a:rPr lang="en-GB" sz="1800" dirty="0">
                <a:solidFill>
                  <a:schemeClr val="bg1"/>
                </a:solidFill>
              </a:rPr>
              <a:t>flowed down</a:t>
            </a:r>
            <a:r>
              <a:rPr lang="ja-JP" altLang="en-GB" sz="1800">
                <a:solidFill>
                  <a:schemeClr val="bg1"/>
                </a:solidFill>
              </a:rPr>
              <a:t>”</a:t>
            </a:r>
            <a:r>
              <a:rPr lang="en-GB" sz="1800" dirty="0">
                <a:solidFill>
                  <a:schemeClr val="bg1"/>
                </a:solidFill>
              </a:rPr>
              <a:t> through the relationship symbols</a:t>
            </a:r>
          </a:p>
        </p:txBody>
      </p:sp>
      <p:sp>
        <p:nvSpPr>
          <p:cNvPr id="94258" name="Text Box 52"/>
          <p:cNvSpPr txBox="1">
            <a:spLocks noChangeArrowheads="1"/>
          </p:cNvSpPr>
          <p:nvPr/>
        </p:nvSpPr>
        <p:spPr bwMode="auto">
          <a:xfrm>
            <a:off x="7570798" y="2246314"/>
            <a:ext cx="46700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£X</a:t>
            </a:r>
          </a:p>
        </p:txBody>
      </p:sp>
      <p:sp>
        <p:nvSpPr>
          <p:cNvPr id="94259" name="Text Box 53"/>
          <p:cNvSpPr txBox="1">
            <a:spLocks noChangeArrowheads="1"/>
          </p:cNvSpPr>
          <p:nvPr/>
        </p:nvSpPr>
        <p:spPr bwMode="auto">
          <a:xfrm>
            <a:off x="7516822" y="3122614"/>
            <a:ext cx="889987"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dirty="0"/>
              <a:t>MTBF </a:t>
            </a:r>
            <a:r>
              <a:rPr lang="en-GB" sz="1800" b="1" dirty="0"/>
              <a:t>Y</a:t>
            </a:r>
          </a:p>
        </p:txBody>
      </p:sp>
      <p:sp>
        <p:nvSpPr>
          <p:cNvPr id="94260" name="Text Box 54"/>
          <p:cNvSpPr txBox="1">
            <a:spLocks noChangeArrowheads="1"/>
          </p:cNvSpPr>
          <p:nvPr/>
        </p:nvSpPr>
        <p:spPr bwMode="auto">
          <a:xfrm rot="-5400000">
            <a:off x="6220287" y="4737215"/>
            <a:ext cx="36420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400" b="1" dirty="0"/>
              <a:t>…</a:t>
            </a:r>
          </a:p>
        </p:txBody>
      </p:sp>
      <p:sp>
        <p:nvSpPr>
          <p:cNvPr id="94261" name="Text Box 55"/>
          <p:cNvSpPr txBox="1">
            <a:spLocks noChangeArrowheads="1"/>
          </p:cNvSpPr>
          <p:nvPr/>
        </p:nvSpPr>
        <p:spPr bwMode="auto">
          <a:xfrm>
            <a:off x="7349000" y="1028772"/>
            <a:ext cx="954233" cy="10156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a:r>
              <a:rPr lang="en-GB" sz="2000" dirty="0">
                <a:latin typeface="Times New Roman" charset="0"/>
              </a:rPr>
              <a:t>WHAT</a:t>
            </a:r>
          </a:p>
          <a:p>
            <a:pPr algn="ctr"/>
            <a:r>
              <a:rPr lang="en-GB" sz="2000" dirty="0">
                <a:latin typeface="Times New Roman" charset="0"/>
              </a:rPr>
              <a:t>HOW</a:t>
            </a:r>
          </a:p>
          <a:p>
            <a:pPr algn="ctr"/>
            <a:r>
              <a:rPr lang="en-GB" sz="2000" dirty="0">
                <a:latin typeface="Times New Roman" charset="0"/>
              </a:rPr>
              <a:t>MUCH</a:t>
            </a:r>
          </a:p>
        </p:txBody>
      </p:sp>
      <p:sp>
        <p:nvSpPr>
          <p:cNvPr id="94263" name="Oval 35"/>
          <p:cNvSpPr>
            <a:spLocks noChangeArrowheads="1"/>
          </p:cNvSpPr>
          <p:nvPr/>
        </p:nvSpPr>
        <p:spPr bwMode="auto">
          <a:xfrm>
            <a:off x="6892926" y="2360613"/>
            <a:ext cx="138113"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4264" name="AutoShape 33"/>
          <p:cNvSpPr>
            <a:spLocks noChangeArrowheads="1"/>
          </p:cNvSpPr>
          <p:nvPr/>
        </p:nvSpPr>
        <p:spPr bwMode="auto">
          <a:xfrm>
            <a:off x="6600833" y="2355850"/>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2" name="TextBox 1"/>
          <p:cNvSpPr txBox="1"/>
          <p:nvPr/>
        </p:nvSpPr>
        <p:spPr>
          <a:xfrm>
            <a:off x="7798729" y="4558596"/>
            <a:ext cx="4002746" cy="1815882"/>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US" sz="1600" dirty="0"/>
              <a:t>The QFD matrix can also be helpful in “flowing-down” system level performance requirements to individual functional requirements – it can help set and manage budgets for critical system level requirements such a cost, weight, reliability etc.</a:t>
            </a:r>
          </a:p>
        </p:txBody>
      </p:sp>
    </p:spTree>
    <p:extLst>
      <p:ext uri="{BB962C8B-B14F-4D97-AF65-F5344CB8AC3E}">
        <p14:creationId xmlns:p14="http://schemas.microsoft.com/office/powerpoint/2010/main" val="3197800624"/>
      </p:ext>
    </p:extLst>
  </p:cSld>
  <p:clrMapOvr>
    <a:masterClrMapping/>
  </p:clrMapOvr>
  <p:transition/>
</p:sld>
</file>

<file path=ppt/slides/slide16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a:xfrm>
            <a:off x="762001" y="803325"/>
            <a:ext cx="5314536" cy="1325563"/>
          </a:xfrm>
        </p:spPr>
        <p:txBody>
          <a:bodyPr vert="horz" lIns="91440" tIns="45720" rIns="91440" bIns="45720" rtlCol="0" anchor="ctr">
            <a:normAutofit/>
          </a:bodyPr>
          <a:lstStyle/>
          <a:p>
            <a:r>
              <a:rPr lang="en-US"/>
              <a:t>Exercise – QFD 1</a:t>
            </a:r>
          </a:p>
        </p:txBody>
      </p:sp>
      <p:sp>
        <p:nvSpPr>
          <p:cNvPr id="101378" name="Rectangle 3"/>
          <p:cNvSpPr>
            <a:spLocks noGrp="1" noChangeArrowheads="1"/>
          </p:cNvSpPr>
          <p:nvPr>
            <p:ph sz="quarter" idx="16"/>
          </p:nvPr>
        </p:nvSpPr>
        <p:spPr>
          <a:xfrm>
            <a:off x="762000" y="2279018"/>
            <a:ext cx="5314543" cy="3375920"/>
          </a:xfrm>
        </p:spPr>
        <p:txBody>
          <a:bodyPr vert="horz" lIns="91440" tIns="45720" rIns="91440" bIns="45720" rtlCol="0" anchor="t">
            <a:normAutofit/>
          </a:bodyPr>
          <a:lstStyle/>
          <a:p>
            <a:r>
              <a:rPr lang="en-US" sz="1800" dirty="0"/>
              <a:t>Select a function and determine the measures/metrics that define the design requirements.</a:t>
            </a:r>
          </a:p>
          <a:p>
            <a:r>
              <a:rPr lang="en-US" sz="1800" dirty="0"/>
              <a:t>Use both approaches described:</a:t>
            </a:r>
          </a:p>
          <a:p>
            <a:pPr lvl="1"/>
            <a:r>
              <a:rPr lang="en-US" sz="1800" dirty="0"/>
              <a:t>Bottom up: given two possible solutions A and B, what metrics would you use to decide between them?</a:t>
            </a:r>
          </a:p>
          <a:p>
            <a:pPr lvl="1"/>
            <a:r>
              <a:rPr lang="en-US" sz="1800" dirty="0"/>
              <a:t>Top down: Using the relationship symbols, is a related customer requirement addressed by the “bottom metrics”? Is the relationship symbol selected appropriate?</a:t>
            </a:r>
          </a:p>
          <a:p>
            <a:pPr lvl="1"/>
            <a:endParaRPr lang="en-US" sz="1500" dirty="0"/>
          </a:p>
          <a:p>
            <a:pPr lvl="1"/>
            <a:endParaRPr lang="en-US" sz="1500" dirty="0"/>
          </a:p>
          <a:p>
            <a:pPr marL="0"/>
            <a:endParaRPr lang="en-US" sz="1500" dirty="0"/>
          </a:p>
        </p:txBody>
      </p:sp>
      <p:sp>
        <p:nvSpPr>
          <p:cNvPr id="71" name="Freeform: Shape 7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ADD69FBC-4A06-4D5C-BD20-35C6A10AE063}"/>
              </a:ext>
            </a:extLst>
          </p:cNvPr>
          <p:cNvPicPr>
            <a:picLocks noChangeAspect="1"/>
          </p:cNvPicPr>
          <p:nvPr/>
        </p:nvPicPr>
        <p:blipFill rotWithShape="1">
          <a:blip r:embed="rId3">
            <a:extLst>
              <a:ext uri="{28A0092B-C50C-407E-A947-70E740481C1C}">
                <a14:useLocalDpi xmlns:a14="http://schemas.microsoft.com/office/drawing/2010/main" val="0"/>
              </a:ext>
            </a:extLst>
          </a:blip>
          <a:srcRect l="23428" r="4490"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998280721"/>
      </p:ext>
    </p:extLst>
  </p:cSld>
  <p:clrMapOvr>
    <a:overrideClrMapping bg1="dk1" tx1="lt1" bg2="dk2" tx2="lt2" accent1="accent1" accent2="accent2" accent3="accent3" accent4="accent4" accent5="accent5" accent6="accent6" hlink="hlink" folHlink="folHlink"/>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57F864E-22D9-BC46-AAD8-30A69ED9C63E}"/>
              </a:ext>
            </a:extLst>
          </p:cNvPr>
          <p:cNvSpPr>
            <a:spLocks noGrp="1"/>
          </p:cNvSpPr>
          <p:nvPr>
            <p:ph type="title"/>
          </p:nvPr>
        </p:nvSpPr>
        <p:spPr>
          <a:xfrm>
            <a:off x="1665767" y="562708"/>
            <a:ext cx="6489700" cy="473150"/>
          </a:xfrm>
        </p:spPr>
        <p:txBody>
          <a:bodyPr>
            <a:normAutofit fontScale="90000"/>
          </a:bodyPr>
          <a:lstStyle/>
          <a:p>
            <a:r>
              <a:rPr lang="en-US" dirty="0"/>
              <a:t>A Model Answer</a:t>
            </a:r>
          </a:p>
        </p:txBody>
      </p:sp>
      <p:pic>
        <p:nvPicPr>
          <p:cNvPr id="16" name="Picture 15">
            <a:extLst>
              <a:ext uri="{FF2B5EF4-FFF2-40B4-BE49-F238E27FC236}">
                <a16:creationId xmlns:a16="http://schemas.microsoft.com/office/drawing/2014/main" id="{008AF45A-CE18-E840-8D6D-41D68F52724E}"/>
              </a:ext>
            </a:extLst>
          </p:cNvPr>
          <p:cNvPicPr>
            <a:picLocks noChangeAspect="1"/>
          </p:cNvPicPr>
          <p:nvPr/>
        </p:nvPicPr>
        <p:blipFill rotWithShape="1">
          <a:blip r:embed="rId2">
            <a:extLst>
              <a:ext uri="{28A0092B-C50C-407E-A947-70E740481C1C}">
                <a14:useLocalDpi xmlns:a14="http://schemas.microsoft.com/office/drawing/2010/main" val="0"/>
              </a:ext>
            </a:extLst>
          </a:blip>
          <a:srcRect l="1119" t="7340" b="7280"/>
          <a:stretch/>
        </p:blipFill>
        <p:spPr>
          <a:xfrm>
            <a:off x="3487944" y="1423649"/>
            <a:ext cx="4229101" cy="5028662"/>
          </a:xfrm>
          <a:prstGeom prst="rect">
            <a:avLst/>
          </a:prstGeom>
          <a:ln>
            <a:solidFill>
              <a:schemeClr val="tx1"/>
            </a:solidFill>
          </a:ln>
        </p:spPr>
      </p:pic>
    </p:spTree>
    <p:extLst>
      <p:ext uri="{BB962C8B-B14F-4D97-AF65-F5344CB8AC3E}">
        <p14:creationId xmlns:p14="http://schemas.microsoft.com/office/powerpoint/2010/main" val="193374390"/>
      </p:ext>
    </p:extLst>
  </p:cSld>
  <p:clrMapOvr>
    <a:masterClrMapping/>
  </p:clrMapOvr>
  <p:transition>
    <p:wipe dir="r"/>
  </p:transition>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p:cNvSpPr>
            <a:spLocks noChangeArrowheads="1"/>
          </p:cNvSpPr>
          <p:nvPr/>
        </p:nvSpPr>
        <p:spPr bwMode="gray">
          <a:xfrm>
            <a:off x="6951675" y="2663286"/>
            <a:ext cx="3481387" cy="2062162"/>
          </a:xfrm>
          <a:prstGeom prst="wedgeRoundRectCallout">
            <a:avLst>
              <a:gd name="adj1" fmla="val -77542"/>
              <a:gd name="adj2" fmla="val -5092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endParaRPr lang="en-US" sz="1800" dirty="0">
              <a:solidFill>
                <a:schemeClr val="bg1"/>
              </a:solidFill>
            </a:endParaRPr>
          </a:p>
        </p:txBody>
      </p:sp>
      <p:sp>
        <p:nvSpPr>
          <p:cNvPr id="96260" name="Rectangle 3"/>
          <p:cNvSpPr>
            <a:spLocks noChangeArrowheads="1"/>
          </p:cNvSpPr>
          <p:nvPr/>
        </p:nvSpPr>
        <p:spPr bwMode="auto">
          <a:xfrm>
            <a:off x="5399088" y="2189180"/>
            <a:ext cx="696912" cy="1755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1" name="Rectangle 4"/>
          <p:cNvSpPr>
            <a:spLocks noChangeArrowheads="1"/>
          </p:cNvSpPr>
          <p:nvPr/>
        </p:nvSpPr>
        <p:spPr bwMode="auto">
          <a:xfrm>
            <a:off x="3468688" y="3941780"/>
            <a:ext cx="1941512" cy="8794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2" name="Rectangle 5"/>
          <p:cNvSpPr>
            <a:spLocks noGrp="1" noChangeArrowheads="1"/>
          </p:cNvSpPr>
          <p:nvPr>
            <p:ph type="title"/>
          </p:nvPr>
        </p:nvSpPr>
        <p:spPr>
          <a:xfrm>
            <a:off x="1665767" y="513549"/>
            <a:ext cx="8053109" cy="522309"/>
          </a:xfrm>
        </p:spPr>
        <p:txBody>
          <a:bodyPr/>
          <a:lstStyle/>
          <a:p>
            <a:pPr defTabSz="762000" eaLnBrk="1" hangingPunct="1"/>
            <a:r>
              <a:rPr lang="en-GB" sz="2800" dirty="0">
                <a:latin typeface="Arial" charset="0"/>
              </a:rPr>
              <a:t>Acceptance Criteria through HOW MUCHs</a:t>
            </a:r>
          </a:p>
        </p:txBody>
      </p:sp>
      <p:sp>
        <p:nvSpPr>
          <p:cNvPr id="96263" name="Rectangle 6"/>
          <p:cNvSpPr>
            <a:spLocks noChangeArrowheads="1"/>
          </p:cNvSpPr>
          <p:nvPr/>
        </p:nvSpPr>
        <p:spPr bwMode="auto">
          <a:xfrm>
            <a:off x="34702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6264" name="Rectangle 7"/>
          <p:cNvSpPr>
            <a:spLocks noChangeArrowheads="1"/>
          </p:cNvSpPr>
          <p:nvPr/>
        </p:nvSpPr>
        <p:spPr bwMode="auto">
          <a:xfrm>
            <a:off x="37465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5" name="Rectangle 8"/>
          <p:cNvSpPr>
            <a:spLocks noChangeArrowheads="1"/>
          </p:cNvSpPr>
          <p:nvPr/>
        </p:nvSpPr>
        <p:spPr bwMode="auto">
          <a:xfrm>
            <a:off x="40227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6" name="Rectangle 9"/>
          <p:cNvSpPr>
            <a:spLocks noChangeArrowheads="1"/>
          </p:cNvSpPr>
          <p:nvPr/>
        </p:nvSpPr>
        <p:spPr bwMode="auto">
          <a:xfrm>
            <a:off x="4298951"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7" name="Rectangle 10"/>
          <p:cNvSpPr>
            <a:spLocks noChangeArrowheads="1"/>
          </p:cNvSpPr>
          <p:nvPr/>
        </p:nvSpPr>
        <p:spPr bwMode="auto">
          <a:xfrm>
            <a:off x="4575177"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8" name="Rectangle 11"/>
          <p:cNvSpPr>
            <a:spLocks noChangeArrowheads="1"/>
          </p:cNvSpPr>
          <p:nvPr/>
        </p:nvSpPr>
        <p:spPr bwMode="auto">
          <a:xfrm>
            <a:off x="5127633"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69" name="Rectangle 12"/>
          <p:cNvSpPr>
            <a:spLocks noChangeArrowheads="1"/>
          </p:cNvSpPr>
          <p:nvPr/>
        </p:nvSpPr>
        <p:spPr bwMode="auto">
          <a:xfrm>
            <a:off x="4851405" y="1320817"/>
            <a:ext cx="276225" cy="3502025"/>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0" name="Rectangle 13"/>
          <p:cNvSpPr>
            <a:spLocks noChangeArrowheads="1"/>
          </p:cNvSpPr>
          <p:nvPr/>
        </p:nvSpPr>
        <p:spPr bwMode="auto">
          <a:xfrm rot="-5400000">
            <a:off x="3876675" y="2682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1" name="Rectangle 14"/>
          <p:cNvSpPr>
            <a:spLocks noChangeArrowheads="1"/>
          </p:cNvSpPr>
          <p:nvPr/>
        </p:nvSpPr>
        <p:spPr bwMode="auto">
          <a:xfrm rot="-5400000">
            <a:off x="3876675" y="5603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6272" name="Rectangle 15"/>
          <p:cNvSpPr>
            <a:spLocks noChangeArrowheads="1"/>
          </p:cNvSpPr>
          <p:nvPr/>
        </p:nvSpPr>
        <p:spPr bwMode="auto">
          <a:xfrm rot="-5400000">
            <a:off x="3876675" y="8524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3" name="Rectangle 16"/>
          <p:cNvSpPr>
            <a:spLocks noChangeArrowheads="1"/>
          </p:cNvSpPr>
          <p:nvPr/>
        </p:nvSpPr>
        <p:spPr bwMode="auto">
          <a:xfrm rot="-5400000">
            <a:off x="3876675" y="1144588"/>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4" name="Rectangle 17"/>
          <p:cNvSpPr>
            <a:spLocks noChangeArrowheads="1"/>
          </p:cNvSpPr>
          <p:nvPr/>
        </p:nvSpPr>
        <p:spPr bwMode="auto">
          <a:xfrm rot="-5400000">
            <a:off x="3876675" y="1727200"/>
            <a:ext cx="292100"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75" name="Text Box 18"/>
          <p:cNvSpPr txBox="1">
            <a:spLocks noChangeArrowheads="1"/>
          </p:cNvSpPr>
          <p:nvPr/>
        </p:nvSpPr>
        <p:spPr bwMode="auto">
          <a:xfrm rot="-2582377">
            <a:off x="3463839" y="2803495"/>
            <a:ext cx="2136948"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96276" name="Text Box 19"/>
          <p:cNvSpPr txBox="1">
            <a:spLocks noChangeArrowheads="1"/>
          </p:cNvSpPr>
          <p:nvPr/>
        </p:nvSpPr>
        <p:spPr bwMode="auto">
          <a:xfrm>
            <a:off x="2073278" y="1768475"/>
            <a:ext cx="92845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6277" name="Text Box 20"/>
          <p:cNvSpPr txBox="1">
            <a:spLocks noChangeArrowheads="1"/>
          </p:cNvSpPr>
          <p:nvPr/>
        </p:nvSpPr>
        <p:spPr bwMode="auto">
          <a:xfrm>
            <a:off x="4146560" y="893763"/>
            <a:ext cx="792555"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6278" name="Rectangle 21"/>
          <p:cNvSpPr>
            <a:spLocks noChangeArrowheads="1"/>
          </p:cNvSpPr>
          <p:nvPr/>
        </p:nvSpPr>
        <p:spPr bwMode="auto">
          <a:xfrm rot="-5400000">
            <a:off x="3877469" y="1435894"/>
            <a:ext cx="290512" cy="41465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nvGrpSpPr>
          <p:cNvPr id="96279" name="Group 22"/>
          <p:cNvGrpSpPr>
            <a:grpSpLocks/>
          </p:cNvGrpSpPr>
          <p:nvPr/>
        </p:nvGrpSpPr>
        <p:grpSpPr bwMode="auto">
          <a:xfrm>
            <a:off x="3538538" y="2268538"/>
            <a:ext cx="138112" cy="146050"/>
            <a:chOff x="3648" y="2400"/>
            <a:chExt cx="96" cy="96"/>
          </a:xfrm>
        </p:grpSpPr>
        <p:sp>
          <p:nvSpPr>
            <p:cNvPr id="96301" name="Oval 2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302" name="Oval 2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6280" name="Group 25"/>
          <p:cNvGrpSpPr>
            <a:grpSpLocks/>
          </p:cNvGrpSpPr>
          <p:nvPr/>
        </p:nvGrpSpPr>
        <p:grpSpPr bwMode="auto">
          <a:xfrm>
            <a:off x="4367218" y="3435350"/>
            <a:ext cx="138112" cy="146050"/>
            <a:chOff x="3648" y="2400"/>
            <a:chExt cx="96" cy="96"/>
          </a:xfrm>
        </p:grpSpPr>
        <p:sp>
          <p:nvSpPr>
            <p:cNvPr id="96299" name="Oval 26"/>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300" name="Oval 27"/>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grpSp>
        <p:nvGrpSpPr>
          <p:cNvPr id="96281" name="Group 28"/>
          <p:cNvGrpSpPr>
            <a:grpSpLocks/>
          </p:cNvGrpSpPr>
          <p:nvPr/>
        </p:nvGrpSpPr>
        <p:grpSpPr bwMode="auto">
          <a:xfrm>
            <a:off x="3814763" y="2560638"/>
            <a:ext cx="138112" cy="146050"/>
            <a:chOff x="3648" y="2400"/>
            <a:chExt cx="96" cy="96"/>
          </a:xfrm>
        </p:grpSpPr>
        <p:sp>
          <p:nvSpPr>
            <p:cNvPr id="9629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grpSp>
      <p:sp>
        <p:nvSpPr>
          <p:cNvPr id="96282" name="Oval 31"/>
          <p:cNvSpPr>
            <a:spLocks noChangeArrowheads="1"/>
          </p:cNvSpPr>
          <p:nvPr/>
        </p:nvSpPr>
        <p:spPr bwMode="auto">
          <a:xfrm>
            <a:off x="3538538" y="28527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3" name="Oval 32"/>
          <p:cNvSpPr>
            <a:spLocks noChangeArrowheads="1"/>
          </p:cNvSpPr>
          <p:nvPr/>
        </p:nvSpPr>
        <p:spPr bwMode="auto">
          <a:xfrm>
            <a:off x="4367218" y="22685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4" name="Oval 33"/>
          <p:cNvSpPr>
            <a:spLocks noChangeArrowheads="1"/>
          </p:cNvSpPr>
          <p:nvPr/>
        </p:nvSpPr>
        <p:spPr bwMode="auto">
          <a:xfrm>
            <a:off x="3538538" y="3435350"/>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5" name="Oval 34"/>
          <p:cNvSpPr>
            <a:spLocks noChangeArrowheads="1"/>
          </p:cNvSpPr>
          <p:nvPr/>
        </p:nvSpPr>
        <p:spPr bwMode="auto">
          <a:xfrm>
            <a:off x="3814763" y="3144838"/>
            <a:ext cx="138112"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6" name="AutoShape 35"/>
          <p:cNvSpPr>
            <a:spLocks noChangeArrowheads="1"/>
          </p:cNvSpPr>
          <p:nvPr/>
        </p:nvSpPr>
        <p:spPr bwMode="auto">
          <a:xfrm>
            <a:off x="3814763" y="3727450"/>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7" name="AutoShape 36"/>
          <p:cNvSpPr>
            <a:spLocks noChangeArrowheads="1"/>
          </p:cNvSpPr>
          <p:nvPr/>
        </p:nvSpPr>
        <p:spPr bwMode="auto">
          <a:xfrm>
            <a:off x="4919663" y="3435350"/>
            <a:ext cx="139700"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8" name="AutoShape 37"/>
          <p:cNvSpPr>
            <a:spLocks noChangeArrowheads="1"/>
          </p:cNvSpPr>
          <p:nvPr/>
        </p:nvSpPr>
        <p:spPr bwMode="auto">
          <a:xfrm>
            <a:off x="5197481" y="2268538"/>
            <a:ext cx="138113"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89" name="AutoShape 38"/>
          <p:cNvSpPr>
            <a:spLocks noChangeArrowheads="1"/>
          </p:cNvSpPr>
          <p:nvPr/>
        </p:nvSpPr>
        <p:spPr bwMode="auto">
          <a:xfrm>
            <a:off x="3538538" y="2560638"/>
            <a:ext cx="138112" cy="146050"/>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0" name="Oval 39"/>
          <p:cNvSpPr>
            <a:spLocks noChangeArrowheads="1"/>
          </p:cNvSpPr>
          <p:nvPr/>
        </p:nvSpPr>
        <p:spPr bwMode="auto">
          <a:xfrm>
            <a:off x="4919663" y="2852738"/>
            <a:ext cx="139700" cy="146050"/>
          </a:xfrm>
          <a:prstGeom prst="ellipse">
            <a:avLst/>
          </a:prstGeom>
          <a:noFill/>
          <a:ln w="127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sz="1800" dirty="0"/>
          </a:p>
        </p:txBody>
      </p:sp>
      <p:sp>
        <p:nvSpPr>
          <p:cNvPr id="96291" name="Text Box 40"/>
          <p:cNvSpPr txBox="1">
            <a:spLocks noChangeArrowheads="1"/>
          </p:cNvSpPr>
          <p:nvPr/>
        </p:nvSpPr>
        <p:spPr bwMode="auto">
          <a:xfrm>
            <a:off x="3673484" y="4946650"/>
            <a:ext cx="162624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45091" name="AutoShape 41"/>
          <p:cNvSpPr>
            <a:spLocks noChangeArrowheads="1"/>
          </p:cNvSpPr>
          <p:nvPr/>
        </p:nvSpPr>
        <p:spPr bwMode="gray">
          <a:xfrm>
            <a:off x="6951675" y="2663286"/>
            <a:ext cx="3481387" cy="2062162"/>
          </a:xfrm>
          <a:prstGeom prst="wedgeRoundRectCallout">
            <a:avLst>
              <a:gd name="adj1" fmla="val -107093"/>
              <a:gd name="adj2" fmla="val 3714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Either or both WHAT and/or HOW </a:t>
            </a:r>
            <a:r>
              <a:rPr lang="ja-JP" altLang="en-GB" sz="1800">
                <a:solidFill>
                  <a:schemeClr val="bg1"/>
                </a:solidFill>
              </a:rPr>
              <a:t>“</a:t>
            </a:r>
            <a:r>
              <a:rPr lang="en-GB" sz="1800" dirty="0">
                <a:solidFill>
                  <a:schemeClr val="bg1"/>
                </a:solidFill>
              </a:rPr>
              <a:t>HOW MUCHs</a:t>
            </a:r>
            <a:r>
              <a:rPr lang="ja-JP" altLang="en-GB" sz="1800">
                <a:solidFill>
                  <a:schemeClr val="bg1"/>
                </a:solidFill>
              </a:rPr>
              <a:t>”</a:t>
            </a:r>
            <a:r>
              <a:rPr lang="en-GB" sz="1800" dirty="0">
                <a:solidFill>
                  <a:schemeClr val="bg1"/>
                </a:solidFill>
              </a:rPr>
              <a:t> provide the basis for Verification and Validation (Acceptance) Criteria. They provide the way in which we can measure the vague customer WHATS</a:t>
            </a:r>
          </a:p>
        </p:txBody>
      </p:sp>
      <p:sp>
        <p:nvSpPr>
          <p:cNvPr id="45092" name="Text Box 42"/>
          <p:cNvSpPr txBox="1">
            <a:spLocks noChangeArrowheads="1"/>
          </p:cNvSpPr>
          <p:nvPr/>
        </p:nvSpPr>
        <p:spPr bwMode="gray">
          <a:xfrm>
            <a:off x="2027238" y="5449888"/>
            <a:ext cx="8001000" cy="830262"/>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defRPr/>
            </a:pPr>
            <a:r>
              <a:rPr lang="en-GB" sz="2400" b="1" dirty="0">
                <a:latin typeface="+mn-lt"/>
                <a:ea typeface="+mn-ea"/>
                <a:cs typeface="+mn-cs"/>
              </a:rPr>
              <a:t>Securing Acceptance and Certification/Qualification begins here</a:t>
            </a:r>
            <a:endParaRPr lang="en-GB" sz="2400" dirty="0">
              <a:latin typeface="+mn-lt"/>
              <a:ea typeface="+mn-ea"/>
              <a:cs typeface="+mn-cs"/>
            </a:endParaRPr>
          </a:p>
        </p:txBody>
      </p:sp>
    </p:spTree>
    <p:extLst>
      <p:ext uri="{BB962C8B-B14F-4D97-AF65-F5344CB8AC3E}">
        <p14:creationId xmlns:p14="http://schemas.microsoft.com/office/powerpoint/2010/main" val="3448351228"/>
      </p:ext>
    </p:extLst>
  </p:cSld>
  <p:clrMapOvr>
    <a:masterClrMapping/>
  </p:clrMapOvr>
  <p:transition>
    <p:wipe dir="r"/>
  </p:transition>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3934B0-D84F-4324-BBBB-A11AFF2C5E19}"/>
              </a:ext>
            </a:extLst>
          </p:cNvPr>
          <p:cNvSpPr>
            <a:spLocks noGrp="1"/>
          </p:cNvSpPr>
          <p:nvPr>
            <p:ph type="title"/>
          </p:nvPr>
        </p:nvSpPr>
        <p:spPr>
          <a:xfrm>
            <a:off x="210176" y="303862"/>
            <a:ext cx="9404723" cy="1400530"/>
          </a:xfrm>
        </p:spPr>
        <p:txBody>
          <a:bodyPr/>
          <a:lstStyle/>
          <a:p>
            <a:r>
              <a:rPr lang="en-GB" sz="4400" dirty="0"/>
              <a:t>Generating Test Requirements</a:t>
            </a:r>
            <a:endParaRPr lang="en-GB" dirty="0"/>
          </a:p>
        </p:txBody>
      </p:sp>
      <p:sp>
        <p:nvSpPr>
          <p:cNvPr id="5" name="Content Placeholder 4">
            <a:extLst>
              <a:ext uri="{FF2B5EF4-FFF2-40B4-BE49-F238E27FC236}">
                <a16:creationId xmlns:a16="http://schemas.microsoft.com/office/drawing/2014/main" id="{A386FD00-CA94-4BD1-BBAC-A363B59627EA}"/>
              </a:ext>
            </a:extLst>
          </p:cNvPr>
          <p:cNvSpPr>
            <a:spLocks noGrp="1"/>
          </p:cNvSpPr>
          <p:nvPr>
            <p:ph idx="1"/>
          </p:nvPr>
        </p:nvSpPr>
        <p:spPr>
          <a:xfrm>
            <a:off x="3113087" y="4157943"/>
            <a:ext cx="8946541" cy="4195481"/>
          </a:xfrm>
        </p:spPr>
        <p:txBody>
          <a:bodyPr/>
          <a:lstStyle/>
          <a:p>
            <a:pPr marL="0" indent="0">
              <a:buNone/>
            </a:pPr>
            <a:r>
              <a:rPr lang="en-GB" sz="2000" dirty="0"/>
              <a:t>I often say that when you can measure what you are speaking about, and express it in numbers, you know something about it; but when you cannot measure it, when you cannot express it in numbers, your knowledge is of a meagre and unsatisfactory kind.</a:t>
            </a:r>
          </a:p>
          <a:p>
            <a:pPr marL="0" indent="0" algn="r">
              <a:buNone/>
            </a:pPr>
            <a:r>
              <a:rPr lang="en-GB" sz="2000" dirty="0"/>
              <a:t>Lord Kelvin</a:t>
            </a:r>
            <a:endParaRPr lang="en-GB" dirty="0"/>
          </a:p>
        </p:txBody>
      </p:sp>
    </p:spTree>
    <p:extLst>
      <p:ext uri="{BB962C8B-B14F-4D97-AF65-F5344CB8AC3E}">
        <p14:creationId xmlns:p14="http://schemas.microsoft.com/office/powerpoint/2010/main" val="3138666340"/>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ontent Placeholder 2"/>
          <p:cNvSpPr>
            <a:spLocks noGrp="1"/>
          </p:cNvSpPr>
          <p:nvPr>
            <p:ph type="body" sz="quarter" idx="13"/>
          </p:nvPr>
        </p:nvSpPr>
        <p:spPr>
          <a:xfrm>
            <a:off x="979552" y="1917313"/>
            <a:ext cx="9945623" cy="4092962"/>
          </a:xfrm>
        </p:spPr>
        <p:txBody>
          <a:bodyPr>
            <a:normAutofit/>
          </a:bodyPr>
          <a:lstStyle/>
          <a:p>
            <a:r>
              <a:rPr lang="en-US" sz="2000" dirty="0"/>
              <a:t>Requirements:</a:t>
            </a:r>
          </a:p>
          <a:p>
            <a:pPr lvl="1"/>
            <a:r>
              <a:rPr lang="en-US" sz="2000" dirty="0"/>
              <a:t>Express a need or want for a system</a:t>
            </a:r>
          </a:p>
          <a:p>
            <a:pPr lvl="1"/>
            <a:r>
              <a:rPr lang="en-US" sz="2000" dirty="0"/>
              <a:t>Are the basis for designing a system</a:t>
            </a:r>
          </a:p>
          <a:p>
            <a:pPr lvl="2"/>
            <a:r>
              <a:rPr lang="en-US" sz="2000" dirty="0"/>
              <a:t>Are the basis for confirming a system has been designed right</a:t>
            </a:r>
          </a:p>
          <a:p>
            <a:pPr lvl="2"/>
            <a:r>
              <a:rPr lang="en-US" sz="2000" dirty="0"/>
              <a:t>Are the basis for confirming the right system has been designed</a:t>
            </a:r>
          </a:p>
          <a:p>
            <a:pPr lvl="1"/>
            <a:r>
              <a:rPr lang="en-US" sz="2000" dirty="0"/>
              <a:t>Are the basis for building a system</a:t>
            </a:r>
          </a:p>
          <a:p>
            <a:pPr lvl="2"/>
            <a:r>
              <a:rPr lang="en-US" sz="2000" dirty="0"/>
              <a:t>Are the basis for confirming the system has been built right </a:t>
            </a:r>
          </a:p>
          <a:p>
            <a:pPr lvl="2"/>
            <a:r>
              <a:rPr lang="en-US" sz="2000" dirty="0"/>
              <a:t>Are the basis for confirming the right system has been built </a:t>
            </a:r>
          </a:p>
        </p:txBody>
      </p:sp>
      <p:sp>
        <p:nvSpPr>
          <p:cNvPr id="9217" name="Title 1"/>
          <p:cNvSpPr>
            <a:spLocks noGrp="1"/>
          </p:cNvSpPr>
          <p:nvPr>
            <p:ph type="title"/>
          </p:nvPr>
        </p:nvSpPr>
        <p:spPr>
          <a:xfrm>
            <a:off x="114300" y="13390"/>
            <a:ext cx="9401175" cy="535531"/>
          </a:xfrm>
        </p:spPr>
        <p:txBody>
          <a:bodyPr/>
          <a:lstStyle/>
          <a:p>
            <a:r>
              <a:rPr lang="en-US" sz="3200" dirty="0"/>
              <a:t>Reminder: Requirements and Why We Need Them</a:t>
            </a:r>
          </a:p>
        </p:txBody>
      </p:sp>
    </p:spTree>
    <p:extLst>
      <p:ext uri="{BB962C8B-B14F-4D97-AF65-F5344CB8AC3E}">
        <p14:creationId xmlns:p14="http://schemas.microsoft.com/office/powerpoint/2010/main" val="3838979238"/>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FC758E4-C323-A14B-8A7F-F68945369ED6}"/>
              </a:ext>
            </a:extLst>
          </p:cNvPr>
          <p:cNvSpPr>
            <a:spLocks noGrp="1"/>
          </p:cNvSpPr>
          <p:nvPr>
            <p:ph type="body" sz="quarter" idx="13"/>
          </p:nvPr>
        </p:nvSpPr>
        <p:spPr>
          <a:xfrm>
            <a:off x="634589" y="1469638"/>
            <a:ext cx="10576336" cy="3570208"/>
          </a:xfrm>
        </p:spPr>
        <p:txBody>
          <a:bodyPr>
            <a:normAutofit/>
          </a:bodyPr>
          <a:lstStyle/>
          <a:p>
            <a:pPr marL="342900" indent="-342900">
              <a:buFont typeface="Arial" panose="020B0604020202020204" pitchFamily="34" charset="0"/>
              <a:buChar char="•"/>
            </a:pPr>
            <a:r>
              <a:rPr lang="en-GB" sz="2400" b="0" dirty="0"/>
              <a:t>Testing is the process of evaluating a system or its component(s) with the intent to find out whether it satisfies the specified requirements or not. </a:t>
            </a:r>
          </a:p>
          <a:p>
            <a:pPr marL="342900" indent="-342900">
              <a:buFont typeface="Arial" panose="020B0604020202020204" pitchFamily="34" charset="0"/>
              <a:buChar char="•"/>
            </a:pPr>
            <a:r>
              <a:rPr lang="en-GB" sz="2400" b="0" dirty="0"/>
              <a:t>The aim of testing is to reduce risk by proactively finding and eliminating issues which would affect the customer using the system.</a:t>
            </a:r>
          </a:p>
          <a:p>
            <a:pPr marL="342900" indent="-342900">
              <a:buFont typeface="Arial" panose="020B0604020202020204" pitchFamily="34" charset="0"/>
              <a:buChar char="•"/>
            </a:pPr>
            <a:r>
              <a:rPr lang="en-GB" sz="2400" b="0" dirty="0"/>
              <a:t>Testing will never show a system to be free of issues</a:t>
            </a:r>
          </a:p>
          <a:p>
            <a:pPr marL="342900" indent="-342900">
              <a:buFont typeface="Arial" panose="020B0604020202020204" pitchFamily="34" charset="0"/>
              <a:buChar char="•"/>
            </a:pPr>
            <a:r>
              <a:rPr lang="en-GB" sz="2400" b="0" dirty="0"/>
              <a:t>You cannot test quality into a system</a:t>
            </a:r>
          </a:p>
          <a:p>
            <a:pPr marL="342900" indent="-342900">
              <a:buFont typeface="Arial" panose="020B0604020202020204" pitchFamily="34" charset="0"/>
              <a:buChar char="•"/>
            </a:pPr>
            <a:r>
              <a:rPr lang="en-GB" sz="2400" b="0" dirty="0"/>
              <a:t>You may not be able to fix an issue</a:t>
            </a:r>
          </a:p>
          <a:p>
            <a:pPr marL="342900" indent="-342900">
              <a:buFont typeface="Arial" panose="020B0604020202020204" pitchFamily="34" charset="0"/>
              <a:buChar char="•"/>
            </a:pPr>
            <a:r>
              <a:rPr lang="en-GB" sz="2400" b="0" dirty="0"/>
              <a:t>All issues are due to humans making mistakes</a:t>
            </a:r>
          </a:p>
          <a:p>
            <a:endParaRPr lang="en-GB" sz="1800" dirty="0"/>
          </a:p>
          <a:p>
            <a:endParaRPr lang="en-GB" sz="1800" dirty="0"/>
          </a:p>
        </p:txBody>
      </p:sp>
      <p:sp>
        <p:nvSpPr>
          <p:cNvPr id="3" name="Title 2">
            <a:extLst>
              <a:ext uri="{FF2B5EF4-FFF2-40B4-BE49-F238E27FC236}">
                <a16:creationId xmlns:a16="http://schemas.microsoft.com/office/drawing/2014/main" id="{E50A7DE5-B523-7B40-8FC6-389E6CAF36C8}"/>
              </a:ext>
            </a:extLst>
          </p:cNvPr>
          <p:cNvSpPr>
            <a:spLocks noGrp="1"/>
          </p:cNvSpPr>
          <p:nvPr>
            <p:ph type="title"/>
          </p:nvPr>
        </p:nvSpPr>
        <p:spPr/>
        <p:txBody>
          <a:bodyPr/>
          <a:lstStyle/>
          <a:p>
            <a:r>
              <a:rPr lang="en-GB" dirty="0"/>
              <a:t>Stuff we know</a:t>
            </a:r>
          </a:p>
        </p:txBody>
      </p:sp>
    </p:spTree>
    <p:extLst>
      <p:ext uri="{BB962C8B-B14F-4D97-AF65-F5344CB8AC3E}">
        <p14:creationId xmlns:p14="http://schemas.microsoft.com/office/powerpoint/2010/main" val="2242378832"/>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A95C7-3404-BE48-949B-C3B0F402848D}"/>
              </a:ext>
            </a:extLst>
          </p:cNvPr>
          <p:cNvSpPr>
            <a:spLocks noGrp="1"/>
          </p:cNvSpPr>
          <p:nvPr>
            <p:ph type="title"/>
          </p:nvPr>
        </p:nvSpPr>
        <p:spPr>
          <a:xfrm>
            <a:off x="0" y="0"/>
            <a:ext cx="7581900" cy="482405"/>
          </a:xfrm>
        </p:spPr>
        <p:txBody>
          <a:bodyPr>
            <a:normAutofit fontScale="90000"/>
          </a:bodyPr>
          <a:lstStyle/>
          <a:p>
            <a:r>
              <a:rPr lang="en-GB" sz="3600" dirty="0"/>
              <a:t>Example Test Plan Template</a:t>
            </a:r>
          </a:p>
        </p:txBody>
      </p:sp>
      <p:sp>
        <p:nvSpPr>
          <p:cNvPr id="5" name="Rectangle 4">
            <a:extLst>
              <a:ext uri="{FF2B5EF4-FFF2-40B4-BE49-F238E27FC236}">
                <a16:creationId xmlns:a16="http://schemas.microsoft.com/office/drawing/2014/main" id="{2B38F93D-5A9D-46B6-8B1E-FEE8CF86300F}"/>
              </a:ext>
            </a:extLst>
          </p:cNvPr>
          <p:cNvSpPr/>
          <p:nvPr/>
        </p:nvSpPr>
        <p:spPr>
          <a:xfrm>
            <a:off x="133350" y="1190625"/>
            <a:ext cx="11963400" cy="5238750"/>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334B7263-1CA2-5D46-BAA3-8150E00AB784}"/>
              </a:ext>
            </a:extLst>
          </p:cNvPr>
          <p:cNvPicPr>
            <a:picLocks noChangeAspect="1"/>
          </p:cNvPicPr>
          <p:nvPr/>
        </p:nvPicPr>
        <p:blipFill>
          <a:blip r:embed="rId2"/>
          <a:stretch>
            <a:fillRect/>
          </a:stretch>
        </p:blipFill>
        <p:spPr>
          <a:xfrm>
            <a:off x="135995" y="1171574"/>
            <a:ext cx="11920010" cy="5191125"/>
          </a:xfrm>
          <a:prstGeom prst="rect">
            <a:avLst/>
          </a:prstGeom>
        </p:spPr>
      </p:pic>
    </p:spTree>
    <p:extLst>
      <p:ext uri="{BB962C8B-B14F-4D97-AF65-F5344CB8AC3E}">
        <p14:creationId xmlns:p14="http://schemas.microsoft.com/office/powerpoint/2010/main" val="2248940835"/>
      </p:ext>
    </p:extLst>
  </p:cSld>
  <p:clrMapOvr>
    <a:masterClrMapping/>
  </p:clrMapOvr>
  <p:transition>
    <p:wipe dir="r"/>
  </p:transition>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63C2B5E-880F-4391-B425-1DC68E2CD14C}"/>
              </a:ext>
            </a:extLst>
          </p:cNvPr>
          <p:cNvSpPr/>
          <p:nvPr/>
        </p:nvSpPr>
        <p:spPr>
          <a:xfrm>
            <a:off x="2428875" y="2657475"/>
            <a:ext cx="5391150" cy="3651847"/>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066" name="Rectangle 3"/>
          <p:cNvSpPr>
            <a:spLocks noGrp="1" noChangeArrowheads="1"/>
          </p:cNvSpPr>
          <p:nvPr>
            <p:ph type="body" sz="quarter" idx="13"/>
          </p:nvPr>
        </p:nvSpPr>
        <p:spPr/>
        <p:txBody>
          <a:bodyPr>
            <a:normAutofit/>
          </a:bodyPr>
          <a:lstStyle/>
          <a:p>
            <a:pPr marL="342900" indent="-342900">
              <a:buFont typeface="Arial" panose="020B0604020202020204" pitchFamily="34" charset="0"/>
              <a:buChar char="•"/>
            </a:pPr>
            <a:r>
              <a:rPr lang="en-GB" sz="2000" b="0" dirty="0"/>
              <a:t>Testing is the process of evaluating a system or its component(s) with the intent to find out whether it satisfies the specified requirements or not. </a:t>
            </a:r>
          </a:p>
          <a:p>
            <a:pPr marL="342900" indent="-342900">
              <a:buFont typeface="Arial" panose="020B0604020202020204" pitchFamily="34" charset="0"/>
              <a:buChar char="•"/>
            </a:pPr>
            <a:r>
              <a:rPr lang="en-GB" sz="2000" b="0" dirty="0"/>
              <a:t>Well written System Requirements make testing easy</a:t>
            </a:r>
          </a:p>
        </p:txBody>
      </p:sp>
      <p:sp>
        <p:nvSpPr>
          <p:cNvPr id="88065" name="Rectangle 2"/>
          <p:cNvSpPr>
            <a:spLocks noGrp="1" noChangeArrowheads="1"/>
          </p:cNvSpPr>
          <p:nvPr>
            <p:ph type="title"/>
          </p:nvPr>
        </p:nvSpPr>
        <p:spPr>
          <a:xfrm>
            <a:off x="158339" y="84582"/>
            <a:ext cx="10990300" cy="707886"/>
          </a:xfrm>
        </p:spPr>
        <p:txBody>
          <a:bodyPr/>
          <a:lstStyle/>
          <a:p>
            <a:pPr defTabSz="703402"/>
            <a:r>
              <a:rPr lang="en-GB" sz="4000" dirty="0">
                <a:latin typeface="Arial" charset="0"/>
              </a:rPr>
              <a:t>Generating Test Specifications</a:t>
            </a:r>
          </a:p>
        </p:txBody>
      </p:sp>
      <p:sp>
        <p:nvSpPr>
          <p:cNvPr id="2" name="Rounded Rectangular Callout 1">
            <a:extLst>
              <a:ext uri="{FF2B5EF4-FFF2-40B4-BE49-F238E27FC236}">
                <a16:creationId xmlns:a16="http://schemas.microsoft.com/office/drawing/2014/main" id="{370D2731-00DD-B146-8F3C-C3E3413281CF}"/>
              </a:ext>
            </a:extLst>
          </p:cNvPr>
          <p:cNvSpPr/>
          <p:nvPr/>
        </p:nvSpPr>
        <p:spPr bwMode="auto">
          <a:xfrm>
            <a:off x="7999048" y="4736300"/>
            <a:ext cx="2481389" cy="662695"/>
          </a:xfrm>
          <a:prstGeom prst="wedgeRoundRectCallout">
            <a:avLst>
              <a:gd name="adj1" fmla="val -124245"/>
              <a:gd name="adj2" fmla="val -120041"/>
              <a:gd name="adj3" fmla="val 16667"/>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Verdana" pitchFamily="34" charset="0"/>
              </a:rPr>
              <a:t>Note: confirmed by inspection/Analysis</a:t>
            </a:r>
          </a:p>
        </p:txBody>
      </p:sp>
      <p:pic>
        <p:nvPicPr>
          <p:cNvPr id="19" name="Picture 18">
            <a:extLst>
              <a:ext uri="{FF2B5EF4-FFF2-40B4-BE49-F238E27FC236}">
                <a16:creationId xmlns:a16="http://schemas.microsoft.com/office/drawing/2014/main" id="{2D3313D0-52D6-304F-93CE-6AE317C478D4}"/>
              </a:ext>
            </a:extLst>
          </p:cNvPr>
          <p:cNvPicPr>
            <a:picLocks noChangeAspect="1"/>
          </p:cNvPicPr>
          <p:nvPr/>
        </p:nvPicPr>
        <p:blipFill>
          <a:blip r:embed="rId3"/>
          <a:stretch>
            <a:fillRect/>
          </a:stretch>
        </p:blipFill>
        <p:spPr>
          <a:xfrm>
            <a:off x="2581307" y="2884516"/>
            <a:ext cx="5842000" cy="3059084"/>
          </a:xfrm>
          <a:prstGeom prst="rect">
            <a:avLst/>
          </a:prstGeom>
        </p:spPr>
      </p:pic>
    </p:spTree>
    <p:extLst>
      <p:ext uri="{BB962C8B-B14F-4D97-AF65-F5344CB8AC3E}">
        <p14:creationId xmlns:p14="http://schemas.microsoft.com/office/powerpoint/2010/main" val="4034377395"/>
      </p:ext>
    </p:extLst>
  </p:cSld>
  <p:clrMapOvr>
    <a:masterClrMapping/>
  </p:clrMapOvr>
  <p:transition/>
</p:sld>
</file>

<file path=ppt/slides/slide17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a:xfrm>
            <a:off x="6289158" y="803325"/>
            <a:ext cx="5259707" cy="1325563"/>
          </a:xfrm>
        </p:spPr>
        <p:txBody>
          <a:bodyPr vert="horz" lIns="91440" tIns="45720" rIns="91440" bIns="45720" rtlCol="0" anchor="ctr">
            <a:normAutofit/>
          </a:bodyPr>
          <a:lstStyle/>
          <a:p>
            <a:r>
              <a:rPr lang="en-US"/>
              <a:t>Exercise – Test Planning</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a:extLst>
              <a:ext uri="{FF2B5EF4-FFF2-40B4-BE49-F238E27FC236}">
                <a16:creationId xmlns:a16="http://schemas.microsoft.com/office/drawing/2014/main" id="{46201714-EB54-4065-B194-9E6E1CB7C3E8}"/>
              </a:ext>
            </a:extLst>
          </p:cNvPr>
          <p:cNvPicPr>
            <a:picLocks noChangeAspect="1"/>
          </p:cNvPicPr>
          <p:nvPr/>
        </p:nvPicPr>
        <p:blipFill rotWithShape="1">
          <a:blip r:embed="rId3">
            <a:extLst>
              <a:ext uri="{28A0092B-C50C-407E-A947-70E740481C1C}">
                <a14:useLocalDpi xmlns:a14="http://schemas.microsoft.com/office/drawing/2010/main" val="0"/>
              </a:ext>
            </a:extLst>
          </a:blip>
          <a:srcRect l="11892"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101378" name="Rectangle 3"/>
          <p:cNvSpPr>
            <a:spLocks noGrp="1" noChangeArrowheads="1"/>
          </p:cNvSpPr>
          <p:nvPr>
            <p:ph sz="quarter" idx="16"/>
          </p:nvPr>
        </p:nvSpPr>
        <p:spPr>
          <a:xfrm>
            <a:off x="6289158" y="2279018"/>
            <a:ext cx="5259714" cy="3375920"/>
          </a:xfrm>
        </p:spPr>
        <p:txBody>
          <a:bodyPr vert="horz" lIns="91440" tIns="45720" rIns="91440" bIns="45720" rtlCol="0" anchor="t">
            <a:normAutofit/>
          </a:bodyPr>
          <a:lstStyle/>
          <a:p>
            <a:r>
              <a:rPr lang="en-US" sz="2400" dirty="0"/>
              <a:t>Use the functional measures-metrics you identified and think about what testing might be appropriate</a:t>
            </a:r>
          </a:p>
          <a:p>
            <a:r>
              <a:rPr lang="en-US" sz="2400" dirty="0"/>
              <a:t>Use the Test Plan Template as a guide</a:t>
            </a:r>
          </a:p>
          <a:p>
            <a:pPr lvl="1"/>
            <a:endParaRPr lang="en-US" sz="1800" dirty="0"/>
          </a:p>
          <a:p>
            <a:pPr lvl="1"/>
            <a:endParaRPr lang="en-US" sz="1800" dirty="0"/>
          </a:p>
          <a:p>
            <a:pPr marL="0"/>
            <a:endParaRPr lang="en-US" sz="1800" dirty="0"/>
          </a:p>
        </p:txBody>
      </p:sp>
    </p:spTree>
    <p:extLst>
      <p:ext uri="{BB962C8B-B14F-4D97-AF65-F5344CB8AC3E}">
        <p14:creationId xmlns:p14="http://schemas.microsoft.com/office/powerpoint/2010/main" val="1565056906"/>
      </p:ext>
    </p:extLst>
  </p:cSld>
  <p:clrMapOvr>
    <a:overrideClrMapping bg1="dk1" tx1="lt1" bg2="dk2" tx2="lt2" accent1="accent1" accent2="accent2" accent3="accent3" accent4="accent4" accent5="accent5" accent6="accent6" hlink="hlink" folHlink="folHlink"/>
  </p:clrMapOvr>
</p:sld>
</file>

<file path=ppt/slides/slide1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57F864E-22D9-BC46-AAD8-30A69ED9C63E}"/>
              </a:ext>
            </a:extLst>
          </p:cNvPr>
          <p:cNvSpPr>
            <a:spLocks noGrp="1"/>
          </p:cNvSpPr>
          <p:nvPr>
            <p:ph type="title"/>
          </p:nvPr>
        </p:nvSpPr>
        <p:spPr/>
        <p:txBody>
          <a:bodyPr/>
          <a:lstStyle/>
          <a:p>
            <a:r>
              <a:rPr lang="en-US" dirty="0"/>
              <a:t>A Model Answer</a:t>
            </a:r>
          </a:p>
        </p:txBody>
      </p:sp>
      <p:pic>
        <p:nvPicPr>
          <p:cNvPr id="16" name="Picture 15">
            <a:extLst>
              <a:ext uri="{FF2B5EF4-FFF2-40B4-BE49-F238E27FC236}">
                <a16:creationId xmlns:a16="http://schemas.microsoft.com/office/drawing/2014/main" id="{008AF45A-CE18-E840-8D6D-41D68F52724E}"/>
              </a:ext>
            </a:extLst>
          </p:cNvPr>
          <p:cNvPicPr>
            <a:picLocks noChangeAspect="1"/>
          </p:cNvPicPr>
          <p:nvPr/>
        </p:nvPicPr>
        <p:blipFill rotWithShape="1">
          <a:blip r:embed="rId2">
            <a:extLst>
              <a:ext uri="{28A0092B-C50C-407E-A947-70E740481C1C}">
                <a14:useLocalDpi xmlns:a14="http://schemas.microsoft.com/office/drawing/2010/main" val="0"/>
              </a:ext>
            </a:extLst>
          </a:blip>
          <a:srcRect l="1119" t="7340" b="7280"/>
          <a:stretch/>
        </p:blipFill>
        <p:spPr>
          <a:xfrm>
            <a:off x="3744041" y="1592433"/>
            <a:ext cx="4229101" cy="5028662"/>
          </a:xfrm>
          <a:prstGeom prst="rect">
            <a:avLst/>
          </a:prstGeom>
          <a:ln>
            <a:solidFill>
              <a:schemeClr val="tx1"/>
            </a:solidFill>
          </a:ln>
        </p:spPr>
      </p:pic>
    </p:spTree>
    <p:extLst>
      <p:ext uri="{BB962C8B-B14F-4D97-AF65-F5344CB8AC3E}">
        <p14:creationId xmlns:p14="http://schemas.microsoft.com/office/powerpoint/2010/main" val="1216940343"/>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p:cNvSpPr>
            <a:spLocks noChangeArrowheads="1"/>
          </p:cNvSpPr>
          <p:nvPr/>
        </p:nvSpPr>
        <p:spPr bwMode="gray">
          <a:xfrm>
            <a:off x="6951675" y="2663286"/>
            <a:ext cx="3481387" cy="2062162"/>
          </a:xfrm>
          <a:prstGeom prst="wedgeRoundRectCallout">
            <a:avLst>
              <a:gd name="adj1" fmla="val -77542"/>
              <a:gd name="adj2" fmla="val -50926"/>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p>
            <a:pPr algn="ctr">
              <a:defRPr/>
            </a:pPr>
            <a:endParaRPr lang="en-US" sz="1800" dirty="0">
              <a:solidFill>
                <a:schemeClr val="bg1"/>
              </a:solidFill>
            </a:endParaRPr>
          </a:p>
        </p:txBody>
      </p:sp>
      <p:sp>
        <p:nvSpPr>
          <p:cNvPr id="96260" name="Rectangle 3"/>
          <p:cNvSpPr>
            <a:spLocks noChangeArrowheads="1"/>
          </p:cNvSpPr>
          <p:nvPr/>
        </p:nvSpPr>
        <p:spPr bwMode="auto">
          <a:xfrm>
            <a:off x="5399088" y="2189180"/>
            <a:ext cx="696912" cy="1755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1" name="Rectangle 4"/>
          <p:cNvSpPr>
            <a:spLocks noChangeArrowheads="1"/>
          </p:cNvSpPr>
          <p:nvPr/>
        </p:nvSpPr>
        <p:spPr bwMode="auto">
          <a:xfrm>
            <a:off x="3468688" y="3941780"/>
            <a:ext cx="1941512" cy="8794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sz="1800" dirty="0"/>
          </a:p>
        </p:txBody>
      </p:sp>
      <p:sp>
        <p:nvSpPr>
          <p:cNvPr id="96262" name="Rectangle 5"/>
          <p:cNvSpPr>
            <a:spLocks noGrp="1" noChangeArrowheads="1"/>
          </p:cNvSpPr>
          <p:nvPr>
            <p:ph type="title"/>
          </p:nvPr>
        </p:nvSpPr>
        <p:spPr>
          <a:xfrm>
            <a:off x="1665767" y="513549"/>
            <a:ext cx="8053109" cy="522309"/>
          </a:xfrm>
        </p:spPr>
        <p:txBody>
          <a:bodyPr/>
          <a:lstStyle/>
          <a:p>
            <a:pPr defTabSz="762000" eaLnBrk="1" hangingPunct="1"/>
            <a:r>
              <a:rPr lang="en-GB" sz="2800" dirty="0">
                <a:latin typeface="Arial" charset="0"/>
              </a:rPr>
              <a:t>Acceptance Criteria through HOW MUCHs</a:t>
            </a:r>
          </a:p>
        </p:txBody>
      </p:sp>
      <p:sp>
        <p:nvSpPr>
          <p:cNvPr id="2" name="Slide Number Placeholder 1"/>
          <p:cNvSpPr>
            <a:spLocks noGrp="1"/>
          </p:cNvSpPr>
          <p:nvPr>
            <p:ph type="sldNum" sz="quarter" idx="4294967295"/>
          </p:nvPr>
        </p:nvSpPr>
        <p:spPr/>
        <p:txBody>
          <a:bodyPr/>
          <a:lstStyle/>
          <a:p>
            <a:fld id="{2E204096-3B22-4640-83F3-4B5EE5261B14}" type="slidenum">
              <a:rPr lang="en-US" smtClean="0"/>
              <a:pPr/>
              <a:t>175</a:t>
            </a:fld>
            <a:endParaRPr lang="en-US" dirty="0"/>
          </a:p>
        </p:txBody>
      </p:sp>
      <p:sp>
        <p:nvSpPr>
          <p:cNvPr id="96263" name="Rectangle 6"/>
          <p:cNvSpPr>
            <a:spLocks noChangeArrowheads="1"/>
          </p:cNvSpPr>
          <p:nvPr/>
        </p:nvSpPr>
        <p:spPr bwMode="auto">
          <a:xfrm>
            <a:off x="3470277"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pPr algn="ctr" eaLnBrk="0" hangingPunct="0"/>
            <a:endParaRPr lang="en-US" sz="1400" dirty="0">
              <a:latin typeface="Times New Roman" charset="0"/>
            </a:endParaRPr>
          </a:p>
        </p:txBody>
      </p:sp>
      <p:sp>
        <p:nvSpPr>
          <p:cNvPr id="96264" name="Rectangle 7"/>
          <p:cNvSpPr>
            <a:spLocks noChangeArrowheads="1"/>
          </p:cNvSpPr>
          <p:nvPr/>
        </p:nvSpPr>
        <p:spPr bwMode="auto">
          <a:xfrm>
            <a:off x="3746505"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5" name="Rectangle 8"/>
          <p:cNvSpPr>
            <a:spLocks noChangeArrowheads="1"/>
          </p:cNvSpPr>
          <p:nvPr/>
        </p:nvSpPr>
        <p:spPr bwMode="auto">
          <a:xfrm>
            <a:off x="4022733"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6" name="Rectangle 9"/>
          <p:cNvSpPr>
            <a:spLocks noChangeArrowheads="1"/>
          </p:cNvSpPr>
          <p:nvPr/>
        </p:nvSpPr>
        <p:spPr bwMode="auto">
          <a:xfrm>
            <a:off x="4298951"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7" name="Rectangle 10"/>
          <p:cNvSpPr>
            <a:spLocks noChangeArrowheads="1"/>
          </p:cNvSpPr>
          <p:nvPr/>
        </p:nvSpPr>
        <p:spPr bwMode="auto">
          <a:xfrm>
            <a:off x="4575177"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8" name="Rectangle 11"/>
          <p:cNvSpPr>
            <a:spLocks noChangeArrowheads="1"/>
          </p:cNvSpPr>
          <p:nvPr/>
        </p:nvSpPr>
        <p:spPr bwMode="auto">
          <a:xfrm>
            <a:off x="5127633"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69" name="Rectangle 12"/>
          <p:cNvSpPr>
            <a:spLocks noChangeArrowheads="1"/>
          </p:cNvSpPr>
          <p:nvPr/>
        </p:nvSpPr>
        <p:spPr bwMode="auto">
          <a:xfrm>
            <a:off x="4851405" y="1320817"/>
            <a:ext cx="276225" cy="3502025"/>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0" name="Rectangle 13"/>
          <p:cNvSpPr>
            <a:spLocks noChangeArrowheads="1"/>
          </p:cNvSpPr>
          <p:nvPr/>
        </p:nvSpPr>
        <p:spPr bwMode="auto">
          <a:xfrm rot="-5400000">
            <a:off x="3876675" y="2682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1" name="Rectangle 14"/>
          <p:cNvSpPr>
            <a:spLocks noChangeArrowheads="1"/>
          </p:cNvSpPr>
          <p:nvPr/>
        </p:nvSpPr>
        <p:spPr bwMode="auto">
          <a:xfrm rot="-5400000">
            <a:off x="3876675" y="5603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vert="eaVert" wrap="none" anchor="ctr"/>
          <a:lstStyle/>
          <a:p>
            <a:pPr algn="ctr" eaLnBrk="0" hangingPunct="0"/>
            <a:endParaRPr lang="en-US" sz="2000" dirty="0">
              <a:latin typeface="Times New Roman" charset="0"/>
            </a:endParaRPr>
          </a:p>
        </p:txBody>
      </p:sp>
      <p:sp>
        <p:nvSpPr>
          <p:cNvPr id="96272" name="Rectangle 15"/>
          <p:cNvSpPr>
            <a:spLocks noChangeArrowheads="1"/>
          </p:cNvSpPr>
          <p:nvPr/>
        </p:nvSpPr>
        <p:spPr bwMode="auto">
          <a:xfrm rot="-5400000">
            <a:off x="3876675" y="8524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3" name="Rectangle 16"/>
          <p:cNvSpPr>
            <a:spLocks noChangeArrowheads="1"/>
          </p:cNvSpPr>
          <p:nvPr/>
        </p:nvSpPr>
        <p:spPr bwMode="auto">
          <a:xfrm rot="-5400000">
            <a:off x="3876675" y="1144588"/>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4" name="Rectangle 17"/>
          <p:cNvSpPr>
            <a:spLocks noChangeArrowheads="1"/>
          </p:cNvSpPr>
          <p:nvPr/>
        </p:nvSpPr>
        <p:spPr bwMode="auto">
          <a:xfrm rot="-5400000">
            <a:off x="3876675" y="1727200"/>
            <a:ext cx="292100"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75" name="Text Box 18"/>
          <p:cNvSpPr txBox="1">
            <a:spLocks noChangeArrowheads="1"/>
          </p:cNvSpPr>
          <p:nvPr/>
        </p:nvSpPr>
        <p:spPr bwMode="auto">
          <a:xfrm rot="-2582377">
            <a:off x="3463839" y="2803495"/>
            <a:ext cx="2136948"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RELATIONSHIPS</a:t>
            </a:r>
          </a:p>
        </p:txBody>
      </p:sp>
      <p:sp>
        <p:nvSpPr>
          <p:cNvPr id="96276" name="Text Box 19"/>
          <p:cNvSpPr txBox="1">
            <a:spLocks noChangeArrowheads="1"/>
          </p:cNvSpPr>
          <p:nvPr/>
        </p:nvSpPr>
        <p:spPr bwMode="auto">
          <a:xfrm>
            <a:off x="2073278" y="1768475"/>
            <a:ext cx="928459"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WHAT</a:t>
            </a:r>
          </a:p>
        </p:txBody>
      </p:sp>
      <p:sp>
        <p:nvSpPr>
          <p:cNvPr id="96277" name="Text Box 20"/>
          <p:cNvSpPr txBox="1">
            <a:spLocks noChangeArrowheads="1"/>
          </p:cNvSpPr>
          <p:nvPr/>
        </p:nvSpPr>
        <p:spPr bwMode="auto">
          <a:xfrm>
            <a:off x="4146560" y="893763"/>
            <a:ext cx="792555"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a:t>
            </a:r>
          </a:p>
        </p:txBody>
      </p:sp>
      <p:sp>
        <p:nvSpPr>
          <p:cNvPr id="96278" name="Rectangle 21"/>
          <p:cNvSpPr>
            <a:spLocks noChangeArrowheads="1"/>
          </p:cNvSpPr>
          <p:nvPr/>
        </p:nvSpPr>
        <p:spPr bwMode="auto">
          <a:xfrm rot="-5400000">
            <a:off x="3877469" y="1435894"/>
            <a:ext cx="290512" cy="4146550"/>
          </a:xfrm>
          <a:prstGeom prst="rect">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nvGrpSpPr>
          <p:cNvPr id="96279" name="Group 22"/>
          <p:cNvGrpSpPr>
            <a:grpSpLocks/>
          </p:cNvGrpSpPr>
          <p:nvPr/>
        </p:nvGrpSpPr>
        <p:grpSpPr bwMode="auto">
          <a:xfrm>
            <a:off x="3538538" y="2268538"/>
            <a:ext cx="138112" cy="146050"/>
            <a:chOff x="3648" y="2400"/>
            <a:chExt cx="96" cy="96"/>
          </a:xfrm>
        </p:grpSpPr>
        <p:sp>
          <p:nvSpPr>
            <p:cNvPr id="96301" name="Oval 23"/>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302" name="Oval 24"/>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96280" name="Group 25"/>
          <p:cNvGrpSpPr>
            <a:grpSpLocks/>
          </p:cNvGrpSpPr>
          <p:nvPr/>
        </p:nvGrpSpPr>
        <p:grpSpPr bwMode="auto">
          <a:xfrm>
            <a:off x="4367218" y="3435350"/>
            <a:ext cx="138112" cy="146050"/>
            <a:chOff x="3648" y="2400"/>
            <a:chExt cx="96" cy="96"/>
          </a:xfrm>
        </p:grpSpPr>
        <p:sp>
          <p:nvSpPr>
            <p:cNvPr id="96299" name="Oval 26"/>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300" name="Oval 27"/>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grpSp>
        <p:nvGrpSpPr>
          <p:cNvPr id="96281" name="Group 28"/>
          <p:cNvGrpSpPr>
            <a:grpSpLocks/>
          </p:cNvGrpSpPr>
          <p:nvPr/>
        </p:nvGrpSpPr>
        <p:grpSpPr bwMode="auto">
          <a:xfrm>
            <a:off x="3814763" y="2560638"/>
            <a:ext cx="138112" cy="146050"/>
            <a:chOff x="3648" y="2400"/>
            <a:chExt cx="96" cy="96"/>
          </a:xfrm>
        </p:grpSpPr>
        <p:sp>
          <p:nvSpPr>
            <p:cNvPr id="96297" name="Oval 29"/>
            <p:cNvSpPr>
              <a:spLocks noChangeArrowheads="1"/>
            </p:cNvSpPr>
            <p:nvPr/>
          </p:nvSpPr>
          <p:spPr bwMode="auto">
            <a:xfrm>
              <a:off x="3648" y="2400"/>
              <a:ext cx="96" cy="96"/>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8" name="Oval 30"/>
            <p:cNvSpPr>
              <a:spLocks noChangeArrowheads="1"/>
            </p:cNvSpPr>
            <p:nvPr/>
          </p:nvSpPr>
          <p:spPr bwMode="auto">
            <a:xfrm>
              <a:off x="3672" y="2424"/>
              <a:ext cx="48" cy="48"/>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grpSp>
      <p:sp>
        <p:nvSpPr>
          <p:cNvPr id="96282" name="Oval 31"/>
          <p:cNvSpPr>
            <a:spLocks noChangeArrowheads="1"/>
          </p:cNvSpPr>
          <p:nvPr/>
        </p:nvSpPr>
        <p:spPr bwMode="auto">
          <a:xfrm>
            <a:off x="3538538" y="28527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3" name="Oval 32"/>
          <p:cNvSpPr>
            <a:spLocks noChangeArrowheads="1"/>
          </p:cNvSpPr>
          <p:nvPr/>
        </p:nvSpPr>
        <p:spPr bwMode="auto">
          <a:xfrm>
            <a:off x="4367218" y="22685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4" name="Oval 33"/>
          <p:cNvSpPr>
            <a:spLocks noChangeArrowheads="1"/>
          </p:cNvSpPr>
          <p:nvPr/>
        </p:nvSpPr>
        <p:spPr bwMode="auto">
          <a:xfrm>
            <a:off x="3538538" y="3435350"/>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5" name="Oval 34"/>
          <p:cNvSpPr>
            <a:spLocks noChangeArrowheads="1"/>
          </p:cNvSpPr>
          <p:nvPr/>
        </p:nvSpPr>
        <p:spPr bwMode="auto">
          <a:xfrm>
            <a:off x="3814763" y="3144838"/>
            <a:ext cx="138112"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6" name="AutoShape 35"/>
          <p:cNvSpPr>
            <a:spLocks noChangeArrowheads="1"/>
          </p:cNvSpPr>
          <p:nvPr/>
        </p:nvSpPr>
        <p:spPr bwMode="auto">
          <a:xfrm>
            <a:off x="3814763" y="3727450"/>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7" name="AutoShape 36"/>
          <p:cNvSpPr>
            <a:spLocks noChangeArrowheads="1"/>
          </p:cNvSpPr>
          <p:nvPr/>
        </p:nvSpPr>
        <p:spPr bwMode="auto">
          <a:xfrm>
            <a:off x="4919663" y="3435350"/>
            <a:ext cx="139700"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8" name="AutoShape 37"/>
          <p:cNvSpPr>
            <a:spLocks noChangeArrowheads="1"/>
          </p:cNvSpPr>
          <p:nvPr/>
        </p:nvSpPr>
        <p:spPr bwMode="auto">
          <a:xfrm>
            <a:off x="5197481" y="2268538"/>
            <a:ext cx="138113"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89" name="AutoShape 38"/>
          <p:cNvSpPr>
            <a:spLocks noChangeArrowheads="1"/>
          </p:cNvSpPr>
          <p:nvPr/>
        </p:nvSpPr>
        <p:spPr bwMode="auto">
          <a:xfrm>
            <a:off x="3538538" y="2560638"/>
            <a:ext cx="138112" cy="146050"/>
          </a:xfrm>
          <a:prstGeom prst="triangle">
            <a:avLst>
              <a:gd name="adj" fmla="val 50000"/>
            </a:avLst>
          </a:prstGeom>
          <a:noFill/>
          <a:ln w="12700">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0" name="Oval 39"/>
          <p:cNvSpPr>
            <a:spLocks noChangeArrowheads="1"/>
          </p:cNvSpPr>
          <p:nvPr/>
        </p:nvSpPr>
        <p:spPr bwMode="auto">
          <a:xfrm>
            <a:off x="4919663" y="2852738"/>
            <a:ext cx="139700" cy="14605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endParaRPr lang="en-US" sz="1800" dirty="0"/>
          </a:p>
        </p:txBody>
      </p:sp>
      <p:sp>
        <p:nvSpPr>
          <p:cNvPr id="96291" name="Text Box 40"/>
          <p:cNvSpPr txBox="1">
            <a:spLocks noChangeArrowheads="1"/>
          </p:cNvSpPr>
          <p:nvPr/>
        </p:nvSpPr>
        <p:spPr bwMode="auto">
          <a:xfrm>
            <a:off x="3673484" y="4946650"/>
            <a:ext cx="1626241"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r>
              <a:rPr lang="en-GB" sz="2000" dirty="0">
                <a:latin typeface="Times New Roman" charset="0"/>
              </a:rPr>
              <a:t>HOW MUCH</a:t>
            </a:r>
          </a:p>
        </p:txBody>
      </p:sp>
      <p:sp>
        <p:nvSpPr>
          <p:cNvPr id="45091" name="AutoShape 41"/>
          <p:cNvSpPr>
            <a:spLocks noChangeArrowheads="1"/>
          </p:cNvSpPr>
          <p:nvPr/>
        </p:nvSpPr>
        <p:spPr bwMode="gray">
          <a:xfrm>
            <a:off x="6951675" y="2663286"/>
            <a:ext cx="3481387" cy="2062162"/>
          </a:xfrm>
          <a:prstGeom prst="wedgeRoundRectCallout">
            <a:avLst>
              <a:gd name="adj1" fmla="val -107093"/>
              <a:gd name="adj2" fmla="val 37144"/>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a:lstStyle>
            <a:lvl1pPr eaLnBrk="0" hangingPunct="0">
              <a:defRPr sz="1600">
                <a:solidFill>
                  <a:schemeClr val="tx1"/>
                </a:solidFill>
                <a:latin typeface="Arial" charset="0"/>
                <a:ea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algn="ctr" eaLnBrk="1" hangingPunct="1">
              <a:defRPr/>
            </a:pPr>
            <a:r>
              <a:rPr lang="en-GB" sz="1800" dirty="0">
                <a:solidFill>
                  <a:schemeClr val="bg1"/>
                </a:solidFill>
              </a:rPr>
              <a:t>Either or both WHAT and/or HOW </a:t>
            </a:r>
            <a:r>
              <a:rPr lang="ja-JP" altLang="en-GB" sz="1800">
                <a:solidFill>
                  <a:schemeClr val="bg1"/>
                </a:solidFill>
              </a:rPr>
              <a:t>“</a:t>
            </a:r>
            <a:r>
              <a:rPr lang="en-GB" sz="1800" dirty="0">
                <a:solidFill>
                  <a:schemeClr val="bg1"/>
                </a:solidFill>
              </a:rPr>
              <a:t>HOW MUCHs</a:t>
            </a:r>
            <a:r>
              <a:rPr lang="ja-JP" altLang="en-GB" sz="1800">
                <a:solidFill>
                  <a:schemeClr val="bg1"/>
                </a:solidFill>
              </a:rPr>
              <a:t>”</a:t>
            </a:r>
            <a:r>
              <a:rPr lang="en-GB" sz="1800" dirty="0">
                <a:solidFill>
                  <a:schemeClr val="bg1"/>
                </a:solidFill>
              </a:rPr>
              <a:t> provide the basis for Verification and Validation (Acceptance) Criteria. They provide the way in which we can measure the vague customer WHATS</a:t>
            </a:r>
          </a:p>
        </p:txBody>
      </p:sp>
      <p:sp>
        <p:nvSpPr>
          <p:cNvPr id="45092" name="Text Box 42"/>
          <p:cNvSpPr txBox="1">
            <a:spLocks noChangeArrowheads="1"/>
          </p:cNvSpPr>
          <p:nvPr/>
        </p:nvSpPr>
        <p:spPr bwMode="gray">
          <a:xfrm>
            <a:off x="2027238" y="5449888"/>
            <a:ext cx="8001000" cy="830262"/>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square">
            <a:spAutoFit/>
          </a:bodyPr>
          <a:lstStyle/>
          <a:p>
            <a:pPr algn="ctr" eaLnBrk="0" hangingPunct="0">
              <a:defRPr/>
            </a:pPr>
            <a:r>
              <a:rPr lang="en-GB" sz="2400" b="1" dirty="0">
                <a:latin typeface="+mn-lt"/>
                <a:ea typeface="+mn-ea"/>
                <a:cs typeface="+mn-cs"/>
              </a:rPr>
              <a:t>Securing Acceptance and Certification/Qualification begins here</a:t>
            </a:r>
            <a:endParaRPr lang="en-GB" sz="2400" dirty="0">
              <a:latin typeface="+mn-lt"/>
              <a:ea typeface="+mn-ea"/>
              <a:cs typeface="+mn-cs"/>
            </a:endParaRPr>
          </a:p>
        </p:txBody>
      </p:sp>
    </p:spTree>
    <p:extLst>
      <p:ext uri="{BB962C8B-B14F-4D97-AF65-F5344CB8AC3E}">
        <p14:creationId xmlns:p14="http://schemas.microsoft.com/office/powerpoint/2010/main" val="2643620104"/>
      </p:ext>
    </p:extLst>
  </p:cSld>
  <p:clrMapOvr>
    <a:masterClrMapping/>
  </p:clrMapOvr>
  <p:transition>
    <p:wipe dir="r"/>
  </p:transition>
</p:sld>
</file>

<file path=ppt/slides/slide1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CD1B4779-6328-0149-887F-D3850D10E057}"/>
              </a:ext>
            </a:extLst>
          </p:cNvPr>
          <p:cNvSpPr>
            <a:spLocks noGrp="1"/>
          </p:cNvSpPr>
          <p:nvPr>
            <p:ph type="body" sz="quarter" idx="13"/>
          </p:nvPr>
        </p:nvSpPr>
        <p:spPr>
          <a:xfrm>
            <a:off x="2394967" y="2731771"/>
            <a:ext cx="7198614" cy="1803571"/>
          </a:xfrm>
        </p:spPr>
        <p:style>
          <a:lnRef idx="0">
            <a:schemeClr val="accent4"/>
          </a:lnRef>
          <a:fillRef idx="3">
            <a:schemeClr val="accent4"/>
          </a:fillRef>
          <a:effectRef idx="3">
            <a:schemeClr val="accent4"/>
          </a:effectRef>
          <a:fontRef idx="minor">
            <a:schemeClr val="lt1"/>
          </a:fontRef>
        </p:style>
        <p:txBody>
          <a:bodyPr>
            <a:normAutofit lnSpcReduction="10000"/>
          </a:bodyPr>
          <a:lstStyle/>
          <a:p>
            <a:pPr marL="0" indent="0" algn="ctr">
              <a:buNone/>
            </a:pPr>
            <a:r>
              <a:rPr lang="en-US" sz="3600" dirty="0">
                <a:solidFill>
                  <a:schemeClr val="tx1"/>
                </a:solidFill>
              </a:rPr>
              <a:t>Specify the System Requirements.</a:t>
            </a:r>
          </a:p>
          <a:p>
            <a:pPr marL="0" indent="0" algn="ctr">
              <a:buNone/>
            </a:pPr>
            <a:r>
              <a:rPr lang="en-US" sz="3600" dirty="0">
                <a:solidFill>
                  <a:schemeClr val="tx1"/>
                </a:solidFill>
              </a:rPr>
              <a:t> </a:t>
            </a:r>
          </a:p>
          <a:p>
            <a:pPr marL="0" indent="0" algn="ctr">
              <a:buNone/>
            </a:pPr>
            <a:r>
              <a:rPr lang="en-US" sz="3600" dirty="0">
                <a:solidFill>
                  <a:schemeClr val="tx1"/>
                </a:solidFill>
              </a:rPr>
              <a:t>The requirements we design to!</a:t>
            </a:r>
          </a:p>
        </p:txBody>
      </p:sp>
      <p:sp>
        <p:nvSpPr>
          <p:cNvPr id="6" name="Title 5">
            <a:extLst>
              <a:ext uri="{FF2B5EF4-FFF2-40B4-BE49-F238E27FC236}">
                <a16:creationId xmlns:a16="http://schemas.microsoft.com/office/drawing/2014/main" id="{0D71558E-B609-DA40-9334-14308B40DCAA}"/>
              </a:ext>
            </a:extLst>
          </p:cNvPr>
          <p:cNvSpPr>
            <a:spLocks noGrp="1"/>
          </p:cNvSpPr>
          <p:nvPr>
            <p:ph type="title"/>
          </p:nvPr>
        </p:nvSpPr>
        <p:spPr>
          <a:xfrm>
            <a:off x="0" y="0"/>
            <a:ext cx="9978698" cy="1077218"/>
          </a:xfrm>
        </p:spPr>
        <p:txBody>
          <a:bodyPr/>
          <a:lstStyle/>
          <a:p>
            <a:r>
              <a:rPr lang="en-US" sz="3200" dirty="0"/>
              <a:t>So What? What am I going to do with all this information?</a:t>
            </a:r>
          </a:p>
        </p:txBody>
      </p:sp>
    </p:spTree>
    <p:extLst>
      <p:ext uri="{BB962C8B-B14F-4D97-AF65-F5344CB8AC3E}">
        <p14:creationId xmlns:p14="http://schemas.microsoft.com/office/powerpoint/2010/main" val="2045612550"/>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B523086-FC53-4081-AE01-67E3A9FBE71D}"/>
              </a:ext>
            </a:extLst>
          </p:cNvPr>
          <p:cNvSpPr/>
          <p:nvPr/>
        </p:nvSpPr>
        <p:spPr>
          <a:xfrm>
            <a:off x="3009900" y="3670513"/>
            <a:ext cx="5476875" cy="305908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065" name="Rectangle 2"/>
          <p:cNvSpPr>
            <a:spLocks noGrp="1" noChangeArrowheads="1"/>
          </p:cNvSpPr>
          <p:nvPr>
            <p:ph type="title"/>
          </p:nvPr>
        </p:nvSpPr>
        <p:spPr>
          <a:xfrm>
            <a:off x="0" y="-72351"/>
            <a:ext cx="9501111" cy="584775"/>
          </a:xfrm>
        </p:spPr>
        <p:txBody>
          <a:bodyPr>
            <a:normAutofit fontScale="90000"/>
          </a:bodyPr>
          <a:lstStyle/>
          <a:p>
            <a:pPr defTabSz="703402"/>
            <a:r>
              <a:rPr lang="en-GB" dirty="0">
                <a:latin typeface="Arial" charset="0"/>
              </a:rPr>
              <a:t>Functions to Requirements</a:t>
            </a:r>
          </a:p>
        </p:txBody>
      </p:sp>
      <p:sp>
        <p:nvSpPr>
          <p:cNvPr id="88066" name="Rectangle 3"/>
          <p:cNvSpPr>
            <a:spLocks noGrp="1" noChangeArrowheads="1"/>
          </p:cNvSpPr>
          <p:nvPr>
            <p:ph type="body" sz="quarter" idx="13"/>
          </p:nvPr>
        </p:nvSpPr>
        <p:spPr>
          <a:xfrm>
            <a:off x="386079" y="1157788"/>
            <a:ext cx="11602719" cy="4542423"/>
          </a:xfrm>
        </p:spPr>
        <p:txBody>
          <a:bodyPr/>
          <a:lstStyle/>
          <a:p>
            <a:pPr eaLnBrk="1" hangingPunct="1"/>
            <a:r>
              <a:rPr lang="en-GB" sz="1846" b="0" dirty="0">
                <a:latin typeface="Arial" charset="0"/>
              </a:rPr>
              <a:t>Functions specify what a system has to do to meet a system’s Operation Requirement. In turn we need to specify how well the individual functions have to perform. The Holistic Requirement Model calls these the Non-functional Performance Requirements</a:t>
            </a:r>
          </a:p>
          <a:p>
            <a:pPr eaLnBrk="1" hangingPunct="1"/>
            <a:r>
              <a:rPr lang="en-GB" sz="1846" b="0" dirty="0">
                <a:latin typeface="Arial" charset="0"/>
              </a:rPr>
              <a:t>Non-functional Performance Requirements </a:t>
            </a:r>
            <a:r>
              <a:rPr lang="en-GB" altLang="ja-JP" sz="1846" b="0" dirty="0">
                <a:latin typeface="Arial" charset="0"/>
              </a:rPr>
              <a:t>comprise: a set of metrics, measures or properties and associated numerical value as a target, lower or upper limit, that defines how well a particular function has to perform</a:t>
            </a:r>
          </a:p>
          <a:p>
            <a:pPr eaLnBrk="1" hangingPunct="1"/>
            <a:r>
              <a:rPr lang="en-GB" altLang="ja-JP" sz="1846" b="0" dirty="0">
                <a:latin typeface="Arial" charset="0"/>
              </a:rPr>
              <a:t>For any given function there WILL be many NFP requirements that are specific to that function</a:t>
            </a:r>
          </a:p>
        </p:txBody>
      </p:sp>
      <p:pic>
        <p:nvPicPr>
          <p:cNvPr id="17" name="Picture 16">
            <a:extLst>
              <a:ext uri="{FF2B5EF4-FFF2-40B4-BE49-F238E27FC236}">
                <a16:creationId xmlns:a16="http://schemas.microsoft.com/office/drawing/2014/main" id="{BFDE3859-B6FD-934C-8C6A-4342110CBD2C}"/>
              </a:ext>
            </a:extLst>
          </p:cNvPr>
          <p:cNvPicPr>
            <a:picLocks noChangeAspect="1"/>
          </p:cNvPicPr>
          <p:nvPr/>
        </p:nvPicPr>
        <p:blipFill>
          <a:blip r:embed="rId3"/>
          <a:stretch>
            <a:fillRect/>
          </a:stretch>
        </p:blipFill>
        <p:spPr>
          <a:xfrm>
            <a:off x="3175000" y="3670513"/>
            <a:ext cx="5842000" cy="3059084"/>
          </a:xfrm>
          <a:prstGeom prst="rect">
            <a:avLst/>
          </a:prstGeom>
        </p:spPr>
      </p:pic>
    </p:spTree>
    <p:extLst>
      <p:ext uri="{BB962C8B-B14F-4D97-AF65-F5344CB8AC3E}">
        <p14:creationId xmlns:p14="http://schemas.microsoft.com/office/powerpoint/2010/main" val="3485842690"/>
      </p:ext>
    </p:extLst>
  </p:cSld>
  <p:clrMapOvr>
    <a:masterClrMapping/>
  </p:clrMapOvr>
  <p:transition/>
</p:sld>
</file>

<file path=ppt/slides/slide1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533401" y="161925"/>
            <a:ext cx="9739314" cy="1051539"/>
          </a:xfrm>
        </p:spPr>
        <p:txBody>
          <a:bodyPr>
            <a:normAutofit fontScale="90000"/>
          </a:bodyPr>
          <a:lstStyle/>
          <a:p>
            <a:r>
              <a:rPr lang="en-GB" sz="4000" b="1" dirty="0"/>
              <a:t>Typical Contents of a Requirements Set (Document)</a:t>
            </a:r>
          </a:p>
        </p:txBody>
      </p:sp>
      <p:sp>
        <p:nvSpPr>
          <p:cNvPr id="15363" name="Content Placeholder 2"/>
          <p:cNvSpPr>
            <a:spLocks noGrp="1"/>
          </p:cNvSpPr>
          <p:nvPr>
            <p:ph type="body" sz="quarter" idx="13"/>
          </p:nvPr>
        </p:nvSpPr>
        <p:spPr/>
        <p:txBody>
          <a:bodyPr>
            <a:normAutofit fontScale="92500" lnSpcReduction="10000"/>
          </a:bodyPr>
          <a:lstStyle/>
          <a:p>
            <a:pPr lvl="1" indent="0">
              <a:buNone/>
            </a:pPr>
            <a:r>
              <a:rPr lang="en-US" b="1" dirty="0"/>
              <a:t>Summary/Abstract</a:t>
            </a:r>
            <a:r>
              <a:rPr lang="en-US" dirty="0"/>
              <a:t> – a brief description of the purpose and contents of the requirements document</a:t>
            </a:r>
          </a:p>
          <a:p>
            <a:pPr lvl="1" indent="0">
              <a:buNone/>
            </a:pPr>
            <a:r>
              <a:rPr lang="en-US" b="1" dirty="0"/>
              <a:t>Document Information </a:t>
            </a:r>
            <a:r>
              <a:rPr lang="en-US" dirty="0"/>
              <a:t>– Project, Document Title, Author,  Revision history, Review and Approval information</a:t>
            </a:r>
          </a:p>
          <a:p>
            <a:pPr lvl="1" indent="0">
              <a:buNone/>
            </a:pPr>
            <a:r>
              <a:rPr lang="en-US" b="1" dirty="0"/>
              <a:t>Table of contents </a:t>
            </a:r>
          </a:p>
          <a:p>
            <a:pPr lvl="1" indent="0">
              <a:buNone/>
            </a:pPr>
            <a:r>
              <a:rPr lang="en-US" b="1" dirty="0"/>
              <a:t>Introduction</a:t>
            </a:r>
          </a:p>
          <a:p>
            <a:pPr lvl="4"/>
            <a:r>
              <a:rPr lang="en-US" dirty="0"/>
              <a:t>Purpose </a:t>
            </a:r>
          </a:p>
          <a:p>
            <a:pPr lvl="4"/>
            <a:r>
              <a:rPr lang="en-US" dirty="0"/>
              <a:t>History</a:t>
            </a:r>
          </a:p>
          <a:p>
            <a:pPr lvl="4"/>
            <a:r>
              <a:rPr lang="en-US" dirty="0"/>
              <a:t>Scope</a:t>
            </a:r>
          </a:p>
          <a:p>
            <a:pPr lvl="4"/>
            <a:r>
              <a:rPr lang="en-US" dirty="0"/>
              <a:t>Assumptions</a:t>
            </a:r>
          </a:p>
          <a:p>
            <a:pPr lvl="4"/>
            <a:r>
              <a:rPr lang="en-US" dirty="0"/>
              <a:t>Approach (how the requirements in the document were obtained)</a:t>
            </a:r>
          </a:p>
          <a:p>
            <a:pPr lvl="4"/>
            <a:r>
              <a:rPr lang="en-US" dirty="0"/>
              <a:t>Compliance Levels</a:t>
            </a:r>
          </a:p>
          <a:p>
            <a:pPr lvl="4"/>
            <a:r>
              <a:rPr lang="en-US" dirty="0"/>
              <a:t>Abbreviations</a:t>
            </a:r>
          </a:p>
          <a:p>
            <a:pPr lvl="1" indent="0">
              <a:buNone/>
            </a:pPr>
            <a:r>
              <a:rPr lang="en-US" b="1" dirty="0"/>
              <a:t>Requirements</a:t>
            </a:r>
          </a:p>
          <a:p>
            <a:pPr lvl="1" indent="0">
              <a:buNone/>
            </a:pPr>
            <a:r>
              <a:rPr lang="en-US" b="1" dirty="0"/>
              <a:t>Appendices</a:t>
            </a:r>
          </a:p>
        </p:txBody>
      </p:sp>
    </p:spTree>
    <p:extLst>
      <p:ext uri="{BB962C8B-B14F-4D97-AF65-F5344CB8AC3E}">
        <p14:creationId xmlns:p14="http://schemas.microsoft.com/office/powerpoint/2010/main" val="11701469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a:xfrm>
            <a:off x="110216" y="218613"/>
            <a:ext cx="8661780" cy="550793"/>
          </a:xfrm>
        </p:spPr>
        <p:txBody>
          <a:bodyPr>
            <a:normAutofit fontScale="90000"/>
          </a:bodyPr>
          <a:lstStyle/>
          <a:p>
            <a:r>
              <a:rPr lang="en-GB" sz="3600" dirty="0"/>
              <a:t>What are System Requirements?</a:t>
            </a:r>
            <a:br>
              <a:rPr lang="en-GB" sz="3600" dirty="0"/>
            </a:br>
            <a:endParaRPr lang="en-GB" sz="3600" dirty="0"/>
          </a:p>
        </p:txBody>
      </p:sp>
      <p:sp>
        <p:nvSpPr>
          <p:cNvPr id="97282" name="Rectangle 3"/>
          <p:cNvSpPr>
            <a:spLocks noGrp="1" noChangeArrowheads="1"/>
          </p:cNvSpPr>
          <p:nvPr>
            <p:ph type="body" idx="4294967295"/>
          </p:nvPr>
        </p:nvSpPr>
        <p:spPr>
          <a:xfrm>
            <a:off x="0" y="549275"/>
            <a:ext cx="11753850" cy="7731125"/>
          </a:xfrm>
        </p:spPr>
        <p:txBody>
          <a:bodyPr/>
          <a:lstStyle/>
          <a:p>
            <a:r>
              <a:rPr lang="en-GB" dirty="0"/>
              <a:t>The Holistic Requirements Model helps us define what System Requirements are:</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a:p>
            <a:r>
              <a:rPr lang="en-GB" dirty="0"/>
              <a:t>System Requirements have the form: The System shall </a:t>
            </a:r>
            <a:r>
              <a:rPr lang="mr-IN" dirty="0"/>
              <a:t>…</a:t>
            </a:r>
            <a:r>
              <a:rPr lang="en-GB" dirty="0"/>
              <a:t>..</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97283" name="Text Box 4"/>
          <p:cNvSpPr txBox="1">
            <a:spLocks noChangeArrowheads="1"/>
          </p:cNvSpPr>
          <p:nvPr/>
        </p:nvSpPr>
        <p:spPr bwMode="auto">
          <a:xfrm>
            <a:off x="2362198" y="2451166"/>
            <a:ext cx="143718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A </a:t>
            </a:r>
            <a:endParaRPr lang="en-US" sz="1800" b="1" dirty="0"/>
          </a:p>
        </p:txBody>
      </p:sp>
      <p:sp>
        <p:nvSpPr>
          <p:cNvPr id="97284" name="Text Box 5"/>
          <p:cNvSpPr txBox="1">
            <a:spLocks noChangeArrowheads="1"/>
          </p:cNvSpPr>
          <p:nvPr/>
        </p:nvSpPr>
        <p:spPr bwMode="auto">
          <a:xfrm>
            <a:off x="4800600" y="1897128"/>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97285" name="Text Box 6"/>
          <p:cNvSpPr txBox="1">
            <a:spLocks noChangeArrowheads="1"/>
          </p:cNvSpPr>
          <p:nvPr/>
        </p:nvSpPr>
        <p:spPr bwMode="auto">
          <a:xfrm>
            <a:off x="4076703" y="2443228"/>
            <a:ext cx="3193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97288" name="Text Box 9"/>
          <p:cNvSpPr txBox="1">
            <a:spLocks noChangeArrowheads="1"/>
          </p:cNvSpPr>
          <p:nvPr/>
        </p:nvSpPr>
        <p:spPr bwMode="auto">
          <a:xfrm>
            <a:off x="4800605" y="3014723"/>
            <a:ext cx="582211"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97289" name="AutoShape 10"/>
          <p:cNvCxnSpPr>
            <a:cxnSpLocks noChangeShapeType="1"/>
            <a:stCxn id="97285" idx="3"/>
            <a:endCxn id="97284" idx="1"/>
          </p:cNvCxnSpPr>
          <p:nvPr/>
        </p:nvCxnSpPr>
        <p:spPr bwMode="auto">
          <a:xfrm flipV="1">
            <a:off x="4396022" y="2081794"/>
            <a:ext cx="404579" cy="546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0" name="AutoShape 11"/>
          <p:cNvCxnSpPr>
            <a:cxnSpLocks noChangeShapeType="1"/>
            <a:stCxn id="97285" idx="3"/>
          </p:cNvCxnSpPr>
          <p:nvPr/>
        </p:nvCxnSpPr>
        <p:spPr bwMode="auto">
          <a:xfrm flipV="1">
            <a:off x="4396022" y="2508962"/>
            <a:ext cx="404579" cy="118933"/>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1" name="AutoShape 12"/>
          <p:cNvCxnSpPr>
            <a:cxnSpLocks noChangeShapeType="1"/>
            <a:stCxn id="97285" idx="3"/>
          </p:cNvCxnSpPr>
          <p:nvPr/>
        </p:nvCxnSpPr>
        <p:spPr bwMode="auto">
          <a:xfrm>
            <a:off x="4396022" y="2627895"/>
            <a:ext cx="404579" cy="249367"/>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97292" name="AutoShape 13"/>
          <p:cNvCxnSpPr>
            <a:cxnSpLocks noChangeShapeType="1"/>
            <a:stCxn id="97285" idx="3"/>
            <a:endCxn id="97288" idx="1"/>
          </p:cNvCxnSpPr>
          <p:nvPr/>
        </p:nvCxnSpPr>
        <p:spPr bwMode="auto">
          <a:xfrm>
            <a:off x="4396022" y="2627895"/>
            <a:ext cx="404583" cy="571495"/>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sp>
        <p:nvSpPr>
          <p:cNvPr id="16" name="Text Box 5"/>
          <p:cNvSpPr txBox="1">
            <a:spLocks noChangeArrowheads="1"/>
          </p:cNvSpPr>
          <p:nvPr/>
        </p:nvSpPr>
        <p:spPr bwMode="auto">
          <a:xfrm>
            <a:off x="4796543" y="2260853"/>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7" name="Text Box 5"/>
          <p:cNvSpPr txBox="1">
            <a:spLocks noChangeArrowheads="1"/>
          </p:cNvSpPr>
          <p:nvPr/>
        </p:nvSpPr>
        <p:spPr bwMode="auto">
          <a:xfrm>
            <a:off x="4792558" y="2637788"/>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5" name="Text Box 4"/>
          <p:cNvSpPr txBox="1">
            <a:spLocks noChangeArrowheads="1"/>
          </p:cNvSpPr>
          <p:nvPr/>
        </p:nvSpPr>
        <p:spPr bwMode="auto">
          <a:xfrm>
            <a:off x="2362198" y="3906838"/>
            <a:ext cx="1454244"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Function B </a:t>
            </a:r>
            <a:endParaRPr lang="en-US" sz="1800" b="1" dirty="0"/>
          </a:p>
        </p:txBody>
      </p:sp>
      <p:sp>
        <p:nvSpPr>
          <p:cNvPr id="18" name="Text Box 5"/>
          <p:cNvSpPr txBox="1">
            <a:spLocks noChangeArrowheads="1"/>
          </p:cNvSpPr>
          <p:nvPr/>
        </p:nvSpPr>
        <p:spPr bwMode="auto">
          <a:xfrm>
            <a:off x="4800600" y="3352800"/>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19" name="Text Box 6"/>
          <p:cNvSpPr txBox="1">
            <a:spLocks noChangeArrowheads="1"/>
          </p:cNvSpPr>
          <p:nvPr/>
        </p:nvSpPr>
        <p:spPr bwMode="auto">
          <a:xfrm>
            <a:off x="4076703" y="3898900"/>
            <a:ext cx="319318"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dirty="0"/>
              <a:t>+</a:t>
            </a:r>
            <a:endParaRPr lang="en-US" sz="1800" dirty="0"/>
          </a:p>
        </p:txBody>
      </p:sp>
      <p:sp>
        <p:nvSpPr>
          <p:cNvPr id="20" name="Text Box 9"/>
          <p:cNvSpPr txBox="1">
            <a:spLocks noChangeArrowheads="1"/>
          </p:cNvSpPr>
          <p:nvPr/>
        </p:nvSpPr>
        <p:spPr bwMode="auto">
          <a:xfrm>
            <a:off x="4800605" y="4470395"/>
            <a:ext cx="582211"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etc.</a:t>
            </a:r>
          </a:p>
        </p:txBody>
      </p:sp>
      <p:cxnSp>
        <p:nvCxnSpPr>
          <p:cNvPr id="21" name="AutoShape 10"/>
          <p:cNvCxnSpPr>
            <a:cxnSpLocks noChangeShapeType="1"/>
          </p:cNvCxnSpPr>
          <p:nvPr/>
        </p:nvCxnSpPr>
        <p:spPr bwMode="auto">
          <a:xfrm flipV="1">
            <a:off x="4441106" y="3583633"/>
            <a:ext cx="359494" cy="546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2" name="AutoShape 11"/>
          <p:cNvCxnSpPr>
            <a:cxnSpLocks noChangeShapeType="1"/>
          </p:cNvCxnSpPr>
          <p:nvPr/>
        </p:nvCxnSpPr>
        <p:spPr bwMode="auto">
          <a:xfrm flipV="1">
            <a:off x="4441106" y="3964633"/>
            <a:ext cx="359494" cy="1651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3" name="AutoShape 12"/>
          <p:cNvCxnSpPr>
            <a:cxnSpLocks noChangeShapeType="1"/>
          </p:cNvCxnSpPr>
          <p:nvPr/>
        </p:nvCxnSpPr>
        <p:spPr bwMode="auto">
          <a:xfrm>
            <a:off x="4441106" y="4129733"/>
            <a:ext cx="359494" cy="203200"/>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cxnSp>
        <p:nvCxnSpPr>
          <p:cNvPr id="24" name="AutoShape 13"/>
          <p:cNvCxnSpPr>
            <a:cxnSpLocks noChangeShapeType="1"/>
          </p:cNvCxnSpPr>
          <p:nvPr/>
        </p:nvCxnSpPr>
        <p:spPr bwMode="auto">
          <a:xfrm>
            <a:off x="4441106" y="4129734"/>
            <a:ext cx="359498" cy="571495"/>
          </a:xfrm>
          <a:prstGeom prst="bentConnector3">
            <a:avLst>
              <a:gd name="adj1" fmla="val 50000"/>
            </a:avLst>
          </a:prstGeom>
          <a:noFill/>
          <a:ln w="9525">
            <a:solidFill>
              <a:schemeClr val="tx1"/>
            </a:solidFill>
            <a:miter lim="800000"/>
            <a:headEnd/>
            <a:tailEnd/>
          </a:ln>
          <a:extLst>
            <a:ext uri="{909E8E84-426E-40dd-AFC4-6F175D3DCCD1}">
              <a14:hiddenFill xmlns="" xmlns:a14="http://schemas.microsoft.com/office/drawing/2010/main">
                <a:noFill/>
              </a14:hiddenFill>
            </a:ext>
          </a:extLst>
        </p:spPr>
      </p:cxnSp>
      <p:sp>
        <p:nvSpPr>
          <p:cNvPr id="25" name="Text Box 5"/>
          <p:cNvSpPr txBox="1">
            <a:spLocks noChangeArrowheads="1"/>
          </p:cNvSpPr>
          <p:nvPr/>
        </p:nvSpPr>
        <p:spPr bwMode="auto">
          <a:xfrm>
            <a:off x="4796543" y="3716525"/>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6" name="Text Box 5"/>
          <p:cNvSpPr txBox="1">
            <a:spLocks noChangeArrowheads="1"/>
          </p:cNvSpPr>
          <p:nvPr/>
        </p:nvSpPr>
        <p:spPr bwMode="auto">
          <a:xfrm>
            <a:off x="4792558" y="4093460"/>
            <a:ext cx="4762842"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r>
              <a:rPr lang="en-GB" sz="1800" b="1" dirty="0"/>
              <a:t>Non-functional Performance Requirement</a:t>
            </a:r>
          </a:p>
        </p:txBody>
      </p:sp>
      <p:sp>
        <p:nvSpPr>
          <p:cNvPr id="2" name="TextBox 1"/>
          <p:cNvSpPr txBox="1"/>
          <p:nvPr/>
        </p:nvSpPr>
        <p:spPr>
          <a:xfrm>
            <a:off x="2417998" y="4863272"/>
            <a:ext cx="7086600" cy="677108"/>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GB" sz="2000" b="1" dirty="0"/>
              <a:t>+</a:t>
            </a:r>
            <a:r>
              <a:rPr lang="en-GB" sz="1800" b="1" dirty="0"/>
              <a:t> any interface and justified implementation requirements decided by the higher-level system</a:t>
            </a:r>
          </a:p>
        </p:txBody>
      </p:sp>
      <p:sp>
        <p:nvSpPr>
          <p:cNvPr id="3" name="TextBox 2">
            <a:extLst>
              <a:ext uri="{FF2B5EF4-FFF2-40B4-BE49-F238E27FC236}">
                <a16:creationId xmlns:a16="http://schemas.microsoft.com/office/drawing/2014/main" id="{042A991A-43B5-7247-A0D8-0AEF36200B1C}"/>
              </a:ext>
            </a:extLst>
          </p:cNvPr>
          <p:cNvSpPr txBox="1"/>
          <p:nvPr/>
        </p:nvSpPr>
        <p:spPr>
          <a:xfrm>
            <a:off x="2279050" y="1565621"/>
            <a:ext cx="6585457"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800" b="1" dirty="0"/>
              <a:t>Design related Non-Functional System Requirements +</a:t>
            </a:r>
          </a:p>
        </p:txBody>
      </p:sp>
    </p:spTree>
    <p:extLst>
      <p:ext uri="{BB962C8B-B14F-4D97-AF65-F5344CB8AC3E}">
        <p14:creationId xmlns:p14="http://schemas.microsoft.com/office/powerpoint/2010/main" val="1068130362"/>
      </p:ext>
    </p:extLst>
  </p:cSld>
  <p:clrMapOvr>
    <a:masterClrMapping/>
  </p:clrMapOvr>
  <p:transition>
    <p:wipe dir="r"/>
  </p:transition>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77C1FF3C-A757-A941-A92B-B3E0760F9F74}"/>
              </a:ext>
            </a:extLst>
          </p:cNvPr>
          <p:cNvSpPr>
            <a:spLocks noGrp="1"/>
          </p:cNvSpPr>
          <p:nvPr>
            <p:ph type="body" sz="quarter" idx="13"/>
          </p:nvPr>
        </p:nvSpPr>
        <p:spPr>
          <a:xfrm>
            <a:off x="243051" y="864689"/>
            <a:ext cx="11705897" cy="5536111"/>
          </a:xfrm>
        </p:spPr>
        <p:txBody>
          <a:bodyPr>
            <a:normAutofit lnSpcReduction="10000"/>
          </a:bodyPr>
          <a:lstStyle/>
          <a:p>
            <a:pPr marL="0" indent="0">
              <a:buNone/>
            </a:pPr>
            <a:r>
              <a:rPr lang="en-US" dirty="0"/>
              <a:t>It’s a question of levels and boundaries. </a:t>
            </a:r>
          </a:p>
          <a:p>
            <a:pPr marL="0" indent="0">
              <a:buNone/>
            </a:pPr>
            <a:r>
              <a:rPr lang="en-US" dirty="0"/>
              <a:t>	</a:t>
            </a:r>
            <a:r>
              <a:rPr lang="en-US" sz="2400" dirty="0"/>
              <a:t>If we were developing a munition our first viewpoint for a functional decomposition would be of the weapon system because the gun is no good without the munition and the 	munition is no good without the gun.</a:t>
            </a:r>
          </a:p>
          <a:p>
            <a:pPr marL="0" indent="0">
              <a:buNone/>
            </a:pPr>
            <a:r>
              <a:rPr lang="en-US" sz="2400" dirty="0"/>
              <a:t>At this point we have choices – we could:</a:t>
            </a:r>
          </a:p>
          <a:p>
            <a:pPr lvl="1"/>
            <a:r>
              <a:rPr lang="en-US" sz="2000" dirty="0"/>
              <a:t>Develop a set of System Requirements for the Weapon System (the gun and the munition (and other systems)) </a:t>
            </a:r>
          </a:p>
          <a:p>
            <a:pPr lvl="1"/>
            <a:r>
              <a:rPr lang="en-US" sz="2000" dirty="0"/>
              <a:t>Start to separate out the Munition Requirements from the Gun Requirements</a:t>
            </a:r>
          </a:p>
          <a:p>
            <a:pPr lvl="2"/>
            <a:r>
              <a:rPr lang="en-US" dirty="0"/>
              <a:t>In which case:</a:t>
            </a:r>
          </a:p>
          <a:p>
            <a:pPr lvl="3"/>
            <a:r>
              <a:rPr lang="en-US" dirty="0"/>
              <a:t>Some of the Non-functional performance requirements for the weapon functionality will become Non-functional System Requirements for the munition – this is assuming the gun is also being designed. If already existing, the constraints will be captured directly as Non-functional System Requirements for the munition.</a:t>
            </a:r>
          </a:p>
          <a:p>
            <a:pPr lvl="3"/>
            <a:r>
              <a:rPr lang="en-US" dirty="0"/>
              <a:t>As design choices are made on either system element – those choices will constrain the other as either Non-functional System or Non-functional performance. The the gun exists then the constraints will be known and will be captured directly as Non-functional System Requirements for the munition.</a:t>
            </a:r>
          </a:p>
          <a:p>
            <a:pPr lvl="1"/>
            <a:r>
              <a:rPr lang="en-US" dirty="0"/>
              <a:t>Where are we with the Munition?</a:t>
            </a:r>
          </a:p>
        </p:txBody>
      </p:sp>
      <p:sp>
        <p:nvSpPr>
          <p:cNvPr id="4" name="Title 3">
            <a:extLst>
              <a:ext uri="{FF2B5EF4-FFF2-40B4-BE49-F238E27FC236}">
                <a16:creationId xmlns:a16="http://schemas.microsoft.com/office/drawing/2014/main" id="{0EC24C1E-563B-FB4E-BE46-016CFA25C9EB}"/>
              </a:ext>
            </a:extLst>
          </p:cNvPr>
          <p:cNvSpPr>
            <a:spLocks noGrp="1"/>
          </p:cNvSpPr>
          <p:nvPr>
            <p:ph type="title"/>
          </p:nvPr>
        </p:nvSpPr>
        <p:spPr>
          <a:xfrm>
            <a:off x="0" y="244834"/>
            <a:ext cx="8242725" cy="424732"/>
          </a:xfrm>
        </p:spPr>
        <p:txBody>
          <a:bodyPr/>
          <a:lstStyle/>
          <a:p>
            <a:r>
              <a:rPr lang="en-US" dirty="0"/>
              <a:t>Time to Separate?</a:t>
            </a:r>
          </a:p>
        </p:txBody>
      </p:sp>
    </p:spTree>
    <p:extLst>
      <p:ext uri="{BB962C8B-B14F-4D97-AF65-F5344CB8AC3E}">
        <p14:creationId xmlns:p14="http://schemas.microsoft.com/office/powerpoint/2010/main" val="1946034462"/>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E6F8C-0DC6-884C-95D6-E6DE40103279}"/>
              </a:ext>
            </a:extLst>
          </p:cNvPr>
          <p:cNvSpPr>
            <a:spLocks noGrp="1"/>
          </p:cNvSpPr>
          <p:nvPr>
            <p:ph type="title"/>
          </p:nvPr>
        </p:nvSpPr>
        <p:spPr>
          <a:xfrm>
            <a:off x="0" y="110215"/>
            <a:ext cx="8217801" cy="584200"/>
          </a:xfrm>
        </p:spPr>
        <p:txBody>
          <a:bodyPr/>
          <a:lstStyle/>
          <a:p>
            <a:r>
              <a:rPr lang="en-GB" sz="2800" dirty="0"/>
              <a:t>Example System Requirements</a:t>
            </a:r>
          </a:p>
        </p:txBody>
      </p:sp>
      <p:pic>
        <p:nvPicPr>
          <p:cNvPr id="6" name="Picture 5">
            <a:extLst>
              <a:ext uri="{FF2B5EF4-FFF2-40B4-BE49-F238E27FC236}">
                <a16:creationId xmlns:a16="http://schemas.microsoft.com/office/drawing/2014/main" id="{99FC820F-C637-BC48-9475-D2976DD15F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040" y="943187"/>
            <a:ext cx="9845040" cy="5599853"/>
          </a:xfrm>
          <a:prstGeom prst="rect">
            <a:avLst/>
          </a:prstGeom>
        </p:spPr>
      </p:pic>
    </p:spTree>
    <p:extLst>
      <p:ext uri="{BB962C8B-B14F-4D97-AF65-F5344CB8AC3E}">
        <p14:creationId xmlns:p14="http://schemas.microsoft.com/office/powerpoint/2010/main" val="2691241215"/>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Content Placeholder 10" descr="DSC00265.JPG"/>
          <p:cNvPicPr>
            <a:picLocks noGrp="1" noChangeAspect="1"/>
          </p:cNvPicPr>
          <p:nvPr>
            <p:ph sz="quarter" idx="16"/>
          </p:nvPr>
        </p:nvPicPr>
        <p:blipFill>
          <a:blip r:embed="rId2" cstate="print">
            <a:extLst>
              <a:ext uri="{28A0092B-C50C-407E-A947-70E740481C1C}">
                <a14:useLocalDpi xmlns:a14="http://schemas.microsoft.com/office/drawing/2010/main" val="0"/>
              </a:ext>
            </a:extLst>
          </a:blip>
          <a:stretch>
            <a:fillRect/>
          </a:stretch>
        </p:blipFill>
        <p:spPr>
          <a:xfrm>
            <a:off x="2276591" y="1194454"/>
            <a:ext cx="3695700" cy="2768600"/>
          </a:xfrm>
        </p:spPr>
      </p:pic>
      <p:sp>
        <p:nvSpPr>
          <p:cNvPr id="102403" name="Content Placeholder 12"/>
          <p:cNvSpPr>
            <a:spLocks noGrp="1"/>
          </p:cNvSpPr>
          <p:nvPr>
            <p:ph sz="quarter" idx="17"/>
          </p:nvPr>
        </p:nvSpPr>
        <p:spPr/>
        <p:txBody>
          <a:bodyPr>
            <a:normAutofit fontScale="92500" lnSpcReduction="20000"/>
          </a:bodyPr>
          <a:lstStyle/>
          <a:p>
            <a:r>
              <a:rPr lang="en-GB" dirty="0"/>
              <a:t>Key Success Factors</a:t>
            </a:r>
          </a:p>
          <a:p>
            <a:pPr lvl="1"/>
            <a:r>
              <a:rPr lang="en-GB" dirty="0"/>
              <a:t>Decide the need! Why is the QFD being constructed? – what questions will it help answer?</a:t>
            </a:r>
          </a:p>
          <a:p>
            <a:pPr lvl="1"/>
            <a:r>
              <a:rPr lang="en-GB" dirty="0"/>
              <a:t>Plan the completion of a QFD over several sessions</a:t>
            </a:r>
          </a:p>
          <a:p>
            <a:pPr lvl="1"/>
            <a:r>
              <a:rPr lang="en-GB" dirty="0"/>
              <a:t>Determine an appropriate (appropriate to the system and at the right level) set of WHAT requirements that are structured and validated and clearly defined</a:t>
            </a:r>
          </a:p>
          <a:p>
            <a:pPr lvl="1"/>
            <a:r>
              <a:rPr lang="en-GB" dirty="0"/>
              <a:t>a full set of functionality at a sensible level of generality that are clearly defined – if aggregated define the components</a:t>
            </a:r>
          </a:p>
          <a:p>
            <a:pPr lvl="1"/>
            <a:r>
              <a:rPr lang="en-GB" dirty="0"/>
              <a:t>relationships  strengths that are not </a:t>
            </a:r>
            <a:r>
              <a:rPr lang="ja-JP" altLang="en-GB"/>
              <a:t>“</a:t>
            </a:r>
            <a:r>
              <a:rPr lang="en-GB" altLang="ja-JP" dirty="0"/>
              <a:t>over-egged</a:t>
            </a:r>
            <a:r>
              <a:rPr lang="ja-JP" altLang="en-GB"/>
              <a:t>”</a:t>
            </a:r>
            <a:endParaRPr lang="en-GB" altLang="ja-JP" dirty="0"/>
          </a:p>
          <a:p>
            <a:pPr lvl="1"/>
            <a:r>
              <a:rPr lang="en-GB" dirty="0"/>
              <a:t>Develop realistic metrics and measures for the HOW MUCHs</a:t>
            </a:r>
          </a:p>
        </p:txBody>
      </p:sp>
      <p:sp>
        <p:nvSpPr>
          <p:cNvPr id="102401" name="Title 11"/>
          <p:cNvSpPr>
            <a:spLocks noGrp="1"/>
          </p:cNvSpPr>
          <p:nvPr>
            <p:ph type="title"/>
          </p:nvPr>
        </p:nvSpPr>
        <p:spPr>
          <a:xfrm>
            <a:off x="0" y="264306"/>
            <a:ext cx="10972800" cy="424732"/>
          </a:xfrm>
        </p:spPr>
        <p:txBody>
          <a:bodyPr/>
          <a:lstStyle/>
          <a:p>
            <a:r>
              <a:rPr lang="en-GB" dirty="0"/>
              <a:t>Rome and a Day</a:t>
            </a:r>
          </a:p>
        </p:txBody>
      </p:sp>
      <p:sp>
        <p:nvSpPr>
          <p:cNvPr id="20" name="Content Placeholder 12">
            <a:extLst>
              <a:ext uri="{FF2B5EF4-FFF2-40B4-BE49-F238E27FC236}">
                <a16:creationId xmlns:a16="http://schemas.microsoft.com/office/drawing/2014/main" id="{070D1E4F-30F3-2046-B7BB-919214EC0C10}"/>
              </a:ext>
            </a:extLst>
          </p:cNvPr>
          <p:cNvSpPr txBox="1">
            <a:spLocks/>
          </p:cNvSpPr>
          <p:nvPr/>
        </p:nvSpPr>
        <p:spPr bwMode="gray">
          <a:xfrm>
            <a:off x="2013067" y="4289862"/>
            <a:ext cx="3959225" cy="1637371"/>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sz="1600" dirty="0">
                <a:latin typeface="Arial" charset="0"/>
              </a:rPr>
              <a:t>Rome wasn’</a:t>
            </a:r>
            <a:r>
              <a:rPr lang="en-GB" altLang="ja-JP" sz="1600" dirty="0">
                <a:latin typeface="Arial" charset="0"/>
              </a:rPr>
              <a:t>t built in a day!  </a:t>
            </a:r>
          </a:p>
          <a:p>
            <a:r>
              <a:rPr lang="en-GB" sz="1600" dirty="0">
                <a:latin typeface="Arial" charset="0"/>
              </a:rPr>
              <a:t>Likewise you CANNOT complete a QFD in a day</a:t>
            </a:r>
          </a:p>
          <a:p>
            <a:r>
              <a:rPr lang="en-GB" sz="1600" dirty="0">
                <a:latin typeface="Arial" charset="0"/>
              </a:rPr>
              <a:t>Indeed, the best way to construct a QFD is step by step over a number of weeks since each step may require some effort </a:t>
            </a:r>
          </a:p>
        </p:txBody>
      </p:sp>
    </p:spTree>
    <p:extLst>
      <p:ext uri="{BB962C8B-B14F-4D97-AF65-F5344CB8AC3E}">
        <p14:creationId xmlns:p14="http://schemas.microsoft.com/office/powerpoint/2010/main" val="2061063484"/>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8" name="Slide Number Placeholder 4"/>
          <p:cNvSpPr>
            <a:spLocks noGrp="1"/>
          </p:cNvSpPr>
          <p:nvPr>
            <p:ph type="sldNum" sz="quarter" idx="15"/>
          </p:nvPr>
        </p:nvSpPr>
        <p:spPr>
          <a:xfrm>
            <a:off x="9948909" y="40054"/>
            <a:ext cx="367954" cy="153888"/>
          </a:xfrm>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fld id="{2D52E8CD-7E5E-5043-9234-7931C5A89ABA}" type="slidenum">
              <a:rPr lang="en-GB" sz="1000" smtClean="0"/>
              <a:pPr/>
              <a:t>183</a:t>
            </a:fld>
            <a:endParaRPr lang="en-GB" sz="1000" dirty="0"/>
          </a:p>
        </p:txBody>
      </p:sp>
      <p:sp>
        <p:nvSpPr>
          <p:cNvPr id="103426" name="Rectangle 3"/>
          <p:cNvSpPr>
            <a:spLocks noGrp="1" noChangeArrowheads="1"/>
          </p:cNvSpPr>
          <p:nvPr>
            <p:ph sz="quarter" idx="16"/>
          </p:nvPr>
        </p:nvSpPr>
        <p:spPr>
          <a:xfrm>
            <a:off x="2017777" y="1194454"/>
            <a:ext cx="3959225" cy="4013406"/>
          </a:xfrm>
        </p:spPr>
        <p:txBody>
          <a:bodyPr>
            <a:normAutofit fontScale="77500" lnSpcReduction="20000"/>
          </a:bodyPr>
          <a:lstStyle/>
          <a:p>
            <a:pPr marL="0" indent="0">
              <a:buNone/>
            </a:pPr>
            <a:r>
              <a:rPr lang="en-GB" sz="2000" b="1" dirty="0"/>
              <a:t>Pros</a:t>
            </a:r>
          </a:p>
          <a:p>
            <a:r>
              <a:rPr lang="en-GB" dirty="0"/>
              <a:t>Checks completeness and consistency of requirements set (expressed and deduced)</a:t>
            </a:r>
          </a:p>
          <a:p>
            <a:r>
              <a:rPr lang="en-GB" dirty="0"/>
              <a:t>Helps in determining measurable requirements </a:t>
            </a:r>
          </a:p>
          <a:p>
            <a:r>
              <a:rPr lang="en-GB" dirty="0"/>
              <a:t>Traceability of requirements</a:t>
            </a:r>
          </a:p>
          <a:p>
            <a:r>
              <a:rPr lang="en-GB" dirty="0"/>
              <a:t>Improved communication throughout the company </a:t>
            </a:r>
          </a:p>
          <a:p>
            <a:r>
              <a:rPr lang="en-GB" dirty="0"/>
              <a:t>Maintains traceable Customer Focus</a:t>
            </a:r>
          </a:p>
          <a:p>
            <a:r>
              <a:rPr lang="en-GB" dirty="0"/>
              <a:t>Helps identify and set measurable acceptance criteria</a:t>
            </a:r>
          </a:p>
          <a:p>
            <a:endParaRPr lang="en-GB" dirty="0"/>
          </a:p>
        </p:txBody>
      </p:sp>
      <p:sp>
        <p:nvSpPr>
          <p:cNvPr id="103427" name="Rectangle 4"/>
          <p:cNvSpPr>
            <a:spLocks noGrp="1" noChangeArrowheads="1"/>
          </p:cNvSpPr>
          <p:nvPr>
            <p:ph sz="quarter" idx="17"/>
          </p:nvPr>
        </p:nvSpPr>
        <p:spPr>
          <a:xfrm>
            <a:off x="6313489" y="1194455"/>
            <a:ext cx="3959225" cy="3637919"/>
          </a:xfrm>
        </p:spPr>
        <p:txBody>
          <a:bodyPr>
            <a:normAutofit fontScale="77500" lnSpcReduction="20000"/>
          </a:bodyPr>
          <a:lstStyle/>
          <a:p>
            <a:pPr marL="0" indent="0">
              <a:buNone/>
            </a:pPr>
            <a:r>
              <a:rPr lang="en-GB" sz="2000" b="1" dirty="0"/>
              <a:t>Cons</a:t>
            </a:r>
          </a:p>
          <a:p>
            <a:r>
              <a:rPr lang="en-GB" dirty="0"/>
              <a:t>Can become unwieldy if the detail is not controlled</a:t>
            </a:r>
          </a:p>
          <a:p>
            <a:r>
              <a:rPr lang="en-GB" dirty="0"/>
              <a:t>Can over-argue relationships</a:t>
            </a:r>
          </a:p>
          <a:p>
            <a:r>
              <a:rPr lang="en-GB" dirty="0"/>
              <a:t>Need to be clear which requirements go where (mixing technical requirements with customer requirements)</a:t>
            </a:r>
          </a:p>
          <a:p>
            <a:r>
              <a:rPr lang="en-GB" dirty="0"/>
              <a:t>Management understanding, support and commitment </a:t>
            </a:r>
          </a:p>
          <a:p>
            <a:r>
              <a:rPr lang="en-GB" dirty="0"/>
              <a:t>Seen as an imposition rather than a useful tool </a:t>
            </a:r>
          </a:p>
          <a:p>
            <a:endParaRPr lang="en-GB" dirty="0"/>
          </a:p>
        </p:txBody>
      </p:sp>
      <p:sp>
        <p:nvSpPr>
          <p:cNvPr id="103425" name="Rectangle 2"/>
          <p:cNvSpPr>
            <a:spLocks noGrp="1" noChangeArrowheads="1"/>
          </p:cNvSpPr>
          <p:nvPr>
            <p:ph type="title"/>
          </p:nvPr>
        </p:nvSpPr>
        <p:spPr/>
        <p:txBody>
          <a:bodyPr/>
          <a:lstStyle/>
          <a:p>
            <a:r>
              <a:rPr lang="en-GB" dirty="0"/>
              <a:t>Summary</a:t>
            </a:r>
          </a:p>
        </p:txBody>
      </p:sp>
    </p:spTree>
    <p:extLst>
      <p:ext uri="{BB962C8B-B14F-4D97-AF65-F5344CB8AC3E}">
        <p14:creationId xmlns:p14="http://schemas.microsoft.com/office/powerpoint/2010/main" val="2351847852"/>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2127259" y="530242"/>
            <a:ext cx="5834063" cy="169277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square" lIns="0" tIns="0" rIns="0" bIns="0">
            <a:spAutoFit/>
          </a:bodyPr>
          <a:lstStyle/>
          <a:p>
            <a:pPr algn="ctr">
              <a:spcBef>
                <a:spcPct val="50000"/>
              </a:spcBef>
            </a:pPr>
            <a:r>
              <a:rPr lang="en-GB" sz="4400" b="1" dirty="0"/>
              <a:t>WHAT NEXT ??</a:t>
            </a:r>
          </a:p>
          <a:p>
            <a:pPr algn="ctr">
              <a:spcBef>
                <a:spcPct val="50000"/>
              </a:spcBef>
            </a:pPr>
            <a:r>
              <a:rPr lang="en-GB" sz="4400" b="1" dirty="0"/>
              <a:t>… Design !</a:t>
            </a:r>
            <a:endParaRPr lang="en-US" sz="4400" b="1" dirty="0"/>
          </a:p>
        </p:txBody>
      </p:sp>
      <p:pic>
        <p:nvPicPr>
          <p:cNvPr id="93187" name="Picture 3" descr="j028542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6517" y="2583498"/>
            <a:ext cx="3201987" cy="3649662"/>
          </a:xfrm>
          <a:prstGeom prst="rect">
            <a:avLst/>
          </a:prstGeom>
          <a:noFill/>
          <a:extLst>
            <a:ext uri="{909E8E84-426E-40dd-AFC4-6F175D3DCCD1}">
              <a14:hiddenFill xmlns="" xmlns:a14="http://schemas.microsoft.com/office/drawing/2010/main">
                <a:solidFill>
                  <a:srgbClr val="FFFFFF"/>
                </a:solidFill>
              </a14:hiddenFill>
            </a:ext>
          </a:extLst>
        </p:spPr>
      </p:pic>
      <p:sp>
        <p:nvSpPr>
          <p:cNvPr id="93188" name="AutoShape 4"/>
          <p:cNvSpPr>
            <a:spLocks noChangeArrowheads="1"/>
          </p:cNvSpPr>
          <p:nvPr/>
        </p:nvSpPr>
        <p:spPr bwMode="auto">
          <a:xfrm>
            <a:off x="6866896" y="1197454"/>
            <a:ext cx="3557264" cy="2772088"/>
          </a:xfrm>
          <a:prstGeom prst="cloudCallout">
            <a:avLst>
              <a:gd name="adj1" fmla="val -54875"/>
              <a:gd name="adj2" fmla="val 57255"/>
            </a:avLst>
          </a:prstGeom>
          <a:noFill/>
          <a:ln w="9525">
            <a:solidFill>
              <a:schemeClr val="tx1"/>
            </a:solidFill>
            <a:round/>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0" tIns="0" rIns="0" bIns="0"/>
          <a:lstStyle/>
          <a:p>
            <a:pPr algn="ctr"/>
            <a:r>
              <a:rPr lang="en-GB" sz="2400" dirty="0">
                <a:solidFill>
                  <a:srgbClr val="FF0000"/>
                </a:solidFill>
              </a:rPr>
              <a:t>Can we get on with designing stuff now PLEASE??!!</a:t>
            </a:r>
            <a:endParaRPr lang="en-US" sz="2400" dirty="0">
              <a:solidFill>
                <a:srgbClr val="FF0000"/>
              </a:solidFill>
            </a:endParaRPr>
          </a:p>
        </p:txBody>
      </p:sp>
    </p:spTree>
    <p:extLst>
      <p:ext uri="{BB962C8B-B14F-4D97-AF65-F5344CB8AC3E}">
        <p14:creationId xmlns:p14="http://schemas.microsoft.com/office/powerpoint/2010/main" val="2086917513"/>
      </p:ext>
    </p:extLst>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B0D246D-1588-49A9-88CC-733A38172B44}">
  <ds:schemaRefs>
    <ds:schemaRef ds:uri="8a2029ed-730a-44d5-94c2-781d0bb2e3b4"/>
    <ds:schemaRef ds:uri="http://schemas.microsoft.com/office/2006/metadata/properties"/>
    <ds:schemaRef ds:uri="http://schemas.microsoft.com/office/infopath/2007/PartnerControls"/>
    <ds:schemaRef ds:uri="http://purl.org/dc/elements/1.1/"/>
    <ds:schemaRef ds:uri="http://purl.org/dc/dcmitype/"/>
    <ds:schemaRef ds:uri="http://schemas.microsoft.com/office/2006/documentManagement/types"/>
    <ds:schemaRef ds:uri="http://www.w3.org/XML/1998/namespace"/>
    <ds:schemaRef ds:uri="http://schemas.openxmlformats.org/package/2006/metadata/core-properties"/>
    <ds:schemaRef ds:uri="9b835041-f11c-46d9-b65c-563c4d284e57"/>
    <ds:schemaRef ds:uri="af24cdca-422d-4805-aa71-788db932b2ab"/>
    <ds:schemaRef ds:uri="http://schemas.microsoft.com/sharepoint/v3"/>
    <ds:schemaRef ds:uri="http://purl.org/dc/terms/"/>
  </ds:schemaRefs>
</ds:datastoreItem>
</file>

<file path=customXml/itemProps2.xml><?xml version="1.0" encoding="utf-8"?>
<ds:datastoreItem xmlns:ds="http://schemas.openxmlformats.org/officeDocument/2006/customXml" ds:itemID="{944F678B-4C81-44CD-B489-083AFC59D7D3}">
  <ds:schemaRefs>
    <ds:schemaRef ds:uri="http://schemas.microsoft.com/sharepoint/events"/>
  </ds:schemaRefs>
</ds:datastoreItem>
</file>

<file path=customXml/itemProps3.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2E1FE49-421D-40DB-B88F-0AB1E6BC027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327</TotalTime>
  <Words>16773</Words>
  <Application>Microsoft Office PowerPoint</Application>
  <PresentationFormat>Widescreen</PresentationFormat>
  <Paragraphs>2448</Paragraphs>
  <Slides>184</Slides>
  <Notes>91</Notes>
  <HiddenSlides>1</HiddenSlides>
  <MMClips>0</MMClips>
  <ScaleCrop>false</ScaleCrop>
  <HeadingPairs>
    <vt:vector size="8" baseType="variant">
      <vt:variant>
        <vt:lpstr>Fonts Used</vt:lpstr>
      </vt:variant>
      <vt:variant>
        <vt:i4>14</vt:i4>
      </vt:variant>
      <vt:variant>
        <vt:lpstr>Theme</vt:lpstr>
      </vt:variant>
      <vt:variant>
        <vt:i4>3</vt:i4>
      </vt:variant>
      <vt:variant>
        <vt:lpstr>Embedded OLE Servers</vt:lpstr>
      </vt:variant>
      <vt:variant>
        <vt:i4>5</vt:i4>
      </vt:variant>
      <vt:variant>
        <vt:lpstr>Slide Titles</vt:lpstr>
      </vt:variant>
      <vt:variant>
        <vt:i4>184</vt:i4>
      </vt:variant>
    </vt:vector>
  </HeadingPairs>
  <TitlesOfParts>
    <vt:vector size="206" baseType="lpstr">
      <vt:lpstr>GE Inspira Pitch Regular</vt:lpstr>
      <vt:lpstr>Lucida Grande</vt:lpstr>
      <vt:lpstr>ＭＳ Ｐゴシック</vt:lpstr>
      <vt:lpstr>Arial</vt:lpstr>
      <vt:lpstr>Arial Black</vt:lpstr>
      <vt:lpstr>Calibri</vt:lpstr>
      <vt:lpstr>Calibri Light</vt:lpstr>
      <vt:lpstr>Garamond</vt:lpstr>
      <vt:lpstr>Symbol</vt:lpstr>
      <vt:lpstr>Tahoma</vt:lpstr>
      <vt:lpstr>Times New Roman</vt:lpstr>
      <vt:lpstr>Verdana</vt:lpstr>
      <vt:lpstr>Wingdings</vt:lpstr>
      <vt:lpstr>Wingdings 3</vt:lpstr>
      <vt:lpstr>Office Theme</vt:lpstr>
      <vt:lpstr>Custom Design</vt:lpstr>
      <vt:lpstr>Office Theme</vt:lpstr>
      <vt:lpstr>Bitmap Image</vt:lpstr>
      <vt:lpstr>PhotoImpact</vt:lpstr>
      <vt:lpstr>Document</vt:lpstr>
      <vt:lpstr>Worksheet</vt:lpstr>
      <vt:lpstr>MS Org Chart</vt:lpstr>
      <vt:lpstr>Analyse Performing Functional/Behavioural Analysis</vt:lpstr>
      <vt:lpstr>PowerPoint Presentation</vt:lpstr>
      <vt:lpstr>Requirements: Need, Expectation, Requirement and Specification Hierarchy</vt:lpstr>
      <vt:lpstr>Design the right thing…Then design the thing right.</vt:lpstr>
      <vt:lpstr>BAE Systems’ Design System Process (RFCD)</vt:lpstr>
      <vt:lpstr>Why Analyse Requirements? </vt:lpstr>
      <vt:lpstr>Incomplete</vt:lpstr>
      <vt:lpstr>PowerPoint Presentation</vt:lpstr>
      <vt:lpstr>Rambling</vt:lpstr>
      <vt:lpstr>Inconsistent</vt:lpstr>
      <vt:lpstr>Incorrect</vt:lpstr>
      <vt:lpstr>Ambiguity of Understanding</vt:lpstr>
      <vt:lpstr>Ambiguity of Context</vt:lpstr>
      <vt:lpstr>Confirmable</vt:lpstr>
      <vt:lpstr>Why Spend Effort Finding the Unspoken Requirements</vt:lpstr>
      <vt:lpstr>The Systems Engineering Design Philosophy</vt:lpstr>
      <vt:lpstr>What are the Missing Requirements?</vt:lpstr>
      <vt:lpstr>Operational Requirements</vt:lpstr>
      <vt:lpstr>1961: Kennedy and the Ultimate Operational Requirement</vt:lpstr>
      <vt:lpstr>Getting the Right Level – Remember the pen?</vt:lpstr>
      <vt:lpstr>Exercise: Operational Requirement</vt:lpstr>
      <vt:lpstr>Exercise: Operational Requirement</vt:lpstr>
      <vt:lpstr>Getting the Right Level – Remember the pen?</vt:lpstr>
      <vt:lpstr>Functional Requirements</vt:lpstr>
      <vt:lpstr>Non-functional Requirements</vt:lpstr>
      <vt:lpstr>Non-functional Performance Requirements</vt:lpstr>
      <vt:lpstr>Non-Functional System Requirements</vt:lpstr>
      <vt:lpstr>Non-Functional Implementation Requirements</vt:lpstr>
      <vt:lpstr>Summary: The Holistic Cutting of the Cake!</vt:lpstr>
      <vt:lpstr>Using the Holistic Requirements Model</vt:lpstr>
      <vt:lpstr>Exercise: Stakeholders Requirements</vt:lpstr>
      <vt:lpstr>Pause for thought here or there will be trouble!!!! </vt:lpstr>
      <vt:lpstr>Nature of Stakeholder (User) Requirements</vt:lpstr>
      <vt:lpstr>What have we done?</vt:lpstr>
      <vt:lpstr>What Are We Going to do?</vt:lpstr>
      <vt:lpstr>A White box view of life can disturb your sleep</vt:lpstr>
      <vt:lpstr>A Simple Hard Example of Functions</vt:lpstr>
      <vt:lpstr>Generic System Functionality</vt:lpstr>
      <vt:lpstr>Generic System Functionality</vt:lpstr>
      <vt:lpstr>What is a System Function</vt:lpstr>
      <vt:lpstr>System Functions Logically Interact </vt:lpstr>
      <vt:lpstr>Unwanted Behaviour</vt:lpstr>
      <vt:lpstr>The Systems Approach to System Design</vt:lpstr>
      <vt:lpstr>Functions Deliver what the Customer Wants</vt:lpstr>
      <vt:lpstr>Functions Deliver what the Customer Wants</vt:lpstr>
      <vt:lpstr>Discussion – Generate Heat - Solutions</vt:lpstr>
      <vt:lpstr>Generic Functionality helps us innovate: Explore functional solutions</vt:lpstr>
      <vt:lpstr>Functionality helps us to Explore all the Options</vt:lpstr>
      <vt:lpstr>There is more to a system than its Generic Functionality</vt:lpstr>
      <vt:lpstr>There is more to a system than its Generic Functionality</vt:lpstr>
      <vt:lpstr>Finding the “best” Logical Architecture</vt:lpstr>
      <vt:lpstr>The Systems Approach to System Design</vt:lpstr>
      <vt:lpstr>Summary: Understanding the System [problem] through Functionality</vt:lpstr>
      <vt:lpstr>Lots of Functions </vt:lpstr>
      <vt:lpstr>Functions Allow us to Explore Design Choices</vt:lpstr>
      <vt:lpstr>How do we Identify the Generic Functionality of a System</vt:lpstr>
      <vt:lpstr>Top-down &amp; Bottom-up</vt:lpstr>
      <vt:lpstr>Exercise: Use Case to Function Flow</vt:lpstr>
      <vt:lpstr>Function flow</vt:lpstr>
      <vt:lpstr>Exercise: System Use Case</vt:lpstr>
      <vt:lpstr>Operational Functionality</vt:lpstr>
      <vt:lpstr>A Model Answer</vt:lpstr>
      <vt:lpstr>The System (White Box) Use Case</vt:lpstr>
      <vt:lpstr>How to Do It</vt:lpstr>
      <vt:lpstr>Step 1: Determine suitable boundary and identify main inputs and outputs and purpose </vt:lpstr>
      <vt:lpstr>Step 1: Determine suitable boundary and identify main inputs and outputs and purpose </vt:lpstr>
      <vt:lpstr>We can use Purpose to Understand</vt:lpstr>
      <vt:lpstr>We can use Purpose to Understand</vt:lpstr>
      <vt:lpstr>Getting the Right Level – Remember the pen?</vt:lpstr>
      <vt:lpstr>Operational Functionality</vt:lpstr>
      <vt:lpstr>Functions help us Understand the Generic Problem</vt:lpstr>
      <vt:lpstr>A Model Answer</vt:lpstr>
      <vt:lpstr>Use Case Summary</vt:lpstr>
      <vt:lpstr>Function flow</vt:lpstr>
      <vt:lpstr>Collate functions ready for QFD1. Update Spreadsheet. (DAH)</vt:lpstr>
      <vt:lpstr>Top-down &amp; Bottom-up</vt:lpstr>
      <vt:lpstr>Functional Analysis</vt:lpstr>
      <vt:lpstr>Functional Failure Mode Analysis</vt:lpstr>
      <vt:lpstr>Left Shifting</vt:lpstr>
      <vt:lpstr>Different Types of FMEA</vt:lpstr>
      <vt:lpstr>Function flow</vt:lpstr>
      <vt:lpstr>How does it work? </vt:lpstr>
      <vt:lpstr>Why doesn’t it work: The Failure of Failure Modes and Effects Analysis</vt:lpstr>
      <vt:lpstr>The Systems Approach to Failure</vt:lpstr>
      <vt:lpstr>Failure Demonstration</vt:lpstr>
      <vt:lpstr>Failure Demonstration</vt:lpstr>
      <vt:lpstr>Failure Demonstration</vt:lpstr>
      <vt:lpstr>Failure Demonstration</vt:lpstr>
      <vt:lpstr>Failure Demonstration</vt:lpstr>
      <vt:lpstr>Failure Demonstration</vt:lpstr>
      <vt:lpstr>A Systems View of Failure</vt:lpstr>
      <vt:lpstr>Different Types of FMEA</vt:lpstr>
      <vt:lpstr>The Design FMEA (DFMEA)</vt:lpstr>
      <vt:lpstr>The Process FMEA (PFMEA)</vt:lpstr>
      <vt:lpstr>The Functional FMEA (FFMEA)</vt:lpstr>
      <vt:lpstr>Different Types of FMEA</vt:lpstr>
      <vt:lpstr>Functional Failure Modes and Effects Analysis</vt:lpstr>
      <vt:lpstr>How it Works</vt:lpstr>
      <vt:lpstr>Functional FMEA - How to do it</vt:lpstr>
      <vt:lpstr>The Functional FMEA Template</vt:lpstr>
      <vt:lpstr>The Functional FMEA Template</vt:lpstr>
      <vt:lpstr>The Functional FMEA Form</vt:lpstr>
      <vt:lpstr>Functions</vt:lpstr>
      <vt:lpstr>Functional Failure Mode</vt:lpstr>
      <vt:lpstr>Determining Failure Modes</vt:lpstr>
      <vt:lpstr>Effects</vt:lpstr>
      <vt:lpstr>Levels of Effects</vt:lpstr>
      <vt:lpstr>Defining Effects</vt:lpstr>
      <vt:lpstr>Severity “S”</vt:lpstr>
      <vt:lpstr>Capturing Severity Assessment Reasons</vt:lpstr>
      <vt:lpstr>Determine Causes</vt:lpstr>
      <vt:lpstr>Capture Root-Causes</vt:lpstr>
      <vt:lpstr>Cause – Mechanism - Effect</vt:lpstr>
      <vt:lpstr>Handling Failure Mechanisms</vt:lpstr>
      <vt:lpstr>Likelihood of Occurrence</vt:lpstr>
      <vt:lpstr>Likelihood of Occurrence</vt:lpstr>
      <vt:lpstr>Prevention/Detection Currently Employed Method</vt:lpstr>
      <vt:lpstr>Prevention vs. Detection</vt:lpstr>
      <vt:lpstr>Prevention/Detection D</vt:lpstr>
      <vt:lpstr>Prevention/Detection Ratings</vt:lpstr>
      <vt:lpstr>Risk Priority Number RPN</vt:lpstr>
      <vt:lpstr>Design Suggestions</vt:lpstr>
      <vt:lpstr>  Example</vt:lpstr>
      <vt:lpstr>A New Functionality</vt:lpstr>
      <vt:lpstr>Exercise: FFMEA</vt:lpstr>
      <vt:lpstr>What Have we Done?</vt:lpstr>
      <vt:lpstr>A Key Question</vt:lpstr>
      <vt:lpstr>Quality Function Deployment</vt:lpstr>
      <vt:lpstr>A Different View of New Product Introduction: Not Just One But A Series of Requirements Translations</vt:lpstr>
      <vt:lpstr>Translation via a Matrix Diagram</vt:lpstr>
      <vt:lpstr>In QFD the Lists are Requirements</vt:lpstr>
      <vt:lpstr>Four Phases of QFD: The Methodology </vt:lpstr>
      <vt:lpstr>We Use QFD at Every Level</vt:lpstr>
      <vt:lpstr>We are where we are!</vt:lpstr>
      <vt:lpstr>QFD 1 is about Translating “Customer” Requirements into Measurable Design Requirements</vt:lpstr>
      <vt:lpstr>Back to QFD The House of Engineering</vt:lpstr>
      <vt:lpstr>QFD Core Process</vt:lpstr>
      <vt:lpstr>Link To Spreadsheets</vt:lpstr>
      <vt:lpstr>Step 1: Identify Customer Requirements</vt:lpstr>
      <vt:lpstr>Reality: Markets and Requirements</vt:lpstr>
      <vt:lpstr>Step 1: The Voice of the Customer for Narrow Markets</vt:lpstr>
      <vt:lpstr>Holistic Requirements Model to the Rescue</vt:lpstr>
      <vt:lpstr>Customer WHATs and Narrow Market Requirements</vt:lpstr>
      <vt:lpstr>QFD and Multiple Customers/Stakeholders</vt:lpstr>
      <vt:lpstr>Exercise: Agree “customers” and key requirements</vt:lpstr>
      <vt:lpstr>Non-Functional System Requirement Target Values</vt:lpstr>
      <vt:lpstr>PowerPoint Presentation</vt:lpstr>
      <vt:lpstr>Structure the Voice</vt:lpstr>
      <vt:lpstr>Step 2: Translate into Technical Requirements</vt:lpstr>
      <vt:lpstr>HOWs and Narrow Market Requirements</vt:lpstr>
      <vt:lpstr>Step 3: Form WHAT-HOW Relationship Matrix</vt:lpstr>
      <vt:lpstr> Relationship Guidance!</vt:lpstr>
      <vt:lpstr>Overly full Rows or Columns</vt:lpstr>
      <vt:lpstr>QFD 1 Checks that the Functionality Delivers the Customers’ Requirements</vt:lpstr>
      <vt:lpstr>Exercise – QFD1 steps 1 to 3</vt:lpstr>
      <vt:lpstr>So What </vt:lpstr>
      <vt:lpstr>What’s Important?</vt:lpstr>
      <vt:lpstr>Customer Importance Numbers</vt:lpstr>
      <vt:lpstr>Exercise – QFD1 steps 1 to 3</vt:lpstr>
      <vt:lpstr>Functional Importance</vt:lpstr>
      <vt:lpstr>Step 4: Determine Targets and Ceilings  HOW MUCH is Enough?</vt:lpstr>
      <vt:lpstr>Example</vt:lpstr>
      <vt:lpstr>Deriving HOW MUCHs is Top-Down and Bottom-Up</vt:lpstr>
      <vt:lpstr>High Level NFS Flow Down</vt:lpstr>
      <vt:lpstr>Exercise – QFD 1</vt:lpstr>
      <vt:lpstr>A Model Answer</vt:lpstr>
      <vt:lpstr>Acceptance Criteria through HOW MUCHs</vt:lpstr>
      <vt:lpstr>Generating Test Requirements</vt:lpstr>
      <vt:lpstr>Reminder: Requirements and Why We Need Them</vt:lpstr>
      <vt:lpstr>Stuff we know</vt:lpstr>
      <vt:lpstr>Example Test Plan Template</vt:lpstr>
      <vt:lpstr>Generating Test Specifications</vt:lpstr>
      <vt:lpstr>Exercise – Test Planning</vt:lpstr>
      <vt:lpstr>A Model Answer</vt:lpstr>
      <vt:lpstr>Acceptance Criteria through HOW MUCHs</vt:lpstr>
      <vt:lpstr>So What? What am I going to do with all this information?</vt:lpstr>
      <vt:lpstr>Functions to Requirements</vt:lpstr>
      <vt:lpstr>Typical Contents of a Requirements Set (Document)</vt:lpstr>
      <vt:lpstr>What are System Requirements? </vt:lpstr>
      <vt:lpstr>Time to Separate?</vt:lpstr>
      <vt:lpstr>Example System Requirements</vt:lpstr>
      <vt:lpstr>Rome and a Day</vt:lpstr>
      <vt:lpstr>Summary</vt:lpstr>
      <vt:lpstr>PowerPoint Presentation</vt:lpstr>
    </vt:vector>
  </TitlesOfParts>
  <Manager/>
  <Company>Burge Hughes Walsh</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Functional Analysis</dc:title>
  <dc:subject/>
  <dc:creator>Stuart Burge</dc:creator>
  <cp:keywords/>
  <dc:description/>
  <cp:lastModifiedBy>David Holley</cp:lastModifiedBy>
  <cp:revision>296</cp:revision>
  <cp:lastPrinted>2024-10-25T07:53:13Z</cp:lastPrinted>
  <dcterms:created xsi:type="dcterms:W3CDTF">2015-12-17T18:47:57Z</dcterms:created>
  <dcterms:modified xsi:type="dcterms:W3CDTF">2025-11-14T14:14:35Z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