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46E7C-8FAC-EE8C-A948-753C0515F0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7C0AFC-CE2B-1157-5629-ED07C3CB80D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12F259-9665-46C0-BB25-471982205299}"/>
              </a:ext>
            </a:extLst>
          </p:cNvPr>
          <p:cNvSpPr>
            <a:spLocks noGrp="1"/>
          </p:cNvSpPr>
          <p:nvPr>
            <p:ph type="dt" sz="half" idx="10"/>
          </p:nvPr>
        </p:nvSpPr>
        <p:spPr/>
        <p:txBody>
          <a:bodyPr/>
          <a:lstStyle/>
          <a:p>
            <a:fld id="{87256F67-F53B-4E82-A454-52833D12AE88}" type="datetimeFigureOut">
              <a:rPr lang="en-GB" smtClean="0"/>
              <a:t>16/02/2026</a:t>
            </a:fld>
            <a:endParaRPr lang="en-GB"/>
          </a:p>
        </p:txBody>
      </p:sp>
      <p:sp>
        <p:nvSpPr>
          <p:cNvPr id="5" name="Footer Placeholder 4">
            <a:extLst>
              <a:ext uri="{FF2B5EF4-FFF2-40B4-BE49-F238E27FC236}">
                <a16:creationId xmlns:a16="http://schemas.microsoft.com/office/drawing/2014/main" id="{F1A2D623-F490-CA14-DAD2-C7D2EDD111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6B2E05-6906-3992-13B5-B8CF4810DC48}"/>
              </a:ext>
            </a:extLst>
          </p:cNvPr>
          <p:cNvSpPr>
            <a:spLocks noGrp="1"/>
          </p:cNvSpPr>
          <p:nvPr>
            <p:ph type="sldNum" sz="quarter" idx="12"/>
          </p:nvPr>
        </p:nvSpPr>
        <p:spPr/>
        <p:txBody>
          <a:bodyPr/>
          <a:lstStyle/>
          <a:p>
            <a:fld id="{4C27376E-C614-475E-A868-7D54B8D3BEE5}" type="slidenum">
              <a:rPr lang="en-GB" smtClean="0"/>
              <a:t>‹#›</a:t>
            </a:fld>
            <a:endParaRPr lang="en-GB"/>
          </a:p>
        </p:txBody>
      </p:sp>
    </p:spTree>
    <p:extLst>
      <p:ext uri="{BB962C8B-B14F-4D97-AF65-F5344CB8AC3E}">
        <p14:creationId xmlns:p14="http://schemas.microsoft.com/office/powerpoint/2010/main" val="3840729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75BB0-6F6B-3A95-C093-5F364223E0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AE3308-FF51-490A-3CD0-A63C8A9978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6CA468-6AB1-29A0-1AA0-D03C309FA268}"/>
              </a:ext>
            </a:extLst>
          </p:cNvPr>
          <p:cNvSpPr>
            <a:spLocks noGrp="1"/>
          </p:cNvSpPr>
          <p:nvPr>
            <p:ph type="dt" sz="half" idx="10"/>
          </p:nvPr>
        </p:nvSpPr>
        <p:spPr/>
        <p:txBody>
          <a:bodyPr/>
          <a:lstStyle/>
          <a:p>
            <a:fld id="{87256F67-F53B-4E82-A454-52833D12AE88}" type="datetimeFigureOut">
              <a:rPr lang="en-GB" smtClean="0"/>
              <a:t>16/02/2026</a:t>
            </a:fld>
            <a:endParaRPr lang="en-GB"/>
          </a:p>
        </p:txBody>
      </p:sp>
      <p:sp>
        <p:nvSpPr>
          <p:cNvPr id="5" name="Footer Placeholder 4">
            <a:extLst>
              <a:ext uri="{FF2B5EF4-FFF2-40B4-BE49-F238E27FC236}">
                <a16:creationId xmlns:a16="http://schemas.microsoft.com/office/drawing/2014/main" id="{45A1CD71-3080-13FB-8049-2DD626F6F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CBF286-0B5E-A366-7D90-0374AC8A5064}"/>
              </a:ext>
            </a:extLst>
          </p:cNvPr>
          <p:cNvSpPr>
            <a:spLocks noGrp="1"/>
          </p:cNvSpPr>
          <p:nvPr>
            <p:ph type="sldNum" sz="quarter" idx="12"/>
          </p:nvPr>
        </p:nvSpPr>
        <p:spPr/>
        <p:txBody>
          <a:bodyPr/>
          <a:lstStyle/>
          <a:p>
            <a:fld id="{4C27376E-C614-475E-A868-7D54B8D3BEE5}" type="slidenum">
              <a:rPr lang="en-GB" smtClean="0"/>
              <a:t>‹#›</a:t>
            </a:fld>
            <a:endParaRPr lang="en-GB"/>
          </a:p>
        </p:txBody>
      </p:sp>
    </p:spTree>
    <p:extLst>
      <p:ext uri="{BB962C8B-B14F-4D97-AF65-F5344CB8AC3E}">
        <p14:creationId xmlns:p14="http://schemas.microsoft.com/office/powerpoint/2010/main" val="2109046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8896D-72AE-BC4D-E2EE-61212E2C6E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AF0F79-1598-C192-452B-F86A99B2881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BBB535-21BD-5B55-CC74-23B39EE9AF34}"/>
              </a:ext>
            </a:extLst>
          </p:cNvPr>
          <p:cNvSpPr>
            <a:spLocks noGrp="1"/>
          </p:cNvSpPr>
          <p:nvPr>
            <p:ph type="dt" sz="half" idx="10"/>
          </p:nvPr>
        </p:nvSpPr>
        <p:spPr/>
        <p:txBody>
          <a:bodyPr/>
          <a:lstStyle/>
          <a:p>
            <a:fld id="{87256F67-F53B-4E82-A454-52833D12AE88}" type="datetimeFigureOut">
              <a:rPr lang="en-GB" smtClean="0"/>
              <a:t>16/02/2026</a:t>
            </a:fld>
            <a:endParaRPr lang="en-GB"/>
          </a:p>
        </p:txBody>
      </p:sp>
      <p:sp>
        <p:nvSpPr>
          <p:cNvPr id="5" name="Footer Placeholder 4">
            <a:extLst>
              <a:ext uri="{FF2B5EF4-FFF2-40B4-BE49-F238E27FC236}">
                <a16:creationId xmlns:a16="http://schemas.microsoft.com/office/drawing/2014/main" id="{93812D2D-85D7-AC98-5D27-0FE5E93617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C72F12-24C8-58FE-B611-76CD4E73DC42}"/>
              </a:ext>
            </a:extLst>
          </p:cNvPr>
          <p:cNvSpPr>
            <a:spLocks noGrp="1"/>
          </p:cNvSpPr>
          <p:nvPr>
            <p:ph type="sldNum" sz="quarter" idx="12"/>
          </p:nvPr>
        </p:nvSpPr>
        <p:spPr/>
        <p:txBody>
          <a:bodyPr/>
          <a:lstStyle/>
          <a:p>
            <a:fld id="{4C27376E-C614-475E-A868-7D54B8D3BEE5}" type="slidenum">
              <a:rPr lang="en-GB" smtClean="0"/>
              <a:t>‹#›</a:t>
            </a:fld>
            <a:endParaRPr lang="en-GB"/>
          </a:p>
        </p:txBody>
      </p:sp>
    </p:spTree>
    <p:extLst>
      <p:ext uri="{BB962C8B-B14F-4D97-AF65-F5344CB8AC3E}">
        <p14:creationId xmlns:p14="http://schemas.microsoft.com/office/powerpoint/2010/main" val="9266547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63E2C-26F2-7432-1A63-5B2971BAB8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16293C-599B-AC50-A054-9EC5DA5117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A0BC19-C016-E499-845C-B9E6D96A893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5271D38-C23C-478D-EA77-CF4EAA6F7F68}"/>
              </a:ext>
            </a:extLst>
          </p:cNvPr>
          <p:cNvSpPr>
            <a:spLocks noGrp="1"/>
          </p:cNvSpPr>
          <p:nvPr>
            <p:ph type="dt" sz="half" idx="10"/>
          </p:nvPr>
        </p:nvSpPr>
        <p:spPr/>
        <p:txBody>
          <a:bodyPr/>
          <a:lstStyle/>
          <a:p>
            <a:fld id="{87256F67-F53B-4E82-A454-52833D12AE88}" type="datetimeFigureOut">
              <a:rPr lang="en-GB" smtClean="0"/>
              <a:t>16/02/2026</a:t>
            </a:fld>
            <a:endParaRPr lang="en-GB"/>
          </a:p>
        </p:txBody>
      </p:sp>
      <p:sp>
        <p:nvSpPr>
          <p:cNvPr id="6" name="Footer Placeholder 5">
            <a:extLst>
              <a:ext uri="{FF2B5EF4-FFF2-40B4-BE49-F238E27FC236}">
                <a16:creationId xmlns:a16="http://schemas.microsoft.com/office/drawing/2014/main" id="{26F25886-CEB7-714E-9339-716A29023F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245432-5598-8528-1CE1-F735FC91A9D4}"/>
              </a:ext>
            </a:extLst>
          </p:cNvPr>
          <p:cNvSpPr>
            <a:spLocks noGrp="1"/>
          </p:cNvSpPr>
          <p:nvPr>
            <p:ph type="sldNum" sz="quarter" idx="12"/>
          </p:nvPr>
        </p:nvSpPr>
        <p:spPr/>
        <p:txBody>
          <a:bodyPr/>
          <a:lstStyle/>
          <a:p>
            <a:fld id="{4C27376E-C614-475E-A868-7D54B8D3BEE5}" type="slidenum">
              <a:rPr lang="en-GB" smtClean="0"/>
              <a:t>‹#›</a:t>
            </a:fld>
            <a:endParaRPr lang="en-GB"/>
          </a:p>
        </p:txBody>
      </p:sp>
    </p:spTree>
    <p:extLst>
      <p:ext uri="{BB962C8B-B14F-4D97-AF65-F5344CB8AC3E}">
        <p14:creationId xmlns:p14="http://schemas.microsoft.com/office/powerpoint/2010/main" val="2075749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16ED3-AD49-7338-6E0A-280ECAB3E6D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5A1DBC-FD75-E372-904B-9E81D5E4D8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902E34-72E1-391A-4415-349B7339549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D8FB9B-DE64-4184-570E-9776B7B113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06DBE0-61CB-6A0A-3409-4F63ABAC27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74BB417-998E-427C-D4D5-720C56F6F78D}"/>
              </a:ext>
            </a:extLst>
          </p:cNvPr>
          <p:cNvSpPr>
            <a:spLocks noGrp="1"/>
          </p:cNvSpPr>
          <p:nvPr>
            <p:ph type="dt" sz="half" idx="10"/>
          </p:nvPr>
        </p:nvSpPr>
        <p:spPr/>
        <p:txBody>
          <a:bodyPr/>
          <a:lstStyle/>
          <a:p>
            <a:fld id="{87256F67-F53B-4E82-A454-52833D12AE88}" type="datetimeFigureOut">
              <a:rPr lang="en-GB" smtClean="0"/>
              <a:t>16/02/2026</a:t>
            </a:fld>
            <a:endParaRPr lang="en-GB"/>
          </a:p>
        </p:txBody>
      </p:sp>
      <p:sp>
        <p:nvSpPr>
          <p:cNvPr id="8" name="Footer Placeholder 7">
            <a:extLst>
              <a:ext uri="{FF2B5EF4-FFF2-40B4-BE49-F238E27FC236}">
                <a16:creationId xmlns:a16="http://schemas.microsoft.com/office/drawing/2014/main" id="{96B7FDDE-4AE5-E177-8F6F-6787EE1EBFC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C8CE40D-F42D-C684-DB17-AFBD39CE030E}"/>
              </a:ext>
            </a:extLst>
          </p:cNvPr>
          <p:cNvSpPr>
            <a:spLocks noGrp="1"/>
          </p:cNvSpPr>
          <p:nvPr>
            <p:ph type="sldNum" sz="quarter" idx="12"/>
          </p:nvPr>
        </p:nvSpPr>
        <p:spPr/>
        <p:txBody>
          <a:bodyPr/>
          <a:lstStyle/>
          <a:p>
            <a:fld id="{4C27376E-C614-475E-A868-7D54B8D3BEE5}" type="slidenum">
              <a:rPr lang="en-GB" smtClean="0"/>
              <a:t>‹#›</a:t>
            </a:fld>
            <a:endParaRPr lang="en-GB"/>
          </a:p>
        </p:txBody>
      </p:sp>
    </p:spTree>
    <p:extLst>
      <p:ext uri="{BB962C8B-B14F-4D97-AF65-F5344CB8AC3E}">
        <p14:creationId xmlns:p14="http://schemas.microsoft.com/office/powerpoint/2010/main" val="948788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EF0B4-478A-2F71-A54D-F4001257F1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97B5E1-DD06-D026-03A4-9AE2F16D6112}"/>
              </a:ext>
            </a:extLst>
          </p:cNvPr>
          <p:cNvSpPr>
            <a:spLocks noGrp="1"/>
          </p:cNvSpPr>
          <p:nvPr>
            <p:ph type="dt" sz="half" idx="10"/>
          </p:nvPr>
        </p:nvSpPr>
        <p:spPr/>
        <p:txBody>
          <a:bodyPr/>
          <a:lstStyle/>
          <a:p>
            <a:fld id="{87256F67-F53B-4E82-A454-52833D12AE88}" type="datetimeFigureOut">
              <a:rPr lang="en-GB" smtClean="0"/>
              <a:t>16/02/2026</a:t>
            </a:fld>
            <a:endParaRPr lang="en-GB"/>
          </a:p>
        </p:txBody>
      </p:sp>
      <p:sp>
        <p:nvSpPr>
          <p:cNvPr id="4" name="Footer Placeholder 3">
            <a:extLst>
              <a:ext uri="{FF2B5EF4-FFF2-40B4-BE49-F238E27FC236}">
                <a16:creationId xmlns:a16="http://schemas.microsoft.com/office/drawing/2014/main" id="{14D2A724-75D7-86E4-0CB7-72EC929AABB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9C7693B-CAC1-BAA5-DBB1-312BFA2CC1B0}"/>
              </a:ext>
            </a:extLst>
          </p:cNvPr>
          <p:cNvSpPr>
            <a:spLocks noGrp="1"/>
          </p:cNvSpPr>
          <p:nvPr>
            <p:ph type="sldNum" sz="quarter" idx="12"/>
          </p:nvPr>
        </p:nvSpPr>
        <p:spPr/>
        <p:txBody>
          <a:bodyPr/>
          <a:lstStyle/>
          <a:p>
            <a:fld id="{4C27376E-C614-475E-A868-7D54B8D3BEE5}" type="slidenum">
              <a:rPr lang="en-GB" smtClean="0"/>
              <a:t>‹#›</a:t>
            </a:fld>
            <a:endParaRPr lang="en-GB"/>
          </a:p>
        </p:txBody>
      </p:sp>
    </p:spTree>
    <p:extLst>
      <p:ext uri="{BB962C8B-B14F-4D97-AF65-F5344CB8AC3E}">
        <p14:creationId xmlns:p14="http://schemas.microsoft.com/office/powerpoint/2010/main" val="6538135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626EC2-597E-DEC8-6F99-B1DB8C3E8D28}"/>
              </a:ext>
            </a:extLst>
          </p:cNvPr>
          <p:cNvSpPr>
            <a:spLocks noGrp="1"/>
          </p:cNvSpPr>
          <p:nvPr>
            <p:ph type="dt" sz="half" idx="10"/>
          </p:nvPr>
        </p:nvSpPr>
        <p:spPr/>
        <p:txBody>
          <a:bodyPr/>
          <a:lstStyle/>
          <a:p>
            <a:fld id="{87256F67-F53B-4E82-A454-52833D12AE88}" type="datetimeFigureOut">
              <a:rPr lang="en-GB" smtClean="0"/>
              <a:t>16/02/2026</a:t>
            </a:fld>
            <a:endParaRPr lang="en-GB"/>
          </a:p>
        </p:txBody>
      </p:sp>
      <p:sp>
        <p:nvSpPr>
          <p:cNvPr id="3" name="Footer Placeholder 2">
            <a:extLst>
              <a:ext uri="{FF2B5EF4-FFF2-40B4-BE49-F238E27FC236}">
                <a16:creationId xmlns:a16="http://schemas.microsoft.com/office/drawing/2014/main" id="{78BD96BA-A786-9CAF-9D66-296A646772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EE57966-C9F3-8B7E-F697-77F3E357463A}"/>
              </a:ext>
            </a:extLst>
          </p:cNvPr>
          <p:cNvSpPr>
            <a:spLocks noGrp="1"/>
          </p:cNvSpPr>
          <p:nvPr>
            <p:ph type="sldNum" sz="quarter" idx="12"/>
          </p:nvPr>
        </p:nvSpPr>
        <p:spPr/>
        <p:txBody>
          <a:bodyPr/>
          <a:lstStyle/>
          <a:p>
            <a:fld id="{4C27376E-C614-475E-A868-7D54B8D3BEE5}" type="slidenum">
              <a:rPr lang="en-GB" smtClean="0"/>
              <a:t>‹#›</a:t>
            </a:fld>
            <a:endParaRPr lang="en-GB"/>
          </a:p>
        </p:txBody>
      </p:sp>
    </p:spTree>
    <p:extLst>
      <p:ext uri="{BB962C8B-B14F-4D97-AF65-F5344CB8AC3E}">
        <p14:creationId xmlns:p14="http://schemas.microsoft.com/office/powerpoint/2010/main" val="2193537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681DB-6FC8-3F09-D20E-226DAB7252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888EA7-BAC2-B54E-E9A2-3914DCC4AFE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5B3A925-6E80-0C83-BE5E-BAD978D7EA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0DA80C-BF45-8E7E-3506-BD85DAAA86C8}"/>
              </a:ext>
            </a:extLst>
          </p:cNvPr>
          <p:cNvSpPr>
            <a:spLocks noGrp="1"/>
          </p:cNvSpPr>
          <p:nvPr>
            <p:ph type="dt" sz="half" idx="10"/>
          </p:nvPr>
        </p:nvSpPr>
        <p:spPr/>
        <p:txBody>
          <a:bodyPr/>
          <a:lstStyle/>
          <a:p>
            <a:fld id="{87256F67-F53B-4E82-A454-52833D12AE88}" type="datetimeFigureOut">
              <a:rPr lang="en-GB" smtClean="0"/>
              <a:t>16/02/2026</a:t>
            </a:fld>
            <a:endParaRPr lang="en-GB"/>
          </a:p>
        </p:txBody>
      </p:sp>
      <p:sp>
        <p:nvSpPr>
          <p:cNvPr id="6" name="Footer Placeholder 5">
            <a:extLst>
              <a:ext uri="{FF2B5EF4-FFF2-40B4-BE49-F238E27FC236}">
                <a16:creationId xmlns:a16="http://schemas.microsoft.com/office/drawing/2014/main" id="{74AC8829-5BCC-16C6-5F73-2C932C416D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405966-724F-D6F8-8321-69D7CED52670}"/>
              </a:ext>
            </a:extLst>
          </p:cNvPr>
          <p:cNvSpPr>
            <a:spLocks noGrp="1"/>
          </p:cNvSpPr>
          <p:nvPr>
            <p:ph type="sldNum" sz="quarter" idx="12"/>
          </p:nvPr>
        </p:nvSpPr>
        <p:spPr/>
        <p:txBody>
          <a:bodyPr/>
          <a:lstStyle/>
          <a:p>
            <a:fld id="{4C27376E-C614-475E-A868-7D54B8D3BEE5}" type="slidenum">
              <a:rPr lang="en-GB" smtClean="0"/>
              <a:t>‹#›</a:t>
            </a:fld>
            <a:endParaRPr lang="en-GB"/>
          </a:p>
        </p:txBody>
      </p:sp>
    </p:spTree>
    <p:extLst>
      <p:ext uri="{BB962C8B-B14F-4D97-AF65-F5344CB8AC3E}">
        <p14:creationId xmlns:p14="http://schemas.microsoft.com/office/powerpoint/2010/main" val="1154279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D1B12-A0C2-0EB3-285D-623E2D80BF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888B67-B4AA-0416-9879-4C1DB21B35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A193A3-56C3-5535-4E1B-43A55454CD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C16070-315B-F58C-EC11-D91C34143FDD}"/>
              </a:ext>
            </a:extLst>
          </p:cNvPr>
          <p:cNvSpPr>
            <a:spLocks noGrp="1"/>
          </p:cNvSpPr>
          <p:nvPr>
            <p:ph type="dt" sz="half" idx="10"/>
          </p:nvPr>
        </p:nvSpPr>
        <p:spPr/>
        <p:txBody>
          <a:bodyPr/>
          <a:lstStyle/>
          <a:p>
            <a:fld id="{87256F67-F53B-4E82-A454-52833D12AE88}" type="datetimeFigureOut">
              <a:rPr lang="en-GB" smtClean="0"/>
              <a:t>16/02/2026</a:t>
            </a:fld>
            <a:endParaRPr lang="en-GB"/>
          </a:p>
        </p:txBody>
      </p:sp>
      <p:sp>
        <p:nvSpPr>
          <p:cNvPr id="6" name="Footer Placeholder 5">
            <a:extLst>
              <a:ext uri="{FF2B5EF4-FFF2-40B4-BE49-F238E27FC236}">
                <a16:creationId xmlns:a16="http://schemas.microsoft.com/office/drawing/2014/main" id="{7717D3B4-5168-703E-16BD-4687CB654A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346D96-3599-03AC-7C4B-FF83C43725F1}"/>
              </a:ext>
            </a:extLst>
          </p:cNvPr>
          <p:cNvSpPr>
            <a:spLocks noGrp="1"/>
          </p:cNvSpPr>
          <p:nvPr>
            <p:ph type="sldNum" sz="quarter" idx="12"/>
          </p:nvPr>
        </p:nvSpPr>
        <p:spPr/>
        <p:txBody>
          <a:bodyPr/>
          <a:lstStyle/>
          <a:p>
            <a:fld id="{4C27376E-C614-475E-A868-7D54B8D3BEE5}" type="slidenum">
              <a:rPr lang="en-GB" smtClean="0"/>
              <a:t>‹#›</a:t>
            </a:fld>
            <a:endParaRPr lang="en-GB"/>
          </a:p>
        </p:txBody>
      </p:sp>
    </p:spTree>
    <p:extLst>
      <p:ext uri="{BB962C8B-B14F-4D97-AF65-F5344CB8AC3E}">
        <p14:creationId xmlns:p14="http://schemas.microsoft.com/office/powerpoint/2010/main" val="161589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E3AA1-0D92-B44B-5750-471813AD761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0AD53F-F9EE-5C32-A002-656E3032E9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C35599-3589-6E13-99BA-2FF36370F2D9}"/>
              </a:ext>
            </a:extLst>
          </p:cNvPr>
          <p:cNvSpPr>
            <a:spLocks noGrp="1"/>
          </p:cNvSpPr>
          <p:nvPr>
            <p:ph type="dt" sz="half" idx="10"/>
          </p:nvPr>
        </p:nvSpPr>
        <p:spPr/>
        <p:txBody>
          <a:bodyPr/>
          <a:lstStyle/>
          <a:p>
            <a:fld id="{87256F67-F53B-4E82-A454-52833D12AE88}" type="datetimeFigureOut">
              <a:rPr lang="en-GB" smtClean="0"/>
              <a:t>16/02/2026</a:t>
            </a:fld>
            <a:endParaRPr lang="en-GB"/>
          </a:p>
        </p:txBody>
      </p:sp>
      <p:sp>
        <p:nvSpPr>
          <p:cNvPr id="5" name="Footer Placeholder 4">
            <a:extLst>
              <a:ext uri="{FF2B5EF4-FFF2-40B4-BE49-F238E27FC236}">
                <a16:creationId xmlns:a16="http://schemas.microsoft.com/office/drawing/2014/main" id="{8AE6E9C5-AE7D-7D8D-28ED-8C38F0CE7F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2D0210-DD5E-4429-3039-0093DD7E0FC2}"/>
              </a:ext>
            </a:extLst>
          </p:cNvPr>
          <p:cNvSpPr>
            <a:spLocks noGrp="1"/>
          </p:cNvSpPr>
          <p:nvPr>
            <p:ph type="sldNum" sz="quarter" idx="12"/>
          </p:nvPr>
        </p:nvSpPr>
        <p:spPr/>
        <p:txBody>
          <a:bodyPr/>
          <a:lstStyle/>
          <a:p>
            <a:fld id="{4C27376E-C614-475E-A868-7D54B8D3BEE5}" type="slidenum">
              <a:rPr lang="en-GB" smtClean="0"/>
              <a:t>‹#›</a:t>
            </a:fld>
            <a:endParaRPr lang="en-GB"/>
          </a:p>
        </p:txBody>
      </p:sp>
    </p:spTree>
    <p:extLst>
      <p:ext uri="{BB962C8B-B14F-4D97-AF65-F5344CB8AC3E}">
        <p14:creationId xmlns:p14="http://schemas.microsoft.com/office/powerpoint/2010/main" val="380952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10D5FE-6E5B-0594-7EEA-A0A19FE2C2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410AAF-0539-D59B-8488-841D2834BB8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6E46D4-7C40-525C-8A8B-3FD2B70418DB}"/>
              </a:ext>
            </a:extLst>
          </p:cNvPr>
          <p:cNvSpPr>
            <a:spLocks noGrp="1"/>
          </p:cNvSpPr>
          <p:nvPr>
            <p:ph type="dt" sz="half" idx="10"/>
          </p:nvPr>
        </p:nvSpPr>
        <p:spPr/>
        <p:txBody>
          <a:bodyPr/>
          <a:lstStyle/>
          <a:p>
            <a:fld id="{87256F67-F53B-4E82-A454-52833D12AE88}" type="datetimeFigureOut">
              <a:rPr lang="en-GB" smtClean="0"/>
              <a:t>16/02/2026</a:t>
            </a:fld>
            <a:endParaRPr lang="en-GB"/>
          </a:p>
        </p:txBody>
      </p:sp>
      <p:sp>
        <p:nvSpPr>
          <p:cNvPr id="5" name="Footer Placeholder 4">
            <a:extLst>
              <a:ext uri="{FF2B5EF4-FFF2-40B4-BE49-F238E27FC236}">
                <a16:creationId xmlns:a16="http://schemas.microsoft.com/office/drawing/2014/main" id="{194E651C-AE59-B512-9517-609FF5455E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A2656D-A696-3857-D200-11DD0A884CAF}"/>
              </a:ext>
            </a:extLst>
          </p:cNvPr>
          <p:cNvSpPr>
            <a:spLocks noGrp="1"/>
          </p:cNvSpPr>
          <p:nvPr>
            <p:ph type="sldNum" sz="quarter" idx="12"/>
          </p:nvPr>
        </p:nvSpPr>
        <p:spPr/>
        <p:txBody>
          <a:bodyPr/>
          <a:lstStyle/>
          <a:p>
            <a:fld id="{4C27376E-C614-475E-A868-7D54B8D3BEE5}" type="slidenum">
              <a:rPr lang="en-GB" smtClean="0"/>
              <a:t>‹#›</a:t>
            </a:fld>
            <a:endParaRPr lang="en-GB"/>
          </a:p>
        </p:txBody>
      </p:sp>
    </p:spTree>
    <p:extLst>
      <p:ext uri="{BB962C8B-B14F-4D97-AF65-F5344CB8AC3E}">
        <p14:creationId xmlns:p14="http://schemas.microsoft.com/office/powerpoint/2010/main" val="1880433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4C21AD8-91C4-796C-6DDA-DE23353105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CE9CB9-4853-5BE8-DAB2-AC80BD02FB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29F960-609D-BF00-E609-E7B39822E0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256F67-F53B-4E82-A454-52833D12AE88}" type="datetimeFigureOut">
              <a:rPr lang="en-GB" smtClean="0"/>
              <a:t>16/02/2026</a:t>
            </a:fld>
            <a:endParaRPr lang="en-GB"/>
          </a:p>
        </p:txBody>
      </p:sp>
      <p:sp>
        <p:nvSpPr>
          <p:cNvPr id="5" name="Footer Placeholder 4">
            <a:extLst>
              <a:ext uri="{FF2B5EF4-FFF2-40B4-BE49-F238E27FC236}">
                <a16:creationId xmlns:a16="http://schemas.microsoft.com/office/drawing/2014/main" id="{1A73A877-0B46-AC0C-C08A-FE09A0AA21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2E633F0-7804-9B53-4D39-11B141A264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C27376E-C614-475E-A868-7D54B8D3BEE5}" type="slidenum">
              <a:rPr lang="en-GB" smtClean="0"/>
              <a:t>‹#›</a:t>
            </a:fld>
            <a:endParaRPr lang="en-GB"/>
          </a:p>
        </p:txBody>
      </p:sp>
    </p:spTree>
    <p:extLst>
      <p:ext uri="{BB962C8B-B14F-4D97-AF65-F5344CB8AC3E}">
        <p14:creationId xmlns:p14="http://schemas.microsoft.com/office/powerpoint/2010/main" val="15281754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researchgate.net/publication/224932566_The_relationships_among_caregiver_and_adolescent_identity_status_identity_distress_and_psychological_adjustment" TargetMode="External"/><Relationship Id="rId7" Type="http://schemas.openxmlformats.org/officeDocument/2006/relationships/hyperlink" Target="https://courses.lumenlearning.com/wm-lifespandevelopment/chapter/erikson-and-psychosocial-theory/" TargetMode="External"/><Relationship Id="rId2" Type="http://schemas.openxmlformats.org/officeDocument/2006/relationships/hyperlink" Target="https://www.simplypsychology.org/erik-erikson.html" TargetMode="External"/><Relationship Id="rId1" Type="http://schemas.openxmlformats.org/officeDocument/2006/relationships/slideLayout" Target="../slideLayouts/slideLayout2.xml"/><Relationship Id="rId6" Type="http://schemas.openxmlformats.org/officeDocument/2006/relationships/hyperlink" Target="https://www.verywellmind.com/identity-versus-confusion-2795735" TargetMode="External"/><Relationship Id="rId5" Type="http://schemas.openxmlformats.org/officeDocument/2006/relationships/hyperlink" Target="https://www.thelancet.com/journals/lanpub/article/PIIS2468-2667(22)00161-X/fulltext" TargetMode="External"/><Relationship Id="rId4" Type="http://schemas.openxmlformats.org/officeDocument/2006/relationships/hyperlink" Target="https://psycnet.apa.org/record/2023-22006-00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35C719-30D3-24AA-685C-CA15A6CA2D9D}"/>
              </a:ext>
            </a:extLst>
          </p:cNvPr>
          <p:cNvSpPr>
            <a:spLocks noGrp="1"/>
          </p:cNvSpPr>
          <p:nvPr>
            <p:ph type="ctrTitle"/>
          </p:nvPr>
        </p:nvSpPr>
        <p:spPr>
          <a:xfrm>
            <a:off x="838200" y="451381"/>
            <a:ext cx="10512552" cy="4066540"/>
          </a:xfrm>
        </p:spPr>
        <p:txBody>
          <a:bodyPr anchor="b">
            <a:normAutofit/>
          </a:bodyPr>
          <a:lstStyle/>
          <a:p>
            <a:pPr algn="l"/>
            <a:r>
              <a:rPr lang="en-GB" sz="6600" dirty="0"/>
              <a:t>Abdul Raheem Khan</a:t>
            </a:r>
            <a:br>
              <a:rPr lang="en-GB" sz="6600" dirty="0"/>
            </a:br>
            <a:r>
              <a:rPr lang="en-GB" sz="6600" dirty="0"/>
              <a:t>2435517</a:t>
            </a:r>
            <a:br>
              <a:rPr lang="en-GB" sz="6600" dirty="0"/>
            </a:br>
            <a:endParaRPr lang="en-GB" sz="6600" dirty="0"/>
          </a:p>
        </p:txBody>
      </p:sp>
      <p:sp>
        <p:nvSpPr>
          <p:cNvPr id="3" name="Subtitle 2">
            <a:extLst>
              <a:ext uri="{FF2B5EF4-FFF2-40B4-BE49-F238E27FC236}">
                <a16:creationId xmlns:a16="http://schemas.microsoft.com/office/drawing/2014/main" id="{D85F94A7-A22D-C99F-51E5-04091C143FBA}"/>
              </a:ext>
            </a:extLst>
          </p:cNvPr>
          <p:cNvSpPr>
            <a:spLocks noGrp="1"/>
          </p:cNvSpPr>
          <p:nvPr>
            <p:ph type="subTitle" idx="1"/>
          </p:nvPr>
        </p:nvSpPr>
        <p:spPr>
          <a:xfrm>
            <a:off x="838199" y="4983276"/>
            <a:ext cx="10512552" cy="1126680"/>
          </a:xfrm>
        </p:spPr>
        <p:txBody>
          <a:bodyPr>
            <a:normAutofit/>
          </a:bodyPr>
          <a:lstStyle/>
          <a:p>
            <a:pPr algn="l"/>
            <a:endParaRPr lang="en-GB"/>
          </a:p>
        </p:txBody>
      </p:sp>
      <p:sp>
        <p:nvSpPr>
          <p:cNvPr id="10"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0342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5" name="Rectangle 206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Freeform: Shape 2065">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6A877D5-7EB8-4153-D13E-E2733A042D0A}"/>
              </a:ext>
            </a:extLst>
          </p:cNvPr>
          <p:cNvSpPr>
            <a:spLocks noGrp="1"/>
          </p:cNvSpPr>
          <p:nvPr>
            <p:ph type="title"/>
          </p:nvPr>
        </p:nvSpPr>
        <p:spPr>
          <a:xfrm>
            <a:off x="995520" y="133838"/>
            <a:ext cx="9392421" cy="1330841"/>
          </a:xfrm>
        </p:spPr>
        <p:txBody>
          <a:bodyPr>
            <a:normAutofit/>
          </a:bodyPr>
          <a:lstStyle/>
          <a:p>
            <a:r>
              <a:rPr lang="en-GB" dirty="0"/>
              <a:t> Erikson Theory </a:t>
            </a:r>
          </a:p>
        </p:txBody>
      </p:sp>
      <p:sp>
        <p:nvSpPr>
          <p:cNvPr id="3" name="Content Placeholder 2">
            <a:extLst>
              <a:ext uri="{FF2B5EF4-FFF2-40B4-BE49-F238E27FC236}">
                <a16:creationId xmlns:a16="http://schemas.microsoft.com/office/drawing/2014/main" id="{8C25D98D-5A15-E079-F2E1-9A4A59646A85}"/>
              </a:ext>
            </a:extLst>
          </p:cNvPr>
          <p:cNvSpPr>
            <a:spLocks noGrp="1"/>
          </p:cNvSpPr>
          <p:nvPr>
            <p:ph idx="1"/>
          </p:nvPr>
        </p:nvSpPr>
        <p:spPr>
          <a:xfrm>
            <a:off x="924122" y="1515072"/>
            <a:ext cx="4958966" cy="4420152"/>
          </a:xfrm>
        </p:spPr>
        <p:txBody>
          <a:bodyPr>
            <a:normAutofit fontScale="92500" lnSpcReduction="10000"/>
          </a:bodyPr>
          <a:lstStyle/>
          <a:p>
            <a:r>
              <a:rPr lang="en-GB" sz="1700" dirty="0"/>
              <a:t>I will use Erikson’s psychological theory of development </a:t>
            </a:r>
          </a:p>
          <a:p>
            <a:r>
              <a:rPr lang="en-GB" sz="1700" dirty="0"/>
              <a:t>Erikson said that people go through different stages of development across their lives, and at different stages, we face a psychological conflict that shapes our personalities.</a:t>
            </a:r>
          </a:p>
          <a:p>
            <a:r>
              <a:rPr lang="en-GB" sz="1700" dirty="0"/>
              <a:t>Jenny is 16 years old and in a stage called Identity vs Role Confusion. This stage shows that Jenny is in a stage where she is finding out who she is.</a:t>
            </a:r>
          </a:p>
          <a:p>
            <a:r>
              <a:rPr lang="en-GB" sz="1700" dirty="0"/>
              <a:t>Exploring different interests and plans </a:t>
            </a:r>
          </a:p>
          <a:p>
            <a:r>
              <a:rPr lang="en-GB" sz="1700" dirty="0"/>
              <a:t>Developing independence.</a:t>
            </a:r>
          </a:p>
          <a:p>
            <a:r>
              <a:rPr lang="en-GB" sz="1700" dirty="0"/>
              <a:t>If this stage goes wrong, a person might be confused about who they are. However, if this stage goes well, they are going to develop a strong sense of identity. </a:t>
            </a:r>
          </a:p>
          <a:p>
            <a:r>
              <a:rPr lang="en-GB" sz="1700" dirty="0"/>
              <a:t>This theory is relevant to Jenny because in most of her teenage years, instead of focusing on herself, she has been caring for her mother.</a:t>
            </a:r>
          </a:p>
          <a:p>
            <a:endParaRPr lang="en-GB" sz="1700" dirty="0"/>
          </a:p>
        </p:txBody>
      </p:sp>
      <p:pic>
        <p:nvPicPr>
          <p:cNvPr id="2052" name="Picture 4" descr="Erikson's Stages of Development">
            <a:extLst>
              <a:ext uri="{FF2B5EF4-FFF2-40B4-BE49-F238E27FC236}">
                <a16:creationId xmlns:a16="http://schemas.microsoft.com/office/drawing/2014/main" id="{40C15F54-7EFD-7392-AC29-D063134E34A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19367" y="2464708"/>
            <a:ext cx="4788505" cy="3196326"/>
          </a:xfrm>
          <a:prstGeom prst="rect">
            <a:avLst/>
          </a:prstGeom>
          <a:noFill/>
          <a:extLst>
            <a:ext uri="{909E8E84-426E-40DD-AFC4-6F175D3DCCD1}">
              <a14:hiddenFill xmlns:a14="http://schemas.microsoft.com/office/drawing/2010/main">
                <a:solidFill>
                  <a:srgbClr val="FFFFFF"/>
                </a:solidFill>
              </a14:hiddenFill>
            </a:ext>
          </a:extLst>
        </p:spPr>
      </p:pic>
      <p:sp>
        <p:nvSpPr>
          <p:cNvPr id="2067" name="Freeform: Shape 206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79673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6E419D3-B101-5DF8-8F1D-279080C2E208}"/>
              </a:ext>
            </a:extLst>
          </p:cNvPr>
          <p:cNvSpPr>
            <a:spLocks noGrp="1"/>
          </p:cNvSpPr>
          <p:nvPr>
            <p:ph type="title"/>
          </p:nvPr>
        </p:nvSpPr>
        <p:spPr>
          <a:xfrm>
            <a:off x="1137036" y="548640"/>
            <a:ext cx="9543405" cy="1188720"/>
          </a:xfrm>
        </p:spPr>
        <p:txBody>
          <a:bodyPr>
            <a:normAutofit/>
          </a:bodyPr>
          <a:lstStyle/>
          <a:p>
            <a:r>
              <a:rPr lang="en-GB" dirty="0">
                <a:solidFill>
                  <a:schemeClr val="tx1">
                    <a:lumMod val="85000"/>
                    <a:lumOff val="15000"/>
                  </a:schemeClr>
                </a:solidFill>
              </a:rPr>
              <a:t>Applying the theory to Jenny </a:t>
            </a:r>
          </a:p>
        </p:txBody>
      </p:sp>
      <p:sp>
        <p:nvSpPr>
          <p:cNvPr id="3" name="Content Placeholder 2">
            <a:extLst>
              <a:ext uri="{FF2B5EF4-FFF2-40B4-BE49-F238E27FC236}">
                <a16:creationId xmlns:a16="http://schemas.microsoft.com/office/drawing/2014/main" id="{CB9FD4D7-95B3-3A10-2606-35722A1F51BC}"/>
              </a:ext>
            </a:extLst>
          </p:cNvPr>
          <p:cNvSpPr>
            <a:spLocks noGrp="1"/>
          </p:cNvSpPr>
          <p:nvPr>
            <p:ph idx="1"/>
          </p:nvPr>
        </p:nvSpPr>
        <p:spPr>
          <a:xfrm>
            <a:off x="1021817" y="2122534"/>
            <a:ext cx="9188984" cy="3968819"/>
          </a:xfrm>
        </p:spPr>
        <p:txBody>
          <a:bodyPr anchor="ctr">
            <a:normAutofit fontScale="25000" lnSpcReduction="20000"/>
          </a:bodyPr>
          <a:lstStyle/>
          <a:p>
            <a:pPr marL="0" indent="0">
              <a:buNone/>
            </a:pPr>
            <a:endParaRPr lang="en-GB" sz="2000" dirty="0">
              <a:solidFill>
                <a:schemeClr val="tx1">
                  <a:lumMod val="85000"/>
                  <a:lumOff val="15000"/>
                </a:schemeClr>
              </a:solidFill>
            </a:endParaRPr>
          </a:p>
          <a:p>
            <a:pPr marL="0" indent="0">
              <a:buNone/>
            </a:pPr>
            <a:endParaRPr lang="en-GB" sz="2000" dirty="0">
              <a:solidFill>
                <a:schemeClr val="tx1">
                  <a:lumMod val="85000"/>
                  <a:lumOff val="15000"/>
                </a:schemeClr>
              </a:solidFill>
            </a:endParaRPr>
          </a:p>
          <a:p>
            <a:pPr marL="0" indent="0">
              <a:buNone/>
            </a:pPr>
            <a:endParaRPr lang="en-GB" sz="2000" dirty="0">
              <a:solidFill>
                <a:schemeClr val="tx1">
                  <a:lumMod val="85000"/>
                  <a:lumOff val="15000"/>
                </a:schemeClr>
              </a:solidFill>
            </a:endParaRPr>
          </a:p>
          <a:p>
            <a:pPr marL="0" indent="0">
              <a:buNone/>
            </a:pPr>
            <a:endParaRPr lang="en-GB" sz="2400" dirty="0">
              <a:solidFill>
                <a:schemeClr val="tx1">
                  <a:lumMod val="85000"/>
                  <a:lumOff val="15000"/>
                </a:schemeClr>
              </a:solidFill>
            </a:endParaRPr>
          </a:p>
          <a:p>
            <a:pPr marL="0" indent="0">
              <a:buNone/>
            </a:pPr>
            <a:endParaRPr lang="en-GB" sz="2400" dirty="0">
              <a:solidFill>
                <a:schemeClr val="tx1">
                  <a:lumMod val="85000"/>
                  <a:lumOff val="15000"/>
                </a:schemeClr>
              </a:solidFill>
            </a:endParaRPr>
          </a:p>
          <a:p>
            <a:pPr marL="0" indent="0">
              <a:buNone/>
            </a:pPr>
            <a:endParaRPr lang="en-GB" sz="2400" dirty="0">
              <a:solidFill>
                <a:schemeClr val="tx1">
                  <a:lumMod val="85000"/>
                  <a:lumOff val="15000"/>
                </a:schemeClr>
              </a:solidFill>
            </a:endParaRPr>
          </a:p>
          <a:p>
            <a:pPr marL="0" indent="0">
              <a:buNone/>
            </a:pPr>
            <a:r>
              <a:rPr lang="en-GB" sz="9600" dirty="0">
                <a:solidFill>
                  <a:schemeClr val="tx1">
                    <a:lumMod val="85000"/>
                    <a:lumOff val="15000"/>
                  </a:schemeClr>
                </a:solidFill>
              </a:rPr>
              <a:t>Jenny became a carer after her father died at just 11 years old, and from a very young age, she has had adult responsibilities, which can have possible effects on her development, such as</a:t>
            </a:r>
          </a:p>
          <a:p>
            <a:pPr>
              <a:buFontTx/>
              <a:buChar char="-"/>
            </a:pPr>
            <a:r>
              <a:rPr lang="en-GB" sz="9600" dirty="0">
                <a:solidFill>
                  <a:schemeClr val="tx1">
                    <a:lumMod val="85000"/>
                    <a:lumOff val="15000"/>
                  </a:schemeClr>
                </a:solidFill>
              </a:rPr>
              <a:t>She may worry about leaving her mom.</a:t>
            </a:r>
          </a:p>
          <a:p>
            <a:pPr>
              <a:buFontTx/>
              <a:buChar char="-"/>
            </a:pPr>
            <a:r>
              <a:rPr lang="en-GB" sz="9600" dirty="0">
                <a:solidFill>
                  <a:schemeClr val="tx1">
                    <a:lumMod val="85000"/>
                    <a:lumOff val="15000"/>
                  </a:schemeClr>
                </a:solidFill>
              </a:rPr>
              <a:t>She has not had anytime to explore her own future and goals.</a:t>
            </a:r>
          </a:p>
          <a:p>
            <a:pPr>
              <a:buFontTx/>
              <a:buChar char="-"/>
            </a:pPr>
            <a:r>
              <a:rPr lang="en-GB" sz="9600" dirty="0">
                <a:solidFill>
                  <a:schemeClr val="tx1">
                    <a:lumMod val="85000"/>
                    <a:lumOff val="15000"/>
                  </a:schemeClr>
                </a:solidFill>
              </a:rPr>
              <a:t>She may feel guilty if she starts thinking about her own future.</a:t>
            </a:r>
          </a:p>
          <a:p>
            <a:pPr marL="0" indent="0">
              <a:buNone/>
            </a:pPr>
            <a:r>
              <a:rPr lang="en-GB" sz="9600" dirty="0">
                <a:solidFill>
                  <a:schemeClr val="tx1">
                    <a:lumMod val="85000"/>
                    <a:lumOff val="15000"/>
                  </a:schemeClr>
                </a:solidFill>
              </a:rPr>
              <a:t>There is also a factor of Jenny’s emotional wellbeing which is </a:t>
            </a:r>
          </a:p>
          <a:p>
            <a:pPr marL="0" indent="0">
              <a:buNone/>
            </a:pPr>
            <a:r>
              <a:rPr lang="en-GB" sz="9600" dirty="0">
                <a:solidFill>
                  <a:schemeClr val="tx1">
                    <a:lumMod val="85000"/>
                    <a:lumOff val="15000"/>
                  </a:schemeClr>
                </a:solidFill>
              </a:rPr>
              <a:t>She is still young and may still be grieving her father.</a:t>
            </a:r>
          </a:p>
          <a:p>
            <a:pPr>
              <a:buFontTx/>
              <a:buChar char="-"/>
            </a:pPr>
            <a:r>
              <a:rPr lang="en-GB" sz="9600" dirty="0">
                <a:solidFill>
                  <a:schemeClr val="tx1">
                    <a:lumMod val="85000"/>
                    <a:lumOff val="15000"/>
                  </a:schemeClr>
                </a:solidFill>
              </a:rPr>
              <a:t>She may feel pressure to stay strong</a:t>
            </a:r>
          </a:p>
          <a:p>
            <a:pPr>
              <a:buFontTx/>
              <a:buChar char="-"/>
            </a:pPr>
            <a:r>
              <a:rPr lang="en-GB" sz="9600" dirty="0">
                <a:solidFill>
                  <a:schemeClr val="tx1">
                    <a:lumMod val="85000"/>
                    <a:lumOff val="15000"/>
                  </a:schemeClr>
                </a:solidFill>
              </a:rPr>
              <a:t>Another big factor is Social Development. Jenny may have missed opportunities that all teenagers experience, such as spending time with friends and trying new activities. These are important for healthy development </a:t>
            </a:r>
          </a:p>
          <a:p>
            <a:pPr marL="0" indent="0">
              <a:buNone/>
            </a:pPr>
            <a:endParaRPr lang="en-GB" sz="2400" dirty="0">
              <a:solidFill>
                <a:schemeClr val="tx1">
                  <a:lumMod val="85000"/>
                  <a:lumOff val="15000"/>
                </a:schemeClr>
              </a:solidFill>
            </a:endParaRPr>
          </a:p>
          <a:p>
            <a:pPr marL="0" indent="0">
              <a:buNone/>
            </a:pPr>
            <a:endParaRPr lang="en-GB" sz="2400" dirty="0">
              <a:solidFill>
                <a:schemeClr val="tx1">
                  <a:lumMod val="85000"/>
                  <a:lumOff val="15000"/>
                </a:schemeClr>
              </a:solidFill>
            </a:endParaRPr>
          </a:p>
          <a:p>
            <a:pPr>
              <a:buFontTx/>
              <a:buChar char="-"/>
            </a:pPr>
            <a:endParaRPr lang="en-GB" sz="2000" dirty="0">
              <a:solidFill>
                <a:schemeClr val="tx1">
                  <a:lumMod val="85000"/>
                  <a:lumOff val="15000"/>
                </a:schemeClr>
              </a:solidFill>
            </a:endParaRPr>
          </a:p>
          <a:p>
            <a:pPr marL="0" indent="0">
              <a:buNone/>
            </a:pPr>
            <a:endParaRPr lang="en-GB" sz="2000" dirty="0">
              <a:solidFill>
                <a:schemeClr val="tx1">
                  <a:lumMod val="85000"/>
                  <a:lumOff val="15000"/>
                </a:schemeClr>
              </a:solidFill>
            </a:endParaRPr>
          </a:p>
          <a:p>
            <a:pPr marL="0" indent="0">
              <a:buNone/>
            </a:pPr>
            <a:endParaRPr lang="en-GB" sz="2000" dirty="0">
              <a:solidFill>
                <a:schemeClr val="tx1">
                  <a:lumMod val="85000"/>
                  <a:lumOff val="15000"/>
                </a:schemeClr>
              </a:solidFill>
            </a:endParaRPr>
          </a:p>
          <a:p>
            <a:pPr marL="0" indent="0">
              <a:buNone/>
            </a:pPr>
            <a:endParaRPr lang="en-GB" sz="2000" dirty="0">
              <a:solidFill>
                <a:schemeClr val="tx1">
                  <a:lumMod val="85000"/>
                  <a:lumOff val="15000"/>
                </a:schemeClr>
              </a:solidFill>
            </a:endParaRPr>
          </a:p>
          <a:p>
            <a:pPr marL="0" indent="0">
              <a:buNone/>
            </a:pPr>
            <a:endParaRPr lang="en-GB" sz="2000" dirty="0">
              <a:solidFill>
                <a:schemeClr val="tx1">
                  <a:lumMod val="85000"/>
                  <a:lumOff val="15000"/>
                </a:schemeClr>
              </a:solidFill>
            </a:endParaRPr>
          </a:p>
          <a:p>
            <a:pPr marL="0" indent="0">
              <a:buNone/>
            </a:pPr>
            <a:endParaRPr lang="en-GB"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02124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Freeform: Shape 308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A6CF451-186C-0ACC-E33A-81D2525078BD}"/>
              </a:ext>
            </a:extLst>
          </p:cNvPr>
          <p:cNvSpPr>
            <a:spLocks noGrp="1"/>
          </p:cNvSpPr>
          <p:nvPr>
            <p:ph type="title"/>
          </p:nvPr>
        </p:nvSpPr>
        <p:spPr>
          <a:xfrm>
            <a:off x="1137034" y="609597"/>
            <a:ext cx="9392421" cy="1330841"/>
          </a:xfrm>
        </p:spPr>
        <p:txBody>
          <a:bodyPr>
            <a:normAutofit/>
          </a:bodyPr>
          <a:lstStyle/>
          <a:p>
            <a:r>
              <a:rPr lang="en-GB" dirty="0"/>
              <a:t>Support plan for Jenny </a:t>
            </a:r>
          </a:p>
        </p:txBody>
      </p:sp>
      <p:sp>
        <p:nvSpPr>
          <p:cNvPr id="3" name="Content Placeholder 2">
            <a:extLst>
              <a:ext uri="{FF2B5EF4-FFF2-40B4-BE49-F238E27FC236}">
                <a16:creationId xmlns:a16="http://schemas.microsoft.com/office/drawing/2014/main" id="{600B5C32-187F-1D69-936E-CC02579716E8}"/>
              </a:ext>
            </a:extLst>
          </p:cNvPr>
          <p:cNvSpPr>
            <a:spLocks noGrp="1"/>
          </p:cNvSpPr>
          <p:nvPr>
            <p:ph idx="1"/>
          </p:nvPr>
        </p:nvSpPr>
        <p:spPr>
          <a:xfrm>
            <a:off x="1137034" y="2198362"/>
            <a:ext cx="4958966" cy="3917773"/>
          </a:xfrm>
        </p:spPr>
        <p:txBody>
          <a:bodyPr>
            <a:normAutofit/>
          </a:bodyPr>
          <a:lstStyle/>
          <a:p>
            <a:pPr marL="0" indent="0">
              <a:buNone/>
            </a:pPr>
            <a:r>
              <a:rPr lang="en-GB" sz="1600" u="sng" dirty="0"/>
              <a:t>REDUCE JENNYS RESPONSIBILITIES </a:t>
            </a:r>
          </a:p>
          <a:p>
            <a:r>
              <a:rPr lang="en-GB" sz="1600" dirty="0"/>
              <a:t>Involve social workers </a:t>
            </a:r>
          </a:p>
          <a:p>
            <a:r>
              <a:rPr lang="en-GB" sz="1600" dirty="0"/>
              <a:t>Arrange support for her mother </a:t>
            </a:r>
          </a:p>
          <a:p>
            <a:r>
              <a:rPr lang="en-GB" sz="1600" dirty="0"/>
              <a:t>This allows Jenny to be a teenager </a:t>
            </a:r>
          </a:p>
          <a:p>
            <a:pPr marL="0" indent="0">
              <a:buNone/>
            </a:pPr>
            <a:r>
              <a:rPr lang="en-GB" sz="1600" u="sng" dirty="0"/>
              <a:t>Identity Development </a:t>
            </a:r>
          </a:p>
          <a:p>
            <a:pPr marL="0" indent="0">
              <a:buNone/>
            </a:pPr>
            <a:r>
              <a:rPr lang="en-GB" sz="1600" dirty="0"/>
              <a:t>Friendships</a:t>
            </a:r>
          </a:p>
          <a:p>
            <a:pPr marL="0" indent="0">
              <a:buNone/>
            </a:pPr>
            <a:r>
              <a:rPr lang="en-GB" sz="1600" dirty="0"/>
              <a:t>Encourage clubs and hobbies </a:t>
            </a:r>
          </a:p>
          <a:p>
            <a:pPr marL="0" indent="0">
              <a:buNone/>
            </a:pPr>
            <a:r>
              <a:rPr lang="en-GB" sz="1600" dirty="0"/>
              <a:t>Help plan for work and college </a:t>
            </a:r>
          </a:p>
          <a:p>
            <a:pPr marL="0" indent="0">
              <a:buNone/>
            </a:pPr>
            <a:r>
              <a:rPr lang="en-GB" sz="1600" u="sng" dirty="0"/>
              <a:t>Emotional support </a:t>
            </a:r>
            <a:endParaRPr lang="en-GB" sz="1600" dirty="0"/>
          </a:p>
          <a:p>
            <a:pPr marL="0" indent="0">
              <a:buNone/>
            </a:pPr>
            <a:r>
              <a:rPr lang="en-GB" sz="1600" dirty="0"/>
              <a:t>Support groups </a:t>
            </a:r>
          </a:p>
          <a:p>
            <a:pPr marL="0" indent="0">
              <a:buNone/>
            </a:pPr>
            <a:r>
              <a:rPr lang="en-GB" sz="1600" dirty="0"/>
              <a:t>Give Jenny space to talk about stress and grief </a:t>
            </a:r>
          </a:p>
          <a:p>
            <a:pPr marL="0" indent="0">
              <a:buNone/>
            </a:pPr>
            <a:endParaRPr lang="en-GB" sz="1600" u="sng" dirty="0"/>
          </a:p>
          <a:p>
            <a:pPr marL="0" indent="0">
              <a:buNone/>
            </a:pPr>
            <a:endParaRPr lang="en-GB" sz="1600" dirty="0"/>
          </a:p>
          <a:p>
            <a:pPr marL="0" indent="0">
              <a:buNone/>
            </a:pPr>
            <a:endParaRPr lang="en-GB" sz="1600" dirty="0"/>
          </a:p>
          <a:p>
            <a:pPr marL="0" indent="0">
              <a:buNone/>
            </a:pPr>
            <a:endParaRPr lang="en-GB" sz="1600" dirty="0"/>
          </a:p>
          <a:p>
            <a:endParaRPr lang="en-GB" sz="1600" dirty="0"/>
          </a:p>
        </p:txBody>
      </p:sp>
      <p:pic>
        <p:nvPicPr>
          <p:cNvPr id="3074" name="Picture 2" descr="Support Planning – how to measure and maximise effectiveness with Case  Manager — IIZUKA">
            <a:extLst>
              <a:ext uri="{FF2B5EF4-FFF2-40B4-BE49-F238E27FC236}">
                <a16:creationId xmlns:a16="http://schemas.microsoft.com/office/drawing/2014/main" id="{0B9DD038-5F32-02B2-28BA-83250FBC576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931665" y="2296886"/>
            <a:ext cx="5576208" cy="3094795"/>
          </a:xfrm>
          <a:prstGeom prst="rect">
            <a:avLst/>
          </a:prstGeom>
          <a:noFill/>
          <a:extLst>
            <a:ext uri="{909E8E84-426E-40DD-AFC4-6F175D3DCCD1}">
              <a14:hiddenFill xmlns:a14="http://schemas.microsoft.com/office/drawing/2010/main">
                <a:solidFill>
                  <a:srgbClr val="FFFFFF"/>
                </a:solidFill>
              </a14:hiddenFill>
            </a:ext>
          </a:extLst>
        </p:spPr>
      </p:pic>
      <p:sp>
        <p:nvSpPr>
          <p:cNvPr id="3083" name="Freeform: Shape 308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24231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919B9F-85C3-B149-5165-3D2483996E1A}"/>
              </a:ext>
            </a:extLst>
          </p:cNvPr>
          <p:cNvSpPr>
            <a:spLocks noGrp="1"/>
          </p:cNvSpPr>
          <p:nvPr>
            <p:ph type="title"/>
          </p:nvPr>
        </p:nvSpPr>
        <p:spPr>
          <a:xfrm>
            <a:off x="1137034" y="-72697"/>
            <a:ext cx="9392421" cy="1330841"/>
          </a:xfrm>
        </p:spPr>
        <p:txBody>
          <a:bodyPr>
            <a:normAutofit/>
          </a:bodyPr>
          <a:lstStyle/>
          <a:p>
            <a:r>
              <a:rPr lang="en-GB" dirty="0"/>
              <a:t>Nature And Nurture</a:t>
            </a:r>
          </a:p>
        </p:txBody>
      </p:sp>
      <p:sp>
        <p:nvSpPr>
          <p:cNvPr id="3" name="Content Placeholder 2">
            <a:extLst>
              <a:ext uri="{FF2B5EF4-FFF2-40B4-BE49-F238E27FC236}">
                <a16:creationId xmlns:a16="http://schemas.microsoft.com/office/drawing/2014/main" id="{437E4D75-FB44-7618-E81A-13605DEF35CD}"/>
              </a:ext>
            </a:extLst>
          </p:cNvPr>
          <p:cNvSpPr>
            <a:spLocks noGrp="1"/>
          </p:cNvSpPr>
          <p:nvPr>
            <p:ph idx="1"/>
          </p:nvPr>
        </p:nvSpPr>
        <p:spPr>
          <a:xfrm>
            <a:off x="874278" y="981341"/>
            <a:ext cx="4958966" cy="3917773"/>
          </a:xfrm>
        </p:spPr>
        <p:txBody>
          <a:bodyPr>
            <a:noAutofit/>
          </a:bodyPr>
          <a:lstStyle/>
          <a:p>
            <a:r>
              <a:rPr lang="en-GB" sz="2000" dirty="0"/>
              <a:t>This Development is shaped by Environmental and biological factors.</a:t>
            </a:r>
          </a:p>
          <a:p>
            <a:pPr marL="0" indent="0">
              <a:buNone/>
            </a:pPr>
            <a:r>
              <a:rPr lang="en-GB" sz="2000" u="sng" dirty="0"/>
              <a:t>Biological Factors </a:t>
            </a:r>
          </a:p>
          <a:p>
            <a:r>
              <a:rPr lang="en-GB" sz="2000" dirty="0"/>
              <a:t>Teenagers want independence</a:t>
            </a:r>
          </a:p>
          <a:p>
            <a:r>
              <a:rPr lang="en-GB" sz="2000" dirty="0"/>
              <a:t>Jenny is going through adolescence</a:t>
            </a:r>
          </a:p>
          <a:p>
            <a:pPr marL="0" indent="0">
              <a:buNone/>
            </a:pPr>
            <a:r>
              <a:rPr lang="en-GB" sz="2000" u="sng" dirty="0"/>
              <a:t>Environmental factors </a:t>
            </a:r>
            <a:endParaRPr lang="en-GB" sz="2000" dirty="0"/>
          </a:p>
          <a:p>
            <a:pPr marL="0" indent="0">
              <a:buNone/>
            </a:pPr>
            <a:r>
              <a:rPr lang="en-GB" sz="2000" dirty="0"/>
              <a:t>Limited social life</a:t>
            </a:r>
          </a:p>
          <a:p>
            <a:pPr marL="0" indent="0">
              <a:buNone/>
            </a:pPr>
            <a:r>
              <a:rPr lang="en-GB" sz="2000" dirty="0"/>
              <a:t>Caring for her mother </a:t>
            </a:r>
          </a:p>
          <a:p>
            <a:pPr marL="0" indent="0">
              <a:buNone/>
            </a:pPr>
            <a:r>
              <a:rPr lang="en-GB" sz="2000" dirty="0"/>
              <a:t>Responsibility and stress</a:t>
            </a:r>
          </a:p>
          <a:p>
            <a:pPr marL="0" indent="0">
              <a:buNone/>
            </a:pPr>
            <a:endParaRPr lang="en-GB" sz="2000" dirty="0"/>
          </a:p>
          <a:p>
            <a:pPr marL="0" indent="0">
              <a:buNone/>
            </a:pPr>
            <a:r>
              <a:rPr lang="en-GB" sz="2000" dirty="0"/>
              <a:t>Jenny’s age means that she needs to explore her identity, and she needs independence so she can plan her own future and goals. However, her environment expects her to be an adult from a very young age.</a:t>
            </a:r>
          </a:p>
          <a:p>
            <a:pPr marL="0" indent="0">
              <a:buNone/>
            </a:pPr>
            <a:r>
              <a:rPr lang="en-GB" sz="2000" dirty="0"/>
              <a:t> </a:t>
            </a:r>
          </a:p>
        </p:txBody>
      </p:sp>
      <p:pic>
        <p:nvPicPr>
          <p:cNvPr id="4098" name="Picture 2" descr="Nature and nurture in sociology - Explaining Human Behaviour">
            <a:extLst>
              <a:ext uri="{FF2B5EF4-FFF2-40B4-BE49-F238E27FC236}">
                <a16:creationId xmlns:a16="http://schemas.microsoft.com/office/drawing/2014/main" id="{ABF2402E-CAFC-F61B-64F2-7FB1B7389D4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19367" y="2465924"/>
            <a:ext cx="4788505" cy="3193895"/>
          </a:xfrm>
          <a:prstGeom prst="rect">
            <a:avLst/>
          </a:prstGeom>
          <a:noFill/>
          <a:extLst>
            <a:ext uri="{909E8E84-426E-40DD-AFC4-6F175D3DCCD1}">
              <a14:hiddenFill xmlns:a14="http://schemas.microsoft.com/office/drawing/2010/main">
                <a:solidFill>
                  <a:srgbClr val="FFFFFF"/>
                </a:solidFill>
              </a14:hiddenFill>
            </a:ext>
          </a:extLst>
        </p:spPr>
      </p:pic>
      <p:sp>
        <p:nvSpPr>
          <p:cNvPr id="4107" name="Freeform: Shape 410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82843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58582-9303-9A0E-A4D3-477F6145908A}"/>
              </a:ext>
            </a:extLst>
          </p:cNvPr>
          <p:cNvSpPr>
            <a:spLocks noGrp="1"/>
          </p:cNvSpPr>
          <p:nvPr>
            <p:ph type="title"/>
          </p:nvPr>
        </p:nvSpPr>
        <p:spPr/>
        <p:txBody>
          <a:bodyPr/>
          <a:lstStyle/>
          <a:p>
            <a:r>
              <a:rPr lang="en-GB" dirty="0"/>
              <a:t>Usefulness of Erikson theory </a:t>
            </a:r>
          </a:p>
        </p:txBody>
      </p:sp>
      <p:sp>
        <p:nvSpPr>
          <p:cNvPr id="3" name="Content Placeholder 2">
            <a:extLst>
              <a:ext uri="{FF2B5EF4-FFF2-40B4-BE49-F238E27FC236}">
                <a16:creationId xmlns:a16="http://schemas.microsoft.com/office/drawing/2014/main" id="{7559818D-3AD0-583B-EC76-EA78FDD52807}"/>
              </a:ext>
            </a:extLst>
          </p:cNvPr>
          <p:cNvSpPr>
            <a:spLocks noGrp="1"/>
          </p:cNvSpPr>
          <p:nvPr>
            <p:ph idx="1"/>
          </p:nvPr>
        </p:nvSpPr>
        <p:spPr/>
        <p:txBody>
          <a:bodyPr>
            <a:noAutofit/>
          </a:bodyPr>
          <a:lstStyle/>
          <a:p>
            <a:r>
              <a:rPr lang="en-GB" sz="3200" dirty="0"/>
              <a:t> Erikson’s theory highlights the link between a social life, sense of self and emotions</a:t>
            </a:r>
          </a:p>
          <a:p>
            <a:r>
              <a:rPr lang="en-GB" sz="3200" dirty="0"/>
              <a:t>It explains the development of teenagers and their challenges </a:t>
            </a:r>
          </a:p>
          <a:p>
            <a:r>
              <a:rPr lang="en-GB" sz="3200" dirty="0"/>
              <a:t>It also provides practical support, such as</a:t>
            </a:r>
          </a:p>
          <a:p>
            <a:r>
              <a:rPr lang="en-GB" sz="3200" dirty="0"/>
              <a:t>Reducing a person’s responsibilities </a:t>
            </a:r>
          </a:p>
          <a:p>
            <a:r>
              <a:rPr lang="en-GB" sz="3200" dirty="0"/>
              <a:t>It encourages a person to have friendships and also to pursue and have hobbies</a:t>
            </a:r>
          </a:p>
          <a:p>
            <a:r>
              <a:rPr lang="en-GB" sz="3200" dirty="0"/>
              <a:t> Erikson’s theory also provides counselling </a:t>
            </a:r>
          </a:p>
        </p:txBody>
      </p:sp>
    </p:spTree>
    <p:extLst>
      <p:ext uri="{BB962C8B-B14F-4D97-AF65-F5344CB8AC3E}">
        <p14:creationId xmlns:p14="http://schemas.microsoft.com/office/powerpoint/2010/main" val="278545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269ED-677E-4768-1530-95FD7A159129}"/>
              </a:ext>
            </a:extLst>
          </p:cNvPr>
          <p:cNvSpPr>
            <a:spLocks noGrp="1"/>
          </p:cNvSpPr>
          <p:nvPr>
            <p:ph type="title"/>
          </p:nvPr>
        </p:nvSpPr>
        <p:spPr/>
        <p:txBody>
          <a:bodyPr/>
          <a:lstStyle/>
          <a:p>
            <a:r>
              <a:rPr lang="en-GB" dirty="0"/>
              <a:t>Limitations of Eriksons theory</a:t>
            </a:r>
          </a:p>
        </p:txBody>
      </p:sp>
      <p:sp>
        <p:nvSpPr>
          <p:cNvPr id="3" name="Content Placeholder 2">
            <a:extLst>
              <a:ext uri="{FF2B5EF4-FFF2-40B4-BE49-F238E27FC236}">
                <a16:creationId xmlns:a16="http://schemas.microsoft.com/office/drawing/2014/main" id="{F9C20F03-5889-3B05-16E7-BF5D1744922A}"/>
              </a:ext>
            </a:extLst>
          </p:cNvPr>
          <p:cNvSpPr>
            <a:spLocks noGrp="1"/>
          </p:cNvSpPr>
          <p:nvPr>
            <p:ph idx="1"/>
          </p:nvPr>
        </p:nvSpPr>
        <p:spPr/>
        <p:txBody>
          <a:bodyPr/>
          <a:lstStyle/>
          <a:p>
            <a:r>
              <a:rPr lang="en-GB" dirty="0"/>
              <a:t>Stages can be too rigid, because people do not develop in the same order. People reach milestones at different times; this could be due to their environment, culture or genetics.</a:t>
            </a:r>
          </a:p>
          <a:p>
            <a:r>
              <a:rPr lang="en-GB" dirty="0"/>
              <a:t> Erikson’s theory may not fit and suit all cultures because it was developed in a western contexts. Erikson’s theory is also very gender-biased because, at times, it assumes a masculine trajectory for identity development, and this may not apply to some cultures or the experiences of women.</a:t>
            </a:r>
          </a:p>
          <a:p>
            <a:r>
              <a:rPr lang="en-GB" dirty="0"/>
              <a:t>Eriksons theory does not precisely explain how some environmental factors such as family stress and also caregiving </a:t>
            </a:r>
          </a:p>
          <a:p>
            <a:endParaRPr lang="en-GB" dirty="0"/>
          </a:p>
        </p:txBody>
      </p:sp>
    </p:spTree>
    <p:extLst>
      <p:ext uri="{BB962C8B-B14F-4D97-AF65-F5344CB8AC3E}">
        <p14:creationId xmlns:p14="http://schemas.microsoft.com/office/powerpoint/2010/main" val="8539307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04F51-C240-16B0-E9BC-324219539227}"/>
              </a:ext>
            </a:extLst>
          </p:cNvPr>
          <p:cNvSpPr>
            <a:spLocks noGrp="1"/>
          </p:cNvSpPr>
          <p:nvPr>
            <p:ph type="title"/>
          </p:nvPr>
        </p:nvSpPr>
        <p:spPr>
          <a:xfrm>
            <a:off x="838200" y="0"/>
            <a:ext cx="10515600" cy="1325563"/>
          </a:xfrm>
        </p:spPr>
        <p:txBody>
          <a:bodyPr/>
          <a:lstStyle/>
          <a:p>
            <a:r>
              <a:rPr lang="en-GB" dirty="0"/>
              <a:t>References</a:t>
            </a:r>
          </a:p>
        </p:txBody>
      </p:sp>
      <p:sp>
        <p:nvSpPr>
          <p:cNvPr id="4" name="Rectangle 1">
            <a:extLst>
              <a:ext uri="{FF2B5EF4-FFF2-40B4-BE49-F238E27FC236}">
                <a16:creationId xmlns:a16="http://schemas.microsoft.com/office/drawing/2014/main" id="{2F604D65-DFF2-BC19-1BF1-800BEAC4D80B}"/>
              </a:ext>
            </a:extLst>
          </p:cNvPr>
          <p:cNvSpPr>
            <a:spLocks noGrp="1" noChangeArrowheads="1"/>
          </p:cNvSpPr>
          <p:nvPr>
            <p:ph idx="1"/>
          </p:nvPr>
        </p:nvSpPr>
        <p:spPr bwMode="auto">
          <a:xfrm>
            <a:off x="726688" y="2739512"/>
            <a:ext cx="11272990" cy="21236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Psychology, S. (2025)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Erikson's Stages of Development</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
              </a:rPr>
              <a:t>https://www.simplypsychology.org/erik-erikson.html</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295316B4-1368-82F3-0CD9-637493E45C41}"/>
              </a:ext>
            </a:extLst>
          </p:cNvPr>
          <p:cNvSpPr>
            <a:spLocks noChangeArrowheads="1"/>
          </p:cNvSpPr>
          <p:nvPr/>
        </p:nvSpPr>
        <p:spPr bwMode="auto">
          <a:xfrm>
            <a:off x="838200" y="1806105"/>
            <a:ext cx="1257983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Wiley, R. and Berman, S. (2012) 'The relationships among caregiver and adolescent identity status, identity distress and psychological adjustment,' </a:t>
            </a:r>
            <a:r>
              <a:rPr kumimoji="0" lang="en-US" altLang="en-US" sz="12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Adolescence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[Preprint].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3"/>
              </a:rPr>
              <a:t>https://www.researchgate.net/publication/224932566_The_relationships_among_caregiver_and_adolescent_identity_status_identity_distress_and_psychological_adjustment</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61EC57FD-08CA-2D72-F435-02DCC775FDE5}"/>
              </a:ext>
            </a:extLst>
          </p:cNvPr>
          <p:cNvSpPr>
            <a:spLocks noChangeArrowheads="1"/>
          </p:cNvSpPr>
          <p:nvPr/>
        </p:nvSpPr>
        <p:spPr bwMode="auto">
          <a:xfrm>
            <a:off x="726688" y="3257693"/>
            <a:ext cx="695749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APA </a:t>
            </a:r>
            <a:r>
              <a:rPr kumimoji="0" lang="en-US" altLang="en-US" sz="20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PsycNet</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(no date). </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4"/>
              </a:rPr>
              <a:t>https://psycnet.apa.org/record/2023-22006-002</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4">
            <a:extLst>
              <a:ext uri="{FF2B5EF4-FFF2-40B4-BE49-F238E27FC236}">
                <a16:creationId xmlns:a16="http://schemas.microsoft.com/office/drawing/2014/main" id="{2E709216-DB91-68CE-F463-9F0794799F0C}"/>
              </a:ext>
            </a:extLst>
          </p:cNvPr>
          <p:cNvSpPr>
            <a:spLocks noChangeArrowheads="1"/>
          </p:cNvSpPr>
          <p:nvPr/>
        </p:nvSpPr>
        <p:spPr bwMode="auto">
          <a:xfrm>
            <a:off x="726688" y="3801341"/>
            <a:ext cx="8655079"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Lacy, R. (no date) </a:t>
            </a: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mental and physical health of young carers: a systematic review</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https://www.thelancet.com/journals/lanpub/article/PIIS2468-2667(22)00161-X/fulltext</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8" name="Rectangle 5">
            <a:extLst>
              <a:ext uri="{FF2B5EF4-FFF2-40B4-BE49-F238E27FC236}">
                <a16:creationId xmlns:a16="http://schemas.microsoft.com/office/drawing/2014/main" id="{61DCDEE6-40B5-D791-2A72-0E4CDFCE13CC}"/>
              </a:ext>
            </a:extLst>
          </p:cNvPr>
          <p:cNvSpPr>
            <a:spLocks noChangeArrowheads="1"/>
          </p:cNvSpPr>
          <p:nvPr/>
        </p:nvSpPr>
        <p:spPr bwMode="auto">
          <a:xfrm>
            <a:off x="507116" y="4716976"/>
            <a:ext cx="1171213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MSEd</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K.C. (2025)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Identity vs. Role Confusion in Psychosocial Development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6"/>
              </a:rPr>
              <a:t>https://www.verywellmind.com/identity-versus-confusion-2795735</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9" name="Rectangle 6">
            <a:extLst>
              <a:ext uri="{FF2B5EF4-FFF2-40B4-BE49-F238E27FC236}">
                <a16:creationId xmlns:a16="http://schemas.microsoft.com/office/drawing/2014/main" id="{01EB5863-8A3D-3D7A-072E-F6C69BAB565C}"/>
              </a:ext>
            </a:extLst>
          </p:cNvPr>
          <p:cNvSpPr>
            <a:spLocks noChangeArrowheads="1"/>
          </p:cNvSpPr>
          <p:nvPr/>
        </p:nvSpPr>
        <p:spPr bwMode="auto">
          <a:xfrm>
            <a:off x="583316" y="5294057"/>
            <a:ext cx="10119262" cy="800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Psychosocial Theory | Lifespan Development</a:t>
            </a: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(no date).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7"/>
              </a:rPr>
              <a:t>https://courses.lumenlearning.com/wm-lifespandevelopment/chapter/erikson-and-psychosocial-theory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7"/>
              </a:rPr>
              <a:t>/</a:t>
            </a: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651772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144</TotalTime>
  <Words>790</Words>
  <Application>Microsoft Office PowerPoint</Application>
  <PresentationFormat>Widescreen</PresentationFormat>
  <Paragraphs>82</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Times New Roman</vt:lpstr>
      <vt:lpstr>Office Theme</vt:lpstr>
      <vt:lpstr>Abdul Raheem Khan 2435517 </vt:lpstr>
      <vt:lpstr> Erikson Theory </vt:lpstr>
      <vt:lpstr>Applying the theory to Jenny </vt:lpstr>
      <vt:lpstr>Support plan for Jenny </vt:lpstr>
      <vt:lpstr>Nature And Nurture</vt:lpstr>
      <vt:lpstr>Usefulness of Erikson theory </vt:lpstr>
      <vt:lpstr>Limitations of Eriksons theory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Raheem</dc:creator>
  <cp:lastModifiedBy>Raheem</cp:lastModifiedBy>
  <cp:revision>2</cp:revision>
  <dcterms:created xsi:type="dcterms:W3CDTF">2026-02-16T01:03:35Z</dcterms:created>
  <dcterms:modified xsi:type="dcterms:W3CDTF">2026-02-16T03:28:04Z</dcterms:modified>
</cp:coreProperties>
</file>