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7D18AA-75CC-C3DD-EAD7-60BFE9548B06}" v="29" dt="2026-04-28T12:57:34.8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radar.com/music-industry/a-devastating-period-for-the-uks-festival-organisers-more-than-200-uk-events-have-disappeared-since-covid" TargetMode="External"/><Relationship Id="rId2" Type="http://schemas.openxmlformats.org/officeDocument/2006/relationships/hyperlink" Target="https://eventespresso.com/blog/kpis-for-events?lang=en-U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uccess.com/social-media-role-in-event-management" TargetMode="External"/><Relationship Id="rId5" Type="http://schemas.openxmlformats.org/officeDocument/2006/relationships/hyperlink" Target="https://moldstud.com/articles/p-maximize-festival-success-with-data-analytics-in-events" TargetMode="External"/><Relationship Id="rId4" Type="http://schemas.openxmlformats.org/officeDocument/2006/relationships/hyperlink" Target="https://www.linkedin.com/pulse/measuring-event-success-how-social-media-analytics-oroy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and white image of a person climbing a mountain&#10;&#10;AI-generated content may be incorrect.">
            <a:extLst>
              <a:ext uri="{FF2B5EF4-FFF2-40B4-BE49-F238E27FC236}">
                <a16:creationId xmlns:a16="http://schemas.microsoft.com/office/drawing/2014/main" id="{B34572F1-6115-0E1C-C401-01F43A2EAE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" y="-3175"/>
            <a:ext cx="12182475" cy="686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diagram&#10;&#10;AI-generated content may be incorrect.">
            <a:extLst>
              <a:ext uri="{FF2B5EF4-FFF2-40B4-BE49-F238E27FC236}">
                <a16:creationId xmlns:a16="http://schemas.microsoft.com/office/drawing/2014/main" id="{2B7247F5-58B6-D247-F46A-116879BF2B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30" y="-3949"/>
            <a:ext cx="12210353" cy="686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097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diagram&#10;&#10;AI-generated content may be incorrect.">
            <a:extLst>
              <a:ext uri="{FF2B5EF4-FFF2-40B4-BE49-F238E27FC236}">
                <a16:creationId xmlns:a16="http://schemas.microsoft.com/office/drawing/2014/main" id="{DA609535-91C5-86A8-2006-1B83B1271B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182"/>
            <a:ext cx="12192000" cy="687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171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social media manager&#10;&#10;AI-generated content may be incorrect.">
            <a:extLst>
              <a:ext uri="{FF2B5EF4-FFF2-40B4-BE49-F238E27FC236}">
                <a16:creationId xmlns:a16="http://schemas.microsoft.com/office/drawing/2014/main" id="{DD2A9DBE-ACA0-19DD-AB67-C994A77386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2" y="-3949"/>
            <a:ext cx="12192464" cy="686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523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B6B98B-1AC5-CF44-C245-9CB4B566B867}"/>
              </a:ext>
            </a:extLst>
          </p:cNvPr>
          <p:cNvSpPr txBox="1"/>
          <p:nvPr/>
        </p:nvSpPr>
        <p:spPr>
          <a:xfrm>
            <a:off x="179916" y="190499"/>
            <a:ext cx="11779249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u="sng"/>
              <a:t>Dems' References:-</a:t>
            </a:r>
            <a:endParaRPr lang="en-US"/>
          </a:p>
          <a:p>
            <a:pPr algn="ctr"/>
            <a:endParaRPr lang="en-US" dirty="0"/>
          </a:p>
          <a:p>
            <a:pPr marL="342900" indent="-342900" algn="ctr">
              <a:buAutoNum type="arabicPeriod"/>
            </a:pPr>
            <a:r>
              <a:rPr lang="en-US">
                <a:latin typeface="Calibri"/>
                <a:ea typeface="Calibri"/>
                <a:cs typeface="Calibri"/>
              </a:rPr>
              <a:t>Chinny Verana (2023) </a:t>
            </a:r>
            <a:r>
              <a:rPr lang="en-US" i="1">
                <a:latin typeface="Calibri"/>
                <a:ea typeface="Calibri"/>
                <a:cs typeface="Calibri"/>
              </a:rPr>
              <a:t>27 Key Performance Indicators (KPIs) for Events to Consider</a:t>
            </a:r>
            <a:r>
              <a:rPr lang="en-US">
                <a:latin typeface="Calibri"/>
                <a:ea typeface="Calibri"/>
                <a:cs typeface="Calibri"/>
              </a:rPr>
              <a:t>, </a:t>
            </a:r>
            <a:r>
              <a:rPr lang="en-US" i="1">
                <a:latin typeface="Calibri"/>
                <a:ea typeface="Calibri"/>
                <a:cs typeface="Calibri"/>
              </a:rPr>
              <a:t>Eventespresso.com</a:t>
            </a:r>
            <a:r>
              <a:rPr lang="en-US">
                <a:latin typeface="Calibri"/>
                <a:ea typeface="Calibri"/>
                <a:cs typeface="Calibri"/>
              </a:rPr>
              <a:t>. Available at: </a:t>
            </a:r>
            <a:r>
              <a:rPr lang="en-US" dirty="0">
                <a:latin typeface="Calibri"/>
                <a:ea typeface="Calibri"/>
                <a:cs typeface="Calibri"/>
                <a:hlinkClick r:id="rId2"/>
              </a:rPr>
              <a:t>https://</a:t>
            </a:r>
            <a:r>
              <a:rPr lang="en-US" dirty="0">
                <a:latin typeface="Calibri"/>
                <a:ea typeface="Calibri"/>
                <a:cs typeface="Calibri"/>
                <a:hlinkClick r:id="rId3"/>
              </a:rPr>
              <a:t>eventespresso.com/blog/kpis-for-events?lang=en-US</a:t>
            </a:r>
            <a:r>
              <a:rPr lang="en-US" dirty="0">
                <a:latin typeface="Calibri"/>
                <a:ea typeface="Calibri"/>
                <a:cs typeface="Calibri"/>
              </a:rPr>
              <a:t>.</a:t>
            </a:r>
          </a:p>
          <a:p>
            <a:pPr marL="342900" indent="-342900" algn="ctr">
              <a:buAutoNum type="arabicPeriod"/>
            </a:pPr>
            <a:r>
              <a:rPr lang="en-US" i="1">
                <a:latin typeface="Calibri"/>
                <a:ea typeface="Calibri"/>
                <a:cs typeface="Calibri"/>
              </a:rPr>
              <a:t>LinkedIn</a:t>
            </a:r>
            <a:r>
              <a:rPr lang="en-US">
                <a:latin typeface="Calibri"/>
                <a:ea typeface="Calibri"/>
                <a:cs typeface="Calibri"/>
              </a:rPr>
              <a:t> (2025) </a:t>
            </a:r>
            <a:r>
              <a:rPr lang="en-US" i="1">
                <a:latin typeface="Calibri"/>
                <a:ea typeface="Calibri"/>
                <a:cs typeface="Calibri"/>
              </a:rPr>
              <a:t>Linkedin.com</a:t>
            </a:r>
            <a:r>
              <a:rPr lang="en-US">
                <a:latin typeface="Calibri"/>
                <a:ea typeface="Calibri"/>
                <a:cs typeface="Calibri"/>
              </a:rPr>
              <a:t>. Available at: </a:t>
            </a:r>
            <a:r>
              <a:rPr lang="en-US" dirty="0">
                <a:latin typeface="Calibri"/>
                <a:ea typeface="Calibri"/>
                <a:cs typeface="Calibri"/>
                <a:hlinkClick r:id="rId4"/>
              </a:rPr>
              <a:t>https://www.linkedin.com/pulse/measuring-event-success-how-social-media-</a:t>
            </a:r>
            <a:r>
              <a:rPr lang="en-US" dirty="0">
                <a:latin typeface="Calibri"/>
                <a:ea typeface="Calibri"/>
                <a:cs typeface="Calibri"/>
                <a:hlinkClick r:id="rId3"/>
              </a:rPr>
              <a:t>analytics-oroyf</a:t>
            </a:r>
            <a:r>
              <a:rPr lang="en-US" dirty="0">
                <a:latin typeface="Calibri"/>
                <a:ea typeface="Calibri"/>
                <a:cs typeface="Calibri"/>
              </a:rPr>
              <a:t>.</a:t>
            </a:r>
          </a:p>
          <a:p>
            <a:pPr marL="342900" indent="-342900" algn="ctr">
              <a:buAutoNum type="arabicPeriod"/>
            </a:pPr>
            <a:r>
              <a:rPr lang="en-US" dirty="0">
                <a:latin typeface="Calibri"/>
                <a:ea typeface="Calibri"/>
                <a:cs typeface="Calibri"/>
              </a:rPr>
              <a:t>Simpson, W. (2024) </a:t>
            </a:r>
            <a:r>
              <a:rPr lang="en-US" i="1" dirty="0">
                <a:latin typeface="Calibri"/>
                <a:ea typeface="Calibri"/>
                <a:cs typeface="Calibri"/>
              </a:rPr>
              <a:t>‘A devastating period for the UK’s festival </a:t>
            </a:r>
            <a:r>
              <a:rPr lang="en-US" i="1" dirty="0" err="1">
                <a:latin typeface="Calibri"/>
                <a:ea typeface="Calibri"/>
                <a:cs typeface="Calibri"/>
              </a:rPr>
              <a:t>organisers</a:t>
            </a:r>
            <a:r>
              <a:rPr lang="en-US" i="1" dirty="0">
                <a:latin typeface="Calibri"/>
                <a:ea typeface="Calibri"/>
                <a:cs typeface="Calibri"/>
              </a:rPr>
              <a:t>’: More than 200 UK events have disappeared since Covid</a:t>
            </a:r>
            <a:r>
              <a:rPr lang="en-US" dirty="0">
                <a:latin typeface="Calibri"/>
                <a:ea typeface="Calibri"/>
                <a:cs typeface="Calibri"/>
              </a:rPr>
              <a:t>, </a:t>
            </a:r>
            <a:r>
              <a:rPr lang="en-US" i="1" dirty="0" err="1">
                <a:latin typeface="Calibri"/>
                <a:ea typeface="Calibri"/>
                <a:cs typeface="Calibri"/>
              </a:rPr>
              <a:t>MusicRadar</a:t>
            </a:r>
            <a:r>
              <a:rPr lang="en-US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dirty="0">
                <a:latin typeface="Calibri"/>
                <a:ea typeface="Calibri"/>
                <a:cs typeface="Calibri"/>
                <a:hlinkClick r:id="rId3"/>
              </a:rPr>
              <a:t>https://www.musicradar.com/music-industry/a-devastating-period-for-the-uks-festival-organisers-more-than-200-uk-events-have-disappeared-since-covid</a:t>
            </a:r>
            <a:r>
              <a:rPr lang="en-US" dirty="0">
                <a:latin typeface="Calibri"/>
                <a:ea typeface="Calibri"/>
                <a:cs typeface="Calibri"/>
              </a:rPr>
              <a:t>.</a:t>
            </a:r>
          </a:p>
          <a:p>
            <a:pPr marL="342900" indent="-342900" algn="ctr">
              <a:buAutoNum type="arabicPeriod"/>
            </a:pPr>
            <a:r>
              <a:rPr lang="en-US" dirty="0">
                <a:latin typeface="Calibri"/>
                <a:ea typeface="Calibri"/>
                <a:cs typeface="Calibri"/>
              </a:rPr>
              <a:t>Vasile Crudu (2025) </a:t>
            </a:r>
            <a:r>
              <a:rPr lang="en-US" i="1" dirty="0">
                <a:latin typeface="Calibri"/>
                <a:ea typeface="Calibri"/>
                <a:cs typeface="Calibri"/>
              </a:rPr>
              <a:t>Maximize Festival Success with Data Analytics in Events</a:t>
            </a:r>
            <a:r>
              <a:rPr lang="en-US" dirty="0">
                <a:latin typeface="Calibri"/>
                <a:ea typeface="Calibri"/>
                <a:cs typeface="Calibri"/>
              </a:rPr>
              <a:t>, </a:t>
            </a:r>
            <a:r>
              <a:rPr lang="en-US" i="1" dirty="0">
                <a:latin typeface="Calibri"/>
                <a:ea typeface="Calibri"/>
                <a:cs typeface="Calibri"/>
              </a:rPr>
              <a:t>Moldstud.com</a:t>
            </a:r>
            <a:r>
              <a:rPr lang="en-US" dirty="0">
                <a:latin typeface="Calibri"/>
                <a:ea typeface="Calibri"/>
                <a:cs typeface="Calibri"/>
              </a:rPr>
              <a:t>. </a:t>
            </a:r>
            <a:r>
              <a:rPr lang="en-US" dirty="0" err="1">
                <a:latin typeface="Calibri"/>
                <a:ea typeface="Calibri"/>
                <a:cs typeface="Calibri"/>
              </a:rPr>
              <a:t>MoldStud</a:t>
            </a:r>
            <a:r>
              <a:rPr lang="en-US" dirty="0">
                <a:latin typeface="Calibri"/>
                <a:ea typeface="Calibri"/>
                <a:cs typeface="Calibri"/>
              </a:rPr>
              <a:t> - Custom Software Development Company. Available at: </a:t>
            </a:r>
            <a:r>
              <a:rPr lang="en-US" dirty="0">
                <a:latin typeface="Calibri"/>
                <a:ea typeface="Calibri"/>
                <a:cs typeface="Calibri"/>
                <a:hlinkClick r:id="rId5"/>
              </a:rPr>
              <a:t>https://moldstud.com/articles/p-maximize-festival-success-with-data-analytics-in-events</a:t>
            </a:r>
            <a:r>
              <a:rPr lang="en-US" dirty="0">
                <a:latin typeface="Calibri"/>
                <a:ea typeface="Calibri"/>
                <a:cs typeface="Calibri"/>
              </a:rPr>
              <a:t> (Accessed: 26 April 2026).</a:t>
            </a:r>
          </a:p>
          <a:p>
            <a:pPr marL="342900" indent="-342900" algn="ctr">
              <a:buAutoNum type="arabicPeriod"/>
            </a:pPr>
            <a:r>
              <a:rPr lang="en-US">
                <a:latin typeface="Calibri"/>
                <a:ea typeface="Calibri"/>
                <a:cs typeface="Calibri"/>
              </a:rPr>
              <a:t>‌</a:t>
            </a:r>
            <a:r>
              <a:rPr lang="en-GB">
                <a:latin typeface="Calibri"/>
                <a:ea typeface="Calibri"/>
                <a:cs typeface="Calibri"/>
              </a:rPr>
              <a:t> Mehta, D. (2025) </a:t>
            </a:r>
            <a:r>
              <a:rPr lang="en-GB" i="1">
                <a:latin typeface="Calibri"/>
                <a:ea typeface="Calibri"/>
                <a:cs typeface="Calibri"/>
              </a:rPr>
              <a:t>The Role of Social Media in Promoting and Enhancing Events</a:t>
            </a:r>
            <a:r>
              <a:rPr lang="en-GB">
                <a:latin typeface="Calibri"/>
                <a:ea typeface="Calibri"/>
                <a:cs typeface="Calibri"/>
              </a:rPr>
              <a:t>, </a:t>
            </a:r>
            <a:r>
              <a:rPr lang="en-GB" i="1">
                <a:latin typeface="Calibri"/>
                <a:ea typeface="Calibri"/>
                <a:cs typeface="Calibri"/>
              </a:rPr>
              <a:t>SUCCESS</a:t>
            </a:r>
            <a:r>
              <a:rPr lang="en-GB">
                <a:latin typeface="Calibri"/>
                <a:ea typeface="Calibri"/>
                <a:cs typeface="Calibri"/>
              </a:rPr>
              <a:t>. Available at: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https://www.success.com/social-media-role-in-event-management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575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</cp:revision>
  <dcterms:created xsi:type="dcterms:W3CDTF">2026-04-28T12:54:51Z</dcterms:created>
  <dcterms:modified xsi:type="dcterms:W3CDTF">2026-04-28T12:57:48Z</dcterms:modified>
</cp:coreProperties>
</file>