
<file path=[Content_Types].xml><?xml version="1.0" encoding="utf-8"?>
<Types xmlns="http://schemas.openxmlformats.org/package/2006/content-types">
  <Default Extension="wdp" ContentType="image/vnd.ms-photo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fonts/font1.fntdata" ContentType="application/x-fontdata"/>
  <Override PartName="/ppt/fonts/font2.fntdata" ContentType="application/x-fontdata"/>
  <Override PartName="/ppt/fonts/font3.fntdata" ContentType="application/x-fontdata"/>
  <Override PartName="/ppt/fonts/font4.fntdata" ContentType="application/x-fontdata"/>
  <Override PartName="/ppt/fonts/font5.fntdata" ContentType="application/x-fontdata"/>
  <Override PartName="/ppt/fonts/font6.fntdata" ContentType="application/x-fontdata"/>
  <Override PartName="/ppt/handoutMasters/handoutMaster1.xml" ContentType="application/vnd.openxmlformats-officedocument.presentationml.handoutMaster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8"/>
  </p:notesMasterIdLst>
  <p:handoutMasterIdLst>
    <p:handoutMasterId r:id="rId19"/>
  </p:handoutMasterIdLst>
  <p:sldIdLst>
    <p:sldId id="256" r:id="rId3"/>
    <p:sldId id="258" r:id="rId4"/>
    <p:sldId id="266" r:id="rId5"/>
    <p:sldId id="261" r:id="rId6"/>
    <p:sldId id="259" r:id="rId7"/>
    <p:sldId id="267" r:id="rId8"/>
    <p:sldId id="263" r:id="rId9"/>
    <p:sldId id="285" r:id="rId10"/>
    <p:sldId id="271" r:id="rId11"/>
    <p:sldId id="312" r:id="rId12"/>
    <p:sldId id="313" r:id="rId13"/>
    <p:sldId id="273" r:id="rId14"/>
    <p:sldId id="264" r:id="rId15"/>
    <p:sldId id="317" r:id="rId16"/>
    <p:sldId id="277" r:id="rId17"/>
  </p:sldIdLst>
  <p:sldSz cx="12192000" cy="6858000"/>
  <p:notesSz cx="6858000" cy="9144000"/>
  <p:embeddedFontLst>
    <p:embeddedFont>
      <p:font typeface="Segoe UI Light 8" panose="020B0502040204020203" charset="0"/>
      <p:regular r:id="rId23"/>
    </p:embeddedFont>
    <p:embeddedFont>
      <p:font typeface="微软雅黑" panose="020B0503020204020204" charset="-122"/>
      <p:regular r:id="rId24"/>
    </p:embeddedFont>
    <p:embeddedFont>
      <p:font typeface="Calibri" panose="020F0502020204030204" charset="0"/>
      <p:regular r:id="rId25"/>
      <p:bold r:id="rId26"/>
      <p:italic r:id="rId27"/>
      <p:boldItalic r:id="rId28"/>
    </p:embeddedFont>
  </p:embeddedFont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3A49"/>
    <a:srgbClr val="95704A"/>
    <a:srgbClr val="33758D"/>
    <a:srgbClr val="2E697E"/>
    <a:srgbClr val="27596B"/>
    <a:srgbClr val="F6AE73"/>
    <a:srgbClr val="193847"/>
    <a:srgbClr val="204857"/>
    <a:srgbClr val="386361"/>
    <a:srgbClr val="132C3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167" autoAdjust="0"/>
    <p:restoredTop sz="91063" autoAdjust="0"/>
  </p:normalViewPr>
  <p:slideViewPr>
    <p:cSldViewPr snapToGrid="0">
      <p:cViewPr varScale="1">
        <p:scale>
          <a:sx n="83" d="100"/>
          <a:sy n="83" d="100"/>
        </p:scale>
        <p:origin x="154" y="77"/>
      </p:cViewPr>
      <p:guideLst>
        <p:guide orient="horz" pos="599"/>
        <p:guide pos="1740"/>
        <p:guide orient="horz" pos="3844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50" d="100"/>
        <a:sy n="50" d="100"/>
      </p:scale>
      <p:origin x="0" y="-134"/>
    </p:cViewPr>
  </p:sorterViewPr>
  <p:notesViewPr>
    <p:cSldViewPr snapToGrid="0">
      <p:cViewPr varScale="1">
        <p:scale>
          <a:sx n="70" d="100"/>
          <a:sy n="70" d="100"/>
        </p:scale>
        <p:origin x="2064" y="4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8" Type="http://schemas.openxmlformats.org/officeDocument/2006/relationships/font" Target="fonts/font6.fntdata"/><Relationship Id="rId27" Type="http://schemas.openxmlformats.org/officeDocument/2006/relationships/font" Target="fonts/font5.fntdata"/><Relationship Id="rId26" Type="http://schemas.openxmlformats.org/officeDocument/2006/relationships/font" Target="fonts/font4.fntdata"/><Relationship Id="rId25" Type="http://schemas.openxmlformats.org/officeDocument/2006/relationships/font" Target="fonts/font3.fntdata"/><Relationship Id="rId24" Type="http://schemas.openxmlformats.org/officeDocument/2006/relationships/font" Target="fonts/font2.fntdata"/><Relationship Id="rId23" Type="http://schemas.openxmlformats.org/officeDocument/2006/relationships/font" Target="fonts/font1.fntdata"/><Relationship Id="rId22" Type="http://schemas.openxmlformats.org/officeDocument/2006/relationships/tableStyles" Target="tableStyles.xml"/><Relationship Id="rId21" Type="http://schemas.openxmlformats.org/officeDocument/2006/relationships/viewProps" Target="viewProps.xml"/><Relationship Id="rId20" Type="http://schemas.openxmlformats.org/officeDocument/2006/relationships/presProps" Target="presProps.xml"/><Relationship Id="rId2" Type="http://schemas.openxmlformats.org/officeDocument/2006/relationships/theme" Target="theme/theme1.xml"/><Relationship Id="rId19" Type="http://schemas.openxmlformats.org/officeDocument/2006/relationships/handoutMaster" Target="handoutMasters/handoutMaster1.xml"/><Relationship Id="rId18" Type="http://schemas.openxmlformats.org/officeDocument/2006/relationships/notesMaster" Target="notesMasters/notesMaster1.xml"/><Relationship Id="rId17" Type="http://schemas.openxmlformats.org/officeDocument/2006/relationships/slide" Target="slides/slide15.xml"/><Relationship Id="rId16" Type="http://schemas.openxmlformats.org/officeDocument/2006/relationships/slide" Target="slides/slide14.xml"/><Relationship Id="rId15" Type="http://schemas.openxmlformats.org/officeDocument/2006/relationships/slide" Target="slides/slide13.xml"/><Relationship Id="rId14" Type="http://schemas.openxmlformats.org/officeDocument/2006/relationships/slide" Target="slides/slide12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D1AA4F-5395-4057-B89F-2A69C9F10315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D48DD4-85E4-4B49-B5D5-DFB3C8F06319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C6B622-2817-470B-8904-3B0BE860698C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9DD93EF-BFFE-47ED-9D8D-071E2F8406CF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3C772-E3F3-4395-B955-6F342CB7E41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A3A4BE-8335-46F2-8CDD-2A70270D2BB8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3C772-E3F3-4395-B955-6F342CB7E41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A3A4BE-8335-46F2-8CDD-2A70270D2BB8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两栏内容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比较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节标题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仅标题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683" t="-126" r="18068" b="315"/>
          <a:stretch>
            <a:fillRect/>
          </a:stretch>
        </p:blipFill>
        <p:spPr>
          <a:xfrm rot="5400000" flipV="1">
            <a:off x="5381263" y="47263"/>
            <a:ext cx="6858000" cy="6763473"/>
          </a:xfrm>
          <a:prstGeom prst="flowChartManualInpu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与标题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683" t="-126" r="18068" b="315"/>
          <a:stretch>
            <a:fillRect/>
          </a:stretch>
        </p:blipFill>
        <p:spPr>
          <a:xfrm rot="16200000" flipH="1" flipV="1">
            <a:off x="-35560" y="35561"/>
            <a:ext cx="6858000" cy="6786879"/>
          </a:xfrm>
          <a:prstGeom prst="flowChartManualInput">
            <a:avLst/>
          </a:prstGeom>
        </p:spPr>
      </p:pic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3C772-E3F3-4395-B955-6F342CB7E41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A3A4BE-8335-46F2-8CDD-2A70270D2BB8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3C772-E3F3-4395-B955-6F342CB7E41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A3A4BE-8335-46F2-8CDD-2A70270D2BB8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D3C772-E3F3-4395-B955-6F342CB7E41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A3A4BE-8335-46F2-8CDD-2A70270D2BB8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6.xml"/><Relationship Id="rId1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6.xml"/><Relationship Id="rId4" Type="http://schemas.openxmlformats.org/officeDocument/2006/relationships/hyperlink" Target="http://www.gemconsortium.org/country-profile/51" TargetMode="External"/><Relationship Id="rId3" Type="http://schemas.openxmlformats.org/officeDocument/2006/relationships/image" Target="../media/image9.png"/><Relationship Id="rId2" Type="http://schemas.microsoft.com/office/2007/relationships/hdphoto" Target="../media/hdphoto1.wdp"/><Relationship Id="rId1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hyperlink" Target="http://www.gemconsortium.org/country-profile/51" TargetMode="External"/><Relationship Id="rId1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6.xml"/><Relationship Id="rId4" Type="http://schemas.openxmlformats.org/officeDocument/2006/relationships/hyperlink" Target="http://www.gemconsortium.org/country-profile/121" TargetMode="External"/><Relationship Id="rId3" Type="http://schemas.openxmlformats.org/officeDocument/2006/relationships/image" Target="../media/image11.png"/><Relationship Id="rId2" Type="http://schemas.microsoft.com/office/2007/relationships/hdphoto" Target="../media/hdphoto1.wdp"/><Relationship Id="rId1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hyperlink" Target="http://www.gemconsortium.org/country-profile/121" TargetMode="External"/><Relationship Id="rId1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hyperlink" Target="https://www.hofstede-insights.com/country-comparison/china,the-uk/" TargetMode="External"/><Relationship Id="rId1" Type="http://schemas.openxmlformats.org/officeDocument/2006/relationships/image" Target="../media/image13.png"/></Relationships>
</file>

<file path=ppt/slides/_rels/slide14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6.xml"/><Relationship Id="rId3" Type="http://schemas.openxmlformats.org/officeDocument/2006/relationships/hyperlink" Target="https://www.hofstede-insights.com/country-comparison/china,the-uk/" TargetMode="External"/><Relationship Id="rId2" Type="http://schemas.openxmlformats.org/officeDocument/2006/relationships/hyperlink" Target="http://www.gemconsortium.org/country-profile/121" TargetMode="External"/><Relationship Id="rId1" Type="http://schemas.openxmlformats.org/officeDocument/2006/relationships/hyperlink" Target="http://www.gemconsortium.org/country-profile/51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组合 24"/>
          <p:cNvGrpSpPr/>
          <p:nvPr/>
        </p:nvGrpSpPr>
        <p:grpSpPr>
          <a:xfrm>
            <a:off x="-22860" y="-31326"/>
            <a:ext cx="12237720" cy="6593132"/>
            <a:chOff x="-15240" y="270867"/>
            <a:chExt cx="12237720" cy="6468719"/>
          </a:xfrm>
        </p:grpSpPr>
        <p:pic>
          <p:nvPicPr>
            <p:cNvPr id="6" name="图片 5"/>
            <p:cNvPicPr>
              <a:picLocks noChangeAspect="1"/>
            </p:cNvPicPr>
            <p:nvPr/>
          </p:nvPicPr>
          <p:blipFill rotWithShape="1">
            <a:blip r:embed="rId1"/>
            <a:srcRect l="8843" t="2572" r="6852"/>
            <a:stretch>
              <a:fillRect/>
            </a:stretch>
          </p:blipFill>
          <p:spPr>
            <a:xfrm>
              <a:off x="-15240" y="274812"/>
              <a:ext cx="12237720" cy="6464774"/>
            </a:xfrm>
            <a:prstGeom prst="rect">
              <a:avLst/>
            </a:prstGeom>
          </p:spPr>
        </p:pic>
        <p:sp>
          <p:nvSpPr>
            <p:cNvPr id="24" name="等腰三角形 23"/>
            <p:cNvSpPr/>
            <p:nvPr/>
          </p:nvSpPr>
          <p:spPr>
            <a:xfrm rot="10800000">
              <a:off x="2233564" y="270867"/>
              <a:ext cx="3209545" cy="260819"/>
            </a:xfrm>
            <a:prstGeom prst="triangle">
              <a:avLst>
                <a:gd name="adj" fmla="val 56553"/>
              </a:avLst>
            </a:prstGeom>
            <a:solidFill>
              <a:srgbClr val="17344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27" name="组合 26"/>
          <p:cNvGrpSpPr/>
          <p:nvPr/>
        </p:nvGrpSpPr>
        <p:grpSpPr>
          <a:xfrm>
            <a:off x="-15240" y="6173003"/>
            <a:ext cx="12237720" cy="684997"/>
            <a:chOff x="-15240" y="6173003"/>
            <a:chExt cx="12237720" cy="684997"/>
          </a:xfrm>
        </p:grpSpPr>
        <p:sp>
          <p:nvSpPr>
            <p:cNvPr id="5" name="矩形 4"/>
            <p:cNvSpPr/>
            <p:nvPr/>
          </p:nvSpPr>
          <p:spPr>
            <a:xfrm>
              <a:off x="-15240" y="6174500"/>
              <a:ext cx="12237720" cy="6835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grpSp>
          <p:nvGrpSpPr>
            <p:cNvPr id="26" name="组合 25"/>
            <p:cNvGrpSpPr/>
            <p:nvPr/>
          </p:nvGrpSpPr>
          <p:grpSpPr>
            <a:xfrm>
              <a:off x="0" y="6173003"/>
              <a:ext cx="12222477" cy="615556"/>
              <a:chOff x="0" y="6173003"/>
              <a:chExt cx="12222477" cy="615556"/>
            </a:xfrm>
          </p:grpSpPr>
          <p:sp>
            <p:nvSpPr>
              <p:cNvPr id="3031" name="等腰三角形 3030"/>
              <p:cNvSpPr/>
              <p:nvPr/>
            </p:nvSpPr>
            <p:spPr>
              <a:xfrm rot="10800000">
                <a:off x="8252746" y="6173003"/>
                <a:ext cx="3969731" cy="615555"/>
              </a:xfrm>
              <a:prstGeom prst="triangle">
                <a:avLst>
                  <a:gd name="adj" fmla="val 68513"/>
                </a:avLst>
              </a:prstGeom>
              <a:solidFill>
                <a:schemeClr val="bg1">
                  <a:lumMod val="9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17" name="等腰三角形 16"/>
              <p:cNvSpPr/>
              <p:nvPr/>
            </p:nvSpPr>
            <p:spPr>
              <a:xfrm>
                <a:off x="0" y="6174500"/>
                <a:ext cx="3310359" cy="614059"/>
              </a:xfrm>
              <a:prstGeom prst="triangle">
                <a:avLst>
                  <a:gd name="adj" fmla="val 24526"/>
                </a:avLst>
              </a:prstGeom>
              <a:solidFill>
                <a:schemeClr val="bg1">
                  <a:lumMod val="9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3030" name="等腰三角形 3029"/>
              <p:cNvSpPr/>
              <p:nvPr/>
            </p:nvSpPr>
            <p:spPr>
              <a:xfrm>
                <a:off x="3703900" y="6174500"/>
                <a:ext cx="4375230" cy="614059"/>
              </a:xfrm>
              <a:prstGeom prst="triangle">
                <a:avLst>
                  <a:gd name="adj" fmla="val 94755"/>
                </a:avLst>
              </a:prstGeom>
              <a:solidFill>
                <a:schemeClr val="bg1">
                  <a:lumMod val="9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</p:grpSp>
      <p:sp>
        <p:nvSpPr>
          <p:cNvPr id="1016" name="文本框 1015"/>
          <p:cNvSpPr txBox="1"/>
          <p:nvPr/>
        </p:nvSpPr>
        <p:spPr>
          <a:xfrm>
            <a:off x="11082092" y="6307961"/>
            <a:ext cx="992505" cy="2527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en-US" altLang="zh-CN" sz="1050" smtClean="0"/>
              <a:t>Songsong PPT</a:t>
            </a:r>
            <a:endParaRPr lang="zh-CN" altLang="en-US" sz="1050" dirty="0"/>
          </a:p>
        </p:txBody>
      </p:sp>
      <p:sp>
        <p:nvSpPr>
          <p:cNvPr id="3029" name="矩形 3028"/>
          <p:cNvSpPr/>
          <p:nvPr/>
        </p:nvSpPr>
        <p:spPr>
          <a:xfrm>
            <a:off x="-15240" y="6788559"/>
            <a:ext cx="12237720" cy="6944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4" name="文本框 13"/>
          <p:cNvSpPr txBox="1"/>
          <p:nvPr/>
        </p:nvSpPr>
        <p:spPr>
          <a:xfrm>
            <a:off x="1318895" y="1392555"/>
            <a:ext cx="500951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800" smtClean="0">
                <a:solidFill>
                  <a:schemeClr val="bg1"/>
                </a:solidFill>
                <a:latin typeface="+mj-lt"/>
              </a:rPr>
              <a:t>Enterpreneurship</a:t>
            </a:r>
            <a:endParaRPr lang="en-US" altLang="zh-CN" sz="4800" smtClean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1290320" y="1186815"/>
            <a:ext cx="5037455" cy="2780665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000"/>
          </a:p>
        </p:txBody>
      </p:sp>
      <p:sp>
        <p:nvSpPr>
          <p:cNvPr id="3036" name="文本框 3035"/>
          <p:cNvSpPr txBox="1"/>
          <p:nvPr/>
        </p:nvSpPr>
        <p:spPr>
          <a:xfrm>
            <a:off x="1545590" y="2814320"/>
            <a:ext cx="4292600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altLang="zh-CN" b="1">
                <a:solidFill>
                  <a:schemeClr val="bg1"/>
                </a:solidFill>
              </a:rPr>
              <a:t>Social and Culture</a:t>
            </a:r>
            <a:r>
              <a:rPr lang="en-US" altLang="zh-CN">
                <a:solidFill>
                  <a:schemeClr val="bg1"/>
                </a:solidFill>
              </a:rPr>
              <a:t>      </a:t>
            </a:r>
            <a:endParaRPr lang="en-US" altLang="zh-CN">
              <a:solidFill>
                <a:schemeClr val="bg1"/>
              </a:solidFill>
            </a:endParaRPr>
          </a:p>
          <a:p>
            <a:pPr algn="l"/>
            <a:r>
              <a:rPr lang="en-US" altLang="zh-CN">
                <a:solidFill>
                  <a:schemeClr val="bg1"/>
                </a:solidFill>
              </a:rPr>
              <a:t>           </a:t>
            </a:r>
            <a:endParaRPr lang="en-US" altLang="zh-CN">
              <a:solidFill>
                <a:schemeClr val="bg1"/>
              </a:solidFill>
            </a:endParaRPr>
          </a:p>
          <a:p>
            <a:pPr algn="l"/>
            <a:r>
              <a:rPr lang="en-US" altLang="zh-CN">
                <a:solidFill>
                  <a:schemeClr val="bg1"/>
                </a:solidFill>
              </a:rPr>
              <a:t>                                                </a:t>
            </a:r>
            <a:r>
              <a:rPr lang="en-US" altLang="zh-CN" i="1">
                <a:solidFill>
                  <a:schemeClr val="bg1"/>
                </a:solidFill>
              </a:rPr>
              <a:t>SongSong</a:t>
            </a:r>
            <a:endParaRPr lang="en-US" altLang="zh-CN" i="1">
              <a:solidFill>
                <a:schemeClr val="bg1"/>
              </a:solidFill>
            </a:endParaRPr>
          </a:p>
          <a:p>
            <a:pPr algn="l"/>
            <a:r>
              <a:rPr lang="en-US" altLang="zh-CN">
                <a:solidFill>
                  <a:schemeClr val="bg1"/>
                </a:solidFill>
              </a:rPr>
              <a:t>                                                 1703805</a:t>
            </a:r>
            <a:endParaRPr lang="en-US" altLang="zh-CN">
              <a:solidFill>
                <a:schemeClr val="bg1"/>
              </a:solidFill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968345" y="1913786"/>
            <a:ext cx="223004" cy="205343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60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0" name="直接连接符 39"/>
          <p:cNvCxnSpPr/>
          <p:nvPr/>
        </p:nvCxnSpPr>
        <p:spPr>
          <a:xfrm flipV="1">
            <a:off x="11484089" y="1065832"/>
            <a:ext cx="219806" cy="345134"/>
          </a:xfrm>
          <a:prstGeom prst="line">
            <a:avLst/>
          </a:prstGeom>
          <a:ln w="3175"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直接连接符 45"/>
          <p:cNvCxnSpPr/>
          <p:nvPr/>
        </p:nvCxnSpPr>
        <p:spPr>
          <a:xfrm>
            <a:off x="11506437" y="383739"/>
            <a:ext cx="193888" cy="676897"/>
          </a:xfrm>
          <a:prstGeom prst="line">
            <a:avLst/>
          </a:prstGeom>
          <a:ln w="3175"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直接连接符 52"/>
          <p:cNvCxnSpPr/>
          <p:nvPr/>
        </p:nvCxnSpPr>
        <p:spPr>
          <a:xfrm flipH="1">
            <a:off x="11471782" y="605657"/>
            <a:ext cx="299383" cy="829225"/>
          </a:xfrm>
          <a:prstGeom prst="line">
            <a:avLst/>
          </a:prstGeom>
          <a:ln w="3175"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直接连接符 56"/>
          <p:cNvCxnSpPr>
            <a:stCxn id="52" idx="1"/>
          </p:cNvCxnSpPr>
          <p:nvPr/>
        </p:nvCxnSpPr>
        <p:spPr>
          <a:xfrm flipH="1" flipV="1">
            <a:off x="11471782" y="373789"/>
            <a:ext cx="273508" cy="219401"/>
          </a:xfrm>
          <a:prstGeom prst="line">
            <a:avLst/>
          </a:prstGeom>
          <a:ln w="3175"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/>
          <p:cNvCxnSpPr/>
          <p:nvPr/>
        </p:nvCxnSpPr>
        <p:spPr>
          <a:xfrm>
            <a:off x="0" y="0"/>
            <a:ext cx="12192000" cy="685800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" name="矩形 5"/>
          <p:cNvSpPr/>
          <p:nvPr/>
        </p:nvSpPr>
        <p:spPr>
          <a:xfrm>
            <a:off x="3610392" y="1146758"/>
            <a:ext cx="4193771" cy="2603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altLang="zh-CN" sz="1100" dirty="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What is entrepreneurship</a:t>
            </a:r>
            <a:endParaRPr lang="en-US" altLang="zh-CN" sz="1100" dirty="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3610513" y="877899"/>
            <a:ext cx="13601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b="1" dirty="0" smtClean="0">
                <a:solidFill>
                  <a:schemeClr val="accent3"/>
                </a:solidFill>
                <a:latin typeface="+mj-lt"/>
              </a:rPr>
              <a:t>PART ONE</a:t>
            </a:r>
            <a:endParaRPr lang="zh-CN" altLang="en-US" b="1" dirty="0">
              <a:solidFill>
                <a:schemeClr val="accent3"/>
              </a:solidFill>
              <a:latin typeface="+mj-lt"/>
            </a:endParaRPr>
          </a:p>
        </p:txBody>
      </p:sp>
      <p:sp>
        <p:nvSpPr>
          <p:cNvPr id="11" name="等腰三角形 10"/>
          <p:cNvSpPr/>
          <p:nvPr/>
        </p:nvSpPr>
        <p:spPr>
          <a:xfrm rot="1752939">
            <a:off x="1667188" y="1114040"/>
            <a:ext cx="2548858" cy="499230"/>
          </a:xfrm>
          <a:prstGeom prst="triangl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12" name="等腰三角形 11"/>
          <p:cNvSpPr/>
          <p:nvPr/>
        </p:nvSpPr>
        <p:spPr>
          <a:xfrm rot="1752939" flipV="1">
            <a:off x="2252368" y="2418379"/>
            <a:ext cx="3779487" cy="1100910"/>
          </a:xfrm>
          <a:prstGeom prst="triangle">
            <a:avLst>
              <a:gd name="adj" fmla="val 45439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15" name="矩形 14"/>
          <p:cNvSpPr/>
          <p:nvPr/>
        </p:nvSpPr>
        <p:spPr>
          <a:xfrm>
            <a:off x="560726" y="3781450"/>
            <a:ext cx="4277932" cy="5988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altLang="zh-CN" sz="1100" smtClean="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Enterpreneurship of China</a:t>
            </a:r>
            <a:endParaRPr lang="en-US" altLang="zh-CN" sz="1100" smtClean="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algn="just"/>
            <a:r>
              <a:rPr lang="en-US" altLang="zh-CN" sz="1100" b="1">
                <a:solidFill>
                  <a:schemeClr val="tx1"/>
                </a:solidFill>
                <a:sym typeface="+mn-ea"/>
              </a:rPr>
              <a:t>Social</a:t>
            </a:r>
            <a:endParaRPr lang="en-US" altLang="zh-CN" sz="1100" dirty="0" smtClean="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algn="just"/>
            <a:endParaRPr lang="en-US" altLang="zh-CN" sz="1100" dirty="0">
              <a:solidFill>
                <a:schemeClr val="tx1">
                  <a:lumMod val="75000"/>
                  <a:lumOff val="25000"/>
                </a:schemeClr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560736" y="3411945"/>
            <a:ext cx="13986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b="1" smtClean="0">
                <a:solidFill>
                  <a:schemeClr val="accent4"/>
                </a:solidFill>
                <a:latin typeface="+mj-lt"/>
              </a:rPr>
              <a:t>PART TWO</a:t>
            </a:r>
            <a:endParaRPr lang="zh-CN" altLang="en-US" b="1" dirty="0">
              <a:solidFill>
                <a:schemeClr val="accent4"/>
              </a:solidFill>
              <a:latin typeface="+mj-lt"/>
            </a:endParaRPr>
          </a:p>
        </p:txBody>
      </p:sp>
      <p:sp>
        <p:nvSpPr>
          <p:cNvPr id="18" name="等腰三角形 17"/>
          <p:cNvSpPr/>
          <p:nvPr/>
        </p:nvSpPr>
        <p:spPr>
          <a:xfrm rot="1752939" flipV="1">
            <a:off x="-187496" y="571066"/>
            <a:ext cx="2233914" cy="562087"/>
          </a:xfrm>
          <a:prstGeom prst="triangl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19" name="椭圆 18"/>
          <p:cNvSpPr/>
          <p:nvPr/>
        </p:nvSpPr>
        <p:spPr>
          <a:xfrm>
            <a:off x="2967532" y="1065832"/>
            <a:ext cx="156590" cy="156590"/>
          </a:xfrm>
          <a:prstGeom prst="ellipse">
            <a:avLst/>
          </a:prstGeom>
          <a:solidFill>
            <a:schemeClr val="accent3"/>
          </a:solidFill>
          <a:ln w="38100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6" name="等腰三角形 25"/>
          <p:cNvSpPr/>
          <p:nvPr/>
        </p:nvSpPr>
        <p:spPr>
          <a:xfrm rot="1752939">
            <a:off x="7873178" y="5285819"/>
            <a:ext cx="4732446" cy="450874"/>
          </a:xfrm>
          <a:prstGeom prst="triangl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13" name="等腰三角形 12"/>
          <p:cNvSpPr/>
          <p:nvPr/>
        </p:nvSpPr>
        <p:spPr>
          <a:xfrm rot="1752939">
            <a:off x="4882980" y="2933787"/>
            <a:ext cx="4823205" cy="1101019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27" name="椭圆 26"/>
          <p:cNvSpPr/>
          <p:nvPr/>
        </p:nvSpPr>
        <p:spPr>
          <a:xfrm>
            <a:off x="3652426" y="3290150"/>
            <a:ext cx="156590" cy="156590"/>
          </a:xfrm>
          <a:prstGeom prst="ellipse">
            <a:avLst/>
          </a:prstGeom>
          <a:solidFill>
            <a:schemeClr val="accent4"/>
          </a:solidFill>
          <a:ln w="38100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8" name="椭圆 27"/>
          <p:cNvSpPr/>
          <p:nvPr/>
        </p:nvSpPr>
        <p:spPr>
          <a:xfrm>
            <a:off x="7492906" y="2907708"/>
            <a:ext cx="156590" cy="156590"/>
          </a:xfrm>
          <a:prstGeom prst="ellipse">
            <a:avLst/>
          </a:prstGeom>
          <a:solidFill>
            <a:schemeClr val="accent1"/>
          </a:solidFill>
          <a:ln w="38100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0" name="矩形 29"/>
          <p:cNvSpPr/>
          <p:nvPr/>
        </p:nvSpPr>
        <p:spPr>
          <a:xfrm>
            <a:off x="7839261" y="3004611"/>
            <a:ext cx="4193771" cy="5988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altLang="zh-CN" sz="1100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Enterpreneurship of The Unite Kingdom</a:t>
            </a:r>
            <a:endParaRPr lang="en-US" altLang="zh-CN" sz="1100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algn="just"/>
            <a:r>
              <a:rPr lang="en-US" altLang="zh-CN" sz="1100" b="1">
                <a:sym typeface="+mn-ea"/>
              </a:rPr>
              <a:t>Social</a:t>
            </a:r>
            <a:endParaRPr lang="en-US" altLang="zh-CN" sz="1100" dirty="0" smtClean="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algn="just"/>
            <a:endParaRPr lang="en-US" altLang="zh-CN" sz="11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1" name="文本框 30"/>
          <p:cNvSpPr txBox="1"/>
          <p:nvPr/>
        </p:nvSpPr>
        <p:spPr>
          <a:xfrm>
            <a:off x="7839382" y="2784012"/>
            <a:ext cx="16423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b="1" smtClean="0">
                <a:solidFill>
                  <a:schemeClr val="accent1"/>
                </a:solidFill>
                <a:latin typeface="+mj-lt"/>
              </a:rPr>
              <a:t>PART THREE</a:t>
            </a:r>
            <a:endParaRPr lang="zh-CN" altLang="en-US" b="1" dirty="0">
              <a:solidFill>
                <a:schemeClr val="accent1"/>
              </a:solidFill>
              <a:latin typeface="+mj-lt"/>
            </a:endParaRPr>
          </a:p>
        </p:txBody>
      </p:sp>
      <p:sp>
        <p:nvSpPr>
          <p:cNvPr id="32" name="矩形 31"/>
          <p:cNvSpPr/>
          <p:nvPr/>
        </p:nvSpPr>
        <p:spPr>
          <a:xfrm>
            <a:off x="4632449" y="5618923"/>
            <a:ext cx="4277932" cy="4298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altLang="zh-CN" sz="1100" dirty="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Comparison</a:t>
            </a:r>
            <a:endParaRPr lang="en-US" altLang="zh-CN" sz="1100" dirty="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algn="just"/>
            <a:r>
              <a:rPr lang="en-US" altLang="zh-CN" sz="1100" b="1">
                <a:solidFill>
                  <a:schemeClr val="tx1"/>
                </a:solidFill>
                <a:sym typeface="+mn-ea"/>
              </a:rPr>
              <a:t>Culture</a:t>
            </a:r>
            <a:endParaRPr lang="en-US" altLang="zh-CN" sz="1100" b="1" dirty="0" smtClean="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33" name="文本框 32"/>
          <p:cNvSpPr txBox="1"/>
          <p:nvPr/>
        </p:nvSpPr>
        <p:spPr>
          <a:xfrm>
            <a:off x="4632031" y="5326253"/>
            <a:ext cx="15140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b="1" smtClean="0">
                <a:solidFill>
                  <a:schemeClr val="accent2"/>
                </a:solidFill>
                <a:latin typeface="+mj-lt"/>
              </a:rPr>
              <a:t>PART FOUR</a:t>
            </a:r>
            <a:endParaRPr lang="zh-CN" altLang="en-US" b="1" dirty="0">
              <a:solidFill>
                <a:schemeClr val="accent2"/>
              </a:solidFill>
              <a:latin typeface="+mj-lt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8773677" y="338633"/>
            <a:ext cx="2752133" cy="1120038"/>
            <a:chOff x="8773677" y="338633"/>
            <a:chExt cx="2752133" cy="1120038"/>
          </a:xfrm>
        </p:grpSpPr>
        <p:sp>
          <p:nvSpPr>
            <p:cNvPr id="2" name="矩形 1"/>
            <p:cNvSpPr/>
            <p:nvPr/>
          </p:nvSpPr>
          <p:spPr>
            <a:xfrm>
              <a:off x="8818783" y="388935"/>
              <a:ext cx="2661920" cy="1019433"/>
            </a:xfrm>
            <a:prstGeom prst="rect">
              <a:avLst/>
            </a:prstGeom>
            <a:noFill/>
            <a:ln w="317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zh-CN" sz="3200" b="1">
                  <a:solidFill>
                    <a:schemeClr val="accent3"/>
                  </a:solidFill>
                  <a:latin typeface="+mj-lt"/>
                </a:rPr>
                <a:t>CONTENTS</a:t>
              </a:r>
              <a:endParaRPr lang="zh-CN" altLang="en-US" sz="3200" b="1">
                <a:solidFill>
                  <a:schemeClr val="accent3"/>
                </a:solidFill>
                <a:latin typeface="+mj-lt"/>
              </a:endParaRPr>
            </a:p>
          </p:txBody>
        </p:sp>
        <p:sp>
          <p:nvSpPr>
            <p:cNvPr id="35" name="椭圆 34"/>
            <p:cNvSpPr/>
            <p:nvPr/>
          </p:nvSpPr>
          <p:spPr>
            <a:xfrm>
              <a:off x="11435597" y="338633"/>
              <a:ext cx="90213" cy="90213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6" name="椭圆 35"/>
            <p:cNvSpPr/>
            <p:nvPr/>
          </p:nvSpPr>
          <p:spPr>
            <a:xfrm>
              <a:off x="11435597" y="1368458"/>
              <a:ext cx="90213" cy="90213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7" name="椭圆 36"/>
            <p:cNvSpPr/>
            <p:nvPr/>
          </p:nvSpPr>
          <p:spPr>
            <a:xfrm>
              <a:off x="8773677" y="1368458"/>
              <a:ext cx="90213" cy="90213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8" name="椭圆 37"/>
            <p:cNvSpPr/>
            <p:nvPr/>
          </p:nvSpPr>
          <p:spPr>
            <a:xfrm>
              <a:off x="8773677" y="353211"/>
              <a:ext cx="90213" cy="90213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5" name="椭圆 44"/>
          <p:cNvSpPr/>
          <p:nvPr/>
        </p:nvSpPr>
        <p:spPr>
          <a:xfrm>
            <a:off x="11658547" y="1018127"/>
            <a:ext cx="90213" cy="90213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2" name="椭圆 51"/>
          <p:cNvSpPr/>
          <p:nvPr/>
        </p:nvSpPr>
        <p:spPr>
          <a:xfrm>
            <a:off x="11732079" y="579979"/>
            <a:ext cx="90213" cy="90213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4" name="等腰三角形 13"/>
          <p:cNvSpPr/>
          <p:nvPr/>
        </p:nvSpPr>
        <p:spPr>
          <a:xfrm rot="1752939" flipV="1">
            <a:off x="6637592" y="4759761"/>
            <a:ext cx="3432967" cy="795981"/>
          </a:xfrm>
          <a:prstGeom prst="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29" name="椭圆 28"/>
          <p:cNvSpPr/>
          <p:nvPr/>
        </p:nvSpPr>
        <p:spPr>
          <a:xfrm>
            <a:off x="8064152" y="5422801"/>
            <a:ext cx="156590" cy="156590"/>
          </a:xfrm>
          <a:prstGeom prst="ellipse">
            <a:avLst/>
          </a:prstGeom>
          <a:solidFill>
            <a:schemeClr val="accent2"/>
          </a:solidFill>
          <a:ln w="38100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/>
          <p:cNvSpPr txBox="1"/>
          <p:nvPr/>
        </p:nvSpPr>
        <p:spPr>
          <a:xfrm>
            <a:off x="1348416" y="2088612"/>
            <a:ext cx="349790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9600" smtClean="0">
                <a:solidFill>
                  <a:schemeClr val="bg1"/>
                </a:solidFill>
                <a:latin typeface="+mj-lt"/>
              </a:rPr>
              <a:t>PART</a:t>
            </a:r>
            <a:endParaRPr lang="zh-CN" altLang="en-US" sz="96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1348416" y="3287999"/>
            <a:ext cx="179989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5400" smtClean="0">
                <a:solidFill>
                  <a:schemeClr val="bg1"/>
                </a:solidFill>
                <a:latin typeface="+mj-lt"/>
              </a:rPr>
              <a:t>ONE</a:t>
            </a:r>
            <a:endParaRPr lang="zh-CN" altLang="en-US" sz="54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4" name="AutoShape 3"/>
          <p:cNvSpPr>
            <a:spLocks noChangeAspect="1" noChangeArrowheads="1" noTextEdit="1"/>
          </p:cNvSpPr>
          <p:nvPr/>
        </p:nvSpPr>
        <p:spPr bwMode="auto">
          <a:xfrm>
            <a:off x="6574420" y="833891"/>
            <a:ext cx="3449256" cy="53423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5" name="Freeform 5"/>
          <p:cNvSpPr/>
          <p:nvPr/>
        </p:nvSpPr>
        <p:spPr bwMode="auto">
          <a:xfrm>
            <a:off x="6881681" y="2350375"/>
            <a:ext cx="1129929" cy="574876"/>
          </a:xfrm>
          <a:custGeom>
            <a:avLst/>
            <a:gdLst>
              <a:gd name="T0" fmla="*/ 114 w 114"/>
              <a:gd name="T1" fmla="*/ 0 h 58"/>
              <a:gd name="T2" fmla="*/ 41 w 114"/>
              <a:gd name="T3" fmla="*/ 58 h 58"/>
              <a:gd name="T4" fmla="*/ 0 w 114"/>
              <a:gd name="T5" fmla="*/ 10 h 58"/>
              <a:gd name="T6" fmla="*/ 114 w 114"/>
              <a:gd name="T7" fmla="*/ 0 h 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4" h="58">
                <a:moveTo>
                  <a:pt x="114" y="0"/>
                </a:moveTo>
                <a:lnTo>
                  <a:pt x="41" y="58"/>
                </a:lnTo>
                <a:lnTo>
                  <a:pt x="0" y="10"/>
                </a:lnTo>
                <a:lnTo>
                  <a:pt x="114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6" name="Freeform 6"/>
          <p:cNvSpPr/>
          <p:nvPr/>
        </p:nvSpPr>
        <p:spPr bwMode="auto">
          <a:xfrm>
            <a:off x="6594243" y="2449492"/>
            <a:ext cx="693816" cy="475760"/>
          </a:xfrm>
          <a:custGeom>
            <a:avLst/>
            <a:gdLst>
              <a:gd name="T0" fmla="*/ 29 w 70"/>
              <a:gd name="T1" fmla="*/ 0 h 48"/>
              <a:gd name="T2" fmla="*/ 0 w 70"/>
              <a:gd name="T3" fmla="*/ 48 h 48"/>
              <a:gd name="T4" fmla="*/ 70 w 70"/>
              <a:gd name="T5" fmla="*/ 48 h 48"/>
              <a:gd name="T6" fmla="*/ 29 w 70"/>
              <a:gd name="T7" fmla="*/ 0 h 4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70" h="48">
                <a:moveTo>
                  <a:pt x="29" y="0"/>
                </a:moveTo>
                <a:lnTo>
                  <a:pt x="0" y="48"/>
                </a:lnTo>
                <a:lnTo>
                  <a:pt x="70" y="48"/>
                </a:lnTo>
                <a:lnTo>
                  <a:pt x="29" y="0"/>
                </a:lnTo>
                <a:close/>
              </a:path>
            </a:pathLst>
          </a:custGeom>
          <a:solidFill>
            <a:srgbClr val="92D050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7" name="Freeform 7"/>
          <p:cNvSpPr/>
          <p:nvPr/>
        </p:nvSpPr>
        <p:spPr bwMode="auto">
          <a:xfrm>
            <a:off x="7823289" y="2925251"/>
            <a:ext cx="644258" cy="1308339"/>
          </a:xfrm>
          <a:custGeom>
            <a:avLst/>
            <a:gdLst>
              <a:gd name="T0" fmla="*/ 0 w 65"/>
              <a:gd name="T1" fmla="*/ 0 h 132"/>
              <a:gd name="T2" fmla="*/ 65 w 65"/>
              <a:gd name="T3" fmla="*/ 62 h 132"/>
              <a:gd name="T4" fmla="*/ 0 w 65"/>
              <a:gd name="T5" fmla="*/ 132 h 132"/>
              <a:gd name="T6" fmla="*/ 0 w 65"/>
              <a:gd name="T7" fmla="*/ 0 h 1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5" h="132">
                <a:moveTo>
                  <a:pt x="0" y="0"/>
                </a:moveTo>
                <a:lnTo>
                  <a:pt x="65" y="62"/>
                </a:lnTo>
                <a:lnTo>
                  <a:pt x="0" y="132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8" name="Freeform 8"/>
          <p:cNvSpPr/>
          <p:nvPr/>
        </p:nvSpPr>
        <p:spPr bwMode="auto">
          <a:xfrm>
            <a:off x="7823289" y="3539774"/>
            <a:ext cx="832579" cy="1238958"/>
          </a:xfrm>
          <a:custGeom>
            <a:avLst/>
            <a:gdLst>
              <a:gd name="T0" fmla="*/ 65 w 84"/>
              <a:gd name="T1" fmla="*/ 0 h 125"/>
              <a:gd name="T2" fmla="*/ 84 w 84"/>
              <a:gd name="T3" fmla="*/ 125 h 125"/>
              <a:gd name="T4" fmla="*/ 0 w 84"/>
              <a:gd name="T5" fmla="*/ 70 h 125"/>
              <a:gd name="T6" fmla="*/ 65 w 84"/>
              <a:gd name="T7" fmla="*/ 0 h 1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4" h="125">
                <a:moveTo>
                  <a:pt x="65" y="0"/>
                </a:moveTo>
                <a:lnTo>
                  <a:pt x="84" y="125"/>
                </a:lnTo>
                <a:lnTo>
                  <a:pt x="0" y="70"/>
                </a:lnTo>
                <a:lnTo>
                  <a:pt x="65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9" name="Freeform 9"/>
          <p:cNvSpPr/>
          <p:nvPr/>
        </p:nvSpPr>
        <p:spPr bwMode="auto">
          <a:xfrm>
            <a:off x="7823289" y="4233591"/>
            <a:ext cx="832579" cy="1229046"/>
          </a:xfrm>
          <a:custGeom>
            <a:avLst/>
            <a:gdLst>
              <a:gd name="T0" fmla="*/ 0 w 84"/>
              <a:gd name="T1" fmla="*/ 124 h 124"/>
              <a:gd name="T2" fmla="*/ 84 w 84"/>
              <a:gd name="T3" fmla="*/ 55 h 124"/>
              <a:gd name="T4" fmla="*/ 0 w 84"/>
              <a:gd name="T5" fmla="*/ 0 h 124"/>
              <a:gd name="T6" fmla="*/ 0 w 84"/>
              <a:gd name="T7" fmla="*/ 124 h 12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4" h="124">
                <a:moveTo>
                  <a:pt x="0" y="124"/>
                </a:moveTo>
                <a:lnTo>
                  <a:pt x="84" y="55"/>
                </a:lnTo>
                <a:lnTo>
                  <a:pt x="0" y="0"/>
                </a:lnTo>
                <a:lnTo>
                  <a:pt x="0" y="124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20" name="Freeform 10"/>
          <p:cNvSpPr/>
          <p:nvPr/>
        </p:nvSpPr>
        <p:spPr bwMode="auto">
          <a:xfrm>
            <a:off x="7119561" y="1517796"/>
            <a:ext cx="892049" cy="832579"/>
          </a:xfrm>
          <a:custGeom>
            <a:avLst/>
            <a:gdLst>
              <a:gd name="T0" fmla="*/ 90 w 90"/>
              <a:gd name="T1" fmla="*/ 84 h 84"/>
              <a:gd name="T2" fmla="*/ 78 w 90"/>
              <a:gd name="T3" fmla="*/ 0 h 84"/>
              <a:gd name="T4" fmla="*/ 0 w 90"/>
              <a:gd name="T5" fmla="*/ 51 h 84"/>
              <a:gd name="T6" fmla="*/ 90 w 90"/>
              <a:gd name="T7" fmla="*/ 84 h 8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0" h="84">
                <a:moveTo>
                  <a:pt x="90" y="84"/>
                </a:moveTo>
                <a:lnTo>
                  <a:pt x="78" y="0"/>
                </a:lnTo>
                <a:lnTo>
                  <a:pt x="0" y="51"/>
                </a:lnTo>
                <a:lnTo>
                  <a:pt x="90" y="84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21" name="Freeform 11"/>
          <p:cNvSpPr/>
          <p:nvPr/>
        </p:nvSpPr>
        <p:spPr bwMode="auto">
          <a:xfrm>
            <a:off x="7119561" y="1379032"/>
            <a:ext cx="773109" cy="644258"/>
          </a:xfrm>
          <a:custGeom>
            <a:avLst/>
            <a:gdLst>
              <a:gd name="T0" fmla="*/ 39 w 78"/>
              <a:gd name="T1" fmla="*/ 0 h 65"/>
              <a:gd name="T2" fmla="*/ 78 w 78"/>
              <a:gd name="T3" fmla="*/ 14 h 65"/>
              <a:gd name="T4" fmla="*/ 0 w 78"/>
              <a:gd name="T5" fmla="*/ 65 h 65"/>
              <a:gd name="T6" fmla="*/ 39 w 78"/>
              <a:gd name="T7" fmla="*/ 0 h 6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78" h="65">
                <a:moveTo>
                  <a:pt x="39" y="0"/>
                </a:moveTo>
                <a:lnTo>
                  <a:pt x="78" y="14"/>
                </a:lnTo>
                <a:lnTo>
                  <a:pt x="0" y="65"/>
                </a:lnTo>
                <a:lnTo>
                  <a:pt x="39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22" name="Freeform 12"/>
          <p:cNvSpPr/>
          <p:nvPr/>
        </p:nvSpPr>
        <p:spPr bwMode="auto">
          <a:xfrm>
            <a:off x="7506116" y="814068"/>
            <a:ext cx="386555" cy="703728"/>
          </a:xfrm>
          <a:custGeom>
            <a:avLst/>
            <a:gdLst>
              <a:gd name="T0" fmla="*/ 39 w 39"/>
              <a:gd name="T1" fmla="*/ 71 h 71"/>
              <a:gd name="T2" fmla="*/ 32 w 39"/>
              <a:gd name="T3" fmla="*/ 0 h 71"/>
              <a:gd name="T4" fmla="*/ 0 w 39"/>
              <a:gd name="T5" fmla="*/ 57 h 71"/>
              <a:gd name="T6" fmla="*/ 39 w 39"/>
              <a:gd name="T7" fmla="*/ 71 h 7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9" h="71">
                <a:moveTo>
                  <a:pt x="39" y="71"/>
                </a:moveTo>
                <a:lnTo>
                  <a:pt x="32" y="0"/>
                </a:lnTo>
                <a:lnTo>
                  <a:pt x="0" y="57"/>
                </a:lnTo>
                <a:lnTo>
                  <a:pt x="39" y="71"/>
                </a:lnTo>
                <a:close/>
              </a:path>
            </a:pathLst>
          </a:custGeom>
          <a:solidFill>
            <a:srgbClr val="92D050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23" name="Freeform 13"/>
          <p:cNvSpPr/>
          <p:nvPr/>
        </p:nvSpPr>
        <p:spPr bwMode="auto">
          <a:xfrm>
            <a:off x="8705426" y="814068"/>
            <a:ext cx="812756" cy="1566042"/>
          </a:xfrm>
          <a:custGeom>
            <a:avLst/>
            <a:gdLst>
              <a:gd name="T0" fmla="*/ 0 w 82"/>
              <a:gd name="T1" fmla="*/ 93 h 158"/>
              <a:gd name="T2" fmla="*/ 82 w 82"/>
              <a:gd name="T3" fmla="*/ 158 h 158"/>
              <a:gd name="T4" fmla="*/ 24 w 82"/>
              <a:gd name="T5" fmla="*/ 0 h 158"/>
              <a:gd name="T6" fmla="*/ 0 w 82"/>
              <a:gd name="T7" fmla="*/ 93 h 1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2" h="158">
                <a:moveTo>
                  <a:pt x="0" y="93"/>
                </a:moveTo>
                <a:lnTo>
                  <a:pt x="82" y="158"/>
                </a:lnTo>
                <a:lnTo>
                  <a:pt x="24" y="0"/>
                </a:lnTo>
                <a:lnTo>
                  <a:pt x="0" y="93"/>
                </a:lnTo>
                <a:close/>
              </a:path>
            </a:pathLst>
          </a:custGeom>
          <a:solidFill>
            <a:srgbClr val="92D050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24" name="Freeform 14"/>
          <p:cNvSpPr/>
          <p:nvPr/>
        </p:nvSpPr>
        <p:spPr bwMode="auto">
          <a:xfrm>
            <a:off x="8011610" y="1735852"/>
            <a:ext cx="862314" cy="664081"/>
          </a:xfrm>
          <a:custGeom>
            <a:avLst/>
            <a:gdLst>
              <a:gd name="T0" fmla="*/ 0 w 87"/>
              <a:gd name="T1" fmla="*/ 62 h 67"/>
              <a:gd name="T2" fmla="*/ 87 w 87"/>
              <a:gd name="T3" fmla="*/ 67 h 67"/>
              <a:gd name="T4" fmla="*/ 70 w 87"/>
              <a:gd name="T5" fmla="*/ 0 h 67"/>
              <a:gd name="T6" fmla="*/ 0 w 87"/>
              <a:gd name="T7" fmla="*/ 62 h 6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7" h="67">
                <a:moveTo>
                  <a:pt x="0" y="62"/>
                </a:moveTo>
                <a:lnTo>
                  <a:pt x="87" y="67"/>
                </a:lnTo>
                <a:lnTo>
                  <a:pt x="70" y="0"/>
                </a:lnTo>
                <a:lnTo>
                  <a:pt x="0" y="62"/>
                </a:lnTo>
                <a:close/>
              </a:path>
            </a:pathLst>
          </a:custGeom>
          <a:solidFill>
            <a:srgbClr val="92D050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25" name="Freeform 15"/>
          <p:cNvSpPr/>
          <p:nvPr/>
        </p:nvSpPr>
        <p:spPr bwMode="auto">
          <a:xfrm>
            <a:off x="8011610" y="2350375"/>
            <a:ext cx="862314" cy="1189399"/>
          </a:xfrm>
          <a:custGeom>
            <a:avLst/>
            <a:gdLst>
              <a:gd name="T0" fmla="*/ 87 w 87"/>
              <a:gd name="T1" fmla="*/ 5 h 120"/>
              <a:gd name="T2" fmla="*/ 46 w 87"/>
              <a:gd name="T3" fmla="*/ 120 h 120"/>
              <a:gd name="T4" fmla="*/ 0 w 87"/>
              <a:gd name="T5" fmla="*/ 0 h 120"/>
              <a:gd name="T6" fmla="*/ 87 w 87"/>
              <a:gd name="T7" fmla="*/ 5 h 12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7" h="120">
                <a:moveTo>
                  <a:pt x="87" y="5"/>
                </a:moveTo>
                <a:lnTo>
                  <a:pt x="46" y="120"/>
                </a:lnTo>
                <a:lnTo>
                  <a:pt x="0" y="0"/>
                </a:lnTo>
                <a:lnTo>
                  <a:pt x="87" y="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26" name="Freeform 16"/>
          <p:cNvSpPr/>
          <p:nvPr/>
        </p:nvSpPr>
        <p:spPr bwMode="auto">
          <a:xfrm>
            <a:off x="7823289" y="2350375"/>
            <a:ext cx="644258" cy="1189399"/>
          </a:xfrm>
          <a:custGeom>
            <a:avLst/>
            <a:gdLst>
              <a:gd name="T0" fmla="*/ 65 w 65"/>
              <a:gd name="T1" fmla="*/ 120 h 120"/>
              <a:gd name="T2" fmla="*/ 0 w 65"/>
              <a:gd name="T3" fmla="*/ 58 h 120"/>
              <a:gd name="T4" fmla="*/ 19 w 65"/>
              <a:gd name="T5" fmla="*/ 0 h 120"/>
              <a:gd name="T6" fmla="*/ 65 w 65"/>
              <a:gd name="T7" fmla="*/ 120 h 12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5" h="120">
                <a:moveTo>
                  <a:pt x="65" y="120"/>
                </a:moveTo>
                <a:lnTo>
                  <a:pt x="0" y="58"/>
                </a:lnTo>
                <a:lnTo>
                  <a:pt x="19" y="0"/>
                </a:lnTo>
                <a:lnTo>
                  <a:pt x="65" y="12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27" name="Freeform 17"/>
          <p:cNvSpPr/>
          <p:nvPr/>
        </p:nvSpPr>
        <p:spPr bwMode="auto">
          <a:xfrm>
            <a:off x="8943306" y="814068"/>
            <a:ext cx="693816" cy="872226"/>
          </a:xfrm>
          <a:custGeom>
            <a:avLst/>
            <a:gdLst>
              <a:gd name="T0" fmla="*/ 70 w 70"/>
              <a:gd name="T1" fmla="*/ 0 h 88"/>
              <a:gd name="T2" fmla="*/ 70 w 70"/>
              <a:gd name="T3" fmla="*/ 88 h 88"/>
              <a:gd name="T4" fmla="*/ 0 w 70"/>
              <a:gd name="T5" fmla="*/ 0 h 88"/>
              <a:gd name="T6" fmla="*/ 70 w 70"/>
              <a:gd name="T7" fmla="*/ 0 h 8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70" h="88">
                <a:moveTo>
                  <a:pt x="70" y="0"/>
                </a:moveTo>
                <a:lnTo>
                  <a:pt x="70" y="88"/>
                </a:lnTo>
                <a:lnTo>
                  <a:pt x="0" y="0"/>
                </a:lnTo>
                <a:lnTo>
                  <a:pt x="7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28" name="Freeform 18"/>
          <p:cNvSpPr/>
          <p:nvPr/>
        </p:nvSpPr>
        <p:spPr bwMode="auto">
          <a:xfrm>
            <a:off x="8943306" y="814068"/>
            <a:ext cx="693816" cy="1566042"/>
          </a:xfrm>
          <a:custGeom>
            <a:avLst/>
            <a:gdLst>
              <a:gd name="T0" fmla="*/ 70 w 70"/>
              <a:gd name="T1" fmla="*/ 88 h 158"/>
              <a:gd name="T2" fmla="*/ 58 w 70"/>
              <a:gd name="T3" fmla="*/ 158 h 158"/>
              <a:gd name="T4" fmla="*/ 0 w 70"/>
              <a:gd name="T5" fmla="*/ 0 h 158"/>
              <a:gd name="T6" fmla="*/ 70 w 70"/>
              <a:gd name="T7" fmla="*/ 88 h 1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70" h="158">
                <a:moveTo>
                  <a:pt x="70" y="88"/>
                </a:moveTo>
                <a:lnTo>
                  <a:pt x="58" y="158"/>
                </a:lnTo>
                <a:lnTo>
                  <a:pt x="0" y="0"/>
                </a:lnTo>
                <a:lnTo>
                  <a:pt x="70" y="88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29" name="Freeform 19"/>
          <p:cNvSpPr/>
          <p:nvPr/>
        </p:nvSpPr>
        <p:spPr bwMode="auto">
          <a:xfrm>
            <a:off x="9637121" y="814068"/>
            <a:ext cx="406378" cy="872226"/>
          </a:xfrm>
          <a:custGeom>
            <a:avLst/>
            <a:gdLst>
              <a:gd name="T0" fmla="*/ 41 w 41"/>
              <a:gd name="T1" fmla="*/ 0 h 88"/>
              <a:gd name="T2" fmla="*/ 0 w 41"/>
              <a:gd name="T3" fmla="*/ 88 h 88"/>
              <a:gd name="T4" fmla="*/ 0 w 41"/>
              <a:gd name="T5" fmla="*/ 0 h 88"/>
              <a:gd name="T6" fmla="*/ 41 w 41"/>
              <a:gd name="T7" fmla="*/ 0 h 8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41" h="88">
                <a:moveTo>
                  <a:pt x="41" y="0"/>
                </a:moveTo>
                <a:lnTo>
                  <a:pt x="0" y="88"/>
                </a:lnTo>
                <a:lnTo>
                  <a:pt x="0" y="0"/>
                </a:lnTo>
                <a:lnTo>
                  <a:pt x="41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30" name="Freeform 20"/>
          <p:cNvSpPr/>
          <p:nvPr/>
        </p:nvSpPr>
        <p:spPr bwMode="auto">
          <a:xfrm>
            <a:off x="9637121" y="814068"/>
            <a:ext cx="406378" cy="971343"/>
          </a:xfrm>
          <a:custGeom>
            <a:avLst/>
            <a:gdLst>
              <a:gd name="T0" fmla="*/ 41 w 41"/>
              <a:gd name="T1" fmla="*/ 98 h 98"/>
              <a:gd name="T2" fmla="*/ 0 w 41"/>
              <a:gd name="T3" fmla="*/ 88 h 98"/>
              <a:gd name="T4" fmla="*/ 41 w 41"/>
              <a:gd name="T5" fmla="*/ 0 h 98"/>
              <a:gd name="T6" fmla="*/ 41 w 41"/>
              <a:gd name="T7" fmla="*/ 98 h 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41" h="98">
                <a:moveTo>
                  <a:pt x="41" y="98"/>
                </a:moveTo>
                <a:lnTo>
                  <a:pt x="0" y="88"/>
                </a:lnTo>
                <a:lnTo>
                  <a:pt x="41" y="0"/>
                </a:lnTo>
                <a:lnTo>
                  <a:pt x="41" y="9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31" name="Freeform 21"/>
          <p:cNvSpPr/>
          <p:nvPr/>
        </p:nvSpPr>
        <p:spPr bwMode="auto">
          <a:xfrm>
            <a:off x="9518182" y="1686294"/>
            <a:ext cx="525318" cy="693816"/>
          </a:xfrm>
          <a:custGeom>
            <a:avLst/>
            <a:gdLst>
              <a:gd name="T0" fmla="*/ 12 w 53"/>
              <a:gd name="T1" fmla="*/ 0 h 70"/>
              <a:gd name="T2" fmla="*/ 53 w 53"/>
              <a:gd name="T3" fmla="*/ 70 h 70"/>
              <a:gd name="T4" fmla="*/ 0 w 53"/>
              <a:gd name="T5" fmla="*/ 70 h 70"/>
              <a:gd name="T6" fmla="*/ 12 w 53"/>
              <a:gd name="T7" fmla="*/ 0 h 7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3" h="70">
                <a:moveTo>
                  <a:pt x="12" y="0"/>
                </a:moveTo>
                <a:lnTo>
                  <a:pt x="53" y="70"/>
                </a:lnTo>
                <a:lnTo>
                  <a:pt x="0" y="70"/>
                </a:lnTo>
                <a:lnTo>
                  <a:pt x="12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32" name="Freeform 22"/>
          <p:cNvSpPr/>
          <p:nvPr/>
        </p:nvSpPr>
        <p:spPr bwMode="auto">
          <a:xfrm>
            <a:off x="9637121" y="1686294"/>
            <a:ext cx="406378" cy="693816"/>
          </a:xfrm>
          <a:custGeom>
            <a:avLst/>
            <a:gdLst>
              <a:gd name="T0" fmla="*/ 41 w 41"/>
              <a:gd name="T1" fmla="*/ 10 h 70"/>
              <a:gd name="T2" fmla="*/ 41 w 41"/>
              <a:gd name="T3" fmla="*/ 70 h 70"/>
              <a:gd name="T4" fmla="*/ 0 w 41"/>
              <a:gd name="T5" fmla="*/ 0 h 70"/>
              <a:gd name="T6" fmla="*/ 41 w 41"/>
              <a:gd name="T7" fmla="*/ 10 h 7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41" h="70">
                <a:moveTo>
                  <a:pt x="41" y="10"/>
                </a:moveTo>
                <a:lnTo>
                  <a:pt x="41" y="70"/>
                </a:lnTo>
                <a:lnTo>
                  <a:pt x="0" y="0"/>
                </a:lnTo>
                <a:lnTo>
                  <a:pt x="41" y="1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33" name="Freeform 23"/>
          <p:cNvSpPr/>
          <p:nvPr/>
        </p:nvSpPr>
        <p:spPr bwMode="auto">
          <a:xfrm>
            <a:off x="9518182" y="2380110"/>
            <a:ext cx="525318" cy="1189399"/>
          </a:xfrm>
          <a:custGeom>
            <a:avLst/>
            <a:gdLst>
              <a:gd name="T0" fmla="*/ 53 w 53"/>
              <a:gd name="T1" fmla="*/ 0 h 120"/>
              <a:gd name="T2" fmla="*/ 53 w 53"/>
              <a:gd name="T3" fmla="*/ 120 h 120"/>
              <a:gd name="T4" fmla="*/ 0 w 53"/>
              <a:gd name="T5" fmla="*/ 0 h 120"/>
              <a:gd name="T6" fmla="*/ 53 w 53"/>
              <a:gd name="T7" fmla="*/ 0 h 12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3" h="120">
                <a:moveTo>
                  <a:pt x="53" y="0"/>
                </a:moveTo>
                <a:lnTo>
                  <a:pt x="53" y="120"/>
                </a:lnTo>
                <a:lnTo>
                  <a:pt x="0" y="0"/>
                </a:lnTo>
                <a:lnTo>
                  <a:pt x="53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34" name="Freeform 24"/>
          <p:cNvSpPr/>
          <p:nvPr/>
        </p:nvSpPr>
        <p:spPr bwMode="auto">
          <a:xfrm>
            <a:off x="9091980" y="3301894"/>
            <a:ext cx="951519" cy="812756"/>
          </a:xfrm>
          <a:custGeom>
            <a:avLst/>
            <a:gdLst>
              <a:gd name="T0" fmla="*/ 96 w 96"/>
              <a:gd name="T1" fmla="*/ 27 h 82"/>
              <a:gd name="T2" fmla="*/ 21 w 96"/>
              <a:gd name="T3" fmla="*/ 82 h 82"/>
              <a:gd name="T4" fmla="*/ 0 w 96"/>
              <a:gd name="T5" fmla="*/ 0 h 82"/>
              <a:gd name="T6" fmla="*/ 96 w 96"/>
              <a:gd name="T7" fmla="*/ 27 h 8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6" h="82">
                <a:moveTo>
                  <a:pt x="96" y="27"/>
                </a:moveTo>
                <a:lnTo>
                  <a:pt x="21" y="82"/>
                </a:lnTo>
                <a:lnTo>
                  <a:pt x="0" y="0"/>
                </a:lnTo>
                <a:lnTo>
                  <a:pt x="96" y="2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35" name="Freeform 25"/>
          <p:cNvSpPr/>
          <p:nvPr/>
        </p:nvSpPr>
        <p:spPr bwMode="auto">
          <a:xfrm>
            <a:off x="9300125" y="3569509"/>
            <a:ext cx="743374" cy="1278604"/>
          </a:xfrm>
          <a:custGeom>
            <a:avLst/>
            <a:gdLst>
              <a:gd name="T0" fmla="*/ 0 w 75"/>
              <a:gd name="T1" fmla="*/ 55 h 129"/>
              <a:gd name="T2" fmla="*/ 34 w 75"/>
              <a:gd name="T3" fmla="*/ 129 h 129"/>
              <a:gd name="T4" fmla="*/ 75 w 75"/>
              <a:gd name="T5" fmla="*/ 0 h 129"/>
              <a:gd name="T6" fmla="*/ 0 w 75"/>
              <a:gd name="T7" fmla="*/ 55 h 1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75" h="129">
                <a:moveTo>
                  <a:pt x="0" y="55"/>
                </a:moveTo>
                <a:lnTo>
                  <a:pt x="34" y="129"/>
                </a:lnTo>
                <a:lnTo>
                  <a:pt x="75" y="0"/>
                </a:lnTo>
                <a:lnTo>
                  <a:pt x="0" y="5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36" name="Freeform 26"/>
          <p:cNvSpPr/>
          <p:nvPr/>
        </p:nvSpPr>
        <p:spPr bwMode="auto">
          <a:xfrm>
            <a:off x="8655868" y="4114651"/>
            <a:ext cx="981254" cy="733463"/>
          </a:xfrm>
          <a:custGeom>
            <a:avLst/>
            <a:gdLst>
              <a:gd name="T0" fmla="*/ 99 w 99"/>
              <a:gd name="T1" fmla="*/ 74 h 74"/>
              <a:gd name="T2" fmla="*/ 0 w 99"/>
              <a:gd name="T3" fmla="*/ 67 h 74"/>
              <a:gd name="T4" fmla="*/ 65 w 99"/>
              <a:gd name="T5" fmla="*/ 0 h 74"/>
              <a:gd name="T6" fmla="*/ 99 w 99"/>
              <a:gd name="T7" fmla="*/ 74 h 7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9" h="74">
                <a:moveTo>
                  <a:pt x="99" y="74"/>
                </a:moveTo>
                <a:lnTo>
                  <a:pt x="0" y="67"/>
                </a:lnTo>
                <a:lnTo>
                  <a:pt x="65" y="0"/>
                </a:lnTo>
                <a:lnTo>
                  <a:pt x="99" y="74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37" name="Freeform 27"/>
          <p:cNvSpPr/>
          <p:nvPr/>
        </p:nvSpPr>
        <p:spPr bwMode="auto">
          <a:xfrm>
            <a:off x="9637121" y="4848113"/>
            <a:ext cx="406378" cy="783021"/>
          </a:xfrm>
          <a:custGeom>
            <a:avLst/>
            <a:gdLst>
              <a:gd name="T0" fmla="*/ 41 w 41"/>
              <a:gd name="T1" fmla="*/ 79 h 79"/>
              <a:gd name="T2" fmla="*/ 41 w 41"/>
              <a:gd name="T3" fmla="*/ 2 h 79"/>
              <a:gd name="T4" fmla="*/ 0 w 41"/>
              <a:gd name="T5" fmla="*/ 0 h 79"/>
              <a:gd name="T6" fmla="*/ 41 w 41"/>
              <a:gd name="T7" fmla="*/ 79 h 7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41" h="79">
                <a:moveTo>
                  <a:pt x="41" y="79"/>
                </a:moveTo>
                <a:lnTo>
                  <a:pt x="41" y="2"/>
                </a:lnTo>
                <a:lnTo>
                  <a:pt x="0" y="0"/>
                </a:lnTo>
                <a:lnTo>
                  <a:pt x="41" y="79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38" name="Freeform 28"/>
          <p:cNvSpPr/>
          <p:nvPr/>
        </p:nvSpPr>
        <p:spPr bwMode="auto">
          <a:xfrm>
            <a:off x="9637121" y="3569509"/>
            <a:ext cx="406378" cy="1298428"/>
          </a:xfrm>
          <a:custGeom>
            <a:avLst/>
            <a:gdLst>
              <a:gd name="T0" fmla="*/ 41 w 41"/>
              <a:gd name="T1" fmla="*/ 131 h 131"/>
              <a:gd name="T2" fmla="*/ 41 w 41"/>
              <a:gd name="T3" fmla="*/ 0 h 131"/>
              <a:gd name="T4" fmla="*/ 0 w 41"/>
              <a:gd name="T5" fmla="*/ 129 h 131"/>
              <a:gd name="T6" fmla="*/ 41 w 41"/>
              <a:gd name="T7" fmla="*/ 131 h 1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41" h="131">
                <a:moveTo>
                  <a:pt x="41" y="131"/>
                </a:moveTo>
                <a:lnTo>
                  <a:pt x="41" y="0"/>
                </a:lnTo>
                <a:lnTo>
                  <a:pt x="0" y="129"/>
                </a:lnTo>
                <a:lnTo>
                  <a:pt x="41" y="13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39" name="Freeform 29"/>
          <p:cNvSpPr/>
          <p:nvPr/>
        </p:nvSpPr>
        <p:spPr bwMode="auto">
          <a:xfrm>
            <a:off x="8655868" y="4778732"/>
            <a:ext cx="981254" cy="1377721"/>
          </a:xfrm>
          <a:custGeom>
            <a:avLst/>
            <a:gdLst>
              <a:gd name="T0" fmla="*/ 99 w 99"/>
              <a:gd name="T1" fmla="*/ 7 h 139"/>
              <a:gd name="T2" fmla="*/ 39 w 99"/>
              <a:gd name="T3" fmla="*/ 139 h 139"/>
              <a:gd name="T4" fmla="*/ 0 w 99"/>
              <a:gd name="T5" fmla="*/ 0 h 139"/>
              <a:gd name="T6" fmla="*/ 99 w 99"/>
              <a:gd name="T7" fmla="*/ 7 h 13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9" h="139">
                <a:moveTo>
                  <a:pt x="99" y="7"/>
                </a:moveTo>
                <a:lnTo>
                  <a:pt x="39" y="139"/>
                </a:lnTo>
                <a:lnTo>
                  <a:pt x="0" y="0"/>
                </a:lnTo>
                <a:lnTo>
                  <a:pt x="99" y="7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0" name="Freeform 30"/>
          <p:cNvSpPr/>
          <p:nvPr/>
        </p:nvSpPr>
        <p:spPr bwMode="auto">
          <a:xfrm>
            <a:off x="9042422" y="4848113"/>
            <a:ext cx="1001077" cy="1308339"/>
          </a:xfrm>
          <a:custGeom>
            <a:avLst/>
            <a:gdLst>
              <a:gd name="T0" fmla="*/ 101 w 101"/>
              <a:gd name="T1" fmla="*/ 79 h 132"/>
              <a:gd name="T2" fmla="*/ 0 w 101"/>
              <a:gd name="T3" fmla="*/ 132 h 132"/>
              <a:gd name="T4" fmla="*/ 60 w 101"/>
              <a:gd name="T5" fmla="*/ 0 h 132"/>
              <a:gd name="T6" fmla="*/ 101 w 101"/>
              <a:gd name="T7" fmla="*/ 79 h 1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1" h="132">
                <a:moveTo>
                  <a:pt x="101" y="79"/>
                </a:moveTo>
                <a:lnTo>
                  <a:pt x="0" y="132"/>
                </a:lnTo>
                <a:lnTo>
                  <a:pt x="60" y="0"/>
                </a:lnTo>
                <a:lnTo>
                  <a:pt x="101" y="79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1" name="Freeform 31"/>
          <p:cNvSpPr/>
          <p:nvPr/>
        </p:nvSpPr>
        <p:spPr bwMode="auto">
          <a:xfrm>
            <a:off x="9042422" y="5631135"/>
            <a:ext cx="1001077" cy="525318"/>
          </a:xfrm>
          <a:custGeom>
            <a:avLst/>
            <a:gdLst>
              <a:gd name="T0" fmla="*/ 101 w 101"/>
              <a:gd name="T1" fmla="*/ 53 h 53"/>
              <a:gd name="T2" fmla="*/ 101 w 101"/>
              <a:gd name="T3" fmla="*/ 0 h 53"/>
              <a:gd name="T4" fmla="*/ 0 w 101"/>
              <a:gd name="T5" fmla="*/ 53 h 53"/>
              <a:gd name="T6" fmla="*/ 101 w 101"/>
              <a:gd name="T7" fmla="*/ 53 h 5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1" h="53">
                <a:moveTo>
                  <a:pt x="101" y="53"/>
                </a:moveTo>
                <a:lnTo>
                  <a:pt x="101" y="0"/>
                </a:lnTo>
                <a:lnTo>
                  <a:pt x="0" y="53"/>
                </a:lnTo>
                <a:lnTo>
                  <a:pt x="101" y="53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2" name="Freeform 32"/>
          <p:cNvSpPr/>
          <p:nvPr/>
        </p:nvSpPr>
        <p:spPr bwMode="auto">
          <a:xfrm>
            <a:off x="7823289" y="4778732"/>
            <a:ext cx="1219134" cy="1377721"/>
          </a:xfrm>
          <a:custGeom>
            <a:avLst/>
            <a:gdLst>
              <a:gd name="T0" fmla="*/ 123 w 123"/>
              <a:gd name="T1" fmla="*/ 139 h 139"/>
              <a:gd name="T2" fmla="*/ 0 w 123"/>
              <a:gd name="T3" fmla="*/ 69 h 139"/>
              <a:gd name="T4" fmla="*/ 84 w 123"/>
              <a:gd name="T5" fmla="*/ 0 h 139"/>
              <a:gd name="T6" fmla="*/ 123 w 123"/>
              <a:gd name="T7" fmla="*/ 139 h 13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" h="139">
                <a:moveTo>
                  <a:pt x="123" y="139"/>
                </a:moveTo>
                <a:lnTo>
                  <a:pt x="0" y="69"/>
                </a:lnTo>
                <a:lnTo>
                  <a:pt x="84" y="0"/>
                </a:lnTo>
                <a:lnTo>
                  <a:pt x="123" y="139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3" name="Freeform 33"/>
          <p:cNvSpPr/>
          <p:nvPr/>
        </p:nvSpPr>
        <p:spPr bwMode="auto">
          <a:xfrm>
            <a:off x="7823289" y="5462636"/>
            <a:ext cx="1219134" cy="693816"/>
          </a:xfrm>
          <a:custGeom>
            <a:avLst/>
            <a:gdLst>
              <a:gd name="T0" fmla="*/ 123 w 123"/>
              <a:gd name="T1" fmla="*/ 70 h 70"/>
              <a:gd name="T2" fmla="*/ 0 w 123"/>
              <a:gd name="T3" fmla="*/ 0 h 70"/>
              <a:gd name="T4" fmla="*/ 0 w 123"/>
              <a:gd name="T5" fmla="*/ 70 h 70"/>
              <a:gd name="T6" fmla="*/ 123 w 123"/>
              <a:gd name="T7" fmla="*/ 70 h 7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" h="70">
                <a:moveTo>
                  <a:pt x="123" y="70"/>
                </a:moveTo>
                <a:lnTo>
                  <a:pt x="0" y="0"/>
                </a:lnTo>
                <a:lnTo>
                  <a:pt x="0" y="70"/>
                </a:lnTo>
                <a:lnTo>
                  <a:pt x="123" y="7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4" name="Freeform 34"/>
          <p:cNvSpPr/>
          <p:nvPr/>
        </p:nvSpPr>
        <p:spPr bwMode="auto">
          <a:xfrm>
            <a:off x="6881681" y="2023290"/>
            <a:ext cx="1129929" cy="426201"/>
          </a:xfrm>
          <a:custGeom>
            <a:avLst/>
            <a:gdLst>
              <a:gd name="T0" fmla="*/ 0 w 114"/>
              <a:gd name="T1" fmla="*/ 43 h 43"/>
              <a:gd name="T2" fmla="*/ 114 w 114"/>
              <a:gd name="T3" fmla="*/ 33 h 43"/>
              <a:gd name="T4" fmla="*/ 24 w 114"/>
              <a:gd name="T5" fmla="*/ 0 h 43"/>
              <a:gd name="T6" fmla="*/ 0 w 114"/>
              <a:gd name="T7" fmla="*/ 43 h 4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4" h="43">
                <a:moveTo>
                  <a:pt x="0" y="43"/>
                </a:moveTo>
                <a:lnTo>
                  <a:pt x="114" y="33"/>
                </a:lnTo>
                <a:lnTo>
                  <a:pt x="24" y="0"/>
                </a:lnTo>
                <a:lnTo>
                  <a:pt x="0" y="43"/>
                </a:lnTo>
                <a:close/>
              </a:path>
            </a:pathLst>
          </a:custGeom>
          <a:solidFill>
            <a:srgbClr val="92D050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5" name="Freeform 35"/>
          <p:cNvSpPr/>
          <p:nvPr/>
        </p:nvSpPr>
        <p:spPr bwMode="auto">
          <a:xfrm>
            <a:off x="7892670" y="814068"/>
            <a:ext cx="1050635" cy="921784"/>
          </a:xfrm>
          <a:custGeom>
            <a:avLst/>
            <a:gdLst>
              <a:gd name="T0" fmla="*/ 106 w 106"/>
              <a:gd name="T1" fmla="*/ 0 h 93"/>
              <a:gd name="T2" fmla="*/ 82 w 106"/>
              <a:gd name="T3" fmla="*/ 93 h 93"/>
              <a:gd name="T4" fmla="*/ 0 w 106"/>
              <a:gd name="T5" fmla="*/ 71 h 93"/>
              <a:gd name="T6" fmla="*/ 106 w 106"/>
              <a:gd name="T7" fmla="*/ 0 h 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" h="93">
                <a:moveTo>
                  <a:pt x="106" y="0"/>
                </a:moveTo>
                <a:lnTo>
                  <a:pt x="82" y="93"/>
                </a:lnTo>
                <a:lnTo>
                  <a:pt x="0" y="71"/>
                </a:lnTo>
                <a:lnTo>
                  <a:pt x="106" y="0"/>
                </a:lnTo>
                <a:close/>
              </a:path>
            </a:pathLst>
          </a:custGeom>
          <a:solidFill>
            <a:srgbClr val="92D050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6" name="Freeform 36"/>
          <p:cNvSpPr/>
          <p:nvPr/>
        </p:nvSpPr>
        <p:spPr bwMode="auto">
          <a:xfrm>
            <a:off x="7892670" y="1517796"/>
            <a:ext cx="812756" cy="832579"/>
          </a:xfrm>
          <a:custGeom>
            <a:avLst/>
            <a:gdLst>
              <a:gd name="T0" fmla="*/ 0 w 82"/>
              <a:gd name="T1" fmla="*/ 0 h 84"/>
              <a:gd name="T2" fmla="*/ 12 w 82"/>
              <a:gd name="T3" fmla="*/ 84 h 84"/>
              <a:gd name="T4" fmla="*/ 82 w 82"/>
              <a:gd name="T5" fmla="*/ 22 h 84"/>
              <a:gd name="T6" fmla="*/ 0 w 82"/>
              <a:gd name="T7" fmla="*/ 0 h 8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2" h="84">
                <a:moveTo>
                  <a:pt x="0" y="0"/>
                </a:moveTo>
                <a:lnTo>
                  <a:pt x="12" y="84"/>
                </a:lnTo>
                <a:lnTo>
                  <a:pt x="82" y="22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7" name="Freeform 37"/>
          <p:cNvSpPr/>
          <p:nvPr/>
        </p:nvSpPr>
        <p:spPr bwMode="auto">
          <a:xfrm>
            <a:off x="7823289" y="814068"/>
            <a:ext cx="1120017" cy="703728"/>
          </a:xfrm>
          <a:custGeom>
            <a:avLst/>
            <a:gdLst>
              <a:gd name="T0" fmla="*/ 0 w 113"/>
              <a:gd name="T1" fmla="*/ 0 h 71"/>
              <a:gd name="T2" fmla="*/ 7 w 113"/>
              <a:gd name="T3" fmla="*/ 71 h 71"/>
              <a:gd name="T4" fmla="*/ 113 w 113"/>
              <a:gd name="T5" fmla="*/ 0 h 71"/>
              <a:gd name="T6" fmla="*/ 0 w 113"/>
              <a:gd name="T7" fmla="*/ 0 h 7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3" h="71">
                <a:moveTo>
                  <a:pt x="0" y="0"/>
                </a:moveTo>
                <a:lnTo>
                  <a:pt x="7" y="71"/>
                </a:lnTo>
                <a:lnTo>
                  <a:pt x="113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8" name="Freeform 38"/>
          <p:cNvSpPr/>
          <p:nvPr/>
        </p:nvSpPr>
        <p:spPr bwMode="auto">
          <a:xfrm>
            <a:off x="8467546" y="3301894"/>
            <a:ext cx="624434" cy="1476837"/>
          </a:xfrm>
          <a:custGeom>
            <a:avLst/>
            <a:gdLst>
              <a:gd name="T0" fmla="*/ 63 w 63"/>
              <a:gd name="T1" fmla="*/ 0 h 149"/>
              <a:gd name="T2" fmla="*/ 19 w 63"/>
              <a:gd name="T3" fmla="*/ 149 h 149"/>
              <a:gd name="T4" fmla="*/ 0 w 63"/>
              <a:gd name="T5" fmla="*/ 24 h 149"/>
              <a:gd name="T6" fmla="*/ 63 w 63"/>
              <a:gd name="T7" fmla="*/ 0 h 14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3" h="149">
                <a:moveTo>
                  <a:pt x="63" y="0"/>
                </a:moveTo>
                <a:lnTo>
                  <a:pt x="19" y="149"/>
                </a:lnTo>
                <a:lnTo>
                  <a:pt x="0" y="24"/>
                </a:lnTo>
                <a:lnTo>
                  <a:pt x="63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9" name="Freeform 39"/>
          <p:cNvSpPr/>
          <p:nvPr/>
        </p:nvSpPr>
        <p:spPr bwMode="auto">
          <a:xfrm>
            <a:off x="8655868" y="3301894"/>
            <a:ext cx="644258" cy="1476837"/>
          </a:xfrm>
          <a:custGeom>
            <a:avLst/>
            <a:gdLst>
              <a:gd name="T0" fmla="*/ 44 w 65"/>
              <a:gd name="T1" fmla="*/ 0 h 149"/>
              <a:gd name="T2" fmla="*/ 65 w 65"/>
              <a:gd name="T3" fmla="*/ 82 h 149"/>
              <a:gd name="T4" fmla="*/ 0 w 65"/>
              <a:gd name="T5" fmla="*/ 149 h 149"/>
              <a:gd name="T6" fmla="*/ 44 w 65"/>
              <a:gd name="T7" fmla="*/ 0 h 14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5" h="149">
                <a:moveTo>
                  <a:pt x="44" y="0"/>
                </a:moveTo>
                <a:lnTo>
                  <a:pt x="65" y="82"/>
                </a:lnTo>
                <a:lnTo>
                  <a:pt x="0" y="149"/>
                </a:lnTo>
                <a:lnTo>
                  <a:pt x="44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50" name="Freeform 40"/>
          <p:cNvSpPr/>
          <p:nvPr/>
        </p:nvSpPr>
        <p:spPr bwMode="auto">
          <a:xfrm>
            <a:off x="8467546" y="2399933"/>
            <a:ext cx="624434" cy="1139841"/>
          </a:xfrm>
          <a:custGeom>
            <a:avLst/>
            <a:gdLst>
              <a:gd name="T0" fmla="*/ 41 w 63"/>
              <a:gd name="T1" fmla="*/ 0 h 115"/>
              <a:gd name="T2" fmla="*/ 0 w 63"/>
              <a:gd name="T3" fmla="*/ 115 h 115"/>
              <a:gd name="T4" fmla="*/ 63 w 63"/>
              <a:gd name="T5" fmla="*/ 91 h 115"/>
              <a:gd name="T6" fmla="*/ 41 w 63"/>
              <a:gd name="T7" fmla="*/ 0 h 11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3" h="115">
                <a:moveTo>
                  <a:pt x="41" y="0"/>
                </a:moveTo>
                <a:lnTo>
                  <a:pt x="0" y="115"/>
                </a:lnTo>
                <a:lnTo>
                  <a:pt x="63" y="91"/>
                </a:lnTo>
                <a:lnTo>
                  <a:pt x="41" y="0"/>
                </a:lnTo>
                <a:close/>
              </a:path>
            </a:pathLst>
          </a:custGeom>
          <a:solidFill>
            <a:srgbClr val="92D050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51" name="Freeform 41"/>
          <p:cNvSpPr/>
          <p:nvPr/>
        </p:nvSpPr>
        <p:spPr bwMode="auto">
          <a:xfrm>
            <a:off x="9091980" y="2380110"/>
            <a:ext cx="951519" cy="1189399"/>
          </a:xfrm>
          <a:custGeom>
            <a:avLst/>
            <a:gdLst>
              <a:gd name="T0" fmla="*/ 43 w 96"/>
              <a:gd name="T1" fmla="*/ 0 h 120"/>
              <a:gd name="T2" fmla="*/ 96 w 96"/>
              <a:gd name="T3" fmla="*/ 120 h 120"/>
              <a:gd name="T4" fmla="*/ 0 w 96"/>
              <a:gd name="T5" fmla="*/ 93 h 120"/>
              <a:gd name="T6" fmla="*/ 43 w 96"/>
              <a:gd name="T7" fmla="*/ 0 h 12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6" h="120">
                <a:moveTo>
                  <a:pt x="43" y="0"/>
                </a:moveTo>
                <a:lnTo>
                  <a:pt x="96" y="120"/>
                </a:lnTo>
                <a:lnTo>
                  <a:pt x="0" y="93"/>
                </a:lnTo>
                <a:lnTo>
                  <a:pt x="43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52" name="Freeform 42"/>
          <p:cNvSpPr/>
          <p:nvPr/>
        </p:nvSpPr>
        <p:spPr bwMode="auto">
          <a:xfrm>
            <a:off x="8705426" y="1735852"/>
            <a:ext cx="812756" cy="664081"/>
          </a:xfrm>
          <a:custGeom>
            <a:avLst/>
            <a:gdLst>
              <a:gd name="T0" fmla="*/ 17 w 82"/>
              <a:gd name="T1" fmla="*/ 67 h 67"/>
              <a:gd name="T2" fmla="*/ 0 w 82"/>
              <a:gd name="T3" fmla="*/ 0 h 67"/>
              <a:gd name="T4" fmla="*/ 82 w 82"/>
              <a:gd name="T5" fmla="*/ 65 h 67"/>
              <a:gd name="T6" fmla="*/ 17 w 82"/>
              <a:gd name="T7" fmla="*/ 67 h 6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2" h="67">
                <a:moveTo>
                  <a:pt x="17" y="67"/>
                </a:moveTo>
                <a:lnTo>
                  <a:pt x="0" y="0"/>
                </a:lnTo>
                <a:lnTo>
                  <a:pt x="82" y="65"/>
                </a:lnTo>
                <a:lnTo>
                  <a:pt x="17" y="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53" name="Freeform 43"/>
          <p:cNvSpPr/>
          <p:nvPr/>
        </p:nvSpPr>
        <p:spPr bwMode="auto">
          <a:xfrm>
            <a:off x="8873924" y="2380110"/>
            <a:ext cx="644258" cy="921784"/>
          </a:xfrm>
          <a:custGeom>
            <a:avLst/>
            <a:gdLst>
              <a:gd name="T0" fmla="*/ 0 w 65"/>
              <a:gd name="T1" fmla="*/ 2 h 93"/>
              <a:gd name="T2" fmla="*/ 22 w 65"/>
              <a:gd name="T3" fmla="*/ 93 h 93"/>
              <a:gd name="T4" fmla="*/ 65 w 65"/>
              <a:gd name="T5" fmla="*/ 0 h 93"/>
              <a:gd name="T6" fmla="*/ 0 w 65"/>
              <a:gd name="T7" fmla="*/ 2 h 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5" h="93">
                <a:moveTo>
                  <a:pt x="0" y="2"/>
                </a:moveTo>
                <a:lnTo>
                  <a:pt x="22" y="93"/>
                </a:lnTo>
                <a:lnTo>
                  <a:pt x="65" y="0"/>
                </a:lnTo>
                <a:lnTo>
                  <a:pt x="0" y="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54" name="Freeform 44"/>
          <p:cNvSpPr/>
          <p:nvPr/>
        </p:nvSpPr>
        <p:spPr bwMode="auto">
          <a:xfrm>
            <a:off x="7288059" y="2350375"/>
            <a:ext cx="723551" cy="574876"/>
          </a:xfrm>
          <a:custGeom>
            <a:avLst/>
            <a:gdLst>
              <a:gd name="T0" fmla="*/ 73 w 73"/>
              <a:gd name="T1" fmla="*/ 0 h 58"/>
              <a:gd name="T2" fmla="*/ 0 w 73"/>
              <a:gd name="T3" fmla="*/ 58 h 58"/>
              <a:gd name="T4" fmla="*/ 54 w 73"/>
              <a:gd name="T5" fmla="*/ 58 h 58"/>
              <a:gd name="T6" fmla="*/ 73 w 73"/>
              <a:gd name="T7" fmla="*/ 0 h 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73" h="58">
                <a:moveTo>
                  <a:pt x="73" y="0"/>
                </a:moveTo>
                <a:lnTo>
                  <a:pt x="0" y="58"/>
                </a:lnTo>
                <a:lnTo>
                  <a:pt x="54" y="58"/>
                </a:lnTo>
                <a:lnTo>
                  <a:pt x="73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55" name="Line 45"/>
          <p:cNvSpPr>
            <a:spLocks noChangeShapeType="1"/>
          </p:cNvSpPr>
          <p:nvPr/>
        </p:nvSpPr>
        <p:spPr bwMode="auto">
          <a:xfrm>
            <a:off x="7743995" y="814068"/>
            <a:ext cx="0" cy="0"/>
          </a:xfrm>
          <a:prstGeom prst="lin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56" name="Line 46"/>
          <p:cNvSpPr>
            <a:spLocks noChangeShapeType="1"/>
          </p:cNvSpPr>
          <p:nvPr/>
        </p:nvSpPr>
        <p:spPr bwMode="auto">
          <a:xfrm>
            <a:off x="7743995" y="814068"/>
            <a:ext cx="0" cy="0"/>
          </a:xfrm>
          <a:prstGeom prst="lin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57" name="Line 47"/>
          <p:cNvSpPr>
            <a:spLocks noChangeShapeType="1"/>
          </p:cNvSpPr>
          <p:nvPr/>
        </p:nvSpPr>
        <p:spPr bwMode="auto">
          <a:xfrm>
            <a:off x="6505038" y="2925251"/>
            <a:ext cx="0" cy="0"/>
          </a:xfrm>
          <a:prstGeom prst="lin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58" name="Line 48"/>
          <p:cNvSpPr>
            <a:spLocks noChangeShapeType="1"/>
          </p:cNvSpPr>
          <p:nvPr/>
        </p:nvSpPr>
        <p:spPr bwMode="auto">
          <a:xfrm>
            <a:off x="6505038" y="2925251"/>
            <a:ext cx="0" cy="0"/>
          </a:xfrm>
          <a:prstGeom prst="lin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70" name="矩形 69"/>
          <p:cNvSpPr/>
          <p:nvPr/>
        </p:nvSpPr>
        <p:spPr>
          <a:xfrm>
            <a:off x="1377308" y="4267773"/>
            <a:ext cx="3275715" cy="4298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altLang="zh-CN" sz="1100" dirty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What is entrepreneurship</a:t>
            </a:r>
            <a:endParaRPr lang="en-US" altLang="zh-CN" sz="1100" dirty="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algn="just"/>
            <a:endParaRPr lang="en-US" altLang="zh-CN" sz="1100" dirty="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grpSp>
        <p:nvGrpSpPr>
          <p:cNvPr id="10" name="组合 9"/>
          <p:cNvGrpSpPr/>
          <p:nvPr/>
        </p:nvGrpSpPr>
        <p:grpSpPr>
          <a:xfrm>
            <a:off x="3126539" y="3505083"/>
            <a:ext cx="306582" cy="527623"/>
            <a:chOff x="3303333" y="752089"/>
            <a:chExt cx="484065" cy="833069"/>
          </a:xfrm>
        </p:grpSpPr>
        <p:cxnSp>
          <p:nvCxnSpPr>
            <p:cNvPr id="6" name="直接连接符 5"/>
            <p:cNvCxnSpPr/>
            <p:nvPr/>
          </p:nvCxnSpPr>
          <p:spPr>
            <a:xfrm>
              <a:off x="3373120" y="814068"/>
              <a:ext cx="355600" cy="355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直接连接符 70"/>
            <p:cNvCxnSpPr/>
            <p:nvPr/>
          </p:nvCxnSpPr>
          <p:spPr>
            <a:xfrm flipV="1">
              <a:off x="3373120" y="1179955"/>
              <a:ext cx="355600" cy="355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椭圆 6"/>
            <p:cNvSpPr/>
            <p:nvPr/>
          </p:nvSpPr>
          <p:spPr>
            <a:xfrm>
              <a:off x="3687470" y="1129991"/>
              <a:ext cx="99928" cy="99928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2" name="椭圆 71"/>
            <p:cNvSpPr/>
            <p:nvPr/>
          </p:nvSpPr>
          <p:spPr>
            <a:xfrm>
              <a:off x="3303333" y="752089"/>
              <a:ext cx="99928" cy="99928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3" name="椭圆 72"/>
            <p:cNvSpPr/>
            <p:nvPr/>
          </p:nvSpPr>
          <p:spPr>
            <a:xfrm>
              <a:off x="3303333" y="1485230"/>
              <a:ext cx="99928" cy="99928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直接连接符 2"/>
          <p:cNvCxnSpPr/>
          <p:nvPr/>
        </p:nvCxnSpPr>
        <p:spPr>
          <a:xfrm>
            <a:off x="-84455" y="6118737"/>
            <a:ext cx="12192000" cy="0"/>
          </a:xfrm>
          <a:prstGeom prst="line">
            <a:avLst/>
          </a:prstGeom>
          <a:ln w="76200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83" name="图片 482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860" y="4558026"/>
            <a:ext cx="1652159" cy="1560711"/>
          </a:xfrm>
          <a:prstGeom prst="rect">
            <a:avLst/>
          </a:prstGeom>
        </p:spPr>
      </p:pic>
      <p:pic>
        <p:nvPicPr>
          <p:cNvPr id="485" name="图片 48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 flipH="1">
            <a:off x="10120245" y="4848521"/>
            <a:ext cx="1345315" cy="1270851"/>
          </a:xfrm>
          <a:prstGeom prst="rect">
            <a:avLst/>
          </a:prstGeom>
        </p:spPr>
      </p:pic>
      <p:pic>
        <p:nvPicPr>
          <p:cNvPr id="486" name="图片 485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56882" y="5315084"/>
            <a:ext cx="850742" cy="803653"/>
          </a:xfrm>
          <a:prstGeom prst="rect">
            <a:avLst/>
          </a:prstGeom>
        </p:spPr>
      </p:pic>
      <p:sp>
        <p:nvSpPr>
          <p:cNvPr id="487" name="矩形 486"/>
          <p:cNvSpPr/>
          <p:nvPr/>
        </p:nvSpPr>
        <p:spPr>
          <a:xfrm>
            <a:off x="3643313" y="741527"/>
            <a:ext cx="4905375" cy="9220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just"/>
            <a:r>
              <a:rPr lang="en-US" altLang="zh-CN" sz="5400" dirty="0">
                <a:solidFill>
                  <a:schemeClr val="accent3">
                    <a:lumMod val="75000"/>
                    <a:lumOff val="25000"/>
                  </a:schemeClr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Entrepreneurship</a:t>
            </a:r>
            <a:endParaRPr lang="en-US" altLang="zh-CN" sz="5400" dirty="0">
              <a:solidFill>
                <a:schemeClr val="accent3">
                  <a:lumMod val="75000"/>
                  <a:lumOff val="25000"/>
                </a:schemeClr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492" name="矩形 491"/>
          <p:cNvSpPr/>
          <p:nvPr/>
        </p:nvSpPr>
        <p:spPr>
          <a:xfrm>
            <a:off x="2627630" y="1663700"/>
            <a:ext cx="6938010" cy="16300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altLang="zh-CN" sz="2000">
                <a:solidFill>
                  <a:schemeClr val="accent3">
                    <a:lumMod val="75000"/>
                    <a:lumOff val="25000"/>
                  </a:schemeClr>
                </a:solidFill>
                <a:latin typeface="Times New Roman" panose="02020603050405020304" charset="0"/>
                <a:cs typeface="Times New Roman" panose="02020603050405020304" charset="0"/>
              </a:rPr>
              <a:t>Entrepreneurship is the special ability of some people to use land, labor and capital to produce goods, to find new business opportunities and to develop new business models.</a:t>
            </a:r>
            <a:endParaRPr lang="en-US" altLang="zh-CN" sz="2000">
              <a:solidFill>
                <a:schemeClr val="accent3">
                  <a:lumMod val="75000"/>
                  <a:lumOff val="25000"/>
                </a:schemeClr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algn="just"/>
            <a:endParaRPr lang="en-US" altLang="zh-CN" sz="2000">
              <a:solidFill>
                <a:schemeClr val="accent3">
                  <a:lumMod val="75000"/>
                  <a:lumOff val="25000"/>
                </a:schemeClr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algn="just"/>
            <a:r>
              <a:rPr lang="en-US" altLang="zh-CN" sz="2000">
                <a:solidFill>
                  <a:schemeClr val="accent3">
                    <a:lumMod val="75000"/>
                    <a:lumOff val="25000"/>
                  </a:schemeClr>
                </a:solidFill>
                <a:latin typeface="Times New Roman" panose="02020603050405020304" charset="0"/>
                <a:cs typeface="Times New Roman" panose="02020603050405020304" charset="0"/>
              </a:rPr>
              <a:t>Like Innovate and adventure.</a:t>
            </a:r>
            <a:endParaRPr lang="en-US" altLang="zh-CN" sz="2000">
              <a:solidFill>
                <a:schemeClr val="accent3">
                  <a:lumMod val="75000"/>
                  <a:lumOff val="25000"/>
                </a:schemeClr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7565390" y="5440045"/>
            <a:ext cx="2554605" cy="55308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000" i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Deciphering the enterprise culture : entrepreneurship, petty capitalism and the restructuringof</a:t>
            </a:r>
            <a:endParaRPr lang="en-US" altLang="zh-CN" sz="1000" i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直接连接符 2"/>
          <p:cNvCxnSpPr/>
          <p:nvPr/>
        </p:nvCxnSpPr>
        <p:spPr>
          <a:xfrm>
            <a:off x="0" y="863600"/>
            <a:ext cx="4257040" cy="599440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直接连接符 17"/>
          <p:cNvCxnSpPr/>
          <p:nvPr/>
        </p:nvCxnSpPr>
        <p:spPr>
          <a:xfrm flipH="1">
            <a:off x="5476240" y="0"/>
            <a:ext cx="1834389" cy="685800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连接符 28"/>
          <p:cNvCxnSpPr/>
          <p:nvPr/>
        </p:nvCxnSpPr>
        <p:spPr>
          <a:xfrm>
            <a:off x="8610821" y="0"/>
            <a:ext cx="2102629" cy="685800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9" name="组合 8"/>
          <p:cNvGrpSpPr/>
          <p:nvPr/>
        </p:nvGrpSpPr>
        <p:grpSpPr>
          <a:xfrm flipH="1">
            <a:off x="935434" y="1455225"/>
            <a:ext cx="2910311" cy="1899767"/>
            <a:chOff x="1268150" y="2136268"/>
            <a:chExt cx="3472492" cy="2266742"/>
          </a:xfrm>
        </p:grpSpPr>
        <p:sp>
          <p:nvSpPr>
            <p:cNvPr id="4" name="流程图: 手动输入 3"/>
            <p:cNvSpPr/>
            <p:nvPr/>
          </p:nvSpPr>
          <p:spPr>
            <a:xfrm rot="648703">
              <a:off x="1268150" y="2273083"/>
              <a:ext cx="3472492" cy="2129927"/>
            </a:xfrm>
            <a:custGeom>
              <a:avLst/>
              <a:gdLst>
                <a:gd name="connsiteX0" fmla="*/ 0 w 10000"/>
                <a:gd name="connsiteY0" fmla="*/ 2000 h 10000"/>
                <a:gd name="connsiteX1" fmla="*/ 10000 w 10000"/>
                <a:gd name="connsiteY1" fmla="*/ 0 h 10000"/>
                <a:gd name="connsiteX2" fmla="*/ 10000 w 10000"/>
                <a:gd name="connsiteY2" fmla="*/ 10000 h 10000"/>
                <a:gd name="connsiteX3" fmla="*/ 0 w 10000"/>
                <a:gd name="connsiteY3" fmla="*/ 10000 h 10000"/>
                <a:gd name="connsiteX4" fmla="*/ 0 w 10000"/>
                <a:gd name="connsiteY4" fmla="*/ 2000 h 10000"/>
                <a:gd name="connsiteX0-1" fmla="*/ 0 w 10000"/>
                <a:gd name="connsiteY0-2" fmla="*/ 2000 h 10233"/>
                <a:gd name="connsiteX1-3" fmla="*/ 10000 w 10000"/>
                <a:gd name="connsiteY1-4" fmla="*/ 0 h 10233"/>
                <a:gd name="connsiteX2-5" fmla="*/ 10000 w 10000"/>
                <a:gd name="connsiteY2-6" fmla="*/ 10000 h 10233"/>
                <a:gd name="connsiteX3-7" fmla="*/ 1846 w 10000"/>
                <a:gd name="connsiteY3-8" fmla="*/ 10233 h 10233"/>
                <a:gd name="connsiteX4-9" fmla="*/ 0 w 10000"/>
                <a:gd name="connsiteY4-10" fmla="*/ 2000 h 10233"/>
                <a:gd name="connsiteX0-11" fmla="*/ 0 w 10000"/>
                <a:gd name="connsiteY0-12" fmla="*/ 2000 h 10233"/>
                <a:gd name="connsiteX1-13" fmla="*/ 10000 w 10000"/>
                <a:gd name="connsiteY1-14" fmla="*/ 0 h 10233"/>
                <a:gd name="connsiteX2-15" fmla="*/ 8800 w 10000"/>
                <a:gd name="connsiteY2-16" fmla="*/ 10058 h 10233"/>
                <a:gd name="connsiteX3-17" fmla="*/ 1846 w 10000"/>
                <a:gd name="connsiteY3-18" fmla="*/ 10233 h 10233"/>
                <a:gd name="connsiteX4-19" fmla="*/ 0 w 10000"/>
                <a:gd name="connsiteY4-20" fmla="*/ 2000 h 10233"/>
                <a:gd name="connsiteX0-21" fmla="*/ 0 w 9231"/>
                <a:gd name="connsiteY0-22" fmla="*/ 2698 h 10233"/>
                <a:gd name="connsiteX1-23" fmla="*/ 9231 w 9231"/>
                <a:gd name="connsiteY1-24" fmla="*/ 0 h 10233"/>
                <a:gd name="connsiteX2-25" fmla="*/ 8031 w 9231"/>
                <a:gd name="connsiteY2-26" fmla="*/ 10058 h 10233"/>
                <a:gd name="connsiteX3-27" fmla="*/ 1077 w 9231"/>
                <a:gd name="connsiteY3-28" fmla="*/ 10233 h 10233"/>
                <a:gd name="connsiteX4-29" fmla="*/ 0 w 9231"/>
                <a:gd name="connsiteY4-30" fmla="*/ 2698 h 10233"/>
                <a:gd name="connsiteX0-31" fmla="*/ 0 w 10000"/>
                <a:gd name="connsiteY0-32" fmla="*/ 3092 h 10455"/>
                <a:gd name="connsiteX1-33" fmla="*/ 10000 w 10000"/>
                <a:gd name="connsiteY1-34" fmla="*/ 0 h 10455"/>
                <a:gd name="connsiteX2-35" fmla="*/ 8700 w 10000"/>
                <a:gd name="connsiteY2-36" fmla="*/ 10284 h 10455"/>
                <a:gd name="connsiteX3-37" fmla="*/ 1167 w 10000"/>
                <a:gd name="connsiteY3-38" fmla="*/ 10455 h 10455"/>
                <a:gd name="connsiteX4-39" fmla="*/ 0 w 10000"/>
                <a:gd name="connsiteY4-40" fmla="*/ 3092 h 10455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10000" h="10455">
                  <a:moveTo>
                    <a:pt x="0" y="3092"/>
                  </a:moveTo>
                  <a:lnTo>
                    <a:pt x="10000" y="0"/>
                  </a:lnTo>
                  <a:lnTo>
                    <a:pt x="8700" y="10284"/>
                  </a:lnTo>
                  <a:lnTo>
                    <a:pt x="1167" y="10455"/>
                  </a:lnTo>
                  <a:lnTo>
                    <a:pt x="0" y="3092"/>
                  </a:lnTo>
                  <a:close/>
                </a:path>
              </a:pathLst>
            </a:custGeom>
            <a:solidFill>
              <a:srgbClr val="1B3A49">
                <a:alpha val="87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流程图: 手动输入 3"/>
            <p:cNvSpPr/>
            <p:nvPr/>
          </p:nvSpPr>
          <p:spPr>
            <a:xfrm rot="21209859" flipH="1">
              <a:off x="1396686" y="2136268"/>
              <a:ext cx="3122818" cy="2129927"/>
            </a:xfrm>
            <a:custGeom>
              <a:avLst/>
              <a:gdLst>
                <a:gd name="connsiteX0" fmla="*/ 0 w 10000"/>
                <a:gd name="connsiteY0" fmla="*/ 2000 h 10000"/>
                <a:gd name="connsiteX1" fmla="*/ 10000 w 10000"/>
                <a:gd name="connsiteY1" fmla="*/ 0 h 10000"/>
                <a:gd name="connsiteX2" fmla="*/ 10000 w 10000"/>
                <a:gd name="connsiteY2" fmla="*/ 10000 h 10000"/>
                <a:gd name="connsiteX3" fmla="*/ 0 w 10000"/>
                <a:gd name="connsiteY3" fmla="*/ 10000 h 10000"/>
                <a:gd name="connsiteX4" fmla="*/ 0 w 10000"/>
                <a:gd name="connsiteY4" fmla="*/ 2000 h 10000"/>
                <a:gd name="connsiteX0-1" fmla="*/ 0 w 10000"/>
                <a:gd name="connsiteY0-2" fmla="*/ 2000 h 10233"/>
                <a:gd name="connsiteX1-3" fmla="*/ 10000 w 10000"/>
                <a:gd name="connsiteY1-4" fmla="*/ 0 h 10233"/>
                <a:gd name="connsiteX2-5" fmla="*/ 10000 w 10000"/>
                <a:gd name="connsiteY2-6" fmla="*/ 10000 h 10233"/>
                <a:gd name="connsiteX3-7" fmla="*/ 1846 w 10000"/>
                <a:gd name="connsiteY3-8" fmla="*/ 10233 h 10233"/>
                <a:gd name="connsiteX4-9" fmla="*/ 0 w 10000"/>
                <a:gd name="connsiteY4-10" fmla="*/ 2000 h 10233"/>
                <a:gd name="connsiteX0-11" fmla="*/ 0 w 10000"/>
                <a:gd name="connsiteY0-12" fmla="*/ 2000 h 10233"/>
                <a:gd name="connsiteX1-13" fmla="*/ 10000 w 10000"/>
                <a:gd name="connsiteY1-14" fmla="*/ 0 h 10233"/>
                <a:gd name="connsiteX2-15" fmla="*/ 8800 w 10000"/>
                <a:gd name="connsiteY2-16" fmla="*/ 10058 h 10233"/>
                <a:gd name="connsiteX3-17" fmla="*/ 1846 w 10000"/>
                <a:gd name="connsiteY3-18" fmla="*/ 10233 h 10233"/>
                <a:gd name="connsiteX4-19" fmla="*/ 0 w 10000"/>
                <a:gd name="connsiteY4-20" fmla="*/ 2000 h 10233"/>
                <a:gd name="connsiteX0-21" fmla="*/ 0 w 9231"/>
                <a:gd name="connsiteY0-22" fmla="*/ 2698 h 10233"/>
                <a:gd name="connsiteX1-23" fmla="*/ 9231 w 9231"/>
                <a:gd name="connsiteY1-24" fmla="*/ 0 h 10233"/>
                <a:gd name="connsiteX2-25" fmla="*/ 8031 w 9231"/>
                <a:gd name="connsiteY2-26" fmla="*/ 10058 h 10233"/>
                <a:gd name="connsiteX3-27" fmla="*/ 1077 w 9231"/>
                <a:gd name="connsiteY3-28" fmla="*/ 10233 h 10233"/>
                <a:gd name="connsiteX4-29" fmla="*/ 0 w 9231"/>
                <a:gd name="connsiteY4-30" fmla="*/ 2698 h 10233"/>
                <a:gd name="connsiteX0-31" fmla="*/ 0 w 10000"/>
                <a:gd name="connsiteY0-32" fmla="*/ 3092 h 10455"/>
                <a:gd name="connsiteX1-33" fmla="*/ 10000 w 10000"/>
                <a:gd name="connsiteY1-34" fmla="*/ 0 h 10455"/>
                <a:gd name="connsiteX2-35" fmla="*/ 8700 w 10000"/>
                <a:gd name="connsiteY2-36" fmla="*/ 10284 h 10455"/>
                <a:gd name="connsiteX3-37" fmla="*/ 1167 w 10000"/>
                <a:gd name="connsiteY3-38" fmla="*/ 10455 h 10455"/>
                <a:gd name="connsiteX4-39" fmla="*/ 0 w 10000"/>
                <a:gd name="connsiteY4-40" fmla="*/ 3092 h 10455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10000" h="10455">
                  <a:moveTo>
                    <a:pt x="0" y="3092"/>
                  </a:moveTo>
                  <a:lnTo>
                    <a:pt x="10000" y="0"/>
                  </a:lnTo>
                  <a:lnTo>
                    <a:pt x="8700" y="10284"/>
                  </a:lnTo>
                  <a:lnTo>
                    <a:pt x="1167" y="10455"/>
                  </a:lnTo>
                  <a:lnTo>
                    <a:pt x="0" y="3092"/>
                  </a:lnTo>
                  <a:close/>
                </a:path>
              </a:pathLst>
            </a:custGeom>
            <a:solidFill>
              <a:srgbClr val="1B3A49">
                <a:alpha val="87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16" name="矩形 15"/>
          <p:cNvSpPr/>
          <p:nvPr/>
        </p:nvSpPr>
        <p:spPr>
          <a:xfrm>
            <a:off x="1301115" y="2139315"/>
            <a:ext cx="2179320" cy="7067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altLang="zh-CN" sz="2000" dirty="0">
                <a:solidFill>
                  <a:schemeClr val="bg1"/>
                </a:solidFill>
              </a:rPr>
              <a:t>Level of economic development</a:t>
            </a:r>
            <a:endParaRPr lang="en-US" altLang="zh-CN" sz="2000" dirty="0">
              <a:solidFill>
                <a:schemeClr val="bg1"/>
              </a:solidFill>
            </a:endParaRPr>
          </a:p>
        </p:txBody>
      </p:sp>
      <p:grpSp>
        <p:nvGrpSpPr>
          <p:cNvPr id="20" name="组合 19"/>
          <p:cNvGrpSpPr/>
          <p:nvPr/>
        </p:nvGrpSpPr>
        <p:grpSpPr>
          <a:xfrm flipH="1" flipV="1">
            <a:off x="4643343" y="1683768"/>
            <a:ext cx="2910311" cy="1899767"/>
            <a:chOff x="1268150" y="2136268"/>
            <a:chExt cx="3472492" cy="2266742"/>
          </a:xfrm>
        </p:grpSpPr>
        <p:sp>
          <p:nvSpPr>
            <p:cNvPr id="21" name="流程图: 手动输入 3"/>
            <p:cNvSpPr/>
            <p:nvPr/>
          </p:nvSpPr>
          <p:spPr>
            <a:xfrm rot="648703">
              <a:off x="1268150" y="2273083"/>
              <a:ext cx="3472492" cy="2129927"/>
            </a:xfrm>
            <a:custGeom>
              <a:avLst/>
              <a:gdLst>
                <a:gd name="connsiteX0" fmla="*/ 0 w 10000"/>
                <a:gd name="connsiteY0" fmla="*/ 2000 h 10000"/>
                <a:gd name="connsiteX1" fmla="*/ 10000 w 10000"/>
                <a:gd name="connsiteY1" fmla="*/ 0 h 10000"/>
                <a:gd name="connsiteX2" fmla="*/ 10000 w 10000"/>
                <a:gd name="connsiteY2" fmla="*/ 10000 h 10000"/>
                <a:gd name="connsiteX3" fmla="*/ 0 w 10000"/>
                <a:gd name="connsiteY3" fmla="*/ 10000 h 10000"/>
                <a:gd name="connsiteX4" fmla="*/ 0 w 10000"/>
                <a:gd name="connsiteY4" fmla="*/ 2000 h 10000"/>
                <a:gd name="connsiteX0-1" fmla="*/ 0 w 10000"/>
                <a:gd name="connsiteY0-2" fmla="*/ 2000 h 10233"/>
                <a:gd name="connsiteX1-3" fmla="*/ 10000 w 10000"/>
                <a:gd name="connsiteY1-4" fmla="*/ 0 h 10233"/>
                <a:gd name="connsiteX2-5" fmla="*/ 10000 w 10000"/>
                <a:gd name="connsiteY2-6" fmla="*/ 10000 h 10233"/>
                <a:gd name="connsiteX3-7" fmla="*/ 1846 w 10000"/>
                <a:gd name="connsiteY3-8" fmla="*/ 10233 h 10233"/>
                <a:gd name="connsiteX4-9" fmla="*/ 0 w 10000"/>
                <a:gd name="connsiteY4-10" fmla="*/ 2000 h 10233"/>
                <a:gd name="connsiteX0-11" fmla="*/ 0 w 10000"/>
                <a:gd name="connsiteY0-12" fmla="*/ 2000 h 10233"/>
                <a:gd name="connsiteX1-13" fmla="*/ 10000 w 10000"/>
                <a:gd name="connsiteY1-14" fmla="*/ 0 h 10233"/>
                <a:gd name="connsiteX2-15" fmla="*/ 8800 w 10000"/>
                <a:gd name="connsiteY2-16" fmla="*/ 10058 h 10233"/>
                <a:gd name="connsiteX3-17" fmla="*/ 1846 w 10000"/>
                <a:gd name="connsiteY3-18" fmla="*/ 10233 h 10233"/>
                <a:gd name="connsiteX4-19" fmla="*/ 0 w 10000"/>
                <a:gd name="connsiteY4-20" fmla="*/ 2000 h 10233"/>
                <a:gd name="connsiteX0-21" fmla="*/ 0 w 9231"/>
                <a:gd name="connsiteY0-22" fmla="*/ 2698 h 10233"/>
                <a:gd name="connsiteX1-23" fmla="*/ 9231 w 9231"/>
                <a:gd name="connsiteY1-24" fmla="*/ 0 h 10233"/>
                <a:gd name="connsiteX2-25" fmla="*/ 8031 w 9231"/>
                <a:gd name="connsiteY2-26" fmla="*/ 10058 h 10233"/>
                <a:gd name="connsiteX3-27" fmla="*/ 1077 w 9231"/>
                <a:gd name="connsiteY3-28" fmla="*/ 10233 h 10233"/>
                <a:gd name="connsiteX4-29" fmla="*/ 0 w 9231"/>
                <a:gd name="connsiteY4-30" fmla="*/ 2698 h 10233"/>
                <a:gd name="connsiteX0-31" fmla="*/ 0 w 10000"/>
                <a:gd name="connsiteY0-32" fmla="*/ 3092 h 10455"/>
                <a:gd name="connsiteX1-33" fmla="*/ 10000 w 10000"/>
                <a:gd name="connsiteY1-34" fmla="*/ 0 h 10455"/>
                <a:gd name="connsiteX2-35" fmla="*/ 8700 w 10000"/>
                <a:gd name="connsiteY2-36" fmla="*/ 10284 h 10455"/>
                <a:gd name="connsiteX3-37" fmla="*/ 1167 w 10000"/>
                <a:gd name="connsiteY3-38" fmla="*/ 10455 h 10455"/>
                <a:gd name="connsiteX4-39" fmla="*/ 0 w 10000"/>
                <a:gd name="connsiteY4-40" fmla="*/ 3092 h 10455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10000" h="10455">
                  <a:moveTo>
                    <a:pt x="0" y="3092"/>
                  </a:moveTo>
                  <a:lnTo>
                    <a:pt x="10000" y="0"/>
                  </a:lnTo>
                  <a:lnTo>
                    <a:pt x="8700" y="10284"/>
                  </a:lnTo>
                  <a:lnTo>
                    <a:pt x="1167" y="10455"/>
                  </a:lnTo>
                  <a:lnTo>
                    <a:pt x="0" y="3092"/>
                  </a:lnTo>
                  <a:close/>
                </a:path>
              </a:pathLst>
            </a:custGeom>
            <a:solidFill>
              <a:srgbClr val="1B3A49">
                <a:alpha val="87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2" name="流程图: 手动输入 3"/>
            <p:cNvSpPr/>
            <p:nvPr/>
          </p:nvSpPr>
          <p:spPr>
            <a:xfrm rot="21209859" flipH="1">
              <a:off x="1396686" y="2136268"/>
              <a:ext cx="3122818" cy="2129927"/>
            </a:xfrm>
            <a:custGeom>
              <a:avLst/>
              <a:gdLst>
                <a:gd name="connsiteX0" fmla="*/ 0 w 10000"/>
                <a:gd name="connsiteY0" fmla="*/ 2000 h 10000"/>
                <a:gd name="connsiteX1" fmla="*/ 10000 w 10000"/>
                <a:gd name="connsiteY1" fmla="*/ 0 h 10000"/>
                <a:gd name="connsiteX2" fmla="*/ 10000 w 10000"/>
                <a:gd name="connsiteY2" fmla="*/ 10000 h 10000"/>
                <a:gd name="connsiteX3" fmla="*/ 0 w 10000"/>
                <a:gd name="connsiteY3" fmla="*/ 10000 h 10000"/>
                <a:gd name="connsiteX4" fmla="*/ 0 w 10000"/>
                <a:gd name="connsiteY4" fmla="*/ 2000 h 10000"/>
                <a:gd name="connsiteX0-1" fmla="*/ 0 w 10000"/>
                <a:gd name="connsiteY0-2" fmla="*/ 2000 h 10233"/>
                <a:gd name="connsiteX1-3" fmla="*/ 10000 w 10000"/>
                <a:gd name="connsiteY1-4" fmla="*/ 0 h 10233"/>
                <a:gd name="connsiteX2-5" fmla="*/ 10000 w 10000"/>
                <a:gd name="connsiteY2-6" fmla="*/ 10000 h 10233"/>
                <a:gd name="connsiteX3-7" fmla="*/ 1846 w 10000"/>
                <a:gd name="connsiteY3-8" fmla="*/ 10233 h 10233"/>
                <a:gd name="connsiteX4-9" fmla="*/ 0 w 10000"/>
                <a:gd name="connsiteY4-10" fmla="*/ 2000 h 10233"/>
                <a:gd name="connsiteX0-11" fmla="*/ 0 w 10000"/>
                <a:gd name="connsiteY0-12" fmla="*/ 2000 h 10233"/>
                <a:gd name="connsiteX1-13" fmla="*/ 10000 w 10000"/>
                <a:gd name="connsiteY1-14" fmla="*/ 0 h 10233"/>
                <a:gd name="connsiteX2-15" fmla="*/ 8800 w 10000"/>
                <a:gd name="connsiteY2-16" fmla="*/ 10058 h 10233"/>
                <a:gd name="connsiteX3-17" fmla="*/ 1846 w 10000"/>
                <a:gd name="connsiteY3-18" fmla="*/ 10233 h 10233"/>
                <a:gd name="connsiteX4-19" fmla="*/ 0 w 10000"/>
                <a:gd name="connsiteY4-20" fmla="*/ 2000 h 10233"/>
                <a:gd name="connsiteX0-21" fmla="*/ 0 w 9231"/>
                <a:gd name="connsiteY0-22" fmla="*/ 2698 h 10233"/>
                <a:gd name="connsiteX1-23" fmla="*/ 9231 w 9231"/>
                <a:gd name="connsiteY1-24" fmla="*/ 0 h 10233"/>
                <a:gd name="connsiteX2-25" fmla="*/ 8031 w 9231"/>
                <a:gd name="connsiteY2-26" fmla="*/ 10058 h 10233"/>
                <a:gd name="connsiteX3-27" fmla="*/ 1077 w 9231"/>
                <a:gd name="connsiteY3-28" fmla="*/ 10233 h 10233"/>
                <a:gd name="connsiteX4-29" fmla="*/ 0 w 9231"/>
                <a:gd name="connsiteY4-30" fmla="*/ 2698 h 10233"/>
                <a:gd name="connsiteX0-31" fmla="*/ 0 w 10000"/>
                <a:gd name="connsiteY0-32" fmla="*/ 3092 h 10455"/>
                <a:gd name="connsiteX1-33" fmla="*/ 10000 w 10000"/>
                <a:gd name="connsiteY1-34" fmla="*/ 0 h 10455"/>
                <a:gd name="connsiteX2-35" fmla="*/ 8700 w 10000"/>
                <a:gd name="connsiteY2-36" fmla="*/ 10284 h 10455"/>
                <a:gd name="connsiteX3-37" fmla="*/ 1167 w 10000"/>
                <a:gd name="connsiteY3-38" fmla="*/ 10455 h 10455"/>
                <a:gd name="connsiteX4-39" fmla="*/ 0 w 10000"/>
                <a:gd name="connsiteY4-40" fmla="*/ 3092 h 10455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10000" h="10455">
                  <a:moveTo>
                    <a:pt x="0" y="3092"/>
                  </a:moveTo>
                  <a:lnTo>
                    <a:pt x="10000" y="0"/>
                  </a:lnTo>
                  <a:lnTo>
                    <a:pt x="8700" y="10284"/>
                  </a:lnTo>
                  <a:lnTo>
                    <a:pt x="1167" y="10455"/>
                  </a:lnTo>
                  <a:lnTo>
                    <a:pt x="0" y="3092"/>
                  </a:lnTo>
                  <a:close/>
                </a:path>
              </a:pathLst>
            </a:custGeom>
            <a:solidFill>
              <a:srgbClr val="1B3A49">
                <a:alpha val="87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23" name="矩形 22"/>
          <p:cNvSpPr/>
          <p:nvPr/>
        </p:nvSpPr>
        <p:spPr>
          <a:xfrm>
            <a:off x="5032375" y="2045970"/>
            <a:ext cx="2420620" cy="3987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altLang="zh-CN" sz="2000" dirty="0">
                <a:solidFill>
                  <a:schemeClr val="bg1"/>
                </a:solidFill>
              </a:rPr>
              <a:t>Government policy</a:t>
            </a:r>
            <a:endParaRPr lang="en-US" altLang="zh-CN" sz="2000" dirty="0">
              <a:solidFill>
                <a:schemeClr val="bg1"/>
              </a:solidFill>
            </a:endParaRPr>
          </a:p>
        </p:txBody>
      </p:sp>
      <p:grpSp>
        <p:nvGrpSpPr>
          <p:cNvPr id="24" name="组合 23"/>
          <p:cNvGrpSpPr/>
          <p:nvPr/>
        </p:nvGrpSpPr>
        <p:grpSpPr>
          <a:xfrm>
            <a:off x="8595317" y="1645725"/>
            <a:ext cx="2910311" cy="1899767"/>
            <a:chOff x="1268150" y="2136268"/>
            <a:chExt cx="3472492" cy="2266742"/>
          </a:xfrm>
        </p:grpSpPr>
        <p:sp>
          <p:nvSpPr>
            <p:cNvPr id="25" name="流程图: 手动输入 3"/>
            <p:cNvSpPr/>
            <p:nvPr/>
          </p:nvSpPr>
          <p:spPr>
            <a:xfrm rot="648703">
              <a:off x="1268150" y="2273083"/>
              <a:ext cx="3472492" cy="2129927"/>
            </a:xfrm>
            <a:custGeom>
              <a:avLst/>
              <a:gdLst>
                <a:gd name="connsiteX0" fmla="*/ 0 w 10000"/>
                <a:gd name="connsiteY0" fmla="*/ 2000 h 10000"/>
                <a:gd name="connsiteX1" fmla="*/ 10000 w 10000"/>
                <a:gd name="connsiteY1" fmla="*/ 0 h 10000"/>
                <a:gd name="connsiteX2" fmla="*/ 10000 w 10000"/>
                <a:gd name="connsiteY2" fmla="*/ 10000 h 10000"/>
                <a:gd name="connsiteX3" fmla="*/ 0 w 10000"/>
                <a:gd name="connsiteY3" fmla="*/ 10000 h 10000"/>
                <a:gd name="connsiteX4" fmla="*/ 0 w 10000"/>
                <a:gd name="connsiteY4" fmla="*/ 2000 h 10000"/>
                <a:gd name="connsiteX0-1" fmla="*/ 0 w 10000"/>
                <a:gd name="connsiteY0-2" fmla="*/ 2000 h 10233"/>
                <a:gd name="connsiteX1-3" fmla="*/ 10000 w 10000"/>
                <a:gd name="connsiteY1-4" fmla="*/ 0 h 10233"/>
                <a:gd name="connsiteX2-5" fmla="*/ 10000 w 10000"/>
                <a:gd name="connsiteY2-6" fmla="*/ 10000 h 10233"/>
                <a:gd name="connsiteX3-7" fmla="*/ 1846 w 10000"/>
                <a:gd name="connsiteY3-8" fmla="*/ 10233 h 10233"/>
                <a:gd name="connsiteX4-9" fmla="*/ 0 w 10000"/>
                <a:gd name="connsiteY4-10" fmla="*/ 2000 h 10233"/>
                <a:gd name="connsiteX0-11" fmla="*/ 0 w 10000"/>
                <a:gd name="connsiteY0-12" fmla="*/ 2000 h 10233"/>
                <a:gd name="connsiteX1-13" fmla="*/ 10000 w 10000"/>
                <a:gd name="connsiteY1-14" fmla="*/ 0 h 10233"/>
                <a:gd name="connsiteX2-15" fmla="*/ 8800 w 10000"/>
                <a:gd name="connsiteY2-16" fmla="*/ 10058 h 10233"/>
                <a:gd name="connsiteX3-17" fmla="*/ 1846 w 10000"/>
                <a:gd name="connsiteY3-18" fmla="*/ 10233 h 10233"/>
                <a:gd name="connsiteX4-19" fmla="*/ 0 w 10000"/>
                <a:gd name="connsiteY4-20" fmla="*/ 2000 h 10233"/>
                <a:gd name="connsiteX0-21" fmla="*/ 0 w 9231"/>
                <a:gd name="connsiteY0-22" fmla="*/ 2698 h 10233"/>
                <a:gd name="connsiteX1-23" fmla="*/ 9231 w 9231"/>
                <a:gd name="connsiteY1-24" fmla="*/ 0 h 10233"/>
                <a:gd name="connsiteX2-25" fmla="*/ 8031 w 9231"/>
                <a:gd name="connsiteY2-26" fmla="*/ 10058 h 10233"/>
                <a:gd name="connsiteX3-27" fmla="*/ 1077 w 9231"/>
                <a:gd name="connsiteY3-28" fmla="*/ 10233 h 10233"/>
                <a:gd name="connsiteX4-29" fmla="*/ 0 w 9231"/>
                <a:gd name="connsiteY4-30" fmla="*/ 2698 h 10233"/>
                <a:gd name="connsiteX0-31" fmla="*/ 0 w 10000"/>
                <a:gd name="connsiteY0-32" fmla="*/ 3092 h 10455"/>
                <a:gd name="connsiteX1-33" fmla="*/ 10000 w 10000"/>
                <a:gd name="connsiteY1-34" fmla="*/ 0 h 10455"/>
                <a:gd name="connsiteX2-35" fmla="*/ 8700 w 10000"/>
                <a:gd name="connsiteY2-36" fmla="*/ 10284 h 10455"/>
                <a:gd name="connsiteX3-37" fmla="*/ 1167 w 10000"/>
                <a:gd name="connsiteY3-38" fmla="*/ 10455 h 10455"/>
                <a:gd name="connsiteX4-39" fmla="*/ 0 w 10000"/>
                <a:gd name="connsiteY4-40" fmla="*/ 3092 h 10455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10000" h="10455">
                  <a:moveTo>
                    <a:pt x="0" y="3092"/>
                  </a:moveTo>
                  <a:lnTo>
                    <a:pt x="10000" y="0"/>
                  </a:lnTo>
                  <a:lnTo>
                    <a:pt x="8700" y="10284"/>
                  </a:lnTo>
                  <a:lnTo>
                    <a:pt x="1167" y="10455"/>
                  </a:lnTo>
                  <a:lnTo>
                    <a:pt x="0" y="3092"/>
                  </a:lnTo>
                  <a:close/>
                </a:path>
              </a:pathLst>
            </a:custGeom>
            <a:solidFill>
              <a:srgbClr val="1B3A49">
                <a:alpha val="87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6" name="流程图: 手动输入 3"/>
            <p:cNvSpPr/>
            <p:nvPr/>
          </p:nvSpPr>
          <p:spPr>
            <a:xfrm rot="21209859" flipH="1">
              <a:off x="1396686" y="2136268"/>
              <a:ext cx="3122818" cy="2129927"/>
            </a:xfrm>
            <a:custGeom>
              <a:avLst/>
              <a:gdLst>
                <a:gd name="connsiteX0" fmla="*/ 0 w 10000"/>
                <a:gd name="connsiteY0" fmla="*/ 2000 h 10000"/>
                <a:gd name="connsiteX1" fmla="*/ 10000 w 10000"/>
                <a:gd name="connsiteY1" fmla="*/ 0 h 10000"/>
                <a:gd name="connsiteX2" fmla="*/ 10000 w 10000"/>
                <a:gd name="connsiteY2" fmla="*/ 10000 h 10000"/>
                <a:gd name="connsiteX3" fmla="*/ 0 w 10000"/>
                <a:gd name="connsiteY3" fmla="*/ 10000 h 10000"/>
                <a:gd name="connsiteX4" fmla="*/ 0 w 10000"/>
                <a:gd name="connsiteY4" fmla="*/ 2000 h 10000"/>
                <a:gd name="connsiteX0-1" fmla="*/ 0 w 10000"/>
                <a:gd name="connsiteY0-2" fmla="*/ 2000 h 10233"/>
                <a:gd name="connsiteX1-3" fmla="*/ 10000 w 10000"/>
                <a:gd name="connsiteY1-4" fmla="*/ 0 h 10233"/>
                <a:gd name="connsiteX2-5" fmla="*/ 10000 w 10000"/>
                <a:gd name="connsiteY2-6" fmla="*/ 10000 h 10233"/>
                <a:gd name="connsiteX3-7" fmla="*/ 1846 w 10000"/>
                <a:gd name="connsiteY3-8" fmla="*/ 10233 h 10233"/>
                <a:gd name="connsiteX4-9" fmla="*/ 0 w 10000"/>
                <a:gd name="connsiteY4-10" fmla="*/ 2000 h 10233"/>
                <a:gd name="connsiteX0-11" fmla="*/ 0 w 10000"/>
                <a:gd name="connsiteY0-12" fmla="*/ 2000 h 10233"/>
                <a:gd name="connsiteX1-13" fmla="*/ 10000 w 10000"/>
                <a:gd name="connsiteY1-14" fmla="*/ 0 h 10233"/>
                <a:gd name="connsiteX2-15" fmla="*/ 8800 w 10000"/>
                <a:gd name="connsiteY2-16" fmla="*/ 10058 h 10233"/>
                <a:gd name="connsiteX3-17" fmla="*/ 1846 w 10000"/>
                <a:gd name="connsiteY3-18" fmla="*/ 10233 h 10233"/>
                <a:gd name="connsiteX4-19" fmla="*/ 0 w 10000"/>
                <a:gd name="connsiteY4-20" fmla="*/ 2000 h 10233"/>
                <a:gd name="connsiteX0-21" fmla="*/ 0 w 9231"/>
                <a:gd name="connsiteY0-22" fmla="*/ 2698 h 10233"/>
                <a:gd name="connsiteX1-23" fmla="*/ 9231 w 9231"/>
                <a:gd name="connsiteY1-24" fmla="*/ 0 h 10233"/>
                <a:gd name="connsiteX2-25" fmla="*/ 8031 w 9231"/>
                <a:gd name="connsiteY2-26" fmla="*/ 10058 h 10233"/>
                <a:gd name="connsiteX3-27" fmla="*/ 1077 w 9231"/>
                <a:gd name="connsiteY3-28" fmla="*/ 10233 h 10233"/>
                <a:gd name="connsiteX4-29" fmla="*/ 0 w 9231"/>
                <a:gd name="connsiteY4-30" fmla="*/ 2698 h 10233"/>
                <a:gd name="connsiteX0-31" fmla="*/ 0 w 10000"/>
                <a:gd name="connsiteY0-32" fmla="*/ 3092 h 10455"/>
                <a:gd name="connsiteX1-33" fmla="*/ 10000 w 10000"/>
                <a:gd name="connsiteY1-34" fmla="*/ 0 h 10455"/>
                <a:gd name="connsiteX2-35" fmla="*/ 8700 w 10000"/>
                <a:gd name="connsiteY2-36" fmla="*/ 10284 h 10455"/>
                <a:gd name="connsiteX3-37" fmla="*/ 1167 w 10000"/>
                <a:gd name="connsiteY3-38" fmla="*/ 10455 h 10455"/>
                <a:gd name="connsiteX4-39" fmla="*/ 0 w 10000"/>
                <a:gd name="connsiteY4-40" fmla="*/ 3092 h 10455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10000" h="10455">
                  <a:moveTo>
                    <a:pt x="0" y="3092"/>
                  </a:moveTo>
                  <a:lnTo>
                    <a:pt x="10000" y="0"/>
                  </a:lnTo>
                  <a:lnTo>
                    <a:pt x="8700" y="10284"/>
                  </a:lnTo>
                  <a:lnTo>
                    <a:pt x="1167" y="10455"/>
                  </a:lnTo>
                  <a:lnTo>
                    <a:pt x="0" y="3092"/>
                  </a:lnTo>
                  <a:close/>
                </a:path>
              </a:pathLst>
            </a:custGeom>
            <a:solidFill>
              <a:srgbClr val="1B3A49">
                <a:alpha val="87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27" name="矩形 26"/>
          <p:cNvSpPr/>
          <p:nvPr/>
        </p:nvSpPr>
        <p:spPr>
          <a:xfrm>
            <a:off x="8845609" y="2148150"/>
            <a:ext cx="2041567" cy="3987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altLang="zh-CN" sz="2000" dirty="0">
                <a:solidFill>
                  <a:schemeClr val="bg1"/>
                </a:solidFill>
              </a:rPr>
              <a:t>Business model</a:t>
            </a:r>
            <a:endParaRPr lang="en-US" altLang="zh-CN" sz="2000" dirty="0">
              <a:solidFill>
                <a:schemeClr val="bg1"/>
              </a:solidFill>
            </a:endParaRPr>
          </a:p>
        </p:txBody>
      </p:sp>
      <p:grpSp>
        <p:nvGrpSpPr>
          <p:cNvPr id="19" name="组合 18"/>
          <p:cNvGrpSpPr/>
          <p:nvPr/>
        </p:nvGrpSpPr>
        <p:grpSpPr>
          <a:xfrm>
            <a:off x="561845" y="852117"/>
            <a:ext cx="306582" cy="527623"/>
            <a:chOff x="3303333" y="752089"/>
            <a:chExt cx="484065" cy="833069"/>
          </a:xfrm>
          <a:solidFill>
            <a:schemeClr val="accent3"/>
          </a:solidFill>
        </p:grpSpPr>
        <p:cxnSp>
          <p:nvCxnSpPr>
            <p:cNvPr id="30" name="直接连接符 29"/>
            <p:cNvCxnSpPr/>
            <p:nvPr/>
          </p:nvCxnSpPr>
          <p:spPr>
            <a:xfrm>
              <a:off x="3373120" y="814068"/>
              <a:ext cx="355600" cy="355600"/>
            </a:xfrm>
            <a:prstGeom prst="line">
              <a:avLst/>
            </a:prstGeom>
            <a:grpFill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直接连接符 30"/>
            <p:cNvCxnSpPr/>
            <p:nvPr/>
          </p:nvCxnSpPr>
          <p:spPr>
            <a:xfrm flipV="1">
              <a:off x="3373120" y="1179955"/>
              <a:ext cx="355600" cy="355600"/>
            </a:xfrm>
            <a:prstGeom prst="line">
              <a:avLst/>
            </a:prstGeom>
            <a:grpFill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2" name="椭圆 31"/>
            <p:cNvSpPr/>
            <p:nvPr/>
          </p:nvSpPr>
          <p:spPr>
            <a:xfrm>
              <a:off x="3687470" y="1129991"/>
              <a:ext cx="99928" cy="99928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3" name="椭圆 32"/>
            <p:cNvSpPr/>
            <p:nvPr/>
          </p:nvSpPr>
          <p:spPr>
            <a:xfrm>
              <a:off x="3303333" y="752089"/>
              <a:ext cx="99928" cy="99928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4" name="椭圆 33"/>
            <p:cNvSpPr/>
            <p:nvPr/>
          </p:nvSpPr>
          <p:spPr>
            <a:xfrm>
              <a:off x="3303333" y="1485230"/>
              <a:ext cx="99928" cy="99928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56" name="等腰三角形 55"/>
          <p:cNvSpPr/>
          <p:nvPr/>
        </p:nvSpPr>
        <p:spPr>
          <a:xfrm rot="13080548">
            <a:off x="315137" y="1592414"/>
            <a:ext cx="354090" cy="184156"/>
          </a:xfrm>
          <a:prstGeom prst="triangle">
            <a:avLst>
              <a:gd name="adj" fmla="val 73958"/>
            </a:avLst>
          </a:prstGeom>
          <a:solidFill>
            <a:schemeClr val="accent6">
              <a:alpha val="8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" name="等腰三角形 1"/>
          <p:cNvSpPr/>
          <p:nvPr/>
        </p:nvSpPr>
        <p:spPr>
          <a:xfrm rot="1665087">
            <a:off x="429580" y="1344381"/>
            <a:ext cx="1017889" cy="825160"/>
          </a:xfrm>
          <a:prstGeom prst="triangle">
            <a:avLst>
              <a:gd name="adj" fmla="val 100000"/>
            </a:avLst>
          </a:prstGeom>
          <a:solidFill>
            <a:schemeClr val="accent5">
              <a:alpha val="8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7" name="等腰三角形 56"/>
          <p:cNvSpPr/>
          <p:nvPr/>
        </p:nvSpPr>
        <p:spPr>
          <a:xfrm rot="1275774">
            <a:off x="5386431" y="1245663"/>
            <a:ext cx="354090" cy="204459"/>
          </a:xfrm>
          <a:prstGeom prst="triangle">
            <a:avLst>
              <a:gd name="adj" fmla="val 73958"/>
            </a:avLst>
          </a:prstGeom>
          <a:solidFill>
            <a:schemeClr val="accent4">
              <a:alpha val="8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8" name="等腰三角形 57"/>
          <p:cNvSpPr/>
          <p:nvPr/>
        </p:nvSpPr>
        <p:spPr>
          <a:xfrm rot="20456635">
            <a:off x="4019301" y="1140703"/>
            <a:ext cx="1675249" cy="711689"/>
          </a:xfrm>
          <a:prstGeom prst="triangle">
            <a:avLst>
              <a:gd name="adj" fmla="val 12910"/>
            </a:avLst>
          </a:prstGeom>
          <a:solidFill>
            <a:schemeClr val="accent3">
              <a:lumMod val="75000"/>
              <a:lumOff val="25000"/>
              <a:alpha val="8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0" name="等腰三角形 59"/>
          <p:cNvSpPr/>
          <p:nvPr/>
        </p:nvSpPr>
        <p:spPr>
          <a:xfrm rot="7709885">
            <a:off x="9340794" y="1515139"/>
            <a:ext cx="354090" cy="204459"/>
          </a:xfrm>
          <a:prstGeom prst="triangle">
            <a:avLst>
              <a:gd name="adj" fmla="val 73958"/>
            </a:avLst>
          </a:prstGeom>
          <a:solidFill>
            <a:schemeClr val="accent2">
              <a:alpha val="8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1" name="等腰三角形 60"/>
          <p:cNvSpPr/>
          <p:nvPr/>
        </p:nvSpPr>
        <p:spPr>
          <a:xfrm rot="18929861">
            <a:off x="8124612" y="1202854"/>
            <a:ext cx="1136710" cy="828687"/>
          </a:xfrm>
          <a:prstGeom prst="triangle">
            <a:avLst>
              <a:gd name="adj" fmla="val 12910"/>
            </a:avLst>
          </a:prstGeom>
          <a:solidFill>
            <a:schemeClr val="accent1">
              <a:alpha val="8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200"/>
          </a:p>
        </p:txBody>
      </p:sp>
      <p:sp>
        <p:nvSpPr>
          <p:cNvPr id="74" name="矩形 73"/>
          <p:cNvSpPr/>
          <p:nvPr/>
        </p:nvSpPr>
        <p:spPr>
          <a:xfrm>
            <a:off x="868680" y="852170"/>
            <a:ext cx="7976870" cy="4603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altLang="zh-CN" sz="2400" dirty="0">
                <a:solidFill>
                  <a:schemeClr val="tx2"/>
                </a:solidFill>
              </a:rPr>
              <a:t>Culture in different countries will affect Entrepreneurship</a:t>
            </a:r>
            <a:endParaRPr lang="en-US" altLang="zh-CN" sz="2400" dirty="0">
              <a:solidFill>
                <a:schemeClr val="tx2"/>
              </a:solidFill>
            </a:endParaRPr>
          </a:p>
        </p:txBody>
      </p:sp>
      <p:sp>
        <p:nvSpPr>
          <p:cNvPr id="14" name="直角三角形 13"/>
          <p:cNvSpPr/>
          <p:nvPr/>
        </p:nvSpPr>
        <p:spPr>
          <a:xfrm rot="10800000">
            <a:off x="10315170" y="-10551"/>
            <a:ext cx="1876830" cy="934319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5" name="直角三角形 74"/>
          <p:cNvSpPr/>
          <p:nvPr/>
        </p:nvSpPr>
        <p:spPr>
          <a:xfrm rot="10800000" flipH="1">
            <a:off x="0" y="-10552"/>
            <a:ext cx="1876830" cy="934319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5" name="组合 4"/>
          <p:cNvGrpSpPr/>
          <p:nvPr/>
        </p:nvGrpSpPr>
        <p:grpSpPr>
          <a:xfrm flipH="1" flipV="1">
            <a:off x="4643343" y="4662553"/>
            <a:ext cx="2910311" cy="1899767"/>
            <a:chOff x="1268150" y="2136268"/>
            <a:chExt cx="3472492" cy="2266742"/>
          </a:xfrm>
        </p:grpSpPr>
        <p:sp>
          <p:nvSpPr>
            <p:cNvPr id="6" name="流程图: 手动输入 3"/>
            <p:cNvSpPr/>
            <p:nvPr/>
          </p:nvSpPr>
          <p:spPr>
            <a:xfrm rot="648703">
              <a:off x="1268150" y="2273083"/>
              <a:ext cx="3472492" cy="2129927"/>
            </a:xfrm>
            <a:custGeom>
              <a:avLst/>
              <a:gdLst>
                <a:gd name="connsiteX0" fmla="*/ 0 w 10000"/>
                <a:gd name="connsiteY0" fmla="*/ 2000 h 10000"/>
                <a:gd name="connsiteX1" fmla="*/ 10000 w 10000"/>
                <a:gd name="connsiteY1" fmla="*/ 0 h 10000"/>
                <a:gd name="connsiteX2" fmla="*/ 10000 w 10000"/>
                <a:gd name="connsiteY2" fmla="*/ 10000 h 10000"/>
                <a:gd name="connsiteX3" fmla="*/ 0 w 10000"/>
                <a:gd name="connsiteY3" fmla="*/ 10000 h 10000"/>
                <a:gd name="connsiteX4" fmla="*/ 0 w 10000"/>
                <a:gd name="connsiteY4" fmla="*/ 2000 h 10000"/>
                <a:gd name="connsiteX0-1" fmla="*/ 0 w 10000"/>
                <a:gd name="connsiteY0-2" fmla="*/ 2000 h 10233"/>
                <a:gd name="connsiteX1-3" fmla="*/ 10000 w 10000"/>
                <a:gd name="connsiteY1-4" fmla="*/ 0 h 10233"/>
                <a:gd name="connsiteX2-5" fmla="*/ 10000 w 10000"/>
                <a:gd name="connsiteY2-6" fmla="*/ 10000 h 10233"/>
                <a:gd name="connsiteX3-7" fmla="*/ 1846 w 10000"/>
                <a:gd name="connsiteY3-8" fmla="*/ 10233 h 10233"/>
                <a:gd name="connsiteX4-9" fmla="*/ 0 w 10000"/>
                <a:gd name="connsiteY4-10" fmla="*/ 2000 h 10233"/>
                <a:gd name="connsiteX0-11" fmla="*/ 0 w 10000"/>
                <a:gd name="connsiteY0-12" fmla="*/ 2000 h 10233"/>
                <a:gd name="connsiteX1-13" fmla="*/ 10000 w 10000"/>
                <a:gd name="connsiteY1-14" fmla="*/ 0 h 10233"/>
                <a:gd name="connsiteX2-15" fmla="*/ 8800 w 10000"/>
                <a:gd name="connsiteY2-16" fmla="*/ 10058 h 10233"/>
                <a:gd name="connsiteX3-17" fmla="*/ 1846 w 10000"/>
                <a:gd name="connsiteY3-18" fmla="*/ 10233 h 10233"/>
                <a:gd name="connsiteX4-19" fmla="*/ 0 w 10000"/>
                <a:gd name="connsiteY4-20" fmla="*/ 2000 h 10233"/>
                <a:gd name="connsiteX0-21" fmla="*/ 0 w 9231"/>
                <a:gd name="connsiteY0-22" fmla="*/ 2698 h 10233"/>
                <a:gd name="connsiteX1-23" fmla="*/ 9231 w 9231"/>
                <a:gd name="connsiteY1-24" fmla="*/ 0 h 10233"/>
                <a:gd name="connsiteX2-25" fmla="*/ 8031 w 9231"/>
                <a:gd name="connsiteY2-26" fmla="*/ 10058 h 10233"/>
                <a:gd name="connsiteX3-27" fmla="*/ 1077 w 9231"/>
                <a:gd name="connsiteY3-28" fmla="*/ 10233 h 10233"/>
                <a:gd name="connsiteX4-29" fmla="*/ 0 w 9231"/>
                <a:gd name="connsiteY4-30" fmla="*/ 2698 h 10233"/>
                <a:gd name="connsiteX0-31" fmla="*/ 0 w 10000"/>
                <a:gd name="connsiteY0-32" fmla="*/ 3092 h 10455"/>
                <a:gd name="connsiteX1-33" fmla="*/ 10000 w 10000"/>
                <a:gd name="connsiteY1-34" fmla="*/ 0 h 10455"/>
                <a:gd name="connsiteX2-35" fmla="*/ 8700 w 10000"/>
                <a:gd name="connsiteY2-36" fmla="*/ 10284 h 10455"/>
                <a:gd name="connsiteX3-37" fmla="*/ 1167 w 10000"/>
                <a:gd name="connsiteY3-38" fmla="*/ 10455 h 10455"/>
                <a:gd name="connsiteX4-39" fmla="*/ 0 w 10000"/>
                <a:gd name="connsiteY4-40" fmla="*/ 3092 h 10455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10000" h="10455">
                  <a:moveTo>
                    <a:pt x="0" y="3092"/>
                  </a:moveTo>
                  <a:lnTo>
                    <a:pt x="10000" y="0"/>
                  </a:lnTo>
                  <a:lnTo>
                    <a:pt x="8700" y="10284"/>
                  </a:lnTo>
                  <a:lnTo>
                    <a:pt x="1167" y="10455"/>
                  </a:lnTo>
                  <a:lnTo>
                    <a:pt x="0" y="3092"/>
                  </a:lnTo>
                  <a:close/>
                </a:path>
              </a:pathLst>
            </a:custGeom>
            <a:solidFill>
              <a:srgbClr val="1B3A49">
                <a:alpha val="87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7" name="流程图: 手动输入 3"/>
            <p:cNvSpPr/>
            <p:nvPr/>
          </p:nvSpPr>
          <p:spPr>
            <a:xfrm rot="21209859" flipH="1">
              <a:off x="1396686" y="2136268"/>
              <a:ext cx="3122818" cy="2129927"/>
            </a:xfrm>
            <a:custGeom>
              <a:avLst/>
              <a:gdLst>
                <a:gd name="connsiteX0" fmla="*/ 0 w 10000"/>
                <a:gd name="connsiteY0" fmla="*/ 2000 h 10000"/>
                <a:gd name="connsiteX1" fmla="*/ 10000 w 10000"/>
                <a:gd name="connsiteY1" fmla="*/ 0 h 10000"/>
                <a:gd name="connsiteX2" fmla="*/ 10000 w 10000"/>
                <a:gd name="connsiteY2" fmla="*/ 10000 h 10000"/>
                <a:gd name="connsiteX3" fmla="*/ 0 w 10000"/>
                <a:gd name="connsiteY3" fmla="*/ 10000 h 10000"/>
                <a:gd name="connsiteX4" fmla="*/ 0 w 10000"/>
                <a:gd name="connsiteY4" fmla="*/ 2000 h 10000"/>
                <a:gd name="connsiteX0-1" fmla="*/ 0 w 10000"/>
                <a:gd name="connsiteY0-2" fmla="*/ 2000 h 10233"/>
                <a:gd name="connsiteX1-3" fmla="*/ 10000 w 10000"/>
                <a:gd name="connsiteY1-4" fmla="*/ 0 h 10233"/>
                <a:gd name="connsiteX2-5" fmla="*/ 10000 w 10000"/>
                <a:gd name="connsiteY2-6" fmla="*/ 10000 h 10233"/>
                <a:gd name="connsiteX3-7" fmla="*/ 1846 w 10000"/>
                <a:gd name="connsiteY3-8" fmla="*/ 10233 h 10233"/>
                <a:gd name="connsiteX4-9" fmla="*/ 0 w 10000"/>
                <a:gd name="connsiteY4-10" fmla="*/ 2000 h 10233"/>
                <a:gd name="connsiteX0-11" fmla="*/ 0 w 10000"/>
                <a:gd name="connsiteY0-12" fmla="*/ 2000 h 10233"/>
                <a:gd name="connsiteX1-13" fmla="*/ 10000 w 10000"/>
                <a:gd name="connsiteY1-14" fmla="*/ 0 h 10233"/>
                <a:gd name="connsiteX2-15" fmla="*/ 8800 w 10000"/>
                <a:gd name="connsiteY2-16" fmla="*/ 10058 h 10233"/>
                <a:gd name="connsiteX3-17" fmla="*/ 1846 w 10000"/>
                <a:gd name="connsiteY3-18" fmla="*/ 10233 h 10233"/>
                <a:gd name="connsiteX4-19" fmla="*/ 0 w 10000"/>
                <a:gd name="connsiteY4-20" fmla="*/ 2000 h 10233"/>
                <a:gd name="connsiteX0-21" fmla="*/ 0 w 9231"/>
                <a:gd name="connsiteY0-22" fmla="*/ 2698 h 10233"/>
                <a:gd name="connsiteX1-23" fmla="*/ 9231 w 9231"/>
                <a:gd name="connsiteY1-24" fmla="*/ 0 h 10233"/>
                <a:gd name="connsiteX2-25" fmla="*/ 8031 w 9231"/>
                <a:gd name="connsiteY2-26" fmla="*/ 10058 h 10233"/>
                <a:gd name="connsiteX3-27" fmla="*/ 1077 w 9231"/>
                <a:gd name="connsiteY3-28" fmla="*/ 10233 h 10233"/>
                <a:gd name="connsiteX4-29" fmla="*/ 0 w 9231"/>
                <a:gd name="connsiteY4-30" fmla="*/ 2698 h 10233"/>
                <a:gd name="connsiteX0-31" fmla="*/ 0 w 10000"/>
                <a:gd name="connsiteY0-32" fmla="*/ 3092 h 10455"/>
                <a:gd name="connsiteX1-33" fmla="*/ 10000 w 10000"/>
                <a:gd name="connsiteY1-34" fmla="*/ 0 h 10455"/>
                <a:gd name="connsiteX2-35" fmla="*/ 8700 w 10000"/>
                <a:gd name="connsiteY2-36" fmla="*/ 10284 h 10455"/>
                <a:gd name="connsiteX3-37" fmla="*/ 1167 w 10000"/>
                <a:gd name="connsiteY3-38" fmla="*/ 10455 h 10455"/>
                <a:gd name="connsiteX4-39" fmla="*/ 0 w 10000"/>
                <a:gd name="connsiteY4-40" fmla="*/ 3092 h 10455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10000" h="10455">
                  <a:moveTo>
                    <a:pt x="0" y="3092"/>
                  </a:moveTo>
                  <a:lnTo>
                    <a:pt x="10000" y="0"/>
                  </a:lnTo>
                  <a:lnTo>
                    <a:pt x="8700" y="10284"/>
                  </a:lnTo>
                  <a:lnTo>
                    <a:pt x="1167" y="10455"/>
                  </a:lnTo>
                  <a:lnTo>
                    <a:pt x="0" y="3092"/>
                  </a:lnTo>
                  <a:close/>
                </a:path>
              </a:pathLst>
            </a:custGeom>
            <a:solidFill>
              <a:srgbClr val="1B3A49">
                <a:alpha val="87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</p:grpSp>
      <p:sp>
        <p:nvSpPr>
          <p:cNvPr id="12" name="虚尾箭头 11"/>
          <p:cNvSpPr/>
          <p:nvPr/>
        </p:nvSpPr>
        <p:spPr>
          <a:xfrm rot="2460000">
            <a:off x="2440940" y="4168775"/>
            <a:ext cx="2693670" cy="294005"/>
          </a:xfrm>
          <a:prstGeom prst="stripedRightArrow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5" name="虚尾箭头 14"/>
          <p:cNvSpPr/>
          <p:nvPr/>
        </p:nvSpPr>
        <p:spPr>
          <a:xfrm rot="5400000">
            <a:off x="5477510" y="3832860"/>
            <a:ext cx="1318260" cy="294005"/>
          </a:xfrm>
          <a:prstGeom prst="stripedRightArrow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7" name="虚尾箭头 16"/>
          <p:cNvSpPr/>
          <p:nvPr/>
        </p:nvSpPr>
        <p:spPr>
          <a:xfrm rot="8700000">
            <a:off x="7304405" y="4168775"/>
            <a:ext cx="2693670" cy="294005"/>
          </a:xfrm>
          <a:prstGeom prst="stripedRightArrow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35" name="文本框 34"/>
          <p:cNvSpPr txBox="1"/>
          <p:nvPr/>
        </p:nvSpPr>
        <p:spPr>
          <a:xfrm>
            <a:off x="5374640" y="5241290"/>
            <a:ext cx="138557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400">
                <a:solidFill>
                  <a:schemeClr val="bg1"/>
                </a:solidFill>
              </a:rPr>
              <a:t>Culture</a:t>
            </a:r>
            <a:endParaRPr lang="en-US" altLang="zh-CN" sz="2400">
              <a:solidFill>
                <a:schemeClr val="bg1"/>
              </a:solidFill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8907145" y="6242050"/>
            <a:ext cx="316928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000">
                <a:latin typeface="Times New Roman" panose="02020603050405020304" charset="0"/>
                <a:cs typeface="Times New Roman" panose="02020603050405020304" charset="0"/>
                <a:sym typeface="+mn-ea"/>
              </a:rPr>
              <a:t> </a:t>
            </a:r>
            <a:r>
              <a:rPr lang="en-US" altLang="zh-CN" sz="1000" i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Entrepreneurial business and society frontiers in European entrepreneurship research</a:t>
            </a:r>
            <a:endParaRPr lang="en-US" altLang="zh-CN" sz="1000" i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/>
          <p:cNvSpPr txBox="1"/>
          <p:nvPr/>
        </p:nvSpPr>
        <p:spPr>
          <a:xfrm>
            <a:off x="6984301" y="2088612"/>
            <a:ext cx="478566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9600" smtClean="0">
                <a:solidFill>
                  <a:prstClr val="white"/>
                </a:solidFill>
                <a:latin typeface="+mj-lt"/>
              </a:rPr>
              <a:t>PART</a:t>
            </a:r>
            <a:endParaRPr lang="zh-CN" altLang="en-US" sz="9600" dirty="0">
              <a:solidFill>
                <a:prstClr val="white"/>
              </a:solidFill>
              <a:latin typeface="+mj-lt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6984302" y="3287999"/>
            <a:ext cx="281501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5400" smtClean="0">
                <a:solidFill>
                  <a:prstClr val="white"/>
                </a:solidFill>
                <a:latin typeface="+mj-lt"/>
              </a:rPr>
              <a:t>TWO</a:t>
            </a:r>
            <a:endParaRPr lang="zh-CN" altLang="en-US" sz="5400" dirty="0">
              <a:solidFill>
                <a:prstClr val="white"/>
              </a:solidFill>
              <a:latin typeface="+mj-lt"/>
            </a:endParaRPr>
          </a:p>
        </p:txBody>
      </p:sp>
      <p:sp>
        <p:nvSpPr>
          <p:cNvPr id="392" name="Freeform 342"/>
          <p:cNvSpPr/>
          <p:nvPr/>
        </p:nvSpPr>
        <p:spPr bwMode="auto">
          <a:xfrm>
            <a:off x="4632856" y="5504039"/>
            <a:ext cx="1014210" cy="659729"/>
          </a:xfrm>
          <a:custGeom>
            <a:avLst/>
            <a:gdLst>
              <a:gd name="T0" fmla="*/ 103 w 103"/>
              <a:gd name="T1" fmla="*/ 67 h 67"/>
              <a:gd name="T2" fmla="*/ 0 w 103"/>
              <a:gd name="T3" fmla="*/ 0 h 67"/>
              <a:gd name="T4" fmla="*/ 0 w 103"/>
              <a:gd name="T5" fmla="*/ 67 h 67"/>
              <a:gd name="T6" fmla="*/ 103 w 103"/>
              <a:gd name="T7" fmla="*/ 67 h 6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3" h="67">
                <a:moveTo>
                  <a:pt x="103" y="67"/>
                </a:moveTo>
                <a:lnTo>
                  <a:pt x="0" y="0"/>
                </a:lnTo>
                <a:lnTo>
                  <a:pt x="0" y="67"/>
                </a:lnTo>
                <a:lnTo>
                  <a:pt x="103" y="67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393" name="Freeform 343"/>
          <p:cNvSpPr/>
          <p:nvPr/>
        </p:nvSpPr>
        <p:spPr bwMode="auto">
          <a:xfrm>
            <a:off x="4267132" y="5348931"/>
            <a:ext cx="1379934" cy="814837"/>
          </a:xfrm>
          <a:custGeom>
            <a:avLst/>
            <a:gdLst>
              <a:gd name="T0" fmla="*/ 103 w 103"/>
              <a:gd name="T1" fmla="*/ 0 h 88"/>
              <a:gd name="T2" fmla="*/ 0 w 103"/>
              <a:gd name="T3" fmla="*/ 21 h 88"/>
              <a:gd name="T4" fmla="*/ 103 w 103"/>
              <a:gd name="T5" fmla="*/ 88 h 88"/>
              <a:gd name="T6" fmla="*/ 103 w 103"/>
              <a:gd name="T7" fmla="*/ 0 h 88"/>
              <a:gd name="connsiteX0" fmla="*/ 11803 w 11803"/>
              <a:gd name="connsiteY0" fmla="*/ 4941 h 14941"/>
              <a:gd name="connsiteX1" fmla="*/ 0 w 11803"/>
              <a:gd name="connsiteY1" fmla="*/ 0 h 14941"/>
              <a:gd name="connsiteX2" fmla="*/ 11803 w 11803"/>
              <a:gd name="connsiteY2" fmla="*/ 14941 h 14941"/>
              <a:gd name="connsiteX3" fmla="*/ 11803 w 11803"/>
              <a:gd name="connsiteY3" fmla="*/ 4941 h 14941"/>
              <a:gd name="connsiteX0-1" fmla="*/ 13606 w 13606"/>
              <a:gd name="connsiteY0-2" fmla="*/ 3945 h 13945"/>
              <a:gd name="connsiteX1-3" fmla="*/ 0 w 13606"/>
              <a:gd name="connsiteY1-4" fmla="*/ 0 h 13945"/>
              <a:gd name="connsiteX2-5" fmla="*/ 13606 w 13606"/>
              <a:gd name="connsiteY2-6" fmla="*/ 13945 h 13945"/>
              <a:gd name="connsiteX3-7" fmla="*/ 13606 w 13606"/>
              <a:gd name="connsiteY3-8" fmla="*/ 3945 h 13945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3606" h="13945">
                <a:moveTo>
                  <a:pt x="13606" y="3945"/>
                </a:moveTo>
                <a:lnTo>
                  <a:pt x="0" y="0"/>
                </a:lnTo>
                <a:lnTo>
                  <a:pt x="13606" y="13945"/>
                </a:lnTo>
                <a:lnTo>
                  <a:pt x="13606" y="3945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394" name="Freeform 344"/>
          <p:cNvSpPr/>
          <p:nvPr/>
        </p:nvSpPr>
        <p:spPr bwMode="auto">
          <a:xfrm>
            <a:off x="3736807" y="4726150"/>
            <a:ext cx="896049" cy="777889"/>
          </a:xfrm>
          <a:custGeom>
            <a:avLst/>
            <a:gdLst>
              <a:gd name="T0" fmla="*/ 91 w 91"/>
              <a:gd name="T1" fmla="*/ 79 h 79"/>
              <a:gd name="T2" fmla="*/ 91 w 91"/>
              <a:gd name="T3" fmla="*/ 24 h 79"/>
              <a:gd name="T4" fmla="*/ 0 w 91"/>
              <a:gd name="T5" fmla="*/ 0 h 79"/>
              <a:gd name="T6" fmla="*/ 91 w 91"/>
              <a:gd name="T7" fmla="*/ 79 h 7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1" h="79">
                <a:moveTo>
                  <a:pt x="91" y="79"/>
                </a:moveTo>
                <a:lnTo>
                  <a:pt x="91" y="24"/>
                </a:lnTo>
                <a:lnTo>
                  <a:pt x="0" y="0"/>
                </a:lnTo>
                <a:lnTo>
                  <a:pt x="91" y="79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395" name="Freeform 345"/>
          <p:cNvSpPr/>
          <p:nvPr/>
        </p:nvSpPr>
        <p:spPr bwMode="auto">
          <a:xfrm>
            <a:off x="4632856" y="4955942"/>
            <a:ext cx="1014210" cy="797582"/>
          </a:xfrm>
          <a:custGeom>
            <a:avLst/>
            <a:gdLst>
              <a:gd name="T0" fmla="*/ 103 w 103"/>
              <a:gd name="T1" fmla="*/ 81 h 81"/>
              <a:gd name="T2" fmla="*/ 63 w 103"/>
              <a:gd name="T3" fmla="*/ 0 h 81"/>
              <a:gd name="T4" fmla="*/ 0 w 103"/>
              <a:gd name="T5" fmla="*/ 47 h 81"/>
              <a:gd name="T6" fmla="*/ 103 w 103"/>
              <a:gd name="T7" fmla="*/ 81 h 8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3" h="81">
                <a:moveTo>
                  <a:pt x="103" y="81"/>
                </a:moveTo>
                <a:lnTo>
                  <a:pt x="63" y="0"/>
                </a:lnTo>
                <a:lnTo>
                  <a:pt x="0" y="47"/>
                </a:lnTo>
                <a:lnTo>
                  <a:pt x="103" y="8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396" name="Freeform 346"/>
          <p:cNvSpPr/>
          <p:nvPr/>
        </p:nvSpPr>
        <p:spPr bwMode="auto">
          <a:xfrm>
            <a:off x="5253198" y="4955942"/>
            <a:ext cx="393868" cy="797582"/>
          </a:xfrm>
          <a:custGeom>
            <a:avLst/>
            <a:gdLst>
              <a:gd name="T0" fmla="*/ 40 w 40"/>
              <a:gd name="T1" fmla="*/ 0 h 81"/>
              <a:gd name="T2" fmla="*/ 40 w 40"/>
              <a:gd name="T3" fmla="*/ 81 h 81"/>
              <a:gd name="T4" fmla="*/ 0 w 40"/>
              <a:gd name="T5" fmla="*/ 0 h 81"/>
              <a:gd name="T6" fmla="*/ 40 w 40"/>
              <a:gd name="T7" fmla="*/ 0 h 8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40" h="81">
                <a:moveTo>
                  <a:pt x="40" y="0"/>
                </a:moveTo>
                <a:lnTo>
                  <a:pt x="40" y="81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398" name="Freeform 348"/>
          <p:cNvSpPr/>
          <p:nvPr/>
        </p:nvSpPr>
        <p:spPr bwMode="auto">
          <a:xfrm>
            <a:off x="3382326" y="5622200"/>
            <a:ext cx="1250530" cy="541568"/>
          </a:xfrm>
          <a:custGeom>
            <a:avLst/>
            <a:gdLst>
              <a:gd name="T0" fmla="*/ 127 w 127"/>
              <a:gd name="T1" fmla="*/ 55 h 55"/>
              <a:gd name="T2" fmla="*/ 57 w 127"/>
              <a:gd name="T3" fmla="*/ 0 h 55"/>
              <a:gd name="T4" fmla="*/ 0 w 127"/>
              <a:gd name="T5" fmla="*/ 55 h 55"/>
              <a:gd name="T6" fmla="*/ 127 w 127"/>
              <a:gd name="T7" fmla="*/ 55 h 5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7" h="55">
                <a:moveTo>
                  <a:pt x="127" y="55"/>
                </a:moveTo>
                <a:lnTo>
                  <a:pt x="57" y="0"/>
                </a:lnTo>
                <a:lnTo>
                  <a:pt x="0" y="55"/>
                </a:lnTo>
                <a:lnTo>
                  <a:pt x="127" y="55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399" name="Freeform 349"/>
          <p:cNvSpPr/>
          <p:nvPr/>
        </p:nvSpPr>
        <p:spPr bwMode="auto">
          <a:xfrm>
            <a:off x="3736807" y="4726150"/>
            <a:ext cx="896049" cy="896049"/>
          </a:xfrm>
          <a:custGeom>
            <a:avLst/>
            <a:gdLst>
              <a:gd name="T0" fmla="*/ 0 w 91"/>
              <a:gd name="T1" fmla="*/ 0 h 91"/>
              <a:gd name="T2" fmla="*/ 91 w 91"/>
              <a:gd name="T3" fmla="*/ 79 h 91"/>
              <a:gd name="T4" fmla="*/ 21 w 91"/>
              <a:gd name="T5" fmla="*/ 91 h 91"/>
              <a:gd name="T6" fmla="*/ 0 w 91"/>
              <a:gd name="T7" fmla="*/ 0 h 9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1" h="91">
                <a:moveTo>
                  <a:pt x="0" y="0"/>
                </a:moveTo>
                <a:lnTo>
                  <a:pt x="91" y="79"/>
                </a:lnTo>
                <a:lnTo>
                  <a:pt x="21" y="91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00" name="Freeform 350"/>
          <p:cNvSpPr/>
          <p:nvPr/>
        </p:nvSpPr>
        <p:spPr bwMode="auto">
          <a:xfrm>
            <a:off x="2840758" y="4962471"/>
            <a:ext cx="1102830" cy="659729"/>
          </a:xfrm>
          <a:custGeom>
            <a:avLst/>
            <a:gdLst>
              <a:gd name="T0" fmla="*/ 0 w 112"/>
              <a:gd name="T1" fmla="*/ 0 h 67"/>
              <a:gd name="T2" fmla="*/ 112 w 112"/>
              <a:gd name="T3" fmla="*/ 67 h 67"/>
              <a:gd name="T4" fmla="*/ 0 w 112"/>
              <a:gd name="T5" fmla="*/ 51 h 67"/>
              <a:gd name="T6" fmla="*/ 0 w 112"/>
              <a:gd name="T7" fmla="*/ 0 h 6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2" h="67">
                <a:moveTo>
                  <a:pt x="0" y="0"/>
                </a:moveTo>
                <a:lnTo>
                  <a:pt x="112" y="67"/>
                </a:lnTo>
                <a:lnTo>
                  <a:pt x="0" y="51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01" name="Freeform 351"/>
          <p:cNvSpPr/>
          <p:nvPr/>
        </p:nvSpPr>
        <p:spPr bwMode="auto">
          <a:xfrm>
            <a:off x="2840758" y="5464653"/>
            <a:ext cx="1102830" cy="699115"/>
          </a:xfrm>
          <a:custGeom>
            <a:avLst/>
            <a:gdLst>
              <a:gd name="T0" fmla="*/ 55 w 112"/>
              <a:gd name="T1" fmla="*/ 71 h 71"/>
              <a:gd name="T2" fmla="*/ 0 w 112"/>
              <a:gd name="T3" fmla="*/ 0 h 71"/>
              <a:gd name="T4" fmla="*/ 112 w 112"/>
              <a:gd name="T5" fmla="*/ 16 h 71"/>
              <a:gd name="T6" fmla="*/ 55 w 112"/>
              <a:gd name="T7" fmla="*/ 71 h 7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2" h="71">
                <a:moveTo>
                  <a:pt x="55" y="71"/>
                </a:moveTo>
                <a:lnTo>
                  <a:pt x="0" y="0"/>
                </a:lnTo>
                <a:lnTo>
                  <a:pt x="112" y="16"/>
                </a:lnTo>
                <a:lnTo>
                  <a:pt x="55" y="71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02" name="Freeform 352"/>
          <p:cNvSpPr/>
          <p:nvPr/>
        </p:nvSpPr>
        <p:spPr bwMode="auto">
          <a:xfrm>
            <a:off x="3943588" y="5504039"/>
            <a:ext cx="689269" cy="659729"/>
          </a:xfrm>
          <a:custGeom>
            <a:avLst/>
            <a:gdLst>
              <a:gd name="T0" fmla="*/ 70 w 70"/>
              <a:gd name="T1" fmla="*/ 0 h 67"/>
              <a:gd name="T2" fmla="*/ 70 w 70"/>
              <a:gd name="T3" fmla="*/ 67 h 67"/>
              <a:gd name="T4" fmla="*/ 0 w 70"/>
              <a:gd name="T5" fmla="*/ 12 h 67"/>
              <a:gd name="T6" fmla="*/ 70 w 70"/>
              <a:gd name="T7" fmla="*/ 0 h 6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70" h="67">
                <a:moveTo>
                  <a:pt x="70" y="0"/>
                </a:moveTo>
                <a:lnTo>
                  <a:pt x="70" y="67"/>
                </a:lnTo>
                <a:lnTo>
                  <a:pt x="0" y="12"/>
                </a:lnTo>
                <a:lnTo>
                  <a:pt x="70" y="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03" name="Freeform 353"/>
          <p:cNvSpPr/>
          <p:nvPr/>
        </p:nvSpPr>
        <p:spPr bwMode="auto">
          <a:xfrm>
            <a:off x="2249956" y="5464653"/>
            <a:ext cx="1132370" cy="699115"/>
          </a:xfrm>
          <a:custGeom>
            <a:avLst/>
            <a:gdLst>
              <a:gd name="T0" fmla="*/ 0 w 115"/>
              <a:gd name="T1" fmla="*/ 21 h 71"/>
              <a:gd name="T2" fmla="*/ 115 w 115"/>
              <a:gd name="T3" fmla="*/ 71 h 71"/>
              <a:gd name="T4" fmla="*/ 60 w 115"/>
              <a:gd name="T5" fmla="*/ 0 h 71"/>
              <a:gd name="T6" fmla="*/ 0 w 115"/>
              <a:gd name="T7" fmla="*/ 21 h 7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5" h="71">
                <a:moveTo>
                  <a:pt x="0" y="21"/>
                </a:moveTo>
                <a:lnTo>
                  <a:pt x="115" y="71"/>
                </a:lnTo>
                <a:lnTo>
                  <a:pt x="60" y="0"/>
                </a:lnTo>
                <a:lnTo>
                  <a:pt x="0" y="2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04" name="Freeform 354"/>
          <p:cNvSpPr/>
          <p:nvPr/>
        </p:nvSpPr>
        <p:spPr bwMode="auto">
          <a:xfrm>
            <a:off x="1816702" y="5671433"/>
            <a:ext cx="620342" cy="492335"/>
          </a:xfrm>
          <a:custGeom>
            <a:avLst/>
            <a:gdLst>
              <a:gd name="T0" fmla="*/ 0 w 63"/>
              <a:gd name="T1" fmla="*/ 50 h 50"/>
              <a:gd name="T2" fmla="*/ 44 w 63"/>
              <a:gd name="T3" fmla="*/ 0 h 50"/>
              <a:gd name="T4" fmla="*/ 63 w 63"/>
              <a:gd name="T5" fmla="*/ 50 h 50"/>
              <a:gd name="T6" fmla="*/ 0 w 63"/>
              <a:gd name="T7" fmla="*/ 50 h 5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3" h="50">
                <a:moveTo>
                  <a:pt x="0" y="50"/>
                </a:moveTo>
                <a:lnTo>
                  <a:pt x="44" y="0"/>
                </a:lnTo>
                <a:lnTo>
                  <a:pt x="63" y="50"/>
                </a:lnTo>
                <a:lnTo>
                  <a:pt x="0" y="5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05" name="Freeform 355"/>
          <p:cNvSpPr/>
          <p:nvPr/>
        </p:nvSpPr>
        <p:spPr bwMode="auto">
          <a:xfrm>
            <a:off x="2033329" y="5041245"/>
            <a:ext cx="807429" cy="630189"/>
          </a:xfrm>
          <a:custGeom>
            <a:avLst/>
            <a:gdLst>
              <a:gd name="T0" fmla="*/ 0 w 82"/>
              <a:gd name="T1" fmla="*/ 0 h 64"/>
              <a:gd name="T2" fmla="*/ 22 w 82"/>
              <a:gd name="T3" fmla="*/ 64 h 64"/>
              <a:gd name="T4" fmla="*/ 82 w 82"/>
              <a:gd name="T5" fmla="*/ 43 h 64"/>
              <a:gd name="T6" fmla="*/ 0 w 82"/>
              <a:gd name="T7" fmla="*/ 0 h 6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2" h="64">
                <a:moveTo>
                  <a:pt x="0" y="0"/>
                </a:moveTo>
                <a:lnTo>
                  <a:pt x="22" y="64"/>
                </a:lnTo>
                <a:lnTo>
                  <a:pt x="82" y="4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06" name="Freeform 356"/>
          <p:cNvSpPr/>
          <p:nvPr/>
        </p:nvSpPr>
        <p:spPr bwMode="auto">
          <a:xfrm>
            <a:off x="1156973" y="4768101"/>
            <a:ext cx="1280070" cy="1189531"/>
          </a:xfrm>
          <a:custGeom>
            <a:avLst/>
            <a:gdLst>
              <a:gd name="T0" fmla="*/ 0 w 89"/>
              <a:gd name="T1" fmla="*/ 78 h 78"/>
              <a:gd name="T2" fmla="*/ 89 w 89"/>
              <a:gd name="T3" fmla="*/ 0 h 78"/>
              <a:gd name="T4" fmla="*/ 0 w 89"/>
              <a:gd name="T5" fmla="*/ 38 h 78"/>
              <a:gd name="T6" fmla="*/ 0 w 89"/>
              <a:gd name="T7" fmla="*/ 78 h 7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9" h="78">
                <a:moveTo>
                  <a:pt x="0" y="78"/>
                </a:moveTo>
                <a:lnTo>
                  <a:pt x="89" y="0"/>
                </a:lnTo>
                <a:lnTo>
                  <a:pt x="0" y="38"/>
                </a:lnTo>
                <a:lnTo>
                  <a:pt x="0" y="78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07" name="Freeform 357"/>
          <p:cNvSpPr/>
          <p:nvPr/>
        </p:nvSpPr>
        <p:spPr bwMode="auto">
          <a:xfrm>
            <a:off x="1156973" y="5041245"/>
            <a:ext cx="1092983" cy="768042"/>
          </a:xfrm>
          <a:custGeom>
            <a:avLst/>
            <a:gdLst>
              <a:gd name="T0" fmla="*/ 111 w 111"/>
              <a:gd name="T1" fmla="*/ 64 h 78"/>
              <a:gd name="T2" fmla="*/ 0 w 111"/>
              <a:gd name="T3" fmla="*/ 78 h 78"/>
              <a:gd name="T4" fmla="*/ 89 w 111"/>
              <a:gd name="T5" fmla="*/ 0 h 78"/>
              <a:gd name="T6" fmla="*/ 111 w 111"/>
              <a:gd name="T7" fmla="*/ 64 h 7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1" h="78">
                <a:moveTo>
                  <a:pt x="111" y="64"/>
                </a:moveTo>
                <a:lnTo>
                  <a:pt x="0" y="78"/>
                </a:lnTo>
                <a:lnTo>
                  <a:pt x="89" y="0"/>
                </a:lnTo>
                <a:lnTo>
                  <a:pt x="111" y="64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08" name="Freeform 358"/>
          <p:cNvSpPr/>
          <p:nvPr/>
        </p:nvSpPr>
        <p:spPr bwMode="auto">
          <a:xfrm>
            <a:off x="2249956" y="5671433"/>
            <a:ext cx="1132370" cy="492335"/>
          </a:xfrm>
          <a:custGeom>
            <a:avLst/>
            <a:gdLst>
              <a:gd name="T0" fmla="*/ 115 w 115"/>
              <a:gd name="T1" fmla="*/ 50 h 50"/>
              <a:gd name="T2" fmla="*/ 19 w 115"/>
              <a:gd name="T3" fmla="*/ 50 h 50"/>
              <a:gd name="T4" fmla="*/ 0 w 115"/>
              <a:gd name="T5" fmla="*/ 0 h 50"/>
              <a:gd name="T6" fmla="*/ 115 w 115"/>
              <a:gd name="T7" fmla="*/ 50 h 5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5" h="50">
                <a:moveTo>
                  <a:pt x="115" y="50"/>
                </a:moveTo>
                <a:lnTo>
                  <a:pt x="19" y="50"/>
                </a:lnTo>
                <a:lnTo>
                  <a:pt x="0" y="0"/>
                </a:lnTo>
                <a:lnTo>
                  <a:pt x="115" y="5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09" name="Freeform 359"/>
          <p:cNvSpPr/>
          <p:nvPr/>
        </p:nvSpPr>
        <p:spPr bwMode="auto">
          <a:xfrm>
            <a:off x="1156973" y="5671433"/>
            <a:ext cx="1092983" cy="492335"/>
          </a:xfrm>
          <a:custGeom>
            <a:avLst/>
            <a:gdLst>
              <a:gd name="T0" fmla="*/ 67 w 111"/>
              <a:gd name="T1" fmla="*/ 50 h 50"/>
              <a:gd name="T2" fmla="*/ 0 w 111"/>
              <a:gd name="T3" fmla="*/ 14 h 50"/>
              <a:gd name="T4" fmla="*/ 111 w 111"/>
              <a:gd name="T5" fmla="*/ 0 h 50"/>
              <a:gd name="T6" fmla="*/ 67 w 111"/>
              <a:gd name="T7" fmla="*/ 50 h 5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1" h="50">
                <a:moveTo>
                  <a:pt x="67" y="50"/>
                </a:moveTo>
                <a:lnTo>
                  <a:pt x="0" y="14"/>
                </a:lnTo>
                <a:lnTo>
                  <a:pt x="111" y="0"/>
                </a:lnTo>
                <a:lnTo>
                  <a:pt x="67" y="5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10" name="Freeform 360"/>
          <p:cNvSpPr/>
          <p:nvPr/>
        </p:nvSpPr>
        <p:spPr bwMode="auto">
          <a:xfrm>
            <a:off x="2840758" y="4726150"/>
            <a:ext cx="1102830" cy="896049"/>
          </a:xfrm>
          <a:custGeom>
            <a:avLst/>
            <a:gdLst>
              <a:gd name="T0" fmla="*/ 112 w 112"/>
              <a:gd name="T1" fmla="*/ 91 h 91"/>
              <a:gd name="T2" fmla="*/ 91 w 112"/>
              <a:gd name="T3" fmla="*/ 0 h 91"/>
              <a:gd name="T4" fmla="*/ 0 w 112"/>
              <a:gd name="T5" fmla="*/ 24 h 91"/>
              <a:gd name="T6" fmla="*/ 112 w 112"/>
              <a:gd name="T7" fmla="*/ 91 h 9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2" h="91">
                <a:moveTo>
                  <a:pt x="112" y="91"/>
                </a:moveTo>
                <a:lnTo>
                  <a:pt x="91" y="0"/>
                </a:lnTo>
                <a:lnTo>
                  <a:pt x="0" y="24"/>
                </a:lnTo>
                <a:lnTo>
                  <a:pt x="112" y="9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11" name="Freeform 361"/>
          <p:cNvSpPr/>
          <p:nvPr/>
        </p:nvSpPr>
        <p:spPr bwMode="auto">
          <a:xfrm>
            <a:off x="1156973" y="4893544"/>
            <a:ext cx="384021" cy="521875"/>
          </a:xfrm>
          <a:custGeom>
            <a:avLst/>
            <a:gdLst>
              <a:gd name="T0" fmla="*/ 0 w 39"/>
              <a:gd name="T1" fmla="*/ 7 h 53"/>
              <a:gd name="T2" fmla="*/ 39 w 39"/>
              <a:gd name="T3" fmla="*/ 0 h 53"/>
              <a:gd name="T4" fmla="*/ 0 w 39"/>
              <a:gd name="T5" fmla="*/ 53 h 53"/>
              <a:gd name="T6" fmla="*/ 0 w 39"/>
              <a:gd name="T7" fmla="*/ 7 h 5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9" h="53">
                <a:moveTo>
                  <a:pt x="0" y="7"/>
                </a:moveTo>
                <a:lnTo>
                  <a:pt x="39" y="0"/>
                </a:lnTo>
                <a:lnTo>
                  <a:pt x="0" y="53"/>
                </a:lnTo>
                <a:lnTo>
                  <a:pt x="0" y="7"/>
                </a:lnTo>
                <a:close/>
              </a:path>
            </a:pathLst>
          </a:custGeom>
          <a:solidFill>
            <a:srgbClr val="821A1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12" name="Freeform 362"/>
          <p:cNvSpPr/>
          <p:nvPr/>
        </p:nvSpPr>
        <p:spPr bwMode="auto">
          <a:xfrm>
            <a:off x="1156973" y="5349810"/>
            <a:ext cx="876356" cy="521875"/>
          </a:xfrm>
          <a:custGeom>
            <a:avLst/>
            <a:gdLst>
              <a:gd name="T0" fmla="*/ 89 w 89"/>
              <a:gd name="T1" fmla="*/ 15 h 53"/>
              <a:gd name="T2" fmla="*/ 39 w 89"/>
              <a:gd name="T3" fmla="*/ 0 h 53"/>
              <a:gd name="T4" fmla="*/ 0 w 89"/>
              <a:gd name="T5" fmla="*/ 53 h 53"/>
              <a:gd name="T6" fmla="*/ 89 w 89"/>
              <a:gd name="T7" fmla="*/ 15 h 5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9" h="53">
                <a:moveTo>
                  <a:pt x="89" y="15"/>
                </a:moveTo>
                <a:lnTo>
                  <a:pt x="39" y="0"/>
                </a:lnTo>
                <a:lnTo>
                  <a:pt x="0" y="53"/>
                </a:lnTo>
                <a:lnTo>
                  <a:pt x="89" y="15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13" name="Freeform 363"/>
          <p:cNvSpPr/>
          <p:nvPr/>
        </p:nvSpPr>
        <p:spPr bwMode="auto">
          <a:xfrm>
            <a:off x="2033329" y="4962471"/>
            <a:ext cx="807429" cy="502182"/>
          </a:xfrm>
          <a:custGeom>
            <a:avLst/>
            <a:gdLst>
              <a:gd name="T0" fmla="*/ 82 w 82"/>
              <a:gd name="T1" fmla="*/ 0 h 51"/>
              <a:gd name="T2" fmla="*/ 0 w 82"/>
              <a:gd name="T3" fmla="*/ 8 h 51"/>
              <a:gd name="T4" fmla="*/ 82 w 82"/>
              <a:gd name="T5" fmla="*/ 51 h 51"/>
              <a:gd name="T6" fmla="*/ 82 w 82"/>
              <a:gd name="T7" fmla="*/ 0 h 5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2" h="51">
                <a:moveTo>
                  <a:pt x="82" y="0"/>
                </a:moveTo>
                <a:lnTo>
                  <a:pt x="0" y="8"/>
                </a:lnTo>
                <a:lnTo>
                  <a:pt x="82" y="51"/>
                </a:lnTo>
                <a:lnTo>
                  <a:pt x="82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14" name="Line 364"/>
          <p:cNvSpPr>
            <a:spLocks noChangeShapeType="1"/>
          </p:cNvSpPr>
          <p:nvPr/>
        </p:nvSpPr>
        <p:spPr bwMode="auto">
          <a:xfrm>
            <a:off x="4632856" y="4962471"/>
            <a:ext cx="0" cy="0"/>
          </a:xfrm>
          <a:prstGeom prst="lin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15" name="Line 365"/>
          <p:cNvSpPr>
            <a:spLocks noChangeShapeType="1"/>
          </p:cNvSpPr>
          <p:nvPr/>
        </p:nvSpPr>
        <p:spPr bwMode="auto">
          <a:xfrm>
            <a:off x="4632856" y="4962471"/>
            <a:ext cx="0" cy="0"/>
          </a:xfrm>
          <a:prstGeom prst="lin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16" name="Freeform 366"/>
          <p:cNvSpPr/>
          <p:nvPr/>
        </p:nvSpPr>
        <p:spPr bwMode="auto">
          <a:xfrm>
            <a:off x="4613163" y="4955942"/>
            <a:ext cx="640035" cy="462795"/>
          </a:xfrm>
          <a:custGeom>
            <a:avLst/>
            <a:gdLst>
              <a:gd name="T0" fmla="*/ 2 w 65"/>
              <a:gd name="T1" fmla="*/ 47 h 47"/>
              <a:gd name="T2" fmla="*/ 0 w 65"/>
              <a:gd name="T3" fmla="*/ 0 h 47"/>
              <a:gd name="T4" fmla="*/ 65 w 65"/>
              <a:gd name="T5" fmla="*/ 0 h 47"/>
              <a:gd name="T6" fmla="*/ 2 w 65"/>
              <a:gd name="T7" fmla="*/ 47 h 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5" h="47">
                <a:moveTo>
                  <a:pt x="2" y="47"/>
                </a:moveTo>
                <a:lnTo>
                  <a:pt x="0" y="0"/>
                </a:lnTo>
                <a:lnTo>
                  <a:pt x="65" y="0"/>
                </a:lnTo>
                <a:lnTo>
                  <a:pt x="2" y="47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17" name="Freeform 367"/>
          <p:cNvSpPr/>
          <p:nvPr/>
        </p:nvSpPr>
        <p:spPr bwMode="auto">
          <a:xfrm>
            <a:off x="3736807" y="4046728"/>
            <a:ext cx="896049" cy="915743"/>
          </a:xfrm>
          <a:custGeom>
            <a:avLst/>
            <a:gdLst>
              <a:gd name="T0" fmla="*/ 21 w 91"/>
              <a:gd name="T1" fmla="*/ 0 h 93"/>
              <a:gd name="T2" fmla="*/ 0 w 91"/>
              <a:gd name="T3" fmla="*/ 69 h 93"/>
              <a:gd name="T4" fmla="*/ 91 w 91"/>
              <a:gd name="T5" fmla="*/ 93 h 93"/>
              <a:gd name="T6" fmla="*/ 21 w 91"/>
              <a:gd name="T7" fmla="*/ 0 h 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1" h="93">
                <a:moveTo>
                  <a:pt x="21" y="0"/>
                </a:moveTo>
                <a:lnTo>
                  <a:pt x="0" y="69"/>
                </a:lnTo>
                <a:lnTo>
                  <a:pt x="91" y="93"/>
                </a:lnTo>
                <a:lnTo>
                  <a:pt x="21" y="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18" name="Freeform 368"/>
          <p:cNvSpPr/>
          <p:nvPr/>
        </p:nvSpPr>
        <p:spPr bwMode="auto">
          <a:xfrm>
            <a:off x="3943588" y="4046728"/>
            <a:ext cx="689269" cy="915743"/>
          </a:xfrm>
          <a:custGeom>
            <a:avLst/>
            <a:gdLst>
              <a:gd name="T0" fmla="*/ 68 w 70"/>
              <a:gd name="T1" fmla="*/ 46 h 93"/>
              <a:gd name="T2" fmla="*/ 0 w 70"/>
              <a:gd name="T3" fmla="*/ 0 h 93"/>
              <a:gd name="T4" fmla="*/ 70 w 70"/>
              <a:gd name="T5" fmla="*/ 93 h 93"/>
              <a:gd name="T6" fmla="*/ 68 w 70"/>
              <a:gd name="T7" fmla="*/ 46 h 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70" h="93">
                <a:moveTo>
                  <a:pt x="68" y="46"/>
                </a:moveTo>
                <a:lnTo>
                  <a:pt x="0" y="0"/>
                </a:lnTo>
                <a:lnTo>
                  <a:pt x="70" y="93"/>
                </a:lnTo>
                <a:lnTo>
                  <a:pt x="68" y="46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19" name="Freeform 369"/>
          <p:cNvSpPr/>
          <p:nvPr/>
        </p:nvSpPr>
        <p:spPr bwMode="auto">
          <a:xfrm>
            <a:off x="2840758" y="3997495"/>
            <a:ext cx="896049" cy="964976"/>
          </a:xfrm>
          <a:custGeom>
            <a:avLst/>
            <a:gdLst>
              <a:gd name="T0" fmla="*/ 0 w 91"/>
              <a:gd name="T1" fmla="*/ 98 h 98"/>
              <a:gd name="T2" fmla="*/ 2 w 91"/>
              <a:gd name="T3" fmla="*/ 0 h 98"/>
              <a:gd name="T4" fmla="*/ 91 w 91"/>
              <a:gd name="T5" fmla="*/ 74 h 98"/>
              <a:gd name="T6" fmla="*/ 0 w 91"/>
              <a:gd name="T7" fmla="*/ 98 h 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1" h="98">
                <a:moveTo>
                  <a:pt x="0" y="98"/>
                </a:moveTo>
                <a:lnTo>
                  <a:pt x="2" y="0"/>
                </a:lnTo>
                <a:lnTo>
                  <a:pt x="91" y="74"/>
                </a:lnTo>
                <a:lnTo>
                  <a:pt x="0" y="98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20" name="Freeform 370"/>
          <p:cNvSpPr/>
          <p:nvPr/>
        </p:nvSpPr>
        <p:spPr bwMode="auto">
          <a:xfrm>
            <a:off x="2860451" y="3997495"/>
            <a:ext cx="1083136" cy="728656"/>
          </a:xfrm>
          <a:custGeom>
            <a:avLst/>
            <a:gdLst>
              <a:gd name="T0" fmla="*/ 110 w 110"/>
              <a:gd name="T1" fmla="*/ 5 h 74"/>
              <a:gd name="T2" fmla="*/ 0 w 110"/>
              <a:gd name="T3" fmla="*/ 0 h 74"/>
              <a:gd name="T4" fmla="*/ 89 w 110"/>
              <a:gd name="T5" fmla="*/ 74 h 74"/>
              <a:gd name="T6" fmla="*/ 110 w 110"/>
              <a:gd name="T7" fmla="*/ 5 h 7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0" h="74">
                <a:moveTo>
                  <a:pt x="110" y="5"/>
                </a:moveTo>
                <a:lnTo>
                  <a:pt x="0" y="0"/>
                </a:lnTo>
                <a:lnTo>
                  <a:pt x="89" y="74"/>
                </a:lnTo>
                <a:lnTo>
                  <a:pt x="110" y="5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21" name="Freeform 371"/>
          <p:cNvSpPr/>
          <p:nvPr/>
        </p:nvSpPr>
        <p:spPr bwMode="auto">
          <a:xfrm>
            <a:off x="1540994" y="4568603"/>
            <a:ext cx="492335" cy="472641"/>
          </a:xfrm>
          <a:custGeom>
            <a:avLst/>
            <a:gdLst>
              <a:gd name="T0" fmla="*/ 50 w 50"/>
              <a:gd name="T1" fmla="*/ 48 h 48"/>
              <a:gd name="T2" fmla="*/ 50 w 50"/>
              <a:gd name="T3" fmla="*/ 0 h 48"/>
              <a:gd name="T4" fmla="*/ 0 w 50"/>
              <a:gd name="T5" fmla="*/ 33 h 48"/>
              <a:gd name="T6" fmla="*/ 50 w 50"/>
              <a:gd name="T7" fmla="*/ 48 h 4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0" h="48">
                <a:moveTo>
                  <a:pt x="50" y="48"/>
                </a:moveTo>
                <a:lnTo>
                  <a:pt x="50" y="0"/>
                </a:lnTo>
                <a:lnTo>
                  <a:pt x="0" y="33"/>
                </a:lnTo>
                <a:lnTo>
                  <a:pt x="50" y="48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22" name="Freeform 372"/>
          <p:cNvSpPr/>
          <p:nvPr/>
        </p:nvSpPr>
        <p:spPr bwMode="auto">
          <a:xfrm>
            <a:off x="1156973" y="4955942"/>
            <a:ext cx="452948" cy="462795"/>
          </a:xfrm>
          <a:custGeom>
            <a:avLst/>
            <a:gdLst>
              <a:gd name="T0" fmla="*/ 0 w 46"/>
              <a:gd name="T1" fmla="*/ 47 h 47"/>
              <a:gd name="T2" fmla="*/ 46 w 46"/>
              <a:gd name="T3" fmla="*/ 0 h 47"/>
              <a:gd name="T4" fmla="*/ 39 w 46"/>
              <a:gd name="T5" fmla="*/ 40 h 47"/>
              <a:gd name="T6" fmla="*/ 0 w 46"/>
              <a:gd name="T7" fmla="*/ 47 h 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46" h="47">
                <a:moveTo>
                  <a:pt x="0" y="47"/>
                </a:moveTo>
                <a:lnTo>
                  <a:pt x="46" y="0"/>
                </a:lnTo>
                <a:lnTo>
                  <a:pt x="39" y="40"/>
                </a:lnTo>
                <a:lnTo>
                  <a:pt x="0" y="47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23" name="Freeform 373"/>
          <p:cNvSpPr/>
          <p:nvPr/>
        </p:nvSpPr>
        <p:spPr bwMode="auto">
          <a:xfrm>
            <a:off x="1156973" y="4955942"/>
            <a:ext cx="452948" cy="462795"/>
          </a:xfrm>
          <a:custGeom>
            <a:avLst/>
            <a:gdLst>
              <a:gd name="T0" fmla="*/ 0 w 46"/>
              <a:gd name="T1" fmla="*/ 0 h 47"/>
              <a:gd name="T2" fmla="*/ 46 w 46"/>
              <a:gd name="T3" fmla="*/ 0 h 47"/>
              <a:gd name="T4" fmla="*/ 0 w 46"/>
              <a:gd name="T5" fmla="*/ 47 h 47"/>
              <a:gd name="T6" fmla="*/ 0 w 46"/>
              <a:gd name="T7" fmla="*/ 0 h 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46" h="47">
                <a:moveTo>
                  <a:pt x="0" y="0"/>
                </a:moveTo>
                <a:lnTo>
                  <a:pt x="46" y="0"/>
                </a:lnTo>
                <a:lnTo>
                  <a:pt x="0" y="4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24" name="Freeform 374"/>
          <p:cNvSpPr/>
          <p:nvPr/>
        </p:nvSpPr>
        <p:spPr bwMode="auto">
          <a:xfrm>
            <a:off x="1156973" y="4266673"/>
            <a:ext cx="590802" cy="689269"/>
          </a:xfrm>
          <a:custGeom>
            <a:avLst/>
            <a:gdLst>
              <a:gd name="T0" fmla="*/ 60 w 60"/>
              <a:gd name="T1" fmla="*/ 0 h 70"/>
              <a:gd name="T2" fmla="*/ 46 w 60"/>
              <a:gd name="T3" fmla="*/ 70 h 70"/>
              <a:gd name="T4" fmla="*/ 0 w 60"/>
              <a:gd name="T5" fmla="*/ 70 h 70"/>
              <a:gd name="T6" fmla="*/ 60 w 60"/>
              <a:gd name="T7" fmla="*/ 0 h 7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0" h="70">
                <a:moveTo>
                  <a:pt x="60" y="0"/>
                </a:moveTo>
                <a:lnTo>
                  <a:pt x="46" y="70"/>
                </a:lnTo>
                <a:lnTo>
                  <a:pt x="0" y="70"/>
                </a:lnTo>
                <a:lnTo>
                  <a:pt x="6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25" name="Freeform 375"/>
          <p:cNvSpPr/>
          <p:nvPr/>
        </p:nvSpPr>
        <p:spPr bwMode="auto">
          <a:xfrm>
            <a:off x="1723159" y="3454381"/>
            <a:ext cx="827122" cy="846816"/>
          </a:xfrm>
          <a:custGeom>
            <a:avLst/>
            <a:gdLst>
              <a:gd name="T0" fmla="*/ 84 w 84"/>
              <a:gd name="T1" fmla="*/ 0 h 86"/>
              <a:gd name="T2" fmla="*/ 65 w 84"/>
              <a:gd name="T3" fmla="*/ 81 h 86"/>
              <a:gd name="T4" fmla="*/ 0 w 84"/>
              <a:gd name="T5" fmla="*/ 86 h 86"/>
              <a:gd name="T6" fmla="*/ 84 w 84"/>
              <a:gd name="T7" fmla="*/ 0 h 8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4" h="86">
                <a:moveTo>
                  <a:pt x="84" y="0"/>
                </a:moveTo>
                <a:lnTo>
                  <a:pt x="65" y="81"/>
                </a:lnTo>
                <a:lnTo>
                  <a:pt x="0" y="86"/>
                </a:lnTo>
                <a:lnTo>
                  <a:pt x="84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26" name="Freeform 376"/>
          <p:cNvSpPr/>
          <p:nvPr/>
        </p:nvSpPr>
        <p:spPr bwMode="auto">
          <a:xfrm>
            <a:off x="2033329" y="3997495"/>
            <a:ext cx="827122" cy="964976"/>
          </a:xfrm>
          <a:custGeom>
            <a:avLst/>
            <a:gdLst>
              <a:gd name="T0" fmla="*/ 82 w 84"/>
              <a:gd name="T1" fmla="*/ 98 h 98"/>
              <a:gd name="T2" fmla="*/ 0 w 84"/>
              <a:gd name="T3" fmla="*/ 58 h 98"/>
              <a:gd name="T4" fmla="*/ 84 w 84"/>
              <a:gd name="T5" fmla="*/ 0 h 98"/>
              <a:gd name="T6" fmla="*/ 82 w 84"/>
              <a:gd name="T7" fmla="*/ 98 h 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4" h="98">
                <a:moveTo>
                  <a:pt x="82" y="98"/>
                </a:moveTo>
                <a:lnTo>
                  <a:pt x="0" y="58"/>
                </a:lnTo>
                <a:lnTo>
                  <a:pt x="84" y="0"/>
                </a:lnTo>
                <a:lnTo>
                  <a:pt x="82" y="98"/>
                </a:lnTo>
                <a:close/>
              </a:path>
            </a:pathLst>
          </a:custGeom>
          <a:solidFill>
            <a:srgbClr val="92D050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27" name="Freeform 377"/>
          <p:cNvSpPr/>
          <p:nvPr/>
        </p:nvSpPr>
        <p:spPr bwMode="auto">
          <a:xfrm>
            <a:off x="2033329" y="4568603"/>
            <a:ext cx="807429" cy="472641"/>
          </a:xfrm>
          <a:custGeom>
            <a:avLst/>
            <a:gdLst>
              <a:gd name="T0" fmla="*/ 0 w 82"/>
              <a:gd name="T1" fmla="*/ 48 h 48"/>
              <a:gd name="T2" fmla="*/ 0 w 82"/>
              <a:gd name="T3" fmla="*/ 0 h 48"/>
              <a:gd name="T4" fmla="*/ 82 w 82"/>
              <a:gd name="T5" fmla="*/ 40 h 48"/>
              <a:gd name="T6" fmla="*/ 0 w 82"/>
              <a:gd name="T7" fmla="*/ 48 h 4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2" h="48">
                <a:moveTo>
                  <a:pt x="0" y="48"/>
                </a:moveTo>
                <a:lnTo>
                  <a:pt x="0" y="0"/>
                </a:lnTo>
                <a:lnTo>
                  <a:pt x="82" y="40"/>
                </a:lnTo>
                <a:lnTo>
                  <a:pt x="0" y="48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28" name="Freeform 378"/>
          <p:cNvSpPr/>
          <p:nvPr/>
        </p:nvSpPr>
        <p:spPr bwMode="auto">
          <a:xfrm>
            <a:off x="1540994" y="4499676"/>
            <a:ext cx="492335" cy="393868"/>
          </a:xfrm>
          <a:custGeom>
            <a:avLst/>
            <a:gdLst>
              <a:gd name="T0" fmla="*/ 7 w 50"/>
              <a:gd name="T1" fmla="*/ 0 h 40"/>
              <a:gd name="T2" fmla="*/ 50 w 50"/>
              <a:gd name="T3" fmla="*/ 7 h 40"/>
              <a:gd name="T4" fmla="*/ 0 w 50"/>
              <a:gd name="T5" fmla="*/ 40 h 40"/>
              <a:gd name="T6" fmla="*/ 7 w 50"/>
              <a:gd name="T7" fmla="*/ 0 h 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0" h="40">
                <a:moveTo>
                  <a:pt x="7" y="0"/>
                </a:moveTo>
                <a:lnTo>
                  <a:pt x="50" y="7"/>
                </a:lnTo>
                <a:lnTo>
                  <a:pt x="0" y="40"/>
                </a:lnTo>
                <a:lnTo>
                  <a:pt x="7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29" name="Freeform 379"/>
          <p:cNvSpPr/>
          <p:nvPr/>
        </p:nvSpPr>
        <p:spPr bwMode="auto">
          <a:xfrm>
            <a:off x="1723159" y="4251964"/>
            <a:ext cx="640035" cy="807429"/>
          </a:xfrm>
          <a:custGeom>
            <a:avLst/>
            <a:gdLst>
              <a:gd name="T0" fmla="*/ 65 w 65"/>
              <a:gd name="T1" fmla="*/ 0 h 82"/>
              <a:gd name="T2" fmla="*/ 29 w 65"/>
              <a:gd name="T3" fmla="*/ 82 h 82"/>
              <a:gd name="T4" fmla="*/ 0 w 65"/>
              <a:gd name="T5" fmla="*/ 5 h 82"/>
              <a:gd name="T6" fmla="*/ 65 w 65"/>
              <a:gd name="T7" fmla="*/ 0 h 82"/>
              <a:gd name="connsiteX0" fmla="*/ 10000 w 10000"/>
              <a:gd name="connsiteY0" fmla="*/ 0 h 10000"/>
              <a:gd name="connsiteX1" fmla="*/ 2914 w 10000"/>
              <a:gd name="connsiteY1" fmla="*/ 10000 h 10000"/>
              <a:gd name="connsiteX2" fmla="*/ 0 w 10000"/>
              <a:gd name="connsiteY2" fmla="*/ 610 h 10000"/>
              <a:gd name="connsiteX3" fmla="*/ 10000 w 10000"/>
              <a:gd name="connsiteY3" fmla="*/ 0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000" h="10000">
                <a:moveTo>
                  <a:pt x="10000" y="0"/>
                </a:moveTo>
                <a:lnTo>
                  <a:pt x="2914" y="10000"/>
                </a:lnTo>
                <a:lnTo>
                  <a:pt x="0" y="610"/>
                </a:lnTo>
                <a:lnTo>
                  <a:pt x="1000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30" name="Freeform 380"/>
          <p:cNvSpPr/>
          <p:nvPr/>
        </p:nvSpPr>
        <p:spPr bwMode="auto">
          <a:xfrm>
            <a:off x="2299189" y="3752833"/>
            <a:ext cx="569593" cy="649922"/>
          </a:xfrm>
          <a:custGeom>
            <a:avLst/>
            <a:gdLst>
              <a:gd name="T0" fmla="*/ 84 w 84"/>
              <a:gd name="T1" fmla="*/ 24 h 82"/>
              <a:gd name="T2" fmla="*/ 0 w 84"/>
              <a:gd name="T3" fmla="*/ 82 h 82"/>
              <a:gd name="T4" fmla="*/ 36 w 84"/>
              <a:gd name="T5" fmla="*/ 0 h 82"/>
              <a:gd name="T6" fmla="*/ 84 w 84"/>
              <a:gd name="T7" fmla="*/ 24 h 82"/>
              <a:gd name="connsiteX0" fmla="*/ 9704 w 9704"/>
              <a:gd name="connsiteY0" fmla="*/ 3834 h 10000"/>
              <a:gd name="connsiteX1" fmla="*/ 0 w 9704"/>
              <a:gd name="connsiteY1" fmla="*/ 10000 h 10000"/>
              <a:gd name="connsiteX2" fmla="*/ 4286 w 9704"/>
              <a:gd name="connsiteY2" fmla="*/ 0 h 10000"/>
              <a:gd name="connsiteX3" fmla="*/ 9704 w 9704"/>
              <a:gd name="connsiteY3" fmla="*/ 3834 h 10000"/>
              <a:gd name="connsiteX0-1" fmla="*/ 10000 w 10000"/>
              <a:gd name="connsiteY0-2" fmla="*/ 3964 h 10130"/>
              <a:gd name="connsiteX1-3" fmla="*/ 0 w 10000"/>
              <a:gd name="connsiteY1-4" fmla="*/ 10130 h 10130"/>
              <a:gd name="connsiteX2-5" fmla="*/ 2585 w 10000"/>
              <a:gd name="connsiteY2-6" fmla="*/ 0 h 10130"/>
              <a:gd name="connsiteX3-7" fmla="*/ 10000 w 10000"/>
              <a:gd name="connsiteY3-8" fmla="*/ 3964 h 10130"/>
              <a:gd name="connsiteX0-9" fmla="*/ 10458 w 10458"/>
              <a:gd name="connsiteY0-10" fmla="*/ 3964 h 10130"/>
              <a:gd name="connsiteX1-11" fmla="*/ 0 w 10458"/>
              <a:gd name="connsiteY1-12" fmla="*/ 10130 h 10130"/>
              <a:gd name="connsiteX2-13" fmla="*/ 2585 w 10458"/>
              <a:gd name="connsiteY2-14" fmla="*/ 0 h 10130"/>
              <a:gd name="connsiteX3-15" fmla="*/ 10458 w 10458"/>
              <a:gd name="connsiteY3-16" fmla="*/ 3964 h 10130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0458" h="10130">
                <a:moveTo>
                  <a:pt x="10458" y="3964"/>
                </a:moveTo>
                <a:lnTo>
                  <a:pt x="0" y="10130"/>
                </a:lnTo>
                <a:lnTo>
                  <a:pt x="2585" y="0"/>
                </a:lnTo>
                <a:lnTo>
                  <a:pt x="10458" y="396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31" name="Freeform 381"/>
          <p:cNvSpPr/>
          <p:nvPr/>
        </p:nvSpPr>
        <p:spPr bwMode="auto">
          <a:xfrm>
            <a:off x="2387810" y="2914358"/>
            <a:ext cx="964976" cy="846816"/>
          </a:xfrm>
          <a:custGeom>
            <a:avLst/>
            <a:gdLst>
              <a:gd name="T0" fmla="*/ 19 w 98"/>
              <a:gd name="T1" fmla="*/ 5 h 86"/>
              <a:gd name="T2" fmla="*/ 98 w 98"/>
              <a:gd name="T3" fmla="*/ 0 h 86"/>
              <a:gd name="T4" fmla="*/ 0 w 98"/>
              <a:gd name="T5" fmla="*/ 86 h 86"/>
              <a:gd name="T6" fmla="*/ 19 w 98"/>
              <a:gd name="T7" fmla="*/ 5 h 8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" h="86">
                <a:moveTo>
                  <a:pt x="19" y="5"/>
                </a:moveTo>
                <a:lnTo>
                  <a:pt x="98" y="0"/>
                </a:lnTo>
                <a:lnTo>
                  <a:pt x="0" y="86"/>
                </a:lnTo>
                <a:lnTo>
                  <a:pt x="19" y="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32" name="Freeform 382"/>
          <p:cNvSpPr/>
          <p:nvPr/>
        </p:nvSpPr>
        <p:spPr bwMode="auto">
          <a:xfrm>
            <a:off x="2860451" y="3505160"/>
            <a:ext cx="1083136" cy="541568"/>
          </a:xfrm>
          <a:custGeom>
            <a:avLst/>
            <a:gdLst>
              <a:gd name="T0" fmla="*/ 0 w 110"/>
              <a:gd name="T1" fmla="*/ 50 h 55"/>
              <a:gd name="T2" fmla="*/ 77 w 110"/>
              <a:gd name="T3" fmla="*/ 0 h 55"/>
              <a:gd name="T4" fmla="*/ 110 w 110"/>
              <a:gd name="T5" fmla="*/ 55 h 55"/>
              <a:gd name="T6" fmla="*/ 0 w 110"/>
              <a:gd name="T7" fmla="*/ 50 h 5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0" h="55">
                <a:moveTo>
                  <a:pt x="0" y="50"/>
                </a:moveTo>
                <a:lnTo>
                  <a:pt x="77" y="0"/>
                </a:lnTo>
                <a:lnTo>
                  <a:pt x="110" y="55"/>
                </a:lnTo>
                <a:lnTo>
                  <a:pt x="0" y="5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33" name="Freeform 383"/>
          <p:cNvSpPr/>
          <p:nvPr/>
        </p:nvSpPr>
        <p:spPr bwMode="auto">
          <a:xfrm>
            <a:off x="2387810" y="2914358"/>
            <a:ext cx="964976" cy="1083137"/>
          </a:xfrm>
          <a:custGeom>
            <a:avLst/>
            <a:gdLst>
              <a:gd name="T0" fmla="*/ 98 w 98"/>
              <a:gd name="T1" fmla="*/ 0 h 110"/>
              <a:gd name="T2" fmla="*/ 48 w 98"/>
              <a:gd name="T3" fmla="*/ 110 h 110"/>
              <a:gd name="T4" fmla="*/ 0 w 98"/>
              <a:gd name="T5" fmla="*/ 86 h 110"/>
              <a:gd name="T6" fmla="*/ 98 w 98"/>
              <a:gd name="T7" fmla="*/ 0 h 11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" h="110">
                <a:moveTo>
                  <a:pt x="98" y="0"/>
                </a:moveTo>
                <a:lnTo>
                  <a:pt x="48" y="110"/>
                </a:lnTo>
                <a:lnTo>
                  <a:pt x="0" y="86"/>
                </a:lnTo>
                <a:lnTo>
                  <a:pt x="98" y="0"/>
                </a:lnTo>
                <a:close/>
              </a:path>
            </a:pathLst>
          </a:custGeom>
          <a:solidFill>
            <a:srgbClr val="92D050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34" name="Freeform 384"/>
          <p:cNvSpPr/>
          <p:nvPr/>
        </p:nvSpPr>
        <p:spPr bwMode="auto">
          <a:xfrm>
            <a:off x="2860451" y="2914358"/>
            <a:ext cx="758196" cy="1083137"/>
          </a:xfrm>
          <a:custGeom>
            <a:avLst/>
            <a:gdLst>
              <a:gd name="T0" fmla="*/ 77 w 77"/>
              <a:gd name="T1" fmla="*/ 60 h 110"/>
              <a:gd name="T2" fmla="*/ 50 w 77"/>
              <a:gd name="T3" fmla="*/ 0 h 110"/>
              <a:gd name="T4" fmla="*/ 0 w 77"/>
              <a:gd name="T5" fmla="*/ 110 h 110"/>
              <a:gd name="T6" fmla="*/ 77 w 77"/>
              <a:gd name="T7" fmla="*/ 60 h 11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77" h="110">
                <a:moveTo>
                  <a:pt x="77" y="60"/>
                </a:moveTo>
                <a:lnTo>
                  <a:pt x="50" y="0"/>
                </a:lnTo>
                <a:lnTo>
                  <a:pt x="0" y="110"/>
                </a:lnTo>
                <a:lnTo>
                  <a:pt x="77" y="6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35" name="Freeform 385"/>
          <p:cNvSpPr/>
          <p:nvPr/>
        </p:nvSpPr>
        <p:spPr bwMode="auto">
          <a:xfrm>
            <a:off x="3943588" y="3416540"/>
            <a:ext cx="669575" cy="1083137"/>
          </a:xfrm>
          <a:custGeom>
            <a:avLst/>
            <a:gdLst>
              <a:gd name="T0" fmla="*/ 68 w 68"/>
              <a:gd name="T1" fmla="*/ 110 h 110"/>
              <a:gd name="T2" fmla="*/ 37 w 68"/>
              <a:gd name="T3" fmla="*/ 0 h 110"/>
              <a:gd name="T4" fmla="*/ 0 w 68"/>
              <a:gd name="T5" fmla="*/ 64 h 110"/>
              <a:gd name="T6" fmla="*/ 68 w 68"/>
              <a:gd name="T7" fmla="*/ 110 h 11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8" h="110">
                <a:moveTo>
                  <a:pt x="68" y="110"/>
                </a:moveTo>
                <a:lnTo>
                  <a:pt x="37" y="0"/>
                </a:lnTo>
                <a:lnTo>
                  <a:pt x="0" y="64"/>
                </a:lnTo>
                <a:lnTo>
                  <a:pt x="68" y="11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36" name="Freeform 386"/>
          <p:cNvSpPr/>
          <p:nvPr/>
        </p:nvSpPr>
        <p:spPr bwMode="auto">
          <a:xfrm>
            <a:off x="3618647" y="3416540"/>
            <a:ext cx="689269" cy="630189"/>
          </a:xfrm>
          <a:custGeom>
            <a:avLst/>
            <a:gdLst>
              <a:gd name="T0" fmla="*/ 0 w 70"/>
              <a:gd name="T1" fmla="*/ 9 h 64"/>
              <a:gd name="T2" fmla="*/ 70 w 70"/>
              <a:gd name="T3" fmla="*/ 0 h 64"/>
              <a:gd name="T4" fmla="*/ 33 w 70"/>
              <a:gd name="T5" fmla="*/ 64 h 64"/>
              <a:gd name="T6" fmla="*/ 0 w 70"/>
              <a:gd name="T7" fmla="*/ 9 h 6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70" h="64">
                <a:moveTo>
                  <a:pt x="0" y="9"/>
                </a:moveTo>
                <a:lnTo>
                  <a:pt x="70" y="0"/>
                </a:lnTo>
                <a:lnTo>
                  <a:pt x="33" y="64"/>
                </a:lnTo>
                <a:lnTo>
                  <a:pt x="0" y="9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37" name="Freeform 387"/>
          <p:cNvSpPr/>
          <p:nvPr/>
        </p:nvSpPr>
        <p:spPr bwMode="auto">
          <a:xfrm>
            <a:off x="3352786" y="2914358"/>
            <a:ext cx="551415" cy="590802"/>
          </a:xfrm>
          <a:custGeom>
            <a:avLst/>
            <a:gdLst>
              <a:gd name="T0" fmla="*/ 0 w 56"/>
              <a:gd name="T1" fmla="*/ 0 h 60"/>
              <a:gd name="T2" fmla="*/ 56 w 56"/>
              <a:gd name="T3" fmla="*/ 5 h 60"/>
              <a:gd name="T4" fmla="*/ 27 w 56"/>
              <a:gd name="T5" fmla="*/ 60 h 60"/>
              <a:gd name="T6" fmla="*/ 0 w 56"/>
              <a:gd name="T7" fmla="*/ 0 h 6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6" h="60">
                <a:moveTo>
                  <a:pt x="0" y="0"/>
                </a:moveTo>
                <a:lnTo>
                  <a:pt x="56" y="5"/>
                </a:lnTo>
                <a:lnTo>
                  <a:pt x="27" y="6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38" name="Freeform 388"/>
          <p:cNvSpPr/>
          <p:nvPr/>
        </p:nvSpPr>
        <p:spPr bwMode="auto">
          <a:xfrm>
            <a:off x="2574897" y="2402330"/>
            <a:ext cx="777889" cy="561262"/>
          </a:xfrm>
          <a:custGeom>
            <a:avLst/>
            <a:gdLst>
              <a:gd name="T0" fmla="*/ 0 w 79"/>
              <a:gd name="T1" fmla="*/ 57 h 57"/>
              <a:gd name="T2" fmla="*/ 43 w 79"/>
              <a:gd name="T3" fmla="*/ 0 h 57"/>
              <a:gd name="T4" fmla="*/ 79 w 79"/>
              <a:gd name="T5" fmla="*/ 52 h 57"/>
              <a:gd name="T6" fmla="*/ 0 w 79"/>
              <a:gd name="T7" fmla="*/ 57 h 5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79" h="57">
                <a:moveTo>
                  <a:pt x="0" y="57"/>
                </a:moveTo>
                <a:lnTo>
                  <a:pt x="43" y="0"/>
                </a:lnTo>
                <a:lnTo>
                  <a:pt x="79" y="52"/>
                </a:lnTo>
                <a:lnTo>
                  <a:pt x="0" y="57"/>
                </a:lnTo>
                <a:close/>
              </a:path>
            </a:pathLst>
          </a:custGeom>
          <a:solidFill>
            <a:srgbClr val="92D050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39" name="Freeform 389"/>
          <p:cNvSpPr/>
          <p:nvPr/>
        </p:nvSpPr>
        <p:spPr bwMode="auto">
          <a:xfrm>
            <a:off x="2998305" y="2116776"/>
            <a:ext cx="640035" cy="797582"/>
          </a:xfrm>
          <a:custGeom>
            <a:avLst/>
            <a:gdLst>
              <a:gd name="T0" fmla="*/ 65 w 65"/>
              <a:gd name="T1" fmla="*/ 0 h 81"/>
              <a:gd name="T2" fmla="*/ 0 w 65"/>
              <a:gd name="T3" fmla="*/ 29 h 81"/>
              <a:gd name="T4" fmla="*/ 36 w 65"/>
              <a:gd name="T5" fmla="*/ 81 h 81"/>
              <a:gd name="T6" fmla="*/ 65 w 65"/>
              <a:gd name="T7" fmla="*/ 0 h 8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5" h="81">
                <a:moveTo>
                  <a:pt x="65" y="0"/>
                </a:moveTo>
                <a:lnTo>
                  <a:pt x="0" y="29"/>
                </a:lnTo>
                <a:lnTo>
                  <a:pt x="36" y="81"/>
                </a:lnTo>
                <a:lnTo>
                  <a:pt x="65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40" name="Freeform 390"/>
          <p:cNvSpPr/>
          <p:nvPr/>
        </p:nvSpPr>
        <p:spPr bwMode="auto">
          <a:xfrm>
            <a:off x="3352786" y="2116776"/>
            <a:ext cx="551415" cy="846816"/>
          </a:xfrm>
          <a:custGeom>
            <a:avLst/>
            <a:gdLst>
              <a:gd name="T0" fmla="*/ 56 w 56"/>
              <a:gd name="T1" fmla="*/ 86 h 86"/>
              <a:gd name="T2" fmla="*/ 0 w 56"/>
              <a:gd name="T3" fmla="*/ 81 h 86"/>
              <a:gd name="T4" fmla="*/ 29 w 56"/>
              <a:gd name="T5" fmla="*/ 0 h 86"/>
              <a:gd name="T6" fmla="*/ 56 w 56"/>
              <a:gd name="T7" fmla="*/ 86 h 8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6" h="86">
                <a:moveTo>
                  <a:pt x="56" y="86"/>
                </a:moveTo>
                <a:lnTo>
                  <a:pt x="0" y="81"/>
                </a:lnTo>
                <a:lnTo>
                  <a:pt x="29" y="0"/>
                </a:lnTo>
                <a:lnTo>
                  <a:pt x="56" y="86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41" name="Freeform 391"/>
          <p:cNvSpPr/>
          <p:nvPr/>
        </p:nvSpPr>
        <p:spPr bwMode="auto">
          <a:xfrm>
            <a:off x="4307915" y="2825738"/>
            <a:ext cx="393868" cy="777889"/>
          </a:xfrm>
          <a:custGeom>
            <a:avLst/>
            <a:gdLst>
              <a:gd name="T0" fmla="*/ 0 w 40"/>
              <a:gd name="T1" fmla="*/ 60 h 79"/>
              <a:gd name="T2" fmla="*/ 38 w 40"/>
              <a:gd name="T3" fmla="*/ 0 h 79"/>
              <a:gd name="T4" fmla="*/ 40 w 40"/>
              <a:gd name="T5" fmla="*/ 79 h 79"/>
              <a:gd name="T6" fmla="*/ 0 w 40"/>
              <a:gd name="T7" fmla="*/ 60 h 7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40" h="79">
                <a:moveTo>
                  <a:pt x="0" y="60"/>
                </a:moveTo>
                <a:lnTo>
                  <a:pt x="38" y="0"/>
                </a:lnTo>
                <a:lnTo>
                  <a:pt x="40" y="79"/>
                </a:lnTo>
                <a:lnTo>
                  <a:pt x="0" y="6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42" name="Freeform 392"/>
          <p:cNvSpPr/>
          <p:nvPr/>
        </p:nvSpPr>
        <p:spPr bwMode="auto">
          <a:xfrm>
            <a:off x="3618647" y="2963591"/>
            <a:ext cx="689269" cy="541568"/>
          </a:xfrm>
          <a:custGeom>
            <a:avLst/>
            <a:gdLst>
              <a:gd name="T0" fmla="*/ 29 w 70"/>
              <a:gd name="T1" fmla="*/ 0 h 55"/>
              <a:gd name="T2" fmla="*/ 70 w 70"/>
              <a:gd name="T3" fmla="*/ 46 h 55"/>
              <a:gd name="T4" fmla="*/ 0 w 70"/>
              <a:gd name="T5" fmla="*/ 55 h 55"/>
              <a:gd name="T6" fmla="*/ 29 w 70"/>
              <a:gd name="T7" fmla="*/ 0 h 5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70" h="55">
                <a:moveTo>
                  <a:pt x="29" y="0"/>
                </a:moveTo>
                <a:lnTo>
                  <a:pt x="70" y="46"/>
                </a:lnTo>
                <a:lnTo>
                  <a:pt x="0" y="55"/>
                </a:lnTo>
                <a:lnTo>
                  <a:pt x="29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43" name="Freeform 393"/>
          <p:cNvSpPr/>
          <p:nvPr/>
        </p:nvSpPr>
        <p:spPr bwMode="auto">
          <a:xfrm>
            <a:off x="3638340" y="2116776"/>
            <a:ext cx="945283" cy="846816"/>
          </a:xfrm>
          <a:custGeom>
            <a:avLst/>
            <a:gdLst>
              <a:gd name="T0" fmla="*/ 0 w 96"/>
              <a:gd name="T1" fmla="*/ 0 h 86"/>
              <a:gd name="T2" fmla="*/ 96 w 96"/>
              <a:gd name="T3" fmla="*/ 7 h 86"/>
              <a:gd name="T4" fmla="*/ 27 w 96"/>
              <a:gd name="T5" fmla="*/ 86 h 86"/>
              <a:gd name="T6" fmla="*/ 0 w 96"/>
              <a:gd name="T7" fmla="*/ 0 h 8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6" h="86">
                <a:moveTo>
                  <a:pt x="0" y="0"/>
                </a:moveTo>
                <a:lnTo>
                  <a:pt x="96" y="7"/>
                </a:lnTo>
                <a:lnTo>
                  <a:pt x="27" y="8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44" name="Freeform 394"/>
          <p:cNvSpPr/>
          <p:nvPr/>
        </p:nvSpPr>
        <p:spPr bwMode="auto">
          <a:xfrm>
            <a:off x="2978612" y="1742601"/>
            <a:ext cx="659729" cy="659729"/>
          </a:xfrm>
          <a:custGeom>
            <a:avLst/>
            <a:gdLst>
              <a:gd name="T0" fmla="*/ 2 w 67"/>
              <a:gd name="T1" fmla="*/ 67 h 67"/>
              <a:gd name="T2" fmla="*/ 0 w 67"/>
              <a:gd name="T3" fmla="*/ 0 h 67"/>
              <a:gd name="T4" fmla="*/ 67 w 67"/>
              <a:gd name="T5" fmla="*/ 38 h 67"/>
              <a:gd name="T6" fmla="*/ 2 w 67"/>
              <a:gd name="T7" fmla="*/ 67 h 6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" h="67">
                <a:moveTo>
                  <a:pt x="2" y="67"/>
                </a:moveTo>
                <a:lnTo>
                  <a:pt x="0" y="0"/>
                </a:lnTo>
                <a:lnTo>
                  <a:pt x="67" y="38"/>
                </a:lnTo>
                <a:lnTo>
                  <a:pt x="2" y="67"/>
                </a:lnTo>
                <a:close/>
              </a:path>
            </a:pathLst>
          </a:custGeom>
          <a:solidFill>
            <a:srgbClr val="92D050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45" name="Freeform 395"/>
          <p:cNvSpPr/>
          <p:nvPr/>
        </p:nvSpPr>
        <p:spPr bwMode="auto">
          <a:xfrm>
            <a:off x="2437043" y="2353096"/>
            <a:ext cx="561262" cy="610495"/>
          </a:xfrm>
          <a:custGeom>
            <a:avLst/>
            <a:gdLst>
              <a:gd name="T0" fmla="*/ 0 w 57"/>
              <a:gd name="T1" fmla="*/ 0 h 62"/>
              <a:gd name="T2" fmla="*/ 14 w 57"/>
              <a:gd name="T3" fmla="*/ 62 h 62"/>
              <a:gd name="T4" fmla="*/ 57 w 57"/>
              <a:gd name="T5" fmla="*/ 5 h 62"/>
              <a:gd name="T6" fmla="*/ 0 w 57"/>
              <a:gd name="T7" fmla="*/ 0 h 6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7" h="62">
                <a:moveTo>
                  <a:pt x="0" y="0"/>
                </a:moveTo>
                <a:lnTo>
                  <a:pt x="14" y="62"/>
                </a:lnTo>
                <a:lnTo>
                  <a:pt x="57" y="5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46" name="Freeform 396"/>
          <p:cNvSpPr/>
          <p:nvPr/>
        </p:nvSpPr>
        <p:spPr bwMode="auto">
          <a:xfrm>
            <a:off x="2437043" y="1742601"/>
            <a:ext cx="561262" cy="659729"/>
          </a:xfrm>
          <a:custGeom>
            <a:avLst/>
            <a:gdLst>
              <a:gd name="T0" fmla="*/ 55 w 57"/>
              <a:gd name="T1" fmla="*/ 0 h 67"/>
              <a:gd name="T2" fmla="*/ 0 w 57"/>
              <a:gd name="T3" fmla="*/ 62 h 67"/>
              <a:gd name="T4" fmla="*/ 57 w 57"/>
              <a:gd name="T5" fmla="*/ 67 h 67"/>
              <a:gd name="T6" fmla="*/ 55 w 57"/>
              <a:gd name="T7" fmla="*/ 0 h 6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7" h="67">
                <a:moveTo>
                  <a:pt x="55" y="0"/>
                </a:moveTo>
                <a:lnTo>
                  <a:pt x="0" y="62"/>
                </a:lnTo>
                <a:lnTo>
                  <a:pt x="57" y="67"/>
                </a:lnTo>
                <a:lnTo>
                  <a:pt x="55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47" name="Freeform 397"/>
          <p:cNvSpPr/>
          <p:nvPr/>
        </p:nvSpPr>
        <p:spPr bwMode="auto">
          <a:xfrm>
            <a:off x="1540994" y="2471257"/>
            <a:ext cx="1033903" cy="492335"/>
          </a:xfrm>
          <a:custGeom>
            <a:avLst/>
            <a:gdLst>
              <a:gd name="T0" fmla="*/ 105 w 105"/>
              <a:gd name="T1" fmla="*/ 50 h 50"/>
              <a:gd name="T2" fmla="*/ 0 w 105"/>
              <a:gd name="T3" fmla="*/ 50 h 50"/>
              <a:gd name="T4" fmla="*/ 31 w 105"/>
              <a:gd name="T5" fmla="*/ 0 h 50"/>
              <a:gd name="T6" fmla="*/ 105 w 105"/>
              <a:gd name="T7" fmla="*/ 50 h 5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5" h="50">
                <a:moveTo>
                  <a:pt x="105" y="50"/>
                </a:moveTo>
                <a:lnTo>
                  <a:pt x="0" y="50"/>
                </a:lnTo>
                <a:lnTo>
                  <a:pt x="31" y="0"/>
                </a:lnTo>
                <a:lnTo>
                  <a:pt x="105" y="50"/>
                </a:lnTo>
                <a:close/>
              </a:path>
            </a:pathLst>
          </a:custGeom>
          <a:solidFill>
            <a:srgbClr val="92D050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48" name="Freeform 398"/>
          <p:cNvSpPr/>
          <p:nvPr/>
        </p:nvSpPr>
        <p:spPr bwMode="auto">
          <a:xfrm>
            <a:off x="1176666" y="2471257"/>
            <a:ext cx="669575" cy="492335"/>
          </a:xfrm>
          <a:custGeom>
            <a:avLst/>
            <a:gdLst>
              <a:gd name="T0" fmla="*/ 0 w 68"/>
              <a:gd name="T1" fmla="*/ 50 h 50"/>
              <a:gd name="T2" fmla="*/ 37 w 68"/>
              <a:gd name="T3" fmla="*/ 50 h 50"/>
              <a:gd name="T4" fmla="*/ 68 w 68"/>
              <a:gd name="T5" fmla="*/ 0 h 50"/>
              <a:gd name="T6" fmla="*/ 0 w 68"/>
              <a:gd name="T7" fmla="*/ 50 h 5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8" h="50">
                <a:moveTo>
                  <a:pt x="0" y="50"/>
                </a:moveTo>
                <a:lnTo>
                  <a:pt x="37" y="50"/>
                </a:lnTo>
                <a:lnTo>
                  <a:pt x="68" y="0"/>
                </a:lnTo>
                <a:lnTo>
                  <a:pt x="0" y="5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49" name="Freeform 399"/>
          <p:cNvSpPr/>
          <p:nvPr/>
        </p:nvSpPr>
        <p:spPr bwMode="auto">
          <a:xfrm>
            <a:off x="1176666" y="2185702"/>
            <a:ext cx="669575" cy="777889"/>
          </a:xfrm>
          <a:custGeom>
            <a:avLst/>
            <a:gdLst>
              <a:gd name="T0" fmla="*/ 15 w 68"/>
              <a:gd name="T1" fmla="*/ 0 h 79"/>
              <a:gd name="T2" fmla="*/ 0 w 68"/>
              <a:gd name="T3" fmla="*/ 79 h 79"/>
              <a:gd name="T4" fmla="*/ 68 w 68"/>
              <a:gd name="T5" fmla="*/ 29 h 79"/>
              <a:gd name="T6" fmla="*/ 15 w 68"/>
              <a:gd name="T7" fmla="*/ 0 h 7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8" h="79">
                <a:moveTo>
                  <a:pt x="15" y="0"/>
                </a:moveTo>
                <a:lnTo>
                  <a:pt x="0" y="79"/>
                </a:lnTo>
                <a:lnTo>
                  <a:pt x="68" y="29"/>
                </a:lnTo>
                <a:lnTo>
                  <a:pt x="15" y="0"/>
                </a:lnTo>
                <a:close/>
              </a:path>
            </a:pathLst>
          </a:custGeom>
          <a:solidFill>
            <a:srgbClr val="92D050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50" name="Freeform 400"/>
          <p:cNvSpPr/>
          <p:nvPr/>
        </p:nvSpPr>
        <p:spPr bwMode="auto">
          <a:xfrm>
            <a:off x="1846242" y="2353096"/>
            <a:ext cx="728655" cy="610495"/>
          </a:xfrm>
          <a:custGeom>
            <a:avLst/>
            <a:gdLst>
              <a:gd name="T0" fmla="*/ 60 w 74"/>
              <a:gd name="T1" fmla="*/ 0 h 62"/>
              <a:gd name="T2" fmla="*/ 74 w 74"/>
              <a:gd name="T3" fmla="*/ 62 h 62"/>
              <a:gd name="T4" fmla="*/ 0 w 74"/>
              <a:gd name="T5" fmla="*/ 12 h 62"/>
              <a:gd name="T6" fmla="*/ 60 w 74"/>
              <a:gd name="T7" fmla="*/ 0 h 6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74" h="62">
                <a:moveTo>
                  <a:pt x="60" y="0"/>
                </a:moveTo>
                <a:lnTo>
                  <a:pt x="74" y="62"/>
                </a:lnTo>
                <a:lnTo>
                  <a:pt x="0" y="12"/>
                </a:lnTo>
                <a:lnTo>
                  <a:pt x="6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51" name="Freeform 401"/>
          <p:cNvSpPr/>
          <p:nvPr/>
        </p:nvSpPr>
        <p:spPr bwMode="auto">
          <a:xfrm>
            <a:off x="4682090" y="2825738"/>
            <a:ext cx="472641" cy="846816"/>
          </a:xfrm>
          <a:custGeom>
            <a:avLst/>
            <a:gdLst>
              <a:gd name="T0" fmla="*/ 48 w 48"/>
              <a:gd name="T1" fmla="*/ 86 h 86"/>
              <a:gd name="T2" fmla="*/ 0 w 48"/>
              <a:gd name="T3" fmla="*/ 0 h 86"/>
              <a:gd name="T4" fmla="*/ 2 w 48"/>
              <a:gd name="T5" fmla="*/ 79 h 86"/>
              <a:gd name="T6" fmla="*/ 48 w 48"/>
              <a:gd name="T7" fmla="*/ 86 h 8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48" h="86">
                <a:moveTo>
                  <a:pt x="48" y="86"/>
                </a:moveTo>
                <a:lnTo>
                  <a:pt x="0" y="0"/>
                </a:lnTo>
                <a:lnTo>
                  <a:pt x="2" y="79"/>
                </a:lnTo>
                <a:lnTo>
                  <a:pt x="48" y="86"/>
                </a:lnTo>
                <a:close/>
              </a:path>
            </a:pathLst>
          </a:custGeom>
          <a:solidFill>
            <a:srgbClr val="92D050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52" name="Freeform 402"/>
          <p:cNvSpPr/>
          <p:nvPr/>
        </p:nvSpPr>
        <p:spPr bwMode="auto">
          <a:xfrm>
            <a:off x="4682090" y="2825738"/>
            <a:ext cx="846816" cy="846816"/>
          </a:xfrm>
          <a:custGeom>
            <a:avLst/>
            <a:gdLst>
              <a:gd name="T0" fmla="*/ 86 w 86"/>
              <a:gd name="T1" fmla="*/ 26 h 86"/>
              <a:gd name="T2" fmla="*/ 0 w 86"/>
              <a:gd name="T3" fmla="*/ 0 h 86"/>
              <a:gd name="T4" fmla="*/ 48 w 86"/>
              <a:gd name="T5" fmla="*/ 86 h 86"/>
              <a:gd name="T6" fmla="*/ 86 w 86"/>
              <a:gd name="T7" fmla="*/ 26 h 8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6" h="86">
                <a:moveTo>
                  <a:pt x="86" y="26"/>
                </a:moveTo>
                <a:lnTo>
                  <a:pt x="0" y="0"/>
                </a:lnTo>
                <a:lnTo>
                  <a:pt x="48" y="86"/>
                </a:lnTo>
                <a:lnTo>
                  <a:pt x="86" y="26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53" name="Freeform 403"/>
          <p:cNvSpPr/>
          <p:nvPr/>
        </p:nvSpPr>
        <p:spPr bwMode="auto">
          <a:xfrm>
            <a:off x="4583623" y="2185702"/>
            <a:ext cx="994516" cy="896049"/>
          </a:xfrm>
          <a:custGeom>
            <a:avLst/>
            <a:gdLst>
              <a:gd name="T0" fmla="*/ 101 w 101"/>
              <a:gd name="T1" fmla="*/ 7 h 91"/>
              <a:gd name="T2" fmla="*/ 0 w 101"/>
              <a:gd name="T3" fmla="*/ 0 h 91"/>
              <a:gd name="T4" fmla="*/ 96 w 101"/>
              <a:gd name="T5" fmla="*/ 91 h 91"/>
              <a:gd name="T6" fmla="*/ 101 w 101"/>
              <a:gd name="T7" fmla="*/ 7 h 9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1" h="91">
                <a:moveTo>
                  <a:pt x="101" y="7"/>
                </a:moveTo>
                <a:lnTo>
                  <a:pt x="0" y="0"/>
                </a:lnTo>
                <a:lnTo>
                  <a:pt x="96" y="91"/>
                </a:lnTo>
                <a:lnTo>
                  <a:pt x="101" y="7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54" name="Freeform 404"/>
          <p:cNvSpPr/>
          <p:nvPr/>
        </p:nvSpPr>
        <p:spPr bwMode="auto">
          <a:xfrm>
            <a:off x="3904201" y="2825738"/>
            <a:ext cx="777889" cy="590802"/>
          </a:xfrm>
          <a:custGeom>
            <a:avLst/>
            <a:gdLst>
              <a:gd name="T0" fmla="*/ 79 w 79"/>
              <a:gd name="T1" fmla="*/ 0 h 60"/>
              <a:gd name="T2" fmla="*/ 0 w 79"/>
              <a:gd name="T3" fmla="*/ 14 h 60"/>
              <a:gd name="T4" fmla="*/ 41 w 79"/>
              <a:gd name="T5" fmla="*/ 60 h 60"/>
              <a:gd name="T6" fmla="*/ 79 w 79"/>
              <a:gd name="T7" fmla="*/ 0 h 6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79" h="60">
                <a:moveTo>
                  <a:pt x="79" y="0"/>
                </a:moveTo>
                <a:lnTo>
                  <a:pt x="0" y="14"/>
                </a:lnTo>
                <a:lnTo>
                  <a:pt x="41" y="60"/>
                </a:lnTo>
                <a:lnTo>
                  <a:pt x="79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55" name="Freeform 405"/>
          <p:cNvSpPr/>
          <p:nvPr/>
        </p:nvSpPr>
        <p:spPr bwMode="auto">
          <a:xfrm>
            <a:off x="4583623" y="2185702"/>
            <a:ext cx="945283" cy="896049"/>
          </a:xfrm>
          <a:custGeom>
            <a:avLst/>
            <a:gdLst>
              <a:gd name="T0" fmla="*/ 0 w 96"/>
              <a:gd name="T1" fmla="*/ 0 h 91"/>
              <a:gd name="T2" fmla="*/ 10 w 96"/>
              <a:gd name="T3" fmla="*/ 65 h 91"/>
              <a:gd name="T4" fmla="*/ 96 w 96"/>
              <a:gd name="T5" fmla="*/ 91 h 91"/>
              <a:gd name="T6" fmla="*/ 0 w 96"/>
              <a:gd name="T7" fmla="*/ 0 h 9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6" h="91">
                <a:moveTo>
                  <a:pt x="0" y="0"/>
                </a:moveTo>
                <a:lnTo>
                  <a:pt x="10" y="65"/>
                </a:lnTo>
                <a:lnTo>
                  <a:pt x="96" y="91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56" name="Freeform 406"/>
          <p:cNvSpPr/>
          <p:nvPr/>
        </p:nvSpPr>
        <p:spPr bwMode="auto">
          <a:xfrm>
            <a:off x="3904201" y="2185702"/>
            <a:ext cx="777889" cy="777889"/>
          </a:xfrm>
          <a:custGeom>
            <a:avLst/>
            <a:gdLst>
              <a:gd name="T0" fmla="*/ 41 w 79"/>
              <a:gd name="T1" fmla="*/ 36 h 79"/>
              <a:gd name="T2" fmla="*/ 69 w 79"/>
              <a:gd name="T3" fmla="*/ 0 h 79"/>
              <a:gd name="T4" fmla="*/ 79 w 79"/>
              <a:gd name="T5" fmla="*/ 65 h 79"/>
              <a:gd name="T6" fmla="*/ 0 w 79"/>
              <a:gd name="T7" fmla="*/ 79 h 79"/>
              <a:gd name="T8" fmla="*/ 41 w 79"/>
              <a:gd name="T9" fmla="*/ 36 h 7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79" h="79">
                <a:moveTo>
                  <a:pt x="41" y="36"/>
                </a:moveTo>
                <a:lnTo>
                  <a:pt x="69" y="0"/>
                </a:lnTo>
                <a:lnTo>
                  <a:pt x="79" y="65"/>
                </a:lnTo>
                <a:lnTo>
                  <a:pt x="0" y="79"/>
                </a:lnTo>
                <a:lnTo>
                  <a:pt x="41" y="36"/>
                </a:lnTo>
                <a:close/>
              </a:path>
            </a:pathLst>
          </a:custGeom>
          <a:solidFill>
            <a:srgbClr val="92D050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57" name="Freeform 407"/>
          <p:cNvSpPr/>
          <p:nvPr/>
        </p:nvSpPr>
        <p:spPr bwMode="auto">
          <a:xfrm>
            <a:off x="3904201" y="2185702"/>
            <a:ext cx="777889" cy="777889"/>
          </a:xfrm>
          <a:custGeom>
            <a:avLst/>
            <a:gdLst>
              <a:gd name="T0" fmla="*/ 41 w 79"/>
              <a:gd name="T1" fmla="*/ 36 h 79"/>
              <a:gd name="T2" fmla="*/ 69 w 79"/>
              <a:gd name="T3" fmla="*/ 0 h 79"/>
              <a:gd name="T4" fmla="*/ 79 w 79"/>
              <a:gd name="T5" fmla="*/ 65 h 79"/>
              <a:gd name="T6" fmla="*/ 0 w 79"/>
              <a:gd name="T7" fmla="*/ 79 h 79"/>
              <a:gd name="T8" fmla="*/ 41 w 79"/>
              <a:gd name="T9" fmla="*/ 36 h 7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79" h="79">
                <a:moveTo>
                  <a:pt x="41" y="36"/>
                </a:moveTo>
                <a:lnTo>
                  <a:pt x="69" y="0"/>
                </a:lnTo>
                <a:lnTo>
                  <a:pt x="79" y="65"/>
                </a:lnTo>
                <a:lnTo>
                  <a:pt x="0" y="79"/>
                </a:lnTo>
                <a:lnTo>
                  <a:pt x="41" y="36"/>
                </a:lnTo>
              </a:path>
            </a:pathLst>
          </a:cu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58" name="Freeform 408"/>
          <p:cNvSpPr/>
          <p:nvPr/>
        </p:nvSpPr>
        <p:spPr bwMode="auto">
          <a:xfrm>
            <a:off x="2978612" y="1457047"/>
            <a:ext cx="659729" cy="659729"/>
          </a:xfrm>
          <a:custGeom>
            <a:avLst/>
            <a:gdLst>
              <a:gd name="T0" fmla="*/ 0 w 67"/>
              <a:gd name="T1" fmla="*/ 29 h 67"/>
              <a:gd name="T2" fmla="*/ 55 w 67"/>
              <a:gd name="T3" fmla="*/ 0 h 67"/>
              <a:gd name="T4" fmla="*/ 67 w 67"/>
              <a:gd name="T5" fmla="*/ 67 h 67"/>
              <a:gd name="T6" fmla="*/ 0 w 67"/>
              <a:gd name="T7" fmla="*/ 29 h 6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" h="67">
                <a:moveTo>
                  <a:pt x="0" y="29"/>
                </a:moveTo>
                <a:lnTo>
                  <a:pt x="55" y="0"/>
                </a:lnTo>
                <a:lnTo>
                  <a:pt x="67" y="67"/>
                </a:lnTo>
                <a:lnTo>
                  <a:pt x="0" y="29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59" name="Freeform 409"/>
          <p:cNvSpPr/>
          <p:nvPr/>
        </p:nvSpPr>
        <p:spPr bwMode="auto">
          <a:xfrm>
            <a:off x="3520180" y="1457047"/>
            <a:ext cx="1063443" cy="728656"/>
          </a:xfrm>
          <a:custGeom>
            <a:avLst/>
            <a:gdLst>
              <a:gd name="T0" fmla="*/ 108 w 108"/>
              <a:gd name="T1" fmla="*/ 74 h 74"/>
              <a:gd name="T2" fmla="*/ 0 w 108"/>
              <a:gd name="T3" fmla="*/ 0 h 74"/>
              <a:gd name="T4" fmla="*/ 12 w 108"/>
              <a:gd name="T5" fmla="*/ 67 h 74"/>
              <a:gd name="T6" fmla="*/ 108 w 108"/>
              <a:gd name="T7" fmla="*/ 74 h 7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8" h="74">
                <a:moveTo>
                  <a:pt x="108" y="74"/>
                </a:moveTo>
                <a:lnTo>
                  <a:pt x="0" y="0"/>
                </a:lnTo>
                <a:lnTo>
                  <a:pt x="12" y="67"/>
                </a:lnTo>
                <a:lnTo>
                  <a:pt x="108" y="74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60" name="Freeform 410"/>
          <p:cNvSpPr/>
          <p:nvPr/>
        </p:nvSpPr>
        <p:spPr bwMode="auto">
          <a:xfrm>
            <a:off x="4583623" y="1673674"/>
            <a:ext cx="994516" cy="580955"/>
          </a:xfrm>
          <a:custGeom>
            <a:avLst/>
            <a:gdLst>
              <a:gd name="T0" fmla="*/ 60 w 101"/>
              <a:gd name="T1" fmla="*/ 0 h 59"/>
              <a:gd name="T2" fmla="*/ 0 w 101"/>
              <a:gd name="T3" fmla="*/ 52 h 59"/>
              <a:gd name="T4" fmla="*/ 101 w 101"/>
              <a:gd name="T5" fmla="*/ 59 h 59"/>
              <a:gd name="T6" fmla="*/ 60 w 101"/>
              <a:gd name="T7" fmla="*/ 0 h 5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1" h="59">
                <a:moveTo>
                  <a:pt x="60" y="0"/>
                </a:moveTo>
                <a:lnTo>
                  <a:pt x="0" y="52"/>
                </a:lnTo>
                <a:lnTo>
                  <a:pt x="101" y="59"/>
                </a:lnTo>
                <a:lnTo>
                  <a:pt x="6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61" name="Freeform 411"/>
          <p:cNvSpPr/>
          <p:nvPr/>
        </p:nvSpPr>
        <p:spPr bwMode="auto">
          <a:xfrm>
            <a:off x="3923894" y="1082872"/>
            <a:ext cx="659729" cy="1102830"/>
          </a:xfrm>
          <a:custGeom>
            <a:avLst/>
            <a:gdLst>
              <a:gd name="T0" fmla="*/ 53 w 67"/>
              <a:gd name="T1" fmla="*/ 0 h 112"/>
              <a:gd name="T2" fmla="*/ 67 w 67"/>
              <a:gd name="T3" fmla="*/ 112 h 112"/>
              <a:gd name="T4" fmla="*/ 0 w 67"/>
              <a:gd name="T5" fmla="*/ 33 h 112"/>
              <a:gd name="T6" fmla="*/ 53 w 67"/>
              <a:gd name="T7" fmla="*/ 0 h 11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" h="112">
                <a:moveTo>
                  <a:pt x="53" y="0"/>
                </a:moveTo>
                <a:lnTo>
                  <a:pt x="67" y="112"/>
                </a:lnTo>
                <a:lnTo>
                  <a:pt x="0" y="33"/>
                </a:lnTo>
                <a:lnTo>
                  <a:pt x="53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62" name="Freeform 412"/>
          <p:cNvSpPr/>
          <p:nvPr/>
        </p:nvSpPr>
        <p:spPr bwMode="auto">
          <a:xfrm>
            <a:off x="3520180" y="1407813"/>
            <a:ext cx="1063443" cy="777889"/>
          </a:xfrm>
          <a:custGeom>
            <a:avLst/>
            <a:gdLst>
              <a:gd name="T0" fmla="*/ 0 w 108"/>
              <a:gd name="T1" fmla="*/ 5 h 79"/>
              <a:gd name="T2" fmla="*/ 41 w 108"/>
              <a:gd name="T3" fmla="*/ 0 h 79"/>
              <a:gd name="T4" fmla="*/ 108 w 108"/>
              <a:gd name="T5" fmla="*/ 79 h 79"/>
              <a:gd name="T6" fmla="*/ 0 w 108"/>
              <a:gd name="T7" fmla="*/ 5 h 7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8" h="79">
                <a:moveTo>
                  <a:pt x="0" y="5"/>
                </a:moveTo>
                <a:lnTo>
                  <a:pt x="41" y="0"/>
                </a:lnTo>
                <a:lnTo>
                  <a:pt x="108" y="79"/>
                </a:lnTo>
                <a:lnTo>
                  <a:pt x="0" y="5"/>
                </a:lnTo>
                <a:close/>
              </a:path>
            </a:pathLst>
          </a:custGeom>
          <a:solidFill>
            <a:srgbClr val="92D050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63" name="Freeform 413"/>
          <p:cNvSpPr/>
          <p:nvPr/>
        </p:nvSpPr>
        <p:spPr bwMode="auto">
          <a:xfrm>
            <a:off x="4445769" y="1082872"/>
            <a:ext cx="728655" cy="1102830"/>
          </a:xfrm>
          <a:custGeom>
            <a:avLst/>
            <a:gdLst>
              <a:gd name="T0" fmla="*/ 74 w 74"/>
              <a:gd name="T1" fmla="*/ 60 h 112"/>
              <a:gd name="T2" fmla="*/ 0 w 74"/>
              <a:gd name="T3" fmla="*/ 0 h 112"/>
              <a:gd name="T4" fmla="*/ 14 w 74"/>
              <a:gd name="T5" fmla="*/ 112 h 112"/>
              <a:gd name="T6" fmla="*/ 74 w 74"/>
              <a:gd name="T7" fmla="*/ 60 h 11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74" h="112">
                <a:moveTo>
                  <a:pt x="74" y="60"/>
                </a:moveTo>
                <a:lnTo>
                  <a:pt x="0" y="0"/>
                </a:lnTo>
                <a:lnTo>
                  <a:pt x="14" y="112"/>
                </a:lnTo>
                <a:lnTo>
                  <a:pt x="74" y="6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64" name="Freeform 414"/>
          <p:cNvSpPr/>
          <p:nvPr/>
        </p:nvSpPr>
        <p:spPr bwMode="auto">
          <a:xfrm>
            <a:off x="1324367" y="1338886"/>
            <a:ext cx="925589" cy="846816"/>
          </a:xfrm>
          <a:custGeom>
            <a:avLst/>
            <a:gdLst>
              <a:gd name="T0" fmla="*/ 0 w 94"/>
              <a:gd name="T1" fmla="*/ 86 h 86"/>
              <a:gd name="T2" fmla="*/ 94 w 94"/>
              <a:gd name="T3" fmla="*/ 38 h 86"/>
              <a:gd name="T4" fmla="*/ 70 w 94"/>
              <a:gd name="T5" fmla="*/ 0 h 86"/>
              <a:gd name="T6" fmla="*/ 0 w 94"/>
              <a:gd name="T7" fmla="*/ 86 h 8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4" h="86">
                <a:moveTo>
                  <a:pt x="0" y="86"/>
                </a:moveTo>
                <a:lnTo>
                  <a:pt x="94" y="38"/>
                </a:lnTo>
                <a:lnTo>
                  <a:pt x="70" y="0"/>
                </a:lnTo>
                <a:lnTo>
                  <a:pt x="0" y="86"/>
                </a:lnTo>
                <a:close/>
              </a:path>
            </a:pathLst>
          </a:custGeom>
          <a:solidFill>
            <a:srgbClr val="92D050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65" name="Freeform 415"/>
          <p:cNvSpPr/>
          <p:nvPr/>
        </p:nvSpPr>
        <p:spPr bwMode="auto">
          <a:xfrm>
            <a:off x="2013635" y="945019"/>
            <a:ext cx="748349" cy="768042"/>
          </a:xfrm>
          <a:custGeom>
            <a:avLst/>
            <a:gdLst>
              <a:gd name="T0" fmla="*/ 76 w 76"/>
              <a:gd name="T1" fmla="*/ 0 h 78"/>
              <a:gd name="T2" fmla="*/ 24 w 76"/>
              <a:gd name="T3" fmla="*/ 78 h 78"/>
              <a:gd name="T4" fmla="*/ 0 w 76"/>
              <a:gd name="T5" fmla="*/ 40 h 78"/>
              <a:gd name="T6" fmla="*/ 76 w 76"/>
              <a:gd name="T7" fmla="*/ 0 h 7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76" h="78">
                <a:moveTo>
                  <a:pt x="76" y="0"/>
                </a:moveTo>
                <a:lnTo>
                  <a:pt x="24" y="78"/>
                </a:lnTo>
                <a:lnTo>
                  <a:pt x="0" y="40"/>
                </a:lnTo>
                <a:lnTo>
                  <a:pt x="76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66" name="Freeform 416"/>
          <p:cNvSpPr/>
          <p:nvPr/>
        </p:nvSpPr>
        <p:spPr bwMode="auto">
          <a:xfrm>
            <a:off x="1324367" y="1713061"/>
            <a:ext cx="925589" cy="758196"/>
          </a:xfrm>
          <a:custGeom>
            <a:avLst/>
            <a:gdLst>
              <a:gd name="T0" fmla="*/ 53 w 94"/>
              <a:gd name="T1" fmla="*/ 77 h 77"/>
              <a:gd name="T2" fmla="*/ 0 w 94"/>
              <a:gd name="T3" fmla="*/ 48 h 77"/>
              <a:gd name="T4" fmla="*/ 94 w 94"/>
              <a:gd name="T5" fmla="*/ 0 h 77"/>
              <a:gd name="T6" fmla="*/ 53 w 94"/>
              <a:gd name="T7" fmla="*/ 77 h 7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4" h="77">
                <a:moveTo>
                  <a:pt x="53" y="77"/>
                </a:moveTo>
                <a:lnTo>
                  <a:pt x="0" y="48"/>
                </a:lnTo>
                <a:lnTo>
                  <a:pt x="94" y="0"/>
                </a:lnTo>
                <a:lnTo>
                  <a:pt x="53" y="7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67" name="Freeform 417"/>
          <p:cNvSpPr/>
          <p:nvPr/>
        </p:nvSpPr>
        <p:spPr bwMode="auto">
          <a:xfrm>
            <a:off x="2249956" y="1713061"/>
            <a:ext cx="728655" cy="640035"/>
          </a:xfrm>
          <a:custGeom>
            <a:avLst/>
            <a:gdLst>
              <a:gd name="T0" fmla="*/ 74 w 74"/>
              <a:gd name="T1" fmla="*/ 3 h 65"/>
              <a:gd name="T2" fmla="*/ 0 w 74"/>
              <a:gd name="T3" fmla="*/ 0 h 65"/>
              <a:gd name="T4" fmla="*/ 19 w 74"/>
              <a:gd name="T5" fmla="*/ 65 h 65"/>
              <a:gd name="T6" fmla="*/ 74 w 74"/>
              <a:gd name="T7" fmla="*/ 3 h 6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74" h="65">
                <a:moveTo>
                  <a:pt x="74" y="3"/>
                </a:moveTo>
                <a:lnTo>
                  <a:pt x="0" y="0"/>
                </a:lnTo>
                <a:lnTo>
                  <a:pt x="19" y="65"/>
                </a:lnTo>
                <a:lnTo>
                  <a:pt x="74" y="3"/>
                </a:lnTo>
                <a:close/>
              </a:path>
            </a:pathLst>
          </a:custGeom>
          <a:solidFill>
            <a:srgbClr val="92D050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68" name="Freeform 418"/>
          <p:cNvSpPr/>
          <p:nvPr/>
        </p:nvSpPr>
        <p:spPr bwMode="auto">
          <a:xfrm>
            <a:off x="2761984" y="945019"/>
            <a:ext cx="758196" cy="797582"/>
          </a:xfrm>
          <a:custGeom>
            <a:avLst/>
            <a:gdLst>
              <a:gd name="T0" fmla="*/ 77 w 77"/>
              <a:gd name="T1" fmla="*/ 52 h 81"/>
              <a:gd name="T2" fmla="*/ 0 w 77"/>
              <a:gd name="T3" fmla="*/ 0 h 81"/>
              <a:gd name="T4" fmla="*/ 22 w 77"/>
              <a:gd name="T5" fmla="*/ 81 h 81"/>
              <a:gd name="T6" fmla="*/ 77 w 77"/>
              <a:gd name="T7" fmla="*/ 52 h 8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77" h="81">
                <a:moveTo>
                  <a:pt x="77" y="52"/>
                </a:moveTo>
                <a:lnTo>
                  <a:pt x="0" y="0"/>
                </a:lnTo>
                <a:lnTo>
                  <a:pt x="22" y="81"/>
                </a:lnTo>
                <a:lnTo>
                  <a:pt x="77" y="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69" name="Freeform 419"/>
          <p:cNvSpPr/>
          <p:nvPr/>
        </p:nvSpPr>
        <p:spPr bwMode="auto">
          <a:xfrm>
            <a:off x="2249956" y="945019"/>
            <a:ext cx="728655" cy="797582"/>
          </a:xfrm>
          <a:custGeom>
            <a:avLst/>
            <a:gdLst>
              <a:gd name="T0" fmla="*/ 0 w 74"/>
              <a:gd name="T1" fmla="*/ 78 h 81"/>
              <a:gd name="T2" fmla="*/ 52 w 74"/>
              <a:gd name="T3" fmla="*/ 0 h 81"/>
              <a:gd name="T4" fmla="*/ 74 w 74"/>
              <a:gd name="T5" fmla="*/ 81 h 81"/>
              <a:gd name="T6" fmla="*/ 0 w 74"/>
              <a:gd name="T7" fmla="*/ 78 h 8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74" h="81">
                <a:moveTo>
                  <a:pt x="0" y="78"/>
                </a:moveTo>
                <a:lnTo>
                  <a:pt x="52" y="0"/>
                </a:lnTo>
                <a:lnTo>
                  <a:pt x="74" y="81"/>
                </a:lnTo>
                <a:lnTo>
                  <a:pt x="0" y="78"/>
                </a:lnTo>
                <a:close/>
              </a:path>
            </a:pathLst>
          </a:custGeom>
          <a:solidFill>
            <a:srgbClr val="92D050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70" name="Freeform 420"/>
          <p:cNvSpPr/>
          <p:nvPr/>
        </p:nvSpPr>
        <p:spPr bwMode="auto">
          <a:xfrm>
            <a:off x="2761984" y="866245"/>
            <a:ext cx="758196" cy="590802"/>
          </a:xfrm>
          <a:custGeom>
            <a:avLst/>
            <a:gdLst>
              <a:gd name="T0" fmla="*/ 70 w 77"/>
              <a:gd name="T1" fmla="*/ 0 h 60"/>
              <a:gd name="T2" fmla="*/ 77 w 77"/>
              <a:gd name="T3" fmla="*/ 60 h 60"/>
              <a:gd name="T4" fmla="*/ 0 w 77"/>
              <a:gd name="T5" fmla="*/ 8 h 60"/>
              <a:gd name="T6" fmla="*/ 70 w 77"/>
              <a:gd name="T7" fmla="*/ 0 h 6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77" h="60">
                <a:moveTo>
                  <a:pt x="70" y="0"/>
                </a:moveTo>
                <a:lnTo>
                  <a:pt x="77" y="60"/>
                </a:lnTo>
                <a:lnTo>
                  <a:pt x="0" y="8"/>
                </a:lnTo>
                <a:lnTo>
                  <a:pt x="7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71" name="Freeform 421"/>
          <p:cNvSpPr/>
          <p:nvPr/>
        </p:nvSpPr>
        <p:spPr bwMode="auto">
          <a:xfrm>
            <a:off x="2761984" y="866245"/>
            <a:ext cx="758196" cy="590802"/>
          </a:xfrm>
          <a:custGeom>
            <a:avLst/>
            <a:gdLst>
              <a:gd name="T0" fmla="*/ 70 w 77"/>
              <a:gd name="T1" fmla="*/ 0 h 60"/>
              <a:gd name="T2" fmla="*/ 77 w 77"/>
              <a:gd name="T3" fmla="*/ 60 h 60"/>
              <a:gd name="T4" fmla="*/ 0 w 77"/>
              <a:gd name="T5" fmla="*/ 8 h 60"/>
              <a:gd name="T6" fmla="*/ 70 w 77"/>
              <a:gd name="T7" fmla="*/ 0 h 6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77" h="60">
                <a:moveTo>
                  <a:pt x="70" y="0"/>
                </a:moveTo>
                <a:lnTo>
                  <a:pt x="77" y="60"/>
                </a:lnTo>
                <a:lnTo>
                  <a:pt x="0" y="8"/>
                </a:lnTo>
                <a:lnTo>
                  <a:pt x="70" y="0"/>
                </a:lnTo>
              </a:path>
            </a:pathLst>
          </a:cu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72" name="Freeform 422"/>
          <p:cNvSpPr/>
          <p:nvPr/>
        </p:nvSpPr>
        <p:spPr bwMode="auto">
          <a:xfrm>
            <a:off x="1544532" y="4279384"/>
            <a:ext cx="467792" cy="1185270"/>
          </a:xfrm>
          <a:custGeom>
            <a:avLst/>
            <a:gdLst>
              <a:gd name="T0" fmla="*/ 43 w 43"/>
              <a:gd name="T1" fmla="*/ 77 h 77"/>
              <a:gd name="T2" fmla="*/ 0 w 43"/>
              <a:gd name="T3" fmla="*/ 70 h 77"/>
              <a:gd name="T4" fmla="*/ 14 w 43"/>
              <a:gd name="T5" fmla="*/ 0 h 77"/>
              <a:gd name="T6" fmla="*/ 43 w 43"/>
              <a:gd name="T7" fmla="*/ 77 h 77"/>
              <a:gd name="connsiteX0" fmla="*/ 10000 w 10000"/>
              <a:gd name="connsiteY0" fmla="*/ 9229 h 9229"/>
              <a:gd name="connsiteX1" fmla="*/ 0 w 10000"/>
              <a:gd name="connsiteY1" fmla="*/ 8320 h 9229"/>
              <a:gd name="connsiteX2" fmla="*/ 3582 w 10000"/>
              <a:gd name="connsiteY2" fmla="*/ 0 h 9229"/>
              <a:gd name="connsiteX3" fmla="*/ 10000 w 10000"/>
              <a:gd name="connsiteY3" fmla="*/ 9229 h 92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000" h="9229">
                <a:moveTo>
                  <a:pt x="10000" y="9229"/>
                </a:moveTo>
                <a:lnTo>
                  <a:pt x="0" y="8320"/>
                </a:lnTo>
                <a:lnTo>
                  <a:pt x="3582" y="0"/>
                </a:lnTo>
                <a:lnTo>
                  <a:pt x="10000" y="9229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73" name="Freeform 423"/>
          <p:cNvSpPr/>
          <p:nvPr/>
        </p:nvSpPr>
        <p:spPr bwMode="auto">
          <a:xfrm>
            <a:off x="1846242" y="1713061"/>
            <a:ext cx="590802" cy="758196"/>
          </a:xfrm>
          <a:custGeom>
            <a:avLst/>
            <a:gdLst>
              <a:gd name="T0" fmla="*/ 41 w 60"/>
              <a:gd name="T1" fmla="*/ 0 h 77"/>
              <a:gd name="T2" fmla="*/ 0 w 60"/>
              <a:gd name="T3" fmla="*/ 77 h 77"/>
              <a:gd name="T4" fmla="*/ 60 w 60"/>
              <a:gd name="T5" fmla="*/ 65 h 77"/>
              <a:gd name="T6" fmla="*/ 41 w 60"/>
              <a:gd name="T7" fmla="*/ 0 h 7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0" h="77">
                <a:moveTo>
                  <a:pt x="41" y="0"/>
                </a:moveTo>
                <a:lnTo>
                  <a:pt x="0" y="77"/>
                </a:lnTo>
                <a:lnTo>
                  <a:pt x="60" y="65"/>
                </a:lnTo>
                <a:lnTo>
                  <a:pt x="41" y="0"/>
                </a:lnTo>
                <a:close/>
              </a:path>
            </a:pathLst>
          </a:custGeom>
          <a:solidFill>
            <a:srgbClr val="92D050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74" name="Freeform 424"/>
          <p:cNvSpPr/>
          <p:nvPr/>
        </p:nvSpPr>
        <p:spPr bwMode="auto">
          <a:xfrm>
            <a:off x="3451253" y="866245"/>
            <a:ext cx="994516" cy="541568"/>
          </a:xfrm>
          <a:custGeom>
            <a:avLst/>
            <a:gdLst>
              <a:gd name="T0" fmla="*/ 101 w 101"/>
              <a:gd name="T1" fmla="*/ 22 h 55"/>
              <a:gd name="T2" fmla="*/ 0 w 101"/>
              <a:gd name="T3" fmla="*/ 0 h 55"/>
              <a:gd name="T4" fmla="*/ 48 w 101"/>
              <a:gd name="T5" fmla="*/ 55 h 55"/>
              <a:gd name="T6" fmla="*/ 101 w 101"/>
              <a:gd name="T7" fmla="*/ 22 h 5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1" h="55">
                <a:moveTo>
                  <a:pt x="101" y="22"/>
                </a:moveTo>
                <a:lnTo>
                  <a:pt x="0" y="0"/>
                </a:lnTo>
                <a:lnTo>
                  <a:pt x="48" y="55"/>
                </a:lnTo>
                <a:lnTo>
                  <a:pt x="101" y="22"/>
                </a:lnTo>
                <a:close/>
              </a:path>
            </a:pathLst>
          </a:custGeom>
          <a:solidFill>
            <a:srgbClr val="92D050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75" name="Freeform 425"/>
          <p:cNvSpPr/>
          <p:nvPr/>
        </p:nvSpPr>
        <p:spPr bwMode="auto">
          <a:xfrm>
            <a:off x="3451253" y="866245"/>
            <a:ext cx="472641" cy="590802"/>
          </a:xfrm>
          <a:custGeom>
            <a:avLst/>
            <a:gdLst>
              <a:gd name="T0" fmla="*/ 0 w 48"/>
              <a:gd name="T1" fmla="*/ 0 h 60"/>
              <a:gd name="T2" fmla="*/ 7 w 48"/>
              <a:gd name="T3" fmla="*/ 60 h 60"/>
              <a:gd name="T4" fmla="*/ 48 w 48"/>
              <a:gd name="T5" fmla="*/ 55 h 60"/>
              <a:gd name="T6" fmla="*/ 0 w 48"/>
              <a:gd name="T7" fmla="*/ 0 h 6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48" h="60">
                <a:moveTo>
                  <a:pt x="0" y="0"/>
                </a:moveTo>
                <a:lnTo>
                  <a:pt x="7" y="60"/>
                </a:lnTo>
                <a:lnTo>
                  <a:pt x="48" y="55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76" name="Freeform 426"/>
          <p:cNvSpPr/>
          <p:nvPr/>
        </p:nvSpPr>
        <p:spPr bwMode="auto">
          <a:xfrm>
            <a:off x="1156973" y="5809287"/>
            <a:ext cx="659729" cy="354481"/>
          </a:xfrm>
          <a:custGeom>
            <a:avLst/>
            <a:gdLst>
              <a:gd name="T0" fmla="*/ 0 w 67"/>
              <a:gd name="T1" fmla="*/ 0 h 36"/>
              <a:gd name="T2" fmla="*/ 67 w 67"/>
              <a:gd name="T3" fmla="*/ 36 h 36"/>
              <a:gd name="T4" fmla="*/ 0 w 67"/>
              <a:gd name="T5" fmla="*/ 36 h 36"/>
              <a:gd name="T6" fmla="*/ 0 w 67"/>
              <a:gd name="T7" fmla="*/ 0 h 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" h="36">
                <a:moveTo>
                  <a:pt x="0" y="0"/>
                </a:moveTo>
                <a:lnTo>
                  <a:pt x="67" y="36"/>
                </a:lnTo>
                <a:lnTo>
                  <a:pt x="0" y="3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77" name="Freeform 427"/>
          <p:cNvSpPr/>
          <p:nvPr/>
        </p:nvSpPr>
        <p:spPr bwMode="auto">
          <a:xfrm>
            <a:off x="4613163" y="3603627"/>
            <a:ext cx="541568" cy="896049"/>
          </a:xfrm>
          <a:custGeom>
            <a:avLst/>
            <a:gdLst>
              <a:gd name="T0" fmla="*/ 55 w 55"/>
              <a:gd name="T1" fmla="*/ 7 h 91"/>
              <a:gd name="T2" fmla="*/ 0 w 55"/>
              <a:gd name="T3" fmla="*/ 91 h 91"/>
              <a:gd name="T4" fmla="*/ 9 w 55"/>
              <a:gd name="T5" fmla="*/ 0 h 91"/>
              <a:gd name="T6" fmla="*/ 55 w 55"/>
              <a:gd name="T7" fmla="*/ 7 h 9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5" h="91">
                <a:moveTo>
                  <a:pt x="55" y="7"/>
                </a:moveTo>
                <a:lnTo>
                  <a:pt x="0" y="91"/>
                </a:lnTo>
                <a:lnTo>
                  <a:pt x="9" y="0"/>
                </a:lnTo>
                <a:lnTo>
                  <a:pt x="55" y="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78" name="Freeform 428"/>
          <p:cNvSpPr/>
          <p:nvPr/>
        </p:nvSpPr>
        <p:spPr bwMode="auto">
          <a:xfrm>
            <a:off x="4307915" y="3416540"/>
            <a:ext cx="393868" cy="1083137"/>
          </a:xfrm>
          <a:custGeom>
            <a:avLst/>
            <a:gdLst>
              <a:gd name="T0" fmla="*/ 0 w 40"/>
              <a:gd name="T1" fmla="*/ 0 h 110"/>
              <a:gd name="T2" fmla="*/ 31 w 40"/>
              <a:gd name="T3" fmla="*/ 110 h 110"/>
              <a:gd name="T4" fmla="*/ 40 w 40"/>
              <a:gd name="T5" fmla="*/ 19 h 110"/>
              <a:gd name="T6" fmla="*/ 0 w 40"/>
              <a:gd name="T7" fmla="*/ 0 h 11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40" h="110">
                <a:moveTo>
                  <a:pt x="0" y="0"/>
                </a:moveTo>
                <a:lnTo>
                  <a:pt x="31" y="110"/>
                </a:lnTo>
                <a:lnTo>
                  <a:pt x="40" y="19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94" name="矩形 93"/>
          <p:cNvSpPr/>
          <p:nvPr/>
        </p:nvSpPr>
        <p:spPr>
          <a:xfrm>
            <a:off x="6984301" y="4357876"/>
            <a:ext cx="3282443" cy="4298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altLang="zh-CN" sz="1100" smtClean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Enterpreneurship of China</a:t>
            </a:r>
            <a:endParaRPr lang="en-US" altLang="zh-CN" sz="1100" smtClean="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algn="just"/>
            <a:r>
              <a:rPr lang="en-US" altLang="zh-CN" sz="1100" b="1">
                <a:solidFill>
                  <a:schemeClr val="bg1"/>
                </a:solidFill>
                <a:sym typeface="+mn-ea"/>
              </a:rPr>
              <a:t>Social</a:t>
            </a:r>
            <a:endParaRPr lang="en-US" altLang="zh-CN" sz="1100" dirty="0" smtClean="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grpSp>
        <p:nvGrpSpPr>
          <p:cNvPr id="93" name="组合 92"/>
          <p:cNvGrpSpPr/>
          <p:nvPr/>
        </p:nvGrpSpPr>
        <p:grpSpPr>
          <a:xfrm>
            <a:off x="8795819" y="3505083"/>
            <a:ext cx="306582" cy="527623"/>
            <a:chOff x="3303333" y="752089"/>
            <a:chExt cx="484065" cy="833069"/>
          </a:xfrm>
        </p:grpSpPr>
        <p:cxnSp>
          <p:nvCxnSpPr>
            <p:cNvPr id="95" name="直接连接符 94"/>
            <p:cNvCxnSpPr/>
            <p:nvPr/>
          </p:nvCxnSpPr>
          <p:spPr>
            <a:xfrm>
              <a:off x="3373120" y="814068"/>
              <a:ext cx="355600" cy="355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6" name="直接连接符 95"/>
            <p:cNvCxnSpPr/>
            <p:nvPr/>
          </p:nvCxnSpPr>
          <p:spPr>
            <a:xfrm flipV="1">
              <a:off x="3373120" y="1179955"/>
              <a:ext cx="355600" cy="355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7" name="椭圆 96"/>
            <p:cNvSpPr/>
            <p:nvPr/>
          </p:nvSpPr>
          <p:spPr>
            <a:xfrm>
              <a:off x="3687470" y="1129991"/>
              <a:ext cx="99928" cy="99928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8" name="椭圆 97"/>
            <p:cNvSpPr/>
            <p:nvPr/>
          </p:nvSpPr>
          <p:spPr>
            <a:xfrm>
              <a:off x="3303333" y="752089"/>
              <a:ext cx="99928" cy="99928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9" name="椭圆 98"/>
            <p:cNvSpPr/>
            <p:nvPr/>
          </p:nvSpPr>
          <p:spPr>
            <a:xfrm>
              <a:off x="3303333" y="1485230"/>
              <a:ext cx="99928" cy="99928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3" name="图片 62"/>
          <p:cNvPicPr>
            <a:picLocks noChangeAspect="1"/>
          </p:cNvPicPr>
          <p:nvPr/>
        </p:nvPicPr>
        <p:blipFill rotWithShape="1">
          <a:blip r:embed="rId1">
            <a:extLst>
              <a:ext uri="{BEBA8EAE-BF5A-486C-A8C5-ECC9F3942E4B}">
                <a14:imgProps xmlns:a14="http://schemas.microsoft.com/office/drawing/2010/main">
                  <a14:imgLayer r:embed="rId2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6445" b="23597"/>
          <a:stretch>
            <a:fillRect/>
          </a:stretch>
        </p:blipFill>
        <p:spPr>
          <a:xfrm>
            <a:off x="635" y="-3810"/>
            <a:ext cx="12192000" cy="3426106"/>
          </a:xfrm>
          <a:prstGeom prst="rect">
            <a:avLst/>
          </a:prstGeom>
        </p:spPr>
      </p:pic>
      <p:sp>
        <p:nvSpPr>
          <p:cNvPr id="29" name="矩形 28"/>
          <p:cNvSpPr/>
          <p:nvPr/>
        </p:nvSpPr>
        <p:spPr>
          <a:xfrm rot="416640">
            <a:off x="478394" y="358219"/>
            <a:ext cx="1168923" cy="329938"/>
          </a:xfrm>
          <a:prstGeom prst="rect">
            <a:avLst/>
          </a:prstGeom>
          <a:noFill/>
          <a:ln w="31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" name="矩形 2"/>
          <p:cNvSpPr/>
          <p:nvPr/>
        </p:nvSpPr>
        <p:spPr>
          <a:xfrm>
            <a:off x="499621" y="358219"/>
            <a:ext cx="1168923" cy="329938"/>
          </a:xfrm>
          <a:prstGeom prst="rect">
            <a:avLst/>
          </a:prstGeom>
          <a:noFill/>
          <a:ln w="31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smtClean="0">
                <a:solidFill>
                  <a:schemeClr val="bg1"/>
                </a:solidFill>
              </a:rPr>
              <a:t>China</a:t>
            </a:r>
            <a:endParaRPr lang="en-US" sz="1400">
              <a:solidFill>
                <a:schemeClr val="bg1"/>
              </a:solidFill>
            </a:endParaRPr>
          </a:p>
        </p:txBody>
      </p:sp>
      <p:sp>
        <p:nvSpPr>
          <p:cNvPr id="4" name="等腰三角形 3"/>
          <p:cNvSpPr/>
          <p:nvPr/>
        </p:nvSpPr>
        <p:spPr>
          <a:xfrm rot="10800000">
            <a:off x="2356810" y="3422100"/>
            <a:ext cx="386389" cy="227879"/>
          </a:xfrm>
          <a:prstGeom prst="triangl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6" name="等腰三角形 35"/>
          <p:cNvSpPr/>
          <p:nvPr/>
        </p:nvSpPr>
        <p:spPr>
          <a:xfrm rot="10800000">
            <a:off x="5902806" y="3422100"/>
            <a:ext cx="386389" cy="227879"/>
          </a:xfrm>
          <a:prstGeom prst="triangl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7" name="等腰三角形 36"/>
          <p:cNvSpPr/>
          <p:nvPr/>
        </p:nvSpPr>
        <p:spPr>
          <a:xfrm rot="10800000">
            <a:off x="9480123" y="3422100"/>
            <a:ext cx="386389" cy="227879"/>
          </a:xfrm>
          <a:prstGeom prst="triangl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4" name="椭圆 43"/>
          <p:cNvSpPr/>
          <p:nvPr/>
        </p:nvSpPr>
        <p:spPr>
          <a:xfrm>
            <a:off x="1638737" y="333981"/>
            <a:ext cx="48475" cy="48475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7" name="椭圆 46"/>
          <p:cNvSpPr/>
          <p:nvPr/>
        </p:nvSpPr>
        <p:spPr>
          <a:xfrm>
            <a:off x="1598616" y="663022"/>
            <a:ext cx="48475" cy="48475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9" name="椭圆 48"/>
          <p:cNvSpPr/>
          <p:nvPr/>
        </p:nvSpPr>
        <p:spPr>
          <a:xfrm>
            <a:off x="475383" y="583012"/>
            <a:ext cx="48475" cy="48475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0" name="椭圆 49"/>
          <p:cNvSpPr/>
          <p:nvPr/>
        </p:nvSpPr>
        <p:spPr>
          <a:xfrm>
            <a:off x="475383" y="264530"/>
            <a:ext cx="48475" cy="48475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1" name="椭圆 50"/>
          <p:cNvSpPr/>
          <p:nvPr/>
        </p:nvSpPr>
        <p:spPr>
          <a:xfrm>
            <a:off x="1035607" y="671573"/>
            <a:ext cx="48475" cy="48475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2" name="椭圆 51"/>
          <p:cNvSpPr/>
          <p:nvPr/>
        </p:nvSpPr>
        <p:spPr>
          <a:xfrm>
            <a:off x="1059844" y="333981"/>
            <a:ext cx="48475" cy="48475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20" name="图片 1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07920" y="3649980"/>
            <a:ext cx="7376795" cy="2575560"/>
          </a:xfrm>
          <a:prstGeom prst="rect">
            <a:avLst/>
          </a:prstGeom>
        </p:spPr>
      </p:pic>
      <p:sp>
        <p:nvSpPr>
          <p:cNvPr id="23" name="同心圆 22"/>
          <p:cNvSpPr/>
          <p:nvPr/>
        </p:nvSpPr>
        <p:spPr>
          <a:xfrm>
            <a:off x="1982470" y="582930"/>
            <a:ext cx="2156460" cy="2130425"/>
          </a:xfrm>
          <a:prstGeom prst="donu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24" name="同心圆 23"/>
          <p:cNvSpPr/>
          <p:nvPr/>
        </p:nvSpPr>
        <p:spPr>
          <a:xfrm>
            <a:off x="4314825" y="582930"/>
            <a:ext cx="2156460" cy="2130425"/>
          </a:xfrm>
          <a:prstGeom prst="donu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25" name="同心圆 24"/>
          <p:cNvSpPr/>
          <p:nvPr/>
        </p:nvSpPr>
        <p:spPr>
          <a:xfrm>
            <a:off x="6647180" y="582930"/>
            <a:ext cx="2156460" cy="2130425"/>
          </a:xfrm>
          <a:prstGeom prst="donu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26" name="同心圆 25"/>
          <p:cNvSpPr/>
          <p:nvPr/>
        </p:nvSpPr>
        <p:spPr>
          <a:xfrm>
            <a:off x="8987790" y="582930"/>
            <a:ext cx="2156460" cy="2130425"/>
          </a:xfrm>
          <a:prstGeom prst="donu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30" name="文本框 29"/>
          <p:cNvSpPr txBox="1"/>
          <p:nvPr/>
        </p:nvSpPr>
        <p:spPr>
          <a:xfrm>
            <a:off x="2666365" y="1407160"/>
            <a:ext cx="84010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>
                <a:solidFill>
                  <a:schemeClr val="bg1"/>
                </a:solidFill>
              </a:rPr>
              <a:t>35.21</a:t>
            </a:r>
            <a:endParaRPr lang="en-US" altLang="zh-CN">
              <a:solidFill>
                <a:schemeClr val="bg1"/>
              </a:solidFill>
            </a:endParaRPr>
          </a:p>
        </p:txBody>
      </p:sp>
      <p:sp>
        <p:nvSpPr>
          <p:cNvPr id="31" name="文本框 30"/>
          <p:cNvSpPr txBox="1"/>
          <p:nvPr/>
        </p:nvSpPr>
        <p:spPr>
          <a:xfrm>
            <a:off x="2666365" y="720090"/>
            <a:ext cx="84010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>
                <a:solidFill>
                  <a:schemeClr val="bg1"/>
                </a:solidFill>
              </a:rPr>
              <a:t>43.43</a:t>
            </a:r>
            <a:endParaRPr lang="en-US" altLang="zh-CN">
              <a:solidFill>
                <a:schemeClr val="bg1"/>
              </a:solidFill>
            </a:endParaRPr>
          </a:p>
        </p:txBody>
      </p:sp>
      <p:sp>
        <p:nvSpPr>
          <p:cNvPr id="32" name="文本框 31"/>
          <p:cNvSpPr txBox="1"/>
          <p:nvPr/>
        </p:nvSpPr>
        <p:spPr>
          <a:xfrm>
            <a:off x="4973320" y="688340"/>
            <a:ext cx="84010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>
                <a:solidFill>
                  <a:schemeClr val="bg1"/>
                </a:solidFill>
              </a:rPr>
              <a:t>48.86</a:t>
            </a:r>
            <a:endParaRPr lang="en-US" altLang="zh-CN">
              <a:solidFill>
                <a:schemeClr val="bg1"/>
              </a:solidFill>
            </a:endParaRPr>
          </a:p>
        </p:txBody>
      </p:sp>
      <p:sp>
        <p:nvSpPr>
          <p:cNvPr id="33" name="文本框 32"/>
          <p:cNvSpPr txBox="1"/>
          <p:nvPr/>
        </p:nvSpPr>
        <p:spPr>
          <a:xfrm>
            <a:off x="4972685" y="1476375"/>
            <a:ext cx="84010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>
                <a:solidFill>
                  <a:schemeClr val="bg1"/>
                </a:solidFill>
              </a:rPr>
              <a:t>27.24</a:t>
            </a:r>
            <a:endParaRPr lang="en-US" altLang="zh-CN">
              <a:solidFill>
                <a:schemeClr val="bg1"/>
              </a:solidFill>
            </a:endParaRPr>
          </a:p>
        </p:txBody>
      </p:sp>
      <p:sp>
        <p:nvSpPr>
          <p:cNvPr id="34" name="文本框 33"/>
          <p:cNvSpPr txBox="1"/>
          <p:nvPr/>
        </p:nvSpPr>
        <p:spPr>
          <a:xfrm>
            <a:off x="7305675" y="711200"/>
            <a:ext cx="84010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>
                <a:solidFill>
                  <a:schemeClr val="bg1"/>
                </a:solidFill>
              </a:rPr>
              <a:t>36.97</a:t>
            </a:r>
            <a:endParaRPr lang="en-US" altLang="zh-CN">
              <a:solidFill>
                <a:schemeClr val="bg1"/>
              </a:solidFill>
            </a:endParaRPr>
          </a:p>
        </p:txBody>
      </p:sp>
      <p:sp>
        <p:nvSpPr>
          <p:cNvPr id="35" name="文本框 34"/>
          <p:cNvSpPr txBox="1"/>
          <p:nvPr/>
        </p:nvSpPr>
        <p:spPr>
          <a:xfrm>
            <a:off x="7305040" y="1476375"/>
            <a:ext cx="84010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>
                <a:solidFill>
                  <a:schemeClr val="bg1"/>
                </a:solidFill>
              </a:rPr>
              <a:t>41.46</a:t>
            </a:r>
            <a:endParaRPr lang="en-US" altLang="zh-CN">
              <a:solidFill>
                <a:schemeClr val="bg1"/>
              </a:solidFill>
            </a:endParaRPr>
          </a:p>
        </p:txBody>
      </p:sp>
      <p:sp>
        <p:nvSpPr>
          <p:cNvPr id="38" name="文本框 37"/>
          <p:cNvSpPr txBox="1"/>
          <p:nvPr/>
        </p:nvSpPr>
        <p:spPr>
          <a:xfrm>
            <a:off x="9646285" y="720090"/>
            <a:ext cx="84010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>
                <a:solidFill>
                  <a:schemeClr val="bg1"/>
                </a:solidFill>
              </a:rPr>
              <a:t>21.66</a:t>
            </a:r>
            <a:endParaRPr lang="en-US" altLang="zh-CN">
              <a:solidFill>
                <a:schemeClr val="bg1"/>
              </a:solidFill>
            </a:endParaRPr>
          </a:p>
        </p:txBody>
      </p:sp>
      <p:sp>
        <p:nvSpPr>
          <p:cNvPr id="39" name="文本框 38"/>
          <p:cNvSpPr txBox="1"/>
          <p:nvPr/>
        </p:nvSpPr>
        <p:spPr>
          <a:xfrm>
            <a:off x="9645650" y="1463675"/>
            <a:ext cx="84010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>
                <a:solidFill>
                  <a:schemeClr val="bg1"/>
                </a:solidFill>
              </a:rPr>
              <a:t>15.29</a:t>
            </a:r>
            <a:endParaRPr lang="en-US" altLang="zh-CN">
              <a:solidFill>
                <a:schemeClr val="bg1"/>
              </a:solidFill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8693150" y="6225540"/>
            <a:ext cx="2900680" cy="24511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000">
                <a:latin typeface="Times New Roman" panose="02020603050405020304" charset="0"/>
                <a:cs typeface="Times New Roman" panose="02020603050405020304" charset="0"/>
                <a:sym typeface="+mn-ea"/>
                <a:hlinkClick r:id="rId4"/>
              </a:rPr>
              <a:t>http://www.gemconsortium.org/country-profile/51</a:t>
            </a:r>
            <a:r>
              <a:rPr lang="en-US" altLang="zh-CN" sz="1000">
                <a:latin typeface="Times New Roman" panose="02020603050405020304" charset="0"/>
                <a:cs typeface="Times New Roman" panose="02020603050405020304" charset="0"/>
                <a:sym typeface="+mn-ea"/>
              </a:rPr>
              <a:t> </a:t>
            </a:r>
            <a:endParaRPr lang="en-US" altLang="zh-CN" sz="100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4"/>
          <p:cNvGrpSpPr>
            <a:grpSpLocks noChangeAspect="1"/>
          </p:cNvGrpSpPr>
          <p:nvPr/>
        </p:nvGrpSpPr>
        <p:grpSpPr bwMode="auto">
          <a:xfrm flipH="1">
            <a:off x="-4830678" y="-226322"/>
            <a:ext cx="7252788" cy="7252782"/>
            <a:chOff x="1019" y="258"/>
            <a:chExt cx="3725" cy="3725"/>
          </a:xfrm>
          <a:noFill/>
        </p:grpSpPr>
        <p:sp>
          <p:nvSpPr>
            <p:cNvPr id="3" name="Freeform 5"/>
            <p:cNvSpPr/>
            <p:nvPr/>
          </p:nvSpPr>
          <p:spPr bwMode="auto">
            <a:xfrm>
              <a:off x="3766" y="2878"/>
              <a:ext cx="794" cy="694"/>
            </a:xfrm>
            <a:custGeom>
              <a:avLst/>
              <a:gdLst>
                <a:gd name="T0" fmla="*/ 340 w 794"/>
                <a:gd name="T1" fmla="*/ 694 h 694"/>
                <a:gd name="T2" fmla="*/ 0 w 794"/>
                <a:gd name="T3" fmla="*/ 114 h 694"/>
                <a:gd name="T4" fmla="*/ 794 w 794"/>
                <a:gd name="T5" fmla="*/ 0 h 694"/>
                <a:gd name="T6" fmla="*/ 340 w 794"/>
                <a:gd name="T7" fmla="*/ 694 h 6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94" h="694">
                  <a:moveTo>
                    <a:pt x="340" y="694"/>
                  </a:moveTo>
                  <a:lnTo>
                    <a:pt x="0" y="114"/>
                  </a:lnTo>
                  <a:lnTo>
                    <a:pt x="794" y="0"/>
                  </a:lnTo>
                  <a:lnTo>
                    <a:pt x="340" y="694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" name="Freeform 6"/>
            <p:cNvSpPr/>
            <p:nvPr/>
          </p:nvSpPr>
          <p:spPr bwMode="auto">
            <a:xfrm>
              <a:off x="3101" y="3204"/>
              <a:ext cx="1005" cy="708"/>
            </a:xfrm>
            <a:custGeom>
              <a:avLst/>
              <a:gdLst>
                <a:gd name="T0" fmla="*/ 311 w 1005"/>
                <a:gd name="T1" fmla="*/ 708 h 708"/>
                <a:gd name="T2" fmla="*/ 0 w 1005"/>
                <a:gd name="T3" fmla="*/ 0 h 708"/>
                <a:gd name="T4" fmla="*/ 1005 w 1005"/>
                <a:gd name="T5" fmla="*/ 368 h 708"/>
                <a:gd name="T6" fmla="*/ 311 w 1005"/>
                <a:gd name="T7" fmla="*/ 708 h 7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05" h="708">
                  <a:moveTo>
                    <a:pt x="311" y="708"/>
                  </a:moveTo>
                  <a:lnTo>
                    <a:pt x="0" y="0"/>
                  </a:lnTo>
                  <a:lnTo>
                    <a:pt x="1005" y="368"/>
                  </a:lnTo>
                  <a:lnTo>
                    <a:pt x="311" y="708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" name="Freeform 7"/>
            <p:cNvSpPr/>
            <p:nvPr/>
          </p:nvSpPr>
          <p:spPr bwMode="auto">
            <a:xfrm>
              <a:off x="2874" y="3204"/>
              <a:ext cx="538" cy="779"/>
            </a:xfrm>
            <a:custGeom>
              <a:avLst/>
              <a:gdLst>
                <a:gd name="T0" fmla="*/ 0 w 538"/>
                <a:gd name="T1" fmla="*/ 779 h 779"/>
                <a:gd name="T2" fmla="*/ 227 w 538"/>
                <a:gd name="T3" fmla="*/ 0 h 779"/>
                <a:gd name="T4" fmla="*/ 538 w 538"/>
                <a:gd name="T5" fmla="*/ 708 h 779"/>
                <a:gd name="T6" fmla="*/ 0 w 538"/>
                <a:gd name="T7" fmla="*/ 779 h 7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38" h="779">
                  <a:moveTo>
                    <a:pt x="0" y="779"/>
                  </a:moveTo>
                  <a:lnTo>
                    <a:pt x="227" y="0"/>
                  </a:lnTo>
                  <a:lnTo>
                    <a:pt x="538" y="708"/>
                  </a:lnTo>
                  <a:lnTo>
                    <a:pt x="0" y="779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6" name="Freeform 8"/>
            <p:cNvSpPr/>
            <p:nvPr/>
          </p:nvSpPr>
          <p:spPr bwMode="auto">
            <a:xfrm>
              <a:off x="2095" y="3530"/>
              <a:ext cx="779" cy="453"/>
            </a:xfrm>
            <a:custGeom>
              <a:avLst/>
              <a:gdLst>
                <a:gd name="T0" fmla="*/ 779 w 779"/>
                <a:gd name="T1" fmla="*/ 453 h 453"/>
                <a:gd name="T2" fmla="*/ 383 w 779"/>
                <a:gd name="T3" fmla="*/ 0 h 453"/>
                <a:gd name="T4" fmla="*/ 0 w 779"/>
                <a:gd name="T5" fmla="*/ 297 h 453"/>
                <a:gd name="T6" fmla="*/ 779 w 779"/>
                <a:gd name="T7" fmla="*/ 453 h 4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79" h="453">
                  <a:moveTo>
                    <a:pt x="779" y="453"/>
                  </a:moveTo>
                  <a:lnTo>
                    <a:pt x="383" y="0"/>
                  </a:lnTo>
                  <a:lnTo>
                    <a:pt x="0" y="297"/>
                  </a:lnTo>
                  <a:lnTo>
                    <a:pt x="779" y="453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7" name="Freeform 9"/>
            <p:cNvSpPr/>
            <p:nvPr/>
          </p:nvSpPr>
          <p:spPr bwMode="auto">
            <a:xfrm>
              <a:off x="2662" y="3133"/>
              <a:ext cx="439" cy="850"/>
            </a:xfrm>
            <a:custGeom>
              <a:avLst/>
              <a:gdLst>
                <a:gd name="T0" fmla="*/ 439 w 439"/>
                <a:gd name="T1" fmla="*/ 71 h 850"/>
                <a:gd name="T2" fmla="*/ 0 w 439"/>
                <a:gd name="T3" fmla="*/ 0 h 850"/>
                <a:gd name="T4" fmla="*/ 212 w 439"/>
                <a:gd name="T5" fmla="*/ 850 h 850"/>
                <a:gd name="T6" fmla="*/ 439 w 439"/>
                <a:gd name="T7" fmla="*/ 71 h 8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39" h="850">
                  <a:moveTo>
                    <a:pt x="439" y="71"/>
                  </a:moveTo>
                  <a:lnTo>
                    <a:pt x="0" y="0"/>
                  </a:lnTo>
                  <a:lnTo>
                    <a:pt x="212" y="850"/>
                  </a:lnTo>
                  <a:lnTo>
                    <a:pt x="439" y="71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8" name="Freeform 10"/>
            <p:cNvSpPr/>
            <p:nvPr/>
          </p:nvSpPr>
          <p:spPr bwMode="auto">
            <a:xfrm>
              <a:off x="2662" y="2482"/>
              <a:ext cx="439" cy="722"/>
            </a:xfrm>
            <a:custGeom>
              <a:avLst/>
              <a:gdLst>
                <a:gd name="T0" fmla="*/ 0 w 439"/>
                <a:gd name="T1" fmla="*/ 651 h 722"/>
                <a:gd name="T2" fmla="*/ 439 w 439"/>
                <a:gd name="T3" fmla="*/ 722 h 722"/>
                <a:gd name="T4" fmla="*/ 85 w 439"/>
                <a:gd name="T5" fmla="*/ 0 h 722"/>
                <a:gd name="T6" fmla="*/ 0 w 439"/>
                <a:gd name="T7" fmla="*/ 651 h 7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39" h="722">
                  <a:moveTo>
                    <a:pt x="0" y="651"/>
                  </a:moveTo>
                  <a:lnTo>
                    <a:pt x="439" y="722"/>
                  </a:lnTo>
                  <a:lnTo>
                    <a:pt x="85" y="0"/>
                  </a:lnTo>
                  <a:lnTo>
                    <a:pt x="0" y="651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9" name="Freeform 11"/>
            <p:cNvSpPr/>
            <p:nvPr/>
          </p:nvSpPr>
          <p:spPr bwMode="auto">
            <a:xfrm>
              <a:off x="3101" y="2992"/>
              <a:ext cx="1005" cy="580"/>
            </a:xfrm>
            <a:custGeom>
              <a:avLst/>
              <a:gdLst>
                <a:gd name="T0" fmla="*/ 0 w 1005"/>
                <a:gd name="T1" fmla="*/ 212 h 580"/>
                <a:gd name="T2" fmla="*/ 665 w 1005"/>
                <a:gd name="T3" fmla="*/ 0 h 580"/>
                <a:gd name="T4" fmla="*/ 1005 w 1005"/>
                <a:gd name="T5" fmla="*/ 580 h 580"/>
                <a:gd name="T6" fmla="*/ 0 w 1005"/>
                <a:gd name="T7" fmla="*/ 212 h 5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05" h="580">
                  <a:moveTo>
                    <a:pt x="0" y="212"/>
                  </a:moveTo>
                  <a:lnTo>
                    <a:pt x="665" y="0"/>
                  </a:lnTo>
                  <a:lnTo>
                    <a:pt x="1005" y="580"/>
                  </a:lnTo>
                  <a:lnTo>
                    <a:pt x="0" y="212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0" name="Freeform 12"/>
            <p:cNvSpPr/>
            <p:nvPr/>
          </p:nvSpPr>
          <p:spPr bwMode="auto">
            <a:xfrm>
              <a:off x="1968" y="2723"/>
              <a:ext cx="694" cy="410"/>
            </a:xfrm>
            <a:custGeom>
              <a:avLst/>
              <a:gdLst>
                <a:gd name="T0" fmla="*/ 694 w 694"/>
                <a:gd name="T1" fmla="*/ 410 h 410"/>
                <a:gd name="T2" fmla="*/ 0 w 694"/>
                <a:gd name="T3" fmla="*/ 311 h 410"/>
                <a:gd name="T4" fmla="*/ 368 w 694"/>
                <a:gd name="T5" fmla="*/ 0 h 410"/>
                <a:gd name="T6" fmla="*/ 694 w 694"/>
                <a:gd name="T7" fmla="*/ 410 h 4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94" h="410">
                  <a:moveTo>
                    <a:pt x="694" y="410"/>
                  </a:moveTo>
                  <a:lnTo>
                    <a:pt x="0" y="311"/>
                  </a:lnTo>
                  <a:lnTo>
                    <a:pt x="368" y="0"/>
                  </a:lnTo>
                  <a:lnTo>
                    <a:pt x="694" y="410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1" name="Freeform 13"/>
            <p:cNvSpPr/>
            <p:nvPr/>
          </p:nvSpPr>
          <p:spPr bwMode="auto">
            <a:xfrm>
              <a:off x="1968" y="3034"/>
              <a:ext cx="269" cy="793"/>
            </a:xfrm>
            <a:custGeom>
              <a:avLst/>
              <a:gdLst>
                <a:gd name="T0" fmla="*/ 0 w 269"/>
                <a:gd name="T1" fmla="*/ 0 h 793"/>
                <a:gd name="T2" fmla="*/ 127 w 269"/>
                <a:gd name="T3" fmla="*/ 793 h 793"/>
                <a:gd name="T4" fmla="*/ 269 w 269"/>
                <a:gd name="T5" fmla="*/ 241 h 793"/>
                <a:gd name="T6" fmla="*/ 0 w 269"/>
                <a:gd name="T7" fmla="*/ 0 h 7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9" h="793">
                  <a:moveTo>
                    <a:pt x="0" y="0"/>
                  </a:moveTo>
                  <a:lnTo>
                    <a:pt x="127" y="793"/>
                  </a:lnTo>
                  <a:lnTo>
                    <a:pt x="269" y="241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2" name="Freeform 14"/>
            <p:cNvSpPr/>
            <p:nvPr/>
          </p:nvSpPr>
          <p:spPr bwMode="auto">
            <a:xfrm>
              <a:off x="1486" y="3034"/>
              <a:ext cx="609" cy="793"/>
            </a:xfrm>
            <a:custGeom>
              <a:avLst/>
              <a:gdLst>
                <a:gd name="T0" fmla="*/ 0 w 609"/>
                <a:gd name="T1" fmla="*/ 326 h 793"/>
                <a:gd name="T2" fmla="*/ 482 w 609"/>
                <a:gd name="T3" fmla="*/ 0 h 793"/>
                <a:gd name="T4" fmla="*/ 609 w 609"/>
                <a:gd name="T5" fmla="*/ 793 h 793"/>
                <a:gd name="T6" fmla="*/ 0 w 609"/>
                <a:gd name="T7" fmla="*/ 326 h 7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09" h="793">
                  <a:moveTo>
                    <a:pt x="0" y="326"/>
                  </a:moveTo>
                  <a:lnTo>
                    <a:pt x="482" y="0"/>
                  </a:lnTo>
                  <a:lnTo>
                    <a:pt x="609" y="793"/>
                  </a:lnTo>
                  <a:lnTo>
                    <a:pt x="0" y="326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3" name="Freeform 15"/>
            <p:cNvSpPr/>
            <p:nvPr/>
          </p:nvSpPr>
          <p:spPr bwMode="auto">
            <a:xfrm>
              <a:off x="2747" y="2482"/>
              <a:ext cx="750" cy="722"/>
            </a:xfrm>
            <a:custGeom>
              <a:avLst/>
              <a:gdLst>
                <a:gd name="T0" fmla="*/ 0 w 750"/>
                <a:gd name="T1" fmla="*/ 0 h 722"/>
                <a:gd name="T2" fmla="*/ 750 w 750"/>
                <a:gd name="T3" fmla="*/ 28 h 722"/>
                <a:gd name="T4" fmla="*/ 354 w 750"/>
                <a:gd name="T5" fmla="*/ 722 h 722"/>
                <a:gd name="T6" fmla="*/ 0 w 750"/>
                <a:gd name="T7" fmla="*/ 0 h 7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0" h="722">
                  <a:moveTo>
                    <a:pt x="0" y="0"/>
                  </a:moveTo>
                  <a:lnTo>
                    <a:pt x="750" y="28"/>
                  </a:lnTo>
                  <a:lnTo>
                    <a:pt x="354" y="722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4" name="Freeform 16"/>
            <p:cNvSpPr/>
            <p:nvPr/>
          </p:nvSpPr>
          <p:spPr bwMode="auto">
            <a:xfrm>
              <a:off x="3497" y="2510"/>
              <a:ext cx="1063" cy="482"/>
            </a:xfrm>
            <a:custGeom>
              <a:avLst/>
              <a:gdLst>
                <a:gd name="T0" fmla="*/ 269 w 1063"/>
                <a:gd name="T1" fmla="*/ 482 h 482"/>
                <a:gd name="T2" fmla="*/ 0 w 1063"/>
                <a:gd name="T3" fmla="*/ 0 h 482"/>
                <a:gd name="T4" fmla="*/ 1063 w 1063"/>
                <a:gd name="T5" fmla="*/ 368 h 482"/>
                <a:gd name="T6" fmla="*/ 269 w 1063"/>
                <a:gd name="T7" fmla="*/ 482 h 4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63" h="482">
                  <a:moveTo>
                    <a:pt x="269" y="482"/>
                  </a:moveTo>
                  <a:lnTo>
                    <a:pt x="0" y="0"/>
                  </a:lnTo>
                  <a:lnTo>
                    <a:pt x="1063" y="368"/>
                  </a:lnTo>
                  <a:lnTo>
                    <a:pt x="269" y="482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5" name="Freeform 18"/>
            <p:cNvSpPr/>
            <p:nvPr/>
          </p:nvSpPr>
          <p:spPr bwMode="auto">
            <a:xfrm>
              <a:off x="3101" y="2510"/>
              <a:ext cx="665" cy="723"/>
            </a:xfrm>
            <a:custGeom>
              <a:avLst/>
              <a:gdLst>
                <a:gd name="T0" fmla="*/ 0 w 665"/>
                <a:gd name="T1" fmla="*/ 694 h 723"/>
                <a:gd name="T2" fmla="*/ 396 w 665"/>
                <a:gd name="T3" fmla="*/ 0 h 723"/>
                <a:gd name="T4" fmla="*/ 665 w 665"/>
                <a:gd name="T5" fmla="*/ 482 h 723"/>
                <a:gd name="T6" fmla="*/ 0 w 665"/>
                <a:gd name="T7" fmla="*/ 723 h 7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65" h="723">
                  <a:moveTo>
                    <a:pt x="0" y="694"/>
                  </a:moveTo>
                  <a:lnTo>
                    <a:pt x="396" y="0"/>
                  </a:lnTo>
                  <a:lnTo>
                    <a:pt x="665" y="482"/>
                  </a:lnTo>
                  <a:lnTo>
                    <a:pt x="0" y="723"/>
                  </a:lnTo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6" name="Freeform 19"/>
            <p:cNvSpPr/>
            <p:nvPr/>
          </p:nvSpPr>
          <p:spPr bwMode="auto">
            <a:xfrm>
              <a:off x="1968" y="2397"/>
              <a:ext cx="368" cy="637"/>
            </a:xfrm>
            <a:custGeom>
              <a:avLst/>
              <a:gdLst>
                <a:gd name="T0" fmla="*/ 0 w 368"/>
                <a:gd name="T1" fmla="*/ 637 h 637"/>
                <a:gd name="T2" fmla="*/ 28 w 368"/>
                <a:gd name="T3" fmla="*/ 0 h 637"/>
                <a:gd name="T4" fmla="*/ 368 w 368"/>
                <a:gd name="T5" fmla="*/ 326 h 637"/>
                <a:gd name="T6" fmla="*/ 0 w 368"/>
                <a:gd name="T7" fmla="*/ 637 h 6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8" h="637">
                  <a:moveTo>
                    <a:pt x="0" y="637"/>
                  </a:moveTo>
                  <a:lnTo>
                    <a:pt x="28" y="0"/>
                  </a:lnTo>
                  <a:lnTo>
                    <a:pt x="368" y="326"/>
                  </a:lnTo>
                  <a:lnTo>
                    <a:pt x="0" y="637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7" name="Freeform 20"/>
            <p:cNvSpPr/>
            <p:nvPr/>
          </p:nvSpPr>
          <p:spPr bwMode="auto">
            <a:xfrm>
              <a:off x="1146" y="2765"/>
              <a:ext cx="369" cy="595"/>
            </a:xfrm>
            <a:custGeom>
              <a:avLst/>
              <a:gdLst>
                <a:gd name="T0" fmla="*/ 0 w 369"/>
                <a:gd name="T1" fmla="*/ 0 h 595"/>
                <a:gd name="T2" fmla="*/ 369 w 369"/>
                <a:gd name="T3" fmla="*/ 85 h 595"/>
                <a:gd name="T4" fmla="*/ 340 w 369"/>
                <a:gd name="T5" fmla="*/ 595 h 595"/>
                <a:gd name="T6" fmla="*/ 0 w 369"/>
                <a:gd name="T7" fmla="*/ 0 h 5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9" h="595">
                  <a:moveTo>
                    <a:pt x="0" y="0"/>
                  </a:moveTo>
                  <a:lnTo>
                    <a:pt x="369" y="85"/>
                  </a:lnTo>
                  <a:lnTo>
                    <a:pt x="340" y="595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8" name="Freeform 21"/>
            <p:cNvSpPr/>
            <p:nvPr/>
          </p:nvSpPr>
          <p:spPr bwMode="auto">
            <a:xfrm>
              <a:off x="1019" y="2213"/>
              <a:ext cx="481" cy="552"/>
            </a:xfrm>
            <a:custGeom>
              <a:avLst/>
              <a:gdLst>
                <a:gd name="T0" fmla="*/ 0 w 481"/>
                <a:gd name="T1" fmla="*/ 0 h 552"/>
                <a:gd name="T2" fmla="*/ 481 w 481"/>
                <a:gd name="T3" fmla="*/ 42 h 552"/>
                <a:gd name="T4" fmla="*/ 127 w 481"/>
                <a:gd name="T5" fmla="*/ 552 h 552"/>
                <a:gd name="T6" fmla="*/ 0 w 481"/>
                <a:gd name="T7" fmla="*/ 0 h 5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81" h="552">
                  <a:moveTo>
                    <a:pt x="0" y="0"/>
                  </a:moveTo>
                  <a:lnTo>
                    <a:pt x="481" y="42"/>
                  </a:lnTo>
                  <a:lnTo>
                    <a:pt x="127" y="552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9" name="Freeform 22"/>
            <p:cNvSpPr/>
            <p:nvPr/>
          </p:nvSpPr>
          <p:spPr bwMode="auto">
            <a:xfrm>
              <a:off x="2095" y="3275"/>
              <a:ext cx="383" cy="552"/>
            </a:xfrm>
            <a:custGeom>
              <a:avLst/>
              <a:gdLst>
                <a:gd name="T0" fmla="*/ 142 w 383"/>
                <a:gd name="T1" fmla="*/ 0 h 552"/>
                <a:gd name="T2" fmla="*/ 383 w 383"/>
                <a:gd name="T3" fmla="*/ 255 h 552"/>
                <a:gd name="T4" fmla="*/ 0 w 383"/>
                <a:gd name="T5" fmla="*/ 552 h 552"/>
                <a:gd name="T6" fmla="*/ 142 w 383"/>
                <a:gd name="T7" fmla="*/ 0 h 5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3" h="552">
                  <a:moveTo>
                    <a:pt x="142" y="0"/>
                  </a:moveTo>
                  <a:lnTo>
                    <a:pt x="383" y="255"/>
                  </a:lnTo>
                  <a:lnTo>
                    <a:pt x="0" y="552"/>
                  </a:lnTo>
                  <a:lnTo>
                    <a:pt x="142" y="0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0" name="Freeform 23"/>
            <p:cNvSpPr/>
            <p:nvPr/>
          </p:nvSpPr>
          <p:spPr bwMode="auto">
            <a:xfrm>
              <a:off x="1968" y="3034"/>
              <a:ext cx="694" cy="241"/>
            </a:xfrm>
            <a:custGeom>
              <a:avLst/>
              <a:gdLst>
                <a:gd name="T0" fmla="*/ 269 w 694"/>
                <a:gd name="T1" fmla="*/ 241 h 241"/>
                <a:gd name="T2" fmla="*/ 694 w 694"/>
                <a:gd name="T3" fmla="*/ 99 h 241"/>
                <a:gd name="T4" fmla="*/ 0 w 694"/>
                <a:gd name="T5" fmla="*/ 0 h 241"/>
                <a:gd name="T6" fmla="*/ 269 w 694"/>
                <a:gd name="T7" fmla="*/ 241 h 2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94" h="241">
                  <a:moveTo>
                    <a:pt x="269" y="241"/>
                  </a:moveTo>
                  <a:lnTo>
                    <a:pt x="694" y="99"/>
                  </a:lnTo>
                  <a:lnTo>
                    <a:pt x="0" y="0"/>
                  </a:lnTo>
                  <a:lnTo>
                    <a:pt x="269" y="241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1" name="Freeform 24"/>
            <p:cNvSpPr/>
            <p:nvPr/>
          </p:nvSpPr>
          <p:spPr bwMode="auto">
            <a:xfrm>
              <a:off x="2237" y="3133"/>
              <a:ext cx="425" cy="397"/>
            </a:xfrm>
            <a:custGeom>
              <a:avLst/>
              <a:gdLst>
                <a:gd name="T0" fmla="*/ 241 w 425"/>
                <a:gd name="T1" fmla="*/ 397 h 397"/>
                <a:gd name="T2" fmla="*/ 425 w 425"/>
                <a:gd name="T3" fmla="*/ 0 h 397"/>
                <a:gd name="T4" fmla="*/ 0 w 425"/>
                <a:gd name="T5" fmla="*/ 142 h 397"/>
                <a:gd name="T6" fmla="*/ 241 w 425"/>
                <a:gd name="T7" fmla="*/ 397 h 3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25" h="397">
                  <a:moveTo>
                    <a:pt x="241" y="397"/>
                  </a:moveTo>
                  <a:lnTo>
                    <a:pt x="425" y="0"/>
                  </a:lnTo>
                  <a:lnTo>
                    <a:pt x="0" y="142"/>
                  </a:lnTo>
                  <a:lnTo>
                    <a:pt x="241" y="397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2" name="Freeform 25"/>
            <p:cNvSpPr/>
            <p:nvPr/>
          </p:nvSpPr>
          <p:spPr bwMode="auto">
            <a:xfrm>
              <a:off x="2478" y="3133"/>
              <a:ext cx="396" cy="850"/>
            </a:xfrm>
            <a:custGeom>
              <a:avLst/>
              <a:gdLst>
                <a:gd name="T0" fmla="*/ 184 w 396"/>
                <a:gd name="T1" fmla="*/ 0 h 850"/>
                <a:gd name="T2" fmla="*/ 396 w 396"/>
                <a:gd name="T3" fmla="*/ 850 h 850"/>
                <a:gd name="T4" fmla="*/ 0 w 396"/>
                <a:gd name="T5" fmla="*/ 397 h 850"/>
                <a:gd name="T6" fmla="*/ 184 w 396"/>
                <a:gd name="T7" fmla="*/ 0 h 8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96" h="850">
                  <a:moveTo>
                    <a:pt x="184" y="0"/>
                  </a:moveTo>
                  <a:lnTo>
                    <a:pt x="396" y="850"/>
                  </a:lnTo>
                  <a:lnTo>
                    <a:pt x="0" y="397"/>
                  </a:lnTo>
                  <a:lnTo>
                    <a:pt x="184" y="0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3" name="Freeform 26"/>
            <p:cNvSpPr/>
            <p:nvPr/>
          </p:nvSpPr>
          <p:spPr bwMode="auto">
            <a:xfrm>
              <a:off x="1486" y="2850"/>
              <a:ext cx="482" cy="510"/>
            </a:xfrm>
            <a:custGeom>
              <a:avLst/>
              <a:gdLst>
                <a:gd name="T0" fmla="*/ 29 w 482"/>
                <a:gd name="T1" fmla="*/ 0 h 510"/>
                <a:gd name="T2" fmla="*/ 482 w 482"/>
                <a:gd name="T3" fmla="*/ 184 h 510"/>
                <a:gd name="T4" fmla="*/ 0 w 482"/>
                <a:gd name="T5" fmla="*/ 510 h 510"/>
                <a:gd name="T6" fmla="*/ 29 w 482"/>
                <a:gd name="T7" fmla="*/ 0 h 5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82" h="510">
                  <a:moveTo>
                    <a:pt x="29" y="0"/>
                  </a:moveTo>
                  <a:lnTo>
                    <a:pt x="482" y="184"/>
                  </a:lnTo>
                  <a:lnTo>
                    <a:pt x="0" y="510"/>
                  </a:lnTo>
                  <a:lnTo>
                    <a:pt x="29" y="0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4" name="Freeform 27"/>
            <p:cNvSpPr/>
            <p:nvPr/>
          </p:nvSpPr>
          <p:spPr bwMode="auto">
            <a:xfrm>
              <a:off x="1515" y="2397"/>
              <a:ext cx="481" cy="637"/>
            </a:xfrm>
            <a:custGeom>
              <a:avLst/>
              <a:gdLst>
                <a:gd name="T0" fmla="*/ 0 w 481"/>
                <a:gd name="T1" fmla="*/ 453 h 637"/>
                <a:gd name="T2" fmla="*/ 481 w 481"/>
                <a:gd name="T3" fmla="*/ 0 h 637"/>
                <a:gd name="T4" fmla="*/ 453 w 481"/>
                <a:gd name="T5" fmla="*/ 637 h 637"/>
                <a:gd name="T6" fmla="*/ 0 w 481"/>
                <a:gd name="T7" fmla="*/ 453 h 6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81" h="637">
                  <a:moveTo>
                    <a:pt x="0" y="453"/>
                  </a:moveTo>
                  <a:lnTo>
                    <a:pt x="481" y="0"/>
                  </a:lnTo>
                  <a:lnTo>
                    <a:pt x="453" y="637"/>
                  </a:lnTo>
                  <a:lnTo>
                    <a:pt x="0" y="453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5" name="Freeform 28"/>
            <p:cNvSpPr/>
            <p:nvPr/>
          </p:nvSpPr>
          <p:spPr bwMode="auto">
            <a:xfrm>
              <a:off x="1146" y="2255"/>
              <a:ext cx="369" cy="595"/>
            </a:xfrm>
            <a:custGeom>
              <a:avLst/>
              <a:gdLst>
                <a:gd name="T0" fmla="*/ 354 w 369"/>
                <a:gd name="T1" fmla="*/ 0 h 595"/>
                <a:gd name="T2" fmla="*/ 369 w 369"/>
                <a:gd name="T3" fmla="*/ 595 h 595"/>
                <a:gd name="T4" fmla="*/ 0 w 369"/>
                <a:gd name="T5" fmla="*/ 510 h 595"/>
                <a:gd name="T6" fmla="*/ 354 w 369"/>
                <a:gd name="T7" fmla="*/ 0 h 5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9" h="595">
                  <a:moveTo>
                    <a:pt x="354" y="0"/>
                  </a:moveTo>
                  <a:lnTo>
                    <a:pt x="369" y="595"/>
                  </a:lnTo>
                  <a:lnTo>
                    <a:pt x="0" y="510"/>
                  </a:lnTo>
                  <a:lnTo>
                    <a:pt x="354" y="0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6" name="Freeform 29"/>
            <p:cNvSpPr/>
            <p:nvPr/>
          </p:nvSpPr>
          <p:spPr bwMode="auto">
            <a:xfrm>
              <a:off x="1996" y="1901"/>
              <a:ext cx="751" cy="581"/>
            </a:xfrm>
            <a:custGeom>
              <a:avLst/>
              <a:gdLst>
                <a:gd name="T0" fmla="*/ 751 w 751"/>
                <a:gd name="T1" fmla="*/ 581 h 581"/>
                <a:gd name="T2" fmla="*/ 99 w 751"/>
                <a:gd name="T3" fmla="*/ 0 h 581"/>
                <a:gd name="T4" fmla="*/ 0 w 751"/>
                <a:gd name="T5" fmla="*/ 496 h 581"/>
                <a:gd name="T6" fmla="*/ 751 w 751"/>
                <a:gd name="T7" fmla="*/ 581 h 5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1" h="581">
                  <a:moveTo>
                    <a:pt x="751" y="581"/>
                  </a:moveTo>
                  <a:lnTo>
                    <a:pt x="99" y="0"/>
                  </a:lnTo>
                  <a:lnTo>
                    <a:pt x="0" y="496"/>
                  </a:lnTo>
                  <a:lnTo>
                    <a:pt x="751" y="581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7" name="Freeform 30"/>
            <p:cNvSpPr/>
            <p:nvPr/>
          </p:nvSpPr>
          <p:spPr bwMode="auto">
            <a:xfrm>
              <a:off x="1500" y="2255"/>
              <a:ext cx="496" cy="595"/>
            </a:xfrm>
            <a:custGeom>
              <a:avLst/>
              <a:gdLst>
                <a:gd name="T0" fmla="*/ 0 w 496"/>
                <a:gd name="T1" fmla="*/ 0 h 595"/>
                <a:gd name="T2" fmla="*/ 496 w 496"/>
                <a:gd name="T3" fmla="*/ 142 h 595"/>
                <a:gd name="T4" fmla="*/ 15 w 496"/>
                <a:gd name="T5" fmla="*/ 595 h 595"/>
                <a:gd name="T6" fmla="*/ 0 w 496"/>
                <a:gd name="T7" fmla="*/ 0 h 5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96" h="595">
                  <a:moveTo>
                    <a:pt x="0" y="0"/>
                  </a:moveTo>
                  <a:lnTo>
                    <a:pt x="496" y="142"/>
                  </a:lnTo>
                  <a:lnTo>
                    <a:pt x="15" y="595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8" name="Freeform 31"/>
            <p:cNvSpPr/>
            <p:nvPr/>
          </p:nvSpPr>
          <p:spPr bwMode="auto">
            <a:xfrm>
              <a:off x="1500" y="1901"/>
              <a:ext cx="595" cy="496"/>
            </a:xfrm>
            <a:custGeom>
              <a:avLst/>
              <a:gdLst>
                <a:gd name="T0" fmla="*/ 0 w 595"/>
                <a:gd name="T1" fmla="*/ 354 h 496"/>
                <a:gd name="T2" fmla="*/ 595 w 595"/>
                <a:gd name="T3" fmla="*/ 0 h 496"/>
                <a:gd name="T4" fmla="*/ 496 w 595"/>
                <a:gd name="T5" fmla="*/ 496 h 496"/>
                <a:gd name="T6" fmla="*/ 0 w 595"/>
                <a:gd name="T7" fmla="*/ 354 h 4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5" h="496">
                  <a:moveTo>
                    <a:pt x="0" y="354"/>
                  </a:moveTo>
                  <a:lnTo>
                    <a:pt x="595" y="0"/>
                  </a:lnTo>
                  <a:lnTo>
                    <a:pt x="496" y="496"/>
                  </a:lnTo>
                  <a:lnTo>
                    <a:pt x="0" y="354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9" name="Freeform 32"/>
            <p:cNvSpPr/>
            <p:nvPr/>
          </p:nvSpPr>
          <p:spPr bwMode="auto">
            <a:xfrm>
              <a:off x="2747" y="1590"/>
              <a:ext cx="750" cy="920"/>
            </a:xfrm>
            <a:custGeom>
              <a:avLst/>
              <a:gdLst>
                <a:gd name="T0" fmla="*/ 0 w 750"/>
                <a:gd name="T1" fmla="*/ 892 h 920"/>
                <a:gd name="T2" fmla="*/ 750 w 750"/>
                <a:gd name="T3" fmla="*/ 0 h 920"/>
                <a:gd name="T4" fmla="*/ 750 w 750"/>
                <a:gd name="T5" fmla="*/ 920 h 920"/>
                <a:gd name="T6" fmla="*/ 0 w 750"/>
                <a:gd name="T7" fmla="*/ 892 h 9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0" h="920">
                  <a:moveTo>
                    <a:pt x="0" y="892"/>
                  </a:moveTo>
                  <a:lnTo>
                    <a:pt x="750" y="0"/>
                  </a:lnTo>
                  <a:lnTo>
                    <a:pt x="750" y="920"/>
                  </a:lnTo>
                  <a:lnTo>
                    <a:pt x="0" y="892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0" name="Freeform 33"/>
            <p:cNvSpPr/>
            <p:nvPr/>
          </p:nvSpPr>
          <p:spPr bwMode="auto">
            <a:xfrm>
              <a:off x="2619" y="1462"/>
              <a:ext cx="878" cy="1020"/>
            </a:xfrm>
            <a:custGeom>
              <a:avLst/>
              <a:gdLst>
                <a:gd name="T0" fmla="*/ 128 w 878"/>
                <a:gd name="T1" fmla="*/ 1020 h 1020"/>
                <a:gd name="T2" fmla="*/ 0 w 878"/>
                <a:gd name="T3" fmla="*/ 0 h 1020"/>
                <a:gd name="T4" fmla="*/ 878 w 878"/>
                <a:gd name="T5" fmla="*/ 128 h 1020"/>
                <a:gd name="T6" fmla="*/ 128 w 878"/>
                <a:gd name="T7" fmla="*/ 1020 h 10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78" h="1020">
                  <a:moveTo>
                    <a:pt x="128" y="1020"/>
                  </a:moveTo>
                  <a:lnTo>
                    <a:pt x="0" y="0"/>
                  </a:lnTo>
                  <a:lnTo>
                    <a:pt x="878" y="128"/>
                  </a:lnTo>
                  <a:lnTo>
                    <a:pt x="128" y="1020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1" name="Freeform 34"/>
            <p:cNvSpPr/>
            <p:nvPr/>
          </p:nvSpPr>
          <p:spPr bwMode="auto">
            <a:xfrm>
              <a:off x="2095" y="1462"/>
              <a:ext cx="652" cy="1020"/>
            </a:xfrm>
            <a:custGeom>
              <a:avLst/>
              <a:gdLst>
                <a:gd name="T0" fmla="*/ 0 w 652"/>
                <a:gd name="T1" fmla="*/ 439 h 1020"/>
                <a:gd name="T2" fmla="*/ 524 w 652"/>
                <a:gd name="T3" fmla="*/ 0 h 1020"/>
                <a:gd name="T4" fmla="*/ 652 w 652"/>
                <a:gd name="T5" fmla="*/ 1020 h 1020"/>
                <a:gd name="T6" fmla="*/ 0 w 652"/>
                <a:gd name="T7" fmla="*/ 439 h 10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52" h="1020">
                  <a:moveTo>
                    <a:pt x="0" y="439"/>
                  </a:moveTo>
                  <a:lnTo>
                    <a:pt x="524" y="0"/>
                  </a:lnTo>
                  <a:lnTo>
                    <a:pt x="652" y="1020"/>
                  </a:lnTo>
                  <a:lnTo>
                    <a:pt x="0" y="439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2" name="Freeform 35"/>
            <p:cNvSpPr/>
            <p:nvPr/>
          </p:nvSpPr>
          <p:spPr bwMode="auto">
            <a:xfrm>
              <a:off x="1500" y="1660"/>
              <a:ext cx="595" cy="595"/>
            </a:xfrm>
            <a:custGeom>
              <a:avLst/>
              <a:gdLst>
                <a:gd name="T0" fmla="*/ 0 w 595"/>
                <a:gd name="T1" fmla="*/ 595 h 595"/>
                <a:gd name="T2" fmla="*/ 0 w 595"/>
                <a:gd name="T3" fmla="*/ 0 h 595"/>
                <a:gd name="T4" fmla="*/ 595 w 595"/>
                <a:gd name="T5" fmla="*/ 241 h 595"/>
                <a:gd name="T6" fmla="*/ 0 w 595"/>
                <a:gd name="T7" fmla="*/ 595 h 5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5" h="595">
                  <a:moveTo>
                    <a:pt x="0" y="595"/>
                  </a:moveTo>
                  <a:lnTo>
                    <a:pt x="0" y="0"/>
                  </a:lnTo>
                  <a:lnTo>
                    <a:pt x="595" y="241"/>
                  </a:lnTo>
                  <a:lnTo>
                    <a:pt x="0" y="595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3" name="Freeform 36"/>
            <p:cNvSpPr/>
            <p:nvPr/>
          </p:nvSpPr>
          <p:spPr bwMode="auto">
            <a:xfrm>
              <a:off x="1019" y="1660"/>
              <a:ext cx="481" cy="595"/>
            </a:xfrm>
            <a:custGeom>
              <a:avLst/>
              <a:gdLst>
                <a:gd name="T0" fmla="*/ 0 w 481"/>
                <a:gd name="T1" fmla="*/ 553 h 595"/>
                <a:gd name="T2" fmla="*/ 481 w 481"/>
                <a:gd name="T3" fmla="*/ 0 h 595"/>
                <a:gd name="T4" fmla="*/ 481 w 481"/>
                <a:gd name="T5" fmla="*/ 595 h 595"/>
                <a:gd name="T6" fmla="*/ 0 w 481"/>
                <a:gd name="T7" fmla="*/ 553 h 5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81" h="595">
                  <a:moveTo>
                    <a:pt x="0" y="553"/>
                  </a:moveTo>
                  <a:lnTo>
                    <a:pt x="481" y="0"/>
                  </a:lnTo>
                  <a:lnTo>
                    <a:pt x="481" y="595"/>
                  </a:lnTo>
                  <a:lnTo>
                    <a:pt x="0" y="553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4" name="Freeform 37"/>
            <p:cNvSpPr/>
            <p:nvPr/>
          </p:nvSpPr>
          <p:spPr bwMode="auto">
            <a:xfrm>
              <a:off x="1019" y="1618"/>
              <a:ext cx="481" cy="595"/>
            </a:xfrm>
            <a:custGeom>
              <a:avLst/>
              <a:gdLst>
                <a:gd name="T0" fmla="*/ 71 w 481"/>
                <a:gd name="T1" fmla="*/ 0 h 595"/>
                <a:gd name="T2" fmla="*/ 481 w 481"/>
                <a:gd name="T3" fmla="*/ 42 h 595"/>
                <a:gd name="T4" fmla="*/ 0 w 481"/>
                <a:gd name="T5" fmla="*/ 595 h 595"/>
                <a:gd name="T6" fmla="*/ 71 w 481"/>
                <a:gd name="T7" fmla="*/ 0 h 5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81" h="595">
                  <a:moveTo>
                    <a:pt x="71" y="0"/>
                  </a:moveTo>
                  <a:lnTo>
                    <a:pt x="481" y="42"/>
                  </a:lnTo>
                  <a:lnTo>
                    <a:pt x="0" y="595"/>
                  </a:lnTo>
                  <a:lnTo>
                    <a:pt x="71" y="0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5" name="Freeform 38"/>
            <p:cNvSpPr/>
            <p:nvPr/>
          </p:nvSpPr>
          <p:spPr bwMode="auto">
            <a:xfrm>
              <a:off x="1090" y="896"/>
              <a:ext cx="410" cy="764"/>
            </a:xfrm>
            <a:custGeom>
              <a:avLst/>
              <a:gdLst>
                <a:gd name="T0" fmla="*/ 382 w 410"/>
                <a:gd name="T1" fmla="*/ 0 h 764"/>
                <a:gd name="T2" fmla="*/ 0 w 410"/>
                <a:gd name="T3" fmla="*/ 722 h 764"/>
                <a:gd name="T4" fmla="*/ 410 w 410"/>
                <a:gd name="T5" fmla="*/ 764 h 764"/>
                <a:gd name="T6" fmla="*/ 382 w 410"/>
                <a:gd name="T7" fmla="*/ 0 h 7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10" h="764">
                  <a:moveTo>
                    <a:pt x="382" y="0"/>
                  </a:moveTo>
                  <a:lnTo>
                    <a:pt x="0" y="722"/>
                  </a:lnTo>
                  <a:lnTo>
                    <a:pt x="410" y="764"/>
                  </a:lnTo>
                  <a:lnTo>
                    <a:pt x="382" y="0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6" name="Freeform 39"/>
            <p:cNvSpPr/>
            <p:nvPr/>
          </p:nvSpPr>
          <p:spPr bwMode="auto">
            <a:xfrm>
              <a:off x="1500" y="825"/>
              <a:ext cx="609" cy="1076"/>
            </a:xfrm>
            <a:custGeom>
              <a:avLst/>
              <a:gdLst>
                <a:gd name="T0" fmla="*/ 0 w 609"/>
                <a:gd name="T1" fmla="*/ 835 h 1076"/>
                <a:gd name="T2" fmla="*/ 609 w 609"/>
                <a:gd name="T3" fmla="*/ 0 h 1076"/>
                <a:gd name="T4" fmla="*/ 595 w 609"/>
                <a:gd name="T5" fmla="*/ 1076 h 1076"/>
                <a:gd name="T6" fmla="*/ 0 w 609"/>
                <a:gd name="T7" fmla="*/ 835 h 10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09" h="1076">
                  <a:moveTo>
                    <a:pt x="0" y="835"/>
                  </a:moveTo>
                  <a:lnTo>
                    <a:pt x="609" y="0"/>
                  </a:lnTo>
                  <a:lnTo>
                    <a:pt x="595" y="1076"/>
                  </a:lnTo>
                  <a:lnTo>
                    <a:pt x="0" y="835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7" name="Freeform 40"/>
            <p:cNvSpPr/>
            <p:nvPr/>
          </p:nvSpPr>
          <p:spPr bwMode="auto">
            <a:xfrm>
              <a:off x="2095" y="825"/>
              <a:ext cx="524" cy="1076"/>
            </a:xfrm>
            <a:custGeom>
              <a:avLst/>
              <a:gdLst>
                <a:gd name="T0" fmla="*/ 0 w 524"/>
                <a:gd name="T1" fmla="*/ 1076 h 1076"/>
                <a:gd name="T2" fmla="*/ 524 w 524"/>
                <a:gd name="T3" fmla="*/ 637 h 1076"/>
                <a:gd name="T4" fmla="*/ 14 w 524"/>
                <a:gd name="T5" fmla="*/ 0 h 1076"/>
                <a:gd name="T6" fmla="*/ 0 w 524"/>
                <a:gd name="T7" fmla="*/ 1076 h 10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24" h="1076">
                  <a:moveTo>
                    <a:pt x="0" y="1076"/>
                  </a:moveTo>
                  <a:lnTo>
                    <a:pt x="524" y="637"/>
                  </a:lnTo>
                  <a:lnTo>
                    <a:pt x="14" y="0"/>
                  </a:lnTo>
                  <a:lnTo>
                    <a:pt x="0" y="1076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8" name="Freeform 41"/>
            <p:cNvSpPr/>
            <p:nvPr/>
          </p:nvSpPr>
          <p:spPr bwMode="auto">
            <a:xfrm>
              <a:off x="2109" y="641"/>
              <a:ext cx="680" cy="821"/>
            </a:xfrm>
            <a:custGeom>
              <a:avLst/>
              <a:gdLst>
                <a:gd name="T0" fmla="*/ 0 w 680"/>
                <a:gd name="T1" fmla="*/ 184 h 821"/>
                <a:gd name="T2" fmla="*/ 680 w 680"/>
                <a:gd name="T3" fmla="*/ 0 h 821"/>
                <a:gd name="T4" fmla="*/ 510 w 680"/>
                <a:gd name="T5" fmla="*/ 821 h 821"/>
                <a:gd name="T6" fmla="*/ 0 w 680"/>
                <a:gd name="T7" fmla="*/ 184 h 8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80" h="821">
                  <a:moveTo>
                    <a:pt x="0" y="184"/>
                  </a:moveTo>
                  <a:lnTo>
                    <a:pt x="680" y="0"/>
                  </a:lnTo>
                  <a:lnTo>
                    <a:pt x="510" y="821"/>
                  </a:lnTo>
                  <a:lnTo>
                    <a:pt x="0" y="184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9" name="Freeform 42"/>
            <p:cNvSpPr/>
            <p:nvPr/>
          </p:nvSpPr>
          <p:spPr bwMode="auto">
            <a:xfrm>
              <a:off x="2619" y="641"/>
              <a:ext cx="878" cy="949"/>
            </a:xfrm>
            <a:custGeom>
              <a:avLst/>
              <a:gdLst>
                <a:gd name="T0" fmla="*/ 0 w 878"/>
                <a:gd name="T1" fmla="*/ 821 h 949"/>
                <a:gd name="T2" fmla="*/ 878 w 878"/>
                <a:gd name="T3" fmla="*/ 949 h 949"/>
                <a:gd name="T4" fmla="*/ 170 w 878"/>
                <a:gd name="T5" fmla="*/ 0 h 949"/>
                <a:gd name="T6" fmla="*/ 0 w 878"/>
                <a:gd name="T7" fmla="*/ 821 h 9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78" h="949">
                  <a:moveTo>
                    <a:pt x="0" y="821"/>
                  </a:moveTo>
                  <a:lnTo>
                    <a:pt x="878" y="949"/>
                  </a:lnTo>
                  <a:lnTo>
                    <a:pt x="170" y="0"/>
                  </a:lnTo>
                  <a:lnTo>
                    <a:pt x="0" y="821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0" name="Freeform 43"/>
            <p:cNvSpPr/>
            <p:nvPr/>
          </p:nvSpPr>
          <p:spPr bwMode="auto">
            <a:xfrm>
              <a:off x="1472" y="825"/>
              <a:ext cx="637" cy="835"/>
            </a:xfrm>
            <a:custGeom>
              <a:avLst/>
              <a:gdLst>
                <a:gd name="T0" fmla="*/ 0 w 637"/>
                <a:gd name="T1" fmla="*/ 71 h 835"/>
                <a:gd name="T2" fmla="*/ 637 w 637"/>
                <a:gd name="T3" fmla="*/ 0 h 835"/>
                <a:gd name="T4" fmla="*/ 28 w 637"/>
                <a:gd name="T5" fmla="*/ 835 h 835"/>
                <a:gd name="T6" fmla="*/ 0 w 637"/>
                <a:gd name="T7" fmla="*/ 71 h 8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7" h="835">
                  <a:moveTo>
                    <a:pt x="0" y="71"/>
                  </a:moveTo>
                  <a:lnTo>
                    <a:pt x="637" y="0"/>
                  </a:lnTo>
                  <a:lnTo>
                    <a:pt x="28" y="835"/>
                  </a:lnTo>
                  <a:lnTo>
                    <a:pt x="0" y="71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1" name="Freeform 44"/>
            <p:cNvSpPr/>
            <p:nvPr/>
          </p:nvSpPr>
          <p:spPr bwMode="auto">
            <a:xfrm>
              <a:off x="3497" y="1590"/>
              <a:ext cx="638" cy="920"/>
            </a:xfrm>
            <a:custGeom>
              <a:avLst/>
              <a:gdLst>
                <a:gd name="T0" fmla="*/ 0 w 638"/>
                <a:gd name="T1" fmla="*/ 0 h 920"/>
                <a:gd name="T2" fmla="*/ 638 w 638"/>
                <a:gd name="T3" fmla="*/ 439 h 920"/>
                <a:gd name="T4" fmla="*/ 0 w 638"/>
                <a:gd name="T5" fmla="*/ 920 h 920"/>
                <a:gd name="T6" fmla="*/ 0 w 638"/>
                <a:gd name="T7" fmla="*/ 0 h 9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8" h="920">
                  <a:moveTo>
                    <a:pt x="0" y="0"/>
                  </a:moveTo>
                  <a:lnTo>
                    <a:pt x="638" y="439"/>
                  </a:lnTo>
                  <a:lnTo>
                    <a:pt x="0" y="92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2" name="Freeform 45"/>
            <p:cNvSpPr/>
            <p:nvPr/>
          </p:nvSpPr>
          <p:spPr bwMode="auto">
            <a:xfrm>
              <a:off x="2789" y="343"/>
              <a:ext cx="708" cy="1247"/>
            </a:xfrm>
            <a:custGeom>
              <a:avLst/>
              <a:gdLst>
                <a:gd name="T0" fmla="*/ 0 w 708"/>
                <a:gd name="T1" fmla="*/ 298 h 1247"/>
                <a:gd name="T2" fmla="*/ 652 w 708"/>
                <a:gd name="T3" fmla="*/ 0 h 1247"/>
                <a:gd name="T4" fmla="*/ 708 w 708"/>
                <a:gd name="T5" fmla="*/ 1247 h 1247"/>
                <a:gd name="T6" fmla="*/ 0 w 708"/>
                <a:gd name="T7" fmla="*/ 298 h 12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08" h="1247">
                  <a:moveTo>
                    <a:pt x="0" y="298"/>
                  </a:moveTo>
                  <a:lnTo>
                    <a:pt x="652" y="0"/>
                  </a:lnTo>
                  <a:lnTo>
                    <a:pt x="708" y="1247"/>
                  </a:lnTo>
                  <a:lnTo>
                    <a:pt x="0" y="298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3" name="Freeform 46"/>
            <p:cNvSpPr/>
            <p:nvPr/>
          </p:nvSpPr>
          <p:spPr bwMode="auto">
            <a:xfrm>
              <a:off x="2109" y="329"/>
              <a:ext cx="680" cy="496"/>
            </a:xfrm>
            <a:custGeom>
              <a:avLst/>
              <a:gdLst>
                <a:gd name="T0" fmla="*/ 241 w 680"/>
                <a:gd name="T1" fmla="*/ 0 h 496"/>
                <a:gd name="T2" fmla="*/ 0 w 680"/>
                <a:gd name="T3" fmla="*/ 496 h 496"/>
                <a:gd name="T4" fmla="*/ 680 w 680"/>
                <a:gd name="T5" fmla="*/ 312 h 496"/>
                <a:gd name="T6" fmla="*/ 241 w 680"/>
                <a:gd name="T7" fmla="*/ 0 h 4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80" h="496">
                  <a:moveTo>
                    <a:pt x="241" y="0"/>
                  </a:moveTo>
                  <a:lnTo>
                    <a:pt x="0" y="496"/>
                  </a:lnTo>
                  <a:lnTo>
                    <a:pt x="680" y="312"/>
                  </a:lnTo>
                  <a:lnTo>
                    <a:pt x="241" y="0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4" name="Freeform 47"/>
            <p:cNvSpPr/>
            <p:nvPr/>
          </p:nvSpPr>
          <p:spPr bwMode="auto">
            <a:xfrm>
              <a:off x="1982" y="329"/>
              <a:ext cx="368" cy="496"/>
            </a:xfrm>
            <a:custGeom>
              <a:avLst/>
              <a:gdLst>
                <a:gd name="T0" fmla="*/ 0 w 368"/>
                <a:gd name="T1" fmla="*/ 156 h 496"/>
                <a:gd name="T2" fmla="*/ 127 w 368"/>
                <a:gd name="T3" fmla="*/ 496 h 496"/>
                <a:gd name="T4" fmla="*/ 368 w 368"/>
                <a:gd name="T5" fmla="*/ 0 h 496"/>
                <a:gd name="T6" fmla="*/ 0 w 368"/>
                <a:gd name="T7" fmla="*/ 156 h 4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8" h="496">
                  <a:moveTo>
                    <a:pt x="0" y="156"/>
                  </a:moveTo>
                  <a:lnTo>
                    <a:pt x="127" y="496"/>
                  </a:lnTo>
                  <a:lnTo>
                    <a:pt x="368" y="0"/>
                  </a:lnTo>
                  <a:lnTo>
                    <a:pt x="0" y="156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5" name="Freeform 48"/>
            <p:cNvSpPr/>
            <p:nvPr/>
          </p:nvSpPr>
          <p:spPr bwMode="auto">
            <a:xfrm>
              <a:off x="1472" y="485"/>
              <a:ext cx="637" cy="411"/>
            </a:xfrm>
            <a:custGeom>
              <a:avLst/>
              <a:gdLst>
                <a:gd name="T0" fmla="*/ 0 w 637"/>
                <a:gd name="T1" fmla="*/ 411 h 411"/>
                <a:gd name="T2" fmla="*/ 637 w 637"/>
                <a:gd name="T3" fmla="*/ 340 h 411"/>
                <a:gd name="T4" fmla="*/ 510 w 637"/>
                <a:gd name="T5" fmla="*/ 0 h 411"/>
                <a:gd name="T6" fmla="*/ 0 w 637"/>
                <a:gd name="T7" fmla="*/ 411 h 4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7" h="411">
                  <a:moveTo>
                    <a:pt x="0" y="411"/>
                  </a:moveTo>
                  <a:lnTo>
                    <a:pt x="637" y="340"/>
                  </a:lnTo>
                  <a:lnTo>
                    <a:pt x="510" y="0"/>
                  </a:lnTo>
                  <a:lnTo>
                    <a:pt x="0" y="411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6" name="Freeform 49"/>
            <p:cNvSpPr/>
            <p:nvPr/>
          </p:nvSpPr>
          <p:spPr bwMode="auto">
            <a:xfrm>
              <a:off x="2789" y="258"/>
              <a:ext cx="652" cy="383"/>
            </a:xfrm>
            <a:custGeom>
              <a:avLst/>
              <a:gdLst>
                <a:gd name="T0" fmla="*/ 57 w 652"/>
                <a:gd name="T1" fmla="*/ 0 h 383"/>
                <a:gd name="T2" fmla="*/ 652 w 652"/>
                <a:gd name="T3" fmla="*/ 85 h 383"/>
                <a:gd name="T4" fmla="*/ 0 w 652"/>
                <a:gd name="T5" fmla="*/ 383 h 383"/>
                <a:gd name="T6" fmla="*/ 57 w 652"/>
                <a:gd name="T7" fmla="*/ 0 h 3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52" h="383">
                  <a:moveTo>
                    <a:pt x="57" y="0"/>
                  </a:moveTo>
                  <a:lnTo>
                    <a:pt x="652" y="85"/>
                  </a:lnTo>
                  <a:lnTo>
                    <a:pt x="0" y="383"/>
                  </a:lnTo>
                  <a:lnTo>
                    <a:pt x="57" y="0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7" name="Freeform 50"/>
            <p:cNvSpPr/>
            <p:nvPr/>
          </p:nvSpPr>
          <p:spPr bwMode="auto">
            <a:xfrm>
              <a:off x="2350" y="258"/>
              <a:ext cx="496" cy="383"/>
            </a:xfrm>
            <a:custGeom>
              <a:avLst/>
              <a:gdLst>
                <a:gd name="T0" fmla="*/ 0 w 496"/>
                <a:gd name="T1" fmla="*/ 71 h 383"/>
                <a:gd name="T2" fmla="*/ 439 w 496"/>
                <a:gd name="T3" fmla="*/ 383 h 383"/>
                <a:gd name="T4" fmla="*/ 496 w 496"/>
                <a:gd name="T5" fmla="*/ 0 h 383"/>
                <a:gd name="T6" fmla="*/ 0 w 496"/>
                <a:gd name="T7" fmla="*/ 71 h 3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96" h="383">
                  <a:moveTo>
                    <a:pt x="0" y="71"/>
                  </a:moveTo>
                  <a:lnTo>
                    <a:pt x="439" y="383"/>
                  </a:lnTo>
                  <a:lnTo>
                    <a:pt x="496" y="0"/>
                  </a:lnTo>
                  <a:lnTo>
                    <a:pt x="0" y="71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8" name="Freeform 51"/>
            <p:cNvSpPr/>
            <p:nvPr/>
          </p:nvSpPr>
          <p:spPr bwMode="auto">
            <a:xfrm>
              <a:off x="3894" y="995"/>
              <a:ext cx="708" cy="481"/>
            </a:xfrm>
            <a:custGeom>
              <a:avLst/>
              <a:gdLst>
                <a:gd name="T0" fmla="*/ 467 w 708"/>
                <a:gd name="T1" fmla="*/ 0 h 481"/>
                <a:gd name="T2" fmla="*/ 0 w 708"/>
                <a:gd name="T3" fmla="*/ 425 h 481"/>
                <a:gd name="T4" fmla="*/ 708 w 708"/>
                <a:gd name="T5" fmla="*/ 481 h 481"/>
                <a:gd name="T6" fmla="*/ 467 w 708"/>
                <a:gd name="T7" fmla="*/ 0 h 4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08" h="481">
                  <a:moveTo>
                    <a:pt x="467" y="0"/>
                  </a:moveTo>
                  <a:lnTo>
                    <a:pt x="0" y="425"/>
                  </a:lnTo>
                  <a:lnTo>
                    <a:pt x="708" y="481"/>
                  </a:lnTo>
                  <a:lnTo>
                    <a:pt x="467" y="0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9" name="Freeform 52"/>
            <p:cNvSpPr/>
            <p:nvPr/>
          </p:nvSpPr>
          <p:spPr bwMode="auto">
            <a:xfrm>
              <a:off x="4135" y="2029"/>
              <a:ext cx="609" cy="849"/>
            </a:xfrm>
            <a:custGeom>
              <a:avLst/>
              <a:gdLst>
                <a:gd name="T0" fmla="*/ 0 w 609"/>
                <a:gd name="T1" fmla="*/ 0 h 849"/>
                <a:gd name="T2" fmla="*/ 425 w 609"/>
                <a:gd name="T3" fmla="*/ 849 h 849"/>
                <a:gd name="T4" fmla="*/ 609 w 609"/>
                <a:gd name="T5" fmla="*/ 212 h 849"/>
                <a:gd name="T6" fmla="*/ 0 w 609"/>
                <a:gd name="T7" fmla="*/ 0 h 8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09" h="849">
                  <a:moveTo>
                    <a:pt x="0" y="0"/>
                  </a:moveTo>
                  <a:lnTo>
                    <a:pt x="425" y="849"/>
                  </a:lnTo>
                  <a:lnTo>
                    <a:pt x="609" y="212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0" name="Freeform 53"/>
            <p:cNvSpPr/>
            <p:nvPr/>
          </p:nvSpPr>
          <p:spPr bwMode="auto">
            <a:xfrm>
              <a:off x="3894" y="570"/>
              <a:ext cx="467" cy="850"/>
            </a:xfrm>
            <a:custGeom>
              <a:avLst/>
              <a:gdLst>
                <a:gd name="T0" fmla="*/ 28 w 467"/>
                <a:gd name="T1" fmla="*/ 0 h 850"/>
                <a:gd name="T2" fmla="*/ 0 w 467"/>
                <a:gd name="T3" fmla="*/ 850 h 850"/>
                <a:gd name="T4" fmla="*/ 467 w 467"/>
                <a:gd name="T5" fmla="*/ 425 h 850"/>
                <a:gd name="T6" fmla="*/ 28 w 467"/>
                <a:gd name="T7" fmla="*/ 0 h 8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67" h="850">
                  <a:moveTo>
                    <a:pt x="28" y="0"/>
                  </a:moveTo>
                  <a:lnTo>
                    <a:pt x="0" y="850"/>
                  </a:lnTo>
                  <a:lnTo>
                    <a:pt x="467" y="425"/>
                  </a:lnTo>
                  <a:lnTo>
                    <a:pt x="28" y="0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1" name="Freeform 54"/>
            <p:cNvSpPr/>
            <p:nvPr/>
          </p:nvSpPr>
          <p:spPr bwMode="auto">
            <a:xfrm>
              <a:off x="3441" y="343"/>
              <a:ext cx="481" cy="1077"/>
            </a:xfrm>
            <a:custGeom>
              <a:avLst/>
              <a:gdLst>
                <a:gd name="T0" fmla="*/ 0 w 481"/>
                <a:gd name="T1" fmla="*/ 0 h 1077"/>
                <a:gd name="T2" fmla="*/ 481 w 481"/>
                <a:gd name="T3" fmla="*/ 227 h 1077"/>
                <a:gd name="T4" fmla="*/ 453 w 481"/>
                <a:gd name="T5" fmla="*/ 1077 h 1077"/>
                <a:gd name="T6" fmla="*/ 0 w 481"/>
                <a:gd name="T7" fmla="*/ 0 h 10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81" h="1077">
                  <a:moveTo>
                    <a:pt x="0" y="0"/>
                  </a:moveTo>
                  <a:lnTo>
                    <a:pt x="481" y="227"/>
                  </a:lnTo>
                  <a:lnTo>
                    <a:pt x="453" y="1077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2" name="Freeform 55"/>
            <p:cNvSpPr/>
            <p:nvPr/>
          </p:nvSpPr>
          <p:spPr bwMode="auto">
            <a:xfrm>
              <a:off x="4135" y="1476"/>
              <a:ext cx="609" cy="765"/>
            </a:xfrm>
            <a:custGeom>
              <a:avLst/>
              <a:gdLst>
                <a:gd name="T0" fmla="*/ 0 w 609"/>
                <a:gd name="T1" fmla="*/ 553 h 765"/>
                <a:gd name="T2" fmla="*/ 467 w 609"/>
                <a:gd name="T3" fmla="*/ 0 h 765"/>
                <a:gd name="T4" fmla="*/ 609 w 609"/>
                <a:gd name="T5" fmla="*/ 765 h 765"/>
                <a:gd name="T6" fmla="*/ 0 w 609"/>
                <a:gd name="T7" fmla="*/ 553 h 7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09" h="765">
                  <a:moveTo>
                    <a:pt x="0" y="553"/>
                  </a:moveTo>
                  <a:lnTo>
                    <a:pt x="467" y="0"/>
                  </a:lnTo>
                  <a:lnTo>
                    <a:pt x="609" y="765"/>
                  </a:lnTo>
                  <a:lnTo>
                    <a:pt x="0" y="553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3" name="Freeform 56"/>
            <p:cNvSpPr/>
            <p:nvPr/>
          </p:nvSpPr>
          <p:spPr bwMode="auto">
            <a:xfrm>
              <a:off x="3497" y="1420"/>
              <a:ext cx="638" cy="609"/>
            </a:xfrm>
            <a:custGeom>
              <a:avLst/>
              <a:gdLst>
                <a:gd name="T0" fmla="*/ 0 w 638"/>
                <a:gd name="T1" fmla="*/ 170 h 609"/>
                <a:gd name="T2" fmla="*/ 397 w 638"/>
                <a:gd name="T3" fmla="*/ 0 h 609"/>
                <a:gd name="T4" fmla="*/ 638 w 638"/>
                <a:gd name="T5" fmla="*/ 609 h 609"/>
                <a:gd name="T6" fmla="*/ 0 w 638"/>
                <a:gd name="T7" fmla="*/ 170 h 6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8" h="609">
                  <a:moveTo>
                    <a:pt x="0" y="170"/>
                  </a:moveTo>
                  <a:lnTo>
                    <a:pt x="397" y="0"/>
                  </a:lnTo>
                  <a:lnTo>
                    <a:pt x="638" y="609"/>
                  </a:lnTo>
                  <a:lnTo>
                    <a:pt x="0" y="170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4" name="Freeform 57"/>
            <p:cNvSpPr/>
            <p:nvPr/>
          </p:nvSpPr>
          <p:spPr bwMode="auto">
            <a:xfrm>
              <a:off x="3894" y="1420"/>
              <a:ext cx="708" cy="609"/>
            </a:xfrm>
            <a:custGeom>
              <a:avLst/>
              <a:gdLst>
                <a:gd name="T0" fmla="*/ 708 w 708"/>
                <a:gd name="T1" fmla="*/ 56 h 609"/>
                <a:gd name="T2" fmla="*/ 241 w 708"/>
                <a:gd name="T3" fmla="*/ 609 h 609"/>
                <a:gd name="T4" fmla="*/ 0 w 708"/>
                <a:gd name="T5" fmla="*/ 0 h 609"/>
                <a:gd name="T6" fmla="*/ 708 w 708"/>
                <a:gd name="T7" fmla="*/ 56 h 6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08" h="609">
                  <a:moveTo>
                    <a:pt x="708" y="56"/>
                  </a:moveTo>
                  <a:lnTo>
                    <a:pt x="241" y="609"/>
                  </a:lnTo>
                  <a:lnTo>
                    <a:pt x="0" y="0"/>
                  </a:lnTo>
                  <a:lnTo>
                    <a:pt x="708" y="56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5" name="Freeform 58"/>
            <p:cNvSpPr/>
            <p:nvPr/>
          </p:nvSpPr>
          <p:spPr bwMode="auto">
            <a:xfrm>
              <a:off x="3441" y="343"/>
              <a:ext cx="453" cy="1247"/>
            </a:xfrm>
            <a:custGeom>
              <a:avLst/>
              <a:gdLst>
                <a:gd name="T0" fmla="*/ 0 w 453"/>
                <a:gd name="T1" fmla="*/ 0 h 1247"/>
                <a:gd name="T2" fmla="*/ 56 w 453"/>
                <a:gd name="T3" fmla="*/ 1247 h 1247"/>
                <a:gd name="T4" fmla="*/ 453 w 453"/>
                <a:gd name="T5" fmla="*/ 1077 h 1247"/>
                <a:gd name="T6" fmla="*/ 0 w 453"/>
                <a:gd name="T7" fmla="*/ 0 h 12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53" h="1247">
                  <a:moveTo>
                    <a:pt x="0" y="0"/>
                  </a:moveTo>
                  <a:lnTo>
                    <a:pt x="56" y="1247"/>
                  </a:lnTo>
                  <a:lnTo>
                    <a:pt x="453" y="1077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6" name="Freeform 59"/>
            <p:cNvSpPr/>
            <p:nvPr/>
          </p:nvSpPr>
          <p:spPr bwMode="auto">
            <a:xfrm>
              <a:off x="3497" y="2029"/>
              <a:ext cx="1063" cy="849"/>
            </a:xfrm>
            <a:custGeom>
              <a:avLst/>
              <a:gdLst>
                <a:gd name="T0" fmla="*/ 638 w 1063"/>
                <a:gd name="T1" fmla="*/ 0 h 849"/>
                <a:gd name="T2" fmla="*/ 0 w 1063"/>
                <a:gd name="T3" fmla="*/ 481 h 849"/>
                <a:gd name="T4" fmla="*/ 1063 w 1063"/>
                <a:gd name="T5" fmla="*/ 849 h 849"/>
                <a:gd name="T6" fmla="*/ 638 w 1063"/>
                <a:gd name="T7" fmla="*/ 0 h 8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63" h="849">
                  <a:moveTo>
                    <a:pt x="638" y="0"/>
                  </a:moveTo>
                  <a:lnTo>
                    <a:pt x="0" y="481"/>
                  </a:lnTo>
                  <a:lnTo>
                    <a:pt x="1063" y="849"/>
                  </a:lnTo>
                  <a:lnTo>
                    <a:pt x="638" y="0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7" name="Freeform 60"/>
            <p:cNvSpPr/>
            <p:nvPr/>
          </p:nvSpPr>
          <p:spPr bwMode="auto">
            <a:xfrm>
              <a:off x="2336" y="2482"/>
              <a:ext cx="411" cy="651"/>
            </a:xfrm>
            <a:custGeom>
              <a:avLst/>
              <a:gdLst>
                <a:gd name="T0" fmla="*/ 411 w 411"/>
                <a:gd name="T1" fmla="*/ 0 h 651"/>
                <a:gd name="T2" fmla="*/ 0 w 411"/>
                <a:gd name="T3" fmla="*/ 241 h 651"/>
                <a:gd name="T4" fmla="*/ 326 w 411"/>
                <a:gd name="T5" fmla="*/ 651 h 651"/>
                <a:gd name="T6" fmla="*/ 411 w 411"/>
                <a:gd name="T7" fmla="*/ 0 h 6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11" h="651">
                  <a:moveTo>
                    <a:pt x="411" y="0"/>
                  </a:moveTo>
                  <a:lnTo>
                    <a:pt x="0" y="241"/>
                  </a:lnTo>
                  <a:lnTo>
                    <a:pt x="326" y="651"/>
                  </a:lnTo>
                  <a:lnTo>
                    <a:pt x="411" y="0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8" name="Freeform 61"/>
            <p:cNvSpPr/>
            <p:nvPr/>
          </p:nvSpPr>
          <p:spPr bwMode="auto">
            <a:xfrm>
              <a:off x="1996" y="2397"/>
              <a:ext cx="751" cy="326"/>
            </a:xfrm>
            <a:custGeom>
              <a:avLst/>
              <a:gdLst>
                <a:gd name="T0" fmla="*/ 0 w 751"/>
                <a:gd name="T1" fmla="*/ 0 h 326"/>
                <a:gd name="T2" fmla="*/ 340 w 751"/>
                <a:gd name="T3" fmla="*/ 326 h 326"/>
                <a:gd name="T4" fmla="*/ 751 w 751"/>
                <a:gd name="T5" fmla="*/ 85 h 326"/>
                <a:gd name="T6" fmla="*/ 0 w 751"/>
                <a:gd name="T7" fmla="*/ 0 h 3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1" h="326">
                  <a:moveTo>
                    <a:pt x="0" y="0"/>
                  </a:moveTo>
                  <a:lnTo>
                    <a:pt x="340" y="326"/>
                  </a:lnTo>
                  <a:lnTo>
                    <a:pt x="751" y="85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</p:grpSp>
      <p:sp>
        <p:nvSpPr>
          <p:cNvPr id="59" name="椭圆 58"/>
          <p:cNvSpPr/>
          <p:nvPr/>
        </p:nvSpPr>
        <p:spPr>
          <a:xfrm flipH="1">
            <a:off x="1424517" y="2454109"/>
            <a:ext cx="163316" cy="163316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60" name="椭圆 59"/>
          <p:cNvSpPr/>
          <p:nvPr/>
        </p:nvSpPr>
        <p:spPr>
          <a:xfrm flipH="1">
            <a:off x="264510" y="2900173"/>
            <a:ext cx="163316" cy="163316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61" name="椭圆 60"/>
          <p:cNvSpPr/>
          <p:nvPr/>
        </p:nvSpPr>
        <p:spPr>
          <a:xfrm flipH="1">
            <a:off x="1334997" y="4730218"/>
            <a:ext cx="163316" cy="163316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62" name="椭圆 61"/>
          <p:cNvSpPr/>
          <p:nvPr/>
        </p:nvSpPr>
        <p:spPr>
          <a:xfrm flipH="1">
            <a:off x="-2484354" y="2275950"/>
            <a:ext cx="163316" cy="163316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63" name="椭圆 62"/>
          <p:cNvSpPr/>
          <p:nvPr/>
        </p:nvSpPr>
        <p:spPr>
          <a:xfrm flipH="1">
            <a:off x="-1011631" y="4013135"/>
            <a:ext cx="163316" cy="163316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64" name="椭圆 63"/>
          <p:cNvSpPr/>
          <p:nvPr/>
        </p:nvSpPr>
        <p:spPr>
          <a:xfrm flipH="1">
            <a:off x="-1705314" y="5442019"/>
            <a:ext cx="163316" cy="163316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65" name="椭圆 64"/>
          <p:cNvSpPr/>
          <p:nvPr/>
        </p:nvSpPr>
        <p:spPr>
          <a:xfrm flipH="1">
            <a:off x="207107" y="6604257"/>
            <a:ext cx="163316" cy="163316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66" name="椭圆 65"/>
          <p:cNvSpPr/>
          <p:nvPr/>
        </p:nvSpPr>
        <p:spPr>
          <a:xfrm flipH="1">
            <a:off x="1413024" y="5723218"/>
            <a:ext cx="163316" cy="163316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67" name="椭圆 66"/>
          <p:cNvSpPr/>
          <p:nvPr/>
        </p:nvSpPr>
        <p:spPr>
          <a:xfrm flipH="1">
            <a:off x="2107778" y="4561686"/>
            <a:ext cx="163316" cy="163316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68" name="椭圆 67"/>
          <p:cNvSpPr/>
          <p:nvPr/>
        </p:nvSpPr>
        <p:spPr>
          <a:xfrm flipH="1">
            <a:off x="2207318" y="3244604"/>
            <a:ext cx="626394" cy="614051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 sz="2800">
              <a:solidFill>
                <a:schemeClr val="bg1"/>
              </a:solidFill>
            </a:endParaRPr>
          </a:p>
        </p:txBody>
      </p:sp>
      <p:sp>
        <p:nvSpPr>
          <p:cNvPr id="69" name="椭圆 68"/>
          <p:cNvSpPr/>
          <p:nvPr/>
        </p:nvSpPr>
        <p:spPr>
          <a:xfrm flipH="1">
            <a:off x="2176902" y="2343125"/>
            <a:ext cx="163316" cy="163316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70" name="椭圆 69"/>
          <p:cNvSpPr/>
          <p:nvPr/>
        </p:nvSpPr>
        <p:spPr>
          <a:xfrm flipH="1">
            <a:off x="1449862" y="925099"/>
            <a:ext cx="163316" cy="163316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71" name="椭圆 70"/>
          <p:cNvSpPr/>
          <p:nvPr/>
        </p:nvSpPr>
        <p:spPr>
          <a:xfrm flipH="1">
            <a:off x="223421" y="788262"/>
            <a:ext cx="163316" cy="163316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72" name="椭圆 71"/>
          <p:cNvSpPr/>
          <p:nvPr/>
        </p:nvSpPr>
        <p:spPr>
          <a:xfrm flipH="1">
            <a:off x="-757583" y="2036840"/>
            <a:ext cx="163316" cy="163316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73" name="椭圆 72"/>
          <p:cNvSpPr/>
          <p:nvPr/>
        </p:nvSpPr>
        <p:spPr>
          <a:xfrm flipH="1">
            <a:off x="-1102198" y="437743"/>
            <a:ext cx="163316" cy="163316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74" name="椭圆 73"/>
          <p:cNvSpPr/>
          <p:nvPr/>
        </p:nvSpPr>
        <p:spPr>
          <a:xfrm flipH="1">
            <a:off x="-3267859" y="1963638"/>
            <a:ext cx="163316" cy="163316"/>
          </a:xfrm>
          <a:prstGeom prst="ellipse">
            <a:avLst/>
          </a:prstGeom>
          <a:solidFill>
            <a:schemeClr val="bg1">
              <a:lumMod val="75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75" name="椭圆 74"/>
          <p:cNvSpPr/>
          <p:nvPr/>
        </p:nvSpPr>
        <p:spPr>
          <a:xfrm flipH="1">
            <a:off x="-3711974" y="3146174"/>
            <a:ext cx="163316" cy="163316"/>
          </a:xfrm>
          <a:prstGeom prst="ellipse">
            <a:avLst/>
          </a:prstGeom>
          <a:solidFill>
            <a:schemeClr val="bg1">
              <a:lumMod val="75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76" name="椭圆 75"/>
          <p:cNvSpPr/>
          <p:nvPr/>
        </p:nvSpPr>
        <p:spPr>
          <a:xfrm flipH="1">
            <a:off x="-2495666" y="4085362"/>
            <a:ext cx="163316" cy="163316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77" name="椭圆 76"/>
          <p:cNvSpPr/>
          <p:nvPr/>
        </p:nvSpPr>
        <p:spPr>
          <a:xfrm flipH="1">
            <a:off x="-4542769" y="4788932"/>
            <a:ext cx="163316" cy="163316"/>
          </a:xfrm>
          <a:prstGeom prst="ellipse">
            <a:avLst/>
          </a:prstGeom>
          <a:solidFill>
            <a:schemeClr val="bg1">
              <a:lumMod val="75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78" name="椭圆 77"/>
          <p:cNvSpPr/>
          <p:nvPr/>
        </p:nvSpPr>
        <p:spPr>
          <a:xfrm flipH="1">
            <a:off x="-3661542" y="6103673"/>
            <a:ext cx="163316" cy="163316"/>
          </a:xfrm>
          <a:prstGeom prst="ellipse">
            <a:avLst/>
          </a:prstGeom>
          <a:solidFill>
            <a:schemeClr val="bg1">
              <a:lumMod val="75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79" name="椭圆 78"/>
          <p:cNvSpPr/>
          <p:nvPr/>
        </p:nvSpPr>
        <p:spPr>
          <a:xfrm flipH="1">
            <a:off x="-2326864" y="6806561"/>
            <a:ext cx="163316" cy="163316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80" name="椭圆 79"/>
          <p:cNvSpPr/>
          <p:nvPr/>
        </p:nvSpPr>
        <p:spPr>
          <a:xfrm flipH="1">
            <a:off x="-1292946" y="6923695"/>
            <a:ext cx="163316" cy="163316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81" name="椭圆 80"/>
          <p:cNvSpPr/>
          <p:nvPr/>
        </p:nvSpPr>
        <p:spPr>
          <a:xfrm flipH="1">
            <a:off x="-881329" y="5314699"/>
            <a:ext cx="163316" cy="163316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82" name="椭圆 81"/>
          <p:cNvSpPr/>
          <p:nvPr/>
        </p:nvSpPr>
        <p:spPr>
          <a:xfrm flipH="1">
            <a:off x="-44795" y="5548450"/>
            <a:ext cx="163316" cy="163316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83" name="椭圆 82"/>
          <p:cNvSpPr/>
          <p:nvPr/>
        </p:nvSpPr>
        <p:spPr>
          <a:xfrm flipH="1">
            <a:off x="-4602969" y="2076972"/>
            <a:ext cx="163316" cy="163316"/>
          </a:xfrm>
          <a:prstGeom prst="ellipse">
            <a:avLst/>
          </a:prstGeom>
          <a:solidFill>
            <a:schemeClr val="bg1">
              <a:lumMod val="75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84" name="椭圆 83"/>
          <p:cNvSpPr/>
          <p:nvPr/>
        </p:nvSpPr>
        <p:spPr>
          <a:xfrm flipH="1">
            <a:off x="410918" y="3875437"/>
            <a:ext cx="163316" cy="163316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85" name="椭圆 84"/>
          <p:cNvSpPr/>
          <p:nvPr/>
        </p:nvSpPr>
        <p:spPr>
          <a:xfrm flipH="1">
            <a:off x="-2986644" y="5019644"/>
            <a:ext cx="163316" cy="163316"/>
          </a:xfrm>
          <a:prstGeom prst="ellipse">
            <a:avLst/>
          </a:prstGeom>
          <a:solidFill>
            <a:schemeClr val="bg1">
              <a:lumMod val="75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86" name="椭圆 85"/>
          <p:cNvSpPr/>
          <p:nvPr/>
        </p:nvSpPr>
        <p:spPr>
          <a:xfrm flipH="1">
            <a:off x="-4921224" y="3546475"/>
            <a:ext cx="163316" cy="163316"/>
          </a:xfrm>
          <a:prstGeom prst="ellipse">
            <a:avLst/>
          </a:prstGeom>
          <a:solidFill>
            <a:schemeClr val="bg1">
              <a:lumMod val="75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87" name="椭圆 86"/>
          <p:cNvSpPr/>
          <p:nvPr/>
        </p:nvSpPr>
        <p:spPr>
          <a:xfrm flipH="1">
            <a:off x="-4174661" y="1167890"/>
            <a:ext cx="163316" cy="163316"/>
          </a:xfrm>
          <a:prstGeom prst="ellipse">
            <a:avLst/>
          </a:prstGeom>
          <a:solidFill>
            <a:schemeClr val="bg1">
              <a:lumMod val="75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88" name="椭圆 87"/>
          <p:cNvSpPr/>
          <p:nvPr/>
        </p:nvSpPr>
        <p:spPr>
          <a:xfrm flipH="1">
            <a:off x="-3347161" y="339844"/>
            <a:ext cx="163316" cy="163316"/>
          </a:xfrm>
          <a:prstGeom prst="ellipse">
            <a:avLst/>
          </a:prstGeom>
          <a:solidFill>
            <a:schemeClr val="bg1">
              <a:lumMod val="75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89" name="椭圆 88"/>
          <p:cNvSpPr/>
          <p:nvPr/>
        </p:nvSpPr>
        <p:spPr>
          <a:xfrm flipH="1">
            <a:off x="-2416687" y="-109121"/>
            <a:ext cx="163316" cy="163316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90" name="椭圆 89"/>
          <p:cNvSpPr/>
          <p:nvPr/>
        </p:nvSpPr>
        <p:spPr>
          <a:xfrm flipH="1">
            <a:off x="-1225499" y="-301019"/>
            <a:ext cx="163316" cy="163316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91" name="椭圆 90"/>
          <p:cNvSpPr/>
          <p:nvPr/>
        </p:nvSpPr>
        <p:spPr>
          <a:xfrm flipH="1">
            <a:off x="-292944" y="-148577"/>
            <a:ext cx="163316" cy="163316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92" name="椭圆 91"/>
          <p:cNvSpPr/>
          <p:nvPr/>
        </p:nvSpPr>
        <p:spPr>
          <a:xfrm flipH="1">
            <a:off x="521444" y="156859"/>
            <a:ext cx="163316" cy="163316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93" name="椭圆 92"/>
          <p:cNvSpPr/>
          <p:nvPr/>
        </p:nvSpPr>
        <p:spPr>
          <a:xfrm flipH="1">
            <a:off x="496717" y="5110162"/>
            <a:ext cx="163316" cy="163316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cxnSp>
        <p:nvCxnSpPr>
          <p:cNvPr id="95" name="直接连接符 94"/>
          <p:cNvCxnSpPr>
            <a:stCxn id="68" idx="2"/>
          </p:cNvCxnSpPr>
          <p:nvPr/>
        </p:nvCxnSpPr>
        <p:spPr>
          <a:xfrm flipV="1">
            <a:off x="2833712" y="3546504"/>
            <a:ext cx="9464861" cy="5126"/>
          </a:xfrm>
          <a:prstGeom prst="line">
            <a:avLst/>
          </a:prstGeom>
          <a:ln w="3175"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0" name="文本框 99"/>
          <p:cNvSpPr txBox="1"/>
          <p:nvPr/>
        </p:nvSpPr>
        <p:spPr>
          <a:xfrm>
            <a:off x="2145207" y="1934498"/>
            <a:ext cx="616585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mtClean="0"/>
              <a:t>201</a:t>
            </a:r>
            <a:r>
              <a:rPr lang="en-US" smtClean="0"/>
              <a:t>6</a:t>
            </a:r>
            <a:endParaRPr lang="en-US"/>
          </a:p>
        </p:txBody>
      </p:sp>
      <p:sp>
        <p:nvSpPr>
          <p:cNvPr id="101" name="文本框 100"/>
          <p:cNvSpPr txBox="1"/>
          <p:nvPr/>
        </p:nvSpPr>
        <p:spPr>
          <a:xfrm>
            <a:off x="2239270" y="3353643"/>
            <a:ext cx="61341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mtClean="0">
                <a:solidFill>
                  <a:schemeClr val="bg1"/>
                </a:solidFill>
              </a:rPr>
              <a:t>2017</a:t>
            </a:r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2" name="文本框 101"/>
          <p:cNvSpPr txBox="1"/>
          <p:nvPr/>
        </p:nvSpPr>
        <p:spPr>
          <a:xfrm>
            <a:off x="2144891" y="4717556"/>
            <a:ext cx="616585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mtClean="0"/>
              <a:t>201</a:t>
            </a:r>
            <a:r>
              <a:rPr lang="en-US" smtClean="0"/>
              <a:t>8</a:t>
            </a:r>
            <a:endParaRPr lang="en-US"/>
          </a:p>
        </p:txBody>
      </p:sp>
      <p:sp>
        <p:nvSpPr>
          <p:cNvPr id="112" name="矩形 111"/>
          <p:cNvSpPr/>
          <p:nvPr/>
        </p:nvSpPr>
        <p:spPr>
          <a:xfrm>
            <a:off x="10160000" y="365684"/>
            <a:ext cx="1173416" cy="30670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US" altLang="zh-CN" sz="1400" b="1" dirty="0" smtClean="0">
                <a:solidFill>
                  <a:schemeClr val="bg1"/>
                </a:solidFill>
              </a:rPr>
              <a:t>China</a:t>
            </a:r>
            <a:endParaRPr lang="en-US" altLang="zh-CN" sz="1400" b="1" dirty="0">
              <a:solidFill>
                <a:schemeClr val="bg1"/>
              </a:solidFill>
            </a:endParaRPr>
          </a:p>
        </p:txBody>
      </p:sp>
      <p:pic>
        <p:nvPicPr>
          <p:cNvPr id="94" name="图片 9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33370" y="2771140"/>
            <a:ext cx="7392035" cy="1562100"/>
          </a:xfrm>
          <a:prstGeom prst="rect">
            <a:avLst/>
          </a:prstGeom>
        </p:spPr>
      </p:pic>
      <p:sp>
        <p:nvSpPr>
          <p:cNvPr id="96" name="圆角矩形标注 95"/>
          <p:cNvSpPr/>
          <p:nvPr/>
        </p:nvSpPr>
        <p:spPr>
          <a:xfrm>
            <a:off x="8586470" y="1679575"/>
            <a:ext cx="2747010" cy="1355090"/>
          </a:xfrm>
          <a:prstGeom prst="wedgeRoundRectCallou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97" name="文本框 96"/>
          <p:cNvSpPr txBox="1"/>
          <p:nvPr/>
        </p:nvSpPr>
        <p:spPr>
          <a:xfrm>
            <a:off x="8733790" y="1851025"/>
            <a:ext cx="2291715" cy="73723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 b="1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charset="0"/>
                <a:cs typeface="Times New Roman" panose="02020603050405020304" charset="0"/>
              </a:rPr>
              <a:t>Global Average: 68.50</a:t>
            </a:r>
            <a:endParaRPr lang="en-US" altLang="zh-CN" sz="1400" b="1">
              <a:solidFill>
                <a:schemeClr val="tx1">
                  <a:lumMod val="75000"/>
                  <a:lumOff val="25000"/>
                </a:schemeClr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en-US" altLang="zh-CN" sz="1400" b="1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charset="0"/>
                <a:cs typeface="Times New Roman" panose="02020603050405020304" charset="0"/>
              </a:rPr>
              <a:t> </a:t>
            </a:r>
            <a:endParaRPr lang="en-US" altLang="zh-CN" sz="1400" b="1">
              <a:solidFill>
                <a:schemeClr val="tx1">
                  <a:lumMod val="75000"/>
                  <a:lumOff val="25000"/>
                </a:schemeClr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en-US" altLang="zh-CN" sz="1400" b="1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charset="0"/>
                <a:cs typeface="Times New Roman" panose="02020603050405020304" charset="0"/>
              </a:rPr>
              <a:t>China 2017 : 74.57</a:t>
            </a:r>
            <a:endParaRPr lang="en-US" altLang="zh-CN" sz="1400" b="1">
              <a:solidFill>
                <a:schemeClr val="tx1">
                  <a:lumMod val="75000"/>
                  <a:lumOff val="25000"/>
                </a:schemeClr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04" name="圆角矩形标注 103"/>
          <p:cNvSpPr/>
          <p:nvPr/>
        </p:nvSpPr>
        <p:spPr>
          <a:xfrm rot="10800000">
            <a:off x="7478395" y="4292600"/>
            <a:ext cx="2747010" cy="1355090"/>
          </a:xfrm>
          <a:prstGeom prst="wedgeRoundRectCallou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05" name="文本框 104"/>
          <p:cNvSpPr txBox="1"/>
          <p:nvPr/>
        </p:nvSpPr>
        <p:spPr>
          <a:xfrm>
            <a:off x="7664450" y="4378325"/>
            <a:ext cx="2425700" cy="101473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 b="1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Global Average: 61.60</a:t>
            </a:r>
            <a:endParaRPr lang="en-US" altLang="zh-CN" sz="1400" b="1">
              <a:solidFill>
                <a:schemeClr val="tx1">
                  <a:lumMod val="75000"/>
                  <a:lumOff val="25000"/>
                </a:schemeClr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en-US" altLang="zh-CN" sz="1400" b="1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 </a:t>
            </a:r>
            <a:endParaRPr lang="en-US" altLang="zh-CN" sz="1400" b="1">
              <a:solidFill>
                <a:schemeClr val="tx1">
                  <a:lumMod val="75000"/>
                  <a:lumOff val="25000"/>
                </a:schemeClr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en-US" altLang="zh-CN" sz="1400" b="1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China 2017 : 66.35</a:t>
            </a:r>
            <a:endParaRPr lang="en-US" altLang="zh-CN" b="1">
              <a:solidFill>
                <a:schemeClr val="tx1">
                  <a:lumMod val="75000"/>
                  <a:lumOff val="25000"/>
                </a:schemeClr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endParaRPr lang="zh-CN" altLang="en-US"/>
          </a:p>
        </p:txBody>
      </p:sp>
      <p:sp>
        <p:nvSpPr>
          <p:cNvPr id="98" name="文本框 97"/>
          <p:cNvSpPr txBox="1"/>
          <p:nvPr/>
        </p:nvSpPr>
        <p:spPr>
          <a:xfrm>
            <a:off x="8693150" y="6225540"/>
            <a:ext cx="2900680" cy="24511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000">
                <a:latin typeface="Times New Roman" panose="02020603050405020304" charset="0"/>
                <a:cs typeface="Times New Roman" panose="02020603050405020304" charset="0"/>
                <a:sym typeface="+mn-ea"/>
                <a:hlinkClick r:id="rId2"/>
              </a:rPr>
              <a:t>http://www.gemconsortium.org/country-profile/51</a:t>
            </a:r>
            <a:r>
              <a:rPr lang="en-US" altLang="zh-CN" sz="1000">
                <a:latin typeface="Times New Roman" panose="02020603050405020304" charset="0"/>
                <a:cs typeface="Times New Roman" panose="02020603050405020304" charset="0"/>
                <a:sym typeface="+mn-ea"/>
              </a:rPr>
              <a:t> </a:t>
            </a:r>
            <a:endParaRPr lang="en-US" altLang="zh-CN" sz="100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Line 47"/>
          <p:cNvSpPr>
            <a:spLocks noChangeShapeType="1"/>
          </p:cNvSpPr>
          <p:nvPr/>
        </p:nvSpPr>
        <p:spPr bwMode="auto">
          <a:xfrm>
            <a:off x="6505038" y="2925251"/>
            <a:ext cx="0" cy="0"/>
          </a:xfrm>
          <a:prstGeom prst="lin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solidFill>
                <a:prstClr val="black"/>
              </a:solidFill>
            </a:endParaRPr>
          </a:p>
        </p:txBody>
      </p:sp>
      <p:sp>
        <p:nvSpPr>
          <p:cNvPr id="58" name="Line 48"/>
          <p:cNvSpPr>
            <a:spLocks noChangeShapeType="1"/>
          </p:cNvSpPr>
          <p:nvPr/>
        </p:nvSpPr>
        <p:spPr bwMode="auto">
          <a:xfrm>
            <a:off x="6505038" y="2925251"/>
            <a:ext cx="0" cy="0"/>
          </a:xfrm>
          <a:prstGeom prst="lin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solidFill>
                <a:prstClr val="black"/>
              </a:solidFill>
            </a:endParaRPr>
          </a:p>
        </p:txBody>
      </p:sp>
      <p:sp>
        <p:nvSpPr>
          <p:cNvPr id="59" name="Freeform 135"/>
          <p:cNvSpPr/>
          <p:nvPr/>
        </p:nvSpPr>
        <p:spPr bwMode="auto">
          <a:xfrm>
            <a:off x="9809085" y="5118629"/>
            <a:ext cx="1127009" cy="668228"/>
          </a:xfrm>
          <a:custGeom>
            <a:avLst/>
            <a:gdLst>
              <a:gd name="T0" fmla="*/ 75 w 113"/>
              <a:gd name="T1" fmla="*/ 67 h 67"/>
              <a:gd name="T2" fmla="*/ 0 w 113"/>
              <a:gd name="T3" fmla="*/ 29 h 67"/>
              <a:gd name="T4" fmla="*/ 113 w 113"/>
              <a:gd name="T5" fmla="*/ 0 h 67"/>
              <a:gd name="T6" fmla="*/ 75 w 113"/>
              <a:gd name="T7" fmla="*/ 67 h 6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3" h="67">
                <a:moveTo>
                  <a:pt x="75" y="67"/>
                </a:moveTo>
                <a:lnTo>
                  <a:pt x="0" y="29"/>
                </a:lnTo>
                <a:lnTo>
                  <a:pt x="113" y="0"/>
                </a:lnTo>
                <a:lnTo>
                  <a:pt x="75" y="67"/>
                </a:lnTo>
                <a:close/>
              </a:path>
            </a:pathLst>
          </a:custGeom>
          <a:solidFill>
            <a:schemeClr val="accent4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60" name="Freeform 136"/>
          <p:cNvSpPr/>
          <p:nvPr/>
        </p:nvSpPr>
        <p:spPr bwMode="auto">
          <a:xfrm>
            <a:off x="10188078" y="4360643"/>
            <a:ext cx="748016" cy="757986"/>
          </a:xfrm>
          <a:custGeom>
            <a:avLst/>
            <a:gdLst>
              <a:gd name="T0" fmla="*/ 73 w 75"/>
              <a:gd name="T1" fmla="*/ 0 h 76"/>
              <a:gd name="T2" fmla="*/ 0 w 75"/>
              <a:gd name="T3" fmla="*/ 38 h 76"/>
              <a:gd name="T4" fmla="*/ 75 w 75"/>
              <a:gd name="T5" fmla="*/ 76 h 76"/>
              <a:gd name="T6" fmla="*/ 73 w 75"/>
              <a:gd name="T7" fmla="*/ 0 h 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75" h="76">
                <a:moveTo>
                  <a:pt x="73" y="0"/>
                </a:moveTo>
                <a:lnTo>
                  <a:pt x="0" y="38"/>
                </a:lnTo>
                <a:lnTo>
                  <a:pt x="75" y="76"/>
                </a:lnTo>
                <a:lnTo>
                  <a:pt x="73" y="0"/>
                </a:lnTo>
                <a:close/>
              </a:path>
            </a:pathLst>
          </a:custGeom>
          <a:solidFill>
            <a:schemeClr val="accent4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61" name="Freeform 137"/>
          <p:cNvSpPr/>
          <p:nvPr/>
        </p:nvSpPr>
        <p:spPr bwMode="auto">
          <a:xfrm>
            <a:off x="9809085" y="4739636"/>
            <a:ext cx="1127009" cy="668228"/>
          </a:xfrm>
          <a:custGeom>
            <a:avLst/>
            <a:gdLst>
              <a:gd name="T0" fmla="*/ 0 w 113"/>
              <a:gd name="T1" fmla="*/ 67 h 67"/>
              <a:gd name="T2" fmla="*/ 38 w 113"/>
              <a:gd name="T3" fmla="*/ 0 h 67"/>
              <a:gd name="T4" fmla="*/ 113 w 113"/>
              <a:gd name="T5" fmla="*/ 38 h 67"/>
              <a:gd name="T6" fmla="*/ 0 w 113"/>
              <a:gd name="T7" fmla="*/ 67 h 6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3" h="67">
                <a:moveTo>
                  <a:pt x="0" y="67"/>
                </a:moveTo>
                <a:lnTo>
                  <a:pt x="38" y="0"/>
                </a:lnTo>
                <a:lnTo>
                  <a:pt x="113" y="38"/>
                </a:lnTo>
                <a:lnTo>
                  <a:pt x="0" y="67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62" name="Freeform 138"/>
          <p:cNvSpPr/>
          <p:nvPr/>
        </p:nvSpPr>
        <p:spPr bwMode="auto">
          <a:xfrm>
            <a:off x="10188078" y="3812097"/>
            <a:ext cx="728069" cy="927539"/>
          </a:xfrm>
          <a:custGeom>
            <a:avLst/>
            <a:gdLst>
              <a:gd name="T0" fmla="*/ 47 w 73"/>
              <a:gd name="T1" fmla="*/ 0 h 93"/>
              <a:gd name="T2" fmla="*/ 0 w 73"/>
              <a:gd name="T3" fmla="*/ 93 h 93"/>
              <a:gd name="T4" fmla="*/ 73 w 73"/>
              <a:gd name="T5" fmla="*/ 55 h 93"/>
              <a:gd name="T6" fmla="*/ 47 w 73"/>
              <a:gd name="T7" fmla="*/ 0 h 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73" h="93">
                <a:moveTo>
                  <a:pt x="47" y="0"/>
                </a:moveTo>
                <a:lnTo>
                  <a:pt x="0" y="93"/>
                </a:lnTo>
                <a:lnTo>
                  <a:pt x="73" y="55"/>
                </a:lnTo>
                <a:lnTo>
                  <a:pt x="47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63" name="Freeform 139"/>
          <p:cNvSpPr/>
          <p:nvPr/>
        </p:nvSpPr>
        <p:spPr bwMode="auto">
          <a:xfrm>
            <a:off x="9400169" y="3472998"/>
            <a:ext cx="1256661" cy="618357"/>
          </a:xfrm>
          <a:custGeom>
            <a:avLst/>
            <a:gdLst>
              <a:gd name="T0" fmla="*/ 71 w 126"/>
              <a:gd name="T1" fmla="*/ 0 h 62"/>
              <a:gd name="T2" fmla="*/ 0 w 126"/>
              <a:gd name="T3" fmla="*/ 62 h 62"/>
              <a:gd name="T4" fmla="*/ 126 w 126"/>
              <a:gd name="T5" fmla="*/ 34 h 62"/>
              <a:gd name="T6" fmla="*/ 71 w 126"/>
              <a:gd name="T7" fmla="*/ 0 h 6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6" h="62">
                <a:moveTo>
                  <a:pt x="71" y="0"/>
                </a:moveTo>
                <a:lnTo>
                  <a:pt x="0" y="62"/>
                </a:lnTo>
                <a:lnTo>
                  <a:pt x="126" y="34"/>
                </a:lnTo>
                <a:lnTo>
                  <a:pt x="71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64" name="Freeform 140"/>
          <p:cNvSpPr/>
          <p:nvPr/>
        </p:nvSpPr>
        <p:spPr bwMode="auto">
          <a:xfrm>
            <a:off x="9400169" y="3812097"/>
            <a:ext cx="1256661" cy="927539"/>
          </a:xfrm>
          <a:custGeom>
            <a:avLst/>
            <a:gdLst>
              <a:gd name="T0" fmla="*/ 79 w 126"/>
              <a:gd name="T1" fmla="*/ 93 h 93"/>
              <a:gd name="T2" fmla="*/ 0 w 126"/>
              <a:gd name="T3" fmla="*/ 28 h 93"/>
              <a:gd name="T4" fmla="*/ 126 w 126"/>
              <a:gd name="T5" fmla="*/ 0 h 93"/>
              <a:gd name="T6" fmla="*/ 79 w 126"/>
              <a:gd name="T7" fmla="*/ 93 h 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6" h="93">
                <a:moveTo>
                  <a:pt x="79" y="93"/>
                </a:moveTo>
                <a:lnTo>
                  <a:pt x="0" y="28"/>
                </a:lnTo>
                <a:lnTo>
                  <a:pt x="126" y="0"/>
                </a:lnTo>
                <a:lnTo>
                  <a:pt x="79" y="93"/>
                </a:lnTo>
                <a:close/>
              </a:path>
            </a:pathLst>
          </a:custGeom>
          <a:solidFill>
            <a:schemeClr val="accent4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65" name="Freeform 141"/>
          <p:cNvSpPr/>
          <p:nvPr/>
        </p:nvSpPr>
        <p:spPr bwMode="auto">
          <a:xfrm>
            <a:off x="8881546" y="4789501"/>
            <a:ext cx="927539" cy="618357"/>
          </a:xfrm>
          <a:custGeom>
            <a:avLst/>
            <a:gdLst>
              <a:gd name="T0" fmla="*/ 0 w 93"/>
              <a:gd name="T1" fmla="*/ 62 h 62"/>
              <a:gd name="T2" fmla="*/ 93 w 93"/>
              <a:gd name="T3" fmla="*/ 62 h 62"/>
              <a:gd name="T4" fmla="*/ 50 w 93"/>
              <a:gd name="T5" fmla="*/ 0 h 62"/>
              <a:gd name="T6" fmla="*/ 0 w 93"/>
              <a:gd name="T7" fmla="*/ 62 h 6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3" h="62">
                <a:moveTo>
                  <a:pt x="0" y="62"/>
                </a:moveTo>
                <a:lnTo>
                  <a:pt x="93" y="62"/>
                </a:lnTo>
                <a:lnTo>
                  <a:pt x="50" y="0"/>
                </a:lnTo>
                <a:lnTo>
                  <a:pt x="0" y="62"/>
                </a:lnTo>
                <a:close/>
              </a:path>
            </a:pathLst>
          </a:custGeom>
          <a:solidFill>
            <a:schemeClr val="accent4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66" name="Freeform 142"/>
          <p:cNvSpPr/>
          <p:nvPr/>
        </p:nvSpPr>
        <p:spPr bwMode="auto">
          <a:xfrm>
            <a:off x="9809085" y="5407858"/>
            <a:ext cx="748016" cy="688175"/>
          </a:xfrm>
          <a:custGeom>
            <a:avLst/>
            <a:gdLst>
              <a:gd name="T0" fmla="*/ 16 w 75"/>
              <a:gd name="T1" fmla="*/ 69 h 69"/>
              <a:gd name="T2" fmla="*/ 75 w 75"/>
              <a:gd name="T3" fmla="*/ 38 h 69"/>
              <a:gd name="T4" fmla="*/ 0 w 75"/>
              <a:gd name="T5" fmla="*/ 0 h 69"/>
              <a:gd name="T6" fmla="*/ 16 w 75"/>
              <a:gd name="T7" fmla="*/ 69 h 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75" h="69">
                <a:moveTo>
                  <a:pt x="16" y="69"/>
                </a:moveTo>
                <a:lnTo>
                  <a:pt x="75" y="38"/>
                </a:lnTo>
                <a:lnTo>
                  <a:pt x="0" y="0"/>
                </a:lnTo>
                <a:lnTo>
                  <a:pt x="16" y="69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67" name="Freeform 143"/>
          <p:cNvSpPr/>
          <p:nvPr/>
        </p:nvSpPr>
        <p:spPr bwMode="auto">
          <a:xfrm>
            <a:off x="8881546" y="5407858"/>
            <a:ext cx="927539" cy="757986"/>
          </a:xfrm>
          <a:custGeom>
            <a:avLst/>
            <a:gdLst>
              <a:gd name="T0" fmla="*/ 0 w 93"/>
              <a:gd name="T1" fmla="*/ 0 h 76"/>
              <a:gd name="T2" fmla="*/ 45 w 93"/>
              <a:gd name="T3" fmla="*/ 76 h 76"/>
              <a:gd name="T4" fmla="*/ 93 w 93"/>
              <a:gd name="T5" fmla="*/ 0 h 76"/>
              <a:gd name="T6" fmla="*/ 0 w 93"/>
              <a:gd name="T7" fmla="*/ 0 h 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3" h="76">
                <a:moveTo>
                  <a:pt x="0" y="0"/>
                </a:moveTo>
                <a:lnTo>
                  <a:pt x="45" y="76"/>
                </a:lnTo>
                <a:lnTo>
                  <a:pt x="93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68" name="Freeform 144"/>
          <p:cNvSpPr/>
          <p:nvPr/>
        </p:nvSpPr>
        <p:spPr bwMode="auto">
          <a:xfrm>
            <a:off x="9330357" y="5407858"/>
            <a:ext cx="638304" cy="757986"/>
          </a:xfrm>
          <a:custGeom>
            <a:avLst/>
            <a:gdLst>
              <a:gd name="T0" fmla="*/ 64 w 64"/>
              <a:gd name="T1" fmla="*/ 69 h 76"/>
              <a:gd name="T2" fmla="*/ 0 w 64"/>
              <a:gd name="T3" fmla="*/ 76 h 76"/>
              <a:gd name="T4" fmla="*/ 48 w 64"/>
              <a:gd name="T5" fmla="*/ 0 h 76"/>
              <a:gd name="T6" fmla="*/ 64 w 64"/>
              <a:gd name="T7" fmla="*/ 69 h 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4" h="76">
                <a:moveTo>
                  <a:pt x="64" y="69"/>
                </a:moveTo>
                <a:lnTo>
                  <a:pt x="0" y="76"/>
                </a:lnTo>
                <a:lnTo>
                  <a:pt x="48" y="0"/>
                </a:lnTo>
                <a:lnTo>
                  <a:pt x="64" y="69"/>
                </a:lnTo>
                <a:close/>
              </a:path>
            </a:pathLst>
          </a:custGeom>
          <a:solidFill>
            <a:schemeClr val="accent4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69" name="Freeform 145"/>
          <p:cNvSpPr/>
          <p:nvPr/>
        </p:nvSpPr>
        <p:spPr bwMode="auto">
          <a:xfrm>
            <a:off x="8652159" y="4330719"/>
            <a:ext cx="728069" cy="1077138"/>
          </a:xfrm>
          <a:custGeom>
            <a:avLst/>
            <a:gdLst>
              <a:gd name="T0" fmla="*/ 0 w 73"/>
              <a:gd name="T1" fmla="*/ 0 h 108"/>
              <a:gd name="T2" fmla="*/ 23 w 73"/>
              <a:gd name="T3" fmla="*/ 108 h 108"/>
              <a:gd name="T4" fmla="*/ 73 w 73"/>
              <a:gd name="T5" fmla="*/ 46 h 108"/>
              <a:gd name="T6" fmla="*/ 0 w 73"/>
              <a:gd name="T7" fmla="*/ 0 h 10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73" h="108">
                <a:moveTo>
                  <a:pt x="0" y="0"/>
                </a:moveTo>
                <a:lnTo>
                  <a:pt x="23" y="108"/>
                </a:lnTo>
                <a:lnTo>
                  <a:pt x="73" y="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70" name="Freeform 146"/>
          <p:cNvSpPr/>
          <p:nvPr/>
        </p:nvSpPr>
        <p:spPr bwMode="auto">
          <a:xfrm>
            <a:off x="7734597" y="5407858"/>
            <a:ext cx="1595760" cy="757986"/>
          </a:xfrm>
          <a:custGeom>
            <a:avLst/>
            <a:gdLst>
              <a:gd name="T0" fmla="*/ 0 w 160"/>
              <a:gd name="T1" fmla="*/ 76 h 76"/>
              <a:gd name="T2" fmla="*/ 160 w 160"/>
              <a:gd name="T3" fmla="*/ 76 h 76"/>
              <a:gd name="T4" fmla="*/ 115 w 160"/>
              <a:gd name="T5" fmla="*/ 0 h 76"/>
              <a:gd name="T6" fmla="*/ 0 w 160"/>
              <a:gd name="T7" fmla="*/ 76 h 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60" h="76">
                <a:moveTo>
                  <a:pt x="0" y="76"/>
                </a:moveTo>
                <a:lnTo>
                  <a:pt x="160" y="76"/>
                </a:lnTo>
                <a:lnTo>
                  <a:pt x="115" y="0"/>
                </a:lnTo>
                <a:lnTo>
                  <a:pt x="0" y="76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71" name="Freeform 147"/>
          <p:cNvSpPr/>
          <p:nvPr/>
        </p:nvSpPr>
        <p:spPr bwMode="auto">
          <a:xfrm>
            <a:off x="7924090" y="4330719"/>
            <a:ext cx="957456" cy="1077138"/>
          </a:xfrm>
          <a:custGeom>
            <a:avLst/>
            <a:gdLst>
              <a:gd name="T0" fmla="*/ 0 w 96"/>
              <a:gd name="T1" fmla="*/ 48 h 108"/>
              <a:gd name="T2" fmla="*/ 96 w 96"/>
              <a:gd name="T3" fmla="*/ 108 h 108"/>
              <a:gd name="T4" fmla="*/ 73 w 96"/>
              <a:gd name="T5" fmla="*/ 0 h 108"/>
              <a:gd name="T6" fmla="*/ 0 w 96"/>
              <a:gd name="T7" fmla="*/ 48 h 10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6" h="108">
                <a:moveTo>
                  <a:pt x="0" y="48"/>
                </a:moveTo>
                <a:lnTo>
                  <a:pt x="96" y="108"/>
                </a:lnTo>
                <a:lnTo>
                  <a:pt x="73" y="0"/>
                </a:lnTo>
                <a:lnTo>
                  <a:pt x="0" y="48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72" name="Freeform 148"/>
          <p:cNvSpPr/>
          <p:nvPr/>
        </p:nvSpPr>
        <p:spPr bwMode="auto">
          <a:xfrm>
            <a:off x="8961335" y="3403187"/>
            <a:ext cx="1146956" cy="688175"/>
          </a:xfrm>
          <a:custGeom>
            <a:avLst/>
            <a:gdLst>
              <a:gd name="T0" fmla="*/ 115 w 115"/>
              <a:gd name="T1" fmla="*/ 7 h 69"/>
              <a:gd name="T2" fmla="*/ 0 w 115"/>
              <a:gd name="T3" fmla="*/ 0 h 69"/>
              <a:gd name="T4" fmla="*/ 44 w 115"/>
              <a:gd name="T5" fmla="*/ 69 h 69"/>
              <a:gd name="T6" fmla="*/ 115 w 115"/>
              <a:gd name="T7" fmla="*/ 7 h 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5" h="69">
                <a:moveTo>
                  <a:pt x="115" y="7"/>
                </a:moveTo>
                <a:lnTo>
                  <a:pt x="0" y="0"/>
                </a:lnTo>
                <a:lnTo>
                  <a:pt x="44" y="69"/>
                </a:lnTo>
                <a:lnTo>
                  <a:pt x="115" y="7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73" name="Freeform 149"/>
          <p:cNvSpPr/>
          <p:nvPr/>
        </p:nvSpPr>
        <p:spPr bwMode="auto">
          <a:xfrm>
            <a:off x="7824355" y="4330719"/>
            <a:ext cx="827804" cy="478728"/>
          </a:xfrm>
          <a:custGeom>
            <a:avLst/>
            <a:gdLst>
              <a:gd name="T0" fmla="*/ 10 w 83"/>
              <a:gd name="T1" fmla="*/ 48 h 48"/>
              <a:gd name="T2" fmla="*/ 0 w 83"/>
              <a:gd name="T3" fmla="*/ 7 h 48"/>
              <a:gd name="T4" fmla="*/ 83 w 83"/>
              <a:gd name="T5" fmla="*/ 0 h 48"/>
              <a:gd name="T6" fmla="*/ 10 w 83"/>
              <a:gd name="T7" fmla="*/ 48 h 4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3" h="48">
                <a:moveTo>
                  <a:pt x="10" y="48"/>
                </a:moveTo>
                <a:lnTo>
                  <a:pt x="0" y="7"/>
                </a:lnTo>
                <a:lnTo>
                  <a:pt x="83" y="0"/>
                </a:lnTo>
                <a:lnTo>
                  <a:pt x="10" y="48"/>
                </a:lnTo>
                <a:close/>
              </a:path>
            </a:pathLst>
          </a:custGeom>
          <a:solidFill>
            <a:schemeClr val="accent4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74" name="Freeform 150"/>
          <p:cNvSpPr/>
          <p:nvPr/>
        </p:nvSpPr>
        <p:spPr bwMode="auto">
          <a:xfrm>
            <a:off x="7804408" y="3403187"/>
            <a:ext cx="1156926" cy="927539"/>
          </a:xfrm>
          <a:custGeom>
            <a:avLst/>
            <a:gdLst>
              <a:gd name="T0" fmla="*/ 0 w 116"/>
              <a:gd name="T1" fmla="*/ 7 h 93"/>
              <a:gd name="T2" fmla="*/ 85 w 116"/>
              <a:gd name="T3" fmla="*/ 93 h 93"/>
              <a:gd name="T4" fmla="*/ 116 w 116"/>
              <a:gd name="T5" fmla="*/ 0 h 93"/>
              <a:gd name="T6" fmla="*/ 0 w 116"/>
              <a:gd name="T7" fmla="*/ 7 h 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" h="93">
                <a:moveTo>
                  <a:pt x="0" y="7"/>
                </a:moveTo>
                <a:lnTo>
                  <a:pt x="85" y="93"/>
                </a:lnTo>
                <a:lnTo>
                  <a:pt x="116" y="0"/>
                </a:lnTo>
                <a:lnTo>
                  <a:pt x="0" y="7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75" name="Freeform 151"/>
          <p:cNvSpPr/>
          <p:nvPr/>
        </p:nvSpPr>
        <p:spPr bwMode="auto">
          <a:xfrm>
            <a:off x="7734597" y="4809448"/>
            <a:ext cx="1146956" cy="1356396"/>
          </a:xfrm>
          <a:custGeom>
            <a:avLst/>
            <a:gdLst>
              <a:gd name="T0" fmla="*/ 19 w 115"/>
              <a:gd name="T1" fmla="*/ 0 h 136"/>
              <a:gd name="T2" fmla="*/ 0 w 115"/>
              <a:gd name="T3" fmla="*/ 136 h 136"/>
              <a:gd name="T4" fmla="*/ 115 w 115"/>
              <a:gd name="T5" fmla="*/ 60 h 136"/>
              <a:gd name="T6" fmla="*/ 19 w 115"/>
              <a:gd name="T7" fmla="*/ 0 h 1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5" h="136">
                <a:moveTo>
                  <a:pt x="19" y="0"/>
                </a:moveTo>
                <a:lnTo>
                  <a:pt x="0" y="136"/>
                </a:lnTo>
                <a:lnTo>
                  <a:pt x="115" y="60"/>
                </a:lnTo>
                <a:lnTo>
                  <a:pt x="19" y="0"/>
                </a:lnTo>
                <a:close/>
              </a:path>
            </a:pathLst>
          </a:custGeom>
          <a:solidFill>
            <a:schemeClr val="accent4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76" name="Freeform 152"/>
          <p:cNvSpPr/>
          <p:nvPr/>
        </p:nvSpPr>
        <p:spPr bwMode="auto">
          <a:xfrm>
            <a:off x="7804408" y="2665148"/>
            <a:ext cx="1156926" cy="807857"/>
          </a:xfrm>
          <a:custGeom>
            <a:avLst/>
            <a:gdLst>
              <a:gd name="T0" fmla="*/ 0 w 116"/>
              <a:gd name="T1" fmla="*/ 81 h 81"/>
              <a:gd name="T2" fmla="*/ 68 w 116"/>
              <a:gd name="T3" fmla="*/ 0 h 81"/>
              <a:gd name="T4" fmla="*/ 116 w 116"/>
              <a:gd name="T5" fmla="*/ 74 h 81"/>
              <a:gd name="T6" fmla="*/ 0 w 116"/>
              <a:gd name="T7" fmla="*/ 81 h 8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" h="81">
                <a:moveTo>
                  <a:pt x="0" y="81"/>
                </a:moveTo>
                <a:lnTo>
                  <a:pt x="68" y="0"/>
                </a:lnTo>
                <a:lnTo>
                  <a:pt x="116" y="74"/>
                </a:lnTo>
                <a:lnTo>
                  <a:pt x="0" y="81"/>
                </a:lnTo>
                <a:close/>
              </a:path>
            </a:pathLst>
          </a:custGeom>
          <a:solidFill>
            <a:srgbClr val="92D050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77" name="Freeform 153"/>
          <p:cNvSpPr/>
          <p:nvPr/>
        </p:nvSpPr>
        <p:spPr bwMode="auto">
          <a:xfrm>
            <a:off x="8961335" y="2734959"/>
            <a:ext cx="1146956" cy="738039"/>
          </a:xfrm>
          <a:custGeom>
            <a:avLst/>
            <a:gdLst>
              <a:gd name="T0" fmla="*/ 115 w 115"/>
              <a:gd name="T1" fmla="*/ 74 h 74"/>
              <a:gd name="T2" fmla="*/ 44 w 115"/>
              <a:gd name="T3" fmla="*/ 0 h 74"/>
              <a:gd name="T4" fmla="*/ 0 w 115"/>
              <a:gd name="T5" fmla="*/ 67 h 74"/>
              <a:gd name="T6" fmla="*/ 115 w 115"/>
              <a:gd name="T7" fmla="*/ 74 h 7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5" h="74">
                <a:moveTo>
                  <a:pt x="115" y="74"/>
                </a:moveTo>
                <a:lnTo>
                  <a:pt x="44" y="0"/>
                </a:lnTo>
                <a:lnTo>
                  <a:pt x="0" y="67"/>
                </a:lnTo>
                <a:lnTo>
                  <a:pt x="115" y="7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78" name="Freeform 154"/>
          <p:cNvSpPr/>
          <p:nvPr/>
        </p:nvSpPr>
        <p:spPr bwMode="auto">
          <a:xfrm>
            <a:off x="9898844" y="1877238"/>
            <a:ext cx="1017297" cy="957456"/>
          </a:xfrm>
          <a:custGeom>
            <a:avLst/>
            <a:gdLst>
              <a:gd name="T0" fmla="*/ 102 w 102"/>
              <a:gd name="T1" fmla="*/ 31 h 96"/>
              <a:gd name="T2" fmla="*/ 0 w 102"/>
              <a:gd name="T3" fmla="*/ 0 h 96"/>
              <a:gd name="T4" fmla="*/ 92 w 102"/>
              <a:gd name="T5" fmla="*/ 96 h 96"/>
              <a:gd name="T6" fmla="*/ 102 w 102"/>
              <a:gd name="T7" fmla="*/ 31 h 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2" h="96">
                <a:moveTo>
                  <a:pt x="102" y="31"/>
                </a:moveTo>
                <a:lnTo>
                  <a:pt x="0" y="0"/>
                </a:lnTo>
                <a:lnTo>
                  <a:pt x="92" y="96"/>
                </a:lnTo>
                <a:lnTo>
                  <a:pt x="102" y="3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79" name="Freeform 155"/>
          <p:cNvSpPr/>
          <p:nvPr/>
        </p:nvSpPr>
        <p:spPr bwMode="auto">
          <a:xfrm>
            <a:off x="9400169" y="2734959"/>
            <a:ext cx="1117032" cy="738039"/>
          </a:xfrm>
          <a:custGeom>
            <a:avLst/>
            <a:gdLst>
              <a:gd name="T0" fmla="*/ 0 w 112"/>
              <a:gd name="T1" fmla="*/ 0 h 74"/>
              <a:gd name="T2" fmla="*/ 112 w 112"/>
              <a:gd name="T3" fmla="*/ 50 h 74"/>
              <a:gd name="T4" fmla="*/ 71 w 112"/>
              <a:gd name="T5" fmla="*/ 74 h 74"/>
              <a:gd name="T6" fmla="*/ 0 w 112"/>
              <a:gd name="T7" fmla="*/ 0 h 7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2" h="74">
                <a:moveTo>
                  <a:pt x="0" y="0"/>
                </a:moveTo>
                <a:lnTo>
                  <a:pt x="112" y="50"/>
                </a:lnTo>
                <a:lnTo>
                  <a:pt x="71" y="7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80" name="Freeform 156"/>
          <p:cNvSpPr/>
          <p:nvPr/>
        </p:nvSpPr>
        <p:spPr bwMode="auto">
          <a:xfrm>
            <a:off x="10257890" y="2734959"/>
            <a:ext cx="558516" cy="498675"/>
          </a:xfrm>
          <a:custGeom>
            <a:avLst/>
            <a:gdLst>
              <a:gd name="T0" fmla="*/ 0 w 56"/>
              <a:gd name="T1" fmla="*/ 0 h 50"/>
              <a:gd name="T2" fmla="*/ 26 w 56"/>
              <a:gd name="T3" fmla="*/ 50 h 50"/>
              <a:gd name="T4" fmla="*/ 56 w 56"/>
              <a:gd name="T5" fmla="*/ 10 h 50"/>
              <a:gd name="T6" fmla="*/ 0 w 56"/>
              <a:gd name="T7" fmla="*/ 0 h 5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6" h="50">
                <a:moveTo>
                  <a:pt x="0" y="0"/>
                </a:moveTo>
                <a:lnTo>
                  <a:pt x="26" y="50"/>
                </a:lnTo>
                <a:lnTo>
                  <a:pt x="56" y="1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81" name="Freeform 157"/>
          <p:cNvSpPr/>
          <p:nvPr/>
        </p:nvSpPr>
        <p:spPr bwMode="auto">
          <a:xfrm>
            <a:off x="9479957" y="949706"/>
            <a:ext cx="1196820" cy="498675"/>
          </a:xfrm>
          <a:custGeom>
            <a:avLst/>
            <a:gdLst>
              <a:gd name="T0" fmla="*/ 75 w 120"/>
              <a:gd name="T1" fmla="*/ 0 h 50"/>
              <a:gd name="T2" fmla="*/ 0 w 120"/>
              <a:gd name="T3" fmla="*/ 40 h 50"/>
              <a:gd name="T4" fmla="*/ 120 w 120"/>
              <a:gd name="T5" fmla="*/ 50 h 50"/>
              <a:gd name="T6" fmla="*/ 75 w 120"/>
              <a:gd name="T7" fmla="*/ 0 h 5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0" h="50">
                <a:moveTo>
                  <a:pt x="75" y="0"/>
                </a:moveTo>
                <a:lnTo>
                  <a:pt x="0" y="40"/>
                </a:lnTo>
                <a:lnTo>
                  <a:pt x="120" y="50"/>
                </a:lnTo>
                <a:lnTo>
                  <a:pt x="75" y="0"/>
                </a:lnTo>
                <a:close/>
              </a:path>
            </a:pathLst>
          </a:custGeom>
          <a:solidFill>
            <a:srgbClr val="92D050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82" name="Freeform 158"/>
          <p:cNvSpPr/>
          <p:nvPr/>
        </p:nvSpPr>
        <p:spPr bwMode="auto">
          <a:xfrm>
            <a:off x="9898844" y="1448381"/>
            <a:ext cx="1017297" cy="738039"/>
          </a:xfrm>
          <a:custGeom>
            <a:avLst/>
            <a:gdLst>
              <a:gd name="T0" fmla="*/ 0 w 102"/>
              <a:gd name="T1" fmla="*/ 43 h 74"/>
              <a:gd name="T2" fmla="*/ 78 w 102"/>
              <a:gd name="T3" fmla="*/ 0 h 74"/>
              <a:gd name="T4" fmla="*/ 102 w 102"/>
              <a:gd name="T5" fmla="*/ 74 h 74"/>
              <a:gd name="T6" fmla="*/ 0 w 102"/>
              <a:gd name="T7" fmla="*/ 43 h 7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2" h="74">
                <a:moveTo>
                  <a:pt x="0" y="43"/>
                </a:moveTo>
                <a:lnTo>
                  <a:pt x="78" y="0"/>
                </a:lnTo>
                <a:lnTo>
                  <a:pt x="102" y="74"/>
                </a:lnTo>
                <a:lnTo>
                  <a:pt x="0" y="43"/>
                </a:lnTo>
                <a:close/>
              </a:path>
            </a:pathLst>
          </a:custGeom>
          <a:solidFill>
            <a:srgbClr val="92D050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83" name="Freeform 159"/>
          <p:cNvSpPr/>
          <p:nvPr/>
        </p:nvSpPr>
        <p:spPr bwMode="auto">
          <a:xfrm>
            <a:off x="6527800" y="800100"/>
            <a:ext cx="757986" cy="977403"/>
          </a:xfrm>
          <a:custGeom>
            <a:avLst/>
            <a:gdLst>
              <a:gd name="T0" fmla="*/ 0 w 76"/>
              <a:gd name="T1" fmla="*/ 0 h 98"/>
              <a:gd name="T2" fmla="*/ 76 w 76"/>
              <a:gd name="T3" fmla="*/ 65 h 98"/>
              <a:gd name="T4" fmla="*/ 0 w 76"/>
              <a:gd name="T5" fmla="*/ 98 h 98"/>
              <a:gd name="T6" fmla="*/ 0 w 76"/>
              <a:gd name="T7" fmla="*/ 0 h 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76" h="98">
                <a:moveTo>
                  <a:pt x="0" y="0"/>
                </a:moveTo>
                <a:lnTo>
                  <a:pt x="76" y="65"/>
                </a:lnTo>
                <a:lnTo>
                  <a:pt x="0" y="9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84" name="Freeform 160"/>
          <p:cNvSpPr/>
          <p:nvPr/>
        </p:nvSpPr>
        <p:spPr bwMode="auto">
          <a:xfrm>
            <a:off x="7804408" y="2615277"/>
            <a:ext cx="678198" cy="857721"/>
          </a:xfrm>
          <a:custGeom>
            <a:avLst/>
            <a:gdLst>
              <a:gd name="T0" fmla="*/ 68 w 68"/>
              <a:gd name="T1" fmla="*/ 5 h 86"/>
              <a:gd name="T2" fmla="*/ 28 w 68"/>
              <a:gd name="T3" fmla="*/ 0 h 86"/>
              <a:gd name="T4" fmla="*/ 0 w 68"/>
              <a:gd name="T5" fmla="*/ 86 h 86"/>
              <a:gd name="T6" fmla="*/ 68 w 68"/>
              <a:gd name="T7" fmla="*/ 5 h 8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8" h="86">
                <a:moveTo>
                  <a:pt x="68" y="5"/>
                </a:moveTo>
                <a:lnTo>
                  <a:pt x="28" y="0"/>
                </a:lnTo>
                <a:lnTo>
                  <a:pt x="0" y="86"/>
                </a:lnTo>
                <a:lnTo>
                  <a:pt x="68" y="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85" name="Freeform 161"/>
          <p:cNvSpPr/>
          <p:nvPr/>
        </p:nvSpPr>
        <p:spPr bwMode="auto">
          <a:xfrm>
            <a:off x="9479957" y="1348646"/>
            <a:ext cx="1196820" cy="528599"/>
          </a:xfrm>
          <a:custGeom>
            <a:avLst/>
            <a:gdLst>
              <a:gd name="T0" fmla="*/ 0 w 120"/>
              <a:gd name="T1" fmla="*/ 0 h 53"/>
              <a:gd name="T2" fmla="*/ 42 w 120"/>
              <a:gd name="T3" fmla="*/ 53 h 53"/>
              <a:gd name="T4" fmla="*/ 120 w 120"/>
              <a:gd name="T5" fmla="*/ 10 h 53"/>
              <a:gd name="T6" fmla="*/ 0 w 120"/>
              <a:gd name="T7" fmla="*/ 0 h 5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0" h="53">
                <a:moveTo>
                  <a:pt x="0" y="0"/>
                </a:moveTo>
                <a:lnTo>
                  <a:pt x="42" y="53"/>
                </a:lnTo>
                <a:lnTo>
                  <a:pt x="120" y="1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86" name="Freeform 162"/>
          <p:cNvSpPr/>
          <p:nvPr/>
        </p:nvSpPr>
        <p:spPr bwMode="auto">
          <a:xfrm>
            <a:off x="8791788" y="1877238"/>
            <a:ext cx="1107062" cy="857721"/>
          </a:xfrm>
          <a:custGeom>
            <a:avLst/>
            <a:gdLst>
              <a:gd name="T0" fmla="*/ 0 w 111"/>
              <a:gd name="T1" fmla="*/ 5 h 86"/>
              <a:gd name="T2" fmla="*/ 111 w 111"/>
              <a:gd name="T3" fmla="*/ 0 h 86"/>
              <a:gd name="T4" fmla="*/ 61 w 111"/>
              <a:gd name="T5" fmla="*/ 86 h 86"/>
              <a:gd name="T6" fmla="*/ 0 w 111"/>
              <a:gd name="T7" fmla="*/ 5 h 8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1" h="86">
                <a:moveTo>
                  <a:pt x="0" y="5"/>
                </a:moveTo>
                <a:lnTo>
                  <a:pt x="111" y="0"/>
                </a:lnTo>
                <a:lnTo>
                  <a:pt x="61" y="86"/>
                </a:lnTo>
                <a:lnTo>
                  <a:pt x="0" y="5"/>
                </a:lnTo>
                <a:close/>
              </a:path>
            </a:pathLst>
          </a:custGeom>
          <a:solidFill>
            <a:srgbClr val="92D050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87" name="Freeform 163"/>
          <p:cNvSpPr/>
          <p:nvPr/>
        </p:nvSpPr>
        <p:spPr bwMode="auto">
          <a:xfrm>
            <a:off x="8791788" y="1348646"/>
            <a:ext cx="1107062" cy="578463"/>
          </a:xfrm>
          <a:custGeom>
            <a:avLst/>
            <a:gdLst>
              <a:gd name="T0" fmla="*/ 69 w 111"/>
              <a:gd name="T1" fmla="*/ 0 h 58"/>
              <a:gd name="T2" fmla="*/ 0 w 111"/>
              <a:gd name="T3" fmla="*/ 58 h 58"/>
              <a:gd name="T4" fmla="*/ 111 w 111"/>
              <a:gd name="T5" fmla="*/ 53 h 58"/>
              <a:gd name="T6" fmla="*/ 69 w 111"/>
              <a:gd name="T7" fmla="*/ 0 h 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1" h="58">
                <a:moveTo>
                  <a:pt x="69" y="0"/>
                </a:moveTo>
                <a:lnTo>
                  <a:pt x="0" y="58"/>
                </a:lnTo>
                <a:lnTo>
                  <a:pt x="111" y="53"/>
                </a:lnTo>
                <a:lnTo>
                  <a:pt x="69" y="0"/>
                </a:lnTo>
                <a:close/>
              </a:path>
            </a:pathLst>
          </a:custGeom>
          <a:solidFill>
            <a:srgbClr val="92D050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88" name="Freeform 164"/>
          <p:cNvSpPr/>
          <p:nvPr/>
        </p:nvSpPr>
        <p:spPr bwMode="auto">
          <a:xfrm>
            <a:off x="8153484" y="800100"/>
            <a:ext cx="638304" cy="1146956"/>
          </a:xfrm>
          <a:custGeom>
            <a:avLst/>
            <a:gdLst>
              <a:gd name="T0" fmla="*/ 0 w 64"/>
              <a:gd name="T1" fmla="*/ 115 h 115"/>
              <a:gd name="T2" fmla="*/ 10 w 64"/>
              <a:gd name="T3" fmla="*/ 0 h 115"/>
              <a:gd name="T4" fmla="*/ 64 w 64"/>
              <a:gd name="T5" fmla="*/ 113 h 115"/>
              <a:gd name="T6" fmla="*/ 0 w 64"/>
              <a:gd name="T7" fmla="*/ 115 h 11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4" h="115">
                <a:moveTo>
                  <a:pt x="0" y="115"/>
                </a:moveTo>
                <a:lnTo>
                  <a:pt x="10" y="0"/>
                </a:lnTo>
                <a:lnTo>
                  <a:pt x="64" y="113"/>
                </a:lnTo>
                <a:lnTo>
                  <a:pt x="0" y="115"/>
                </a:lnTo>
                <a:close/>
              </a:path>
            </a:pathLst>
          </a:custGeom>
          <a:solidFill>
            <a:srgbClr val="92D050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89" name="Freeform 165"/>
          <p:cNvSpPr/>
          <p:nvPr/>
        </p:nvSpPr>
        <p:spPr bwMode="auto">
          <a:xfrm>
            <a:off x="8253219" y="800100"/>
            <a:ext cx="1226744" cy="1127009"/>
          </a:xfrm>
          <a:custGeom>
            <a:avLst/>
            <a:gdLst>
              <a:gd name="T0" fmla="*/ 0 w 123"/>
              <a:gd name="T1" fmla="*/ 0 h 113"/>
              <a:gd name="T2" fmla="*/ 123 w 123"/>
              <a:gd name="T3" fmla="*/ 55 h 113"/>
              <a:gd name="T4" fmla="*/ 54 w 123"/>
              <a:gd name="T5" fmla="*/ 113 h 113"/>
              <a:gd name="T6" fmla="*/ 0 w 123"/>
              <a:gd name="T7" fmla="*/ 0 h 1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" h="113">
                <a:moveTo>
                  <a:pt x="0" y="0"/>
                </a:moveTo>
                <a:lnTo>
                  <a:pt x="123" y="55"/>
                </a:lnTo>
                <a:lnTo>
                  <a:pt x="54" y="11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90" name="Freeform 166"/>
          <p:cNvSpPr/>
          <p:nvPr/>
        </p:nvSpPr>
        <p:spPr bwMode="auto">
          <a:xfrm>
            <a:off x="8253219" y="800100"/>
            <a:ext cx="1316502" cy="548546"/>
          </a:xfrm>
          <a:custGeom>
            <a:avLst/>
            <a:gdLst>
              <a:gd name="T0" fmla="*/ 132 w 132"/>
              <a:gd name="T1" fmla="*/ 0 h 55"/>
              <a:gd name="T2" fmla="*/ 123 w 132"/>
              <a:gd name="T3" fmla="*/ 55 h 55"/>
              <a:gd name="T4" fmla="*/ 0 w 132"/>
              <a:gd name="T5" fmla="*/ 0 h 55"/>
              <a:gd name="T6" fmla="*/ 132 w 132"/>
              <a:gd name="T7" fmla="*/ 0 h 5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2" h="55">
                <a:moveTo>
                  <a:pt x="132" y="0"/>
                </a:moveTo>
                <a:lnTo>
                  <a:pt x="123" y="55"/>
                </a:lnTo>
                <a:lnTo>
                  <a:pt x="0" y="0"/>
                </a:lnTo>
                <a:lnTo>
                  <a:pt x="132" y="0"/>
                </a:lnTo>
                <a:close/>
              </a:path>
            </a:pathLst>
          </a:custGeom>
          <a:solidFill>
            <a:srgbClr val="92D050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91" name="Freeform 167"/>
          <p:cNvSpPr/>
          <p:nvPr/>
        </p:nvSpPr>
        <p:spPr bwMode="auto">
          <a:xfrm>
            <a:off x="9479957" y="800100"/>
            <a:ext cx="748016" cy="548546"/>
          </a:xfrm>
          <a:custGeom>
            <a:avLst/>
            <a:gdLst>
              <a:gd name="T0" fmla="*/ 9 w 75"/>
              <a:gd name="T1" fmla="*/ 0 h 55"/>
              <a:gd name="T2" fmla="*/ 75 w 75"/>
              <a:gd name="T3" fmla="*/ 15 h 55"/>
              <a:gd name="T4" fmla="*/ 0 w 75"/>
              <a:gd name="T5" fmla="*/ 55 h 55"/>
              <a:gd name="T6" fmla="*/ 9 w 75"/>
              <a:gd name="T7" fmla="*/ 0 h 5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75" h="55">
                <a:moveTo>
                  <a:pt x="9" y="0"/>
                </a:moveTo>
                <a:lnTo>
                  <a:pt x="75" y="15"/>
                </a:lnTo>
                <a:lnTo>
                  <a:pt x="0" y="55"/>
                </a:lnTo>
                <a:lnTo>
                  <a:pt x="9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92" name="Freeform 168"/>
          <p:cNvSpPr/>
          <p:nvPr/>
        </p:nvSpPr>
        <p:spPr bwMode="auto">
          <a:xfrm>
            <a:off x="6527800" y="800100"/>
            <a:ext cx="1725419" cy="648281"/>
          </a:xfrm>
          <a:custGeom>
            <a:avLst/>
            <a:gdLst>
              <a:gd name="T0" fmla="*/ 0 w 173"/>
              <a:gd name="T1" fmla="*/ 0 h 65"/>
              <a:gd name="T2" fmla="*/ 76 w 173"/>
              <a:gd name="T3" fmla="*/ 65 h 65"/>
              <a:gd name="T4" fmla="*/ 173 w 173"/>
              <a:gd name="T5" fmla="*/ 0 h 65"/>
              <a:gd name="T6" fmla="*/ 0 w 173"/>
              <a:gd name="T7" fmla="*/ 0 h 6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73" h="65">
                <a:moveTo>
                  <a:pt x="0" y="0"/>
                </a:moveTo>
                <a:lnTo>
                  <a:pt x="76" y="65"/>
                </a:lnTo>
                <a:lnTo>
                  <a:pt x="173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93" name="Freeform 169"/>
          <p:cNvSpPr/>
          <p:nvPr/>
        </p:nvSpPr>
        <p:spPr bwMode="auto">
          <a:xfrm>
            <a:off x="9400169" y="2734959"/>
            <a:ext cx="1117032" cy="498675"/>
          </a:xfrm>
          <a:custGeom>
            <a:avLst/>
            <a:gdLst>
              <a:gd name="T0" fmla="*/ 0 w 112"/>
              <a:gd name="T1" fmla="*/ 0 h 50"/>
              <a:gd name="T2" fmla="*/ 86 w 112"/>
              <a:gd name="T3" fmla="*/ 0 h 50"/>
              <a:gd name="T4" fmla="*/ 112 w 112"/>
              <a:gd name="T5" fmla="*/ 50 h 50"/>
              <a:gd name="T6" fmla="*/ 0 w 112"/>
              <a:gd name="T7" fmla="*/ 0 h 5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2" h="50">
                <a:moveTo>
                  <a:pt x="0" y="0"/>
                </a:moveTo>
                <a:lnTo>
                  <a:pt x="86" y="0"/>
                </a:lnTo>
                <a:lnTo>
                  <a:pt x="112" y="5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94" name="Freeform 170"/>
          <p:cNvSpPr/>
          <p:nvPr/>
        </p:nvSpPr>
        <p:spPr bwMode="auto">
          <a:xfrm>
            <a:off x="9898844" y="1877238"/>
            <a:ext cx="917562" cy="957456"/>
          </a:xfrm>
          <a:custGeom>
            <a:avLst/>
            <a:gdLst>
              <a:gd name="T0" fmla="*/ 0 w 92"/>
              <a:gd name="T1" fmla="*/ 0 h 96"/>
              <a:gd name="T2" fmla="*/ 36 w 92"/>
              <a:gd name="T3" fmla="*/ 86 h 96"/>
              <a:gd name="T4" fmla="*/ 92 w 92"/>
              <a:gd name="T5" fmla="*/ 96 h 96"/>
              <a:gd name="T6" fmla="*/ 0 w 92"/>
              <a:gd name="T7" fmla="*/ 0 h 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" h="96">
                <a:moveTo>
                  <a:pt x="0" y="0"/>
                </a:moveTo>
                <a:lnTo>
                  <a:pt x="36" y="86"/>
                </a:lnTo>
                <a:lnTo>
                  <a:pt x="92" y="9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95" name="Freeform 171"/>
          <p:cNvSpPr/>
          <p:nvPr/>
        </p:nvSpPr>
        <p:spPr bwMode="auto">
          <a:xfrm>
            <a:off x="9400169" y="1877238"/>
            <a:ext cx="857721" cy="857721"/>
          </a:xfrm>
          <a:custGeom>
            <a:avLst/>
            <a:gdLst>
              <a:gd name="T0" fmla="*/ 0 w 86"/>
              <a:gd name="T1" fmla="*/ 86 h 86"/>
              <a:gd name="T2" fmla="*/ 86 w 86"/>
              <a:gd name="T3" fmla="*/ 86 h 86"/>
              <a:gd name="T4" fmla="*/ 50 w 86"/>
              <a:gd name="T5" fmla="*/ 0 h 86"/>
              <a:gd name="T6" fmla="*/ 0 w 86"/>
              <a:gd name="T7" fmla="*/ 86 h 8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6" h="86">
                <a:moveTo>
                  <a:pt x="0" y="86"/>
                </a:moveTo>
                <a:lnTo>
                  <a:pt x="86" y="86"/>
                </a:lnTo>
                <a:lnTo>
                  <a:pt x="50" y="0"/>
                </a:lnTo>
                <a:lnTo>
                  <a:pt x="0" y="86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96" name="Freeform 172"/>
          <p:cNvSpPr/>
          <p:nvPr/>
        </p:nvSpPr>
        <p:spPr bwMode="auto">
          <a:xfrm>
            <a:off x="8791788" y="1927109"/>
            <a:ext cx="608387" cy="1476078"/>
          </a:xfrm>
          <a:custGeom>
            <a:avLst/>
            <a:gdLst>
              <a:gd name="T0" fmla="*/ 0 w 61"/>
              <a:gd name="T1" fmla="*/ 0 h 148"/>
              <a:gd name="T2" fmla="*/ 17 w 61"/>
              <a:gd name="T3" fmla="*/ 148 h 148"/>
              <a:gd name="T4" fmla="*/ 61 w 61"/>
              <a:gd name="T5" fmla="*/ 81 h 148"/>
              <a:gd name="T6" fmla="*/ 0 w 61"/>
              <a:gd name="T7" fmla="*/ 0 h 14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1" h="148">
                <a:moveTo>
                  <a:pt x="0" y="0"/>
                </a:moveTo>
                <a:lnTo>
                  <a:pt x="17" y="148"/>
                </a:lnTo>
                <a:lnTo>
                  <a:pt x="61" y="81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97" name="Freeform 173"/>
          <p:cNvSpPr/>
          <p:nvPr/>
        </p:nvSpPr>
        <p:spPr bwMode="auto">
          <a:xfrm>
            <a:off x="6527800" y="4400537"/>
            <a:ext cx="658251" cy="1765313"/>
          </a:xfrm>
          <a:custGeom>
            <a:avLst/>
            <a:gdLst>
              <a:gd name="T0" fmla="*/ 0 w 66"/>
              <a:gd name="T1" fmla="*/ 177 h 177"/>
              <a:gd name="T2" fmla="*/ 66 w 66"/>
              <a:gd name="T3" fmla="*/ 110 h 177"/>
              <a:gd name="T4" fmla="*/ 0 w 66"/>
              <a:gd name="T5" fmla="*/ 0 h 177"/>
              <a:gd name="T6" fmla="*/ 0 w 66"/>
              <a:gd name="T7" fmla="*/ 177 h 17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6" h="177">
                <a:moveTo>
                  <a:pt x="0" y="177"/>
                </a:moveTo>
                <a:lnTo>
                  <a:pt x="66" y="110"/>
                </a:lnTo>
                <a:lnTo>
                  <a:pt x="0" y="0"/>
                </a:lnTo>
                <a:lnTo>
                  <a:pt x="0" y="177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98" name="Freeform 174"/>
          <p:cNvSpPr/>
          <p:nvPr/>
        </p:nvSpPr>
        <p:spPr bwMode="auto">
          <a:xfrm>
            <a:off x="6527800" y="5497622"/>
            <a:ext cx="1206797" cy="668228"/>
          </a:xfrm>
          <a:custGeom>
            <a:avLst/>
            <a:gdLst>
              <a:gd name="T0" fmla="*/ 121 w 121"/>
              <a:gd name="T1" fmla="*/ 67 h 67"/>
              <a:gd name="T2" fmla="*/ 0 w 121"/>
              <a:gd name="T3" fmla="*/ 67 h 67"/>
              <a:gd name="T4" fmla="*/ 66 w 121"/>
              <a:gd name="T5" fmla="*/ 0 h 67"/>
              <a:gd name="T6" fmla="*/ 121 w 121"/>
              <a:gd name="T7" fmla="*/ 67 h 6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1" h="67">
                <a:moveTo>
                  <a:pt x="121" y="67"/>
                </a:moveTo>
                <a:lnTo>
                  <a:pt x="0" y="67"/>
                </a:lnTo>
                <a:lnTo>
                  <a:pt x="66" y="0"/>
                </a:lnTo>
                <a:lnTo>
                  <a:pt x="121" y="67"/>
                </a:lnTo>
                <a:close/>
              </a:path>
            </a:pathLst>
          </a:custGeom>
          <a:solidFill>
            <a:schemeClr val="accent4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99" name="Freeform 175"/>
          <p:cNvSpPr/>
          <p:nvPr/>
        </p:nvSpPr>
        <p:spPr bwMode="auto">
          <a:xfrm>
            <a:off x="6527800" y="4400537"/>
            <a:ext cx="1396290" cy="1097085"/>
          </a:xfrm>
          <a:custGeom>
            <a:avLst/>
            <a:gdLst>
              <a:gd name="T0" fmla="*/ 0 w 140"/>
              <a:gd name="T1" fmla="*/ 0 h 110"/>
              <a:gd name="T2" fmla="*/ 140 w 140"/>
              <a:gd name="T3" fmla="*/ 41 h 110"/>
              <a:gd name="T4" fmla="*/ 66 w 140"/>
              <a:gd name="T5" fmla="*/ 110 h 110"/>
              <a:gd name="T6" fmla="*/ 0 w 140"/>
              <a:gd name="T7" fmla="*/ 0 h 11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40" h="110">
                <a:moveTo>
                  <a:pt x="0" y="0"/>
                </a:moveTo>
                <a:lnTo>
                  <a:pt x="140" y="41"/>
                </a:lnTo>
                <a:lnTo>
                  <a:pt x="66" y="11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00" name="Freeform 176"/>
          <p:cNvSpPr/>
          <p:nvPr/>
        </p:nvSpPr>
        <p:spPr bwMode="auto">
          <a:xfrm>
            <a:off x="7116240" y="3044141"/>
            <a:ext cx="688175" cy="887645"/>
          </a:xfrm>
          <a:custGeom>
            <a:avLst/>
            <a:gdLst>
              <a:gd name="T0" fmla="*/ 0 w 69"/>
              <a:gd name="T1" fmla="*/ 0 h 89"/>
              <a:gd name="T2" fmla="*/ 69 w 69"/>
              <a:gd name="T3" fmla="*/ 43 h 89"/>
              <a:gd name="T4" fmla="*/ 0 w 69"/>
              <a:gd name="T5" fmla="*/ 89 h 89"/>
              <a:gd name="T6" fmla="*/ 0 w 69"/>
              <a:gd name="T7" fmla="*/ 0 h 8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9" h="89">
                <a:moveTo>
                  <a:pt x="0" y="0"/>
                </a:moveTo>
                <a:lnTo>
                  <a:pt x="69" y="43"/>
                </a:lnTo>
                <a:lnTo>
                  <a:pt x="0" y="89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01" name="Freeform 177"/>
          <p:cNvSpPr/>
          <p:nvPr/>
        </p:nvSpPr>
        <p:spPr bwMode="auto">
          <a:xfrm>
            <a:off x="7116240" y="2545466"/>
            <a:ext cx="708122" cy="927539"/>
          </a:xfrm>
          <a:custGeom>
            <a:avLst/>
            <a:gdLst>
              <a:gd name="T0" fmla="*/ 71 w 71"/>
              <a:gd name="T1" fmla="*/ 0 h 93"/>
              <a:gd name="T2" fmla="*/ 0 w 71"/>
              <a:gd name="T3" fmla="*/ 50 h 93"/>
              <a:gd name="T4" fmla="*/ 69 w 71"/>
              <a:gd name="T5" fmla="*/ 93 h 93"/>
              <a:gd name="T6" fmla="*/ 71 w 71"/>
              <a:gd name="T7" fmla="*/ 0 h 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71" h="93">
                <a:moveTo>
                  <a:pt x="71" y="0"/>
                </a:moveTo>
                <a:lnTo>
                  <a:pt x="0" y="50"/>
                </a:lnTo>
                <a:lnTo>
                  <a:pt x="69" y="93"/>
                </a:lnTo>
                <a:lnTo>
                  <a:pt x="71" y="0"/>
                </a:lnTo>
                <a:close/>
              </a:path>
            </a:pathLst>
          </a:custGeom>
          <a:solidFill>
            <a:srgbClr val="92D050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02" name="Freeform 178"/>
          <p:cNvSpPr/>
          <p:nvPr/>
        </p:nvSpPr>
        <p:spPr bwMode="auto">
          <a:xfrm>
            <a:off x="6527800" y="4400537"/>
            <a:ext cx="1396290" cy="408917"/>
          </a:xfrm>
          <a:custGeom>
            <a:avLst/>
            <a:gdLst>
              <a:gd name="T0" fmla="*/ 0 w 140"/>
              <a:gd name="T1" fmla="*/ 0 h 41"/>
              <a:gd name="T2" fmla="*/ 140 w 140"/>
              <a:gd name="T3" fmla="*/ 41 h 41"/>
              <a:gd name="T4" fmla="*/ 130 w 140"/>
              <a:gd name="T5" fmla="*/ 0 h 41"/>
              <a:gd name="T6" fmla="*/ 0 w 140"/>
              <a:gd name="T7" fmla="*/ 0 h 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40" h="41">
                <a:moveTo>
                  <a:pt x="0" y="0"/>
                </a:moveTo>
                <a:lnTo>
                  <a:pt x="140" y="41"/>
                </a:lnTo>
                <a:lnTo>
                  <a:pt x="13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03" name="Freeform 179"/>
          <p:cNvSpPr/>
          <p:nvPr/>
        </p:nvSpPr>
        <p:spPr bwMode="auto">
          <a:xfrm>
            <a:off x="7186051" y="4809448"/>
            <a:ext cx="738039" cy="1356396"/>
          </a:xfrm>
          <a:custGeom>
            <a:avLst/>
            <a:gdLst>
              <a:gd name="T0" fmla="*/ 0 w 74"/>
              <a:gd name="T1" fmla="*/ 69 h 136"/>
              <a:gd name="T2" fmla="*/ 55 w 74"/>
              <a:gd name="T3" fmla="*/ 136 h 136"/>
              <a:gd name="T4" fmla="*/ 74 w 74"/>
              <a:gd name="T5" fmla="*/ 0 h 136"/>
              <a:gd name="T6" fmla="*/ 0 w 74"/>
              <a:gd name="T7" fmla="*/ 69 h 1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74" h="136">
                <a:moveTo>
                  <a:pt x="0" y="69"/>
                </a:moveTo>
                <a:lnTo>
                  <a:pt x="55" y="136"/>
                </a:lnTo>
                <a:lnTo>
                  <a:pt x="74" y="0"/>
                </a:lnTo>
                <a:lnTo>
                  <a:pt x="0" y="69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04" name="Freeform 180"/>
          <p:cNvSpPr/>
          <p:nvPr/>
        </p:nvSpPr>
        <p:spPr bwMode="auto">
          <a:xfrm>
            <a:off x="6527800" y="1448381"/>
            <a:ext cx="947486" cy="648281"/>
          </a:xfrm>
          <a:custGeom>
            <a:avLst/>
            <a:gdLst>
              <a:gd name="T0" fmla="*/ 76 w 95"/>
              <a:gd name="T1" fmla="*/ 0 h 65"/>
              <a:gd name="T2" fmla="*/ 95 w 95"/>
              <a:gd name="T3" fmla="*/ 65 h 65"/>
              <a:gd name="T4" fmla="*/ 0 w 95"/>
              <a:gd name="T5" fmla="*/ 33 h 65"/>
              <a:gd name="T6" fmla="*/ 76 w 95"/>
              <a:gd name="T7" fmla="*/ 0 h 6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5" h="65">
                <a:moveTo>
                  <a:pt x="76" y="0"/>
                </a:moveTo>
                <a:lnTo>
                  <a:pt x="95" y="65"/>
                </a:lnTo>
                <a:lnTo>
                  <a:pt x="0" y="33"/>
                </a:lnTo>
                <a:lnTo>
                  <a:pt x="76" y="0"/>
                </a:lnTo>
                <a:close/>
              </a:path>
            </a:pathLst>
          </a:custGeom>
          <a:solidFill>
            <a:srgbClr val="92D050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05" name="Freeform 181"/>
          <p:cNvSpPr/>
          <p:nvPr/>
        </p:nvSpPr>
        <p:spPr bwMode="auto">
          <a:xfrm>
            <a:off x="7285786" y="800100"/>
            <a:ext cx="967433" cy="1296555"/>
          </a:xfrm>
          <a:custGeom>
            <a:avLst/>
            <a:gdLst>
              <a:gd name="T0" fmla="*/ 0 w 97"/>
              <a:gd name="T1" fmla="*/ 65 h 130"/>
              <a:gd name="T2" fmla="*/ 97 w 97"/>
              <a:gd name="T3" fmla="*/ 0 h 130"/>
              <a:gd name="T4" fmla="*/ 19 w 97"/>
              <a:gd name="T5" fmla="*/ 130 h 130"/>
              <a:gd name="T6" fmla="*/ 0 w 97"/>
              <a:gd name="T7" fmla="*/ 65 h 1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7" h="130">
                <a:moveTo>
                  <a:pt x="0" y="65"/>
                </a:moveTo>
                <a:lnTo>
                  <a:pt x="97" y="0"/>
                </a:lnTo>
                <a:lnTo>
                  <a:pt x="19" y="130"/>
                </a:lnTo>
                <a:lnTo>
                  <a:pt x="0" y="6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06" name="Freeform 182"/>
          <p:cNvSpPr/>
          <p:nvPr/>
        </p:nvSpPr>
        <p:spPr bwMode="auto">
          <a:xfrm>
            <a:off x="7804408" y="2545466"/>
            <a:ext cx="279258" cy="927539"/>
          </a:xfrm>
          <a:custGeom>
            <a:avLst/>
            <a:gdLst>
              <a:gd name="T0" fmla="*/ 2 w 28"/>
              <a:gd name="T1" fmla="*/ 0 h 93"/>
              <a:gd name="T2" fmla="*/ 0 w 28"/>
              <a:gd name="T3" fmla="*/ 93 h 93"/>
              <a:gd name="T4" fmla="*/ 28 w 28"/>
              <a:gd name="T5" fmla="*/ 7 h 93"/>
              <a:gd name="T6" fmla="*/ 2 w 28"/>
              <a:gd name="T7" fmla="*/ 0 h 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8" h="93">
                <a:moveTo>
                  <a:pt x="2" y="0"/>
                </a:moveTo>
                <a:lnTo>
                  <a:pt x="0" y="93"/>
                </a:lnTo>
                <a:lnTo>
                  <a:pt x="28" y="7"/>
                </a:lnTo>
                <a:lnTo>
                  <a:pt x="2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07" name="Freeform 183"/>
          <p:cNvSpPr/>
          <p:nvPr/>
        </p:nvSpPr>
        <p:spPr bwMode="auto">
          <a:xfrm>
            <a:off x="7475286" y="800100"/>
            <a:ext cx="777933" cy="1296555"/>
          </a:xfrm>
          <a:custGeom>
            <a:avLst/>
            <a:gdLst>
              <a:gd name="T0" fmla="*/ 78 w 78"/>
              <a:gd name="T1" fmla="*/ 0 h 130"/>
              <a:gd name="T2" fmla="*/ 68 w 78"/>
              <a:gd name="T3" fmla="*/ 115 h 130"/>
              <a:gd name="T4" fmla="*/ 0 w 78"/>
              <a:gd name="T5" fmla="*/ 130 h 130"/>
              <a:gd name="T6" fmla="*/ 78 w 78"/>
              <a:gd name="T7" fmla="*/ 0 h 1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78" h="130">
                <a:moveTo>
                  <a:pt x="78" y="0"/>
                </a:moveTo>
                <a:lnTo>
                  <a:pt x="68" y="115"/>
                </a:lnTo>
                <a:lnTo>
                  <a:pt x="0" y="130"/>
                </a:lnTo>
                <a:lnTo>
                  <a:pt x="78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08" name="Freeform 184"/>
          <p:cNvSpPr/>
          <p:nvPr/>
        </p:nvSpPr>
        <p:spPr bwMode="auto">
          <a:xfrm>
            <a:off x="9380222" y="4739636"/>
            <a:ext cx="807857" cy="668228"/>
          </a:xfrm>
          <a:custGeom>
            <a:avLst/>
            <a:gdLst>
              <a:gd name="T0" fmla="*/ 0 w 81"/>
              <a:gd name="T1" fmla="*/ 5 h 67"/>
              <a:gd name="T2" fmla="*/ 43 w 81"/>
              <a:gd name="T3" fmla="*/ 67 h 67"/>
              <a:gd name="T4" fmla="*/ 81 w 81"/>
              <a:gd name="T5" fmla="*/ 0 h 67"/>
              <a:gd name="T6" fmla="*/ 0 w 81"/>
              <a:gd name="T7" fmla="*/ 5 h 6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1" h="67">
                <a:moveTo>
                  <a:pt x="0" y="5"/>
                </a:moveTo>
                <a:lnTo>
                  <a:pt x="43" y="67"/>
                </a:lnTo>
                <a:lnTo>
                  <a:pt x="81" y="0"/>
                </a:lnTo>
                <a:lnTo>
                  <a:pt x="0" y="5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09" name="Freeform 185"/>
          <p:cNvSpPr/>
          <p:nvPr/>
        </p:nvSpPr>
        <p:spPr bwMode="auto">
          <a:xfrm>
            <a:off x="9380222" y="4091355"/>
            <a:ext cx="807857" cy="698145"/>
          </a:xfrm>
          <a:custGeom>
            <a:avLst/>
            <a:gdLst>
              <a:gd name="T0" fmla="*/ 81 w 81"/>
              <a:gd name="T1" fmla="*/ 65 h 70"/>
              <a:gd name="T2" fmla="*/ 0 w 81"/>
              <a:gd name="T3" fmla="*/ 70 h 70"/>
              <a:gd name="T4" fmla="*/ 2 w 81"/>
              <a:gd name="T5" fmla="*/ 0 h 70"/>
              <a:gd name="T6" fmla="*/ 81 w 81"/>
              <a:gd name="T7" fmla="*/ 65 h 7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1" h="70">
                <a:moveTo>
                  <a:pt x="81" y="65"/>
                </a:moveTo>
                <a:lnTo>
                  <a:pt x="0" y="70"/>
                </a:lnTo>
                <a:lnTo>
                  <a:pt x="2" y="0"/>
                </a:lnTo>
                <a:lnTo>
                  <a:pt x="81" y="65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10" name="Freeform 186"/>
          <p:cNvSpPr/>
          <p:nvPr/>
        </p:nvSpPr>
        <p:spPr bwMode="auto">
          <a:xfrm>
            <a:off x="6527800" y="1777503"/>
            <a:ext cx="947486" cy="767963"/>
          </a:xfrm>
          <a:custGeom>
            <a:avLst/>
            <a:gdLst>
              <a:gd name="T0" fmla="*/ 95 w 95"/>
              <a:gd name="T1" fmla="*/ 32 h 77"/>
              <a:gd name="T2" fmla="*/ 0 w 95"/>
              <a:gd name="T3" fmla="*/ 77 h 77"/>
              <a:gd name="T4" fmla="*/ 0 w 95"/>
              <a:gd name="T5" fmla="*/ 0 h 77"/>
              <a:gd name="T6" fmla="*/ 95 w 95"/>
              <a:gd name="T7" fmla="*/ 32 h 7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5" h="77">
                <a:moveTo>
                  <a:pt x="95" y="32"/>
                </a:moveTo>
                <a:lnTo>
                  <a:pt x="0" y="77"/>
                </a:lnTo>
                <a:lnTo>
                  <a:pt x="0" y="0"/>
                </a:lnTo>
                <a:lnTo>
                  <a:pt x="95" y="3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11" name="Freeform 187"/>
          <p:cNvSpPr/>
          <p:nvPr/>
        </p:nvSpPr>
        <p:spPr bwMode="auto">
          <a:xfrm>
            <a:off x="8652159" y="3403187"/>
            <a:ext cx="748016" cy="927539"/>
          </a:xfrm>
          <a:custGeom>
            <a:avLst/>
            <a:gdLst>
              <a:gd name="T0" fmla="*/ 0 w 75"/>
              <a:gd name="T1" fmla="*/ 93 h 93"/>
              <a:gd name="T2" fmla="*/ 75 w 75"/>
              <a:gd name="T3" fmla="*/ 69 h 93"/>
              <a:gd name="T4" fmla="*/ 31 w 75"/>
              <a:gd name="T5" fmla="*/ 0 h 93"/>
              <a:gd name="T6" fmla="*/ 0 w 75"/>
              <a:gd name="T7" fmla="*/ 93 h 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75" h="93">
                <a:moveTo>
                  <a:pt x="0" y="93"/>
                </a:moveTo>
                <a:lnTo>
                  <a:pt x="75" y="69"/>
                </a:lnTo>
                <a:lnTo>
                  <a:pt x="31" y="0"/>
                </a:lnTo>
                <a:lnTo>
                  <a:pt x="0" y="93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12" name="Freeform 188"/>
          <p:cNvSpPr/>
          <p:nvPr/>
        </p:nvSpPr>
        <p:spPr bwMode="auto">
          <a:xfrm>
            <a:off x="8652159" y="4091355"/>
            <a:ext cx="748016" cy="698145"/>
          </a:xfrm>
          <a:custGeom>
            <a:avLst/>
            <a:gdLst>
              <a:gd name="T0" fmla="*/ 0 w 75"/>
              <a:gd name="T1" fmla="*/ 24 h 70"/>
              <a:gd name="T2" fmla="*/ 73 w 75"/>
              <a:gd name="T3" fmla="*/ 70 h 70"/>
              <a:gd name="T4" fmla="*/ 75 w 75"/>
              <a:gd name="T5" fmla="*/ 0 h 70"/>
              <a:gd name="T6" fmla="*/ 0 w 75"/>
              <a:gd name="T7" fmla="*/ 24 h 7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75" h="70">
                <a:moveTo>
                  <a:pt x="0" y="24"/>
                </a:moveTo>
                <a:lnTo>
                  <a:pt x="73" y="70"/>
                </a:lnTo>
                <a:lnTo>
                  <a:pt x="75" y="0"/>
                </a:lnTo>
                <a:lnTo>
                  <a:pt x="0" y="24"/>
                </a:lnTo>
                <a:close/>
              </a:path>
            </a:pathLst>
          </a:custGeom>
          <a:solidFill>
            <a:schemeClr val="accent4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13" name="Freeform 189"/>
          <p:cNvSpPr/>
          <p:nvPr/>
        </p:nvSpPr>
        <p:spPr bwMode="auto">
          <a:xfrm>
            <a:off x="6527800" y="2096655"/>
            <a:ext cx="1296555" cy="448811"/>
          </a:xfrm>
          <a:custGeom>
            <a:avLst/>
            <a:gdLst>
              <a:gd name="T0" fmla="*/ 0 w 130"/>
              <a:gd name="T1" fmla="*/ 45 h 45"/>
              <a:gd name="T2" fmla="*/ 130 w 130"/>
              <a:gd name="T3" fmla="*/ 45 h 45"/>
              <a:gd name="T4" fmla="*/ 95 w 130"/>
              <a:gd name="T5" fmla="*/ 0 h 45"/>
              <a:gd name="T6" fmla="*/ 0 w 130"/>
              <a:gd name="T7" fmla="*/ 45 h 4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0" h="45">
                <a:moveTo>
                  <a:pt x="0" y="45"/>
                </a:moveTo>
                <a:lnTo>
                  <a:pt x="130" y="45"/>
                </a:lnTo>
                <a:lnTo>
                  <a:pt x="95" y="0"/>
                </a:lnTo>
                <a:lnTo>
                  <a:pt x="0" y="45"/>
                </a:lnTo>
                <a:close/>
              </a:path>
            </a:pathLst>
          </a:custGeom>
          <a:solidFill>
            <a:srgbClr val="92D050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14" name="Freeform 190"/>
          <p:cNvSpPr/>
          <p:nvPr/>
        </p:nvSpPr>
        <p:spPr bwMode="auto">
          <a:xfrm>
            <a:off x="7116240" y="3931779"/>
            <a:ext cx="827804" cy="468758"/>
          </a:xfrm>
          <a:custGeom>
            <a:avLst/>
            <a:gdLst>
              <a:gd name="T0" fmla="*/ 0 w 83"/>
              <a:gd name="T1" fmla="*/ 0 h 47"/>
              <a:gd name="T2" fmla="*/ 71 w 83"/>
              <a:gd name="T3" fmla="*/ 47 h 47"/>
              <a:gd name="T4" fmla="*/ 83 w 83"/>
              <a:gd name="T5" fmla="*/ 4 h 47"/>
              <a:gd name="T6" fmla="*/ 0 w 83"/>
              <a:gd name="T7" fmla="*/ 0 h 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3" h="47">
                <a:moveTo>
                  <a:pt x="0" y="0"/>
                </a:moveTo>
                <a:lnTo>
                  <a:pt x="71" y="47"/>
                </a:lnTo>
                <a:lnTo>
                  <a:pt x="83" y="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15" name="Freeform 191"/>
          <p:cNvSpPr/>
          <p:nvPr/>
        </p:nvSpPr>
        <p:spPr bwMode="auto">
          <a:xfrm>
            <a:off x="7824355" y="3971673"/>
            <a:ext cx="827804" cy="428864"/>
          </a:xfrm>
          <a:custGeom>
            <a:avLst/>
            <a:gdLst>
              <a:gd name="T0" fmla="*/ 83 w 83"/>
              <a:gd name="T1" fmla="*/ 36 h 43"/>
              <a:gd name="T2" fmla="*/ 0 w 83"/>
              <a:gd name="T3" fmla="*/ 43 h 43"/>
              <a:gd name="T4" fmla="*/ 12 w 83"/>
              <a:gd name="T5" fmla="*/ 0 h 43"/>
              <a:gd name="T6" fmla="*/ 83 w 83"/>
              <a:gd name="T7" fmla="*/ 36 h 4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3" h="43">
                <a:moveTo>
                  <a:pt x="83" y="36"/>
                </a:moveTo>
                <a:lnTo>
                  <a:pt x="0" y="43"/>
                </a:lnTo>
                <a:lnTo>
                  <a:pt x="12" y="0"/>
                </a:lnTo>
                <a:lnTo>
                  <a:pt x="83" y="36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16" name="Freeform 192"/>
          <p:cNvSpPr/>
          <p:nvPr/>
        </p:nvSpPr>
        <p:spPr bwMode="auto">
          <a:xfrm>
            <a:off x="7804408" y="3472998"/>
            <a:ext cx="847751" cy="857721"/>
          </a:xfrm>
          <a:custGeom>
            <a:avLst/>
            <a:gdLst>
              <a:gd name="T0" fmla="*/ 0 w 85"/>
              <a:gd name="T1" fmla="*/ 0 h 86"/>
              <a:gd name="T2" fmla="*/ 14 w 85"/>
              <a:gd name="T3" fmla="*/ 50 h 86"/>
              <a:gd name="T4" fmla="*/ 85 w 85"/>
              <a:gd name="T5" fmla="*/ 86 h 86"/>
              <a:gd name="T6" fmla="*/ 0 w 85"/>
              <a:gd name="T7" fmla="*/ 0 h 8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5" h="86">
                <a:moveTo>
                  <a:pt x="0" y="0"/>
                </a:moveTo>
                <a:lnTo>
                  <a:pt x="14" y="50"/>
                </a:lnTo>
                <a:lnTo>
                  <a:pt x="85" y="8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17" name="Freeform 193"/>
          <p:cNvSpPr/>
          <p:nvPr/>
        </p:nvSpPr>
        <p:spPr bwMode="auto">
          <a:xfrm>
            <a:off x="7116240" y="3472998"/>
            <a:ext cx="827804" cy="498675"/>
          </a:xfrm>
          <a:custGeom>
            <a:avLst/>
            <a:gdLst>
              <a:gd name="T0" fmla="*/ 0 w 83"/>
              <a:gd name="T1" fmla="*/ 46 h 50"/>
              <a:gd name="T2" fmla="*/ 83 w 83"/>
              <a:gd name="T3" fmla="*/ 50 h 50"/>
              <a:gd name="T4" fmla="*/ 69 w 83"/>
              <a:gd name="T5" fmla="*/ 0 h 50"/>
              <a:gd name="T6" fmla="*/ 0 w 83"/>
              <a:gd name="T7" fmla="*/ 46 h 5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3" h="50">
                <a:moveTo>
                  <a:pt x="0" y="46"/>
                </a:moveTo>
                <a:lnTo>
                  <a:pt x="83" y="50"/>
                </a:lnTo>
                <a:lnTo>
                  <a:pt x="69" y="0"/>
                </a:lnTo>
                <a:lnTo>
                  <a:pt x="0" y="4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18" name="Freeform 194"/>
          <p:cNvSpPr/>
          <p:nvPr/>
        </p:nvSpPr>
        <p:spPr bwMode="auto">
          <a:xfrm>
            <a:off x="7475286" y="1947056"/>
            <a:ext cx="678198" cy="598410"/>
          </a:xfrm>
          <a:custGeom>
            <a:avLst/>
            <a:gdLst>
              <a:gd name="T0" fmla="*/ 35 w 68"/>
              <a:gd name="T1" fmla="*/ 60 h 60"/>
              <a:gd name="T2" fmla="*/ 68 w 68"/>
              <a:gd name="T3" fmla="*/ 0 h 60"/>
              <a:gd name="T4" fmla="*/ 0 w 68"/>
              <a:gd name="T5" fmla="*/ 15 h 60"/>
              <a:gd name="T6" fmla="*/ 35 w 68"/>
              <a:gd name="T7" fmla="*/ 60 h 6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8" h="60">
                <a:moveTo>
                  <a:pt x="35" y="60"/>
                </a:moveTo>
                <a:lnTo>
                  <a:pt x="68" y="0"/>
                </a:lnTo>
                <a:lnTo>
                  <a:pt x="0" y="15"/>
                </a:lnTo>
                <a:lnTo>
                  <a:pt x="35" y="60"/>
                </a:lnTo>
                <a:close/>
              </a:path>
            </a:pathLst>
          </a:custGeom>
          <a:solidFill>
            <a:srgbClr val="92D050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19" name="Freeform 195"/>
          <p:cNvSpPr/>
          <p:nvPr/>
        </p:nvSpPr>
        <p:spPr bwMode="auto">
          <a:xfrm>
            <a:off x="7824355" y="1947056"/>
            <a:ext cx="329129" cy="668228"/>
          </a:xfrm>
          <a:custGeom>
            <a:avLst/>
            <a:gdLst>
              <a:gd name="T0" fmla="*/ 26 w 33"/>
              <a:gd name="T1" fmla="*/ 67 h 67"/>
              <a:gd name="T2" fmla="*/ 33 w 33"/>
              <a:gd name="T3" fmla="*/ 0 h 67"/>
              <a:gd name="T4" fmla="*/ 0 w 33"/>
              <a:gd name="T5" fmla="*/ 60 h 67"/>
              <a:gd name="T6" fmla="*/ 26 w 33"/>
              <a:gd name="T7" fmla="*/ 67 h 6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3" h="67">
                <a:moveTo>
                  <a:pt x="26" y="67"/>
                </a:moveTo>
                <a:lnTo>
                  <a:pt x="33" y="0"/>
                </a:lnTo>
                <a:lnTo>
                  <a:pt x="0" y="60"/>
                </a:lnTo>
                <a:lnTo>
                  <a:pt x="26" y="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20" name="Freeform 196"/>
          <p:cNvSpPr/>
          <p:nvPr/>
        </p:nvSpPr>
        <p:spPr bwMode="auto">
          <a:xfrm>
            <a:off x="8083666" y="1927109"/>
            <a:ext cx="708122" cy="688175"/>
          </a:xfrm>
          <a:custGeom>
            <a:avLst/>
            <a:gdLst>
              <a:gd name="T0" fmla="*/ 71 w 71"/>
              <a:gd name="T1" fmla="*/ 0 h 69"/>
              <a:gd name="T2" fmla="*/ 0 w 71"/>
              <a:gd name="T3" fmla="*/ 69 h 69"/>
              <a:gd name="T4" fmla="*/ 7 w 71"/>
              <a:gd name="T5" fmla="*/ 2 h 69"/>
              <a:gd name="T6" fmla="*/ 71 w 71"/>
              <a:gd name="T7" fmla="*/ 0 h 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71" h="69">
                <a:moveTo>
                  <a:pt x="71" y="0"/>
                </a:moveTo>
                <a:lnTo>
                  <a:pt x="0" y="69"/>
                </a:lnTo>
                <a:lnTo>
                  <a:pt x="7" y="2"/>
                </a:lnTo>
                <a:lnTo>
                  <a:pt x="71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21" name="Freeform 197"/>
          <p:cNvSpPr/>
          <p:nvPr/>
        </p:nvSpPr>
        <p:spPr bwMode="auto">
          <a:xfrm>
            <a:off x="8482606" y="1927109"/>
            <a:ext cx="478728" cy="1476078"/>
          </a:xfrm>
          <a:custGeom>
            <a:avLst/>
            <a:gdLst>
              <a:gd name="T0" fmla="*/ 0 w 48"/>
              <a:gd name="T1" fmla="*/ 74 h 148"/>
              <a:gd name="T2" fmla="*/ 31 w 48"/>
              <a:gd name="T3" fmla="*/ 0 h 148"/>
              <a:gd name="T4" fmla="*/ 48 w 48"/>
              <a:gd name="T5" fmla="*/ 148 h 148"/>
              <a:gd name="T6" fmla="*/ 0 w 48"/>
              <a:gd name="T7" fmla="*/ 74 h 14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48" h="148">
                <a:moveTo>
                  <a:pt x="0" y="74"/>
                </a:moveTo>
                <a:lnTo>
                  <a:pt x="31" y="0"/>
                </a:lnTo>
                <a:lnTo>
                  <a:pt x="48" y="148"/>
                </a:lnTo>
                <a:lnTo>
                  <a:pt x="0" y="7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22" name="Freeform 198"/>
          <p:cNvSpPr/>
          <p:nvPr/>
        </p:nvSpPr>
        <p:spPr bwMode="auto">
          <a:xfrm>
            <a:off x="8083666" y="1927109"/>
            <a:ext cx="708122" cy="738039"/>
          </a:xfrm>
          <a:custGeom>
            <a:avLst/>
            <a:gdLst>
              <a:gd name="T0" fmla="*/ 0 w 71"/>
              <a:gd name="T1" fmla="*/ 69 h 74"/>
              <a:gd name="T2" fmla="*/ 40 w 71"/>
              <a:gd name="T3" fmla="*/ 74 h 74"/>
              <a:gd name="T4" fmla="*/ 71 w 71"/>
              <a:gd name="T5" fmla="*/ 0 h 74"/>
              <a:gd name="T6" fmla="*/ 0 w 71"/>
              <a:gd name="T7" fmla="*/ 69 h 7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71" h="74">
                <a:moveTo>
                  <a:pt x="0" y="69"/>
                </a:moveTo>
                <a:lnTo>
                  <a:pt x="40" y="74"/>
                </a:lnTo>
                <a:lnTo>
                  <a:pt x="71" y="0"/>
                </a:lnTo>
                <a:lnTo>
                  <a:pt x="0" y="69"/>
                </a:lnTo>
                <a:close/>
              </a:path>
            </a:pathLst>
          </a:custGeom>
          <a:solidFill>
            <a:srgbClr val="92D050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23" name="Line 199"/>
          <p:cNvSpPr>
            <a:spLocks noChangeShapeType="1"/>
          </p:cNvSpPr>
          <p:nvPr/>
        </p:nvSpPr>
        <p:spPr bwMode="auto">
          <a:xfrm>
            <a:off x="11295134" y="4400537"/>
            <a:ext cx="0" cy="0"/>
          </a:xfrm>
          <a:prstGeom prst="lin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24" name="Line 200"/>
          <p:cNvSpPr>
            <a:spLocks noChangeShapeType="1"/>
          </p:cNvSpPr>
          <p:nvPr/>
        </p:nvSpPr>
        <p:spPr bwMode="auto">
          <a:xfrm>
            <a:off x="11295134" y="4400537"/>
            <a:ext cx="0" cy="0"/>
          </a:xfrm>
          <a:prstGeom prst="lin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36" name="文本框 135"/>
          <p:cNvSpPr txBox="1"/>
          <p:nvPr/>
        </p:nvSpPr>
        <p:spPr>
          <a:xfrm>
            <a:off x="1348416" y="2088612"/>
            <a:ext cx="349790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9600" smtClean="0">
                <a:solidFill>
                  <a:schemeClr val="bg1"/>
                </a:solidFill>
                <a:latin typeface="+mj-lt"/>
              </a:rPr>
              <a:t>PART</a:t>
            </a:r>
            <a:endParaRPr lang="zh-CN" altLang="en-US" sz="96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7" name="文本框 136"/>
          <p:cNvSpPr txBox="1"/>
          <p:nvPr/>
        </p:nvSpPr>
        <p:spPr>
          <a:xfrm>
            <a:off x="1348415" y="3287999"/>
            <a:ext cx="30517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5400" smtClean="0">
                <a:solidFill>
                  <a:schemeClr val="bg1"/>
                </a:solidFill>
                <a:latin typeface="+mj-lt"/>
              </a:rPr>
              <a:t>THREE</a:t>
            </a:r>
            <a:endParaRPr lang="zh-CN" altLang="en-US" sz="54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8" name="矩形 137"/>
          <p:cNvSpPr/>
          <p:nvPr/>
        </p:nvSpPr>
        <p:spPr>
          <a:xfrm>
            <a:off x="1377308" y="4267773"/>
            <a:ext cx="3275715" cy="5988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altLang="zh-CN" sz="1100" smtClean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Enterpreneurship of The Unite Kingdom</a:t>
            </a:r>
            <a:endParaRPr lang="en-US" altLang="zh-CN" sz="1100" smtClean="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algn="just"/>
            <a:r>
              <a:rPr lang="en-US" altLang="zh-CN" sz="1100" b="1">
                <a:solidFill>
                  <a:schemeClr val="bg1"/>
                </a:solidFill>
                <a:sym typeface="+mn-ea"/>
              </a:rPr>
              <a:t>Social</a:t>
            </a:r>
            <a:endParaRPr lang="en-US" altLang="zh-CN" sz="1100" dirty="0" smtClean="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algn="just"/>
            <a:endParaRPr lang="en-US" altLang="zh-CN" sz="1100" dirty="0" smtClean="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grpSp>
        <p:nvGrpSpPr>
          <p:cNvPr id="139" name="组合 138"/>
          <p:cNvGrpSpPr/>
          <p:nvPr/>
        </p:nvGrpSpPr>
        <p:grpSpPr>
          <a:xfrm>
            <a:off x="4093541" y="3505083"/>
            <a:ext cx="306582" cy="527623"/>
            <a:chOff x="3303333" y="752089"/>
            <a:chExt cx="484065" cy="833069"/>
          </a:xfrm>
        </p:grpSpPr>
        <p:cxnSp>
          <p:nvCxnSpPr>
            <p:cNvPr id="140" name="直接连接符 139"/>
            <p:cNvCxnSpPr/>
            <p:nvPr/>
          </p:nvCxnSpPr>
          <p:spPr>
            <a:xfrm>
              <a:off x="3373120" y="814068"/>
              <a:ext cx="355600" cy="355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1" name="直接连接符 140"/>
            <p:cNvCxnSpPr/>
            <p:nvPr/>
          </p:nvCxnSpPr>
          <p:spPr>
            <a:xfrm flipV="1">
              <a:off x="3373120" y="1179955"/>
              <a:ext cx="355600" cy="355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2" name="椭圆 141"/>
            <p:cNvSpPr/>
            <p:nvPr/>
          </p:nvSpPr>
          <p:spPr>
            <a:xfrm>
              <a:off x="3687470" y="1129991"/>
              <a:ext cx="99928" cy="99928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43" name="椭圆 142"/>
            <p:cNvSpPr/>
            <p:nvPr/>
          </p:nvSpPr>
          <p:spPr>
            <a:xfrm>
              <a:off x="3303333" y="752089"/>
              <a:ext cx="99928" cy="99928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44" name="椭圆 143"/>
            <p:cNvSpPr/>
            <p:nvPr/>
          </p:nvSpPr>
          <p:spPr>
            <a:xfrm>
              <a:off x="3303333" y="1485230"/>
              <a:ext cx="99928" cy="99928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3" name="图片 62"/>
          <p:cNvPicPr>
            <a:picLocks noChangeAspect="1"/>
          </p:cNvPicPr>
          <p:nvPr/>
        </p:nvPicPr>
        <p:blipFill rotWithShape="1">
          <a:blip r:embed="rId1">
            <a:extLst>
              <a:ext uri="{BEBA8EAE-BF5A-486C-A8C5-ECC9F3942E4B}">
                <a14:imgProps xmlns:a14="http://schemas.microsoft.com/office/drawing/2010/main">
                  <a14:imgLayer r:embed="rId2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6445" b="23597"/>
          <a:stretch>
            <a:fillRect/>
          </a:stretch>
        </p:blipFill>
        <p:spPr>
          <a:xfrm>
            <a:off x="635" y="-3810"/>
            <a:ext cx="12192000" cy="3426106"/>
          </a:xfrm>
          <a:prstGeom prst="rect">
            <a:avLst/>
          </a:prstGeom>
        </p:spPr>
      </p:pic>
      <p:sp>
        <p:nvSpPr>
          <p:cNvPr id="29" name="矩形 28"/>
          <p:cNvSpPr/>
          <p:nvPr/>
        </p:nvSpPr>
        <p:spPr>
          <a:xfrm rot="416640">
            <a:off x="478394" y="358219"/>
            <a:ext cx="1168923" cy="329938"/>
          </a:xfrm>
          <a:prstGeom prst="rect">
            <a:avLst/>
          </a:prstGeom>
          <a:noFill/>
          <a:ln w="31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" name="矩形 2"/>
          <p:cNvSpPr/>
          <p:nvPr/>
        </p:nvSpPr>
        <p:spPr>
          <a:xfrm>
            <a:off x="499621" y="358219"/>
            <a:ext cx="1168923" cy="329938"/>
          </a:xfrm>
          <a:prstGeom prst="rect">
            <a:avLst/>
          </a:prstGeom>
          <a:noFill/>
          <a:ln w="31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1400" b="1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The UK</a:t>
            </a:r>
            <a:endParaRPr lang="en-US" altLang="zh-CN" sz="1400" b="1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4" name="等腰三角形 3"/>
          <p:cNvSpPr/>
          <p:nvPr/>
        </p:nvSpPr>
        <p:spPr>
          <a:xfrm rot="10800000">
            <a:off x="2356810" y="3422100"/>
            <a:ext cx="386389" cy="227879"/>
          </a:xfrm>
          <a:prstGeom prst="triangl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6" name="等腰三角形 35"/>
          <p:cNvSpPr/>
          <p:nvPr/>
        </p:nvSpPr>
        <p:spPr>
          <a:xfrm rot="10800000">
            <a:off x="5902806" y="3422100"/>
            <a:ext cx="386389" cy="227879"/>
          </a:xfrm>
          <a:prstGeom prst="triangl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7" name="等腰三角形 36"/>
          <p:cNvSpPr/>
          <p:nvPr/>
        </p:nvSpPr>
        <p:spPr>
          <a:xfrm rot="10800000">
            <a:off x="9480123" y="3422100"/>
            <a:ext cx="386389" cy="227879"/>
          </a:xfrm>
          <a:prstGeom prst="triangl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4" name="椭圆 43"/>
          <p:cNvSpPr/>
          <p:nvPr/>
        </p:nvSpPr>
        <p:spPr>
          <a:xfrm>
            <a:off x="1638737" y="333981"/>
            <a:ext cx="48475" cy="48475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7" name="椭圆 46"/>
          <p:cNvSpPr/>
          <p:nvPr/>
        </p:nvSpPr>
        <p:spPr>
          <a:xfrm>
            <a:off x="1598616" y="663022"/>
            <a:ext cx="48475" cy="48475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9" name="椭圆 48"/>
          <p:cNvSpPr/>
          <p:nvPr/>
        </p:nvSpPr>
        <p:spPr>
          <a:xfrm>
            <a:off x="475383" y="583012"/>
            <a:ext cx="48475" cy="48475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0" name="椭圆 49"/>
          <p:cNvSpPr/>
          <p:nvPr/>
        </p:nvSpPr>
        <p:spPr>
          <a:xfrm>
            <a:off x="475383" y="264530"/>
            <a:ext cx="48475" cy="48475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1" name="椭圆 50"/>
          <p:cNvSpPr/>
          <p:nvPr/>
        </p:nvSpPr>
        <p:spPr>
          <a:xfrm>
            <a:off x="1035607" y="671573"/>
            <a:ext cx="48475" cy="48475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2" name="椭圆 51"/>
          <p:cNvSpPr/>
          <p:nvPr/>
        </p:nvSpPr>
        <p:spPr>
          <a:xfrm>
            <a:off x="1059844" y="333981"/>
            <a:ext cx="48475" cy="48475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3" name="同心圆 22"/>
          <p:cNvSpPr/>
          <p:nvPr/>
        </p:nvSpPr>
        <p:spPr>
          <a:xfrm>
            <a:off x="1982470" y="582930"/>
            <a:ext cx="2156460" cy="2130425"/>
          </a:xfrm>
          <a:prstGeom prst="donu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24" name="同心圆 23"/>
          <p:cNvSpPr/>
          <p:nvPr/>
        </p:nvSpPr>
        <p:spPr>
          <a:xfrm>
            <a:off x="4314825" y="582930"/>
            <a:ext cx="2156460" cy="2130425"/>
          </a:xfrm>
          <a:prstGeom prst="donu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25" name="同心圆 24"/>
          <p:cNvSpPr/>
          <p:nvPr/>
        </p:nvSpPr>
        <p:spPr>
          <a:xfrm>
            <a:off x="6647180" y="582930"/>
            <a:ext cx="2156460" cy="2130425"/>
          </a:xfrm>
          <a:prstGeom prst="donu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26" name="同心圆 25"/>
          <p:cNvSpPr/>
          <p:nvPr/>
        </p:nvSpPr>
        <p:spPr>
          <a:xfrm>
            <a:off x="8987790" y="582930"/>
            <a:ext cx="2156460" cy="2130425"/>
          </a:xfrm>
          <a:prstGeom prst="donu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30" name="文本框 29"/>
          <p:cNvSpPr txBox="1"/>
          <p:nvPr/>
        </p:nvSpPr>
        <p:spPr>
          <a:xfrm>
            <a:off x="2666365" y="1407160"/>
            <a:ext cx="84010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>
                <a:solidFill>
                  <a:schemeClr val="bg1"/>
                </a:solidFill>
              </a:rPr>
              <a:t>42.98</a:t>
            </a:r>
            <a:endParaRPr lang="en-US" altLang="zh-CN">
              <a:solidFill>
                <a:schemeClr val="bg1"/>
              </a:solidFill>
            </a:endParaRPr>
          </a:p>
        </p:txBody>
      </p:sp>
      <p:sp>
        <p:nvSpPr>
          <p:cNvPr id="31" name="文本框 30"/>
          <p:cNvSpPr txBox="1"/>
          <p:nvPr/>
        </p:nvSpPr>
        <p:spPr>
          <a:xfrm>
            <a:off x="2666365" y="720090"/>
            <a:ext cx="84010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>
                <a:solidFill>
                  <a:schemeClr val="bg1"/>
                </a:solidFill>
              </a:rPr>
              <a:t>43.43</a:t>
            </a:r>
            <a:endParaRPr lang="en-US" altLang="zh-CN">
              <a:solidFill>
                <a:schemeClr val="bg1"/>
              </a:solidFill>
            </a:endParaRPr>
          </a:p>
        </p:txBody>
      </p:sp>
      <p:sp>
        <p:nvSpPr>
          <p:cNvPr id="32" name="文本框 31"/>
          <p:cNvSpPr txBox="1"/>
          <p:nvPr/>
        </p:nvSpPr>
        <p:spPr>
          <a:xfrm>
            <a:off x="4973320" y="688340"/>
            <a:ext cx="84010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>
                <a:solidFill>
                  <a:schemeClr val="bg1"/>
                </a:solidFill>
              </a:rPr>
              <a:t>48.86</a:t>
            </a:r>
            <a:endParaRPr lang="en-US" altLang="zh-CN">
              <a:solidFill>
                <a:schemeClr val="bg1"/>
              </a:solidFill>
            </a:endParaRPr>
          </a:p>
        </p:txBody>
      </p:sp>
      <p:sp>
        <p:nvSpPr>
          <p:cNvPr id="33" name="文本框 32"/>
          <p:cNvSpPr txBox="1"/>
          <p:nvPr/>
        </p:nvSpPr>
        <p:spPr>
          <a:xfrm>
            <a:off x="4972685" y="1476375"/>
            <a:ext cx="84010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>
                <a:solidFill>
                  <a:schemeClr val="bg1"/>
                </a:solidFill>
              </a:rPr>
              <a:t>48.21</a:t>
            </a:r>
            <a:endParaRPr lang="en-US" altLang="zh-CN">
              <a:solidFill>
                <a:schemeClr val="bg1"/>
              </a:solidFill>
            </a:endParaRPr>
          </a:p>
        </p:txBody>
      </p:sp>
      <p:sp>
        <p:nvSpPr>
          <p:cNvPr id="34" name="文本框 33"/>
          <p:cNvSpPr txBox="1"/>
          <p:nvPr/>
        </p:nvSpPr>
        <p:spPr>
          <a:xfrm>
            <a:off x="7305675" y="711200"/>
            <a:ext cx="84010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>
                <a:solidFill>
                  <a:schemeClr val="bg1"/>
                </a:solidFill>
              </a:rPr>
              <a:t>36.97</a:t>
            </a:r>
            <a:endParaRPr lang="en-US" altLang="zh-CN">
              <a:solidFill>
                <a:schemeClr val="bg1"/>
              </a:solidFill>
            </a:endParaRPr>
          </a:p>
        </p:txBody>
      </p:sp>
      <p:sp>
        <p:nvSpPr>
          <p:cNvPr id="35" name="文本框 34"/>
          <p:cNvSpPr txBox="1"/>
          <p:nvPr/>
        </p:nvSpPr>
        <p:spPr>
          <a:xfrm>
            <a:off x="7305040" y="1476375"/>
            <a:ext cx="84010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>
                <a:solidFill>
                  <a:schemeClr val="bg1"/>
                </a:solidFill>
              </a:rPr>
              <a:t>35.85</a:t>
            </a:r>
            <a:endParaRPr lang="en-US" altLang="zh-CN">
              <a:solidFill>
                <a:schemeClr val="bg1"/>
              </a:solidFill>
            </a:endParaRPr>
          </a:p>
        </p:txBody>
      </p:sp>
      <p:sp>
        <p:nvSpPr>
          <p:cNvPr id="38" name="文本框 37"/>
          <p:cNvSpPr txBox="1"/>
          <p:nvPr/>
        </p:nvSpPr>
        <p:spPr>
          <a:xfrm>
            <a:off x="9646285" y="720090"/>
            <a:ext cx="84010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>
                <a:solidFill>
                  <a:schemeClr val="bg1"/>
                </a:solidFill>
              </a:rPr>
              <a:t>21.66</a:t>
            </a:r>
            <a:endParaRPr lang="en-US" altLang="zh-CN">
              <a:solidFill>
                <a:schemeClr val="bg1"/>
              </a:solidFill>
            </a:endParaRPr>
          </a:p>
        </p:txBody>
      </p:sp>
      <p:sp>
        <p:nvSpPr>
          <p:cNvPr id="39" name="文本框 38"/>
          <p:cNvSpPr txBox="1"/>
          <p:nvPr/>
        </p:nvSpPr>
        <p:spPr>
          <a:xfrm>
            <a:off x="9645650" y="1463675"/>
            <a:ext cx="84010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>
                <a:solidFill>
                  <a:schemeClr val="bg1"/>
                </a:solidFill>
              </a:rPr>
              <a:t>7.27</a:t>
            </a:r>
            <a:endParaRPr lang="en-US" altLang="zh-CN">
              <a:solidFill>
                <a:schemeClr val="bg1"/>
              </a:solidFill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57120" y="3585845"/>
            <a:ext cx="7414895" cy="2682240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9083040" y="6407150"/>
            <a:ext cx="2675890" cy="2298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900">
                <a:latin typeface="Times New Roman" panose="02020603050405020304" charset="0"/>
                <a:cs typeface="Times New Roman" panose="02020603050405020304" charset="0"/>
                <a:sym typeface="+mn-ea"/>
                <a:hlinkClick r:id="rId4"/>
              </a:rPr>
              <a:t>http://www.gemconsortium.org/country-profile/121</a:t>
            </a:r>
            <a:endParaRPr lang="en-US" altLang="zh-CN" sz="900">
              <a:latin typeface="Times New Roman" panose="02020603050405020304" charset="0"/>
              <a:cs typeface="Times New Roman" panose="02020603050405020304" charset="0"/>
              <a:sym typeface="+mn-ea"/>
              <a:hlinkClick r:id="rId4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4"/>
          <p:cNvGrpSpPr>
            <a:grpSpLocks noChangeAspect="1"/>
          </p:cNvGrpSpPr>
          <p:nvPr/>
        </p:nvGrpSpPr>
        <p:grpSpPr bwMode="auto">
          <a:xfrm flipH="1">
            <a:off x="-4830678" y="-226322"/>
            <a:ext cx="7252788" cy="7252782"/>
            <a:chOff x="1019" y="258"/>
            <a:chExt cx="3725" cy="3725"/>
          </a:xfrm>
          <a:noFill/>
        </p:grpSpPr>
        <p:sp>
          <p:nvSpPr>
            <p:cNvPr id="3" name="Freeform 5"/>
            <p:cNvSpPr/>
            <p:nvPr/>
          </p:nvSpPr>
          <p:spPr bwMode="auto">
            <a:xfrm>
              <a:off x="3766" y="2878"/>
              <a:ext cx="794" cy="694"/>
            </a:xfrm>
            <a:custGeom>
              <a:avLst/>
              <a:gdLst>
                <a:gd name="T0" fmla="*/ 340 w 794"/>
                <a:gd name="T1" fmla="*/ 694 h 694"/>
                <a:gd name="T2" fmla="*/ 0 w 794"/>
                <a:gd name="T3" fmla="*/ 114 h 694"/>
                <a:gd name="T4" fmla="*/ 794 w 794"/>
                <a:gd name="T5" fmla="*/ 0 h 694"/>
                <a:gd name="T6" fmla="*/ 340 w 794"/>
                <a:gd name="T7" fmla="*/ 694 h 6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94" h="694">
                  <a:moveTo>
                    <a:pt x="340" y="694"/>
                  </a:moveTo>
                  <a:lnTo>
                    <a:pt x="0" y="114"/>
                  </a:lnTo>
                  <a:lnTo>
                    <a:pt x="794" y="0"/>
                  </a:lnTo>
                  <a:lnTo>
                    <a:pt x="340" y="694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" name="Freeform 6"/>
            <p:cNvSpPr/>
            <p:nvPr/>
          </p:nvSpPr>
          <p:spPr bwMode="auto">
            <a:xfrm>
              <a:off x="3101" y="3204"/>
              <a:ext cx="1005" cy="708"/>
            </a:xfrm>
            <a:custGeom>
              <a:avLst/>
              <a:gdLst>
                <a:gd name="T0" fmla="*/ 311 w 1005"/>
                <a:gd name="T1" fmla="*/ 708 h 708"/>
                <a:gd name="T2" fmla="*/ 0 w 1005"/>
                <a:gd name="T3" fmla="*/ 0 h 708"/>
                <a:gd name="T4" fmla="*/ 1005 w 1005"/>
                <a:gd name="T5" fmla="*/ 368 h 708"/>
                <a:gd name="T6" fmla="*/ 311 w 1005"/>
                <a:gd name="T7" fmla="*/ 708 h 7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05" h="708">
                  <a:moveTo>
                    <a:pt x="311" y="708"/>
                  </a:moveTo>
                  <a:lnTo>
                    <a:pt x="0" y="0"/>
                  </a:lnTo>
                  <a:lnTo>
                    <a:pt x="1005" y="368"/>
                  </a:lnTo>
                  <a:lnTo>
                    <a:pt x="311" y="708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" name="Freeform 7"/>
            <p:cNvSpPr/>
            <p:nvPr/>
          </p:nvSpPr>
          <p:spPr bwMode="auto">
            <a:xfrm>
              <a:off x="2874" y="3204"/>
              <a:ext cx="538" cy="779"/>
            </a:xfrm>
            <a:custGeom>
              <a:avLst/>
              <a:gdLst>
                <a:gd name="T0" fmla="*/ 0 w 538"/>
                <a:gd name="T1" fmla="*/ 779 h 779"/>
                <a:gd name="T2" fmla="*/ 227 w 538"/>
                <a:gd name="T3" fmla="*/ 0 h 779"/>
                <a:gd name="T4" fmla="*/ 538 w 538"/>
                <a:gd name="T5" fmla="*/ 708 h 779"/>
                <a:gd name="T6" fmla="*/ 0 w 538"/>
                <a:gd name="T7" fmla="*/ 779 h 7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38" h="779">
                  <a:moveTo>
                    <a:pt x="0" y="779"/>
                  </a:moveTo>
                  <a:lnTo>
                    <a:pt x="227" y="0"/>
                  </a:lnTo>
                  <a:lnTo>
                    <a:pt x="538" y="708"/>
                  </a:lnTo>
                  <a:lnTo>
                    <a:pt x="0" y="779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6" name="Freeform 8"/>
            <p:cNvSpPr/>
            <p:nvPr/>
          </p:nvSpPr>
          <p:spPr bwMode="auto">
            <a:xfrm>
              <a:off x="2095" y="3530"/>
              <a:ext cx="779" cy="453"/>
            </a:xfrm>
            <a:custGeom>
              <a:avLst/>
              <a:gdLst>
                <a:gd name="T0" fmla="*/ 779 w 779"/>
                <a:gd name="T1" fmla="*/ 453 h 453"/>
                <a:gd name="T2" fmla="*/ 383 w 779"/>
                <a:gd name="T3" fmla="*/ 0 h 453"/>
                <a:gd name="T4" fmla="*/ 0 w 779"/>
                <a:gd name="T5" fmla="*/ 297 h 453"/>
                <a:gd name="T6" fmla="*/ 779 w 779"/>
                <a:gd name="T7" fmla="*/ 453 h 4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79" h="453">
                  <a:moveTo>
                    <a:pt x="779" y="453"/>
                  </a:moveTo>
                  <a:lnTo>
                    <a:pt x="383" y="0"/>
                  </a:lnTo>
                  <a:lnTo>
                    <a:pt x="0" y="297"/>
                  </a:lnTo>
                  <a:lnTo>
                    <a:pt x="779" y="453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7" name="Freeform 9"/>
            <p:cNvSpPr/>
            <p:nvPr/>
          </p:nvSpPr>
          <p:spPr bwMode="auto">
            <a:xfrm>
              <a:off x="2662" y="3133"/>
              <a:ext cx="439" cy="850"/>
            </a:xfrm>
            <a:custGeom>
              <a:avLst/>
              <a:gdLst>
                <a:gd name="T0" fmla="*/ 439 w 439"/>
                <a:gd name="T1" fmla="*/ 71 h 850"/>
                <a:gd name="T2" fmla="*/ 0 w 439"/>
                <a:gd name="T3" fmla="*/ 0 h 850"/>
                <a:gd name="T4" fmla="*/ 212 w 439"/>
                <a:gd name="T5" fmla="*/ 850 h 850"/>
                <a:gd name="T6" fmla="*/ 439 w 439"/>
                <a:gd name="T7" fmla="*/ 71 h 8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39" h="850">
                  <a:moveTo>
                    <a:pt x="439" y="71"/>
                  </a:moveTo>
                  <a:lnTo>
                    <a:pt x="0" y="0"/>
                  </a:lnTo>
                  <a:lnTo>
                    <a:pt x="212" y="850"/>
                  </a:lnTo>
                  <a:lnTo>
                    <a:pt x="439" y="71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8" name="Freeform 10"/>
            <p:cNvSpPr/>
            <p:nvPr/>
          </p:nvSpPr>
          <p:spPr bwMode="auto">
            <a:xfrm>
              <a:off x="2662" y="2482"/>
              <a:ext cx="439" cy="722"/>
            </a:xfrm>
            <a:custGeom>
              <a:avLst/>
              <a:gdLst>
                <a:gd name="T0" fmla="*/ 0 w 439"/>
                <a:gd name="T1" fmla="*/ 651 h 722"/>
                <a:gd name="T2" fmla="*/ 439 w 439"/>
                <a:gd name="T3" fmla="*/ 722 h 722"/>
                <a:gd name="T4" fmla="*/ 85 w 439"/>
                <a:gd name="T5" fmla="*/ 0 h 722"/>
                <a:gd name="T6" fmla="*/ 0 w 439"/>
                <a:gd name="T7" fmla="*/ 651 h 7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39" h="722">
                  <a:moveTo>
                    <a:pt x="0" y="651"/>
                  </a:moveTo>
                  <a:lnTo>
                    <a:pt x="439" y="722"/>
                  </a:lnTo>
                  <a:lnTo>
                    <a:pt x="85" y="0"/>
                  </a:lnTo>
                  <a:lnTo>
                    <a:pt x="0" y="651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9" name="Freeform 11"/>
            <p:cNvSpPr/>
            <p:nvPr/>
          </p:nvSpPr>
          <p:spPr bwMode="auto">
            <a:xfrm>
              <a:off x="3101" y="2992"/>
              <a:ext cx="1005" cy="580"/>
            </a:xfrm>
            <a:custGeom>
              <a:avLst/>
              <a:gdLst>
                <a:gd name="T0" fmla="*/ 0 w 1005"/>
                <a:gd name="T1" fmla="*/ 212 h 580"/>
                <a:gd name="T2" fmla="*/ 665 w 1005"/>
                <a:gd name="T3" fmla="*/ 0 h 580"/>
                <a:gd name="T4" fmla="*/ 1005 w 1005"/>
                <a:gd name="T5" fmla="*/ 580 h 580"/>
                <a:gd name="T6" fmla="*/ 0 w 1005"/>
                <a:gd name="T7" fmla="*/ 212 h 5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05" h="580">
                  <a:moveTo>
                    <a:pt x="0" y="212"/>
                  </a:moveTo>
                  <a:lnTo>
                    <a:pt x="665" y="0"/>
                  </a:lnTo>
                  <a:lnTo>
                    <a:pt x="1005" y="580"/>
                  </a:lnTo>
                  <a:lnTo>
                    <a:pt x="0" y="212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0" name="Freeform 12"/>
            <p:cNvSpPr/>
            <p:nvPr/>
          </p:nvSpPr>
          <p:spPr bwMode="auto">
            <a:xfrm>
              <a:off x="1968" y="2723"/>
              <a:ext cx="694" cy="410"/>
            </a:xfrm>
            <a:custGeom>
              <a:avLst/>
              <a:gdLst>
                <a:gd name="T0" fmla="*/ 694 w 694"/>
                <a:gd name="T1" fmla="*/ 410 h 410"/>
                <a:gd name="T2" fmla="*/ 0 w 694"/>
                <a:gd name="T3" fmla="*/ 311 h 410"/>
                <a:gd name="T4" fmla="*/ 368 w 694"/>
                <a:gd name="T5" fmla="*/ 0 h 410"/>
                <a:gd name="T6" fmla="*/ 694 w 694"/>
                <a:gd name="T7" fmla="*/ 410 h 4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94" h="410">
                  <a:moveTo>
                    <a:pt x="694" y="410"/>
                  </a:moveTo>
                  <a:lnTo>
                    <a:pt x="0" y="311"/>
                  </a:lnTo>
                  <a:lnTo>
                    <a:pt x="368" y="0"/>
                  </a:lnTo>
                  <a:lnTo>
                    <a:pt x="694" y="410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1" name="Freeform 13"/>
            <p:cNvSpPr/>
            <p:nvPr/>
          </p:nvSpPr>
          <p:spPr bwMode="auto">
            <a:xfrm>
              <a:off x="1968" y="3034"/>
              <a:ext cx="269" cy="793"/>
            </a:xfrm>
            <a:custGeom>
              <a:avLst/>
              <a:gdLst>
                <a:gd name="T0" fmla="*/ 0 w 269"/>
                <a:gd name="T1" fmla="*/ 0 h 793"/>
                <a:gd name="T2" fmla="*/ 127 w 269"/>
                <a:gd name="T3" fmla="*/ 793 h 793"/>
                <a:gd name="T4" fmla="*/ 269 w 269"/>
                <a:gd name="T5" fmla="*/ 241 h 793"/>
                <a:gd name="T6" fmla="*/ 0 w 269"/>
                <a:gd name="T7" fmla="*/ 0 h 7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9" h="793">
                  <a:moveTo>
                    <a:pt x="0" y="0"/>
                  </a:moveTo>
                  <a:lnTo>
                    <a:pt x="127" y="793"/>
                  </a:lnTo>
                  <a:lnTo>
                    <a:pt x="269" y="241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2" name="Freeform 14"/>
            <p:cNvSpPr/>
            <p:nvPr/>
          </p:nvSpPr>
          <p:spPr bwMode="auto">
            <a:xfrm>
              <a:off x="1486" y="3034"/>
              <a:ext cx="609" cy="793"/>
            </a:xfrm>
            <a:custGeom>
              <a:avLst/>
              <a:gdLst>
                <a:gd name="T0" fmla="*/ 0 w 609"/>
                <a:gd name="T1" fmla="*/ 326 h 793"/>
                <a:gd name="T2" fmla="*/ 482 w 609"/>
                <a:gd name="T3" fmla="*/ 0 h 793"/>
                <a:gd name="T4" fmla="*/ 609 w 609"/>
                <a:gd name="T5" fmla="*/ 793 h 793"/>
                <a:gd name="T6" fmla="*/ 0 w 609"/>
                <a:gd name="T7" fmla="*/ 326 h 7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09" h="793">
                  <a:moveTo>
                    <a:pt x="0" y="326"/>
                  </a:moveTo>
                  <a:lnTo>
                    <a:pt x="482" y="0"/>
                  </a:lnTo>
                  <a:lnTo>
                    <a:pt x="609" y="793"/>
                  </a:lnTo>
                  <a:lnTo>
                    <a:pt x="0" y="326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3" name="Freeform 15"/>
            <p:cNvSpPr/>
            <p:nvPr/>
          </p:nvSpPr>
          <p:spPr bwMode="auto">
            <a:xfrm>
              <a:off x="2747" y="2482"/>
              <a:ext cx="750" cy="722"/>
            </a:xfrm>
            <a:custGeom>
              <a:avLst/>
              <a:gdLst>
                <a:gd name="T0" fmla="*/ 0 w 750"/>
                <a:gd name="T1" fmla="*/ 0 h 722"/>
                <a:gd name="T2" fmla="*/ 750 w 750"/>
                <a:gd name="T3" fmla="*/ 28 h 722"/>
                <a:gd name="T4" fmla="*/ 354 w 750"/>
                <a:gd name="T5" fmla="*/ 722 h 722"/>
                <a:gd name="T6" fmla="*/ 0 w 750"/>
                <a:gd name="T7" fmla="*/ 0 h 7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0" h="722">
                  <a:moveTo>
                    <a:pt x="0" y="0"/>
                  </a:moveTo>
                  <a:lnTo>
                    <a:pt x="750" y="28"/>
                  </a:lnTo>
                  <a:lnTo>
                    <a:pt x="354" y="722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4" name="Freeform 16"/>
            <p:cNvSpPr/>
            <p:nvPr/>
          </p:nvSpPr>
          <p:spPr bwMode="auto">
            <a:xfrm>
              <a:off x="3497" y="2510"/>
              <a:ext cx="1063" cy="482"/>
            </a:xfrm>
            <a:custGeom>
              <a:avLst/>
              <a:gdLst>
                <a:gd name="T0" fmla="*/ 269 w 1063"/>
                <a:gd name="T1" fmla="*/ 482 h 482"/>
                <a:gd name="T2" fmla="*/ 0 w 1063"/>
                <a:gd name="T3" fmla="*/ 0 h 482"/>
                <a:gd name="T4" fmla="*/ 1063 w 1063"/>
                <a:gd name="T5" fmla="*/ 368 h 482"/>
                <a:gd name="T6" fmla="*/ 269 w 1063"/>
                <a:gd name="T7" fmla="*/ 482 h 4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63" h="482">
                  <a:moveTo>
                    <a:pt x="269" y="482"/>
                  </a:moveTo>
                  <a:lnTo>
                    <a:pt x="0" y="0"/>
                  </a:lnTo>
                  <a:lnTo>
                    <a:pt x="1063" y="368"/>
                  </a:lnTo>
                  <a:lnTo>
                    <a:pt x="269" y="482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5" name="Freeform 18"/>
            <p:cNvSpPr/>
            <p:nvPr/>
          </p:nvSpPr>
          <p:spPr bwMode="auto">
            <a:xfrm>
              <a:off x="3101" y="2510"/>
              <a:ext cx="665" cy="723"/>
            </a:xfrm>
            <a:custGeom>
              <a:avLst/>
              <a:gdLst>
                <a:gd name="T0" fmla="*/ 0 w 665"/>
                <a:gd name="T1" fmla="*/ 694 h 723"/>
                <a:gd name="T2" fmla="*/ 396 w 665"/>
                <a:gd name="T3" fmla="*/ 0 h 723"/>
                <a:gd name="T4" fmla="*/ 665 w 665"/>
                <a:gd name="T5" fmla="*/ 482 h 723"/>
                <a:gd name="T6" fmla="*/ 0 w 665"/>
                <a:gd name="T7" fmla="*/ 723 h 7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65" h="723">
                  <a:moveTo>
                    <a:pt x="0" y="694"/>
                  </a:moveTo>
                  <a:lnTo>
                    <a:pt x="396" y="0"/>
                  </a:lnTo>
                  <a:lnTo>
                    <a:pt x="665" y="482"/>
                  </a:lnTo>
                  <a:lnTo>
                    <a:pt x="0" y="723"/>
                  </a:lnTo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6" name="Freeform 19"/>
            <p:cNvSpPr/>
            <p:nvPr/>
          </p:nvSpPr>
          <p:spPr bwMode="auto">
            <a:xfrm>
              <a:off x="1968" y="2397"/>
              <a:ext cx="368" cy="637"/>
            </a:xfrm>
            <a:custGeom>
              <a:avLst/>
              <a:gdLst>
                <a:gd name="T0" fmla="*/ 0 w 368"/>
                <a:gd name="T1" fmla="*/ 637 h 637"/>
                <a:gd name="T2" fmla="*/ 28 w 368"/>
                <a:gd name="T3" fmla="*/ 0 h 637"/>
                <a:gd name="T4" fmla="*/ 368 w 368"/>
                <a:gd name="T5" fmla="*/ 326 h 637"/>
                <a:gd name="T6" fmla="*/ 0 w 368"/>
                <a:gd name="T7" fmla="*/ 637 h 6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8" h="637">
                  <a:moveTo>
                    <a:pt x="0" y="637"/>
                  </a:moveTo>
                  <a:lnTo>
                    <a:pt x="28" y="0"/>
                  </a:lnTo>
                  <a:lnTo>
                    <a:pt x="368" y="326"/>
                  </a:lnTo>
                  <a:lnTo>
                    <a:pt x="0" y="637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7" name="Freeform 20"/>
            <p:cNvSpPr/>
            <p:nvPr/>
          </p:nvSpPr>
          <p:spPr bwMode="auto">
            <a:xfrm>
              <a:off x="1146" y="2765"/>
              <a:ext cx="369" cy="595"/>
            </a:xfrm>
            <a:custGeom>
              <a:avLst/>
              <a:gdLst>
                <a:gd name="T0" fmla="*/ 0 w 369"/>
                <a:gd name="T1" fmla="*/ 0 h 595"/>
                <a:gd name="T2" fmla="*/ 369 w 369"/>
                <a:gd name="T3" fmla="*/ 85 h 595"/>
                <a:gd name="T4" fmla="*/ 340 w 369"/>
                <a:gd name="T5" fmla="*/ 595 h 595"/>
                <a:gd name="T6" fmla="*/ 0 w 369"/>
                <a:gd name="T7" fmla="*/ 0 h 5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9" h="595">
                  <a:moveTo>
                    <a:pt x="0" y="0"/>
                  </a:moveTo>
                  <a:lnTo>
                    <a:pt x="369" y="85"/>
                  </a:lnTo>
                  <a:lnTo>
                    <a:pt x="340" y="595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8" name="Freeform 21"/>
            <p:cNvSpPr/>
            <p:nvPr/>
          </p:nvSpPr>
          <p:spPr bwMode="auto">
            <a:xfrm>
              <a:off x="1019" y="2213"/>
              <a:ext cx="481" cy="552"/>
            </a:xfrm>
            <a:custGeom>
              <a:avLst/>
              <a:gdLst>
                <a:gd name="T0" fmla="*/ 0 w 481"/>
                <a:gd name="T1" fmla="*/ 0 h 552"/>
                <a:gd name="T2" fmla="*/ 481 w 481"/>
                <a:gd name="T3" fmla="*/ 42 h 552"/>
                <a:gd name="T4" fmla="*/ 127 w 481"/>
                <a:gd name="T5" fmla="*/ 552 h 552"/>
                <a:gd name="T6" fmla="*/ 0 w 481"/>
                <a:gd name="T7" fmla="*/ 0 h 5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81" h="552">
                  <a:moveTo>
                    <a:pt x="0" y="0"/>
                  </a:moveTo>
                  <a:lnTo>
                    <a:pt x="481" y="42"/>
                  </a:lnTo>
                  <a:lnTo>
                    <a:pt x="127" y="552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9" name="Freeform 22"/>
            <p:cNvSpPr/>
            <p:nvPr/>
          </p:nvSpPr>
          <p:spPr bwMode="auto">
            <a:xfrm>
              <a:off x="2095" y="3275"/>
              <a:ext cx="383" cy="552"/>
            </a:xfrm>
            <a:custGeom>
              <a:avLst/>
              <a:gdLst>
                <a:gd name="T0" fmla="*/ 142 w 383"/>
                <a:gd name="T1" fmla="*/ 0 h 552"/>
                <a:gd name="T2" fmla="*/ 383 w 383"/>
                <a:gd name="T3" fmla="*/ 255 h 552"/>
                <a:gd name="T4" fmla="*/ 0 w 383"/>
                <a:gd name="T5" fmla="*/ 552 h 552"/>
                <a:gd name="T6" fmla="*/ 142 w 383"/>
                <a:gd name="T7" fmla="*/ 0 h 5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3" h="552">
                  <a:moveTo>
                    <a:pt x="142" y="0"/>
                  </a:moveTo>
                  <a:lnTo>
                    <a:pt x="383" y="255"/>
                  </a:lnTo>
                  <a:lnTo>
                    <a:pt x="0" y="552"/>
                  </a:lnTo>
                  <a:lnTo>
                    <a:pt x="142" y="0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0" name="Freeform 23"/>
            <p:cNvSpPr/>
            <p:nvPr/>
          </p:nvSpPr>
          <p:spPr bwMode="auto">
            <a:xfrm>
              <a:off x="1968" y="3034"/>
              <a:ext cx="694" cy="241"/>
            </a:xfrm>
            <a:custGeom>
              <a:avLst/>
              <a:gdLst>
                <a:gd name="T0" fmla="*/ 269 w 694"/>
                <a:gd name="T1" fmla="*/ 241 h 241"/>
                <a:gd name="T2" fmla="*/ 694 w 694"/>
                <a:gd name="T3" fmla="*/ 99 h 241"/>
                <a:gd name="T4" fmla="*/ 0 w 694"/>
                <a:gd name="T5" fmla="*/ 0 h 241"/>
                <a:gd name="T6" fmla="*/ 269 w 694"/>
                <a:gd name="T7" fmla="*/ 241 h 2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94" h="241">
                  <a:moveTo>
                    <a:pt x="269" y="241"/>
                  </a:moveTo>
                  <a:lnTo>
                    <a:pt x="694" y="99"/>
                  </a:lnTo>
                  <a:lnTo>
                    <a:pt x="0" y="0"/>
                  </a:lnTo>
                  <a:lnTo>
                    <a:pt x="269" y="241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1" name="Freeform 24"/>
            <p:cNvSpPr/>
            <p:nvPr/>
          </p:nvSpPr>
          <p:spPr bwMode="auto">
            <a:xfrm>
              <a:off x="2237" y="3133"/>
              <a:ext cx="425" cy="397"/>
            </a:xfrm>
            <a:custGeom>
              <a:avLst/>
              <a:gdLst>
                <a:gd name="T0" fmla="*/ 241 w 425"/>
                <a:gd name="T1" fmla="*/ 397 h 397"/>
                <a:gd name="T2" fmla="*/ 425 w 425"/>
                <a:gd name="T3" fmla="*/ 0 h 397"/>
                <a:gd name="T4" fmla="*/ 0 w 425"/>
                <a:gd name="T5" fmla="*/ 142 h 397"/>
                <a:gd name="T6" fmla="*/ 241 w 425"/>
                <a:gd name="T7" fmla="*/ 397 h 3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25" h="397">
                  <a:moveTo>
                    <a:pt x="241" y="397"/>
                  </a:moveTo>
                  <a:lnTo>
                    <a:pt x="425" y="0"/>
                  </a:lnTo>
                  <a:lnTo>
                    <a:pt x="0" y="142"/>
                  </a:lnTo>
                  <a:lnTo>
                    <a:pt x="241" y="397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2" name="Freeform 25"/>
            <p:cNvSpPr/>
            <p:nvPr/>
          </p:nvSpPr>
          <p:spPr bwMode="auto">
            <a:xfrm>
              <a:off x="2478" y="3133"/>
              <a:ext cx="396" cy="850"/>
            </a:xfrm>
            <a:custGeom>
              <a:avLst/>
              <a:gdLst>
                <a:gd name="T0" fmla="*/ 184 w 396"/>
                <a:gd name="T1" fmla="*/ 0 h 850"/>
                <a:gd name="T2" fmla="*/ 396 w 396"/>
                <a:gd name="T3" fmla="*/ 850 h 850"/>
                <a:gd name="T4" fmla="*/ 0 w 396"/>
                <a:gd name="T5" fmla="*/ 397 h 850"/>
                <a:gd name="T6" fmla="*/ 184 w 396"/>
                <a:gd name="T7" fmla="*/ 0 h 8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96" h="850">
                  <a:moveTo>
                    <a:pt x="184" y="0"/>
                  </a:moveTo>
                  <a:lnTo>
                    <a:pt x="396" y="850"/>
                  </a:lnTo>
                  <a:lnTo>
                    <a:pt x="0" y="397"/>
                  </a:lnTo>
                  <a:lnTo>
                    <a:pt x="184" y="0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3" name="Freeform 26"/>
            <p:cNvSpPr/>
            <p:nvPr/>
          </p:nvSpPr>
          <p:spPr bwMode="auto">
            <a:xfrm>
              <a:off x="1486" y="2850"/>
              <a:ext cx="482" cy="510"/>
            </a:xfrm>
            <a:custGeom>
              <a:avLst/>
              <a:gdLst>
                <a:gd name="T0" fmla="*/ 29 w 482"/>
                <a:gd name="T1" fmla="*/ 0 h 510"/>
                <a:gd name="T2" fmla="*/ 482 w 482"/>
                <a:gd name="T3" fmla="*/ 184 h 510"/>
                <a:gd name="T4" fmla="*/ 0 w 482"/>
                <a:gd name="T5" fmla="*/ 510 h 510"/>
                <a:gd name="T6" fmla="*/ 29 w 482"/>
                <a:gd name="T7" fmla="*/ 0 h 5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82" h="510">
                  <a:moveTo>
                    <a:pt x="29" y="0"/>
                  </a:moveTo>
                  <a:lnTo>
                    <a:pt x="482" y="184"/>
                  </a:lnTo>
                  <a:lnTo>
                    <a:pt x="0" y="510"/>
                  </a:lnTo>
                  <a:lnTo>
                    <a:pt x="29" y="0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4" name="Freeform 27"/>
            <p:cNvSpPr/>
            <p:nvPr/>
          </p:nvSpPr>
          <p:spPr bwMode="auto">
            <a:xfrm>
              <a:off x="1515" y="2397"/>
              <a:ext cx="481" cy="637"/>
            </a:xfrm>
            <a:custGeom>
              <a:avLst/>
              <a:gdLst>
                <a:gd name="T0" fmla="*/ 0 w 481"/>
                <a:gd name="T1" fmla="*/ 453 h 637"/>
                <a:gd name="T2" fmla="*/ 481 w 481"/>
                <a:gd name="T3" fmla="*/ 0 h 637"/>
                <a:gd name="T4" fmla="*/ 453 w 481"/>
                <a:gd name="T5" fmla="*/ 637 h 637"/>
                <a:gd name="T6" fmla="*/ 0 w 481"/>
                <a:gd name="T7" fmla="*/ 453 h 6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81" h="637">
                  <a:moveTo>
                    <a:pt x="0" y="453"/>
                  </a:moveTo>
                  <a:lnTo>
                    <a:pt x="481" y="0"/>
                  </a:lnTo>
                  <a:lnTo>
                    <a:pt x="453" y="637"/>
                  </a:lnTo>
                  <a:lnTo>
                    <a:pt x="0" y="453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5" name="Freeform 28"/>
            <p:cNvSpPr/>
            <p:nvPr/>
          </p:nvSpPr>
          <p:spPr bwMode="auto">
            <a:xfrm>
              <a:off x="1146" y="2255"/>
              <a:ext cx="369" cy="595"/>
            </a:xfrm>
            <a:custGeom>
              <a:avLst/>
              <a:gdLst>
                <a:gd name="T0" fmla="*/ 354 w 369"/>
                <a:gd name="T1" fmla="*/ 0 h 595"/>
                <a:gd name="T2" fmla="*/ 369 w 369"/>
                <a:gd name="T3" fmla="*/ 595 h 595"/>
                <a:gd name="T4" fmla="*/ 0 w 369"/>
                <a:gd name="T5" fmla="*/ 510 h 595"/>
                <a:gd name="T6" fmla="*/ 354 w 369"/>
                <a:gd name="T7" fmla="*/ 0 h 5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9" h="595">
                  <a:moveTo>
                    <a:pt x="354" y="0"/>
                  </a:moveTo>
                  <a:lnTo>
                    <a:pt x="369" y="595"/>
                  </a:lnTo>
                  <a:lnTo>
                    <a:pt x="0" y="510"/>
                  </a:lnTo>
                  <a:lnTo>
                    <a:pt x="354" y="0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6" name="Freeform 29"/>
            <p:cNvSpPr/>
            <p:nvPr/>
          </p:nvSpPr>
          <p:spPr bwMode="auto">
            <a:xfrm>
              <a:off x="1996" y="1901"/>
              <a:ext cx="751" cy="581"/>
            </a:xfrm>
            <a:custGeom>
              <a:avLst/>
              <a:gdLst>
                <a:gd name="T0" fmla="*/ 751 w 751"/>
                <a:gd name="T1" fmla="*/ 581 h 581"/>
                <a:gd name="T2" fmla="*/ 99 w 751"/>
                <a:gd name="T3" fmla="*/ 0 h 581"/>
                <a:gd name="T4" fmla="*/ 0 w 751"/>
                <a:gd name="T5" fmla="*/ 496 h 581"/>
                <a:gd name="T6" fmla="*/ 751 w 751"/>
                <a:gd name="T7" fmla="*/ 581 h 5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1" h="581">
                  <a:moveTo>
                    <a:pt x="751" y="581"/>
                  </a:moveTo>
                  <a:lnTo>
                    <a:pt x="99" y="0"/>
                  </a:lnTo>
                  <a:lnTo>
                    <a:pt x="0" y="496"/>
                  </a:lnTo>
                  <a:lnTo>
                    <a:pt x="751" y="581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7" name="Freeform 30"/>
            <p:cNvSpPr/>
            <p:nvPr/>
          </p:nvSpPr>
          <p:spPr bwMode="auto">
            <a:xfrm>
              <a:off x="1500" y="2255"/>
              <a:ext cx="496" cy="595"/>
            </a:xfrm>
            <a:custGeom>
              <a:avLst/>
              <a:gdLst>
                <a:gd name="T0" fmla="*/ 0 w 496"/>
                <a:gd name="T1" fmla="*/ 0 h 595"/>
                <a:gd name="T2" fmla="*/ 496 w 496"/>
                <a:gd name="T3" fmla="*/ 142 h 595"/>
                <a:gd name="T4" fmla="*/ 15 w 496"/>
                <a:gd name="T5" fmla="*/ 595 h 595"/>
                <a:gd name="T6" fmla="*/ 0 w 496"/>
                <a:gd name="T7" fmla="*/ 0 h 5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96" h="595">
                  <a:moveTo>
                    <a:pt x="0" y="0"/>
                  </a:moveTo>
                  <a:lnTo>
                    <a:pt x="496" y="142"/>
                  </a:lnTo>
                  <a:lnTo>
                    <a:pt x="15" y="595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8" name="Freeform 31"/>
            <p:cNvSpPr/>
            <p:nvPr/>
          </p:nvSpPr>
          <p:spPr bwMode="auto">
            <a:xfrm>
              <a:off x="1500" y="1901"/>
              <a:ext cx="595" cy="496"/>
            </a:xfrm>
            <a:custGeom>
              <a:avLst/>
              <a:gdLst>
                <a:gd name="T0" fmla="*/ 0 w 595"/>
                <a:gd name="T1" fmla="*/ 354 h 496"/>
                <a:gd name="T2" fmla="*/ 595 w 595"/>
                <a:gd name="T3" fmla="*/ 0 h 496"/>
                <a:gd name="T4" fmla="*/ 496 w 595"/>
                <a:gd name="T5" fmla="*/ 496 h 496"/>
                <a:gd name="T6" fmla="*/ 0 w 595"/>
                <a:gd name="T7" fmla="*/ 354 h 4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5" h="496">
                  <a:moveTo>
                    <a:pt x="0" y="354"/>
                  </a:moveTo>
                  <a:lnTo>
                    <a:pt x="595" y="0"/>
                  </a:lnTo>
                  <a:lnTo>
                    <a:pt x="496" y="496"/>
                  </a:lnTo>
                  <a:lnTo>
                    <a:pt x="0" y="354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9" name="Freeform 32"/>
            <p:cNvSpPr/>
            <p:nvPr/>
          </p:nvSpPr>
          <p:spPr bwMode="auto">
            <a:xfrm>
              <a:off x="2747" y="1590"/>
              <a:ext cx="750" cy="920"/>
            </a:xfrm>
            <a:custGeom>
              <a:avLst/>
              <a:gdLst>
                <a:gd name="T0" fmla="*/ 0 w 750"/>
                <a:gd name="T1" fmla="*/ 892 h 920"/>
                <a:gd name="T2" fmla="*/ 750 w 750"/>
                <a:gd name="T3" fmla="*/ 0 h 920"/>
                <a:gd name="T4" fmla="*/ 750 w 750"/>
                <a:gd name="T5" fmla="*/ 920 h 920"/>
                <a:gd name="T6" fmla="*/ 0 w 750"/>
                <a:gd name="T7" fmla="*/ 892 h 9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0" h="920">
                  <a:moveTo>
                    <a:pt x="0" y="892"/>
                  </a:moveTo>
                  <a:lnTo>
                    <a:pt x="750" y="0"/>
                  </a:lnTo>
                  <a:lnTo>
                    <a:pt x="750" y="920"/>
                  </a:lnTo>
                  <a:lnTo>
                    <a:pt x="0" y="892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0" name="Freeform 33"/>
            <p:cNvSpPr/>
            <p:nvPr/>
          </p:nvSpPr>
          <p:spPr bwMode="auto">
            <a:xfrm>
              <a:off x="2619" y="1462"/>
              <a:ext cx="878" cy="1020"/>
            </a:xfrm>
            <a:custGeom>
              <a:avLst/>
              <a:gdLst>
                <a:gd name="T0" fmla="*/ 128 w 878"/>
                <a:gd name="T1" fmla="*/ 1020 h 1020"/>
                <a:gd name="T2" fmla="*/ 0 w 878"/>
                <a:gd name="T3" fmla="*/ 0 h 1020"/>
                <a:gd name="T4" fmla="*/ 878 w 878"/>
                <a:gd name="T5" fmla="*/ 128 h 1020"/>
                <a:gd name="T6" fmla="*/ 128 w 878"/>
                <a:gd name="T7" fmla="*/ 1020 h 10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78" h="1020">
                  <a:moveTo>
                    <a:pt x="128" y="1020"/>
                  </a:moveTo>
                  <a:lnTo>
                    <a:pt x="0" y="0"/>
                  </a:lnTo>
                  <a:lnTo>
                    <a:pt x="878" y="128"/>
                  </a:lnTo>
                  <a:lnTo>
                    <a:pt x="128" y="1020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1" name="Freeform 34"/>
            <p:cNvSpPr/>
            <p:nvPr/>
          </p:nvSpPr>
          <p:spPr bwMode="auto">
            <a:xfrm>
              <a:off x="2095" y="1462"/>
              <a:ext cx="652" cy="1020"/>
            </a:xfrm>
            <a:custGeom>
              <a:avLst/>
              <a:gdLst>
                <a:gd name="T0" fmla="*/ 0 w 652"/>
                <a:gd name="T1" fmla="*/ 439 h 1020"/>
                <a:gd name="T2" fmla="*/ 524 w 652"/>
                <a:gd name="T3" fmla="*/ 0 h 1020"/>
                <a:gd name="T4" fmla="*/ 652 w 652"/>
                <a:gd name="T5" fmla="*/ 1020 h 1020"/>
                <a:gd name="T6" fmla="*/ 0 w 652"/>
                <a:gd name="T7" fmla="*/ 439 h 10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52" h="1020">
                  <a:moveTo>
                    <a:pt x="0" y="439"/>
                  </a:moveTo>
                  <a:lnTo>
                    <a:pt x="524" y="0"/>
                  </a:lnTo>
                  <a:lnTo>
                    <a:pt x="652" y="1020"/>
                  </a:lnTo>
                  <a:lnTo>
                    <a:pt x="0" y="439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2" name="Freeform 35"/>
            <p:cNvSpPr/>
            <p:nvPr/>
          </p:nvSpPr>
          <p:spPr bwMode="auto">
            <a:xfrm>
              <a:off x="1500" y="1660"/>
              <a:ext cx="595" cy="595"/>
            </a:xfrm>
            <a:custGeom>
              <a:avLst/>
              <a:gdLst>
                <a:gd name="T0" fmla="*/ 0 w 595"/>
                <a:gd name="T1" fmla="*/ 595 h 595"/>
                <a:gd name="T2" fmla="*/ 0 w 595"/>
                <a:gd name="T3" fmla="*/ 0 h 595"/>
                <a:gd name="T4" fmla="*/ 595 w 595"/>
                <a:gd name="T5" fmla="*/ 241 h 595"/>
                <a:gd name="T6" fmla="*/ 0 w 595"/>
                <a:gd name="T7" fmla="*/ 595 h 5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5" h="595">
                  <a:moveTo>
                    <a:pt x="0" y="595"/>
                  </a:moveTo>
                  <a:lnTo>
                    <a:pt x="0" y="0"/>
                  </a:lnTo>
                  <a:lnTo>
                    <a:pt x="595" y="241"/>
                  </a:lnTo>
                  <a:lnTo>
                    <a:pt x="0" y="595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3" name="Freeform 36"/>
            <p:cNvSpPr/>
            <p:nvPr/>
          </p:nvSpPr>
          <p:spPr bwMode="auto">
            <a:xfrm>
              <a:off x="1019" y="1660"/>
              <a:ext cx="481" cy="595"/>
            </a:xfrm>
            <a:custGeom>
              <a:avLst/>
              <a:gdLst>
                <a:gd name="T0" fmla="*/ 0 w 481"/>
                <a:gd name="T1" fmla="*/ 553 h 595"/>
                <a:gd name="T2" fmla="*/ 481 w 481"/>
                <a:gd name="T3" fmla="*/ 0 h 595"/>
                <a:gd name="T4" fmla="*/ 481 w 481"/>
                <a:gd name="T5" fmla="*/ 595 h 595"/>
                <a:gd name="T6" fmla="*/ 0 w 481"/>
                <a:gd name="T7" fmla="*/ 553 h 5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81" h="595">
                  <a:moveTo>
                    <a:pt x="0" y="553"/>
                  </a:moveTo>
                  <a:lnTo>
                    <a:pt x="481" y="0"/>
                  </a:lnTo>
                  <a:lnTo>
                    <a:pt x="481" y="595"/>
                  </a:lnTo>
                  <a:lnTo>
                    <a:pt x="0" y="553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4" name="Freeform 37"/>
            <p:cNvSpPr/>
            <p:nvPr/>
          </p:nvSpPr>
          <p:spPr bwMode="auto">
            <a:xfrm>
              <a:off x="1019" y="1618"/>
              <a:ext cx="481" cy="595"/>
            </a:xfrm>
            <a:custGeom>
              <a:avLst/>
              <a:gdLst>
                <a:gd name="T0" fmla="*/ 71 w 481"/>
                <a:gd name="T1" fmla="*/ 0 h 595"/>
                <a:gd name="T2" fmla="*/ 481 w 481"/>
                <a:gd name="T3" fmla="*/ 42 h 595"/>
                <a:gd name="T4" fmla="*/ 0 w 481"/>
                <a:gd name="T5" fmla="*/ 595 h 595"/>
                <a:gd name="T6" fmla="*/ 71 w 481"/>
                <a:gd name="T7" fmla="*/ 0 h 5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81" h="595">
                  <a:moveTo>
                    <a:pt x="71" y="0"/>
                  </a:moveTo>
                  <a:lnTo>
                    <a:pt x="481" y="42"/>
                  </a:lnTo>
                  <a:lnTo>
                    <a:pt x="0" y="595"/>
                  </a:lnTo>
                  <a:lnTo>
                    <a:pt x="71" y="0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5" name="Freeform 38"/>
            <p:cNvSpPr/>
            <p:nvPr/>
          </p:nvSpPr>
          <p:spPr bwMode="auto">
            <a:xfrm>
              <a:off x="1090" y="896"/>
              <a:ext cx="410" cy="764"/>
            </a:xfrm>
            <a:custGeom>
              <a:avLst/>
              <a:gdLst>
                <a:gd name="T0" fmla="*/ 382 w 410"/>
                <a:gd name="T1" fmla="*/ 0 h 764"/>
                <a:gd name="T2" fmla="*/ 0 w 410"/>
                <a:gd name="T3" fmla="*/ 722 h 764"/>
                <a:gd name="T4" fmla="*/ 410 w 410"/>
                <a:gd name="T5" fmla="*/ 764 h 764"/>
                <a:gd name="T6" fmla="*/ 382 w 410"/>
                <a:gd name="T7" fmla="*/ 0 h 7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10" h="764">
                  <a:moveTo>
                    <a:pt x="382" y="0"/>
                  </a:moveTo>
                  <a:lnTo>
                    <a:pt x="0" y="722"/>
                  </a:lnTo>
                  <a:lnTo>
                    <a:pt x="410" y="764"/>
                  </a:lnTo>
                  <a:lnTo>
                    <a:pt x="382" y="0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6" name="Freeform 39"/>
            <p:cNvSpPr/>
            <p:nvPr/>
          </p:nvSpPr>
          <p:spPr bwMode="auto">
            <a:xfrm>
              <a:off x="1500" y="825"/>
              <a:ext cx="609" cy="1076"/>
            </a:xfrm>
            <a:custGeom>
              <a:avLst/>
              <a:gdLst>
                <a:gd name="T0" fmla="*/ 0 w 609"/>
                <a:gd name="T1" fmla="*/ 835 h 1076"/>
                <a:gd name="T2" fmla="*/ 609 w 609"/>
                <a:gd name="T3" fmla="*/ 0 h 1076"/>
                <a:gd name="T4" fmla="*/ 595 w 609"/>
                <a:gd name="T5" fmla="*/ 1076 h 1076"/>
                <a:gd name="T6" fmla="*/ 0 w 609"/>
                <a:gd name="T7" fmla="*/ 835 h 10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09" h="1076">
                  <a:moveTo>
                    <a:pt x="0" y="835"/>
                  </a:moveTo>
                  <a:lnTo>
                    <a:pt x="609" y="0"/>
                  </a:lnTo>
                  <a:lnTo>
                    <a:pt x="595" y="1076"/>
                  </a:lnTo>
                  <a:lnTo>
                    <a:pt x="0" y="835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7" name="Freeform 40"/>
            <p:cNvSpPr/>
            <p:nvPr/>
          </p:nvSpPr>
          <p:spPr bwMode="auto">
            <a:xfrm>
              <a:off x="2095" y="825"/>
              <a:ext cx="524" cy="1076"/>
            </a:xfrm>
            <a:custGeom>
              <a:avLst/>
              <a:gdLst>
                <a:gd name="T0" fmla="*/ 0 w 524"/>
                <a:gd name="T1" fmla="*/ 1076 h 1076"/>
                <a:gd name="T2" fmla="*/ 524 w 524"/>
                <a:gd name="T3" fmla="*/ 637 h 1076"/>
                <a:gd name="T4" fmla="*/ 14 w 524"/>
                <a:gd name="T5" fmla="*/ 0 h 1076"/>
                <a:gd name="T6" fmla="*/ 0 w 524"/>
                <a:gd name="T7" fmla="*/ 1076 h 10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24" h="1076">
                  <a:moveTo>
                    <a:pt x="0" y="1076"/>
                  </a:moveTo>
                  <a:lnTo>
                    <a:pt x="524" y="637"/>
                  </a:lnTo>
                  <a:lnTo>
                    <a:pt x="14" y="0"/>
                  </a:lnTo>
                  <a:lnTo>
                    <a:pt x="0" y="1076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8" name="Freeform 41"/>
            <p:cNvSpPr/>
            <p:nvPr/>
          </p:nvSpPr>
          <p:spPr bwMode="auto">
            <a:xfrm>
              <a:off x="2109" y="641"/>
              <a:ext cx="680" cy="821"/>
            </a:xfrm>
            <a:custGeom>
              <a:avLst/>
              <a:gdLst>
                <a:gd name="T0" fmla="*/ 0 w 680"/>
                <a:gd name="T1" fmla="*/ 184 h 821"/>
                <a:gd name="T2" fmla="*/ 680 w 680"/>
                <a:gd name="T3" fmla="*/ 0 h 821"/>
                <a:gd name="T4" fmla="*/ 510 w 680"/>
                <a:gd name="T5" fmla="*/ 821 h 821"/>
                <a:gd name="T6" fmla="*/ 0 w 680"/>
                <a:gd name="T7" fmla="*/ 184 h 8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80" h="821">
                  <a:moveTo>
                    <a:pt x="0" y="184"/>
                  </a:moveTo>
                  <a:lnTo>
                    <a:pt x="680" y="0"/>
                  </a:lnTo>
                  <a:lnTo>
                    <a:pt x="510" y="821"/>
                  </a:lnTo>
                  <a:lnTo>
                    <a:pt x="0" y="184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9" name="Freeform 42"/>
            <p:cNvSpPr/>
            <p:nvPr/>
          </p:nvSpPr>
          <p:spPr bwMode="auto">
            <a:xfrm>
              <a:off x="2619" y="641"/>
              <a:ext cx="878" cy="949"/>
            </a:xfrm>
            <a:custGeom>
              <a:avLst/>
              <a:gdLst>
                <a:gd name="T0" fmla="*/ 0 w 878"/>
                <a:gd name="T1" fmla="*/ 821 h 949"/>
                <a:gd name="T2" fmla="*/ 878 w 878"/>
                <a:gd name="T3" fmla="*/ 949 h 949"/>
                <a:gd name="T4" fmla="*/ 170 w 878"/>
                <a:gd name="T5" fmla="*/ 0 h 949"/>
                <a:gd name="T6" fmla="*/ 0 w 878"/>
                <a:gd name="T7" fmla="*/ 821 h 9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78" h="949">
                  <a:moveTo>
                    <a:pt x="0" y="821"/>
                  </a:moveTo>
                  <a:lnTo>
                    <a:pt x="878" y="949"/>
                  </a:lnTo>
                  <a:lnTo>
                    <a:pt x="170" y="0"/>
                  </a:lnTo>
                  <a:lnTo>
                    <a:pt x="0" y="821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0" name="Freeform 43"/>
            <p:cNvSpPr/>
            <p:nvPr/>
          </p:nvSpPr>
          <p:spPr bwMode="auto">
            <a:xfrm>
              <a:off x="1472" y="825"/>
              <a:ext cx="637" cy="835"/>
            </a:xfrm>
            <a:custGeom>
              <a:avLst/>
              <a:gdLst>
                <a:gd name="T0" fmla="*/ 0 w 637"/>
                <a:gd name="T1" fmla="*/ 71 h 835"/>
                <a:gd name="T2" fmla="*/ 637 w 637"/>
                <a:gd name="T3" fmla="*/ 0 h 835"/>
                <a:gd name="T4" fmla="*/ 28 w 637"/>
                <a:gd name="T5" fmla="*/ 835 h 835"/>
                <a:gd name="T6" fmla="*/ 0 w 637"/>
                <a:gd name="T7" fmla="*/ 71 h 8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7" h="835">
                  <a:moveTo>
                    <a:pt x="0" y="71"/>
                  </a:moveTo>
                  <a:lnTo>
                    <a:pt x="637" y="0"/>
                  </a:lnTo>
                  <a:lnTo>
                    <a:pt x="28" y="835"/>
                  </a:lnTo>
                  <a:lnTo>
                    <a:pt x="0" y="71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1" name="Freeform 44"/>
            <p:cNvSpPr/>
            <p:nvPr/>
          </p:nvSpPr>
          <p:spPr bwMode="auto">
            <a:xfrm>
              <a:off x="3497" y="1590"/>
              <a:ext cx="638" cy="920"/>
            </a:xfrm>
            <a:custGeom>
              <a:avLst/>
              <a:gdLst>
                <a:gd name="T0" fmla="*/ 0 w 638"/>
                <a:gd name="T1" fmla="*/ 0 h 920"/>
                <a:gd name="T2" fmla="*/ 638 w 638"/>
                <a:gd name="T3" fmla="*/ 439 h 920"/>
                <a:gd name="T4" fmla="*/ 0 w 638"/>
                <a:gd name="T5" fmla="*/ 920 h 920"/>
                <a:gd name="T6" fmla="*/ 0 w 638"/>
                <a:gd name="T7" fmla="*/ 0 h 9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8" h="920">
                  <a:moveTo>
                    <a:pt x="0" y="0"/>
                  </a:moveTo>
                  <a:lnTo>
                    <a:pt x="638" y="439"/>
                  </a:lnTo>
                  <a:lnTo>
                    <a:pt x="0" y="92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2" name="Freeform 45"/>
            <p:cNvSpPr/>
            <p:nvPr/>
          </p:nvSpPr>
          <p:spPr bwMode="auto">
            <a:xfrm>
              <a:off x="2789" y="343"/>
              <a:ext cx="708" cy="1247"/>
            </a:xfrm>
            <a:custGeom>
              <a:avLst/>
              <a:gdLst>
                <a:gd name="T0" fmla="*/ 0 w 708"/>
                <a:gd name="T1" fmla="*/ 298 h 1247"/>
                <a:gd name="T2" fmla="*/ 652 w 708"/>
                <a:gd name="T3" fmla="*/ 0 h 1247"/>
                <a:gd name="T4" fmla="*/ 708 w 708"/>
                <a:gd name="T5" fmla="*/ 1247 h 1247"/>
                <a:gd name="T6" fmla="*/ 0 w 708"/>
                <a:gd name="T7" fmla="*/ 298 h 12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08" h="1247">
                  <a:moveTo>
                    <a:pt x="0" y="298"/>
                  </a:moveTo>
                  <a:lnTo>
                    <a:pt x="652" y="0"/>
                  </a:lnTo>
                  <a:lnTo>
                    <a:pt x="708" y="1247"/>
                  </a:lnTo>
                  <a:lnTo>
                    <a:pt x="0" y="298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3" name="Freeform 46"/>
            <p:cNvSpPr/>
            <p:nvPr/>
          </p:nvSpPr>
          <p:spPr bwMode="auto">
            <a:xfrm>
              <a:off x="2109" y="329"/>
              <a:ext cx="680" cy="496"/>
            </a:xfrm>
            <a:custGeom>
              <a:avLst/>
              <a:gdLst>
                <a:gd name="T0" fmla="*/ 241 w 680"/>
                <a:gd name="T1" fmla="*/ 0 h 496"/>
                <a:gd name="T2" fmla="*/ 0 w 680"/>
                <a:gd name="T3" fmla="*/ 496 h 496"/>
                <a:gd name="T4" fmla="*/ 680 w 680"/>
                <a:gd name="T5" fmla="*/ 312 h 496"/>
                <a:gd name="T6" fmla="*/ 241 w 680"/>
                <a:gd name="T7" fmla="*/ 0 h 4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80" h="496">
                  <a:moveTo>
                    <a:pt x="241" y="0"/>
                  </a:moveTo>
                  <a:lnTo>
                    <a:pt x="0" y="496"/>
                  </a:lnTo>
                  <a:lnTo>
                    <a:pt x="680" y="312"/>
                  </a:lnTo>
                  <a:lnTo>
                    <a:pt x="241" y="0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4" name="Freeform 47"/>
            <p:cNvSpPr/>
            <p:nvPr/>
          </p:nvSpPr>
          <p:spPr bwMode="auto">
            <a:xfrm>
              <a:off x="1982" y="329"/>
              <a:ext cx="368" cy="496"/>
            </a:xfrm>
            <a:custGeom>
              <a:avLst/>
              <a:gdLst>
                <a:gd name="T0" fmla="*/ 0 w 368"/>
                <a:gd name="T1" fmla="*/ 156 h 496"/>
                <a:gd name="T2" fmla="*/ 127 w 368"/>
                <a:gd name="T3" fmla="*/ 496 h 496"/>
                <a:gd name="T4" fmla="*/ 368 w 368"/>
                <a:gd name="T5" fmla="*/ 0 h 496"/>
                <a:gd name="T6" fmla="*/ 0 w 368"/>
                <a:gd name="T7" fmla="*/ 156 h 4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8" h="496">
                  <a:moveTo>
                    <a:pt x="0" y="156"/>
                  </a:moveTo>
                  <a:lnTo>
                    <a:pt x="127" y="496"/>
                  </a:lnTo>
                  <a:lnTo>
                    <a:pt x="368" y="0"/>
                  </a:lnTo>
                  <a:lnTo>
                    <a:pt x="0" y="156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5" name="Freeform 48"/>
            <p:cNvSpPr/>
            <p:nvPr/>
          </p:nvSpPr>
          <p:spPr bwMode="auto">
            <a:xfrm>
              <a:off x="1472" y="485"/>
              <a:ext cx="637" cy="411"/>
            </a:xfrm>
            <a:custGeom>
              <a:avLst/>
              <a:gdLst>
                <a:gd name="T0" fmla="*/ 0 w 637"/>
                <a:gd name="T1" fmla="*/ 411 h 411"/>
                <a:gd name="T2" fmla="*/ 637 w 637"/>
                <a:gd name="T3" fmla="*/ 340 h 411"/>
                <a:gd name="T4" fmla="*/ 510 w 637"/>
                <a:gd name="T5" fmla="*/ 0 h 411"/>
                <a:gd name="T6" fmla="*/ 0 w 637"/>
                <a:gd name="T7" fmla="*/ 411 h 4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7" h="411">
                  <a:moveTo>
                    <a:pt x="0" y="411"/>
                  </a:moveTo>
                  <a:lnTo>
                    <a:pt x="637" y="340"/>
                  </a:lnTo>
                  <a:lnTo>
                    <a:pt x="510" y="0"/>
                  </a:lnTo>
                  <a:lnTo>
                    <a:pt x="0" y="411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6" name="Freeform 49"/>
            <p:cNvSpPr/>
            <p:nvPr/>
          </p:nvSpPr>
          <p:spPr bwMode="auto">
            <a:xfrm>
              <a:off x="2789" y="258"/>
              <a:ext cx="652" cy="383"/>
            </a:xfrm>
            <a:custGeom>
              <a:avLst/>
              <a:gdLst>
                <a:gd name="T0" fmla="*/ 57 w 652"/>
                <a:gd name="T1" fmla="*/ 0 h 383"/>
                <a:gd name="T2" fmla="*/ 652 w 652"/>
                <a:gd name="T3" fmla="*/ 85 h 383"/>
                <a:gd name="T4" fmla="*/ 0 w 652"/>
                <a:gd name="T5" fmla="*/ 383 h 383"/>
                <a:gd name="T6" fmla="*/ 57 w 652"/>
                <a:gd name="T7" fmla="*/ 0 h 3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52" h="383">
                  <a:moveTo>
                    <a:pt x="57" y="0"/>
                  </a:moveTo>
                  <a:lnTo>
                    <a:pt x="652" y="85"/>
                  </a:lnTo>
                  <a:lnTo>
                    <a:pt x="0" y="383"/>
                  </a:lnTo>
                  <a:lnTo>
                    <a:pt x="57" y="0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7" name="Freeform 50"/>
            <p:cNvSpPr/>
            <p:nvPr/>
          </p:nvSpPr>
          <p:spPr bwMode="auto">
            <a:xfrm>
              <a:off x="2350" y="258"/>
              <a:ext cx="496" cy="383"/>
            </a:xfrm>
            <a:custGeom>
              <a:avLst/>
              <a:gdLst>
                <a:gd name="T0" fmla="*/ 0 w 496"/>
                <a:gd name="T1" fmla="*/ 71 h 383"/>
                <a:gd name="T2" fmla="*/ 439 w 496"/>
                <a:gd name="T3" fmla="*/ 383 h 383"/>
                <a:gd name="T4" fmla="*/ 496 w 496"/>
                <a:gd name="T5" fmla="*/ 0 h 383"/>
                <a:gd name="T6" fmla="*/ 0 w 496"/>
                <a:gd name="T7" fmla="*/ 71 h 3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96" h="383">
                  <a:moveTo>
                    <a:pt x="0" y="71"/>
                  </a:moveTo>
                  <a:lnTo>
                    <a:pt x="439" y="383"/>
                  </a:lnTo>
                  <a:lnTo>
                    <a:pt x="496" y="0"/>
                  </a:lnTo>
                  <a:lnTo>
                    <a:pt x="0" y="71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8" name="Freeform 51"/>
            <p:cNvSpPr/>
            <p:nvPr/>
          </p:nvSpPr>
          <p:spPr bwMode="auto">
            <a:xfrm>
              <a:off x="3894" y="995"/>
              <a:ext cx="708" cy="481"/>
            </a:xfrm>
            <a:custGeom>
              <a:avLst/>
              <a:gdLst>
                <a:gd name="T0" fmla="*/ 467 w 708"/>
                <a:gd name="T1" fmla="*/ 0 h 481"/>
                <a:gd name="T2" fmla="*/ 0 w 708"/>
                <a:gd name="T3" fmla="*/ 425 h 481"/>
                <a:gd name="T4" fmla="*/ 708 w 708"/>
                <a:gd name="T5" fmla="*/ 481 h 481"/>
                <a:gd name="T6" fmla="*/ 467 w 708"/>
                <a:gd name="T7" fmla="*/ 0 h 4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08" h="481">
                  <a:moveTo>
                    <a:pt x="467" y="0"/>
                  </a:moveTo>
                  <a:lnTo>
                    <a:pt x="0" y="425"/>
                  </a:lnTo>
                  <a:lnTo>
                    <a:pt x="708" y="481"/>
                  </a:lnTo>
                  <a:lnTo>
                    <a:pt x="467" y="0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9" name="Freeform 52"/>
            <p:cNvSpPr/>
            <p:nvPr/>
          </p:nvSpPr>
          <p:spPr bwMode="auto">
            <a:xfrm>
              <a:off x="4135" y="2029"/>
              <a:ext cx="609" cy="849"/>
            </a:xfrm>
            <a:custGeom>
              <a:avLst/>
              <a:gdLst>
                <a:gd name="T0" fmla="*/ 0 w 609"/>
                <a:gd name="T1" fmla="*/ 0 h 849"/>
                <a:gd name="T2" fmla="*/ 425 w 609"/>
                <a:gd name="T3" fmla="*/ 849 h 849"/>
                <a:gd name="T4" fmla="*/ 609 w 609"/>
                <a:gd name="T5" fmla="*/ 212 h 849"/>
                <a:gd name="T6" fmla="*/ 0 w 609"/>
                <a:gd name="T7" fmla="*/ 0 h 8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09" h="849">
                  <a:moveTo>
                    <a:pt x="0" y="0"/>
                  </a:moveTo>
                  <a:lnTo>
                    <a:pt x="425" y="849"/>
                  </a:lnTo>
                  <a:lnTo>
                    <a:pt x="609" y="212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0" name="Freeform 53"/>
            <p:cNvSpPr/>
            <p:nvPr/>
          </p:nvSpPr>
          <p:spPr bwMode="auto">
            <a:xfrm>
              <a:off x="3894" y="570"/>
              <a:ext cx="467" cy="850"/>
            </a:xfrm>
            <a:custGeom>
              <a:avLst/>
              <a:gdLst>
                <a:gd name="T0" fmla="*/ 28 w 467"/>
                <a:gd name="T1" fmla="*/ 0 h 850"/>
                <a:gd name="T2" fmla="*/ 0 w 467"/>
                <a:gd name="T3" fmla="*/ 850 h 850"/>
                <a:gd name="T4" fmla="*/ 467 w 467"/>
                <a:gd name="T5" fmla="*/ 425 h 850"/>
                <a:gd name="T6" fmla="*/ 28 w 467"/>
                <a:gd name="T7" fmla="*/ 0 h 8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67" h="850">
                  <a:moveTo>
                    <a:pt x="28" y="0"/>
                  </a:moveTo>
                  <a:lnTo>
                    <a:pt x="0" y="850"/>
                  </a:lnTo>
                  <a:lnTo>
                    <a:pt x="467" y="425"/>
                  </a:lnTo>
                  <a:lnTo>
                    <a:pt x="28" y="0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1" name="Freeform 54"/>
            <p:cNvSpPr/>
            <p:nvPr/>
          </p:nvSpPr>
          <p:spPr bwMode="auto">
            <a:xfrm>
              <a:off x="3441" y="343"/>
              <a:ext cx="481" cy="1077"/>
            </a:xfrm>
            <a:custGeom>
              <a:avLst/>
              <a:gdLst>
                <a:gd name="T0" fmla="*/ 0 w 481"/>
                <a:gd name="T1" fmla="*/ 0 h 1077"/>
                <a:gd name="T2" fmla="*/ 481 w 481"/>
                <a:gd name="T3" fmla="*/ 227 h 1077"/>
                <a:gd name="T4" fmla="*/ 453 w 481"/>
                <a:gd name="T5" fmla="*/ 1077 h 1077"/>
                <a:gd name="T6" fmla="*/ 0 w 481"/>
                <a:gd name="T7" fmla="*/ 0 h 10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81" h="1077">
                  <a:moveTo>
                    <a:pt x="0" y="0"/>
                  </a:moveTo>
                  <a:lnTo>
                    <a:pt x="481" y="227"/>
                  </a:lnTo>
                  <a:lnTo>
                    <a:pt x="453" y="1077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2" name="Freeform 55"/>
            <p:cNvSpPr/>
            <p:nvPr/>
          </p:nvSpPr>
          <p:spPr bwMode="auto">
            <a:xfrm>
              <a:off x="4135" y="1476"/>
              <a:ext cx="609" cy="765"/>
            </a:xfrm>
            <a:custGeom>
              <a:avLst/>
              <a:gdLst>
                <a:gd name="T0" fmla="*/ 0 w 609"/>
                <a:gd name="T1" fmla="*/ 553 h 765"/>
                <a:gd name="T2" fmla="*/ 467 w 609"/>
                <a:gd name="T3" fmla="*/ 0 h 765"/>
                <a:gd name="T4" fmla="*/ 609 w 609"/>
                <a:gd name="T5" fmla="*/ 765 h 765"/>
                <a:gd name="T6" fmla="*/ 0 w 609"/>
                <a:gd name="T7" fmla="*/ 553 h 7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09" h="765">
                  <a:moveTo>
                    <a:pt x="0" y="553"/>
                  </a:moveTo>
                  <a:lnTo>
                    <a:pt x="467" y="0"/>
                  </a:lnTo>
                  <a:lnTo>
                    <a:pt x="609" y="765"/>
                  </a:lnTo>
                  <a:lnTo>
                    <a:pt x="0" y="553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3" name="Freeform 56"/>
            <p:cNvSpPr/>
            <p:nvPr/>
          </p:nvSpPr>
          <p:spPr bwMode="auto">
            <a:xfrm>
              <a:off x="3497" y="1420"/>
              <a:ext cx="638" cy="609"/>
            </a:xfrm>
            <a:custGeom>
              <a:avLst/>
              <a:gdLst>
                <a:gd name="T0" fmla="*/ 0 w 638"/>
                <a:gd name="T1" fmla="*/ 170 h 609"/>
                <a:gd name="T2" fmla="*/ 397 w 638"/>
                <a:gd name="T3" fmla="*/ 0 h 609"/>
                <a:gd name="T4" fmla="*/ 638 w 638"/>
                <a:gd name="T5" fmla="*/ 609 h 609"/>
                <a:gd name="T6" fmla="*/ 0 w 638"/>
                <a:gd name="T7" fmla="*/ 170 h 6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8" h="609">
                  <a:moveTo>
                    <a:pt x="0" y="170"/>
                  </a:moveTo>
                  <a:lnTo>
                    <a:pt x="397" y="0"/>
                  </a:lnTo>
                  <a:lnTo>
                    <a:pt x="638" y="609"/>
                  </a:lnTo>
                  <a:lnTo>
                    <a:pt x="0" y="170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4" name="Freeform 57"/>
            <p:cNvSpPr/>
            <p:nvPr/>
          </p:nvSpPr>
          <p:spPr bwMode="auto">
            <a:xfrm>
              <a:off x="3894" y="1420"/>
              <a:ext cx="708" cy="609"/>
            </a:xfrm>
            <a:custGeom>
              <a:avLst/>
              <a:gdLst>
                <a:gd name="T0" fmla="*/ 708 w 708"/>
                <a:gd name="T1" fmla="*/ 56 h 609"/>
                <a:gd name="T2" fmla="*/ 241 w 708"/>
                <a:gd name="T3" fmla="*/ 609 h 609"/>
                <a:gd name="T4" fmla="*/ 0 w 708"/>
                <a:gd name="T5" fmla="*/ 0 h 609"/>
                <a:gd name="T6" fmla="*/ 708 w 708"/>
                <a:gd name="T7" fmla="*/ 56 h 6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08" h="609">
                  <a:moveTo>
                    <a:pt x="708" y="56"/>
                  </a:moveTo>
                  <a:lnTo>
                    <a:pt x="241" y="609"/>
                  </a:lnTo>
                  <a:lnTo>
                    <a:pt x="0" y="0"/>
                  </a:lnTo>
                  <a:lnTo>
                    <a:pt x="708" y="56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5" name="Freeform 58"/>
            <p:cNvSpPr/>
            <p:nvPr/>
          </p:nvSpPr>
          <p:spPr bwMode="auto">
            <a:xfrm>
              <a:off x="3441" y="343"/>
              <a:ext cx="453" cy="1247"/>
            </a:xfrm>
            <a:custGeom>
              <a:avLst/>
              <a:gdLst>
                <a:gd name="T0" fmla="*/ 0 w 453"/>
                <a:gd name="T1" fmla="*/ 0 h 1247"/>
                <a:gd name="T2" fmla="*/ 56 w 453"/>
                <a:gd name="T3" fmla="*/ 1247 h 1247"/>
                <a:gd name="T4" fmla="*/ 453 w 453"/>
                <a:gd name="T5" fmla="*/ 1077 h 1247"/>
                <a:gd name="T6" fmla="*/ 0 w 453"/>
                <a:gd name="T7" fmla="*/ 0 h 12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53" h="1247">
                  <a:moveTo>
                    <a:pt x="0" y="0"/>
                  </a:moveTo>
                  <a:lnTo>
                    <a:pt x="56" y="1247"/>
                  </a:lnTo>
                  <a:lnTo>
                    <a:pt x="453" y="1077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6" name="Freeform 59"/>
            <p:cNvSpPr/>
            <p:nvPr/>
          </p:nvSpPr>
          <p:spPr bwMode="auto">
            <a:xfrm>
              <a:off x="3497" y="2029"/>
              <a:ext cx="1063" cy="849"/>
            </a:xfrm>
            <a:custGeom>
              <a:avLst/>
              <a:gdLst>
                <a:gd name="T0" fmla="*/ 638 w 1063"/>
                <a:gd name="T1" fmla="*/ 0 h 849"/>
                <a:gd name="T2" fmla="*/ 0 w 1063"/>
                <a:gd name="T3" fmla="*/ 481 h 849"/>
                <a:gd name="T4" fmla="*/ 1063 w 1063"/>
                <a:gd name="T5" fmla="*/ 849 h 849"/>
                <a:gd name="T6" fmla="*/ 638 w 1063"/>
                <a:gd name="T7" fmla="*/ 0 h 8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63" h="849">
                  <a:moveTo>
                    <a:pt x="638" y="0"/>
                  </a:moveTo>
                  <a:lnTo>
                    <a:pt x="0" y="481"/>
                  </a:lnTo>
                  <a:lnTo>
                    <a:pt x="1063" y="849"/>
                  </a:lnTo>
                  <a:lnTo>
                    <a:pt x="638" y="0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7" name="Freeform 60"/>
            <p:cNvSpPr/>
            <p:nvPr/>
          </p:nvSpPr>
          <p:spPr bwMode="auto">
            <a:xfrm>
              <a:off x="2336" y="2482"/>
              <a:ext cx="411" cy="651"/>
            </a:xfrm>
            <a:custGeom>
              <a:avLst/>
              <a:gdLst>
                <a:gd name="T0" fmla="*/ 411 w 411"/>
                <a:gd name="T1" fmla="*/ 0 h 651"/>
                <a:gd name="T2" fmla="*/ 0 w 411"/>
                <a:gd name="T3" fmla="*/ 241 h 651"/>
                <a:gd name="T4" fmla="*/ 326 w 411"/>
                <a:gd name="T5" fmla="*/ 651 h 651"/>
                <a:gd name="T6" fmla="*/ 411 w 411"/>
                <a:gd name="T7" fmla="*/ 0 h 6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11" h="651">
                  <a:moveTo>
                    <a:pt x="411" y="0"/>
                  </a:moveTo>
                  <a:lnTo>
                    <a:pt x="0" y="241"/>
                  </a:lnTo>
                  <a:lnTo>
                    <a:pt x="326" y="651"/>
                  </a:lnTo>
                  <a:lnTo>
                    <a:pt x="411" y="0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8" name="Freeform 61"/>
            <p:cNvSpPr/>
            <p:nvPr/>
          </p:nvSpPr>
          <p:spPr bwMode="auto">
            <a:xfrm>
              <a:off x="1996" y="2397"/>
              <a:ext cx="751" cy="326"/>
            </a:xfrm>
            <a:custGeom>
              <a:avLst/>
              <a:gdLst>
                <a:gd name="T0" fmla="*/ 0 w 751"/>
                <a:gd name="T1" fmla="*/ 0 h 326"/>
                <a:gd name="T2" fmla="*/ 340 w 751"/>
                <a:gd name="T3" fmla="*/ 326 h 326"/>
                <a:gd name="T4" fmla="*/ 751 w 751"/>
                <a:gd name="T5" fmla="*/ 85 h 326"/>
                <a:gd name="T6" fmla="*/ 0 w 751"/>
                <a:gd name="T7" fmla="*/ 0 h 3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1" h="326">
                  <a:moveTo>
                    <a:pt x="0" y="0"/>
                  </a:moveTo>
                  <a:lnTo>
                    <a:pt x="340" y="326"/>
                  </a:lnTo>
                  <a:lnTo>
                    <a:pt x="751" y="85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>
              <a:solidFill>
                <a:schemeClr val="bg2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</p:grpSp>
      <p:sp>
        <p:nvSpPr>
          <p:cNvPr id="59" name="椭圆 58"/>
          <p:cNvSpPr/>
          <p:nvPr/>
        </p:nvSpPr>
        <p:spPr>
          <a:xfrm flipH="1">
            <a:off x="1424517" y="2454109"/>
            <a:ext cx="163316" cy="163316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60" name="椭圆 59"/>
          <p:cNvSpPr/>
          <p:nvPr/>
        </p:nvSpPr>
        <p:spPr>
          <a:xfrm flipH="1">
            <a:off x="264510" y="2900173"/>
            <a:ext cx="163316" cy="163316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61" name="椭圆 60"/>
          <p:cNvSpPr/>
          <p:nvPr/>
        </p:nvSpPr>
        <p:spPr>
          <a:xfrm flipH="1">
            <a:off x="1334997" y="4730218"/>
            <a:ext cx="163316" cy="163316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62" name="椭圆 61"/>
          <p:cNvSpPr/>
          <p:nvPr/>
        </p:nvSpPr>
        <p:spPr>
          <a:xfrm flipH="1">
            <a:off x="-2484354" y="2275950"/>
            <a:ext cx="163316" cy="163316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63" name="椭圆 62"/>
          <p:cNvSpPr/>
          <p:nvPr/>
        </p:nvSpPr>
        <p:spPr>
          <a:xfrm flipH="1">
            <a:off x="-1011631" y="4013135"/>
            <a:ext cx="163316" cy="163316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64" name="椭圆 63"/>
          <p:cNvSpPr/>
          <p:nvPr/>
        </p:nvSpPr>
        <p:spPr>
          <a:xfrm flipH="1">
            <a:off x="-1705314" y="5442019"/>
            <a:ext cx="163316" cy="163316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65" name="椭圆 64"/>
          <p:cNvSpPr/>
          <p:nvPr/>
        </p:nvSpPr>
        <p:spPr>
          <a:xfrm flipH="1">
            <a:off x="207107" y="6604257"/>
            <a:ext cx="163316" cy="163316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66" name="椭圆 65"/>
          <p:cNvSpPr/>
          <p:nvPr/>
        </p:nvSpPr>
        <p:spPr>
          <a:xfrm flipH="1">
            <a:off x="1413024" y="5723218"/>
            <a:ext cx="163316" cy="163316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67" name="椭圆 66"/>
          <p:cNvSpPr/>
          <p:nvPr/>
        </p:nvSpPr>
        <p:spPr>
          <a:xfrm flipH="1">
            <a:off x="2107778" y="4561686"/>
            <a:ext cx="163316" cy="163316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68" name="椭圆 67"/>
          <p:cNvSpPr/>
          <p:nvPr/>
        </p:nvSpPr>
        <p:spPr>
          <a:xfrm flipH="1">
            <a:off x="2207318" y="3244604"/>
            <a:ext cx="626394" cy="614051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 sz="2800">
              <a:solidFill>
                <a:schemeClr val="bg1"/>
              </a:solidFill>
            </a:endParaRPr>
          </a:p>
        </p:txBody>
      </p:sp>
      <p:sp>
        <p:nvSpPr>
          <p:cNvPr id="69" name="椭圆 68"/>
          <p:cNvSpPr/>
          <p:nvPr/>
        </p:nvSpPr>
        <p:spPr>
          <a:xfrm flipH="1">
            <a:off x="2176902" y="2343125"/>
            <a:ext cx="163316" cy="163316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70" name="椭圆 69"/>
          <p:cNvSpPr/>
          <p:nvPr/>
        </p:nvSpPr>
        <p:spPr>
          <a:xfrm flipH="1">
            <a:off x="1449862" y="925099"/>
            <a:ext cx="163316" cy="163316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71" name="椭圆 70"/>
          <p:cNvSpPr/>
          <p:nvPr/>
        </p:nvSpPr>
        <p:spPr>
          <a:xfrm flipH="1">
            <a:off x="223421" y="788262"/>
            <a:ext cx="163316" cy="163316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72" name="椭圆 71"/>
          <p:cNvSpPr/>
          <p:nvPr/>
        </p:nvSpPr>
        <p:spPr>
          <a:xfrm flipH="1">
            <a:off x="-757583" y="2036840"/>
            <a:ext cx="163316" cy="163316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73" name="椭圆 72"/>
          <p:cNvSpPr/>
          <p:nvPr/>
        </p:nvSpPr>
        <p:spPr>
          <a:xfrm flipH="1">
            <a:off x="-1102198" y="437743"/>
            <a:ext cx="163316" cy="163316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74" name="椭圆 73"/>
          <p:cNvSpPr/>
          <p:nvPr/>
        </p:nvSpPr>
        <p:spPr>
          <a:xfrm flipH="1">
            <a:off x="-3267859" y="1963638"/>
            <a:ext cx="163316" cy="163316"/>
          </a:xfrm>
          <a:prstGeom prst="ellipse">
            <a:avLst/>
          </a:prstGeom>
          <a:solidFill>
            <a:schemeClr val="bg1">
              <a:lumMod val="75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75" name="椭圆 74"/>
          <p:cNvSpPr/>
          <p:nvPr/>
        </p:nvSpPr>
        <p:spPr>
          <a:xfrm flipH="1">
            <a:off x="-3711974" y="3146174"/>
            <a:ext cx="163316" cy="163316"/>
          </a:xfrm>
          <a:prstGeom prst="ellipse">
            <a:avLst/>
          </a:prstGeom>
          <a:solidFill>
            <a:schemeClr val="bg1">
              <a:lumMod val="75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76" name="椭圆 75"/>
          <p:cNvSpPr/>
          <p:nvPr/>
        </p:nvSpPr>
        <p:spPr>
          <a:xfrm flipH="1">
            <a:off x="-2495666" y="4085362"/>
            <a:ext cx="163316" cy="163316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77" name="椭圆 76"/>
          <p:cNvSpPr/>
          <p:nvPr/>
        </p:nvSpPr>
        <p:spPr>
          <a:xfrm flipH="1">
            <a:off x="-4542769" y="4788932"/>
            <a:ext cx="163316" cy="163316"/>
          </a:xfrm>
          <a:prstGeom prst="ellipse">
            <a:avLst/>
          </a:prstGeom>
          <a:solidFill>
            <a:schemeClr val="bg1">
              <a:lumMod val="75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78" name="椭圆 77"/>
          <p:cNvSpPr/>
          <p:nvPr/>
        </p:nvSpPr>
        <p:spPr>
          <a:xfrm flipH="1">
            <a:off x="-3661542" y="6103673"/>
            <a:ext cx="163316" cy="163316"/>
          </a:xfrm>
          <a:prstGeom prst="ellipse">
            <a:avLst/>
          </a:prstGeom>
          <a:solidFill>
            <a:schemeClr val="bg1">
              <a:lumMod val="75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79" name="椭圆 78"/>
          <p:cNvSpPr/>
          <p:nvPr/>
        </p:nvSpPr>
        <p:spPr>
          <a:xfrm flipH="1">
            <a:off x="-2326864" y="6806561"/>
            <a:ext cx="163316" cy="163316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80" name="椭圆 79"/>
          <p:cNvSpPr/>
          <p:nvPr/>
        </p:nvSpPr>
        <p:spPr>
          <a:xfrm flipH="1">
            <a:off x="-1292946" y="6923695"/>
            <a:ext cx="163316" cy="163316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81" name="椭圆 80"/>
          <p:cNvSpPr/>
          <p:nvPr/>
        </p:nvSpPr>
        <p:spPr>
          <a:xfrm flipH="1">
            <a:off x="-881329" y="5314699"/>
            <a:ext cx="163316" cy="163316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82" name="椭圆 81"/>
          <p:cNvSpPr/>
          <p:nvPr/>
        </p:nvSpPr>
        <p:spPr>
          <a:xfrm flipH="1">
            <a:off x="-44795" y="5548450"/>
            <a:ext cx="163316" cy="163316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83" name="椭圆 82"/>
          <p:cNvSpPr/>
          <p:nvPr/>
        </p:nvSpPr>
        <p:spPr>
          <a:xfrm flipH="1">
            <a:off x="-4602969" y="2076972"/>
            <a:ext cx="163316" cy="163316"/>
          </a:xfrm>
          <a:prstGeom prst="ellipse">
            <a:avLst/>
          </a:prstGeom>
          <a:solidFill>
            <a:schemeClr val="bg1">
              <a:lumMod val="75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84" name="椭圆 83"/>
          <p:cNvSpPr/>
          <p:nvPr/>
        </p:nvSpPr>
        <p:spPr>
          <a:xfrm flipH="1">
            <a:off x="410918" y="3875437"/>
            <a:ext cx="163316" cy="163316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85" name="椭圆 84"/>
          <p:cNvSpPr/>
          <p:nvPr/>
        </p:nvSpPr>
        <p:spPr>
          <a:xfrm flipH="1">
            <a:off x="-2986644" y="5019644"/>
            <a:ext cx="163316" cy="163316"/>
          </a:xfrm>
          <a:prstGeom prst="ellipse">
            <a:avLst/>
          </a:prstGeom>
          <a:solidFill>
            <a:schemeClr val="bg1">
              <a:lumMod val="75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86" name="椭圆 85"/>
          <p:cNvSpPr/>
          <p:nvPr/>
        </p:nvSpPr>
        <p:spPr>
          <a:xfrm flipH="1">
            <a:off x="-4921224" y="3546475"/>
            <a:ext cx="163316" cy="163316"/>
          </a:xfrm>
          <a:prstGeom prst="ellipse">
            <a:avLst/>
          </a:prstGeom>
          <a:solidFill>
            <a:schemeClr val="bg1">
              <a:lumMod val="75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87" name="椭圆 86"/>
          <p:cNvSpPr/>
          <p:nvPr/>
        </p:nvSpPr>
        <p:spPr>
          <a:xfrm flipH="1">
            <a:off x="-4174661" y="1167890"/>
            <a:ext cx="163316" cy="163316"/>
          </a:xfrm>
          <a:prstGeom prst="ellipse">
            <a:avLst/>
          </a:prstGeom>
          <a:solidFill>
            <a:schemeClr val="bg1">
              <a:lumMod val="75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88" name="椭圆 87"/>
          <p:cNvSpPr/>
          <p:nvPr/>
        </p:nvSpPr>
        <p:spPr>
          <a:xfrm flipH="1">
            <a:off x="-3347161" y="339844"/>
            <a:ext cx="163316" cy="163316"/>
          </a:xfrm>
          <a:prstGeom prst="ellipse">
            <a:avLst/>
          </a:prstGeom>
          <a:solidFill>
            <a:schemeClr val="bg1">
              <a:lumMod val="75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89" name="椭圆 88"/>
          <p:cNvSpPr/>
          <p:nvPr/>
        </p:nvSpPr>
        <p:spPr>
          <a:xfrm flipH="1">
            <a:off x="-2416687" y="-109121"/>
            <a:ext cx="163316" cy="163316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90" name="椭圆 89"/>
          <p:cNvSpPr/>
          <p:nvPr/>
        </p:nvSpPr>
        <p:spPr>
          <a:xfrm flipH="1">
            <a:off x="-1225499" y="-301019"/>
            <a:ext cx="163316" cy="163316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91" name="椭圆 90"/>
          <p:cNvSpPr/>
          <p:nvPr/>
        </p:nvSpPr>
        <p:spPr>
          <a:xfrm flipH="1">
            <a:off x="-292944" y="-148577"/>
            <a:ext cx="163316" cy="163316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92" name="椭圆 91"/>
          <p:cNvSpPr/>
          <p:nvPr/>
        </p:nvSpPr>
        <p:spPr>
          <a:xfrm flipH="1">
            <a:off x="521444" y="156859"/>
            <a:ext cx="163316" cy="163316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93" name="椭圆 92"/>
          <p:cNvSpPr/>
          <p:nvPr/>
        </p:nvSpPr>
        <p:spPr>
          <a:xfrm flipH="1">
            <a:off x="496717" y="5110162"/>
            <a:ext cx="163316" cy="163316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cxnSp>
        <p:nvCxnSpPr>
          <p:cNvPr id="95" name="直接连接符 94"/>
          <p:cNvCxnSpPr>
            <a:stCxn id="68" idx="2"/>
          </p:cNvCxnSpPr>
          <p:nvPr/>
        </p:nvCxnSpPr>
        <p:spPr>
          <a:xfrm flipV="1">
            <a:off x="2833712" y="3546504"/>
            <a:ext cx="9464861" cy="5126"/>
          </a:xfrm>
          <a:prstGeom prst="line">
            <a:avLst/>
          </a:prstGeom>
          <a:ln w="3175"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0" name="文本框 99"/>
          <p:cNvSpPr txBox="1"/>
          <p:nvPr/>
        </p:nvSpPr>
        <p:spPr>
          <a:xfrm>
            <a:off x="2145207" y="1934498"/>
            <a:ext cx="616585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mtClean="0"/>
              <a:t>201</a:t>
            </a:r>
            <a:r>
              <a:rPr lang="en-US" smtClean="0"/>
              <a:t>6</a:t>
            </a:r>
            <a:endParaRPr lang="en-US"/>
          </a:p>
        </p:txBody>
      </p:sp>
      <p:sp>
        <p:nvSpPr>
          <p:cNvPr id="101" name="文本框 100"/>
          <p:cNvSpPr txBox="1"/>
          <p:nvPr/>
        </p:nvSpPr>
        <p:spPr>
          <a:xfrm>
            <a:off x="2239270" y="3353643"/>
            <a:ext cx="61341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mtClean="0">
                <a:solidFill>
                  <a:schemeClr val="bg1"/>
                </a:solidFill>
              </a:rPr>
              <a:t>2017</a:t>
            </a:r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2" name="文本框 101"/>
          <p:cNvSpPr txBox="1"/>
          <p:nvPr/>
        </p:nvSpPr>
        <p:spPr>
          <a:xfrm>
            <a:off x="2144891" y="4717556"/>
            <a:ext cx="616585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mtClean="0"/>
              <a:t>201</a:t>
            </a:r>
            <a:r>
              <a:rPr lang="en-US" smtClean="0"/>
              <a:t>8</a:t>
            </a:r>
            <a:endParaRPr lang="en-US"/>
          </a:p>
        </p:txBody>
      </p:sp>
      <p:sp>
        <p:nvSpPr>
          <p:cNvPr id="112" name="矩形 111"/>
          <p:cNvSpPr/>
          <p:nvPr/>
        </p:nvSpPr>
        <p:spPr>
          <a:xfrm>
            <a:off x="10523220" y="380924"/>
            <a:ext cx="1173416" cy="30670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US" altLang="zh-CN" sz="1400" b="1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The UK</a:t>
            </a:r>
            <a:endParaRPr lang="en-US" altLang="zh-CN" sz="1400" b="1" dirty="0">
              <a:solidFill>
                <a:schemeClr val="bg1"/>
              </a:solidFill>
            </a:endParaRPr>
          </a:p>
        </p:txBody>
      </p:sp>
      <p:sp>
        <p:nvSpPr>
          <p:cNvPr id="96" name="圆角矩形标注 95"/>
          <p:cNvSpPr/>
          <p:nvPr/>
        </p:nvSpPr>
        <p:spPr>
          <a:xfrm>
            <a:off x="8475980" y="1247140"/>
            <a:ext cx="2747010" cy="1355090"/>
          </a:xfrm>
          <a:prstGeom prst="wedgeRoundRectCallou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97" name="文本框 96"/>
          <p:cNvSpPr txBox="1"/>
          <p:nvPr/>
        </p:nvSpPr>
        <p:spPr>
          <a:xfrm>
            <a:off x="8783320" y="1503045"/>
            <a:ext cx="2291715" cy="73723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 b="1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charset="0"/>
                <a:cs typeface="Times New Roman" panose="02020603050405020304" charset="0"/>
              </a:rPr>
              <a:t>Global Average: 68.50</a:t>
            </a:r>
            <a:endParaRPr lang="en-US" altLang="zh-CN" sz="1400" b="1">
              <a:solidFill>
                <a:schemeClr val="tx1">
                  <a:lumMod val="75000"/>
                  <a:lumOff val="25000"/>
                </a:schemeClr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en-US" altLang="zh-CN" sz="1400" b="1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charset="0"/>
                <a:cs typeface="Times New Roman" panose="02020603050405020304" charset="0"/>
              </a:rPr>
              <a:t> </a:t>
            </a:r>
            <a:endParaRPr lang="en-US" altLang="zh-CN" sz="1400" b="1">
              <a:solidFill>
                <a:schemeClr val="tx1">
                  <a:lumMod val="75000"/>
                  <a:lumOff val="25000"/>
                </a:schemeClr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en-US" altLang="zh-CN" sz="1400" b="1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The UK</a:t>
            </a:r>
            <a:r>
              <a:rPr lang="en-US" altLang="zh-CN" sz="1400" b="1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charset="0"/>
                <a:cs typeface="Times New Roman" panose="02020603050405020304" charset="0"/>
              </a:rPr>
              <a:t> 2017 : 75.60</a:t>
            </a:r>
            <a:endParaRPr lang="en-US" altLang="zh-CN" sz="1400" b="1">
              <a:solidFill>
                <a:schemeClr val="tx1">
                  <a:lumMod val="75000"/>
                  <a:lumOff val="25000"/>
                </a:schemeClr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04" name="圆角矩形标注 103"/>
          <p:cNvSpPr/>
          <p:nvPr/>
        </p:nvSpPr>
        <p:spPr>
          <a:xfrm rot="10800000">
            <a:off x="7479030" y="4531360"/>
            <a:ext cx="2747010" cy="1355090"/>
          </a:xfrm>
          <a:prstGeom prst="wedgeRoundRectCallou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05" name="文本框 104"/>
          <p:cNvSpPr txBox="1"/>
          <p:nvPr/>
        </p:nvSpPr>
        <p:spPr>
          <a:xfrm>
            <a:off x="7639685" y="4708525"/>
            <a:ext cx="2425700" cy="101473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 b="1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Global Average: 61.60</a:t>
            </a:r>
            <a:endParaRPr lang="en-US" altLang="zh-CN" sz="1400" b="1">
              <a:solidFill>
                <a:schemeClr val="tx1">
                  <a:lumMod val="75000"/>
                  <a:lumOff val="25000"/>
                </a:schemeClr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en-US" altLang="zh-CN" sz="1400" b="1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 </a:t>
            </a:r>
            <a:endParaRPr lang="en-US" altLang="zh-CN" sz="1400" b="1">
              <a:solidFill>
                <a:schemeClr val="tx1">
                  <a:lumMod val="75000"/>
                  <a:lumOff val="25000"/>
                </a:schemeClr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en-US" altLang="zh-CN" sz="1400" b="1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The UK 2017 : 55.59</a:t>
            </a:r>
            <a:endParaRPr lang="en-US" altLang="zh-CN" b="1">
              <a:solidFill>
                <a:schemeClr val="tx1">
                  <a:lumMod val="75000"/>
                  <a:lumOff val="25000"/>
                </a:schemeClr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endParaRPr lang="zh-CN" altLang="en-US"/>
          </a:p>
        </p:txBody>
      </p:sp>
      <p:pic>
        <p:nvPicPr>
          <p:cNvPr id="98" name="图片 97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33370" y="2884805"/>
            <a:ext cx="7232015" cy="1363980"/>
          </a:xfrm>
          <a:prstGeom prst="rect">
            <a:avLst/>
          </a:prstGeom>
        </p:spPr>
      </p:pic>
      <p:sp>
        <p:nvSpPr>
          <p:cNvPr id="94" name="文本框 93"/>
          <p:cNvSpPr txBox="1"/>
          <p:nvPr/>
        </p:nvSpPr>
        <p:spPr>
          <a:xfrm>
            <a:off x="9083040" y="6407150"/>
            <a:ext cx="2675890" cy="2298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900">
                <a:latin typeface="Times New Roman" panose="02020603050405020304" charset="0"/>
                <a:cs typeface="Times New Roman" panose="02020603050405020304" charset="0"/>
                <a:sym typeface="+mn-ea"/>
                <a:hlinkClick r:id="rId2"/>
              </a:rPr>
              <a:t>http://www.gemconsortium.org/country-profile/121</a:t>
            </a:r>
            <a:endParaRPr lang="en-US" altLang="zh-CN" sz="900">
              <a:latin typeface="Times New Roman" panose="02020603050405020304" charset="0"/>
              <a:cs typeface="Times New Roman" panose="02020603050405020304" charset="0"/>
              <a:sym typeface="+mn-ea"/>
              <a:hlinkClick r:id="rId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Freeform 201"/>
          <p:cNvSpPr/>
          <p:nvPr/>
        </p:nvSpPr>
        <p:spPr bwMode="auto">
          <a:xfrm>
            <a:off x="3968021" y="5238312"/>
            <a:ext cx="1246690" cy="927539"/>
          </a:xfrm>
          <a:custGeom>
            <a:avLst/>
            <a:gdLst>
              <a:gd name="T0" fmla="*/ 19 w 125"/>
              <a:gd name="T1" fmla="*/ 93 h 93"/>
              <a:gd name="T2" fmla="*/ 0 w 125"/>
              <a:gd name="T3" fmla="*/ 0 h 93"/>
              <a:gd name="T4" fmla="*/ 125 w 125"/>
              <a:gd name="T5" fmla="*/ 93 h 93"/>
              <a:gd name="T6" fmla="*/ 19 w 125"/>
              <a:gd name="T7" fmla="*/ 93 h 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5" h="93">
                <a:moveTo>
                  <a:pt x="19" y="93"/>
                </a:moveTo>
                <a:lnTo>
                  <a:pt x="0" y="0"/>
                </a:lnTo>
                <a:lnTo>
                  <a:pt x="125" y="93"/>
                </a:lnTo>
                <a:lnTo>
                  <a:pt x="19" y="93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26" name="Freeform 202"/>
          <p:cNvSpPr/>
          <p:nvPr/>
        </p:nvSpPr>
        <p:spPr bwMode="auto">
          <a:xfrm>
            <a:off x="3968021" y="4191092"/>
            <a:ext cx="1246690" cy="1974753"/>
          </a:xfrm>
          <a:custGeom>
            <a:avLst/>
            <a:gdLst>
              <a:gd name="T0" fmla="*/ 0 w 125"/>
              <a:gd name="T1" fmla="*/ 105 h 198"/>
              <a:gd name="T2" fmla="*/ 64 w 125"/>
              <a:gd name="T3" fmla="*/ 0 h 198"/>
              <a:gd name="T4" fmla="*/ 125 w 125"/>
              <a:gd name="T5" fmla="*/ 198 h 198"/>
              <a:gd name="T6" fmla="*/ 0 w 125"/>
              <a:gd name="T7" fmla="*/ 105 h 1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5" h="198">
                <a:moveTo>
                  <a:pt x="0" y="105"/>
                </a:moveTo>
                <a:lnTo>
                  <a:pt x="64" y="0"/>
                </a:lnTo>
                <a:lnTo>
                  <a:pt x="125" y="198"/>
                </a:lnTo>
                <a:lnTo>
                  <a:pt x="0" y="105"/>
                </a:lnTo>
                <a:close/>
              </a:path>
            </a:pathLst>
          </a:custGeom>
          <a:solidFill>
            <a:schemeClr val="accent3">
              <a:lumMod val="75000"/>
              <a:lumOff val="2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27" name="Freeform 203"/>
          <p:cNvSpPr/>
          <p:nvPr/>
        </p:nvSpPr>
        <p:spPr bwMode="auto">
          <a:xfrm>
            <a:off x="2900852" y="5238312"/>
            <a:ext cx="1256661" cy="927539"/>
          </a:xfrm>
          <a:custGeom>
            <a:avLst/>
            <a:gdLst>
              <a:gd name="T0" fmla="*/ 0 w 126"/>
              <a:gd name="T1" fmla="*/ 93 h 93"/>
              <a:gd name="T2" fmla="*/ 107 w 126"/>
              <a:gd name="T3" fmla="*/ 0 h 93"/>
              <a:gd name="T4" fmla="*/ 126 w 126"/>
              <a:gd name="T5" fmla="*/ 93 h 93"/>
              <a:gd name="T6" fmla="*/ 0 w 126"/>
              <a:gd name="T7" fmla="*/ 93 h 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6" h="93">
                <a:moveTo>
                  <a:pt x="0" y="93"/>
                </a:moveTo>
                <a:lnTo>
                  <a:pt x="107" y="0"/>
                </a:lnTo>
                <a:lnTo>
                  <a:pt x="126" y="93"/>
                </a:lnTo>
                <a:lnTo>
                  <a:pt x="0" y="93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28" name="Freeform 204"/>
          <p:cNvSpPr/>
          <p:nvPr/>
        </p:nvSpPr>
        <p:spPr bwMode="auto">
          <a:xfrm>
            <a:off x="2900852" y="4909183"/>
            <a:ext cx="478728" cy="1256662"/>
          </a:xfrm>
          <a:custGeom>
            <a:avLst/>
            <a:gdLst>
              <a:gd name="T0" fmla="*/ 0 w 48"/>
              <a:gd name="T1" fmla="*/ 0 h 126"/>
              <a:gd name="T2" fmla="*/ 48 w 48"/>
              <a:gd name="T3" fmla="*/ 16 h 126"/>
              <a:gd name="T4" fmla="*/ 0 w 48"/>
              <a:gd name="T5" fmla="*/ 126 h 126"/>
              <a:gd name="T6" fmla="*/ 0 w 48"/>
              <a:gd name="T7" fmla="*/ 0 h 1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48" h="126">
                <a:moveTo>
                  <a:pt x="0" y="0"/>
                </a:moveTo>
                <a:lnTo>
                  <a:pt x="48" y="16"/>
                </a:lnTo>
                <a:lnTo>
                  <a:pt x="0" y="12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29" name="Freeform 206"/>
          <p:cNvSpPr/>
          <p:nvPr/>
        </p:nvSpPr>
        <p:spPr bwMode="auto">
          <a:xfrm>
            <a:off x="2900852" y="5068759"/>
            <a:ext cx="1067168" cy="1097085"/>
          </a:xfrm>
          <a:custGeom>
            <a:avLst/>
            <a:gdLst>
              <a:gd name="T0" fmla="*/ 48 w 107"/>
              <a:gd name="T1" fmla="*/ 0 h 110"/>
              <a:gd name="T2" fmla="*/ 107 w 107"/>
              <a:gd name="T3" fmla="*/ 17 h 110"/>
              <a:gd name="T4" fmla="*/ 0 w 107"/>
              <a:gd name="T5" fmla="*/ 110 h 110"/>
              <a:gd name="T6" fmla="*/ 48 w 107"/>
              <a:gd name="T7" fmla="*/ 0 h 11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7" h="110">
                <a:moveTo>
                  <a:pt x="48" y="0"/>
                </a:moveTo>
                <a:lnTo>
                  <a:pt x="107" y="17"/>
                </a:lnTo>
                <a:lnTo>
                  <a:pt x="0" y="110"/>
                </a:lnTo>
                <a:lnTo>
                  <a:pt x="48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30" name="Freeform 207"/>
          <p:cNvSpPr/>
          <p:nvPr/>
        </p:nvSpPr>
        <p:spPr bwMode="auto">
          <a:xfrm>
            <a:off x="3798468" y="4091356"/>
            <a:ext cx="807856" cy="1146956"/>
          </a:xfrm>
          <a:custGeom>
            <a:avLst/>
            <a:gdLst>
              <a:gd name="T0" fmla="*/ 17 w 81"/>
              <a:gd name="T1" fmla="*/ 115 h 115"/>
              <a:gd name="T2" fmla="*/ 0 w 81"/>
              <a:gd name="T3" fmla="*/ 0 h 115"/>
              <a:gd name="T4" fmla="*/ 81 w 81"/>
              <a:gd name="T5" fmla="*/ 10 h 115"/>
              <a:gd name="T6" fmla="*/ 17 w 81"/>
              <a:gd name="T7" fmla="*/ 115 h 11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1" h="115">
                <a:moveTo>
                  <a:pt x="17" y="115"/>
                </a:moveTo>
                <a:lnTo>
                  <a:pt x="0" y="0"/>
                </a:lnTo>
                <a:lnTo>
                  <a:pt x="81" y="10"/>
                </a:lnTo>
                <a:lnTo>
                  <a:pt x="17" y="115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31" name="Freeform 208"/>
          <p:cNvSpPr/>
          <p:nvPr/>
        </p:nvSpPr>
        <p:spPr bwMode="auto">
          <a:xfrm>
            <a:off x="3379581" y="4091356"/>
            <a:ext cx="588440" cy="1146956"/>
          </a:xfrm>
          <a:custGeom>
            <a:avLst/>
            <a:gdLst>
              <a:gd name="T0" fmla="*/ 0 w 59"/>
              <a:gd name="T1" fmla="*/ 98 h 115"/>
              <a:gd name="T2" fmla="*/ 42 w 59"/>
              <a:gd name="T3" fmla="*/ 0 h 115"/>
              <a:gd name="T4" fmla="*/ 59 w 59"/>
              <a:gd name="T5" fmla="*/ 115 h 115"/>
              <a:gd name="T6" fmla="*/ 0 w 59"/>
              <a:gd name="T7" fmla="*/ 98 h 11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9" h="115">
                <a:moveTo>
                  <a:pt x="0" y="98"/>
                </a:moveTo>
                <a:lnTo>
                  <a:pt x="42" y="0"/>
                </a:lnTo>
                <a:lnTo>
                  <a:pt x="59" y="115"/>
                </a:lnTo>
                <a:lnTo>
                  <a:pt x="0" y="98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32" name="Freeform 209"/>
          <p:cNvSpPr/>
          <p:nvPr/>
        </p:nvSpPr>
        <p:spPr bwMode="auto">
          <a:xfrm>
            <a:off x="2900852" y="4091356"/>
            <a:ext cx="897615" cy="977403"/>
          </a:xfrm>
          <a:custGeom>
            <a:avLst/>
            <a:gdLst>
              <a:gd name="T0" fmla="*/ 0 w 90"/>
              <a:gd name="T1" fmla="*/ 82 h 98"/>
              <a:gd name="T2" fmla="*/ 90 w 90"/>
              <a:gd name="T3" fmla="*/ 0 h 98"/>
              <a:gd name="T4" fmla="*/ 48 w 90"/>
              <a:gd name="T5" fmla="*/ 98 h 98"/>
              <a:gd name="T6" fmla="*/ 0 w 90"/>
              <a:gd name="T7" fmla="*/ 82 h 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0" h="98">
                <a:moveTo>
                  <a:pt x="0" y="82"/>
                </a:moveTo>
                <a:lnTo>
                  <a:pt x="90" y="0"/>
                </a:lnTo>
                <a:lnTo>
                  <a:pt x="48" y="98"/>
                </a:lnTo>
                <a:lnTo>
                  <a:pt x="0" y="8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33" name="Freeform 210"/>
          <p:cNvSpPr/>
          <p:nvPr/>
        </p:nvSpPr>
        <p:spPr bwMode="auto">
          <a:xfrm>
            <a:off x="2900852" y="4091356"/>
            <a:ext cx="897615" cy="817827"/>
          </a:xfrm>
          <a:custGeom>
            <a:avLst/>
            <a:gdLst>
              <a:gd name="T0" fmla="*/ 0 w 90"/>
              <a:gd name="T1" fmla="*/ 31 h 82"/>
              <a:gd name="T2" fmla="*/ 90 w 90"/>
              <a:gd name="T3" fmla="*/ 0 h 82"/>
              <a:gd name="T4" fmla="*/ 0 w 90"/>
              <a:gd name="T5" fmla="*/ 82 h 82"/>
              <a:gd name="T6" fmla="*/ 0 w 90"/>
              <a:gd name="T7" fmla="*/ 31 h 8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0" h="82">
                <a:moveTo>
                  <a:pt x="0" y="31"/>
                </a:moveTo>
                <a:lnTo>
                  <a:pt x="90" y="0"/>
                </a:lnTo>
                <a:lnTo>
                  <a:pt x="0" y="82"/>
                </a:lnTo>
                <a:lnTo>
                  <a:pt x="0" y="3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34" name="Freeform 211"/>
          <p:cNvSpPr/>
          <p:nvPr/>
        </p:nvSpPr>
        <p:spPr bwMode="auto">
          <a:xfrm>
            <a:off x="3798468" y="3094006"/>
            <a:ext cx="807856" cy="1097085"/>
          </a:xfrm>
          <a:custGeom>
            <a:avLst/>
            <a:gdLst>
              <a:gd name="T0" fmla="*/ 0 w 81"/>
              <a:gd name="T1" fmla="*/ 100 h 110"/>
              <a:gd name="T2" fmla="*/ 21 w 81"/>
              <a:gd name="T3" fmla="*/ 0 h 110"/>
              <a:gd name="T4" fmla="*/ 81 w 81"/>
              <a:gd name="T5" fmla="*/ 110 h 110"/>
              <a:gd name="T6" fmla="*/ 0 w 81"/>
              <a:gd name="T7" fmla="*/ 100 h 11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1" h="110">
                <a:moveTo>
                  <a:pt x="0" y="100"/>
                </a:moveTo>
                <a:lnTo>
                  <a:pt x="21" y="0"/>
                </a:lnTo>
                <a:lnTo>
                  <a:pt x="81" y="110"/>
                </a:lnTo>
                <a:lnTo>
                  <a:pt x="0" y="10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35" name="Freeform 212"/>
          <p:cNvSpPr/>
          <p:nvPr/>
        </p:nvSpPr>
        <p:spPr bwMode="auto">
          <a:xfrm>
            <a:off x="4007908" y="3094006"/>
            <a:ext cx="1186850" cy="1097085"/>
          </a:xfrm>
          <a:custGeom>
            <a:avLst/>
            <a:gdLst>
              <a:gd name="T0" fmla="*/ 0 w 119"/>
              <a:gd name="T1" fmla="*/ 0 h 110"/>
              <a:gd name="T2" fmla="*/ 119 w 119"/>
              <a:gd name="T3" fmla="*/ 26 h 110"/>
              <a:gd name="T4" fmla="*/ 60 w 119"/>
              <a:gd name="T5" fmla="*/ 110 h 110"/>
              <a:gd name="T6" fmla="*/ 0 w 119"/>
              <a:gd name="T7" fmla="*/ 0 h 11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9" h="110">
                <a:moveTo>
                  <a:pt x="0" y="0"/>
                </a:moveTo>
                <a:lnTo>
                  <a:pt x="119" y="26"/>
                </a:lnTo>
                <a:lnTo>
                  <a:pt x="60" y="11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36" name="Freeform 213"/>
          <p:cNvSpPr/>
          <p:nvPr/>
        </p:nvSpPr>
        <p:spPr bwMode="auto">
          <a:xfrm>
            <a:off x="4007908" y="2116603"/>
            <a:ext cx="1186850" cy="1236714"/>
          </a:xfrm>
          <a:custGeom>
            <a:avLst/>
            <a:gdLst>
              <a:gd name="T0" fmla="*/ 119 w 119"/>
              <a:gd name="T1" fmla="*/ 124 h 124"/>
              <a:gd name="T2" fmla="*/ 55 w 119"/>
              <a:gd name="T3" fmla="*/ 0 h 124"/>
              <a:gd name="T4" fmla="*/ 0 w 119"/>
              <a:gd name="T5" fmla="*/ 98 h 124"/>
              <a:gd name="T6" fmla="*/ 119 w 119"/>
              <a:gd name="T7" fmla="*/ 124 h 12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9" h="124">
                <a:moveTo>
                  <a:pt x="119" y="124"/>
                </a:moveTo>
                <a:lnTo>
                  <a:pt x="55" y="0"/>
                </a:lnTo>
                <a:lnTo>
                  <a:pt x="0" y="98"/>
                </a:lnTo>
                <a:lnTo>
                  <a:pt x="119" y="124"/>
                </a:lnTo>
                <a:close/>
              </a:path>
            </a:pathLst>
          </a:custGeom>
          <a:solidFill>
            <a:srgbClr val="92D050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37" name="Freeform 214"/>
          <p:cNvSpPr/>
          <p:nvPr/>
        </p:nvSpPr>
        <p:spPr bwMode="auto">
          <a:xfrm>
            <a:off x="4556454" y="1857292"/>
            <a:ext cx="638304" cy="1496025"/>
          </a:xfrm>
          <a:custGeom>
            <a:avLst/>
            <a:gdLst>
              <a:gd name="T0" fmla="*/ 0 w 64"/>
              <a:gd name="T1" fmla="*/ 26 h 150"/>
              <a:gd name="T2" fmla="*/ 64 w 64"/>
              <a:gd name="T3" fmla="*/ 0 h 150"/>
              <a:gd name="T4" fmla="*/ 64 w 64"/>
              <a:gd name="T5" fmla="*/ 150 h 150"/>
              <a:gd name="T6" fmla="*/ 0 w 64"/>
              <a:gd name="T7" fmla="*/ 26 h 15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4" h="150">
                <a:moveTo>
                  <a:pt x="0" y="26"/>
                </a:moveTo>
                <a:lnTo>
                  <a:pt x="64" y="0"/>
                </a:lnTo>
                <a:lnTo>
                  <a:pt x="64" y="150"/>
                </a:lnTo>
                <a:lnTo>
                  <a:pt x="0" y="2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38" name="Freeform 215"/>
          <p:cNvSpPr/>
          <p:nvPr/>
        </p:nvSpPr>
        <p:spPr bwMode="auto">
          <a:xfrm>
            <a:off x="3519210" y="1189071"/>
            <a:ext cx="1037244" cy="1216767"/>
          </a:xfrm>
          <a:custGeom>
            <a:avLst/>
            <a:gdLst>
              <a:gd name="T0" fmla="*/ 38 w 104"/>
              <a:gd name="T1" fmla="*/ 0 h 122"/>
              <a:gd name="T2" fmla="*/ 0 w 104"/>
              <a:gd name="T3" fmla="*/ 122 h 122"/>
              <a:gd name="T4" fmla="*/ 104 w 104"/>
              <a:gd name="T5" fmla="*/ 93 h 122"/>
              <a:gd name="T6" fmla="*/ 38 w 104"/>
              <a:gd name="T7" fmla="*/ 0 h 1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4" h="122">
                <a:moveTo>
                  <a:pt x="38" y="0"/>
                </a:moveTo>
                <a:lnTo>
                  <a:pt x="0" y="122"/>
                </a:lnTo>
                <a:lnTo>
                  <a:pt x="104" y="93"/>
                </a:lnTo>
                <a:lnTo>
                  <a:pt x="38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39" name="Freeform 216"/>
          <p:cNvSpPr/>
          <p:nvPr/>
        </p:nvSpPr>
        <p:spPr bwMode="auto">
          <a:xfrm>
            <a:off x="3519210" y="2116603"/>
            <a:ext cx="1037244" cy="977403"/>
          </a:xfrm>
          <a:custGeom>
            <a:avLst/>
            <a:gdLst>
              <a:gd name="T0" fmla="*/ 0 w 104"/>
              <a:gd name="T1" fmla="*/ 29 h 98"/>
              <a:gd name="T2" fmla="*/ 49 w 104"/>
              <a:gd name="T3" fmla="*/ 98 h 98"/>
              <a:gd name="T4" fmla="*/ 104 w 104"/>
              <a:gd name="T5" fmla="*/ 0 h 98"/>
              <a:gd name="T6" fmla="*/ 0 w 104"/>
              <a:gd name="T7" fmla="*/ 29 h 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4" h="98">
                <a:moveTo>
                  <a:pt x="0" y="29"/>
                </a:moveTo>
                <a:lnTo>
                  <a:pt x="49" y="98"/>
                </a:lnTo>
                <a:lnTo>
                  <a:pt x="104" y="0"/>
                </a:lnTo>
                <a:lnTo>
                  <a:pt x="0" y="29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40" name="Freeform 217"/>
          <p:cNvSpPr/>
          <p:nvPr/>
        </p:nvSpPr>
        <p:spPr bwMode="auto">
          <a:xfrm>
            <a:off x="4556454" y="800101"/>
            <a:ext cx="638304" cy="1316502"/>
          </a:xfrm>
          <a:custGeom>
            <a:avLst/>
            <a:gdLst>
              <a:gd name="T0" fmla="*/ 0 w 64"/>
              <a:gd name="T1" fmla="*/ 132 h 132"/>
              <a:gd name="T2" fmla="*/ 64 w 64"/>
              <a:gd name="T3" fmla="*/ 0 h 132"/>
              <a:gd name="T4" fmla="*/ 64 w 64"/>
              <a:gd name="T5" fmla="*/ 106 h 132"/>
              <a:gd name="T6" fmla="*/ 0 w 64"/>
              <a:gd name="T7" fmla="*/ 132 h 1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4" h="132">
                <a:moveTo>
                  <a:pt x="0" y="132"/>
                </a:moveTo>
                <a:lnTo>
                  <a:pt x="64" y="0"/>
                </a:lnTo>
                <a:lnTo>
                  <a:pt x="64" y="106"/>
                </a:lnTo>
                <a:lnTo>
                  <a:pt x="0" y="132"/>
                </a:lnTo>
                <a:close/>
              </a:path>
            </a:pathLst>
          </a:custGeom>
          <a:solidFill>
            <a:srgbClr val="92D050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41" name="Freeform 218"/>
          <p:cNvSpPr/>
          <p:nvPr/>
        </p:nvSpPr>
        <p:spPr bwMode="auto">
          <a:xfrm>
            <a:off x="3898203" y="800101"/>
            <a:ext cx="1296555" cy="1316502"/>
          </a:xfrm>
          <a:custGeom>
            <a:avLst/>
            <a:gdLst>
              <a:gd name="T0" fmla="*/ 0 w 130"/>
              <a:gd name="T1" fmla="*/ 39 h 132"/>
              <a:gd name="T2" fmla="*/ 130 w 130"/>
              <a:gd name="T3" fmla="*/ 0 h 132"/>
              <a:gd name="T4" fmla="*/ 66 w 130"/>
              <a:gd name="T5" fmla="*/ 132 h 132"/>
              <a:gd name="T6" fmla="*/ 0 w 130"/>
              <a:gd name="T7" fmla="*/ 39 h 1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0" h="132">
                <a:moveTo>
                  <a:pt x="0" y="39"/>
                </a:moveTo>
                <a:lnTo>
                  <a:pt x="130" y="0"/>
                </a:lnTo>
                <a:lnTo>
                  <a:pt x="66" y="132"/>
                </a:lnTo>
                <a:lnTo>
                  <a:pt x="0" y="39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42" name="Freeform 219"/>
          <p:cNvSpPr/>
          <p:nvPr/>
        </p:nvSpPr>
        <p:spPr bwMode="auto">
          <a:xfrm>
            <a:off x="2900852" y="800101"/>
            <a:ext cx="1276608" cy="388970"/>
          </a:xfrm>
          <a:custGeom>
            <a:avLst/>
            <a:gdLst>
              <a:gd name="T0" fmla="*/ 128 w 128"/>
              <a:gd name="T1" fmla="*/ 0 h 39"/>
              <a:gd name="T2" fmla="*/ 100 w 128"/>
              <a:gd name="T3" fmla="*/ 39 h 39"/>
              <a:gd name="T4" fmla="*/ 0 w 128"/>
              <a:gd name="T5" fmla="*/ 0 h 39"/>
              <a:gd name="T6" fmla="*/ 128 w 128"/>
              <a:gd name="T7" fmla="*/ 0 h 3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8" h="39">
                <a:moveTo>
                  <a:pt x="128" y="0"/>
                </a:moveTo>
                <a:lnTo>
                  <a:pt x="100" y="39"/>
                </a:lnTo>
                <a:lnTo>
                  <a:pt x="0" y="0"/>
                </a:lnTo>
                <a:lnTo>
                  <a:pt x="128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43" name="Freeform 220"/>
          <p:cNvSpPr/>
          <p:nvPr/>
        </p:nvSpPr>
        <p:spPr bwMode="auto">
          <a:xfrm>
            <a:off x="4606318" y="4191092"/>
            <a:ext cx="608387" cy="1974753"/>
          </a:xfrm>
          <a:custGeom>
            <a:avLst/>
            <a:gdLst>
              <a:gd name="T0" fmla="*/ 0 w 61"/>
              <a:gd name="T1" fmla="*/ 0 h 198"/>
              <a:gd name="T2" fmla="*/ 59 w 61"/>
              <a:gd name="T3" fmla="*/ 7 h 198"/>
              <a:gd name="T4" fmla="*/ 61 w 61"/>
              <a:gd name="T5" fmla="*/ 198 h 198"/>
              <a:gd name="T6" fmla="*/ 0 w 61"/>
              <a:gd name="T7" fmla="*/ 0 h 1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1" h="198">
                <a:moveTo>
                  <a:pt x="0" y="0"/>
                </a:moveTo>
                <a:lnTo>
                  <a:pt x="59" y="7"/>
                </a:lnTo>
                <a:lnTo>
                  <a:pt x="61" y="19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44" name="Freeform 221"/>
          <p:cNvSpPr/>
          <p:nvPr/>
        </p:nvSpPr>
        <p:spPr bwMode="auto">
          <a:xfrm>
            <a:off x="4606318" y="3353317"/>
            <a:ext cx="588440" cy="907592"/>
          </a:xfrm>
          <a:custGeom>
            <a:avLst/>
            <a:gdLst>
              <a:gd name="T0" fmla="*/ 59 w 59"/>
              <a:gd name="T1" fmla="*/ 91 h 91"/>
              <a:gd name="T2" fmla="*/ 59 w 59"/>
              <a:gd name="T3" fmla="*/ 0 h 91"/>
              <a:gd name="T4" fmla="*/ 0 w 59"/>
              <a:gd name="T5" fmla="*/ 84 h 91"/>
              <a:gd name="T6" fmla="*/ 59 w 59"/>
              <a:gd name="T7" fmla="*/ 91 h 9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9" h="91">
                <a:moveTo>
                  <a:pt x="59" y="91"/>
                </a:moveTo>
                <a:lnTo>
                  <a:pt x="59" y="0"/>
                </a:lnTo>
                <a:lnTo>
                  <a:pt x="0" y="84"/>
                </a:lnTo>
                <a:lnTo>
                  <a:pt x="59" y="91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45" name="Freeform 222"/>
          <p:cNvSpPr/>
          <p:nvPr/>
        </p:nvSpPr>
        <p:spPr bwMode="auto">
          <a:xfrm>
            <a:off x="3229975" y="3094006"/>
            <a:ext cx="777933" cy="997351"/>
          </a:xfrm>
          <a:custGeom>
            <a:avLst/>
            <a:gdLst>
              <a:gd name="T0" fmla="*/ 0 w 78"/>
              <a:gd name="T1" fmla="*/ 12 h 100"/>
              <a:gd name="T2" fmla="*/ 78 w 78"/>
              <a:gd name="T3" fmla="*/ 0 h 100"/>
              <a:gd name="T4" fmla="*/ 57 w 78"/>
              <a:gd name="T5" fmla="*/ 100 h 100"/>
              <a:gd name="T6" fmla="*/ 0 w 78"/>
              <a:gd name="T7" fmla="*/ 12 h 1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78" h="100">
                <a:moveTo>
                  <a:pt x="0" y="12"/>
                </a:moveTo>
                <a:lnTo>
                  <a:pt x="78" y="0"/>
                </a:lnTo>
                <a:lnTo>
                  <a:pt x="57" y="100"/>
                </a:lnTo>
                <a:lnTo>
                  <a:pt x="0" y="12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46" name="Freeform 223"/>
          <p:cNvSpPr/>
          <p:nvPr/>
        </p:nvSpPr>
        <p:spPr bwMode="auto">
          <a:xfrm>
            <a:off x="3229975" y="2405838"/>
            <a:ext cx="777933" cy="807857"/>
          </a:xfrm>
          <a:custGeom>
            <a:avLst/>
            <a:gdLst>
              <a:gd name="T0" fmla="*/ 29 w 78"/>
              <a:gd name="T1" fmla="*/ 0 h 81"/>
              <a:gd name="T2" fmla="*/ 78 w 78"/>
              <a:gd name="T3" fmla="*/ 69 h 81"/>
              <a:gd name="T4" fmla="*/ 0 w 78"/>
              <a:gd name="T5" fmla="*/ 81 h 81"/>
              <a:gd name="T6" fmla="*/ 29 w 78"/>
              <a:gd name="T7" fmla="*/ 0 h 8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78" h="81">
                <a:moveTo>
                  <a:pt x="29" y="0"/>
                </a:moveTo>
                <a:lnTo>
                  <a:pt x="78" y="69"/>
                </a:lnTo>
                <a:lnTo>
                  <a:pt x="0" y="81"/>
                </a:lnTo>
                <a:lnTo>
                  <a:pt x="29" y="0"/>
                </a:lnTo>
                <a:close/>
              </a:path>
            </a:pathLst>
          </a:custGeom>
          <a:solidFill>
            <a:srgbClr val="92D050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47" name="Freeform 224"/>
          <p:cNvSpPr/>
          <p:nvPr/>
        </p:nvSpPr>
        <p:spPr bwMode="auto">
          <a:xfrm>
            <a:off x="3229975" y="1189071"/>
            <a:ext cx="668228" cy="1216767"/>
          </a:xfrm>
          <a:custGeom>
            <a:avLst/>
            <a:gdLst>
              <a:gd name="T0" fmla="*/ 0 w 67"/>
              <a:gd name="T1" fmla="*/ 52 h 122"/>
              <a:gd name="T2" fmla="*/ 29 w 67"/>
              <a:gd name="T3" fmla="*/ 122 h 122"/>
              <a:gd name="T4" fmla="*/ 67 w 67"/>
              <a:gd name="T5" fmla="*/ 0 h 122"/>
              <a:gd name="T6" fmla="*/ 0 w 67"/>
              <a:gd name="T7" fmla="*/ 52 h 1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" h="122">
                <a:moveTo>
                  <a:pt x="0" y="52"/>
                </a:moveTo>
                <a:lnTo>
                  <a:pt x="29" y="122"/>
                </a:lnTo>
                <a:lnTo>
                  <a:pt x="67" y="0"/>
                </a:lnTo>
                <a:lnTo>
                  <a:pt x="0" y="52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48" name="Freeform 225"/>
          <p:cNvSpPr/>
          <p:nvPr/>
        </p:nvSpPr>
        <p:spPr bwMode="auto">
          <a:xfrm>
            <a:off x="3229975" y="1707693"/>
            <a:ext cx="289234" cy="1506002"/>
          </a:xfrm>
          <a:custGeom>
            <a:avLst/>
            <a:gdLst>
              <a:gd name="T0" fmla="*/ 0 w 29"/>
              <a:gd name="T1" fmla="*/ 151 h 151"/>
              <a:gd name="T2" fmla="*/ 29 w 29"/>
              <a:gd name="T3" fmla="*/ 70 h 151"/>
              <a:gd name="T4" fmla="*/ 0 w 29"/>
              <a:gd name="T5" fmla="*/ 0 h 151"/>
              <a:gd name="T6" fmla="*/ 0 w 29"/>
              <a:gd name="T7" fmla="*/ 151 h 15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" h="151">
                <a:moveTo>
                  <a:pt x="0" y="151"/>
                </a:moveTo>
                <a:lnTo>
                  <a:pt x="29" y="70"/>
                </a:lnTo>
                <a:lnTo>
                  <a:pt x="0" y="0"/>
                </a:lnTo>
                <a:lnTo>
                  <a:pt x="0" y="15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49" name="Freeform 226"/>
          <p:cNvSpPr/>
          <p:nvPr/>
        </p:nvSpPr>
        <p:spPr bwMode="auto">
          <a:xfrm>
            <a:off x="2900852" y="800101"/>
            <a:ext cx="997351" cy="907592"/>
          </a:xfrm>
          <a:custGeom>
            <a:avLst/>
            <a:gdLst>
              <a:gd name="T0" fmla="*/ 33 w 100"/>
              <a:gd name="T1" fmla="*/ 91 h 91"/>
              <a:gd name="T2" fmla="*/ 100 w 100"/>
              <a:gd name="T3" fmla="*/ 39 h 91"/>
              <a:gd name="T4" fmla="*/ 0 w 100"/>
              <a:gd name="T5" fmla="*/ 0 h 91"/>
              <a:gd name="T6" fmla="*/ 33 w 100"/>
              <a:gd name="T7" fmla="*/ 91 h 9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0" h="91">
                <a:moveTo>
                  <a:pt x="33" y="91"/>
                </a:moveTo>
                <a:lnTo>
                  <a:pt x="100" y="39"/>
                </a:lnTo>
                <a:lnTo>
                  <a:pt x="0" y="0"/>
                </a:lnTo>
                <a:lnTo>
                  <a:pt x="33" y="9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50" name="Freeform 227"/>
          <p:cNvSpPr/>
          <p:nvPr/>
        </p:nvSpPr>
        <p:spPr bwMode="auto">
          <a:xfrm>
            <a:off x="2900852" y="3213688"/>
            <a:ext cx="897615" cy="1186850"/>
          </a:xfrm>
          <a:custGeom>
            <a:avLst/>
            <a:gdLst>
              <a:gd name="T0" fmla="*/ 33 w 90"/>
              <a:gd name="T1" fmla="*/ 0 h 119"/>
              <a:gd name="T2" fmla="*/ 90 w 90"/>
              <a:gd name="T3" fmla="*/ 88 h 119"/>
              <a:gd name="T4" fmla="*/ 0 w 90"/>
              <a:gd name="T5" fmla="*/ 119 h 119"/>
              <a:gd name="T6" fmla="*/ 33 w 90"/>
              <a:gd name="T7" fmla="*/ 0 h 11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0" h="119">
                <a:moveTo>
                  <a:pt x="33" y="0"/>
                </a:moveTo>
                <a:lnTo>
                  <a:pt x="90" y="88"/>
                </a:lnTo>
                <a:lnTo>
                  <a:pt x="0" y="119"/>
                </a:lnTo>
                <a:lnTo>
                  <a:pt x="33" y="0"/>
                </a:lnTo>
                <a:close/>
              </a:path>
            </a:pathLst>
          </a:custGeom>
          <a:solidFill>
            <a:schemeClr val="accent4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51" name="Freeform 228"/>
          <p:cNvSpPr/>
          <p:nvPr/>
        </p:nvSpPr>
        <p:spPr bwMode="auto">
          <a:xfrm>
            <a:off x="2452042" y="3213688"/>
            <a:ext cx="777933" cy="1186850"/>
          </a:xfrm>
          <a:custGeom>
            <a:avLst/>
            <a:gdLst>
              <a:gd name="T0" fmla="*/ 45 w 78"/>
              <a:gd name="T1" fmla="*/ 119 h 119"/>
              <a:gd name="T2" fmla="*/ 0 w 78"/>
              <a:gd name="T3" fmla="*/ 119 h 119"/>
              <a:gd name="T4" fmla="*/ 78 w 78"/>
              <a:gd name="T5" fmla="*/ 0 h 119"/>
              <a:gd name="T6" fmla="*/ 45 w 78"/>
              <a:gd name="T7" fmla="*/ 119 h 11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78" h="119">
                <a:moveTo>
                  <a:pt x="45" y="119"/>
                </a:moveTo>
                <a:lnTo>
                  <a:pt x="0" y="119"/>
                </a:lnTo>
                <a:lnTo>
                  <a:pt x="78" y="0"/>
                </a:lnTo>
                <a:lnTo>
                  <a:pt x="45" y="119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52" name="Freeform 229"/>
          <p:cNvSpPr/>
          <p:nvPr/>
        </p:nvSpPr>
        <p:spPr bwMode="auto">
          <a:xfrm>
            <a:off x="1743927" y="3502923"/>
            <a:ext cx="708121" cy="897615"/>
          </a:xfrm>
          <a:custGeom>
            <a:avLst/>
            <a:gdLst>
              <a:gd name="T0" fmla="*/ 0 w 71"/>
              <a:gd name="T1" fmla="*/ 90 h 90"/>
              <a:gd name="T2" fmla="*/ 71 w 71"/>
              <a:gd name="T3" fmla="*/ 0 h 90"/>
              <a:gd name="T4" fmla="*/ 71 w 71"/>
              <a:gd name="T5" fmla="*/ 90 h 90"/>
              <a:gd name="T6" fmla="*/ 0 w 71"/>
              <a:gd name="T7" fmla="*/ 90 h 9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71" h="90">
                <a:moveTo>
                  <a:pt x="0" y="90"/>
                </a:moveTo>
                <a:lnTo>
                  <a:pt x="71" y="0"/>
                </a:lnTo>
                <a:lnTo>
                  <a:pt x="71" y="90"/>
                </a:lnTo>
                <a:lnTo>
                  <a:pt x="0" y="9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53" name="Freeform 230"/>
          <p:cNvSpPr/>
          <p:nvPr/>
        </p:nvSpPr>
        <p:spPr bwMode="auto">
          <a:xfrm>
            <a:off x="736600" y="3333370"/>
            <a:ext cx="917562" cy="1067168"/>
          </a:xfrm>
          <a:custGeom>
            <a:avLst/>
            <a:gdLst>
              <a:gd name="T0" fmla="*/ 0 w 92"/>
              <a:gd name="T1" fmla="*/ 107 h 107"/>
              <a:gd name="T2" fmla="*/ 92 w 92"/>
              <a:gd name="T3" fmla="*/ 33 h 107"/>
              <a:gd name="T4" fmla="*/ 0 w 92"/>
              <a:gd name="T5" fmla="*/ 0 h 107"/>
              <a:gd name="T6" fmla="*/ 0 w 92"/>
              <a:gd name="T7" fmla="*/ 107 h 10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" h="107">
                <a:moveTo>
                  <a:pt x="0" y="107"/>
                </a:moveTo>
                <a:lnTo>
                  <a:pt x="92" y="33"/>
                </a:lnTo>
                <a:lnTo>
                  <a:pt x="0" y="0"/>
                </a:lnTo>
                <a:lnTo>
                  <a:pt x="0" y="107"/>
                </a:lnTo>
                <a:close/>
              </a:path>
            </a:pathLst>
          </a:custGeom>
          <a:solidFill>
            <a:srgbClr val="92D050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54" name="Freeform 231"/>
          <p:cNvSpPr/>
          <p:nvPr/>
        </p:nvSpPr>
        <p:spPr bwMode="auto">
          <a:xfrm>
            <a:off x="736600" y="3662499"/>
            <a:ext cx="1007327" cy="738039"/>
          </a:xfrm>
          <a:custGeom>
            <a:avLst/>
            <a:gdLst>
              <a:gd name="T0" fmla="*/ 101 w 101"/>
              <a:gd name="T1" fmla="*/ 74 h 74"/>
              <a:gd name="T2" fmla="*/ 92 w 101"/>
              <a:gd name="T3" fmla="*/ 0 h 74"/>
              <a:gd name="T4" fmla="*/ 0 w 101"/>
              <a:gd name="T5" fmla="*/ 74 h 74"/>
              <a:gd name="T6" fmla="*/ 101 w 101"/>
              <a:gd name="T7" fmla="*/ 74 h 7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1" h="74">
                <a:moveTo>
                  <a:pt x="101" y="74"/>
                </a:moveTo>
                <a:lnTo>
                  <a:pt x="92" y="0"/>
                </a:lnTo>
                <a:lnTo>
                  <a:pt x="0" y="74"/>
                </a:lnTo>
                <a:lnTo>
                  <a:pt x="101" y="74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55" name="Freeform 232"/>
          <p:cNvSpPr/>
          <p:nvPr/>
        </p:nvSpPr>
        <p:spPr bwMode="auto">
          <a:xfrm>
            <a:off x="736600" y="2166473"/>
            <a:ext cx="1077138" cy="1166903"/>
          </a:xfrm>
          <a:custGeom>
            <a:avLst/>
            <a:gdLst>
              <a:gd name="T0" fmla="*/ 101 w 108"/>
              <a:gd name="T1" fmla="*/ 0 h 117"/>
              <a:gd name="T2" fmla="*/ 108 w 108"/>
              <a:gd name="T3" fmla="*/ 81 h 117"/>
              <a:gd name="T4" fmla="*/ 0 w 108"/>
              <a:gd name="T5" fmla="*/ 117 h 117"/>
              <a:gd name="T6" fmla="*/ 101 w 108"/>
              <a:gd name="T7" fmla="*/ 0 h 11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8" h="117">
                <a:moveTo>
                  <a:pt x="101" y="0"/>
                </a:moveTo>
                <a:lnTo>
                  <a:pt x="108" y="81"/>
                </a:lnTo>
                <a:lnTo>
                  <a:pt x="0" y="117"/>
                </a:lnTo>
                <a:lnTo>
                  <a:pt x="101" y="0"/>
                </a:lnTo>
                <a:close/>
              </a:path>
            </a:pathLst>
          </a:custGeom>
          <a:solidFill>
            <a:srgbClr val="92D050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56" name="Freeform 233"/>
          <p:cNvSpPr/>
          <p:nvPr/>
        </p:nvSpPr>
        <p:spPr bwMode="auto">
          <a:xfrm>
            <a:off x="1654162" y="3502923"/>
            <a:ext cx="797880" cy="897615"/>
          </a:xfrm>
          <a:custGeom>
            <a:avLst/>
            <a:gdLst>
              <a:gd name="T0" fmla="*/ 80 w 80"/>
              <a:gd name="T1" fmla="*/ 0 h 90"/>
              <a:gd name="T2" fmla="*/ 0 w 80"/>
              <a:gd name="T3" fmla="*/ 16 h 90"/>
              <a:gd name="T4" fmla="*/ 9 w 80"/>
              <a:gd name="T5" fmla="*/ 90 h 90"/>
              <a:gd name="T6" fmla="*/ 80 w 80"/>
              <a:gd name="T7" fmla="*/ 0 h 9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0" h="90">
                <a:moveTo>
                  <a:pt x="80" y="0"/>
                </a:moveTo>
                <a:lnTo>
                  <a:pt x="0" y="16"/>
                </a:lnTo>
                <a:lnTo>
                  <a:pt x="9" y="90"/>
                </a:lnTo>
                <a:lnTo>
                  <a:pt x="8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57" name="Freeform 234"/>
          <p:cNvSpPr/>
          <p:nvPr/>
        </p:nvSpPr>
        <p:spPr bwMode="auto">
          <a:xfrm>
            <a:off x="2452042" y="3213688"/>
            <a:ext cx="777933" cy="1186850"/>
          </a:xfrm>
          <a:custGeom>
            <a:avLst/>
            <a:gdLst>
              <a:gd name="T0" fmla="*/ 78 w 78"/>
              <a:gd name="T1" fmla="*/ 0 h 119"/>
              <a:gd name="T2" fmla="*/ 0 w 78"/>
              <a:gd name="T3" fmla="*/ 29 h 119"/>
              <a:gd name="T4" fmla="*/ 0 w 78"/>
              <a:gd name="T5" fmla="*/ 119 h 119"/>
              <a:gd name="T6" fmla="*/ 78 w 78"/>
              <a:gd name="T7" fmla="*/ 0 h 11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78" h="119">
                <a:moveTo>
                  <a:pt x="78" y="0"/>
                </a:moveTo>
                <a:lnTo>
                  <a:pt x="0" y="29"/>
                </a:lnTo>
                <a:lnTo>
                  <a:pt x="0" y="119"/>
                </a:lnTo>
                <a:lnTo>
                  <a:pt x="78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58" name="Freeform 235"/>
          <p:cNvSpPr/>
          <p:nvPr/>
        </p:nvSpPr>
        <p:spPr bwMode="auto">
          <a:xfrm>
            <a:off x="2122920" y="1328700"/>
            <a:ext cx="708121" cy="1117032"/>
          </a:xfrm>
          <a:custGeom>
            <a:avLst/>
            <a:gdLst>
              <a:gd name="T0" fmla="*/ 33 w 71"/>
              <a:gd name="T1" fmla="*/ 0 h 112"/>
              <a:gd name="T2" fmla="*/ 71 w 71"/>
              <a:gd name="T3" fmla="*/ 112 h 112"/>
              <a:gd name="T4" fmla="*/ 0 w 71"/>
              <a:gd name="T5" fmla="*/ 36 h 112"/>
              <a:gd name="T6" fmla="*/ 33 w 71"/>
              <a:gd name="T7" fmla="*/ 0 h 11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71" h="112">
                <a:moveTo>
                  <a:pt x="33" y="0"/>
                </a:moveTo>
                <a:lnTo>
                  <a:pt x="71" y="112"/>
                </a:lnTo>
                <a:lnTo>
                  <a:pt x="0" y="36"/>
                </a:lnTo>
                <a:lnTo>
                  <a:pt x="33" y="0"/>
                </a:lnTo>
                <a:close/>
              </a:path>
            </a:pathLst>
          </a:custGeom>
          <a:solidFill>
            <a:srgbClr val="92D050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59" name="Freeform 236"/>
          <p:cNvSpPr/>
          <p:nvPr/>
        </p:nvSpPr>
        <p:spPr bwMode="auto">
          <a:xfrm>
            <a:off x="1743927" y="1687746"/>
            <a:ext cx="1087114" cy="757986"/>
          </a:xfrm>
          <a:custGeom>
            <a:avLst/>
            <a:gdLst>
              <a:gd name="T0" fmla="*/ 0 w 109"/>
              <a:gd name="T1" fmla="*/ 48 h 76"/>
              <a:gd name="T2" fmla="*/ 109 w 109"/>
              <a:gd name="T3" fmla="*/ 76 h 76"/>
              <a:gd name="T4" fmla="*/ 38 w 109"/>
              <a:gd name="T5" fmla="*/ 0 h 76"/>
              <a:gd name="T6" fmla="*/ 0 w 109"/>
              <a:gd name="T7" fmla="*/ 48 h 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9" h="76">
                <a:moveTo>
                  <a:pt x="0" y="48"/>
                </a:moveTo>
                <a:lnTo>
                  <a:pt x="109" y="76"/>
                </a:lnTo>
                <a:lnTo>
                  <a:pt x="38" y="0"/>
                </a:lnTo>
                <a:lnTo>
                  <a:pt x="0" y="48"/>
                </a:lnTo>
                <a:close/>
              </a:path>
            </a:pathLst>
          </a:custGeom>
          <a:solidFill>
            <a:srgbClr val="92D050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60" name="Freeform 237"/>
          <p:cNvSpPr/>
          <p:nvPr/>
        </p:nvSpPr>
        <p:spPr bwMode="auto">
          <a:xfrm>
            <a:off x="2811088" y="800101"/>
            <a:ext cx="418887" cy="907592"/>
          </a:xfrm>
          <a:custGeom>
            <a:avLst/>
            <a:gdLst>
              <a:gd name="T0" fmla="*/ 0 w 42"/>
              <a:gd name="T1" fmla="*/ 46 h 91"/>
              <a:gd name="T2" fmla="*/ 42 w 42"/>
              <a:gd name="T3" fmla="*/ 91 h 91"/>
              <a:gd name="T4" fmla="*/ 9 w 42"/>
              <a:gd name="T5" fmla="*/ 0 h 91"/>
              <a:gd name="T6" fmla="*/ 0 w 42"/>
              <a:gd name="T7" fmla="*/ 46 h 9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42" h="91">
                <a:moveTo>
                  <a:pt x="0" y="46"/>
                </a:moveTo>
                <a:lnTo>
                  <a:pt x="42" y="91"/>
                </a:lnTo>
                <a:lnTo>
                  <a:pt x="9" y="0"/>
                </a:lnTo>
                <a:lnTo>
                  <a:pt x="0" y="46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61" name="Freeform 238"/>
          <p:cNvSpPr/>
          <p:nvPr/>
        </p:nvSpPr>
        <p:spPr bwMode="auto">
          <a:xfrm>
            <a:off x="2831035" y="1707693"/>
            <a:ext cx="398940" cy="1506002"/>
          </a:xfrm>
          <a:custGeom>
            <a:avLst/>
            <a:gdLst>
              <a:gd name="T0" fmla="*/ 40 w 40"/>
              <a:gd name="T1" fmla="*/ 151 h 151"/>
              <a:gd name="T2" fmla="*/ 0 w 40"/>
              <a:gd name="T3" fmla="*/ 74 h 151"/>
              <a:gd name="T4" fmla="*/ 40 w 40"/>
              <a:gd name="T5" fmla="*/ 0 h 151"/>
              <a:gd name="T6" fmla="*/ 40 w 40"/>
              <a:gd name="T7" fmla="*/ 151 h 15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40" h="151">
                <a:moveTo>
                  <a:pt x="40" y="151"/>
                </a:moveTo>
                <a:lnTo>
                  <a:pt x="0" y="74"/>
                </a:lnTo>
                <a:lnTo>
                  <a:pt x="40" y="0"/>
                </a:lnTo>
                <a:lnTo>
                  <a:pt x="40" y="15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62" name="Freeform 239"/>
          <p:cNvSpPr/>
          <p:nvPr/>
        </p:nvSpPr>
        <p:spPr bwMode="auto">
          <a:xfrm>
            <a:off x="1743927" y="2166473"/>
            <a:ext cx="1087114" cy="807857"/>
          </a:xfrm>
          <a:custGeom>
            <a:avLst/>
            <a:gdLst>
              <a:gd name="T0" fmla="*/ 7 w 109"/>
              <a:gd name="T1" fmla="*/ 81 h 81"/>
              <a:gd name="T2" fmla="*/ 109 w 109"/>
              <a:gd name="T3" fmla="*/ 28 h 81"/>
              <a:gd name="T4" fmla="*/ 0 w 109"/>
              <a:gd name="T5" fmla="*/ 0 h 81"/>
              <a:gd name="T6" fmla="*/ 7 w 109"/>
              <a:gd name="T7" fmla="*/ 81 h 8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9" h="81">
                <a:moveTo>
                  <a:pt x="7" y="81"/>
                </a:moveTo>
                <a:lnTo>
                  <a:pt x="109" y="28"/>
                </a:lnTo>
                <a:lnTo>
                  <a:pt x="0" y="0"/>
                </a:lnTo>
                <a:lnTo>
                  <a:pt x="7" y="8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63" name="Freeform 240"/>
          <p:cNvSpPr/>
          <p:nvPr/>
        </p:nvSpPr>
        <p:spPr bwMode="auto">
          <a:xfrm>
            <a:off x="2452042" y="2445732"/>
            <a:ext cx="777933" cy="1057191"/>
          </a:xfrm>
          <a:custGeom>
            <a:avLst/>
            <a:gdLst>
              <a:gd name="T0" fmla="*/ 78 w 78"/>
              <a:gd name="T1" fmla="*/ 77 h 106"/>
              <a:gd name="T2" fmla="*/ 38 w 78"/>
              <a:gd name="T3" fmla="*/ 0 h 106"/>
              <a:gd name="T4" fmla="*/ 0 w 78"/>
              <a:gd name="T5" fmla="*/ 106 h 106"/>
              <a:gd name="T6" fmla="*/ 78 w 78"/>
              <a:gd name="T7" fmla="*/ 77 h 10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78" h="106">
                <a:moveTo>
                  <a:pt x="78" y="77"/>
                </a:moveTo>
                <a:lnTo>
                  <a:pt x="38" y="0"/>
                </a:lnTo>
                <a:lnTo>
                  <a:pt x="0" y="106"/>
                </a:lnTo>
                <a:lnTo>
                  <a:pt x="78" y="77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64" name="Freeform 241"/>
          <p:cNvSpPr/>
          <p:nvPr/>
        </p:nvSpPr>
        <p:spPr bwMode="auto">
          <a:xfrm>
            <a:off x="736600" y="2974325"/>
            <a:ext cx="1077138" cy="688174"/>
          </a:xfrm>
          <a:custGeom>
            <a:avLst/>
            <a:gdLst>
              <a:gd name="T0" fmla="*/ 108 w 108"/>
              <a:gd name="T1" fmla="*/ 0 h 69"/>
              <a:gd name="T2" fmla="*/ 92 w 108"/>
              <a:gd name="T3" fmla="*/ 69 h 69"/>
              <a:gd name="T4" fmla="*/ 0 w 108"/>
              <a:gd name="T5" fmla="*/ 36 h 69"/>
              <a:gd name="T6" fmla="*/ 108 w 108"/>
              <a:gd name="T7" fmla="*/ 0 h 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8" h="69">
                <a:moveTo>
                  <a:pt x="108" y="0"/>
                </a:moveTo>
                <a:lnTo>
                  <a:pt x="92" y="69"/>
                </a:lnTo>
                <a:lnTo>
                  <a:pt x="0" y="36"/>
                </a:lnTo>
                <a:lnTo>
                  <a:pt x="108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65" name="Freeform 242"/>
          <p:cNvSpPr/>
          <p:nvPr/>
        </p:nvSpPr>
        <p:spPr bwMode="auto">
          <a:xfrm>
            <a:off x="2452042" y="1258882"/>
            <a:ext cx="777933" cy="448811"/>
          </a:xfrm>
          <a:custGeom>
            <a:avLst/>
            <a:gdLst>
              <a:gd name="T0" fmla="*/ 36 w 78"/>
              <a:gd name="T1" fmla="*/ 0 h 45"/>
              <a:gd name="T2" fmla="*/ 78 w 78"/>
              <a:gd name="T3" fmla="*/ 45 h 45"/>
              <a:gd name="T4" fmla="*/ 0 w 78"/>
              <a:gd name="T5" fmla="*/ 7 h 45"/>
              <a:gd name="T6" fmla="*/ 36 w 78"/>
              <a:gd name="T7" fmla="*/ 0 h 4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78" h="45">
                <a:moveTo>
                  <a:pt x="36" y="0"/>
                </a:moveTo>
                <a:lnTo>
                  <a:pt x="78" y="45"/>
                </a:lnTo>
                <a:lnTo>
                  <a:pt x="0" y="7"/>
                </a:lnTo>
                <a:lnTo>
                  <a:pt x="36" y="0"/>
                </a:lnTo>
                <a:close/>
              </a:path>
            </a:pathLst>
          </a:custGeom>
          <a:solidFill>
            <a:srgbClr val="92D050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66" name="Freeform 243"/>
          <p:cNvSpPr/>
          <p:nvPr/>
        </p:nvSpPr>
        <p:spPr bwMode="auto">
          <a:xfrm>
            <a:off x="1813738" y="2445732"/>
            <a:ext cx="1017297" cy="1057191"/>
          </a:xfrm>
          <a:custGeom>
            <a:avLst/>
            <a:gdLst>
              <a:gd name="T0" fmla="*/ 102 w 102"/>
              <a:gd name="T1" fmla="*/ 0 h 106"/>
              <a:gd name="T2" fmla="*/ 64 w 102"/>
              <a:gd name="T3" fmla="*/ 106 h 106"/>
              <a:gd name="T4" fmla="*/ 0 w 102"/>
              <a:gd name="T5" fmla="*/ 53 h 106"/>
              <a:gd name="T6" fmla="*/ 102 w 102"/>
              <a:gd name="T7" fmla="*/ 0 h 10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2" h="106">
                <a:moveTo>
                  <a:pt x="102" y="0"/>
                </a:moveTo>
                <a:lnTo>
                  <a:pt x="64" y="106"/>
                </a:lnTo>
                <a:lnTo>
                  <a:pt x="0" y="53"/>
                </a:lnTo>
                <a:lnTo>
                  <a:pt x="102" y="0"/>
                </a:lnTo>
                <a:close/>
              </a:path>
            </a:pathLst>
          </a:custGeom>
          <a:solidFill>
            <a:srgbClr val="92D050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67" name="Freeform 244"/>
          <p:cNvSpPr/>
          <p:nvPr/>
        </p:nvSpPr>
        <p:spPr bwMode="auto">
          <a:xfrm>
            <a:off x="2452042" y="1328700"/>
            <a:ext cx="777933" cy="1117032"/>
          </a:xfrm>
          <a:custGeom>
            <a:avLst/>
            <a:gdLst>
              <a:gd name="T0" fmla="*/ 78 w 78"/>
              <a:gd name="T1" fmla="*/ 38 h 112"/>
              <a:gd name="T2" fmla="*/ 38 w 78"/>
              <a:gd name="T3" fmla="*/ 112 h 112"/>
              <a:gd name="T4" fmla="*/ 0 w 78"/>
              <a:gd name="T5" fmla="*/ 0 h 112"/>
              <a:gd name="T6" fmla="*/ 78 w 78"/>
              <a:gd name="T7" fmla="*/ 38 h 11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78" h="112">
                <a:moveTo>
                  <a:pt x="78" y="38"/>
                </a:moveTo>
                <a:lnTo>
                  <a:pt x="38" y="112"/>
                </a:lnTo>
                <a:lnTo>
                  <a:pt x="0" y="0"/>
                </a:lnTo>
                <a:lnTo>
                  <a:pt x="78" y="38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68" name="Freeform 245"/>
          <p:cNvSpPr/>
          <p:nvPr/>
        </p:nvSpPr>
        <p:spPr bwMode="auto">
          <a:xfrm>
            <a:off x="1654162" y="2974325"/>
            <a:ext cx="797880" cy="688174"/>
          </a:xfrm>
          <a:custGeom>
            <a:avLst/>
            <a:gdLst>
              <a:gd name="T0" fmla="*/ 80 w 80"/>
              <a:gd name="T1" fmla="*/ 53 h 69"/>
              <a:gd name="T2" fmla="*/ 0 w 80"/>
              <a:gd name="T3" fmla="*/ 69 h 69"/>
              <a:gd name="T4" fmla="*/ 16 w 80"/>
              <a:gd name="T5" fmla="*/ 0 h 69"/>
              <a:gd name="T6" fmla="*/ 80 w 80"/>
              <a:gd name="T7" fmla="*/ 53 h 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0" h="69">
                <a:moveTo>
                  <a:pt x="80" y="53"/>
                </a:moveTo>
                <a:lnTo>
                  <a:pt x="0" y="69"/>
                </a:lnTo>
                <a:lnTo>
                  <a:pt x="16" y="0"/>
                </a:lnTo>
                <a:lnTo>
                  <a:pt x="80" y="53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69" name="Line 246"/>
          <p:cNvSpPr>
            <a:spLocks noChangeShapeType="1"/>
          </p:cNvSpPr>
          <p:nvPr/>
        </p:nvSpPr>
        <p:spPr bwMode="auto">
          <a:xfrm>
            <a:off x="2053102" y="800101"/>
            <a:ext cx="0" cy="0"/>
          </a:xfrm>
          <a:prstGeom prst="lin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70" name="Line 247"/>
          <p:cNvSpPr>
            <a:spLocks noChangeShapeType="1"/>
          </p:cNvSpPr>
          <p:nvPr/>
        </p:nvSpPr>
        <p:spPr bwMode="auto">
          <a:xfrm>
            <a:off x="2053102" y="800101"/>
            <a:ext cx="0" cy="0"/>
          </a:xfrm>
          <a:prstGeom prst="lin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71" name="Freeform 248"/>
          <p:cNvSpPr/>
          <p:nvPr/>
        </p:nvSpPr>
        <p:spPr bwMode="auto">
          <a:xfrm>
            <a:off x="3898203" y="800101"/>
            <a:ext cx="1296555" cy="388970"/>
          </a:xfrm>
          <a:custGeom>
            <a:avLst/>
            <a:gdLst>
              <a:gd name="T0" fmla="*/ 0 w 130"/>
              <a:gd name="T1" fmla="*/ 39 h 39"/>
              <a:gd name="T2" fmla="*/ 130 w 130"/>
              <a:gd name="T3" fmla="*/ 0 h 39"/>
              <a:gd name="T4" fmla="*/ 28 w 130"/>
              <a:gd name="T5" fmla="*/ 0 h 39"/>
              <a:gd name="T6" fmla="*/ 0 w 130"/>
              <a:gd name="T7" fmla="*/ 39 h 3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0" h="39">
                <a:moveTo>
                  <a:pt x="0" y="39"/>
                </a:moveTo>
                <a:lnTo>
                  <a:pt x="130" y="0"/>
                </a:lnTo>
                <a:lnTo>
                  <a:pt x="28" y="0"/>
                </a:lnTo>
                <a:lnTo>
                  <a:pt x="0" y="39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72" name="Line 249"/>
          <p:cNvSpPr>
            <a:spLocks noChangeShapeType="1"/>
          </p:cNvSpPr>
          <p:nvPr/>
        </p:nvSpPr>
        <p:spPr bwMode="auto">
          <a:xfrm>
            <a:off x="2811088" y="1258882"/>
            <a:ext cx="0" cy="0"/>
          </a:xfrm>
          <a:prstGeom prst="lin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73" name="Line 250"/>
          <p:cNvSpPr>
            <a:spLocks noChangeShapeType="1"/>
          </p:cNvSpPr>
          <p:nvPr/>
        </p:nvSpPr>
        <p:spPr bwMode="auto">
          <a:xfrm>
            <a:off x="2811088" y="1258882"/>
            <a:ext cx="0" cy="0"/>
          </a:xfrm>
          <a:prstGeom prst="lin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74" name="Freeform 251"/>
          <p:cNvSpPr/>
          <p:nvPr/>
        </p:nvSpPr>
        <p:spPr bwMode="auto">
          <a:xfrm>
            <a:off x="2452042" y="800101"/>
            <a:ext cx="448810" cy="528599"/>
          </a:xfrm>
          <a:custGeom>
            <a:avLst/>
            <a:gdLst>
              <a:gd name="T0" fmla="*/ 45 w 45"/>
              <a:gd name="T1" fmla="*/ 0 h 53"/>
              <a:gd name="T2" fmla="*/ 0 w 45"/>
              <a:gd name="T3" fmla="*/ 53 h 53"/>
              <a:gd name="T4" fmla="*/ 36 w 45"/>
              <a:gd name="T5" fmla="*/ 46 h 53"/>
              <a:gd name="T6" fmla="*/ 45 w 45"/>
              <a:gd name="T7" fmla="*/ 0 h 5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45" h="53">
                <a:moveTo>
                  <a:pt x="45" y="0"/>
                </a:moveTo>
                <a:lnTo>
                  <a:pt x="0" y="53"/>
                </a:lnTo>
                <a:lnTo>
                  <a:pt x="36" y="46"/>
                </a:lnTo>
                <a:lnTo>
                  <a:pt x="45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57" name="文本框 56"/>
          <p:cNvSpPr txBox="1"/>
          <p:nvPr/>
        </p:nvSpPr>
        <p:spPr>
          <a:xfrm>
            <a:off x="6984301" y="2088612"/>
            <a:ext cx="478566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9600" smtClean="0">
                <a:solidFill>
                  <a:prstClr val="white"/>
                </a:solidFill>
                <a:latin typeface="+mj-lt"/>
              </a:rPr>
              <a:t>PART</a:t>
            </a:r>
            <a:endParaRPr lang="zh-CN" altLang="en-US" sz="9600" dirty="0">
              <a:solidFill>
                <a:prstClr val="white"/>
              </a:solidFill>
              <a:latin typeface="+mj-lt"/>
            </a:endParaRPr>
          </a:p>
        </p:txBody>
      </p:sp>
      <p:sp>
        <p:nvSpPr>
          <p:cNvPr id="58" name="文本框 57"/>
          <p:cNvSpPr txBox="1"/>
          <p:nvPr/>
        </p:nvSpPr>
        <p:spPr>
          <a:xfrm>
            <a:off x="6984302" y="3287999"/>
            <a:ext cx="281501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5400" smtClean="0">
                <a:solidFill>
                  <a:prstClr val="white"/>
                </a:solidFill>
                <a:latin typeface="+mj-lt"/>
              </a:rPr>
              <a:t>FOUR</a:t>
            </a:r>
            <a:endParaRPr lang="zh-CN" altLang="en-US" sz="5400" dirty="0">
              <a:solidFill>
                <a:prstClr val="white"/>
              </a:solidFill>
              <a:latin typeface="+mj-lt"/>
            </a:endParaRPr>
          </a:p>
        </p:txBody>
      </p:sp>
      <p:sp>
        <p:nvSpPr>
          <p:cNvPr id="59" name="矩形 58"/>
          <p:cNvSpPr/>
          <p:nvPr/>
        </p:nvSpPr>
        <p:spPr>
          <a:xfrm>
            <a:off x="6984301" y="4357876"/>
            <a:ext cx="3282443" cy="4298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altLang="zh-CN" sz="1100" dirty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Comparison</a:t>
            </a:r>
            <a:endParaRPr lang="en-US" altLang="zh-CN" sz="1100" dirty="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algn="just"/>
            <a:r>
              <a:rPr lang="en-US" altLang="zh-CN" sz="1100" dirty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Culture</a:t>
            </a:r>
            <a:endParaRPr lang="en-US" altLang="zh-CN" sz="1100" dirty="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grpSp>
        <p:nvGrpSpPr>
          <p:cNvPr id="60" name="组合 59"/>
          <p:cNvGrpSpPr/>
          <p:nvPr/>
        </p:nvGrpSpPr>
        <p:grpSpPr>
          <a:xfrm>
            <a:off x="9288712" y="3505083"/>
            <a:ext cx="306582" cy="527623"/>
            <a:chOff x="3303333" y="752089"/>
            <a:chExt cx="484065" cy="833069"/>
          </a:xfrm>
        </p:grpSpPr>
        <p:cxnSp>
          <p:nvCxnSpPr>
            <p:cNvPr id="61" name="直接连接符 60"/>
            <p:cNvCxnSpPr/>
            <p:nvPr/>
          </p:nvCxnSpPr>
          <p:spPr>
            <a:xfrm>
              <a:off x="3373120" y="814068"/>
              <a:ext cx="355600" cy="355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直接连接符 61"/>
            <p:cNvCxnSpPr/>
            <p:nvPr/>
          </p:nvCxnSpPr>
          <p:spPr>
            <a:xfrm flipV="1">
              <a:off x="3373120" y="1179955"/>
              <a:ext cx="355600" cy="355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3" name="椭圆 62"/>
            <p:cNvSpPr/>
            <p:nvPr/>
          </p:nvSpPr>
          <p:spPr>
            <a:xfrm>
              <a:off x="3687470" y="1129991"/>
              <a:ext cx="99928" cy="99928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64" name="椭圆 63"/>
            <p:cNvSpPr/>
            <p:nvPr/>
          </p:nvSpPr>
          <p:spPr>
            <a:xfrm>
              <a:off x="3303333" y="752089"/>
              <a:ext cx="99928" cy="99928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65" name="椭圆 64"/>
            <p:cNvSpPr/>
            <p:nvPr/>
          </p:nvSpPr>
          <p:spPr>
            <a:xfrm>
              <a:off x="3303333" y="1485230"/>
              <a:ext cx="99928" cy="99928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文本框 29"/>
          <p:cNvSpPr txBox="1"/>
          <p:nvPr/>
        </p:nvSpPr>
        <p:spPr>
          <a:xfrm>
            <a:off x="1036319" y="919008"/>
            <a:ext cx="3698591" cy="398780"/>
          </a:xfrm>
          <a:prstGeom prst="rect">
            <a:avLst/>
          </a:prstGeom>
          <a:solidFill>
            <a:schemeClr val="accent3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altLang="zh-CN" sz="2000" b="1" smtClean="0">
                <a:solidFill>
                  <a:schemeClr val="bg1"/>
                </a:solidFill>
                <a:latin typeface="+mj-lt"/>
              </a:rPr>
              <a:t>COUNTRY COMPARISON</a:t>
            </a:r>
            <a:endParaRPr lang="en-US" altLang="zh-CN" sz="2000" b="1" smtClean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39" name="文本框 38"/>
          <p:cNvSpPr txBox="1"/>
          <p:nvPr/>
        </p:nvSpPr>
        <p:spPr>
          <a:xfrm>
            <a:off x="7447280" y="919008"/>
            <a:ext cx="3698591" cy="52197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b="1" smtClean="0">
                <a:solidFill>
                  <a:schemeClr val="accent3"/>
                </a:solidFill>
                <a:latin typeface="+mj-lt"/>
              </a:rPr>
              <a:t>INDIVIDUALISM</a:t>
            </a:r>
            <a:endParaRPr lang="en-US" altLang="zh-CN" sz="2800" b="1" smtClean="0">
              <a:solidFill>
                <a:schemeClr val="accent3"/>
              </a:solidFill>
              <a:latin typeface="+mj-lt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9850" y="1635125"/>
            <a:ext cx="5631815" cy="3345180"/>
          </a:xfrm>
          <a:prstGeom prst="rect">
            <a:avLst/>
          </a:prstGeom>
        </p:spPr>
      </p:pic>
      <p:sp>
        <p:nvSpPr>
          <p:cNvPr id="3" name="矩形 2"/>
          <p:cNvSpPr/>
          <p:nvPr/>
        </p:nvSpPr>
        <p:spPr>
          <a:xfrm>
            <a:off x="4727575" y="2778760"/>
            <a:ext cx="813435" cy="206946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3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5" name="矩形 4"/>
          <p:cNvSpPr/>
          <p:nvPr/>
        </p:nvSpPr>
        <p:spPr>
          <a:xfrm>
            <a:off x="1209040" y="2778760"/>
            <a:ext cx="813435" cy="206946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3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>
            <a:off x="3798570" y="2778760"/>
            <a:ext cx="813435" cy="206946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3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8" name="文本框 7"/>
          <p:cNvSpPr txBox="1"/>
          <p:nvPr/>
        </p:nvSpPr>
        <p:spPr>
          <a:xfrm>
            <a:off x="7447280" y="1886113"/>
            <a:ext cx="3698591" cy="95313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p>
            <a:pPr algn="ctr"/>
            <a:r>
              <a:rPr lang="en-US" altLang="zh-CN" sz="2800" b="1" smtClean="0">
                <a:solidFill>
                  <a:schemeClr val="accent3"/>
                </a:solidFill>
                <a:latin typeface="+mj-lt"/>
              </a:rPr>
              <a:t>LONG TERM ORIENTATION</a:t>
            </a:r>
            <a:endParaRPr lang="en-US" altLang="zh-CN" sz="2800" b="1" smtClean="0">
              <a:solidFill>
                <a:schemeClr val="accent3"/>
              </a:solidFill>
              <a:latin typeface="+mj-lt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7447280" y="3288828"/>
            <a:ext cx="3698591" cy="52197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b="1" smtClean="0">
                <a:solidFill>
                  <a:schemeClr val="accent3"/>
                </a:solidFill>
                <a:latin typeface="+mj-lt"/>
              </a:rPr>
              <a:t>INDULGENCE</a:t>
            </a:r>
            <a:endParaRPr lang="en-US" altLang="zh-CN" sz="2800" b="1" smtClean="0">
              <a:solidFill>
                <a:schemeClr val="accent3"/>
              </a:solidFill>
              <a:latin typeface="+mj-lt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7195185" y="5843905"/>
            <a:ext cx="4676140" cy="27559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200">
                <a:latin typeface="Times New Roman" panose="02020603050405020304" charset="0"/>
                <a:cs typeface="Times New Roman" panose="02020603050405020304" charset="0"/>
                <a:sym typeface="+mn-ea"/>
                <a:hlinkClick r:id="rId2" action="ppaction://hlinkfile"/>
              </a:rPr>
              <a:t>https://www.hofstede-insights.com/country-comparison/china,the-uk/</a:t>
            </a:r>
            <a:endParaRPr lang="en-US" altLang="zh-CN" sz="1200">
              <a:latin typeface="Times New Roman" panose="02020603050405020304" charset="0"/>
              <a:cs typeface="Times New Roman" panose="02020603050405020304" charset="0"/>
              <a:sym typeface="+mn-ea"/>
              <a:hlinkClick r:id="rId2" action="ppaction://hlinkfile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5"/>
          <p:cNvSpPr/>
          <p:nvPr/>
        </p:nvSpPr>
        <p:spPr bwMode="auto">
          <a:xfrm>
            <a:off x="119121" y="2878246"/>
            <a:ext cx="397629" cy="1274186"/>
          </a:xfrm>
          <a:custGeom>
            <a:avLst/>
            <a:gdLst>
              <a:gd name="T0" fmla="*/ 0 w 114"/>
              <a:gd name="T1" fmla="*/ 152 h 275"/>
              <a:gd name="T2" fmla="*/ 104 w 114"/>
              <a:gd name="T3" fmla="*/ 275 h 275"/>
              <a:gd name="T4" fmla="*/ 114 w 114"/>
              <a:gd name="T5" fmla="*/ 0 h 275"/>
              <a:gd name="T6" fmla="*/ 0 w 114"/>
              <a:gd name="T7" fmla="*/ 152 h 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4" h="275">
                <a:moveTo>
                  <a:pt x="0" y="152"/>
                </a:moveTo>
                <a:lnTo>
                  <a:pt x="104" y="275"/>
                </a:lnTo>
                <a:lnTo>
                  <a:pt x="114" y="0"/>
                </a:lnTo>
                <a:lnTo>
                  <a:pt x="0" y="152"/>
                </a:lnTo>
                <a:close/>
              </a:path>
            </a:pathLst>
          </a:custGeom>
          <a:solidFill>
            <a:srgbClr val="064D0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6" name="Freeform 6"/>
          <p:cNvSpPr/>
          <p:nvPr/>
        </p:nvSpPr>
        <p:spPr bwMode="auto">
          <a:xfrm>
            <a:off x="17969" y="2878243"/>
            <a:ext cx="498780" cy="393841"/>
          </a:xfrm>
          <a:custGeom>
            <a:avLst/>
            <a:gdLst>
              <a:gd name="T0" fmla="*/ 0 w 143"/>
              <a:gd name="T1" fmla="*/ 28 h 85"/>
              <a:gd name="T2" fmla="*/ 0 w 143"/>
              <a:gd name="T3" fmla="*/ 85 h 85"/>
              <a:gd name="T4" fmla="*/ 143 w 143"/>
              <a:gd name="T5" fmla="*/ 0 h 85"/>
              <a:gd name="T6" fmla="*/ 0 w 143"/>
              <a:gd name="T7" fmla="*/ 28 h 8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43" h="85">
                <a:moveTo>
                  <a:pt x="0" y="28"/>
                </a:moveTo>
                <a:lnTo>
                  <a:pt x="0" y="85"/>
                </a:lnTo>
                <a:lnTo>
                  <a:pt x="143" y="0"/>
                </a:lnTo>
                <a:lnTo>
                  <a:pt x="0" y="28"/>
                </a:lnTo>
                <a:close/>
              </a:path>
            </a:pathLst>
          </a:custGeom>
          <a:solidFill>
            <a:srgbClr val="3E8E3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7" name="Freeform 7"/>
          <p:cNvSpPr/>
          <p:nvPr/>
        </p:nvSpPr>
        <p:spPr bwMode="auto">
          <a:xfrm>
            <a:off x="17969" y="2878246"/>
            <a:ext cx="498780" cy="704279"/>
          </a:xfrm>
          <a:custGeom>
            <a:avLst/>
            <a:gdLst>
              <a:gd name="T0" fmla="*/ 0 w 143"/>
              <a:gd name="T1" fmla="*/ 85 h 152"/>
              <a:gd name="T2" fmla="*/ 29 w 143"/>
              <a:gd name="T3" fmla="*/ 152 h 152"/>
              <a:gd name="T4" fmla="*/ 143 w 143"/>
              <a:gd name="T5" fmla="*/ 0 h 152"/>
              <a:gd name="T6" fmla="*/ 0 w 143"/>
              <a:gd name="T7" fmla="*/ 85 h 15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43" h="152">
                <a:moveTo>
                  <a:pt x="0" y="85"/>
                </a:moveTo>
                <a:lnTo>
                  <a:pt x="29" y="152"/>
                </a:lnTo>
                <a:lnTo>
                  <a:pt x="143" y="0"/>
                </a:lnTo>
                <a:lnTo>
                  <a:pt x="0" y="85"/>
                </a:lnTo>
                <a:close/>
              </a:path>
            </a:pathLst>
          </a:custGeom>
          <a:solidFill>
            <a:srgbClr val="2A6D2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8" name="Freeform 8"/>
          <p:cNvSpPr/>
          <p:nvPr/>
        </p:nvSpPr>
        <p:spPr bwMode="auto">
          <a:xfrm>
            <a:off x="516750" y="2479774"/>
            <a:ext cx="66271" cy="398471"/>
          </a:xfrm>
          <a:custGeom>
            <a:avLst/>
            <a:gdLst>
              <a:gd name="T0" fmla="*/ 0 w 19"/>
              <a:gd name="T1" fmla="*/ 0 h 86"/>
              <a:gd name="T2" fmla="*/ 0 w 19"/>
              <a:gd name="T3" fmla="*/ 86 h 86"/>
              <a:gd name="T4" fmla="*/ 19 w 19"/>
              <a:gd name="T5" fmla="*/ 10 h 86"/>
              <a:gd name="T6" fmla="*/ 0 w 19"/>
              <a:gd name="T7" fmla="*/ 0 h 8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" h="86">
                <a:moveTo>
                  <a:pt x="0" y="0"/>
                </a:moveTo>
                <a:lnTo>
                  <a:pt x="0" y="86"/>
                </a:lnTo>
                <a:lnTo>
                  <a:pt x="19" y="10"/>
                </a:lnTo>
                <a:lnTo>
                  <a:pt x="0" y="0"/>
                </a:lnTo>
                <a:close/>
              </a:path>
            </a:pathLst>
          </a:custGeom>
          <a:solidFill>
            <a:srgbClr val="98B3A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9" name="Freeform 9"/>
          <p:cNvSpPr/>
          <p:nvPr/>
        </p:nvSpPr>
        <p:spPr bwMode="auto">
          <a:xfrm>
            <a:off x="481871" y="2878244"/>
            <a:ext cx="299966" cy="1320521"/>
          </a:xfrm>
          <a:custGeom>
            <a:avLst/>
            <a:gdLst>
              <a:gd name="T0" fmla="*/ 10 w 86"/>
              <a:gd name="T1" fmla="*/ 0 h 285"/>
              <a:gd name="T2" fmla="*/ 0 w 86"/>
              <a:gd name="T3" fmla="*/ 275 h 285"/>
              <a:gd name="T4" fmla="*/ 86 w 86"/>
              <a:gd name="T5" fmla="*/ 285 h 285"/>
              <a:gd name="T6" fmla="*/ 10 w 86"/>
              <a:gd name="T7" fmla="*/ 0 h 28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6" h="285">
                <a:moveTo>
                  <a:pt x="10" y="0"/>
                </a:moveTo>
                <a:lnTo>
                  <a:pt x="0" y="275"/>
                </a:lnTo>
                <a:lnTo>
                  <a:pt x="86" y="285"/>
                </a:lnTo>
                <a:lnTo>
                  <a:pt x="10" y="0"/>
                </a:lnTo>
                <a:close/>
              </a:path>
            </a:pathLst>
          </a:custGeom>
          <a:solidFill>
            <a:srgbClr val="6CC06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0" name="Freeform 10"/>
          <p:cNvSpPr/>
          <p:nvPr/>
        </p:nvSpPr>
        <p:spPr bwMode="auto">
          <a:xfrm>
            <a:off x="481871" y="4152431"/>
            <a:ext cx="299966" cy="662576"/>
          </a:xfrm>
          <a:custGeom>
            <a:avLst/>
            <a:gdLst>
              <a:gd name="T0" fmla="*/ 0 w 86"/>
              <a:gd name="T1" fmla="*/ 0 h 143"/>
              <a:gd name="T2" fmla="*/ 76 w 86"/>
              <a:gd name="T3" fmla="*/ 143 h 143"/>
              <a:gd name="T4" fmla="*/ 86 w 86"/>
              <a:gd name="T5" fmla="*/ 10 h 143"/>
              <a:gd name="T6" fmla="*/ 0 w 86"/>
              <a:gd name="T7" fmla="*/ 0 h 14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6" h="143">
                <a:moveTo>
                  <a:pt x="0" y="0"/>
                </a:moveTo>
                <a:lnTo>
                  <a:pt x="76" y="143"/>
                </a:lnTo>
                <a:lnTo>
                  <a:pt x="86" y="10"/>
                </a:lnTo>
                <a:lnTo>
                  <a:pt x="0" y="0"/>
                </a:lnTo>
                <a:close/>
              </a:path>
            </a:pathLst>
          </a:custGeom>
          <a:solidFill>
            <a:srgbClr val="5BA56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1" name="Freeform 11"/>
          <p:cNvSpPr/>
          <p:nvPr/>
        </p:nvSpPr>
        <p:spPr bwMode="auto">
          <a:xfrm>
            <a:off x="516750" y="2479774"/>
            <a:ext cx="296478" cy="398471"/>
          </a:xfrm>
          <a:custGeom>
            <a:avLst/>
            <a:gdLst>
              <a:gd name="T0" fmla="*/ 19 w 85"/>
              <a:gd name="T1" fmla="*/ 10 h 86"/>
              <a:gd name="T2" fmla="*/ 0 w 85"/>
              <a:gd name="T3" fmla="*/ 86 h 86"/>
              <a:gd name="T4" fmla="*/ 85 w 85"/>
              <a:gd name="T5" fmla="*/ 0 h 86"/>
              <a:gd name="T6" fmla="*/ 19 w 85"/>
              <a:gd name="T7" fmla="*/ 10 h 8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5" h="86">
                <a:moveTo>
                  <a:pt x="19" y="10"/>
                </a:moveTo>
                <a:lnTo>
                  <a:pt x="0" y="86"/>
                </a:lnTo>
                <a:lnTo>
                  <a:pt x="85" y="0"/>
                </a:lnTo>
                <a:lnTo>
                  <a:pt x="19" y="10"/>
                </a:lnTo>
                <a:close/>
              </a:path>
            </a:pathLst>
          </a:custGeom>
          <a:solidFill>
            <a:srgbClr val="508D5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2" name="Freeform 12"/>
          <p:cNvSpPr/>
          <p:nvPr/>
        </p:nvSpPr>
        <p:spPr bwMode="auto">
          <a:xfrm>
            <a:off x="746956" y="4815008"/>
            <a:ext cx="265088" cy="792314"/>
          </a:xfrm>
          <a:custGeom>
            <a:avLst/>
            <a:gdLst>
              <a:gd name="T0" fmla="*/ 0 w 76"/>
              <a:gd name="T1" fmla="*/ 0 h 171"/>
              <a:gd name="T2" fmla="*/ 0 w 76"/>
              <a:gd name="T3" fmla="*/ 123 h 171"/>
              <a:gd name="T4" fmla="*/ 76 w 76"/>
              <a:gd name="T5" fmla="*/ 171 h 171"/>
              <a:gd name="T6" fmla="*/ 0 w 76"/>
              <a:gd name="T7" fmla="*/ 0 h 17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76" h="171">
                <a:moveTo>
                  <a:pt x="0" y="0"/>
                </a:moveTo>
                <a:lnTo>
                  <a:pt x="0" y="123"/>
                </a:lnTo>
                <a:lnTo>
                  <a:pt x="76" y="171"/>
                </a:lnTo>
                <a:lnTo>
                  <a:pt x="0" y="0"/>
                </a:lnTo>
                <a:close/>
              </a:path>
            </a:pathLst>
          </a:custGeom>
          <a:solidFill>
            <a:srgbClr val="3A9325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3" name="Freeform 13"/>
          <p:cNvSpPr/>
          <p:nvPr/>
        </p:nvSpPr>
        <p:spPr bwMode="auto">
          <a:xfrm>
            <a:off x="746957" y="4198766"/>
            <a:ext cx="331357" cy="616242"/>
          </a:xfrm>
          <a:custGeom>
            <a:avLst/>
            <a:gdLst>
              <a:gd name="T0" fmla="*/ 10 w 95"/>
              <a:gd name="T1" fmla="*/ 0 h 133"/>
              <a:gd name="T2" fmla="*/ 0 w 95"/>
              <a:gd name="T3" fmla="*/ 133 h 133"/>
              <a:gd name="T4" fmla="*/ 95 w 95"/>
              <a:gd name="T5" fmla="*/ 28 h 133"/>
              <a:gd name="T6" fmla="*/ 10 w 95"/>
              <a:gd name="T7" fmla="*/ 0 h 1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5" h="133">
                <a:moveTo>
                  <a:pt x="10" y="0"/>
                </a:moveTo>
                <a:lnTo>
                  <a:pt x="0" y="133"/>
                </a:lnTo>
                <a:lnTo>
                  <a:pt x="95" y="28"/>
                </a:lnTo>
                <a:lnTo>
                  <a:pt x="10" y="0"/>
                </a:lnTo>
                <a:close/>
              </a:path>
            </a:pathLst>
          </a:custGeom>
          <a:solidFill>
            <a:srgbClr val="1F591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4" name="Freeform 14"/>
          <p:cNvSpPr/>
          <p:nvPr/>
        </p:nvSpPr>
        <p:spPr bwMode="auto">
          <a:xfrm>
            <a:off x="516751" y="2479774"/>
            <a:ext cx="596443" cy="398471"/>
          </a:xfrm>
          <a:custGeom>
            <a:avLst/>
            <a:gdLst>
              <a:gd name="T0" fmla="*/ 85 w 171"/>
              <a:gd name="T1" fmla="*/ 0 h 86"/>
              <a:gd name="T2" fmla="*/ 0 w 171"/>
              <a:gd name="T3" fmla="*/ 86 h 86"/>
              <a:gd name="T4" fmla="*/ 171 w 171"/>
              <a:gd name="T5" fmla="*/ 10 h 86"/>
              <a:gd name="T6" fmla="*/ 85 w 171"/>
              <a:gd name="T7" fmla="*/ 0 h 8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71" h="86">
                <a:moveTo>
                  <a:pt x="85" y="0"/>
                </a:moveTo>
                <a:lnTo>
                  <a:pt x="0" y="86"/>
                </a:lnTo>
                <a:lnTo>
                  <a:pt x="171" y="10"/>
                </a:lnTo>
                <a:lnTo>
                  <a:pt x="85" y="0"/>
                </a:lnTo>
                <a:close/>
              </a:path>
            </a:pathLst>
          </a:custGeom>
          <a:solidFill>
            <a:srgbClr val="2B831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5" name="Freeform 15"/>
          <p:cNvSpPr/>
          <p:nvPr/>
        </p:nvSpPr>
        <p:spPr bwMode="auto">
          <a:xfrm>
            <a:off x="813228" y="2262002"/>
            <a:ext cx="299966" cy="264103"/>
          </a:xfrm>
          <a:custGeom>
            <a:avLst/>
            <a:gdLst>
              <a:gd name="T0" fmla="*/ 29 w 86"/>
              <a:gd name="T1" fmla="*/ 0 h 57"/>
              <a:gd name="T2" fmla="*/ 0 w 86"/>
              <a:gd name="T3" fmla="*/ 47 h 57"/>
              <a:gd name="T4" fmla="*/ 86 w 86"/>
              <a:gd name="T5" fmla="*/ 57 h 57"/>
              <a:gd name="T6" fmla="*/ 29 w 86"/>
              <a:gd name="T7" fmla="*/ 0 h 5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6" h="57">
                <a:moveTo>
                  <a:pt x="29" y="0"/>
                </a:moveTo>
                <a:lnTo>
                  <a:pt x="0" y="47"/>
                </a:lnTo>
                <a:lnTo>
                  <a:pt x="86" y="57"/>
                </a:lnTo>
                <a:lnTo>
                  <a:pt x="29" y="0"/>
                </a:lnTo>
                <a:close/>
              </a:path>
            </a:pathLst>
          </a:custGeom>
          <a:solidFill>
            <a:srgbClr val="1A710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6" name="Freeform 16"/>
          <p:cNvSpPr/>
          <p:nvPr/>
        </p:nvSpPr>
        <p:spPr bwMode="auto">
          <a:xfrm>
            <a:off x="914378" y="1997899"/>
            <a:ext cx="261598" cy="264103"/>
          </a:xfrm>
          <a:custGeom>
            <a:avLst/>
            <a:gdLst>
              <a:gd name="T0" fmla="*/ 47 w 75"/>
              <a:gd name="T1" fmla="*/ 0 h 57"/>
              <a:gd name="T2" fmla="*/ 0 w 75"/>
              <a:gd name="T3" fmla="*/ 57 h 57"/>
              <a:gd name="T4" fmla="*/ 75 w 75"/>
              <a:gd name="T5" fmla="*/ 57 h 57"/>
              <a:gd name="T6" fmla="*/ 47 w 75"/>
              <a:gd name="T7" fmla="*/ 0 h 5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75" h="57">
                <a:moveTo>
                  <a:pt x="47" y="0"/>
                </a:moveTo>
                <a:lnTo>
                  <a:pt x="0" y="57"/>
                </a:lnTo>
                <a:lnTo>
                  <a:pt x="75" y="57"/>
                </a:lnTo>
                <a:lnTo>
                  <a:pt x="47" y="0"/>
                </a:lnTo>
                <a:close/>
              </a:path>
            </a:pathLst>
          </a:custGeom>
          <a:solidFill>
            <a:srgbClr val="428A4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7" name="Freeform 17"/>
          <p:cNvSpPr/>
          <p:nvPr/>
        </p:nvSpPr>
        <p:spPr bwMode="auto">
          <a:xfrm>
            <a:off x="914378" y="2262002"/>
            <a:ext cx="261598" cy="264103"/>
          </a:xfrm>
          <a:custGeom>
            <a:avLst/>
            <a:gdLst>
              <a:gd name="T0" fmla="*/ 0 w 75"/>
              <a:gd name="T1" fmla="*/ 0 h 57"/>
              <a:gd name="T2" fmla="*/ 57 w 75"/>
              <a:gd name="T3" fmla="*/ 57 h 57"/>
              <a:gd name="T4" fmla="*/ 75 w 75"/>
              <a:gd name="T5" fmla="*/ 0 h 57"/>
              <a:gd name="T6" fmla="*/ 0 w 75"/>
              <a:gd name="T7" fmla="*/ 0 h 5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75" h="57">
                <a:moveTo>
                  <a:pt x="0" y="0"/>
                </a:moveTo>
                <a:lnTo>
                  <a:pt x="57" y="57"/>
                </a:lnTo>
                <a:lnTo>
                  <a:pt x="75" y="0"/>
                </a:lnTo>
                <a:lnTo>
                  <a:pt x="0" y="0"/>
                </a:lnTo>
                <a:close/>
              </a:path>
            </a:pathLst>
          </a:custGeom>
          <a:solidFill>
            <a:srgbClr val="54A445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8" name="Freeform 18"/>
          <p:cNvSpPr/>
          <p:nvPr/>
        </p:nvSpPr>
        <p:spPr bwMode="auto">
          <a:xfrm>
            <a:off x="1078312" y="1997899"/>
            <a:ext cx="265088" cy="264103"/>
          </a:xfrm>
          <a:custGeom>
            <a:avLst/>
            <a:gdLst>
              <a:gd name="T0" fmla="*/ 0 w 76"/>
              <a:gd name="T1" fmla="*/ 0 h 57"/>
              <a:gd name="T2" fmla="*/ 28 w 76"/>
              <a:gd name="T3" fmla="*/ 57 h 57"/>
              <a:gd name="T4" fmla="*/ 76 w 76"/>
              <a:gd name="T5" fmla="*/ 0 h 57"/>
              <a:gd name="T6" fmla="*/ 0 w 76"/>
              <a:gd name="T7" fmla="*/ 0 h 5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76" h="57">
                <a:moveTo>
                  <a:pt x="0" y="0"/>
                </a:moveTo>
                <a:lnTo>
                  <a:pt x="28" y="57"/>
                </a:lnTo>
                <a:lnTo>
                  <a:pt x="76" y="0"/>
                </a:lnTo>
                <a:lnTo>
                  <a:pt x="0" y="0"/>
                </a:lnTo>
                <a:close/>
              </a:path>
            </a:pathLst>
          </a:custGeom>
          <a:solidFill>
            <a:srgbClr val="337B3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9" name="Freeform 19"/>
          <p:cNvSpPr/>
          <p:nvPr/>
        </p:nvSpPr>
        <p:spPr bwMode="auto">
          <a:xfrm>
            <a:off x="746957" y="4462869"/>
            <a:ext cx="662715" cy="1144452"/>
          </a:xfrm>
          <a:custGeom>
            <a:avLst/>
            <a:gdLst>
              <a:gd name="T0" fmla="*/ 0 w 190"/>
              <a:gd name="T1" fmla="*/ 76 h 247"/>
              <a:gd name="T2" fmla="*/ 76 w 190"/>
              <a:gd name="T3" fmla="*/ 247 h 247"/>
              <a:gd name="T4" fmla="*/ 190 w 190"/>
              <a:gd name="T5" fmla="*/ 0 h 247"/>
              <a:gd name="T6" fmla="*/ 0 w 190"/>
              <a:gd name="T7" fmla="*/ 76 h 2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0" h="247">
                <a:moveTo>
                  <a:pt x="0" y="76"/>
                </a:moveTo>
                <a:lnTo>
                  <a:pt x="76" y="247"/>
                </a:lnTo>
                <a:lnTo>
                  <a:pt x="190" y="0"/>
                </a:lnTo>
                <a:lnTo>
                  <a:pt x="0" y="76"/>
                </a:lnTo>
                <a:close/>
              </a:path>
            </a:pathLst>
          </a:custGeom>
          <a:solidFill>
            <a:srgbClr val="3E873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20" name="Freeform 20"/>
          <p:cNvSpPr/>
          <p:nvPr/>
        </p:nvSpPr>
        <p:spPr bwMode="auto">
          <a:xfrm>
            <a:off x="746957" y="4328500"/>
            <a:ext cx="662715" cy="486509"/>
          </a:xfrm>
          <a:custGeom>
            <a:avLst/>
            <a:gdLst>
              <a:gd name="T0" fmla="*/ 95 w 190"/>
              <a:gd name="T1" fmla="*/ 0 h 105"/>
              <a:gd name="T2" fmla="*/ 0 w 190"/>
              <a:gd name="T3" fmla="*/ 105 h 105"/>
              <a:gd name="T4" fmla="*/ 190 w 190"/>
              <a:gd name="T5" fmla="*/ 29 h 105"/>
              <a:gd name="T6" fmla="*/ 95 w 190"/>
              <a:gd name="T7" fmla="*/ 0 h 10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0" h="105">
                <a:moveTo>
                  <a:pt x="95" y="0"/>
                </a:moveTo>
                <a:lnTo>
                  <a:pt x="0" y="105"/>
                </a:lnTo>
                <a:lnTo>
                  <a:pt x="190" y="29"/>
                </a:lnTo>
                <a:lnTo>
                  <a:pt x="95" y="0"/>
                </a:lnTo>
                <a:close/>
              </a:path>
            </a:pathLst>
          </a:custGeom>
          <a:solidFill>
            <a:srgbClr val="408B3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21" name="Freeform 21"/>
          <p:cNvSpPr/>
          <p:nvPr/>
        </p:nvSpPr>
        <p:spPr bwMode="auto">
          <a:xfrm>
            <a:off x="1078312" y="3800293"/>
            <a:ext cx="397629" cy="662576"/>
          </a:xfrm>
          <a:custGeom>
            <a:avLst/>
            <a:gdLst>
              <a:gd name="T0" fmla="*/ 0 w 114"/>
              <a:gd name="T1" fmla="*/ 114 h 143"/>
              <a:gd name="T2" fmla="*/ 95 w 114"/>
              <a:gd name="T3" fmla="*/ 143 h 143"/>
              <a:gd name="T4" fmla="*/ 114 w 114"/>
              <a:gd name="T5" fmla="*/ 0 h 143"/>
              <a:gd name="T6" fmla="*/ 0 w 114"/>
              <a:gd name="T7" fmla="*/ 114 h 14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4" h="143">
                <a:moveTo>
                  <a:pt x="0" y="114"/>
                </a:moveTo>
                <a:lnTo>
                  <a:pt x="95" y="143"/>
                </a:lnTo>
                <a:lnTo>
                  <a:pt x="114" y="0"/>
                </a:lnTo>
                <a:lnTo>
                  <a:pt x="0" y="114"/>
                </a:lnTo>
                <a:close/>
              </a:path>
            </a:pathLst>
          </a:custGeom>
          <a:solidFill>
            <a:srgbClr val="225F1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22" name="Freeform 22"/>
          <p:cNvSpPr/>
          <p:nvPr/>
        </p:nvSpPr>
        <p:spPr bwMode="auto">
          <a:xfrm>
            <a:off x="781838" y="3800292"/>
            <a:ext cx="694104" cy="528209"/>
          </a:xfrm>
          <a:custGeom>
            <a:avLst/>
            <a:gdLst>
              <a:gd name="T0" fmla="*/ 0 w 199"/>
              <a:gd name="T1" fmla="*/ 86 h 114"/>
              <a:gd name="T2" fmla="*/ 85 w 199"/>
              <a:gd name="T3" fmla="*/ 114 h 114"/>
              <a:gd name="T4" fmla="*/ 199 w 199"/>
              <a:gd name="T5" fmla="*/ 0 h 114"/>
              <a:gd name="T6" fmla="*/ 0 w 199"/>
              <a:gd name="T7" fmla="*/ 86 h 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9" h="114">
                <a:moveTo>
                  <a:pt x="0" y="86"/>
                </a:moveTo>
                <a:lnTo>
                  <a:pt x="85" y="114"/>
                </a:lnTo>
                <a:lnTo>
                  <a:pt x="199" y="0"/>
                </a:lnTo>
                <a:lnTo>
                  <a:pt x="0" y="86"/>
                </a:lnTo>
                <a:close/>
              </a:path>
            </a:pathLst>
          </a:custGeom>
          <a:solidFill>
            <a:srgbClr val="469A3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23" name="Freeform 23"/>
          <p:cNvSpPr/>
          <p:nvPr/>
        </p:nvSpPr>
        <p:spPr bwMode="auto">
          <a:xfrm>
            <a:off x="516751" y="2878244"/>
            <a:ext cx="959191" cy="1320521"/>
          </a:xfrm>
          <a:custGeom>
            <a:avLst/>
            <a:gdLst>
              <a:gd name="T0" fmla="*/ 0 w 275"/>
              <a:gd name="T1" fmla="*/ 0 h 285"/>
              <a:gd name="T2" fmla="*/ 76 w 275"/>
              <a:gd name="T3" fmla="*/ 285 h 285"/>
              <a:gd name="T4" fmla="*/ 275 w 275"/>
              <a:gd name="T5" fmla="*/ 199 h 285"/>
              <a:gd name="T6" fmla="*/ 0 w 275"/>
              <a:gd name="T7" fmla="*/ 0 h 28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75" h="285">
                <a:moveTo>
                  <a:pt x="0" y="0"/>
                </a:moveTo>
                <a:lnTo>
                  <a:pt x="76" y="285"/>
                </a:lnTo>
                <a:lnTo>
                  <a:pt x="275" y="199"/>
                </a:lnTo>
                <a:lnTo>
                  <a:pt x="0" y="0"/>
                </a:lnTo>
                <a:close/>
              </a:path>
            </a:pathLst>
          </a:custGeom>
          <a:solidFill>
            <a:srgbClr val="266D2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24" name="Freeform 24"/>
          <p:cNvSpPr/>
          <p:nvPr/>
        </p:nvSpPr>
        <p:spPr bwMode="auto">
          <a:xfrm>
            <a:off x="1012042" y="4462869"/>
            <a:ext cx="530171" cy="1144452"/>
          </a:xfrm>
          <a:custGeom>
            <a:avLst/>
            <a:gdLst>
              <a:gd name="T0" fmla="*/ 114 w 152"/>
              <a:gd name="T1" fmla="*/ 0 h 247"/>
              <a:gd name="T2" fmla="*/ 0 w 152"/>
              <a:gd name="T3" fmla="*/ 247 h 247"/>
              <a:gd name="T4" fmla="*/ 152 w 152"/>
              <a:gd name="T5" fmla="*/ 228 h 247"/>
              <a:gd name="T6" fmla="*/ 114 w 152"/>
              <a:gd name="T7" fmla="*/ 0 h 2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2" h="247">
                <a:moveTo>
                  <a:pt x="114" y="0"/>
                </a:moveTo>
                <a:lnTo>
                  <a:pt x="0" y="247"/>
                </a:lnTo>
                <a:lnTo>
                  <a:pt x="152" y="228"/>
                </a:lnTo>
                <a:lnTo>
                  <a:pt x="114" y="0"/>
                </a:lnTo>
                <a:close/>
              </a:path>
            </a:pathLst>
          </a:custGeom>
          <a:solidFill>
            <a:srgbClr val="216B1E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25" name="Freeform 25"/>
          <p:cNvSpPr/>
          <p:nvPr/>
        </p:nvSpPr>
        <p:spPr bwMode="auto">
          <a:xfrm>
            <a:off x="516751" y="2526108"/>
            <a:ext cx="1025464" cy="704279"/>
          </a:xfrm>
          <a:custGeom>
            <a:avLst/>
            <a:gdLst>
              <a:gd name="T0" fmla="*/ 171 w 294"/>
              <a:gd name="T1" fmla="*/ 0 h 152"/>
              <a:gd name="T2" fmla="*/ 0 w 294"/>
              <a:gd name="T3" fmla="*/ 76 h 152"/>
              <a:gd name="T4" fmla="*/ 294 w 294"/>
              <a:gd name="T5" fmla="*/ 152 h 152"/>
              <a:gd name="T6" fmla="*/ 171 w 294"/>
              <a:gd name="T7" fmla="*/ 0 h 15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" h="152">
                <a:moveTo>
                  <a:pt x="171" y="0"/>
                </a:moveTo>
                <a:lnTo>
                  <a:pt x="0" y="76"/>
                </a:lnTo>
                <a:lnTo>
                  <a:pt x="294" y="152"/>
                </a:lnTo>
                <a:lnTo>
                  <a:pt x="171" y="0"/>
                </a:lnTo>
                <a:close/>
              </a:path>
            </a:pathLst>
          </a:custGeom>
          <a:solidFill>
            <a:srgbClr val="226E1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26" name="Freeform 26"/>
          <p:cNvSpPr/>
          <p:nvPr/>
        </p:nvSpPr>
        <p:spPr bwMode="auto">
          <a:xfrm>
            <a:off x="516751" y="2878244"/>
            <a:ext cx="1025464" cy="922049"/>
          </a:xfrm>
          <a:custGeom>
            <a:avLst/>
            <a:gdLst>
              <a:gd name="T0" fmla="*/ 0 w 294"/>
              <a:gd name="T1" fmla="*/ 0 h 199"/>
              <a:gd name="T2" fmla="*/ 275 w 294"/>
              <a:gd name="T3" fmla="*/ 199 h 199"/>
              <a:gd name="T4" fmla="*/ 294 w 294"/>
              <a:gd name="T5" fmla="*/ 76 h 199"/>
              <a:gd name="T6" fmla="*/ 0 w 294"/>
              <a:gd name="T7" fmla="*/ 0 h 19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" h="199">
                <a:moveTo>
                  <a:pt x="0" y="0"/>
                </a:moveTo>
                <a:lnTo>
                  <a:pt x="275" y="199"/>
                </a:lnTo>
                <a:lnTo>
                  <a:pt x="294" y="76"/>
                </a:lnTo>
                <a:lnTo>
                  <a:pt x="0" y="0"/>
                </a:lnTo>
                <a:close/>
              </a:path>
            </a:pathLst>
          </a:custGeom>
          <a:solidFill>
            <a:srgbClr val="2E6A3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27" name="Freeform 27"/>
          <p:cNvSpPr/>
          <p:nvPr/>
        </p:nvSpPr>
        <p:spPr bwMode="auto">
          <a:xfrm>
            <a:off x="1475943" y="3230385"/>
            <a:ext cx="97662" cy="569908"/>
          </a:xfrm>
          <a:custGeom>
            <a:avLst/>
            <a:gdLst>
              <a:gd name="T0" fmla="*/ 19 w 28"/>
              <a:gd name="T1" fmla="*/ 0 h 123"/>
              <a:gd name="T2" fmla="*/ 0 w 28"/>
              <a:gd name="T3" fmla="*/ 123 h 123"/>
              <a:gd name="T4" fmla="*/ 28 w 28"/>
              <a:gd name="T5" fmla="*/ 0 h 123"/>
              <a:gd name="T6" fmla="*/ 19 w 28"/>
              <a:gd name="T7" fmla="*/ 0 h 1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8" h="123">
                <a:moveTo>
                  <a:pt x="19" y="0"/>
                </a:moveTo>
                <a:lnTo>
                  <a:pt x="0" y="123"/>
                </a:lnTo>
                <a:lnTo>
                  <a:pt x="28" y="0"/>
                </a:lnTo>
                <a:lnTo>
                  <a:pt x="19" y="0"/>
                </a:lnTo>
                <a:close/>
              </a:path>
            </a:pathLst>
          </a:custGeom>
          <a:solidFill>
            <a:srgbClr val="3A8A2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28" name="Freeform 28"/>
          <p:cNvSpPr/>
          <p:nvPr/>
        </p:nvSpPr>
        <p:spPr bwMode="auto">
          <a:xfrm>
            <a:off x="1113194" y="2085932"/>
            <a:ext cx="592955" cy="1144452"/>
          </a:xfrm>
          <a:custGeom>
            <a:avLst/>
            <a:gdLst>
              <a:gd name="T0" fmla="*/ 0 w 170"/>
              <a:gd name="T1" fmla="*/ 95 h 247"/>
              <a:gd name="T2" fmla="*/ 123 w 170"/>
              <a:gd name="T3" fmla="*/ 247 h 247"/>
              <a:gd name="T4" fmla="*/ 170 w 170"/>
              <a:gd name="T5" fmla="*/ 0 h 247"/>
              <a:gd name="T6" fmla="*/ 0 w 170"/>
              <a:gd name="T7" fmla="*/ 95 h 2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70" h="247">
                <a:moveTo>
                  <a:pt x="0" y="95"/>
                </a:moveTo>
                <a:lnTo>
                  <a:pt x="123" y="247"/>
                </a:lnTo>
                <a:lnTo>
                  <a:pt x="170" y="0"/>
                </a:lnTo>
                <a:lnTo>
                  <a:pt x="0" y="95"/>
                </a:lnTo>
                <a:close/>
              </a:path>
            </a:pathLst>
          </a:custGeom>
          <a:solidFill>
            <a:srgbClr val="38942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29" name="Freeform 29"/>
          <p:cNvSpPr/>
          <p:nvPr/>
        </p:nvSpPr>
        <p:spPr bwMode="auto">
          <a:xfrm>
            <a:off x="1542214" y="2085932"/>
            <a:ext cx="163934" cy="1144452"/>
          </a:xfrm>
          <a:custGeom>
            <a:avLst/>
            <a:gdLst>
              <a:gd name="T0" fmla="*/ 0 w 47"/>
              <a:gd name="T1" fmla="*/ 247 h 247"/>
              <a:gd name="T2" fmla="*/ 9 w 47"/>
              <a:gd name="T3" fmla="*/ 247 h 247"/>
              <a:gd name="T4" fmla="*/ 47 w 47"/>
              <a:gd name="T5" fmla="*/ 0 h 247"/>
              <a:gd name="T6" fmla="*/ 0 w 47"/>
              <a:gd name="T7" fmla="*/ 247 h 2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47" h="247">
                <a:moveTo>
                  <a:pt x="0" y="247"/>
                </a:moveTo>
                <a:lnTo>
                  <a:pt x="9" y="247"/>
                </a:lnTo>
                <a:lnTo>
                  <a:pt x="47" y="0"/>
                </a:lnTo>
                <a:lnTo>
                  <a:pt x="0" y="247"/>
                </a:lnTo>
                <a:close/>
              </a:path>
            </a:pathLst>
          </a:custGeom>
          <a:solidFill>
            <a:srgbClr val="24562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30" name="Freeform 30"/>
          <p:cNvSpPr/>
          <p:nvPr/>
        </p:nvSpPr>
        <p:spPr bwMode="auto">
          <a:xfrm>
            <a:off x="1113194" y="2085932"/>
            <a:ext cx="592955" cy="440174"/>
          </a:xfrm>
          <a:custGeom>
            <a:avLst/>
            <a:gdLst>
              <a:gd name="T0" fmla="*/ 18 w 170"/>
              <a:gd name="T1" fmla="*/ 38 h 95"/>
              <a:gd name="T2" fmla="*/ 0 w 170"/>
              <a:gd name="T3" fmla="*/ 95 h 95"/>
              <a:gd name="T4" fmla="*/ 170 w 170"/>
              <a:gd name="T5" fmla="*/ 0 h 95"/>
              <a:gd name="T6" fmla="*/ 18 w 170"/>
              <a:gd name="T7" fmla="*/ 38 h 9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70" h="95">
                <a:moveTo>
                  <a:pt x="18" y="38"/>
                </a:moveTo>
                <a:lnTo>
                  <a:pt x="0" y="95"/>
                </a:lnTo>
                <a:lnTo>
                  <a:pt x="170" y="0"/>
                </a:lnTo>
                <a:lnTo>
                  <a:pt x="18" y="38"/>
                </a:lnTo>
                <a:close/>
              </a:path>
            </a:pathLst>
          </a:custGeom>
          <a:solidFill>
            <a:srgbClr val="14670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31" name="Freeform 31"/>
          <p:cNvSpPr/>
          <p:nvPr/>
        </p:nvSpPr>
        <p:spPr bwMode="auto">
          <a:xfrm>
            <a:off x="1175978" y="1997899"/>
            <a:ext cx="530171" cy="264103"/>
          </a:xfrm>
          <a:custGeom>
            <a:avLst/>
            <a:gdLst>
              <a:gd name="T0" fmla="*/ 48 w 152"/>
              <a:gd name="T1" fmla="*/ 0 h 57"/>
              <a:gd name="T2" fmla="*/ 0 w 152"/>
              <a:gd name="T3" fmla="*/ 57 h 57"/>
              <a:gd name="T4" fmla="*/ 152 w 152"/>
              <a:gd name="T5" fmla="*/ 19 h 57"/>
              <a:gd name="T6" fmla="*/ 48 w 152"/>
              <a:gd name="T7" fmla="*/ 0 h 5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2" h="57">
                <a:moveTo>
                  <a:pt x="48" y="0"/>
                </a:moveTo>
                <a:lnTo>
                  <a:pt x="0" y="57"/>
                </a:lnTo>
                <a:lnTo>
                  <a:pt x="152" y="19"/>
                </a:lnTo>
                <a:lnTo>
                  <a:pt x="48" y="0"/>
                </a:lnTo>
                <a:close/>
              </a:path>
            </a:pathLst>
          </a:custGeom>
          <a:solidFill>
            <a:srgbClr val="206F1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32" name="Freeform 32"/>
          <p:cNvSpPr/>
          <p:nvPr/>
        </p:nvSpPr>
        <p:spPr bwMode="auto">
          <a:xfrm>
            <a:off x="1113193" y="1335322"/>
            <a:ext cx="858042" cy="662576"/>
          </a:xfrm>
          <a:custGeom>
            <a:avLst/>
            <a:gdLst>
              <a:gd name="T0" fmla="*/ 0 w 246"/>
              <a:gd name="T1" fmla="*/ 38 h 143"/>
              <a:gd name="T2" fmla="*/ 66 w 246"/>
              <a:gd name="T3" fmla="*/ 143 h 143"/>
              <a:gd name="T4" fmla="*/ 246 w 246"/>
              <a:gd name="T5" fmla="*/ 0 h 143"/>
              <a:gd name="T6" fmla="*/ 0 w 246"/>
              <a:gd name="T7" fmla="*/ 38 h 14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46" h="143">
                <a:moveTo>
                  <a:pt x="0" y="38"/>
                </a:moveTo>
                <a:lnTo>
                  <a:pt x="66" y="143"/>
                </a:lnTo>
                <a:lnTo>
                  <a:pt x="246" y="0"/>
                </a:lnTo>
                <a:lnTo>
                  <a:pt x="0" y="38"/>
                </a:lnTo>
                <a:close/>
              </a:path>
            </a:pathLst>
          </a:custGeom>
          <a:solidFill>
            <a:srgbClr val="41913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33" name="Freeform 33"/>
          <p:cNvSpPr/>
          <p:nvPr/>
        </p:nvSpPr>
        <p:spPr bwMode="auto">
          <a:xfrm>
            <a:off x="1343401" y="1335321"/>
            <a:ext cx="627834" cy="750613"/>
          </a:xfrm>
          <a:custGeom>
            <a:avLst/>
            <a:gdLst>
              <a:gd name="T0" fmla="*/ 0 w 180"/>
              <a:gd name="T1" fmla="*/ 143 h 162"/>
              <a:gd name="T2" fmla="*/ 104 w 180"/>
              <a:gd name="T3" fmla="*/ 162 h 162"/>
              <a:gd name="T4" fmla="*/ 180 w 180"/>
              <a:gd name="T5" fmla="*/ 0 h 162"/>
              <a:gd name="T6" fmla="*/ 0 w 180"/>
              <a:gd name="T7" fmla="*/ 143 h 16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0" h="162">
                <a:moveTo>
                  <a:pt x="0" y="143"/>
                </a:moveTo>
                <a:lnTo>
                  <a:pt x="104" y="162"/>
                </a:lnTo>
                <a:lnTo>
                  <a:pt x="180" y="0"/>
                </a:lnTo>
                <a:lnTo>
                  <a:pt x="0" y="143"/>
                </a:lnTo>
                <a:close/>
              </a:path>
            </a:pathLst>
          </a:custGeom>
          <a:solidFill>
            <a:srgbClr val="2A741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34" name="Freeform 34"/>
          <p:cNvSpPr/>
          <p:nvPr/>
        </p:nvSpPr>
        <p:spPr bwMode="auto">
          <a:xfrm>
            <a:off x="1573605" y="2085932"/>
            <a:ext cx="397629" cy="1144452"/>
          </a:xfrm>
          <a:custGeom>
            <a:avLst/>
            <a:gdLst>
              <a:gd name="T0" fmla="*/ 38 w 114"/>
              <a:gd name="T1" fmla="*/ 0 h 247"/>
              <a:gd name="T2" fmla="*/ 0 w 114"/>
              <a:gd name="T3" fmla="*/ 247 h 247"/>
              <a:gd name="T4" fmla="*/ 114 w 114"/>
              <a:gd name="T5" fmla="*/ 47 h 247"/>
              <a:gd name="T6" fmla="*/ 38 w 114"/>
              <a:gd name="T7" fmla="*/ 0 h 2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4" h="247">
                <a:moveTo>
                  <a:pt x="38" y="0"/>
                </a:moveTo>
                <a:lnTo>
                  <a:pt x="0" y="247"/>
                </a:lnTo>
                <a:lnTo>
                  <a:pt x="114" y="47"/>
                </a:lnTo>
                <a:lnTo>
                  <a:pt x="38" y="0"/>
                </a:lnTo>
                <a:close/>
              </a:path>
            </a:pathLst>
          </a:custGeom>
          <a:solidFill>
            <a:srgbClr val="19691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35" name="Freeform 35"/>
          <p:cNvSpPr/>
          <p:nvPr/>
        </p:nvSpPr>
        <p:spPr bwMode="auto">
          <a:xfrm>
            <a:off x="1706147" y="1335322"/>
            <a:ext cx="265088" cy="968383"/>
          </a:xfrm>
          <a:custGeom>
            <a:avLst/>
            <a:gdLst>
              <a:gd name="T0" fmla="*/ 76 w 76"/>
              <a:gd name="T1" fmla="*/ 0 h 209"/>
              <a:gd name="T2" fmla="*/ 0 w 76"/>
              <a:gd name="T3" fmla="*/ 162 h 209"/>
              <a:gd name="T4" fmla="*/ 76 w 76"/>
              <a:gd name="T5" fmla="*/ 209 h 209"/>
              <a:gd name="T6" fmla="*/ 76 w 76"/>
              <a:gd name="T7" fmla="*/ 0 h 2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76" h="209">
                <a:moveTo>
                  <a:pt x="76" y="0"/>
                </a:moveTo>
                <a:lnTo>
                  <a:pt x="0" y="162"/>
                </a:lnTo>
                <a:lnTo>
                  <a:pt x="76" y="209"/>
                </a:lnTo>
                <a:lnTo>
                  <a:pt x="76" y="0"/>
                </a:lnTo>
                <a:close/>
              </a:path>
            </a:pathLst>
          </a:custGeom>
          <a:solidFill>
            <a:srgbClr val="277E1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36" name="Freeform 36"/>
          <p:cNvSpPr/>
          <p:nvPr/>
        </p:nvSpPr>
        <p:spPr bwMode="auto">
          <a:xfrm>
            <a:off x="1409671" y="4462870"/>
            <a:ext cx="795257" cy="1056415"/>
          </a:xfrm>
          <a:custGeom>
            <a:avLst/>
            <a:gdLst>
              <a:gd name="T0" fmla="*/ 0 w 228"/>
              <a:gd name="T1" fmla="*/ 0 h 228"/>
              <a:gd name="T2" fmla="*/ 38 w 228"/>
              <a:gd name="T3" fmla="*/ 228 h 228"/>
              <a:gd name="T4" fmla="*/ 228 w 228"/>
              <a:gd name="T5" fmla="*/ 218 h 228"/>
              <a:gd name="T6" fmla="*/ 0 w 228"/>
              <a:gd name="T7" fmla="*/ 0 h 2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28" h="228">
                <a:moveTo>
                  <a:pt x="0" y="0"/>
                </a:moveTo>
                <a:lnTo>
                  <a:pt x="38" y="228"/>
                </a:lnTo>
                <a:lnTo>
                  <a:pt x="228" y="218"/>
                </a:lnTo>
                <a:lnTo>
                  <a:pt x="0" y="0"/>
                </a:lnTo>
                <a:close/>
              </a:path>
            </a:pathLst>
          </a:custGeom>
          <a:solidFill>
            <a:srgbClr val="3F9333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37" name="Freeform 37"/>
          <p:cNvSpPr/>
          <p:nvPr/>
        </p:nvSpPr>
        <p:spPr bwMode="auto">
          <a:xfrm>
            <a:off x="1475943" y="3230385"/>
            <a:ext cx="760379" cy="569908"/>
          </a:xfrm>
          <a:custGeom>
            <a:avLst/>
            <a:gdLst>
              <a:gd name="T0" fmla="*/ 28 w 218"/>
              <a:gd name="T1" fmla="*/ 0 h 123"/>
              <a:gd name="T2" fmla="*/ 0 w 218"/>
              <a:gd name="T3" fmla="*/ 123 h 123"/>
              <a:gd name="T4" fmla="*/ 218 w 218"/>
              <a:gd name="T5" fmla="*/ 9 h 123"/>
              <a:gd name="T6" fmla="*/ 28 w 218"/>
              <a:gd name="T7" fmla="*/ 0 h 1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8" h="123">
                <a:moveTo>
                  <a:pt x="28" y="0"/>
                </a:moveTo>
                <a:lnTo>
                  <a:pt x="0" y="123"/>
                </a:lnTo>
                <a:lnTo>
                  <a:pt x="218" y="9"/>
                </a:lnTo>
                <a:lnTo>
                  <a:pt x="28" y="0"/>
                </a:lnTo>
                <a:close/>
              </a:path>
            </a:pathLst>
          </a:custGeom>
          <a:solidFill>
            <a:srgbClr val="40912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38" name="Freeform 38"/>
          <p:cNvSpPr/>
          <p:nvPr/>
        </p:nvSpPr>
        <p:spPr bwMode="auto">
          <a:xfrm>
            <a:off x="1573605" y="2303703"/>
            <a:ext cx="728989" cy="926680"/>
          </a:xfrm>
          <a:custGeom>
            <a:avLst/>
            <a:gdLst>
              <a:gd name="T0" fmla="*/ 114 w 209"/>
              <a:gd name="T1" fmla="*/ 0 h 200"/>
              <a:gd name="T2" fmla="*/ 0 w 209"/>
              <a:gd name="T3" fmla="*/ 200 h 200"/>
              <a:gd name="T4" fmla="*/ 209 w 209"/>
              <a:gd name="T5" fmla="*/ 95 h 200"/>
              <a:gd name="T6" fmla="*/ 114 w 209"/>
              <a:gd name="T7" fmla="*/ 0 h 2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09" h="200">
                <a:moveTo>
                  <a:pt x="114" y="0"/>
                </a:moveTo>
                <a:lnTo>
                  <a:pt x="0" y="200"/>
                </a:lnTo>
                <a:lnTo>
                  <a:pt x="209" y="95"/>
                </a:lnTo>
                <a:lnTo>
                  <a:pt x="114" y="0"/>
                </a:lnTo>
                <a:close/>
              </a:path>
            </a:pathLst>
          </a:custGeom>
          <a:solidFill>
            <a:srgbClr val="15471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39" name="Freeform 39"/>
          <p:cNvSpPr/>
          <p:nvPr/>
        </p:nvSpPr>
        <p:spPr bwMode="auto">
          <a:xfrm>
            <a:off x="1573605" y="2743876"/>
            <a:ext cx="728989" cy="528209"/>
          </a:xfrm>
          <a:custGeom>
            <a:avLst/>
            <a:gdLst>
              <a:gd name="T0" fmla="*/ 0 w 209"/>
              <a:gd name="T1" fmla="*/ 105 h 114"/>
              <a:gd name="T2" fmla="*/ 190 w 209"/>
              <a:gd name="T3" fmla="*/ 114 h 114"/>
              <a:gd name="T4" fmla="*/ 209 w 209"/>
              <a:gd name="T5" fmla="*/ 0 h 114"/>
              <a:gd name="T6" fmla="*/ 0 w 209"/>
              <a:gd name="T7" fmla="*/ 105 h 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09" h="114">
                <a:moveTo>
                  <a:pt x="0" y="105"/>
                </a:moveTo>
                <a:lnTo>
                  <a:pt x="190" y="114"/>
                </a:lnTo>
                <a:lnTo>
                  <a:pt x="209" y="0"/>
                </a:lnTo>
                <a:lnTo>
                  <a:pt x="0" y="105"/>
                </a:lnTo>
                <a:close/>
              </a:path>
            </a:pathLst>
          </a:custGeom>
          <a:solidFill>
            <a:srgbClr val="2E8C1E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0" name="Freeform 40"/>
          <p:cNvSpPr/>
          <p:nvPr/>
        </p:nvSpPr>
        <p:spPr bwMode="auto">
          <a:xfrm>
            <a:off x="1971234" y="1335322"/>
            <a:ext cx="397629" cy="968383"/>
          </a:xfrm>
          <a:custGeom>
            <a:avLst/>
            <a:gdLst>
              <a:gd name="T0" fmla="*/ 0 w 114"/>
              <a:gd name="T1" fmla="*/ 0 h 209"/>
              <a:gd name="T2" fmla="*/ 0 w 114"/>
              <a:gd name="T3" fmla="*/ 209 h 209"/>
              <a:gd name="T4" fmla="*/ 114 w 114"/>
              <a:gd name="T5" fmla="*/ 19 h 209"/>
              <a:gd name="T6" fmla="*/ 0 w 114"/>
              <a:gd name="T7" fmla="*/ 0 h 2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4" h="209">
                <a:moveTo>
                  <a:pt x="0" y="0"/>
                </a:moveTo>
                <a:lnTo>
                  <a:pt x="0" y="209"/>
                </a:lnTo>
                <a:lnTo>
                  <a:pt x="114" y="19"/>
                </a:lnTo>
                <a:lnTo>
                  <a:pt x="0" y="0"/>
                </a:lnTo>
                <a:close/>
              </a:path>
            </a:pathLst>
          </a:custGeom>
          <a:solidFill>
            <a:srgbClr val="43973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1" name="Freeform 41"/>
          <p:cNvSpPr/>
          <p:nvPr/>
        </p:nvSpPr>
        <p:spPr bwMode="auto">
          <a:xfrm>
            <a:off x="1409671" y="4462869"/>
            <a:ext cx="959191" cy="1010083"/>
          </a:xfrm>
          <a:custGeom>
            <a:avLst/>
            <a:gdLst>
              <a:gd name="T0" fmla="*/ 0 w 275"/>
              <a:gd name="T1" fmla="*/ 0 h 218"/>
              <a:gd name="T2" fmla="*/ 228 w 275"/>
              <a:gd name="T3" fmla="*/ 218 h 218"/>
              <a:gd name="T4" fmla="*/ 275 w 275"/>
              <a:gd name="T5" fmla="*/ 9 h 218"/>
              <a:gd name="T6" fmla="*/ 0 w 275"/>
              <a:gd name="T7" fmla="*/ 0 h 21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75" h="218">
                <a:moveTo>
                  <a:pt x="0" y="0"/>
                </a:moveTo>
                <a:lnTo>
                  <a:pt x="228" y="218"/>
                </a:lnTo>
                <a:lnTo>
                  <a:pt x="275" y="9"/>
                </a:lnTo>
                <a:lnTo>
                  <a:pt x="0" y="0"/>
                </a:lnTo>
                <a:close/>
              </a:path>
            </a:pathLst>
          </a:custGeom>
          <a:solidFill>
            <a:srgbClr val="2D762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2" name="Freeform 42"/>
          <p:cNvSpPr/>
          <p:nvPr/>
        </p:nvSpPr>
        <p:spPr bwMode="auto">
          <a:xfrm>
            <a:off x="1409671" y="3800293"/>
            <a:ext cx="959191" cy="704279"/>
          </a:xfrm>
          <a:custGeom>
            <a:avLst/>
            <a:gdLst>
              <a:gd name="T0" fmla="*/ 19 w 275"/>
              <a:gd name="T1" fmla="*/ 0 h 152"/>
              <a:gd name="T2" fmla="*/ 0 w 275"/>
              <a:gd name="T3" fmla="*/ 143 h 152"/>
              <a:gd name="T4" fmla="*/ 275 w 275"/>
              <a:gd name="T5" fmla="*/ 152 h 152"/>
              <a:gd name="T6" fmla="*/ 19 w 275"/>
              <a:gd name="T7" fmla="*/ 0 h 15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75" h="152">
                <a:moveTo>
                  <a:pt x="19" y="0"/>
                </a:moveTo>
                <a:lnTo>
                  <a:pt x="0" y="143"/>
                </a:lnTo>
                <a:lnTo>
                  <a:pt x="275" y="152"/>
                </a:lnTo>
                <a:lnTo>
                  <a:pt x="19" y="0"/>
                </a:lnTo>
                <a:close/>
              </a:path>
            </a:pathLst>
          </a:custGeom>
          <a:solidFill>
            <a:srgbClr val="2C7F25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3" name="Freeform 43"/>
          <p:cNvSpPr/>
          <p:nvPr/>
        </p:nvSpPr>
        <p:spPr bwMode="auto">
          <a:xfrm>
            <a:off x="1475942" y="3272085"/>
            <a:ext cx="892921" cy="1232486"/>
          </a:xfrm>
          <a:custGeom>
            <a:avLst/>
            <a:gdLst>
              <a:gd name="T0" fmla="*/ 218 w 256"/>
              <a:gd name="T1" fmla="*/ 0 h 266"/>
              <a:gd name="T2" fmla="*/ 0 w 256"/>
              <a:gd name="T3" fmla="*/ 114 h 266"/>
              <a:gd name="T4" fmla="*/ 256 w 256"/>
              <a:gd name="T5" fmla="*/ 266 h 266"/>
              <a:gd name="T6" fmla="*/ 218 w 256"/>
              <a:gd name="T7" fmla="*/ 0 h 26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6" h="266">
                <a:moveTo>
                  <a:pt x="218" y="0"/>
                </a:moveTo>
                <a:lnTo>
                  <a:pt x="0" y="114"/>
                </a:lnTo>
                <a:lnTo>
                  <a:pt x="256" y="266"/>
                </a:lnTo>
                <a:lnTo>
                  <a:pt x="218" y="0"/>
                </a:lnTo>
                <a:close/>
              </a:path>
            </a:pathLst>
          </a:custGeom>
          <a:solidFill>
            <a:srgbClr val="135A0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4" name="Freeform 44"/>
          <p:cNvSpPr/>
          <p:nvPr/>
        </p:nvSpPr>
        <p:spPr bwMode="auto">
          <a:xfrm>
            <a:off x="2435135" y="6399633"/>
            <a:ext cx="66271" cy="440174"/>
          </a:xfrm>
          <a:custGeom>
            <a:avLst/>
            <a:gdLst>
              <a:gd name="T0" fmla="*/ 0 w 19"/>
              <a:gd name="T1" fmla="*/ 0 h 95"/>
              <a:gd name="T2" fmla="*/ 0 w 19"/>
              <a:gd name="T3" fmla="*/ 95 h 95"/>
              <a:gd name="T4" fmla="*/ 19 w 19"/>
              <a:gd name="T5" fmla="*/ 48 h 95"/>
              <a:gd name="T6" fmla="*/ 0 w 19"/>
              <a:gd name="T7" fmla="*/ 0 h 9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" h="95">
                <a:moveTo>
                  <a:pt x="0" y="0"/>
                </a:moveTo>
                <a:lnTo>
                  <a:pt x="0" y="95"/>
                </a:lnTo>
                <a:lnTo>
                  <a:pt x="19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5" name="Freeform 45"/>
          <p:cNvSpPr/>
          <p:nvPr/>
        </p:nvSpPr>
        <p:spPr bwMode="auto">
          <a:xfrm>
            <a:off x="2204931" y="4504570"/>
            <a:ext cx="327869" cy="1056415"/>
          </a:xfrm>
          <a:custGeom>
            <a:avLst/>
            <a:gdLst>
              <a:gd name="T0" fmla="*/ 47 w 94"/>
              <a:gd name="T1" fmla="*/ 0 h 228"/>
              <a:gd name="T2" fmla="*/ 0 w 94"/>
              <a:gd name="T3" fmla="*/ 209 h 228"/>
              <a:gd name="T4" fmla="*/ 94 w 94"/>
              <a:gd name="T5" fmla="*/ 228 h 228"/>
              <a:gd name="T6" fmla="*/ 47 w 94"/>
              <a:gd name="T7" fmla="*/ 0 h 2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4" h="228">
                <a:moveTo>
                  <a:pt x="47" y="0"/>
                </a:moveTo>
                <a:lnTo>
                  <a:pt x="0" y="209"/>
                </a:lnTo>
                <a:lnTo>
                  <a:pt x="94" y="228"/>
                </a:lnTo>
                <a:lnTo>
                  <a:pt x="47" y="0"/>
                </a:lnTo>
                <a:close/>
              </a:path>
            </a:pathLst>
          </a:custGeom>
          <a:solidFill>
            <a:srgbClr val="2E9023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6" name="Freeform 46"/>
          <p:cNvSpPr/>
          <p:nvPr/>
        </p:nvSpPr>
        <p:spPr bwMode="auto">
          <a:xfrm>
            <a:off x="2435136" y="6223565"/>
            <a:ext cx="97662" cy="398471"/>
          </a:xfrm>
          <a:custGeom>
            <a:avLst/>
            <a:gdLst>
              <a:gd name="T0" fmla="*/ 0 w 28"/>
              <a:gd name="T1" fmla="*/ 38 h 86"/>
              <a:gd name="T2" fmla="*/ 19 w 28"/>
              <a:gd name="T3" fmla="*/ 86 h 86"/>
              <a:gd name="T4" fmla="*/ 28 w 28"/>
              <a:gd name="T5" fmla="*/ 0 h 86"/>
              <a:gd name="T6" fmla="*/ 0 w 28"/>
              <a:gd name="T7" fmla="*/ 38 h 8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8" h="86">
                <a:moveTo>
                  <a:pt x="0" y="38"/>
                </a:moveTo>
                <a:lnTo>
                  <a:pt x="19" y="86"/>
                </a:lnTo>
                <a:lnTo>
                  <a:pt x="28" y="0"/>
                </a:lnTo>
                <a:lnTo>
                  <a:pt x="0" y="38"/>
                </a:lnTo>
                <a:close/>
              </a:path>
            </a:pathLst>
          </a:custGeom>
          <a:solidFill>
            <a:schemeClr val="accent5">
              <a:lumMod val="5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7" name="Freeform 47"/>
          <p:cNvSpPr/>
          <p:nvPr/>
        </p:nvSpPr>
        <p:spPr bwMode="auto">
          <a:xfrm>
            <a:off x="2368864" y="4504570"/>
            <a:ext cx="198814" cy="1056415"/>
          </a:xfrm>
          <a:custGeom>
            <a:avLst/>
            <a:gdLst>
              <a:gd name="T0" fmla="*/ 0 w 57"/>
              <a:gd name="T1" fmla="*/ 0 h 228"/>
              <a:gd name="T2" fmla="*/ 47 w 57"/>
              <a:gd name="T3" fmla="*/ 228 h 228"/>
              <a:gd name="T4" fmla="*/ 57 w 57"/>
              <a:gd name="T5" fmla="*/ 228 h 228"/>
              <a:gd name="T6" fmla="*/ 0 w 57"/>
              <a:gd name="T7" fmla="*/ 0 h 2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7" h="228">
                <a:moveTo>
                  <a:pt x="0" y="0"/>
                </a:moveTo>
                <a:lnTo>
                  <a:pt x="47" y="228"/>
                </a:lnTo>
                <a:lnTo>
                  <a:pt x="57" y="228"/>
                </a:lnTo>
                <a:lnTo>
                  <a:pt x="0" y="0"/>
                </a:lnTo>
                <a:close/>
              </a:path>
            </a:pathLst>
          </a:custGeom>
          <a:solidFill>
            <a:srgbClr val="5CA95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8" name="Freeform 48"/>
          <p:cNvSpPr/>
          <p:nvPr/>
        </p:nvSpPr>
        <p:spPr bwMode="auto">
          <a:xfrm>
            <a:off x="2532799" y="5560987"/>
            <a:ext cx="132543" cy="134366"/>
          </a:xfrm>
          <a:custGeom>
            <a:avLst/>
            <a:gdLst>
              <a:gd name="T0" fmla="*/ 10 w 38"/>
              <a:gd name="T1" fmla="*/ 0 h 29"/>
              <a:gd name="T2" fmla="*/ 0 w 38"/>
              <a:gd name="T3" fmla="*/ 0 h 29"/>
              <a:gd name="T4" fmla="*/ 38 w 38"/>
              <a:gd name="T5" fmla="*/ 29 h 29"/>
              <a:gd name="T6" fmla="*/ 10 w 38"/>
              <a:gd name="T7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8" h="29">
                <a:moveTo>
                  <a:pt x="10" y="0"/>
                </a:moveTo>
                <a:lnTo>
                  <a:pt x="0" y="0"/>
                </a:lnTo>
                <a:lnTo>
                  <a:pt x="38" y="29"/>
                </a:lnTo>
                <a:lnTo>
                  <a:pt x="10" y="0"/>
                </a:lnTo>
                <a:close/>
              </a:path>
            </a:pathLst>
          </a:custGeom>
          <a:solidFill>
            <a:srgbClr val="BCEAD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9" name="Freeform 49"/>
          <p:cNvSpPr/>
          <p:nvPr/>
        </p:nvSpPr>
        <p:spPr bwMode="auto">
          <a:xfrm>
            <a:off x="2368861" y="1293619"/>
            <a:ext cx="397629" cy="657946"/>
          </a:xfrm>
          <a:custGeom>
            <a:avLst/>
            <a:gdLst>
              <a:gd name="T0" fmla="*/ 47 w 114"/>
              <a:gd name="T1" fmla="*/ 0 h 142"/>
              <a:gd name="T2" fmla="*/ 0 w 114"/>
              <a:gd name="T3" fmla="*/ 28 h 142"/>
              <a:gd name="T4" fmla="*/ 114 w 114"/>
              <a:gd name="T5" fmla="*/ 142 h 142"/>
              <a:gd name="T6" fmla="*/ 47 w 114"/>
              <a:gd name="T7" fmla="*/ 0 h 14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4" h="142">
                <a:moveTo>
                  <a:pt x="47" y="0"/>
                </a:moveTo>
                <a:lnTo>
                  <a:pt x="0" y="28"/>
                </a:lnTo>
                <a:lnTo>
                  <a:pt x="114" y="142"/>
                </a:lnTo>
                <a:lnTo>
                  <a:pt x="47" y="0"/>
                </a:lnTo>
                <a:close/>
              </a:path>
            </a:pathLst>
          </a:custGeom>
          <a:solidFill>
            <a:srgbClr val="237D1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50" name="Freeform 50"/>
          <p:cNvSpPr/>
          <p:nvPr/>
        </p:nvSpPr>
        <p:spPr bwMode="auto">
          <a:xfrm>
            <a:off x="1971236" y="1951564"/>
            <a:ext cx="795257" cy="792314"/>
          </a:xfrm>
          <a:custGeom>
            <a:avLst/>
            <a:gdLst>
              <a:gd name="T0" fmla="*/ 0 w 228"/>
              <a:gd name="T1" fmla="*/ 76 h 171"/>
              <a:gd name="T2" fmla="*/ 95 w 228"/>
              <a:gd name="T3" fmla="*/ 171 h 171"/>
              <a:gd name="T4" fmla="*/ 228 w 228"/>
              <a:gd name="T5" fmla="*/ 0 h 171"/>
              <a:gd name="T6" fmla="*/ 0 w 228"/>
              <a:gd name="T7" fmla="*/ 76 h 17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28" h="171">
                <a:moveTo>
                  <a:pt x="0" y="76"/>
                </a:moveTo>
                <a:lnTo>
                  <a:pt x="95" y="171"/>
                </a:lnTo>
                <a:lnTo>
                  <a:pt x="228" y="0"/>
                </a:lnTo>
                <a:lnTo>
                  <a:pt x="0" y="76"/>
                </a:lnTo>
                <a:close/>
              </a:path>
            </a:pathLst>
          </a:custGeom>
          <a:solidFill>
            <a:srgbClr val="479935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51" name="Freeform 51"/>
          <p:cNvSpPr/>
          <p:nvPr/>
        </p:nvSpPr>
        <p:spPr bwMode="auto">
          <a:xfrm>
            <a:off x="1971236" y="1423357"/>
            <a:ext cx="795257" cy="880347"/>
          </a:xfrm>
          <a:custGeom>
            <a:avLst/>
            <a:gdLst>
              <a:gd name="T0" fmla="*/ 114 w 228"/>
              <a:gd name="T1" fmla="*/ 0 h 190"/>
              <a:gd name="T2" fmla="*/ 0 w 228"/>
              <a:gd name="T3" fmla="*/ 190 h 190"/>
              <a:gd name="T4" fmla="*/ 228 w 228"/>
              <a:gd name="T5" fmla="*/ 114 h 190"/>
              <a:gd name="T6" fmla="*/ 114 w 228"/>
              <a:gd name="T7" fmla="*/ 0 h 19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28" h="190">
                <a:moveTo>
                  <a:pt x="114" y="0"/>
                </a:moveTo>
                <a:lnTo>
                  <a:pt x="0" y="190"/>
                </a:lnTo>
                <a:lnTo>
                  <a:pt x="228" y="114"/>
                </a:lnTo>
                <a:lnTo>
                  <a:pt x="114" y="0"/>
                </a:lnTo>
                <a:close/>
              </a:path>
            </a:pathLst>
          </a:custGeom>
          <a:solidFill>
            <a:srgbClr val="4B834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52" name="Freeform 52"/>
          <p:cNvSpPr/>
          <p:nvPr/>
        </p:nvSpPr>
        <p:spPr bwMode="auto">
          <a:xfrm>
            <a:off x="2236319" y="2743876"/>
            <a:ext cx="596443" cy="528209"/>
          </a:xfrm>
          <a:custGeom>
            <a:avLst/>
            <a:gdLst>
              <a:gd name="T0" fmla="*/ 19 w 171"/>
              <a:gd name="T1" fmla="*/ 0 h 114"/>
              <a:gd name="T2" fmla="*/ 0 w 171"/>
              <a:gd name="T3" fmla="*/ 114 h 114"/>
              <a:gd name="T4" fmla="*/ 171 w 171"/>
              <a:gd name="T5" fmla="*/ 57 h 114"/>
              <a:gd name="T6" fmla="*/ 19 w 171"/>
              <a:gd name="T7" fmla="*/ 0 h 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71" h="114">
                <a:moveTo>
                  <a:pt x="19" y="0"/>
                </a:moveTo>
                <a:lnTo>
                  <a:pt x="0" y="114"/>
                </a:lnTo>
                <a:lnTo>
                  <a:pt x="171" y="57"/>
                </a:lnTo>
                <a:lnTo>
                  <a:pt x="19" y="0"/>
                </a:lnTo>
                <a:close/>
              </a:path>
            </a:pathLst>
          </a:custGeom>
          <a:solidFill>
            <a:srgbClr val="2A821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53" name="Freeform 53"/>
          <p:cNvSpPr/>
          <p:nvPr/>
        </p:nvSpPr>
        <p:spPr bwMode="auto">
          <a:xfrm>
            <a:off x="2302592" y="1951564"/>
            <a:ext cx="530171" cy="1056415"/>
          </a:xfrm>
          <a:custGeom>
            <a:avLst/>
            <a:gdLst>
              <a:gd name="T0" fmla="*/ 133 w 152"/>
              <a:gd name="T1" fmla="*/ 0 h 228"/>
              <a:gd name="T2" fmla="*/ 0 w 152"/>
              <a:gd name="T3" fmla="*/ 171 h 228"/>
              <a:gd name="T4" fmla="*/ 152 w 152"/>
              <a:gd name="T5" fmla="*/ 228 h 228"/>
              <a:gd name="T6" fmla="*/ 133 w 152"/>
              <a:gd name="T7" fmla="*/ 0 h 2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2" h="228">
                <a:moveTo>
                  <a:pt x="133" y="0"/>
                </a:moveTo>
                <a:lnTo>
                  <a:pt x="0" y="171"/>
                </a:lnTo>
                <a:lnTo>
                  <a:pt x="152" y="228"/>
                </a:lnTo>
                <a:lnTo>
                  <a:pt x="133" y="0"/>
                </a:lnTo>
                <a:close/>
              </a:path>
            </a:pathLst>
          </a:custGeom>
          <a:solidFill>
            <a:srgbClr val="367B2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54" name="Freeform 54"/>
          <p:cNvSpPr/>
          <p:nvPr/>
        </p:nvSpPr>
        <p:spPr bwMode="auto">
          <a:xfrm>
            <a:off x="2236319" y="3272085"/>
            <a:ext cx="728989" cy="1278820"/>
          </a:xfrm>
          <a:custGeom>
            <a:avLst/>
            <a:gdLst>
              <a:gd name="T0" fmla="*/ 0 w 209"/>
              <a:gd name="T1" fmla="*/ 0 h 276"/>
              <a:gd name="T2" fmla="*/ 38 w 209"/>
              <a:gd name="T3" fmla="*/ 266 h 276"/>
              <a:gd name="T4" fmla="*/ 209 w 209"/>
              <a:gd name="T5" fmla="*/ 276 h 276"/>
              <a:gd name="T6" fmla="*/ 0 w 209"/>
              <a:gd name="T7" fmla="*/ 0 h 2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09" h="276">
                <a:moveTo>
                  <a:pt x="0" y="0"/>
                </a:moveTo>
                <a:lnTo>
                  <a:pt x="38" y="266"/>
                </a:lnTo>
                <a:lnTo>
                  <a:pt x="209" y="276"/>
                </a:lnTo>
                <a:lnTo>
                  <a:pt x="0" y="0"/>
                </a:lnTo>
                <a:close/>
              </a:path>
            </a:pathLst>
          </a:custGeom>
          <a:solidFill>
            <a:srgbClr val="156F0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55" name="Freeform 55"/>
          <p:cNvSpPr/>
          <p:nvPr/>
        </p:nvSpPr>
        <p:spPr bwMode="auto">
          <a:xfrm>
            <a:off x="2236319" y="3007980"/>
            <a:ext cx="728989" cy="1542925"/>
          </a:xfrm>
          <a:custGeom>
            <a:avLst/>
            <a:gdLst>
              <a:gd name="T0" fmla="*/ 171 w 209"/>
              <a:gd name="T1" fmla="*/ 0 h 333"/>
              <a:gd name="T2" fmla="*/ 0 w 209"/>
              <a:gd name="T3" fmla="*/ 57 h 333"/>
              <a:gd name="T4" fmla="*/ 209 w 209"/>
              <a:gd name="T5" fmla="*/ 333 h 333"/>
              <a:gd name="T6" fmla="*/ 171 w 209"/>
              <a:gd name="T7" fmla="*/ 0 h 3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09" h="333">
                <a:moveTo>
                  <a:pt x="171" y="0"/>
                </a:moveTo>
                <a:lnTo>
                  <a:pt x="0" y="57"/>
                </a:lnTo>
                <a:lnTo>
                  <a:pt x="209" y="333"/>
                </a:lnTo>
                <a:lnTo>
                  <a:pt x="171" y="0"/>
                </a:lnTo>
                <a:close/>
              </a:path>
            </a:pathLst>
          </a:custGeom>
          <a:solidFill>
            <a:srgbClr val="073C0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56" name="Freeform 56"/>
          <p:cNvSpPr/>
          <p:nvPr/>
        </p:nvSpPr>
        <p:spPr bwMode="auto">
          <a:xfrm>
            <a:off x="2368862" y="4504570"/>
            <a:ext cx="596443" cy="1056415"/>
          </a:xfrm>
          <a:custGeom>
            <a:avLst/>
            <a:gdLst>
              <a:gd name="T0" fmla="*/ 0 w 171"/>
              <a:gd name="T1" fmla="*/ 0 h 228"/>
              <a:gd name="T2" fmla="*/ 57 w 171"/>
              <a:gd name="T3" fmla="*/ 228 h 228"/>
              <a:gd name="T4" fmla="*/ 171 w 171"/>
              <a:gd name="T5" fmla="*/ 10 h 228"/>
              <a:gd name="T6" fmla="*/ 0 w 171"/>
              <a:gd name="T7" fmla="*/ 0 h 2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71" h="228">
                <a:moveTo>
                  <a:pt x="0" y="0"/>
                </a:moveTo>
                <a:lnTo>
                  <a:pt x="57" y="228"/>
                </a:lnTo>
                <a:lnTo>
                  <a:pt x="171" y="10"/>
                </a:lnTo>
                <a:lnTo>
                  <a:pt x="0" y="0"/>
                </a:lnTo>
                <a:close/>
              </a:path>
            </a:pathLst>
          </a:custGeom>
          <a:solidFill>
            <a:srgbClr val="1D760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57" name="Freeform 57"/>
          <p:cNvSpPr/>
          <p:nvPr/>
        </p:nvSpPr>
        <p:spPr bwMode="auto">
          <a:xfrm>
            <a:off x="2567676" y="4550905"/>
            <a:ext cx="397629" cy="1144452"/>
          </a:xfrm>
          <a:custGeom>
            <a:avLst/>
            <a:gdLst>
              <a:gd name="T0" fmla="*/ 0 w 114"/>
              <a:gd name="T1" fmla="*/ 218 h 247"/>
              <a:gd name="T2" fmla="*/ 28 w 114"/>
              <a:gd name="T3" fmla="*/ 247 h 247"/>
              <a:gd name="T4" fmla="*/ 114 w 114"/>
              <a:gd name="T5" fmla="*/ 0 h 247"/>
              <a:gd name="T6" fmla="*/ 0 w 114"/>
              <a:gd name="T7" fmla="*/ 218 h 2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4" h="247">
                <a:moveTo>
                  <a:pt x="0" y="218"/>
                </a:moveTo>
                <a:lnTo>
                  <a:pt x="28" y="247"/>
                </a:lnTo>
                <a:lnTo>
                  <a:pt x="114" y="0"/>
                </a:lnTo>
                <a:lnTo>
                  <a:pt x="0" y="218"/>
                </a:lnTo>
                <a:close/>
              </a:path>
            </a:pathLst>
          </a:custGeom>
          <a:solidFill>
            <a:srgbClr val="22631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58" name="Freeform 58"/>
          <p:cNvSpPr/>
          <p:nvPr/>
        </p:nvSpPr>
        <p:spPr bwMode="auto">
          <a:xfrm>
            <a:off x="2501405" y="6223564"/>
            <a:ext cx="463901" cy="616242"/>
          </a:xfrm>
          <a:custGeom>
            <a:avLst/>
            <a:gdLst>
              <a:gd name="T0" fmla="*/ 9 w 133"/>
              <a:gd name="T1" fmla="*/ 0 h 133"/>
              <a:gd name="T2" fmla="*/ 0 w 133"/>
              <a:gd name="T3" fmla="*/ 86 h 133"/>
              <a:gd name="T4" fmla="*/ 133 w 133"/>
              <a:gd name="T5" fmla="*/ 133 h 133"/>
              <a:gd name="T6" fmla="*/ 9 w 133"/>
              <a:gd name="T7" fmla="*/ 0 h 1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3" h="133">
                <a:moveTo>
                  <a:pt x="9" y="0"/>
                </a:moveTo>
                <a:lnTo>
                  <a:pt x="0" y="86"/>
                </a:lnTo>
                <a:lnTo>
                  <a:pt x="133" y="133"/>
                </a:lnTo>
                <a:lnTo>
                  <a:pt x="9" y="0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59" name="Freeform 59"/>
          <p:cNvSpPr/>
          <p:nvPr/>
        </p:nvSpPr>
        <p:spPr bwMode="auto">
          <a:xfrm>
            <a:off x="2435136" y="6622037"/>
            <a:ext cx="530171" cy="217769"/>
          </a:xfrm>
          <a:custGeom>
            <a:avLst/>
            <a:gdLst>
              <a:gd name="T0" fmla="*/ 19 w 152"/>
              <a:gd name="T1" fmla="*/ 0 h 47"/>
              <a:gd name="T2" fmla="*/ 0 w 152"/>
              <a:gd name="T3" fmla="*/ 47 h 47"/>
              <a:gd name="T4" fmla="*/ 152 w 152"/>
              <a:gd name="T5" fmla="*/ 47 h 47"/>
              <a:gd name="T6" fmla="*/ 19 w 152"/>
              <a:gd name="T7" fmla="*/ 0 h 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2" h="47">
                <a:moveTo>
                  <a:pt x="19" y="0"/>
                </a:moveTo>
                <a:lnTo>
                  <a:pt x="0" y="47"/>
                </a:lnTo>
                <a:lnTo>
                  <a:pt x="152" y="47"/>
                </a:lnTo>
                <a:lnTo>
                  <a:pt x="19" y="0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60" name="Freeform 60"/>
          <p:cNvSpPr/>
          <p:nvPr/>
        </p:nvSpPr>
        <p:spPr bwMode="auto">
          <a:xfrm>
            <a:off x="2532796" y="1205586"/>
            <a:ext cx="463901" cy="745978"/>
          </a:xfrm>
          <a:custGeom>
            <a:avLst/>
            <a:gdLst>
              <a:gd name="T0" fmla="*/ 0 w 133"/>
              <a:gd name="T1" fmla="*/ 19 h 161"/>
              <a:gd name="T2" fmla="*/ 67 w 133"/>
              <a:gd name="T3" fmla="*/ 161 h 161"/>
              <a:gd name="T4" fmla="*/ 133 w 133"/>
              <a:gd name="T5" fmla="*/ 0 h 161"/>
              <a:gd name="T6" fmla="*/ 0 w 133"/>
              <a:gd name="T7" fmla="*/ 19 h 16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3" h="161">
                <a:moveTo>
                  <a:pt x="0" y="19"/>
                </a:moveTo>
                <a:lnTo>
                  <a:pt x="67" y="161"/>
                </a:lnTo>
                <a:lnTo>
                  <a:pt x="133" y="0"/>
                </a:lnTo>
                <a:lnTo>
                  <a:pt x="0" y="19"/>
                </a:lnTo>
                <a:close/>
              </a:path>
            </a:pathLst>
          </a:custGeom>
          <a:solidFill>
            <a:srgbClr val="1B6F1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61" name="Freeform 61"/>
          <p:cNvSpPr/>
          <p:nvPr/>
        </p:nvSpPr>
        <p:spPr bwMode="auto">
          <a:xfrm>
            <a:off x="2832762" y="3007980"/>
            <a:ext cx="296478" cy="1542925"/>
          </a:xfrm>
          <a:custGeom>
            <a:avLst/>
            <a:gdLst>
              <a:gd name="T0" fmla="*/ 0 w 85"/>
              <a:gd name="T1" fmla="*/ 0 h 333"/>
              <a:gd name="T2" fmla="*/ 38 w 85"/>
              <a:gd name="T3" fmla="*/ 333 h 333"/>
              <a:gd name="T4" fmla="*/ 85 w 85"/>
              <a:gd name="T5" fmla="*/ 38 h 333"/>
              <a:gd name="T6" fmla="*/ 0 w 85"/>
              <a:gd name="T7" fmla="*/ 0 h 3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5" h="333">
                <a:moveTo>
                  <a:pt x="0" y="0"/>
                </a:moveTo>
                <a:lnTo>
                  <a:pt x="38" y="333"/>
                </a:lnTo>
                <a:lnTo>
                  <a:pt x="85" y="38"/>
                </a:lnTo>
                <a:lnTo>
                  <a:pt x="0" y="0"/>
                </a:lnTo>
                <a:close/>
              </a:path>
            </a:pathLst>
          </a:custGeom>
          <a:solidFill>
            <a:srgbClr val="184D1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62" name="Freeform 62"/>
          <p:cNvSpPr/>
          <p:nvPr/>
        </p:nvSpPr>
        <p:spPr bwMode="auto">
          <a:xfrm>
            <a:off x="2435135" y="6839805"/>
            <a:ext cx="826649" cy="46336"/>
          </a:xfrm>
          <a:custGeom>
            <a:avLst/>
            <a:gdLst>
              <a:gd name="T0" fmla="*/ 152 w 237"/>
              <a:gd name="T1" fmla="*/ 0 h 10"/>
              <a:gd name="T2" fmla="*/ 0 w 237"/>
              <a:gd name="T3" fmla="*/ 0 h 10"/>
              <a:gd name="T4" fmla="*/ 237 w 237"/>
              <a:gd name="T5" fmla="*/ 10 h 10"/>
              <a:gd name="T6" fmla="*/ 152 w 237"/>
              <a:gd name="T7" fmla="*/ 0 h 1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37" h="10">
                <a:moveTo>
                  <a:pt x="152" y="0"/>
                </a:moveTo>
                <a:lnTo>
                  <a:pt x="0" y="0"/>
                </a:lnTo>
                <a:lnTo>
                  <a:pt x="237" y="10"/>
                </a:lnTo>
                <a:lnTo>
                  <a:pt x="152" y="0"/>
                </a:lnTo>
                <a:close/>
              </a:path>
            </a:pathLst>
          </a:custGeom>
          <a:solidFill>
            <a:schemeClr val="accent5">
              <a:lumMod val="5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63" name="Freeform 63"/>
          <p:cNvSpPr/>
          <p:nvPr/>
        </p:nvSpPr>
        <p:spPr bwMode="auto">
          <a:xfrm>
            <a:off x="2766491" y="1205586"/>
            <a:ext cx="596443" cy="745978"/>
          </a:xfrm>
          <a:custGeom>
            <a:avLst/>
            <a:gdLst>
              <a:gd name="T0" fmla="*/ 66 w 171"/>
              <a:gd name="T1" fmla="*/ 0 h 161"/>
              <a:gd name="T2" fmla="*/ 0 w 171"/>
              <a:gd name="T3" fmla="*/ 161 h 161"/>
              <a:gd name="T4" fmla="*/ 171 w 171"/>
              <a:gd name="T5" fmla="*/ 9 h 161"/>
              <a:gd name="T6" fmla="*/ 66 w 171"/>
              <a:gd name="T7" fmla="*/ 0 h 16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71" h="161">
                <a:moveTo>
                  <a:pt x="66" y="0"/>
                </a:moveTo>
                <a:lnTo>
                  <a:pt x="0" y="161"/>
                </a:lnTo>
                <a:lnTo>
                  <a:pt x="171" y="9"/>
                </a:lnTo>
                <a:lnTo>
                  <a:pt x="66" y="0"/>
                </a:lnTo>
                <a:close/>
              </a:path>
            </a:pathLst>
          </a:custGeom>
          <a:solidFill>
            <a:srgbClr val="185615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64" name="Freeform 64"/>
          <p:cNvSpPr/>
          <p:nvPr/>
        </p:nvSpPr>
        <p:spPr bwMode="auto">
          <a:xfrm>
            <a:off x="3261784" y="6357931"/>
            <a:ext cx="132543" cy="528209"/>
          </a:xfrm>
          <a:custGeom>
            <a:avLst/>
            <a:gdLst>
              <a:gd name="T0" fmla="*/ 0 w 38"/>
              <a:gd name="T1" fmla="*/ 114 h 114"/>
              <a:gd name="T2" fmla="*/ 19 w 38"/>
              <a:gd name="T3" fmla="*/ 114 h 114"/>
              <a:gd name="T4" fmla="*/ 38 w 38"/>
              <a:gd name="T5" fmla="*/ 0 h 114"/>
              <a:gd name="T6" fmla="*/ 0 w 38"/>
              <a:gd name="T7" fmla="*/ 114 h 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8" h="114">
                <a:moveTo>
                  <a:pt x="0" y="114"/>
                </a:moveTo>
                <a:lnTo>
                  <a:pt x="19" y="114"/>
                </a:lnTo>
                <a:lnTo>
                  <a:pt x="38" y="0"/>
                </a:lnTo>
                <a:lnTo>
                  <a:pt x="0" y="114"/>
                </a:lnTo>
                <a:close/>
              </a:path>
            </a:pathLst>
          </a:custGeom>
          <a:solidFill>
            <a:schemeClr val="accent5">
              <a:lumMod val="5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65" name="Freeform 65"/>
          <p:cNvSpPr/>
          <p:nvPr/>
        </p:nvSpPr>
        <p:spPr bwMode="auto">
          <a:xfrm>
            <a:off x="2965306" y="6357931"/>
            <a:ext cx="429020" cy="528209"/>
          </a:xfrm>
          <a:custGeom>
            <a:avLst/>
            <a:gdLst>
              <a:gd name="T0" fmla="*/ 0 w 123"/>
              <a:gd name="T1" fmla="*/ 104 h 114"/>
              <a:gd name="T2" fmla="*/ 85 w 123"/>
              <a:gd name="T3" fmla="*/ 114 h 114"/>
              <a:gd name="T4" fmla="*/ 123 w 123"/>
              <a:gd name="T5" fmla="*/ 0 h 114"/>
              <a:gd name="T6" fmla="*/ 0 w 123"/>
              <a:gd name="T7" fmla="*/ 104 h 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" h="114">
                <a:moveTo>
                  <a:pt x="0" y="104"/>
                </a:moveTo>
                <a:lnTo>
                  <a:pt x="85" y="114"/>
                </a:lnTo>
                <a:lnTo>
                  <a:pt x="123" y="0"/>
                </a:lnTo>
                <a:lnTo>
                  <a:pt x="0" y="104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66" name="Freeform 66"/>
          <p:cNvSpPr/>
          <p:nvPr/>
        </p:nvSpPr>
        <p:spPr bwMode="auto">
          <a:xfrm>
            <a:off x="2532798" y="5695356"/>
            <a:ext cx="861529" cy="662576"/>
          </a:xfrm>
          <a:custGeom>
            <a:avLst/>
            <a:gdLst>
              <a:gd name="T0" fmla="*/ 38 w 247"/>
              <a:gd name="T1" fmla="*/ 0 h 143"/>
              <a:gd name="T2" fmla="*/ 0 w 247"/>
              <a:gd name="T3" fmla="*/ 114 h 143"/>
              <a:gd name="T4" fmla="*/ 247 w 247"/>
              <a:gd name="T5" fmla="*/ 143 h 143"/>
              <a:gd name="T6" fmla="*/ 38 w 247"/>
              <a:gd name="T7" fmla="*/ 0 h 14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47" h="143">
                <a:moveTo>
                  <a:pt x="38" y="0"/>
                </a:moveTo>
                <a:lnTo>
                  <a:pt x="0" y="114"/>
                </a:lnTo>
                <a:lnTo>
                  <a:pt x="247" y="143"/>
                </a:lnTo>
                <a:lnTo>
                  <a:pt x="38" y="0"/>
                </a:lnTo>
                <a:close/>
              </a:path>
            </a:pathLst>
          </a:custGeom>
          <a:solidFill>
            <a:schemeClr val="accent5">
              <a:lumMod val="5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67" name="Freeform 67"/>
          <p:cNvSpPr/>
          <p:nvPr/>
        </p:nvSpPr>
        <p:spPr bwMode="auto">
          <a:xfrm>
            <a:off x="2532798" y="6223564"/>
            <a:ext cx="861529" cy="616242"/>
          </a:xfrm>
          <a:custGeom>
            <a:avLst/>
            <a:gdLst>
              <a:gd name="T0" fmla="*/ 0 w 247"/>
              <a:gd name="T1" fmla="*/ 0 h 133"/>
              <a:gd name="T2" fmla="*/ 124 w 247"/>
              <a:gd name="T3" fmla="*/ 133 h 133"/>
              <a:gd name="T4" fmla="*/ 247 w 247"/>
              <a:gd name="T5" fmla="*/ 29 h 133"/>
              <a:gd name="T6" fmla="*/ 0 w 247"/>
              <a:gd name="T7" fmla="*/ 0 h 1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47" h="133">
                <a:moveTo>
                  <a:pt x="0" y="0"/>
                </a:moveTo>
                <a:lnTo>
                  <a:pt x="124" y="133"/>
                </a:lnTo>
                <a:lnTo>
                  <a:pt x="247" y="29"/>
                </a:lnTo>
                <a:lnTo>
                  <a:pt x="0" y="0"/>
                </a:lnTo>
                <a:close/>
              </a:path>
            </a:pathLst>
          </a:custGeom>
          <a:solidFill>
            <a:schemeClr val="accent5">
              <a:lumMod val="5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68" name="Freeform 68"/>
          <p:cNvSpPr/>
          <p:nvPr/>
        </p:nvSpPr>
        <p:spPr bwMode="auto">
          <a:xfrm>
            <a:off x="2665339" y="5695356"/>
            <a:ext cx="763866" cy="662576"/>
          </a:xfrm>
          <a:custGeom>
            <a:avLst/>
            <a:gdLst>
              <a:gd name="T0" fmla="*/ 0 w 219"/>
              <a:gd name="T1" fmla="*/ 0 h 143"/>
              <a:gd name="T2" fmla="*/ 209 w 219"/>
              <a:gd name="T3" fmla="*/ 143 h 143"/>
              <a:gd name="T4" fmla="*/ 219 w 219"/>
              <a:gd name="T5" fmla="*/ 19 h 143"/>
              <a:gd name="T6" fmla="*/ 0 w 219"/>
              <a:gd name="T7" fmla="*/ 0 h 14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9" h="143">
                <a:moveTo>
                  <a:pt x="0" y="0"/>
                </a:moveTo>
                <a:lnTo>
                  <a:pt x="209" y="143"/>
                </a:lnTo>
                <a:lnTo>
                  <a:pt x="219" y="19"/>
                </a:lnTo>
                <a:lnTo>
                  <a:pt x="0" y="0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69" name="Freeform 69"/>
          <p:cNvSpPr/>
          <p:nvPr/>
        </p:nvSpPr>
        <p:spPr bwMode="auto">
          <a:xfrm>
            <a:off x="2965306" y="3184051"/>
            <a:ext cx="463901" cy="1366853"/>
          </a:xfrm>
          <a:custGeom>
            <a:avLst/>
            <a:gdLst>
              <a:gd name="T0" fmla="*/ 47 w 133"/>
              <a:gd name="T1" fmla="*/ 0 h 295"/>
              <a:gd name="T2" fmla="*/ 0 w 133"/>
              <a:gd name="T3" fmla="*/ 295 h 295"/>
              <a:gd name="T4" fmla="*/ 133 w 133"/>
              <a:gd name="T5" fmla="*/ 48 h 295"/>
              <a:gd name="T6" fmla="*/ 47 w 133"/>
              <a:gd name="T7" fmla="*/ 0 h 29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3" h="295">
                <a:moveTo>
                  <a:pt x="47" y="0"/>
                </a:moveTo>
                <a:lnTo>
                  <a:pt x="0" y="295"/>
                </a:lnTo>
                <a:lnTo>
                  <a:pt x="133" y="48"/>
                </a:lnTo>
                <a:lnTo>
                  <a:pt x="47" y="0"/>
                </a:lnTo>
                <a:close/>
              </a:path>
            </a:pathLst>
          </a:custGeom>
          <a:solidFill>
            <a:srgbClr val="46963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70" name="Freeform 70"/>
          <p:cNvSpPr/>
          <p:nvPr/>
        </p:nvSpPr>
        <p:spPr bwMode="auto">
          <a:xfrm>
            <a:off x="3129241" y="3054315"/>
            <a:ext cx="331357" cy="352139"/>
          </a:xfrm>
          <a:custGeom>
            <a:avLst/>
            <a:gdLst>
              <a:gd name="T0" fmla="*/ 0 w 95"/>
              <a:gd name="T1" fmla="*/ 28 h 76"/>
              <a:gd name="T2" fmla="*/ 86 w 95"/>
              <a:gd name="T3" fmla="*/ 76 h 76"/>
              <a:gd name="T4" fmla="*/ 95 w 95"/>
              <a:gd name="T5" fmla="*/ 0 h 76"/>
              <a:gd name="T6" fmla="*/ 0 w 95"/>
              <a:gd name="T7" fmla="*/ 28 h 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5" h="76">
                <a:moveTo>
                  <a:pt x="0" y="28"/>
                </a:moveTo>
                <a:lnTo>
                  <a:pt x="86" y="76"/>
                </a:lnTo>
                <a:lnTo>
                  <a:pt x="95" y="0"/>
                </a:lnTo>
                <a:lnTo>
                  <a:pt x="0" y="28"/>
                </a:lnTo>
                <a:close/>
              </a:path>
            </a:pathLst>
          </a:custGeom>
          <a:solidFill>
            <a:srgbClr val="114D0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71" name="Freeform 71"/>
          <p:cNvSpPr/>
          <p:nvPr/>
        </p:nvSpPr>
        <p:spPr bwMode="auto">
          <a:xfrm>
            <a:off x="2665340" y="4550905"/>
            <a:ext cx="830139" cy="1144452"/>
          </a:xfrm>
          <a:custGeom>
            <a:avLst/>
            <a:gdLst>
              <a:gd name="T0" fmla="*/ 86 w 238"/>
              <a:gd name="T1" fmla="*/ 0 h 247"/>
              <a:gd name="T2" fmla="*/ 0 w 238"/>
              <a:gd name="T3" fmla="*/ 247 h 247"/>
              <a:gd name="T4" fmla="*/ 238 w 238"/>
              <a:gd name="T5" fmla="*/ 190 h 247"/>
              <a:gd name="T6" fmla="*/ 86 w 238"/>
              <a:gd name="T7" fmla="*/ 0 h 2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38" h="247">
                <a:moveTo>
                  <a:pt x="86" y="0"/>
                </a:moveTo>
                <a:lnTo>
                  <a:pt x="0" y="247"/>
                </a:lnTo>
                <a:lnTo>
                  <a:pt x="238" y="190"/>
                </a:lnTo>
                <a:lnTo>
                  <a:pt x="86" y="0"/>
                </a:lnTo>
                <a:close/>
              </a:path>
            </a:pathLst>
          </a:custGeom>
          <a:solidFill>
            <a:srgbClr val="569A4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72" name="Freeform 72"/>
          <p:cNvSpPr/>
          <p:nvPr/>
        </p:nvSpPr>
        <p:spPr bwMode="auto">
          <a:xfrm>
            <a:off x="2665340" y="5431252"/>
            <a:ext cx="830139" cy="352139"/>
          </a:xfrm>
          <a:custGeom>
            <a:avLst/>
            <a:gdLst>
              <a:gd name="T0" fmla="*/ 0 w 238"/>
              <a:gd name="T1" fmla="*/ 57 h 76"/>
              <a:gd name="T2" fmla="*/ 219 w 238"/>
              <a:gd name="T3" fmla="*/ 76 h 76"/>
              <a:gd name="T4" fmla="*/ 238 w 238"/>
              <a:gd name="T5" fmla="*/ 0 h 76"/>
              <a:gd name="T6" fmla="*/ 0 w 238"/>
              <a:gd name="T7" fmla="*/ 57 h 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38" h="76">
                <a:moveTo>
                  <a:pt x="0" y="57"/>
                </a:moveTo>
                <a:lnTo>
                  <a:pt x="219" y="76"/>
                </a:lnTo>
                <a:lnTo>
                  <a:pt x="238" y="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73" name="Freeform 73"/>
          <p:cNvSpPr/>
          <p:nvPr/>
        </p:nvSpPr>
        <p:spPr bwMode="auto">
          <a:xfrm>
            <a:off x="2832762" y="2215668"/>
            <a:ext cx="662715" cy="968383"/>
          </a:xfrm>
          <a:custGeom>
            <a:avLst/>
            <a:gdLst>
              <a:gd name="T0" fmla="*/ 0 w 190"/>
              <a:gd name="T1" fmla="*/ 171 h 209"/>
              <a:gd name="T2" fmla="*/ 85 w 190"/>
              <a:gd name="T3" fmla="*/ 209 h 209"/>
              <a:gd name="T4" fmla="*/ 190 w 190"/>
              <a:gd name="T5" fmla="*/ 0 h 209"/>
              <a:gd name="T6" fmla="*/ 0 w 190"/>
              <a:gd name="T7" fmla="*/ 171 h 2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0" h="209">
                <a:moveTo>
                  <a:pt x="0" y="171"/>
                </a:moveTo>
                <a:lnTo>
                  <a:pt x="85" y="209"/>
                </a:lnTo>
                <a:lnTo>
                  <a:pt x="190" y="0"/>
                </a:lnTo>
                <a:lnTo>
                  <a:pt x="0" y="171"/>
                </a:lnTo>
                <a:close/>
              </a:path>
            </a:pathLst>
          </a:custGeom>
          <a:solidFill>
            <a:srgbClr val="115C0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74" name="Freeform 74"/>
          <p:cNvSpPr/>
          <p:nvPr/>
        </p:nvSpPr>
        <p:spPr bwMode="auto">
          <a:xfrm>
            <a:off x="3129241" y="2215668"/>
            <a:ext cx="366237" cy="968383"/>
          </a:xfrm>
          <a:custGeom>
            <a:avLst/>
            <a:gdLst>
              <a:gd name="T0" fmla="*/ 0 w 105"/>
              <a:gd name="T1" fmla="*/ 209 h 209"/>
              <a:gd name="T2" fmla="*/ 95 w 105"/>
              <a:gd name="T3" fmla="*/ 181 h 209"/>
              <a:gd name="T4" fmla="*/ 105 w 105"/>
              <a:gd name="T5" fmla="*/ 0 h 209"/>
              <a:gd name="T6" fmla="*/ 0 w 105"/>
              <a:gd name="T7" fmla="*/ 209 h 2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5" h="209">
                <a:moveTo>
                  <a:pt x="0" y="209"/>
                </a:moveTo>
                <a:lnTo>
                  <a:pt x="95" y="181"/>
                </a:lnTo>
                <a:lnTo>
                  <a:pt x="105" y="0"/>
                </a:lnTo>
                <a:lnTo>
                  <a:pt x="0" y="209"/>
                </a:lnTo>
                <a:close/>
              </a:path>
            </a:pathLst>
          </a:custGeom>
          <a:solidFill>
            <a:srgbClr val="2C841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75" name="Freeform 75"/>
          <p:cNvSpPr/>
          <p:nvPr/>
        </p:nvSpPr>
        <p:spPr bwMode="auto">
          <a:xfrm>
            <a:off x="2766490" y="1951564"/>
            <a:ext cx="728989" cy="1056415"/>
          </a:xfrm>
          <a:custGeom>
            <a:avLst/>
            <a:gdLst>
              <a:gd name="T0" fmla="*/ 0 w 209"/>
              <a:gd name="T1" fmla="*/ 0 h 228"/>
              <a:gd name="T2" fmla="*/ 19 w 209"/>
              <a:gd name="T3" fmla="*/ 228 h 228"/>
              <a:gd name="T4" fmla="*/ 209 w 209"/>
              <a:gd name="T5" fmla="*/ 57 h 228"/>
              <a:gd name="T6" fmla="*/ 0 w 209"/>
              <a:gd name="T7" fmla="*/ 0 h 2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09" h="228">
                <a:moveTo>
                  <a:pt x="0" y="0"/>
                </a:moveTo>
                <a:lnTo>
                  <a:pt x="19" y="228"/>
                </a:lnTo>
                <a:lnTo>
                  <a:pt x="209" y="57"/>
                </a:lnTo>
                <a:lnTo>
                  <a:pt x="0" y="0"/>
                </a:lnTo>
                <a:close/>
              </a:path>
            </a:pathLst>
          </a:custGeom>
          <a:solidFill>
            <a:srgbClr val="2F801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76" name="Freeform 76"/>
          <p:cNvSpPr/>
          <p:nvPr/>
        </p:nvSpPr>
        <p:spPr bwMode="auto">
          <a:xfrm>
            <a:off x="2766490" y="1247288"/>
            <a:ext cx="728989" cy="968383"/>
          </a:xfrm>
          <a:custGeom>
            <a:avLst/>
            <a:gdLst>
              <a:gd name="T0" fmla="*/ 171 w 209"/>
              <a:gd name="T1" fmla="*/ 0 h 209"/>
              <a:gd name="T2" fmla="*/ 0 w 209"/>
              <a:gd name="T3" fmla="*/ 152 h 209"/>
              <a:gd name="T4" fmla="*/ 209 w 209"/>
              <a:gd name="T5" fmla="*/ 209 h 209"/>
              <a:gd name="T6" fmla="*/ 171 w 209"/>
              <a:gd name="T7" fmla="*/ 0 h 2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09" h="209">
                <a:moveTo>
                  <a:pt x="171" y="0"/>
                </a:moveTo>
                <a:lnTo>
                  <a:pt x="0" y="152"/>
                </a:lnTo>
                <a:lnTo>
                  <a:pt x="209" y="209"/>
                </a:lnTo>
                <a:lnTo>
                  <a:pt x="171" y="0"/>
                </a:lnTo>
                <a:close/>
              </a:path>
            </a:pathLst>
          </a:custGeom>
          <a:solidFill>
            <a:srgbClr val="123B13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77" name="Freeform 77"/>
          <p:cNvSpPr/>
          <p:nvPr/>
        </p:nvSpPr>
        <p:spPr bwMode="auto">
          <a:xfrm>
            <a:off x="3328056" y="6357931"/>
            <a:ext cx="167422" cy="528209"/>
          </a:xfrm>
          <a:custGeom>
            <a:avLst/>
            <a:gdLst>
              <a:gd name="T0" fmla="*/ 19 w 48"/>
              <a:gd name="T1" fmla="*/ 0 h 114"/>
              <a:gd name="T2" fmla="*/ 0 w 48"/>
              <a:gd name="T3" fmla="*/ 114 h 114"/>
              <a:gd name="T4" fmla="*/ 48 w 48"/>
              <a:gd name="T5" fmla="*/ 104 h 114"/>
              <a:gd name="T6" fmla="*/ 19 w 48"/>
              <a:gd name="T7" fmla="*/ 0 h 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48" h="114">
                <a:moveTo>
                  <a:pt x="19" y="0"/>
                </a:moveTo>
                <a:lnTo>
                  <a:pt x="0" y="114"/>
                </a:lnTo>
                <a:lnTo>
                  <a:pt x="48" y="104"/>
                </a:lnTo>
                <a:lnTo>
                  <a:pt x="19" y="0"/>
                </a:lnTo>
                <a:close/>
              </a:path>
            </a:pathLst>
          </a:custGeom>
          <a:solidFill>
            <a:srgbClr val="95704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79" name="Freeform 79"/>
          <p:cNvSpPr/>
          <p:nvPr/>
        </p:nvSpPr>
        <p:spPr bwMode="auto">
          <a:xfrm>
            <a:off x="3429208" y="2919946"/>
            <a:ext cx="163934" cy="486509"/>
          </a:xfrm>
          <a:custGeom>
            <a:avLst/>
            <a:gdLst>
              <a:gd name="T0" fmla="*/ 9 w 47"/>
              <a:gd name="T1" fmla="*/ 29 h 105"/>
              <a:gd name="T2" fmla="*/ 0 w 47"/>
              <a:gd name="T3" fmla="*/ 105 h 105"/>
              <a:gd name="T4" fmla="*/ 47 w 47"/>
              <a:gd name="T5" fmla="*/ 0 h 105"/>
              <a:gd name="T6" fmla="*/ 9 w 47"/>
              <a:gd name="T7" fmla="*/ 29 h 10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47" h="105">
                <a:moveTo>
                  <a:pt x="9" y="29"/>
                </a:moveTo>
                <a:lnTo>
                  <a:pt x="0" y="105"/>
                </a:lnTo>
                <a:lnTo>
                  <a:pt x="47" y="0"/>
                </a:lnTo>
                <a:lnTo>
                  <a:pt x="9" y="29"/>
                </a:lnTo>
                <a:close/>
              </a:path>
            </a:pathLst>
          </a:custGeom>
          <a:solidFill>
            <a:srgbClr val="2C7B2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80" name="Freeform 80"/>
          <p:cNvSpPr/>
          <p:nvPr/>
        </p:nvSpPr>
        <p:spPr bwMode="auto">
          <a:xfrm>
            <a:off x="3460599" y="2215669"/>
            <a:ext cx="132543" cy="838644"/>
          </a:xfrm>
          <a:custGeom>
            <a:avLst/>
            <a:gdLst>
              <a:gd name="T0" fmla="*/ 10 w 38"/>
              <a:gd name="T1" fmla="*/ 0 h 181"/>
              <a:gd name="T2" fmla="*/ 0 w 38"/>
              <a:gd name="T3" fmla="*/ 181 h 181"/>
              <a:gd name="T4" fmla="*/ 38 w 38"/>
              <a:gd name="T5" fmla="*/ 152 h 181"/>
              <a:gd name="T6" fmla="*/ 10 w 38"/>
              <a:gd name="T7" fmla="*/ 0 h 18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8" h="181">
                <a:moveTo>
                  <a:pt x="10" y="0"/>
                </a:moveTo>
                <a:lnTo>
                  <a:pt x="0" y="181"/>
                </a:lnTo>
                <a:lnTo>
                  <a:pt x="38" y="152"/>
                </a:lnTo>
                <a:lnTo>
                  <a:pt x="10" y="0"/>
                </a:lnTo>
                <a:close/>
              </a:path>
            </a:pathLst>
          </a:custGeom>
          <a:solidFill>
            <a:srgbClr val="32832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81" name="Freeform 81"/>
          <p:cNvSpPr/>
          <p:nvPr/>
        </p:nvSpPr>
        <p:spPr bwMode="auto">
          <a:xfrm>
            <a:off x="3561750" y="5431252"/>
            <a:ext cx="129054" cy="217769"/>
          </a:xfrm>
          <a:custGeom>
            <a:avLst/>
            <a:gdLst>
              <a:gd name="T0" fmla="*/ 0 w 37"/>
              <a:gd name="T1" fmla="*/ 19 h 47"/>
              <a:gd name="T2" fmla="*/ 19 w 37"/>
              <a:gd name="T3" fmla="*/ 47 h 47"/>
              <a:gd name="T4" fmla="*/ 37 w 37"/>
              <a:gd name="T5" fmla="*/ 0 h 47"/>
              <a:gd name="T6" fmla="*/ 0 w 37"/>
              <a:gd name="T7" fmla="*/ 19 h 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7" h="47">
                <a:moveTo>
                  <a:pt x="0" y="19"/>
                </a:moveTo>
                <a:lnTo>
                  <a:pt x="19" y="47"/>
                </a:lnTo>
                <a:lnTo>
                  <a:pt x="37" y="0"/>
                </a:lnTo>
                <a:lnTo>
                  <a:pt x="0" y="19"/>
                </a:lnTo>
                <a:close/>
              </a:path>
            </a:pathLst>
          </a:custGeom>
          <a:solidFill>
            <a:srgbClr val="1A4E1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82" name="Freeform 82"/>
          <p:cNvSpPr/>
          <p:nvPr/>
        </p:nvSpPr>
        <p:spPr bwMode="auto">
          <a:xfrm>
            <a:off x="3495477" y="5431252"/>
            <a:ext cx="195326" cy="88033"/>
          </a:xfrm>
          <a:custGeom>
            <a:avLst/>
            <a:gdLst>
              <a:gd name="T0" fmla="*/ 0 w 56"/>
              <a:gd name="T1" fmla="*/ 0 h 19"/>
              <a:gd name="T2" fmla="*/ 19 w 56"/>
              <a:gd name="T3" fmla="*/ 19 h 19"/>
              <a:gd name="T4" fmla="*/ 56 w 56"/>
              <a:gd name="T5" fmla="*/ 0 h 19"/>
              <a:gd name="T6" fmla="*/ 0 w 56"/>
              <a:gd name="T7" fmla="*/ 0 h 1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6" h="19">
                <a:moveTo>
                  <a:pt x="0" y="0"/>
                </a:moveTo>
                <a:lnTo>
                  <a:pt x="19" y="19"/>
                </a:lnTo>
                <a:lnTo>
                  <a:pt x="56" y="0"/>
                </a:lnTo>
                <a:lnTo>
                  <a:pt x="0" y="0"/>
                </a:lnTo>
                <a:close/>
              </a:path>
            </a:pathLst>
          </a:custGeom>
          <a:solidFill>
            <a:srgbClr val="114D1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83" name="Freeform 83"/>
          <p:cNvSpPr/>
          <p:nvPr/>
        </p:nvSpPr>
        <p:spPr bwMode="auto">
          <a:xfrm>
            <a:off x="3628021" y="5431252"/>
            <a:ext cx="129054" cy="217769"/>
          </a:xfrm>
          <a:custGeom>
            <a:avLst/>
            <a:gdLst>
              <a:gd name="T0" fmla="*/ 18 w 37"/>
              <a:gd name="T1" fmla="*/ 0 h 47"/>
              <a:gd name="T2" fmla="*/ 0 w 37"/>
              <a:gd name="T3" fmla="*/ 47 h 47"/>
              <a:gd name="T4" fmla="*/ 37 w 37"/>
              <a:gd name="T5" fmla="*/ 28 h 47"/>
              <a:gd name="T6" fmla="*/ 18 w 37"/>
              <a:gd name="T7" fmla="*/ 0 h 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7" h="47">
                <a:moveTo>
                  <a:pt x="18" y="0"/>
                </a:moveTo>
                <a:lnTo>
                  <a:pt x="0" y="47"/>
                </a:lnTo>
                <a:lnTo>
                  <a:pt x="37" y="28"/>
                </a:lnTo>
                <a:lnTo>
                  <a:pt x="18" y="0"/>
                </a:lnTo>
                <a:close/>
              </a:path>
            </a:pathLst>
          </a:custGeom>
          <a:solidFill>
            <a:srgbClr val="174B1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84" name="Freeform 84"/>
          <p:cNvSpPr/>
          <p:nvPr/>
        </p:nvSpPr>
        <p:spPr bwMode="auto">
          <a:xfrm>
            <a:off x="3362935" y="1247288"/>
            <a:ext cx="429020" cy="968383"/>
          </a:xfrm>
          <a:custGeom>
            <a:avLst/>
            <a:gdLst>
              <a:gd name="T0" fmla="*/ 0 w 123"/>
              <a:gd name="T1" fmla="*/ 0 h 209"/>
              <a:gd name="T2" fmla="*/ 38 w 123"/>
              <a:gd name="T3" fmla="*/ 209 h 209"/>
              <a:gd name="T4" fmla="*/ 123 w 123"/>
              <a:gd name="T5" fmla="*/ 38 h 209"/>
              <a:gd name="T6" fmla="*/ 0 w 123"/>
              <a:gd name="T7" fmla="*/ 0 h 2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" h="209">
                <a:moveTo>
                  <a:pt x="0" y="0"/>
                </a:moveTo>
                <a:lnTo>
                  <a:pt x="38" y="209"/>
                </a:lnTo>
                <a:lnTo>
                  <a:pt x="123" y="38"/>
                </a:lnTo>
                <a:lnTo>
                  <a:pt x="0" y="0"/>
                </a:lnTo>
                <a:close/>
              </a:path>
            </a:pathLst>
          </a:custGeom>
          <a:solidFill>
            <a:srgbClr val="12590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85" name="Freeform 85"/>
          <p:cNvSpPr/>
          <p:nvPr/>
        </p:nvSpPr>
        <p:spPr bwMode="auto">
          <a:xfrm>
            <a:off x="3495479" y="2215668"/>
            <a:ext cx="394141" cy="704279"/>
          </a:xfrm>
          <a:custGeom>
            <a:avLst/>
            <a:gdLst>
              <a:gd name="T0" fmla="*/ 0 w 113"/>
              <a:gd name="T1" fmla="*/ 0 h 152"/>
              <a:gd name="T2" fmla="*/ 28 w 113"/>
              <a:gd name="T3" fmla="*/ 152 h 152"/>
              <a:gd name="T4" fmla="*/ 113 w 113"/>
              <a:gd name="T5" fmla="*/ 0 h 152"/>
              <a:gd name="T6" fmla="*/ 0 w 113"/>
              <a:gd name="T7" fmla="*/ 0 h 15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3" h="152">
                <a:moveTo>
                  <a:pt x="0" y="0"/>
                </a:moveTo>
                <a:lnTo>
                  <a:pt x="28" y="152"/>
                </a:lnTo>
                <a:lnTo>
                  <a:pt x="113" y="0"/>
                </a:lnTo>
                <a:lnTo>
                  <a:pt x="0" y="0"/>
                </a:lnTo>
                <a:close/>
              </a:path>
            </a:pathLst>
          </a:custGeom>
          <a:solidFill>
            <a:srgbClr val="69B73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86" name="Freeform 86"/>
          <p:cNvSpPr/>
          <p:nvPr/>
        </p:nvSpPr>
        <p:spPr bwMode="auto">
          <a:xfrm>
            <a:off x="3495479" y="1423355"/>
            <a:ext cx="394141" cy="792314"/>
          </a:xfrm>
          <a:custGeom>
            <a:avLst/>
            <a:gdLst>
              <a:gd name="T0" fmla="*/ 85 w 113"/>
              <a:gd name="T1" fmla="*/ 0 h 171"/>
              <a:gd name="T2" fmla="*/ 0 w 113"/>
              <a:gd name="T3" fmla="*/ 171 h 171"/>
              <a:gd name="T4" fmla="*/ 113 w 113"/>
              <a:gd name="T5" fmla="*/ 171 h 171"/>
              <a:gd name="T6" fmla="*/ 85 w 113"/>
              <a:gd name="T7" fmla="*/ 0 h 17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3" h="171">
                <a:moveTo>
                  <a:pt x="85" y="0"/>
                </a:moveTo>
                <a:lnTo>
                  <a:pt x="0" y="171"/>
                </a:lnTo>
                <a:lnTo>
                  <a:pt x="113" y="171"/>
                </a:lnTo>
                <a:lnTo>
                  <a:pt x="85" y="0"/>
                </a:lnTo>
                <a:close/>
              </a:path>
            </a:pathLst>
          </a:custGeom>
          <a:solidFill>
            <a:srgbClr val="0F3E1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87" name="Freeform 87"/>
          <p:cNvSpPr/>
          <p:nvPr/>
        </p:nvSpPr>
        <p:spPr bwMode="auto">
          <a:xfrm>
            <a:off x="2965306" y="3406453"/>
            <a:ext cx="924314" cy="1144452"/>
          </a:xfrm>
          <a:custGeom>
            <a:avLst/>
            <a:gdLst>
              <a:gd name="T0" fmla="*/ 133 w 265"/>
              <a:gd name="T1" fmla="*/ 0 h 247"/>
              <a:gd name="T2" fmla="*/ 0 w 265"/>
              <a:gd name="T3" fmla="*/ 247 h 247"/>
              <a:gd name="T4" fmla="*/ 265 w 265"/>
              <a:gd name="T5" fmla="*/ 95 h 247"/>
              <a:gd name="T6" fmla="*/ 133 w 265"/>
              <a:gd name="T7" fmla="*/ 0 h 2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5" h="247">
                <a:moveTo>
                  <a:pt x="133" y="0"/>
                </a:moveTo>
                <a:lnTo>
                  <a:pt x="0" y="247"/>
                </a:lnTo>
                <a:lnTo>
                  <a:pt x="265" y="95"/>
                </a:lnTo>
                <a:lnTo>
                  <a:pt x="133" y="0"/>
                </a:lnTo>
                <a:close/>
              </a:path>
            </a:pathLst>
          </a:custGeom>
          <a:solidFill>
            <a:srgbClr val="0D380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88" name="Freeform 88"/>
          <p:cNvSpPr/>
          <p:nvPr/>
        </p:nvSpPr>
        <p:spPr bwMode="auto">
          <a:xfrm>
            <a:off x="3429207" y="2919945"/>
            <a:ext cx="460412" cy="926680"/>
          </a:xfrm>
          <a:custGeom>
            <a:avLst/>
            <a:gdLst>
              <a:gd name="T0" fmla="*/ 47 w 132"/>
              <a:gd name="T1" fmla="*/ 0 h 200"/>
              <a:gd name="T2" fmla="*/ 0 w 132"/>
              <a:gd name="T3" fmla="*/ 105 h 200"/>
              <a:gd name="T4" fmla="*/ 132 w 132"/>
              <a:gd name="T5" fmla="*/ 200 h 200"/>
              <a:gd name="T6" fmla="*/ 47 w 132"/>
              <a:gd name="T7" fmla="*/ 0 h 2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2" h="200">
                <a:moveTo>
                  <a:pt x="47" y="0"/>
                </a:moveTo>
                <a:lnTo>
                  <a:pt x="0" y="105"/>
                </a:lnTo>
                <a:lnTo>
                  <a:pt x="132" y="200"/>
                </a:lnTo>
                <a:lnTo>
                  <a:pt x="47" y="0"/>
                </a:lnTo>
                <a:close/>
              </a:path>
            </a:pathLst>
          </a:custGeom>
          <a:solidFill>
            <a:srgbClr val="165D1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89" name="Freeform 89"/>
          <p:cNvSpPr/>
          <p:nvPr/>
        </p:nvSpPr>
        <p:spPr bwMode="auto">
          <a:xfrm>
            <a:off x="2965307" y="3846626"/>
            <a:ext cx="959191" cy="1056415"/>
          </a:xfrm>
          <a:custGeom>
            <a:avLst/>
            <a:gdLst>
              <a:gd name="T0" fmla="*/ 265 w 275"/>
              <a:gd name="T1" fmla="*/ 0 h 228"/>
              <a:gd name="T2" fmla="*/ 0 w 275"/>
              <a:gd name="T3" fmla="*/ 152 h 228"/>
              <a:gd name="T4" fmla="*/ 275 w 275"/>
              <a:gd name="T5" fmla="*/ 228 h 228"/>
              <a:gd name="T6" fmla="*/ 265 w 275"/>
              <a:gd name="T7" fmla="*/ 0 h 2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75" h="228">
                <a:moveTo>
                  <a:pt x="265" y="0"/>
                </a:moveTo>
                <a:lnTo>
                  <a:pt x="0" y="152"/>
                </a:lnTo>
                <a:lnTo>
                  <a:pt x="275" y="228"/>
                </a:lnTo>
                <a:lnTo>
                  <a:pt x="265" y="0"/>
                </a:lnTo>
                <a:close/>
              </a:path>
            </a:pathLst>
          </a:custGeom>
          <a:solidFill>
            <a:srgbClr val="378B2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90" name="Freeform 90"/>
          <p:cNvSpPr/>
          <p:nvPr/>
        </p:nvSpPr>
        <p:spPr bwMode="auto">
          <a:xfrm>
            <a:off x="2965307" y="4550905"/>
            <a:ext cx="959191" cy="880347"/>
          </a:xfrm>
          <a:custGeom>
            <a:avLst/>
            <a:gdLst>
              <a:gd name="T0" fmla="*/ 0 w 275"/>
              <a:gd name="T1" fmla="*/ 0 h 190"/>
              <a:gd name="T2" fmla="*/ 152 w 275"/>
              <a:gd name="T3" fmla="*/ 190 h 190"/>
              <a:gd name="T4" fmla="*/ 275 w 275"/>
              <a:gd name="T5" fmla="*/ 76 h 190"/>
              <a:gd name="T6" fmla="*/ 0 w 275"/>
              <a:gd name="T7" fmla="*/ 0 h 19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75" h="190">
                <a:moveTo>
                  <a:pt x="0" y="0"/>
                </a:moveTo>
                <a:lnTo>
                  <a:pt x="152" y="190"/>
                </a:lnTo>
                <a:lnTo>
                  <a:pt x="275" y="76"/>
                </a:lnTo>
                <a:lnTo>
                  <a:pt x="0" y="0"/>
                </a:lnTo>
                <a:close/>
              </a:path>
            </a:pathLst>
          </a:custGeom>
          <a:solidFill>
            <a:srgbClr val="0B400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91" name="Freeform 91"/>
          <p:cNvSpPr/>
          <p:nvPr/>
        </p:nvSpPr>
        <p:spPr bwMode="auto">
          <a:xfrm>
            <a:off x="3495479" y="4903043"/>
            <a:ext cx="429020" cy="528209"/>
          </a:xfrm>
          <a:custGeom>
            <a:avLst/>
            <a:gdLst>
              <a:gd name="T0" fmla="*/ 0 w 123"/>
              <a:gd name="T1" fmla="*/ 114 h 114"/>
              <a:gd name="T2" fmla="*/ 56 w 123"/>
              <a:gd name="T3" fmla="*/ 114 h 114"/>
              <a:gd name="T4" fmla="*/ 123 w 123"/>
              <a:gd name="T5" fmla="*/ 0 h 114"/>
              <a:gd name="T6" fmla="*/ 0 w 123"/>
              <a:gd name="T7" fmla="*/ 114 h 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" h="114">
                <a:moveTo>
                  <a:pt x="0" y="114"/>
                </a:moveTo>
                <a:lnTo>
                  <a:pt x="56" y="114"/>
                </a:lnTo>
                <a:lnTo>
                  <a:pt x="123" y="0"/>
                </a:lnTo>
                <a:lnTo>
                  <a:pt x="0" y="114"/>
                </a:lnTo>
                <a:close/>
              </a:path>
            </a:pathLst>
          </a:custGeom>
          <a:solidFill>
            <a:srgbClr val="38842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92" name="Freeform 92"/>
          <p:cNvSpPr/>
          <p:nvPr/>
        </p:nvSpPr>
        <p:spPr bwMode="auto">
          <a:xfrm>
            <a:off x="3690805" y="5431250"/>
            <a:ext cx="366237" cy="129736"/>
          </a:xfrm>
          <a:custGeom>
            <a:avLst/>
            <a:gdLst>
              <a:gd name="T0" fmla="*/ 0 w 105"/>
              <a:gd name="T1" fmla="*/ 0 h 28"/>
              <a:gd name="T2" fmla="*/ 19 w 105"/>
              <a:gd name="T3" fmla="*/ 28 h 28"/>
              <a:gd name="T4" fmla="*/ 105 w 105"/>
              <a:gd name="T5" fmla="*/ 0 h 28"/>
              <a:gd name="T6" fmla="*/ 0 w 105"/>
              <a:gd name="T7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5" h="28">
                <a:moveTo>
                  <a:pt x="0" y="0"/>
                </a:moveTo>
                <a:lnTo>
                  <a:pt x="19" y="28"/>
                </a:lnTo>
                <a:lnTo>
                  <a:pt x="105" y="0"/>
                </a:lnTo>
                <a:lnTo>
                  <a:pt x="0" y="0"/>
                </a:lnTo>
                <a:close/>
              </a:path>
            </a:pathLst>
          </a:custGeom>
          <a:solidFill>
            <a:srgbClr val="1F5A2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93" name="Freeform 93"/>
          <p:cNvSpPr/>
          <p:nvPr/>
        </p:nvSpPr>
        <p:spPr bwMode="auto">
          <a:xfrm>
            <a:off x="3690805" y="4903043"/>
            <a:ext cx="366237" cy="528209"/>
          </a:xfrm>
          <a:custGeom>
            <a:avLst/>
            <a:gdLst>
              <a:gd name="T0" fmla="*/ 67 w 105"/>
              <a:gd name="T1" fmla="*/ 0 h 114"/>
              <a:gd name="T2" fmla="*/ 0 w 105"/>
              <a:gd name="T3" fmla="*/ 114 h 114"/>
              <a:gd name="T4" fmla="*/ 105 w 105"/>
              <a:gd name="T5" fmla="*/ 114 h 114"/>
              <a:gd name="T6" fmla="*/ 67 w 105"/>
              <a:gd name="T7" fmla="*/ 0 h 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5" h="114">
                <a:moveTo>
                  <a:pt x="67" y="0"/>
                </a:moveTo>
                <a:lnTo>
                  <a:pt x="0" y="114"/>
                </a:lnTo>
                <a:lnTo>
                  <a:pt x="105" y="114"/>
                </a:lnTo>
                <a:lnTo>
                  <a:pt x="67" y="0"/>
                </a:lnTo>
                <a:close/>
              </a:path>
            </a:pathLst>
          </a:custGeom>
          <a:solidFill>
            <a:srgbClr val="1B771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94" name="Freeform 94"/>
          <p:cNvSpPr/>
          <p:nvPr/>
        </p:nvSpPr>
        <p:spPr bwMode="auto">
          <a:xfrm>
            <a:off x="3889618" y="3846626"/>
            <a:ext cx="265088" cy="1056415"/>
          </a:xfrm>
          <a:custGeom>
            <a:avLst/>
            <a:gdLst>
              <a:gd name="T0" fmla="*/ 0 w 76"/>
              <a:gd name="T1" fmla="*/ 0 h 228"/>
              <a:gd name="T2" fmla="*/ 10 w 76"/>
              <a:gd name="T3" fmla="*/ 228 h 228"/>
              <a:gd name="T4" fmla="*/ 76 w 76"/>
              <a:gd name="T5" fmla="*/ 85 h 228"/>
              <a:gd name="T6" fmla="*/ 0 w 76"/>
              <a:gd name="T7" fmla="*/ 0 h 2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76" h="228">
                <a:moveTo>
                  <a:pt x="0" y="0"/>
                </a:moveTo>
                <a:lnTo>
                  <a:pt x="10" y="228"/>
                </a:lnTo>
                <a:lnTo>
                  <a:pt x="76" y="85"/>
                </a:lnTo>
                <a:lnTo>
                  <a:pt x="0" y="0"/>
                </a:lnTo>
                <a:close/>
              </a:path>
            </a:pathLst>
          </a:custGeom>
          <a:solidFill>
            <a:srgbClr val="2A7F2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95" name="Freeform 95"/>
          <p:cNvSpPr/>
          <p:nvPr/>
        </p:nvSpPr>
        <p:spPr bwMode="auto">
          <a:xfrm>
            <a:off x="3791955" y="1423355"/>
            <a:ext cx="397629" cy="792314"/>
          </a:xfrm>
          <a:custGeom>
            <a:avLst/>
            <a:gdLst>
              <a:gd name="T0" fmla="*/ 0 w 114"/>
              <a:gd name="T1" fmla="*/ 0 h 171"/>
              <a:gd name="T2" fmla="*/ 28 w 114"/>
              <a:gd name="T3" fmla="*/ 171 h 171"/>
              <a:gd name="T4" fmla="*/ 114 w 114"/>
              <a:gd name="T5" fmla="*/ 0 h 171"/>
              <a:gd name="T6" fmla="*/ 0 w 114"/>
              <a:gd name="T7" fmla="*/ 0 h 17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4" h="171">
                <a:moveTo>
                  <a:pt x="0" y="0"/>
                </a:moveTo>
                <a:lnTo>
                  <a:pt x="28" y="171"/>
                </a:lnTo>
                <a:lnTo>
                  <a:pt x="114" y="0"/>
                </a:lnTo>
                <a:lnTo>
                  <a:pt x="0" y="0"/>
                </a:lnTo>
                <a:close/>
              </a:path>
            </a:pathLst>
          </a:custGeom>
          <a:solidFill>
            <a:srgbClr val="1E721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96" name="Freeform 96"/>
          <p:cNvSpPr/>
          <p:nvPr/>
        </p:nvSpPr>
        <p:spPr bwMode="auto">
          <a:xfrm>
            <a:off x="3362936" y="1247286"/>
            <a:ext cx="826649" cy="176070"/>
          </a:xfrm>
          <a:custGeom>
            <a:avLst/>
            <a:gdLst>
              <a:gd name="T0" fmla="*/ 0 w 237"/>
              <a:gd name="T1" fmla="*/ 0 h 38"/>
              <a:gd name="T2" fmla="*/ 123 w 237"/>
              <a:gd name="T3" fmla="*/ 38 h 38"/>
              <a:gd name="T4" fmla="*/ 237 w 237"/>
              <a:gd name="T5" fmla="*/ 38 h 38"/>
              <a:gd name="T6" fmla="*/ 0 w 237"/>
              <a:gd name="T7" fmla="*/ 0 h 3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37" h="38">
                <a:moveTo>
                  <a:pt x="0" y="0"/>
                </a:moveTo>
                <a:lnTo>
                  <a:pt x="123" y="38"/>
                </a:lnTo>
                <a:lnTo>
                  <a:pt x="237" y="38"/>
                </a:lnTo>
                <a:lnTo>
                  <a:pt x="0" y="0"/>
                </a:lnTo>
                <a:close/>
              </a:path>
            </a:pathLst>
          </a:custGeom>
          <a:solidFill>
            <a:srgbClr val="DAEA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97" name="Freeform 97"/>
          <p:cNvSpPr/>
          <p:nvPr/>
        </p:nvSpPr>
        <p:spPr bwMode="auto">
          <a:xfrm>
            <a:off x="3889619" y="3758592"/>
            <a:ext cx="331357" cy="481874"/>
          </a:xfrm>
          <a:custGeom>
            <a:avLst/>
            <a:gdLst>
              <a:gd name="T0" fmla="*/ 0 w 95"/>
              <a:gd name="T1" fmla="*/ 19 h 104"/>
              <a:gd name="T2" fmla="*/ 76 w 95"/>
              <a:gd name="T3" fmla="*/ 104 h 104"/>
              <a:gd name="T4" fmla="*/ 95 w 95"/>
              <a:gd name="T5" fmla="*/ 0 h 104"/>
              <a:gd name="T6" fmla="*/ 0 w 95"/>
              <a:gd name="T7" fmla="*/ 19 h 10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5" h="104">
                <a:moveTo>
                  <a:pt x="0" y="19"/>
                </a:moveTo>
                <a:lnTo>
                  <a:pt x="76" y="104"/>
                </a:lnTo>
                <a:lnTo>
                  <a:pt x="95" y="0"/>
                </a:lnTo>
                <a:lnTo>
                  <a:pt x="0" y="19"/>
                </a:lnTo>
                <a:close/>
              </a:path>
            </a:pathLst>
          </a:custGeom>
          <a:solidFill>
            <a:srgbClr val="10360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98" name="Freeform 98"/>
          <p:cNvSpPr/>
          <p:nvPr/>
        </p:nvSpPr>
        <p:spPr bwMode="auto">
          <a:xfrm>
            <a:off x="3593141" y="2919945"/>
            <a:ext cx="662715" cy="926680"/>
          </a:xfrm>
          <a:custGeom>
            <a:avLst/>
            <a:gdLst>
              <a:gd name="T0" fmla="*/ 0 w 190"/>
              <a:gd name="T1" fmla="*/ 0 h 200"/>
              <a:gd name="T2" fmla="*/ 85 w 190"/>
              <a:gd name="T3" fmla="*/ 200 h 200"/>
              <a:gd name="T4" fmla="*/ 190 w 190"/>
              <a:gd name="T5" fmla="*/ 67 h 200"/>
              <a:gd name="T6" fmla="*/ 0 w 190"/>
              <a:gd name="T7" fmla="*/ 0 h 2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0" h="200">
                <a:moveTo>
                  <a:pt x="0" y="0"/>
                </a:moveTo>
                <a:lnTo>
                  <a:pt x="85" y="200"/>
                </a:lnTo>
                <a:lnTo>
                  <a:pt x="190" y="67"/>
                </a:lnTo>
                <a:lnTo>
                  <a:pt x="0" y="0"/>
                </a:lnTo>
                <a:close/>
              </a:path>
            </a:pathLst>
          </a:custGeom>
          <a:solidFill>
            <a:srgbClr val="3A8533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99" name="Freeform 99"/>
          <p:cNvSpPr/>
          <p:nvPr/>
        </p:nvSpPr>
        <p:spPr bwMode="auto">
          <a:xfrm>
            <a:off x="3889619" y="3230384"/>
            <a:ext cx="366237" cy="616242"/>
          </a:xfrm>
          <a:custGeom>
            <a:avLst/>
            <a:gdLst>
              <a:gd name="T0" fmla="*/ 0 w 105"/>
              <a:gd name="T1" fmla="*/ 133 h 133"/>
              <a:gd name="T2" fmla="*/ 95 w 105"/>
              <a:gd name="T3" fmla="*/ 114 h 133"/>
              <a:gd name="T4" fmla="*/ 105 w 105"/>
              <a:gd name="T5" fmla="*/ 0 h 133"/>
              <a:gd name="T6" fmla="*/ 0 w 105"/>
              <a:gd name="T7" fmla="*/ 133 h 1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5" h="133">
                <a:moveTo>
                  <a:pt x="0" y="133"/>
                </a:moveTo>
                <a:lnTo>
                  <a:pt x="95" y="114"/>
                </a:lnTo>
                <a:lnTo>
                  <a:pt x="105" y="0"/>
                </a:lnTo>
                <a:lnTo>
                  <a:pt x="0" y="133"/>
                </a:lnTo>
                <a:close/>
              </a:path>
            </a:pathLst>
          </a:custGeom>
          <a:solidFill>
            <a:srgbClr val="0A3F0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00" name="Freeform 100"/>
          <p:cNvSpPr/>
          <p:nvPr/>
        </p:nvSpPr>
        <p:spPr bwMode="auto">
          <a:xfrm>
            <a:off x="3593141" y="2215669"/>
            <a:ext cx="662715" cy="1014716"/>
          </a:xfrm>
          <a:custGeom>
            <a:avLst/>
            <a:gdLst>
              <a:gd name="T0" fmla="*/ 85 w 190"/>
              <a:gd name="T1" fmla="*/ 0 h 219"/>
              <a:gd name="T2" fmla="*/ 0 w 190"/>
              <a:gd name="T3" fmla="*/ 152 h 219"/>
              <a:gd name="T4" fmla="*/ 190 w 190"/>
              <a:gd name="T5" fmla="*/ 219 h 219"/>
              <a:gd name="T6" fmla="*/ 85 w 190"/>
              <a:gd name="T7" fmla="*/ 0 h 21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0" h="219">
                <a:moveTo>
                  <a:pt x="85" y="0"/>
                </a:moveTo>
                <a:lnTo>
                  <a:pt x="0" y="152"/>
                </a:lnTo>
                <a:lnTo>
                  <a:pt x="190" y="219"/>
                </a:lnTo>
                <a:lnTo>
                  <a:pt x="85" y="0"/>
                </a:lnTo>
                <a:close/>
              </a:path>
            </a:pathLst>
          </a:custGeom>
          <a:solidFill>
            <a:srgbClr val="28771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01" name="Freeform 101"/>
          <p:cNvSpPr/>
          <p:nvPr/>
        </p:nvSpPr>
        <p:spPr bwMode="auto">
          <a:xfrm>
            <a:off x="3924499" y="4815010"/>
            <a:ext cx="331357" cy="616242"/>
          </a:xfrm>
          <a:custGeom>
            <a:avLst/>
            <a:gdLst>
              <a:gd name="T0" fmla="*/ 0 w 95"/>
              <a:gd name="T1" fmla="*/ 19 h 133"/>
              <a:gd name="T2" fmla="*/ 38 w 95"/>
              <a:gd name="T3" fmla="*/ 133 h 133"/>
              <a:gd name="T4" fmla="*/ 95 w 95"/>
              <a:gd name="T5" fmla="*/ 0 h 133"/>
              <a:gd name="T6" fmla="*/ 0 w 95"/>
              <a:gd name="T7" fmla="*/ 19 h 1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5" h="133">
                <a:moveTo>
                  <a:pt x="0" y="19"/>
                </a:moveTo>
                <a:lnTo>
                  <a:pt x="38" y="133"/>
                </a:lnTo>
                <a:lnTo>
                  <a:pt x="95" y="0"/>
                </a:lnTo>
                <a:lnTo>
                  <a:pt x="0" y="19"/>
                </a:lnTo>
                <a:close/>
              </a:path>
            </a:pathLst>
          </a:custGeom>
          <a:solidFill>
            <a:srgbClr val="1E531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02" name="Freeform 102"/>
          <p:cNvSpPr/>
          <p:nvPr/>
        </p:nvSpPr>
        <p:spPr bwMode="auto">
          <a:xfrm>
            <a:off x="3924499" y="4240468"/>
            <a:ext cx="331357" cy="662576"/>
          </a:xfrm>
          <a:custGeom>
            <a:avLst/>
            <a:gdLst>
              <a:gd name="T0" fmla="*/ 66 w 95"/>
              <a:gd name="T1" fmla="*/ 0 h 143"/>
              <a:gd name="T2" fmla="*/ 0 w 95"/>
              <a:gd name="T3" fmla="*/ 143 h 143"/>
              <a:gd name="T4" fmla="*/ 95 w 95"/>
              <a:gd name="T5" fmla="*/ 124 h 143"/>
              <a:gd name="T6" fmla="*/ 66 w 95"/>
              <a:gd name="T7" fmla="*/ 0 h 14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5" h="143">
                <a:moveTo>
                  <a:pt x="66" y="0"/>
                </a:moveTo>
                <a:lnTo>
                  <a:pt x="0" y="143"/>
                </a:lnTo>
                <a:lnTo>
                  <a:pt x="95" y="124"/>
                </a:lnTo>
                <a:lnTo>
                  <a:pt x="66" y="0"/>
                </a:lnTo>
                <a:close/>
              </a:path>
            </a:pathLst>
          </a:custGeom>
          <a:solidFill>
            <a:srgbClr val="095703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03" name="Freeform 103"/>
          <p:cNvSpPr/>
          <p:nvPr/>
        </p:nvSpPr>
        <p:spPr bwMode="auto">
          <a:xfrm>
            <a:off x="4057040" y="4815008"/>
            <a:ext cx="230206" cy="792314"/>
          </a:xfrm>
          <a:custGeom>
            <a:avLst/>
            <a:gdLst>
              <a:gd name="T0" fmla="*/ 57 w 66"/>
              <a:gd name="T1" fmla="*/ 0 h 171"/>
              <a:gd name="T2" fmla="*/ 0 w 66"/>
              <a:gd name="T3" fmla="*/ 133 h 171"/>
              <a:gd name="T4" fmla="*/ 66 w 66"/>
              <a:gd name="T5" fmla="*/ 171 h 171"/>
              <a:gd name="T6" fmla="*/ 57 w 66"/>
              <a:gd name="T7" fmla="*/ 0 h 17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6" h="171">
                <a:moveTo>
                  <a:pt x="57" y="0"/>
                </a:moveTo>
                <a:lnTo>
                  <a:pt x="0" y="133"/>
                </a:lnTo>
                <a:lnTo>
                  <a:pt x="66" y="171"/>
                </a:lnTo>
                <a:lnTo>
                  <a:pt x="57" y="0"/>
                </a:lnTo>
                <a:close/>
              </a:path>
            </a:pathLst>
          </a:custGeom>
          <a:solidFill>
            <a:srgbClr val="205B1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04" name="Freeform 104"/>
          <p:cNvSpPr/>
          <p:nvPr/>
        </p:nvSpPr>
        <p:spPr bwMode="auto">
          <a:xfrm>
            <a:off x="4154705" y="3712259"/>
            <a:ext cx="132543" cy="528209"/>
          </a:xfrm>
          <a:custGeom>
            <a:avLst/>
            <a:gdLst>
              <a:gd name="T0" fmla="*/ 19 w 38"/>
              <a:gd name="T1" fmla="*/ 10 h 114"/>
              <a:gd name="T2" fmla="*/ 0 w 38"/>
              <a:gd name="T3" fmla="*/ 114 h 114"/>
              <a:gd name="T4" fmla="*/ 38 w 38"/>
              <a:gd name="T5" fmla="*/ 0 h 114"/>
              <a:gd name="T6" fmla="*/ 19 w 38"/>
              <a:gd name="T7" fmla="*/ 10 h 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8" h="114">
                <a:moveTo>
                  <a:pt x="19" y="10"/>
                </a:moveTo>
                <a:lnTo>
                  <a:pt x="0" y="114"/>
                </a:lnTo>
                <a:lnTo>
                  <a:pt x="38" y="0"/>
                </a:lnTo>
                <a:lnTo>
                  <a:pt x="19" y="10"/>
                </a:lnTo>
                <a:close/>
              </a:path>
            </a:pathLst>
          </a:custGeom>
          <a:solidFill>
            <a:srgbClr val="46823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05" name="Freeform 105"/>
          <p:cNvSpPr/>
          <p:nvPr/>
        </p:nvSpPr>
        <p:spPr bwMode="auto">
          <a:xfrm>
            <a:off x="4220976" y="3230384"/>
            <a:ext cx="66271" cy="528209"/>
          </a:xfrm>
          <a:custGeom>
            <a:avLst/>
            <a:gdLst>
              <a:gd name="T0" fmla="*/ 10 w 19"/>
              <a:gd name="T1" fmla="*/ 0 h 114"/>
              <a:gd name="T2" fmla="*/ 0 w 19"/>
              <a:gd name="T3" fmla="*/ 114 h 114"/>
              <a:gd name="T4" fmla="*/ 19 w 19"/>
              <a:gd name="T5" fmla="*/ 104 h 114"/>
              <a:gd name="T6" fmla="*/ 10 w 19"/>
              <a:gd name="T7" fmla="*/ 0 h 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" h="114">
                <a:moveTo>
                  <a:pt x="10" y="0"/>
                </a:moveTo>
                <a:lnTo>
                  <a:pt x="0" y="114"/>
                </a:lnTo>
                <a:lnTo>
                  <a:pt x="19" y="104"/>
                </a:lnTo>
                <a:lnTo>
                  <a:pt x="10" y="0"/>
                </a:lnTo>
                <a:close/>
              </a:path>
            </a:pathLst>
          </a:custGeom>
          <a:solidFill>
            <a:srgbClr val="11461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06" name="Freeform 106"/>
          <p:cNvSpPr/>
          <p:nvPr/>
        </p:nvSpPr>
        <p:spPr bwMode="auto">
          <a:xfrm>
            <a:off x="3889618" y="2215669"/>
            <a:ext cx="596443" cy="1014716"/>
          </a:xfrm>
          <a:custGeom>
            <a:avLst/>
            <a:gdLst>
              <a:gd name="T0" fmla="*/ 0 w 171"/>
              <a:gd name="T1" fmla="*/ 0 h 219"/>
              <a:gd name="T2" fmla="*/ 105 w 171"/>
              <a:gd name="T3" fmla="*/ 219 h 219"/>
              <a:gd name="T4" fmla="*/ 171 w 171"/>
              <a:gd name="T5" fmla="*/ 105 h 219"/>
              <a:gd name="T6" fmla="*/ 0 w 171"/>
              <a:gd name="T7" fmla="*/ 0 h 21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71" h="219">
                <a:moveTo>
                  <a:pt x="0" y="0"/>
                </a:moveTo>
                <a:lnTo>
                  <a:pt x="105" y="219"/>
                </a:lnTo>
                <a:lnTo>
                  <a:pt x="171" y="105"/>
                </a:lnTo>
                <a:lnTo>
                  <a:pt x="0" y="0"/>
                </a:lnTo>
                <a:close/>
              </a:path>
            </a:pathLst>
          </a:custGeom>
          <a:solidFill>
            <a:srgbClr val="2E7C2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07" name="Freeform 107"/>
          <p:cNvSpPr/>
          <p:nvPr/>
        </p:nvSpPr>
        <p:spPr bwMode="auto">
          <a:xfrm>
            <a:off x="4255855" y="2702176"/>
            <a:ext cx="265088" cy="528209"/>
          </a:xfrm>
          <a:custGeom>
            <a:avLst/>
            <a:gdLst>
              <a:gd name="T0" fmla="*/ 66 w 76"/>
              <a:gd name="T1" fmla="*/ 0 h 114"/>
              <a:gd name="T2" fmla="*/ 0 w 76"/>
              <a:gd name="T3" fmla="*/ 114 h 114"/>
              <a:gd name="T4" fmla="*/ 76 w 76"/>
              <a:gd name="T5" fmla="*/ 28 h 114"/>
              <a:gd name="T6" fmla="*/ 66 w 76"/>
              <a:gd name="T7" fmla="*/ 0 h 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76" h="114">
                <a:moveTo>
                  <a:pt x="66" y="0"/>
                </a:moveTo>
                <a:lnTo>
                  <a:pt x="0" y="114"/>
                </a:lnTo>
                <a:lnTo>
                  <a:pt x="76" y="28"/>
                </a:lnTo>
                <a:lnTo>
                  <a:pt x="66" y="0"/>
                </a:lnTo>
                <a:close/>
              </a:path>
            </a:pathLst>
          </a:custGeom>
          <a:solidFill>
            <a:srgbClr val="13630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08" name="Freeform 108"/>
          <p:cNvSpPr/>
          <p:nvPr/>
        </p:nvSpPr>
        <p:spPr bwMode="auto">
          <a:xfrm>
            <a:off x="4255856" y="3230383"/>
            <a:ext cx="296478" cy="481874"/>
          </a:xfrm>
          <a:custGeom>
            <a:avLst/>
            <a:gdLst>
              <a:gd name="T0" fmla="*/ 0 w 85"/>
              <a:gd name="T1" fmla="*/ 0 h 104"/>
              <a:gd name="T2" fmla="*/ 9 w 85"/>
              <a:gd name="T3" fmla="*/ 104 h 104"/>
              <a:gd name="T4" fmla="*/ 85 w 85"/>
              <a:gd name="T5" fmla="*/ 85 h 104"/>
              <a:gd name="T6" fmla="*/ 0 w 85"/>
              <a:gd name="T7" fmla="*/ 0 h 10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5" h="104">
                <a:moveTo>
                  <a:pt x="0" y="0"/>
                </a:moveTo>
                <a:lnTo>
                  <a:pt x="9" y="104"/>
                </a:lnTo>
                <a:lnTo>
                  <a:pt x="85" y="85"/>
                </a:lnTo>
                <a:lnTo>
                  <a:pt x="0" y="0"/>
                </a:lnTo>
                <a:close/>
              </a:path>
            </a:pathLst>
          </a:custGeom>
          <a:solidFill>
            <a:srgbClr val="0C410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09" name="Freeform 109"/>
          <p:cNvSpPr/>
          <p:nvPr/>
        </p:nvSpPr>
        <p:spPr bwMode="auto">
          <a:xfrm>
            <a:off x="4255857" y="2831913"/>
            <a:ext cx="331357" cy="398471"/>
          </a:xfrm>
          <a:custGeom>
            <a:avLst/>
            <a:gdLst>
              <a:gd name="T0" fmla="*/ 76 w 95"/>
              <a:gd name="T1" fmla="*/ 0 h 86"/>
              <a:gd name="T2" fmla="*/ 0 w 95"/>
              <a:gd name="T3" fmla="*/ 86 h 86"/>
              <a:gd name="T4" fmla="*/ 95 w 95"/>
              <a:gd name="T5" fmla="*/ 29 h 86"/>
              <a:gd name="T6" fmla="*/ 76 w 95"/>
              <a:gd name="T7" fmla="*/ 0 h 8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5" h="86">
                <a:moveTo>
                  <a:pt x="76" y="0"/>
                </a:moveTo>
                <a:lnTo>
                  <a:pt x="0" y="86"/>
                </a:lnTo>
                <a:lnTo>
                  <a:pt x="95" y="29"/>
                </a:lnTo>
                <a:lnTo>
                  <a:pt x="76" y="0"/>
                </a:lnTo>
                <a:close/>
              </a:path>
            </a:pathLst>
          </a:custGeom>
          <a:solidFill>
            <a:srgbClr val="266423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10" name="Freeform 110"/>
          <p:cNvSpPr/>
          <p:nvPr/>
        </p:nvSpPr>
        <p:spPr bwMode="auto">
          <a:xfrm>
            <a:off x="4255857" y="2966279"/>
            <a:ext cx="331357" cy="657946"/>
          </a:xfrm>
          <a:custGeom>
            <a:avLst/>
            <a:gdLst>
              <a:gd name="T0" fmla="*/ 0 w 95"/>
              <a:gd name="T1" fmla="*/ 57 h 142"/>
              <a:gd name="T2" fmla="*/ 85 w 95"/>
              <a:gd name="T3" fmla="*/ 142 h 142"/>
              <a:gd name="T4" fmla="*/ 95 w 95"/>
              <a:gd name="T5" fmla="*/ 0 h 142"/>
              <a:gd name="T6" fmla="*/ 0 w 95"/>
              <a:gd name="T7" fmla="*/ 57 h 14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5" h="142">
                <a:moveTo>
                  <a:pt x="0" y="57"/>
                </a:moveTo>
                <a:lnTo>
                  <a:pt x="85" y="142"/>
                </a:lnTo>
                <a:lnTo>
                  <a:pt x="95" y="0"/>
                </a:lnTo>
                <a:lnTo>
                  <a:pt x="0" y="57"/>
                </a:lnTo>
                <a:close/>
              </a:path>
            </a:pathLst>
          </a:custGeom>
          <a:solidFill>
            <a:srgbClr val="10640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11" name="Freeform 111"/>
          <p:cNvSpPr/>
          <p:nvPr/>
        </p:nvSpPr>
        <p:spPr bwMode="auto">
          <a:xfrm>
            <a:off x="4486063" y="2702176"/>
            <a:ext cx="101152" cy="264103"/>
          </a:xfrm>
          <a:custGeom>
            <a:avLst/>
            <a:gdLst>
              <a:gd name="T0" fmla="*/ 0 w 29"/>
              <a:gd name="T1" fmla="*/ 0 h 57"/>
              <a:gd name="T2" fmla="*/ 10 w 29"/>
              <a:gd name="T3" fmla="*/ 28 h 57"/>
              <a:gd name="T4" fmla="*/ 29 w 29"/>
              <a:gd name="T5" fmla="*/ 57 h 57"/>
              <a:gd name="T6" fmla="*/ 0 w 29"/>
              <a:gd name="T7" fmla="*/ 0 h 5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" h="57">
                <a:moveTo>
                  <a:pt x="0" y="0"/>
                </a:moveTo>
                <a:lnTo>
                  <a:pt x="10" y="28"/>
                </a:lnTo>
                <a:lnTo>
                  <a:pt x="29" y="57"/>
                </a:lnTo>
                <a:lnTo>
                  <a:pt x="0" y="0"/>
                </a:lnTo>
                <a:close/>
              </a:path>
            </a:pathLst>
          </a:custGeom>
          <a:solidFill>
            <a:srgbClr val="0352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12" name="Freeform 112"/>
          <p:cNvSpPr/>
          <p:nvPr/>
        </p:nvSpPr>
        <p:spPr bwMode="auto">
          <a:xfrm>
            <a:off x="4154704" y="3712259"/>
            <a:ext cx="463901" cy="528209"/>
          </a:xfrm>
          <a:custGeom>
            <a:avLst/>
            <a:gdLst>
              <a:gd name="T0" fmla="*/ 38 w 133"/>
              <a:gd name="T1" fmla="*/ 0 h 114"/>
              <a:gd name="T2" fmla="*/ 0 w 133"/>
              <a:gd name="T3" fmla="*/ 114 h 114"/>
              <a:gd name="T4" fmla="*/ 133 w 133"/>
              <a:gd name="T5" fmla="*/ 10 h 114"/>
              <a:gd name="T6" fmla="*/ 38 w 133"/>
              <a:gd name="T7" fmla="*/ 0 h 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3" h="114">
                <a:moveTo>
                  <a:pt x="38" y="0"/>
                </a:moveTo>
                <a:lnTo>
                  <a:pt x="0" y="114"/>
                </a:lnTo>
                <a:lnTo>
                  <a:pt x="133" y="10"/>
                </a:lnTo>
                <a:lnTo>
                  <a:pt x="38" y="0"/>
                </a:lnTo>
                <a:close/>
              </a:path>
            </a:pathLst>
          </a:custGeom>
          <a:solidFill>
            <a:srgbClr val="30742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13" name="Freeform 113"/>
          <p:cNvSpPr/>
          <p:nvPr/>
        </p:nvSpPr>
        <p:spPr bwMode="auto">
          <a:xfrm>
            <a:off x="4287248" y="3624224"/>
            <a:ext cx="331357" cy="134366"/>
          </a:xfrm>
          <a:custGeom>
            <a:avLst/>
            <a:gdLst>
              <a:gd name="T0" fmla="*/ 76 w 95"/>
              <a:gd name="T1" fmla="*/ 0 h 29"/>
              <a:gd name="T2" fmla="*/ 0 w 95"/>
              <a:gd name="T3" fmla="*/ 19 h 29"/>
              <a:gd name="T4" fmla="*/ 95 w 95"/>
              <a:gd name="T5" fmla="*/ 29 h 29"/>
              <a:gd name="T6" fmla="*/ 76 w 95"/>
              <a:gd name="T7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5" h="29">
                <a:moveTo>
                  <a:pt x="76" y="0"/>
                </a:moveTo>
                <a:lnTo>
                  <a:pt x="0" y="19"/>
                </a:lnTo>
                <a:lnTo>
                  <a:pt x="95" y="29"/>
                </a:lnTo>
                <a:lnTo>
                  <a:pt x="76" y="0"/>
                </a:lnTo>
                <a:close/>
              </a:path>
            </a:pathLst>
          </a:custGeom>
          <a:solidFill>
            <a:srgbClr val="154015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14" name="Freeform 114"/>
          <p:cNvSpPr/>
          <p:nvPr/>
        </p:nvSpPr>
        <p:spPr bwMode="auto">
          <a:xfrm>
            <a:off x="3889618" y="1733795"/>
            <a:ext cx="763866" cy="968383"/>
          </a:xfrm>
          <a:custGeom>
            <a:avLst/>
            <a:gdLst>
              <a:gd name="T0" fmla="*/ 0 w 219"/>
              <a:gd name="T1" fmla="*/ 104 h 209"/>
              <a:gd name="T2" fmla="*/ 171 w 219"/>
              <a:gd name="T3" fmla="*/ 209 h 209"/>
              <a:gd name="T4" fmla="*/ 219 w 219"/>
              <a:gd name="T5" fmla="*/ 0 h 209"/>
              <a:gd name="T6" fmla="*/ 0 w 219"/>
              <a:gd name="T7" fmla="*/ 104 h 2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9" h="209">
                <a:moveTo>
                  <a:pt x="0" y="104"/>
                </a:moveTo>
                <a:lnTo>
                  <a:pt x="171" y="209"/>
                </a:lnTo>
                <a:lnTo>
                  <a:pt x="219" y="0"/>
                </a:lnTo>
                <a:lnTo>
                  <a:pt x="0" y="104"/>
                </a:lnTo>
                <a:close/>
              </a:path>
            </a:pathLst>
          </a:custGeom>
          <a:solidFill>
            <a:srgbClr val="184D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15" name="Freeform 115"/>
          <p:cNvSpPr/>
          <p:nvPr/>
        </p:nvSpPr>
        <p:spPr bwMode="auto">
          <a:xfrm>
            <a:off x="3889618" y="1423355"/>
            <a:ext cx="763866" cy="792314"/>
          </a:xfrm>
          <a:custGeom>
            <a:avLst/>
            <a:gdLst>
              <a:gd name="T0" fmla="*/ 86 w 219"/>
              <a:gd name="T1" fmla="*/ 0 h 171"/>
              <a:gd name="T2" fmla="*/ 0 w 219"/>
              <a:gd name="T3" fmla="*/ 171 h 171"/>
              <a:gd name="T4" fmla="*/ 219 w 219"/>
              <a:gd name="T5" fmla="*/ 67 h 171"/>
              <a:gd name="T6" fmla="*/ 86 w 219"/>
              <a:gd name="T7" fmla="*/ 0 h 17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9" h="171">
                <a:moveTo>
                  <a:pt x="86" y="0"/>
                </a:moveTo>
                <a:lnTo>
                  <a:pt x="0" y="171"/>
                </a:lnTo>
                <a:lnTo>
                  <a:pt x="219" y="67"/>
                </a:lnTo>
                <a:lnTo>
                  <a:pt x="86" y="0"/>
                </a:lnTo>
                <a:close/>
              </a:path>
            </a:pathLst>
          </a:custGeom>
          <a:solidFill>
            <a:srgbClr val="0A460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16" name="Freeform 116"/>
          <p:cNvSpPr/>
          <p:nvPr/>
        </p:nvSpPr>
        <p:spPr bwMode="auto">
          <a:xfrm>
            <a:off x="4189584" y="1423355"/>
            <a:ext cx="463901" cy="310439"/>
          </a:xfrm>
          <a:custGeom>
            <a:avLst/>
            <a:gdLst>
              <a:gd name="T0" fmla="*/ 123 w 133"/>
              <a:gd name="T1" fmla="*/ 19 h 67"/>
              <a:gd name="T2" fmla="*/ 0 w 133"/>
              <a:gd name="T3" fmla="*/ 0 h 67"/>
              <a:gd name="T4" fmla="*/ 133 w 133"/>
              <a:gd name="T5" fmla="*/ 67 h 67"/>
              <a:gd name="T6" fmla="*/ 123 w 133"/>
              <a:gd name="T7" fmla="*/ 19 h 6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3" h="67">
                <a:moveTo>
                  <a:pt x="123" y="19"/>
                </a:moveTo>
                <a:lnTo>
                  <a:pt x="0" y="0"/>
                </a:lnTo>
                <a:lnTo>
                  <a:pt x="133" y="67"/>
                </a:lnTo>
                <a:lnTo>
                  <a:pt x="123" y="19"/>
                </a:lnTo>
                <a:close/>
              </a:path>
            </a:pathLst>
          </a:custGeom>
          <a:solidFill>
            <a:srgbClr val="509F4E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17" name="Freeform 117"/>
          <p:cNvSpPr/>
          <p:nvPr/>
        </p:nvSpPr>
        <p:spPr bwMode="auto">
          <a:xfrm>
            <a:off x="4255855" y="4815008"/>
            <a:ext cx="397629" cy="792314"/>
          </a:xfrm>
          <a:custGeom>
            <a:avLst/>
            <a:gdLst>
              <a:gd name="T0" fmla="*/ 0 w 114"/>
              <a:gd name="T1" fmla="*/ 0 h 171"/>
              <a:gd name="T2" fmla="*/ 9 w 114"/>
              <a:gd name="T3" fmla="*/ 171 h 171"/>
              <a:gd name="T4" fmla="*/ 114 w 114"/>
              <a:gd name="T5" fmla="*/ 85 h 171"/>
              <a:gd name="T6" fmla="*/ 0 w 114"/>
              <a:gd name="T7" fmla="*/ 0 h 17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4" h="171">
                <a:moveTo>
                  <a:pt x="0" y="0"/>
                </a:moveTo>
                <a:lnTo>
                  <a:pt x="9" y="171"/>
                </a:lnTo>
                <a:lnTo>
                  <a:pt x="114" y="85"/>
                </a:lnTo>
                <a:lnTo>
                  <a:pt x="0" y="0"/>
                </a:lnTo>
                <a:close/>
              </a:path>
            </a:pathLst>
          </a:custGeom>
          <a:solidFill>
            <a:srgbClr val="0F351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18" name="Freeform 118"/>
          <p:cNvSpPr/>
          <p:nvPr/>
        </p:nvSpPr>
        <p:spPr bwMode="auto">
          <a:xfrm>
            <a:off x="4154705" y="3800293"/>
            <a:ext cx="530171" cy="1014716"/>
          </a:xfrm>
          <a:custGeom>
            <a:avLst/>
            <a:gdLst>
              <a:gd name="T0" fmla="*/ 0 w 152"/>
              <a:gd name="T1" fmla="*/ 95 h 219"/>
              <a:gd name="T2" fmla="*/ 29 w 152"/>
              <a:gd name="T3" fmla="*/ 219 h 219"/>
              <a:gd name="T4" fmla="*/ 152 w 152"/>
              <a:gd name="T5" fmla="*/ 0 h 219"/>
              <a:gd name="T6" fmla="*/ 0 w 152"/>
              <a:gd name="T7" fmla="*/ 95 h 21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2" h="219">
                <a:moveTo>
                  <a:pt x="0" y="95"/>
                </a:moveTo>
                <a:lnTo>
                  <a:pt x="29" y="219"/>
                </a:lnTo>
                <a:lnTo>
                  <a:pt x="152" y="0"/>
                </a:lnTo>
                <a:lnTo>
                  <a:pt x="0" y="95"/>
                </a:lnTo>
                <a:close/>
              </a:path>
            </a:pathLst>
          </a:custGeom>
          <a:solidFill>
            <a:srgbClr val="216F1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19" name="Freeform 119"/>
          <p:cNvSpPr/>
          <p:nvPr/>
        </p:nvSpPr>
        <p:spPr bwMode="auto">
          <a:xfrm>
            <a:off x="4154705" y="3758592"/>
            <a:ext cx="530171" cy="481874"/>
          </a:xfrm>
          <a:custGeom>
            <a:avLst/>
            <a:gdLst>
              <a:gd name="T0" fmla="*/ 133 w 152"/>
              <a:gd name="T1" fmla="*/ 0 h 104"/>
              <a:gd name="T2" fmla="*/ 0 w 152"/>
              <a:gd name="T3" fmla="*/ 104 h 104"/>
              <a:gd name="T4" fmla="*/ 152 w 152"/>
              <a:gd name="T5" fmla="*/ 9 h 104"/>
              <a:gd name="T6" fmla="*/ 133 w 152"/>
              <a:gd name="T7" fmla="*/ 0 h 10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2" h="104">
                <a:moveTo>
                  <a:pt x="133" y="0"/>
                </a:moveTo>
                <a:lnTo>
                  <a:pt x="0" y="104"/>
                </a:lnTo>
                <a:lnTo>
                  <a:pt x="152" y="9"/>
                </a:lnTo>
                <a:lnTo>
                  <a:pt x="133" y="0"/>
                </a:lnTo>
                <a:close/>
              </a:path>
            </a:pathLst>
          </a:custGeom>
          <a:solidFill>
            <a:srgbClr val="1B531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20" name="Freeform 120"/>
          <p:cNvSpPr/>
          <p:nvPr/>
        </p:nvSpPr>
        <p:spPr bwMode="auto">
          <a:xfrm>
            <a:off x="4552334" y="3624224"/>
            <a:ext cx="132543" cy="134366"/>
          </a:xfrm>
          <a:custGeom>
            <a:avLst/>
            <a:gdLst>
              <a:gd name="T0" fmla="*/ 0 w 38"/>
              <a:gd name="T1" fmla="*/ 0 h 29"/>
              <a:gd name="T2" fmla="*/ 19 w 38"/>
              <a:gd name="T3" fmla="*/ 29 h 29"/>
              <a:gd name="T4" fmla="*/ 38 w 38"/>
              <a:gd name="T5" fmla="*/ 0 h 29"/>
              <a:gd name="T6" fmla="*/ 0 w 38"/>
              <a:gd name="T7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8" h="29">
                <a:moveTo>
                  <a:pt x="0" y="0"/>
                </a:moveTo>
                <a:lnTo>
                  <a:pt x="19" y="29"/>
                </a:lnTo>
                <a:lnTo>
                  <a:pt x="38" y="0"/>
                </a:lnTo>
                <a:lnTo>
                  <a:pt x="0" y="0"/>
                </a:lnTo>
                <a:close/>
              </a:path>
            </a:pathLst>
          </a:custGeom>
          <a:solidFill>
            <a:srgbClr val="113C1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21" name="Freeform 121"/>
          <p:cNvSpPr/>
          <p:nvPr/>
        </p:nvSpPr>
        <p:spPr bwMode="auto">
          <a:xfrm>
            <a:off x="4618605" y="3624221"/>
            <a:ext cx="66271" cy="176070"/>
          </a:xfrm>
          <a:custGeom>
            <a:avLst/>
            <a:gdLst>
              <a:gd name="T0" fmla="*/ 0 w 19"/>
              <a:gd name="T1" fmla="*/ 29 h 38"/>
              <a:gd name="T2" fmla="*/ 19 w 19"/>
              <a:gd name="T3" fmla="*/ 38 h 38"/>
              <a:gd name="T4" fmla="*/ 19 w 19"/>
              <a:gd name="T5" fmla="*/ 0 h 38"/>
              <a:gd name="T6" fmla="*/ 0 w 19"/>
              <a:gd name="T7" fmla="*/ 29 h 3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" h="38">
                <a:moveTo>
                  <a:pt x="0" y="29"/>
                </a:moveTo>
                <a:lnTo>
                  <a:pt x="19" y="38"/>
                </a:lnTo>
                <a:lnTo>
                  <a:pt x="19" y="0"/>
                </a:lnTo>
                <a:lnTo>
                  <a:pt x="0" y="29"/>
                </a:lnTo>
                <a:close/>
              </a:path>
            </a:pathLst>
          </a:custGeom>
          <a:solidFill>
            <a:srgbClr val="0F330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22" name="Freeform 122"/>
          <p:cNvSpPr/>
          <p:nvPr/>
        </p:nvSpPr>
        <p:spPr bwMode="auto">
          <a:xfrm>
            <a:off x="4520940" y="5208846"/>
            <a:ext cx="296478" cy="486509"/>
          </a:xfrm>
          <a:custGeom>
            <a:avLst/>
            <a:gdLst>
              <a:gd name="T0" fmla="*/ 38 w 85"/>
              <a:gd name="T1" fmla="*/ 0 h 105"/>
              <a:gd name="T2" fmla="*/ 0 w 85"/>
              <a:gd name="T3" fmla="*/ 105 h 105"/>
              <a:gd name="T4" fmla="*/ 85 w 85"/>
              <a:gd name="T5" fmla="*/ 38 h 105"/>
              <a:gd name="T6" fmla="*/ 38 w 85"/>
              <a:gd name="T7" fmla="*/ 0 h 10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5" h="105">
                <a:moveTo>
                  <a:pt x="38" y="0"/>
                </a:moveTo>
                <a:lnTo>
                  <a:pt x="0" y="105"/>
                </a:lnTo>
                <a:lnTo>
                  <a:pt x="85" y="38"/>
                </a:lnTo>
                <a:lnTo>
                  <a:pt x="38" y="0"/>
                </a:lnTo>
                <a:close/>
              </a:path>
            </a:pathLst>
          </a:custGeom>
          <a:solidFill>
            <a:srgbClr val="1F572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23" name="Freeform 123"/>
          <p:cNvSpPr/>
          <p:nvPr/>
        </p:nvSpPr>
        <p:spPr bwMode="auto">
          <a:xfrm>
            <a:off x="4552332" y="2966279"/>
            <a:ext cx="265088" cy="657946"/>
          </a:xfrm>
          <a:custGeom>
            <a:avLst/>
            <a:gdLst>
              <a:gd name="T0" fmla="*/ 10 w 76"/>
              <a:gd name="T1" fmla="*/ 0 h 142"/>
              <a:gd name="T2" fmla="*/ 0 w 76"/>
              <a:gd name="T3" fmla="*/ 142 h 142"/>
              <a:gd name="T4" fmla="*/ 76 w 76"/>
              <a:gd name="T5" fmla="*/ 104 h 142"/>
              <a:gd name="T6" fmla="*/ 10 w 76"/>
              <a:gd name="T7" fmla="*/ 0 h 14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76" h="142">
                <a:moveTo>
                  <a:pt x="10" y="0"/>
                </a:moveTo>
                <a:lnTo>
                  <a:pt x="0" y="142"/>
                </a:lnTo>
                <a:lnTo>
                  <a:pt x="76" y="104"/>
                </a:lnTo>
                <a:lnTo>
                  <a:pt x="10" y="0"/>
                </a:lnTo>
                <a:close/>
              </a:path>
            </a:pathLst>
          </a:custGeom>
          <a:solidFill>
            <a:srgbClr val="1C5D1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24" name="Freeform 124"/>
          <p:cNvSpPr/>
          <p:nvPr/>
        </p:nvSpPr>
        <p:spPr bwMode="auto">
          <a:xfrm>
            <a:off x="4552332" y="3448152"/>
            <a:ext cx="265088" cy="176070"/>
          </a:xfrm>
          <a:custGeom>
            <a:avLst/>
            <a:gdLst>
              <a:gd name="T0" fmla="*/ 0 w 76"/>
              <a:gd name="T1" fmla="*/ 38 h 38"/>
              <a:gd name="T2" fmla="*/ 38 w 76"/>
              <a:gd name="T3" fmla="*/ 38 h 38"/>
              <a:gd name="T4" fmla="*/ 76 w 76"/>
              <a:gd name="T5" fmla="*/ 0 h 38"/>
              <a:gd name="T6" fmla="*/ 0 w 76"/>
              <a:gd name="T7" fmla="*/ 38 h 3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76" h="38">
                <a:moveTo>
                  <a:pt x="0" y="38"/>
                </a:moveTo>
                <a:lnTo>
                  <a:pt x="38" y="38"/>
                </a:lnTo>
                <a:lnTo>
                  <a:pt x="76" y="0"/>
                </a:lnTo>
                <a:lnTo>
                  <a:pt x="0" y="38"/>
                </a:lnTo>
                <a:close/>
              </a:path>
            </a:pathLst>
          </a:custGeom>
          <a:solidFill>
            <a:srgbClr val="3A6F3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25" name="Freeform 125"/>
          <p:cNvSpPr/>
          <p:nvPr/>
        </p:nvSpPr>
        <p:spPr bwMode="auto">
          <a:xfrm>
            <a:off x="4684877" y="3582524"/>
            <a:ext cx="198814" cy="217769"/>
          </a:xfrm>
          <a:custGeom>
            <a:avLst/>
            <a:gdLst>
              <a:gd name="T0" fmla="*/ 0 w 57"/>
              <a:gd name="T1" fmla="*/ 9 h 47"/>
              <a:gd name="T2" fmla="*/ 0 w 57"/>
              <a:gd name="T3" fmla="*/ 47 h 47"/>
              <a:gd name="T4" fmla="*/ 57 w 57"/>
              <a:gd name="T5" fmla="*/ 0 h 47"/>
              <a:gd name="T6" fmla="*/ 0 w 57"/>
              <a:gd name="T7" fmla="*/ 9 h 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7" h="47">
                <a:moveTo>
                  <a:pt x="0" y="9"/>
                </a:moveTo>
                <a:lnTo>
                  <a:pt x="0" y="47"/>
                </a:lnTo>
                <a:lnTo>
                  <a:pt x="57" y="0"/>
                </a:lnTo>
                <a:lnTo>
                  <a:pt x="0" y="9"/>
                </a:lnTo>
                <a:close/>
              </a:path>
            </a:pathLst>
          </a:custGeom>
          <a:solidFill>
            <a:srgbClr val="0F380E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26" name="Freeform 126"/>
          <p:cNvSpPr/>
          <p:nvPr/>
        </p:nvSpPr>
        <p:spPr bwMode="auto">
          <a:xfrm>
            <a:off x="4684877" y="3448152"/>
            <a:ext cx="198814" cy="176070"/>
          </a:xfrm>
          <a:custGeom>
            <a:avLst/>
            <a:gdLst>
              <a:gd name="T0" fmla="*/ 38 w 57"/>
              <a:gd name="T1" fmla="*/ 0 h 38"/>
              <a:gd name="T2" fmla="*/ 0 w 57"/>
              <a:gd name="T3" fmla="*/ 38 h 38"/>
              <a:gd name="T4" fmla="*/ 57 w 57"/>
              <a:gd name="T5" fmla="*/ 29 h 38"/>
              <a:gd name="T6" fmla="*/ 38 w 57"/>
              <a:gd name="T7" fmla="*/ 0 h 3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7" h="38">
                <a:moveTo>
                  <a:pt x="38" y="0"/>
                </a:moveTo>
                <a:lnTo>
                  <a:pt x="0" y="38"/>
                </a:lnTo>
                <a:lnTo>
                  <a:pt x="57" y="29"/>
                </a:lnTo>
                <a:lnTo>
                  <a:pt x="38" y="0"/>
                </a:lnTo>
                <a:close/>
              </a:path>
            </a:pathLst>
          </a:custGeom>
          <a:solidFill>
            <a:srgbClr val="236E1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27" name="Freeform 127"/>
          <p:cNvSpPr/>
          <p:nvPr/>
        </p:nvSpPr>
        <p:spPr bwMode="auto">
          <a:xfrm>
            <a:off x="4817419" y="5384917"/>
            <a:ext cx="101152" cy="310439"/>
          </a:xfrm>
          <a:custGeom>
            <a:avLst/>
            <a:gdLst>
              <a:gd name="T0" fmla="*/ 0 w 29"/>
              <a:gd name="T1" fmla="*/ 0 h 67"/>
              <a:gd name="T2" fmla="*/ 0 w 29"/>
              <a:gd name="T3" fmla="*/ 67 h 67"/>
              <a:gd name="T4" fmla="*/ 29 w 29"/>
              <a:gd name="T5" fmla="*/ 19 h 67"/>
              <a:gd name="T6" fmla="*/ 0 w 29"/>
              <a:gd name="T7" fmla="*/ 0 h 6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" h="67">
                <a:moveTo>
                  <a:pt x="0" y="0"/>
                </a:moveTo>
                <a:lnTo>
                  <a:pt x="0" y="67"/>
                </a:lnTo>
                <a:lnTo>
                  <a:pt x="29" y="19"/>
                </a:lnTo>
                <a:lnTo>
                  <a:pt x="0" y="0"/>
                </a:lnTo>
                <a:close/>
              </a:path>
            </a:pathLst>
          </a:custGeom>
          <a:solidFill>
            <a:srgbClr val="59876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28" name="Freeform 128"/>
          <p:cNvSpPr/>
          <p:nvPr/>
        </p:nvSpPr>
        <p:spPr bwMode="auto">
          <a:xfrm>
            <a:off x="4817419" y="5343217"/>
            <a:ext cx="101152" cy="129736"/>
          </a:xfrm>
          <a:custGeom>
            <a:avLst/>
            <a:gdLst>
              <a:gd name="T0" fmla="*/ 0 w 29"/>
              <a:gd name="T1" fmla="*/ 9 h 28"/>
              <a:gd name="T2" fmla="*/ 29 w 29"/>
              <a:gd name="T3" fmla="*/ 28 h 28"/>
              <a:gd name="T4" fmla="*/ 29 w 29"/>
              <a:gd name="T5" fmla="*/ 0 h 28"/>
              <a:gd name="T6" fmla="*/ 0 w 29"/>
              <a:gd name="T7" fmla="*/ 9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" h="28">
                <a:moveTo>
                  <a:pt x="0" y="9"/>
                </a:moveTo>
                <a:lnTo>
                  <a:pt x="29" y="28"/>
                </a:lnTo>
                <a:lnTo>
                  <a:pt x="29" y="0"/>
                </a:lnTo>
                <a:lnTo>
                  <a:pt x="0" y="9"/>
                </a:lnTo>
                <a:close/>
              </a:path>
            </a:pathLst>
          </a:custGeom>
          <a:solidFill>
            <a:srgbClr val="0F3D0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29" name="Freeform 129"/>
          <p:cNvSpPr/>
          <p:nvPr/>
        </p:nvSpPr>
        <p:spPr bwMode="auto">
          <a:xfrm>
            <a:off x="4653483" y="5208846"/>
            <a:ext cx="265088" cy="176070"/>
          </a:xfrm>
          <a:custGeom>
            <a:avLst/>
            <a:gdLst>
              <a:gd name="T0" fmla="*/ 0 w 76"/>
              <a:gd name="T1" fmla="*/ 0 h 38"/>
              <a:gd name="T2" fmla="*/ 47 w 76"/>
              <a:gd name="T3" fmla="*/ 38 h 38"/>
              <a:gd name="T4" fmla="*/ 76 w 76"/>
              <a:gd name="T5" fmla="*/ 29 h 38"/>
              <a:gd name="T6" fmla="*/ 0 w 76"/>
              <a:gd name="T7" fmla="*/ 0 h 3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76" h="38">
                <a:moveTo>
                  <a:pt x="0" y="0"/>
                </a:moveTo>
                <a:lnTo>
                  <a:pt x="47" y="38"/>
                </a:lnTo>
                <a:lnTo>
                  <a:pt x="76" y="29"/>
                </a:lnTo>
                <a:lnTo>
                  <a:pt x="0" y="0"/>
                </a:lnTo>
                <a:close/>
              </a:path>
            </a:pathLst>
          </a:custGeom>
          <a:solidFill>
            <a:srgbClr val="35673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30" name="Freeform 130"/>
          <p:cNvSpPr/>
          <p:nvPr/>
        </p:nvSpPr>
        <p:spPr bwMode="auto">
          <a:xfrm>
            <a:off x="4653485" y="4856709"/>
            <a:ext cx="362749" cy="486509"/>
          </a:xfrm>
          <a:custGeom>
            <a:avLst/>
            <a:gdLst>
              <a:gd name="T0" fmla="*/ 0 w 104"/>
              <a:gd name="T1" fmla="*/ 76 h 105"/>
              <a:gd name="T2" fmla="*/ 76 w 104"/>
              <a:gd name="T3" fmla="*/ 105 h 105"/>
              <a:gd name="T4" fmla="*/ 104 w 104"/>
              <a:gd name="T5" fmla="*/ 0 h 105"/>
              <a:gd name="T6" fmla="*/ 0 w 104"/>
              <a:gd name="T7" fmla="*/ 76 h 10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4" h="105">
                <a:moveTo>
                  <a:pt x="0" y="76"/>
                </a:moveTo>
                <a:lnTo>
                  <a:pt x="76" y="105"/>
                </a:lnTo>
                <a:lnTo>
                  <a:pt x="104" y="0"/>
                </a:lnTo>
                <a:lnTo>
                  <a:pt x="0" y="76"/>
                </a:lnTo>
                <a:close/>
              </a:path>
            </a:pathLst>
          </a:custGeom>
          <a:solidFill>
            <a:srgbClr val="11290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31" name="Freeform 131"/>
          <p:cNvSpPr/>
          <p:nvPr/>
        </p:nvSpPr>
        <p:spPr bwMode="auto">
          <a:xfrm>
            <a:off x="4255857" y="4815007"/>
            <a:ext cx="760379" cy="393841"/>
          </a:xfrm>
          <a:custGeom>
            <a:avLst/>
            <a:gdLst>
              <a:gd name="T0" fmla="*/ 0 w 218"/>
              <a:gd name="T1" fmla="*/ 0 h 85"/>
              <a:gd name="T2" fmla="*/ 114 w 218"/>
              <a:gd name="T3" fmla="*/ 85 h 85"/>
              <a:gd name="T4" fmla="*/ 218 w 218"/>
              <a:gd name="T5" fmla="*/ 9 h 85"/>
              <a:gd name="T6" fmla="*/ 0 w 218"/>
              <a:gd name="T7" fmla="*/ 0 h 8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8" h="85">
                <a:moveTo>
                  <a:pt x="0" y="0"/>
                </a:moveTo>
                <a:lnTo>
                  <a:pt x="114" y="85"/>
                </a:lnTo>
                <a:lnTo>
                  <a:pt x="218" y="9"/>
                </a:lnTo>
                <a:lnTo>
                  <a:pt x="0" y="0"/>
                </a:lnTo>
                <a:close/>
              </a:path>
            </a:pathLst>
          </a:custGeom>
          <a:solidFill>
            <a:srgbClr val="19691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32" name="Freeform 132"/>
          <p:cNvSpPr/>
          <p:nvPr/>
        </p:nvSpPr>
        <p:spPr bwMode="auto">
          <a:xfrm>
            <a:off x="4255857" y="3800293"/>
            <a:ext cx="760379" cy="1056415"/>
          </a:xfrm>
          <a:custGeom>
            <a:avLst/>
            <a:gdLst>
              <a:gd name="T0" fmla="*/ 123 w 218"/>
              <a:gd name="T1" fmla="*/ 0 h 228"/>
              <a:gd name="T2" fmla="*/ 0 w 218"/>
              <a:gd name="T3" fmla="*/ 219 h 228"/>
              <a:gd name="T4" fmla="*/ 218 w 218"/>
              <a:gd name="T5" fmla="*/ 228 h 228"/>
              <a:gd name="T6" fmla="*/ 123 w 218"/>
              <a:gd name="T7" fmla="*/ 0 h 2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8" h="228">
                <a:moveTo>
                  <a:pt x="123" y="0"/>
                </a:moveTo>
                <a:lnTo>
                  <a:pt x="0" y="219"/>
                </a:lnTo>
                <a:lnTo>
                  <a:pt x="218" y="228"/>
                </a:lnTo>
                <a:lnTo>
                  <a:pt x="123" y="0"/>
                </a:lnTo>
                <a:close/>
              </a:path>
            </a:pathLst>
          </a:custGeom>
          <a:solidFill>
            <a:srgbClr val="35832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33" name="Freeform 133"/>
          <p:cNvSpPr/>
          <p:nvPr/>
        </p:nvSpPr>
        <p:spPr bwMode="auto">
          <a:xfrm>
            <a:off x="4684877" y="3800293"/>
            <a:ext cx="331357" cy="1056415"/>
          </a:xfrm>
          <a:custGeom>
            <a:avLst/>
            <a:gdLst>
              <a:gd name="T0" fmla="*/ 0 w 95"/>
              <a:gd name="T1" fmla="*/ 0 h 228"/>
              <a:gd name="T2" fmla="*/ 95 w 95"/>
              <a:gd name="T3" fmla="*/ 228 h 228"/>
              <a:gd name="T4" fmla="*/ 95 w 95"/>
              <a:gd name="T5" fmla="*/ 29 h 228"/>
              <a:gd name="T6" fmla="*/ 0 w 95"/>
              <a:gd name="T7" fmla="*/ 0 h 2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5" h="228">
                <a:moveTo>
                  <a:pt x="0" y="0"/>
                </a:moveTo>
                <a:lnTo>
                  <a:pt x="95" y="228"/>
                </a:lnTo>
                <a:lnTo>
                  <a:pt x="95" y="29"/>
                </a:lnTo>
                <a:lnTo>
                  <a:pt x="0" y="0"/>
                </a:lnTo>
                <a:close/>
              </a:path>
            </a:pathLst>
          </a:custGeom>
          <a:solidFill>
            <a:srgbClr val="08440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34" name="Freeform 134"/>
          <p:cNvSpPr/>
          <p:nvPr/>
        </p:nvSpPr>
        <p:spPr bwMode="auto">
          <a:xfrm>
            <a:off x="4684877" y="3582523"/>
            <a:ext cx="331357" cy="305803"/>
          </a:xfrm>
          <a:custGeom>
            <a:avLst/>
            <a:gdLst>
              <a:gd name="T0" fmla="*/ 57 w 95"/>
              <a:gd name="T1" fmla="*/ 0 h 66"/>
              <a:gd name="T2" fmla="*/ 0 w 95"/>
              <a:gd name="T3" fmla="*/ 47 h 66"/>
              <a:gd name="T4" fmla="*/ 95 w 95"/>
              <a:gd name="T5" fmla="*/ 66 h 66"/>
              <a:gd name="T6" fmla="*/ 57 w 95"/>
              <a:gd name="T7" fmla="*/ 0 h 6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5" h="66">
                <a:moveTo>
                  <a:pt x="57" y="0"/>
                </a:moveTo>
                <a:lnTo>
                  <a:pt x="0" y="47"/>
                </a:lnTo>
                <a:lnTo>
                  <a:pt x="95" y="66"/>
                </a:lnTo>
                <a:lnTo>
                  <a:pt x="57" y="0"/>
                </a:lnTo>
                <a:close/>
              </a:path>
            </a:pathLst>
          </a:custGeom>
          <a:solidFill>
            <a:srgbClr val="0D301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35" name="Freeform 135"/>
          <p:cNvSpPr/>
          <p:nvPr/>
        </p:nvSpPr>
        <p:spPr bwMode="auto">
          <a:xfrm>
            <a:off x="4684877" y="3800293"/>
            <a:ext cx="331357" cy="134366"/>
          </a:xfrm>
          <a:custGeom>
            <a:avLst/>
            <a:gdLst>
              <a:gd name="T0" fmla="*/ 0 w 95"/>
              <a:gd name="T1" fmla="*/ 0 h 29"/>
              <a:gd name="T2" fmla="*/ 95 w 95"/>
              <a:gd name="T3" fmla="*/ 29 h 29"/>
              <a:gd name="T4" fmla="*/ 95 w 95"/>
              <a:gd name="T5" fmla="*/ 19 h 29"/>
              <a:gd name="T6" fmla="*/ 0 w 95"/>
              <a:gd name="T7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5" h="29">
                <a:moveTo>
                  <a:pt x="0" y="0"/>
                </a:moveTo>
                <a:lnTo>
                  <a:pt x="95" y="29"/>
                </a:lnTo>
                <a:lnTo>
                  <a:pt x="95" y="19"/>
                </a:lnTo>
                <a:lnTo>
                  <a:pt x="0" y="0"/>
                </a:lnTo>
                <a:close/>
              </a:path>
            </a:pathLst>
          </a:custGeom>
          <a:solidFill>
            <a:srgbClr val="10321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36" name="Freeform 136"/>
          <p:cNvSpPr/>
          <p:nvPr/>
        </p:nvSpPr>
        <p:spPr bwMode="auto">
          <a:xfrm>
            <a:off x="4918570" y="5343217"/>
            <a:ext cx="163934" cy="129736"/>
          </a:xfrm>
          <a:custGeom>
            <a:avLst/>
            <a:gdLst>
              <a:gd name="T0" fmla="*/ 0 w 47"/>
              <a:gd name="T1" fmla="*/ 0 h 28"/>
              <a:gd name="T2" fmla="*/ 0 w 47"/>
              <a:gd name="T3" fmla="*/ 28 h 28"/>
              <a:gd name="T4" fmla="*/ 47 w 47"/>
              <a:gd name="T5" fmla="*/ 28 h 28"/>
              <a:gd name="T6" fmla="*/ 0 w 47"/>
              <a:gd name="T7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47" h="28">
                <a:moveTo>
                  <a:pt x="0" y="0"/>
                </a:moveTo>
                <a:lnTo>
                  <a:pt x="0" y="28"/>
                </a:lnTo>
                <a:lnTo>
                  <a:pt x="47" y="28"/>
                </a:lnTo>
                <a:lnTo>
                  <a:pt x="0" y="0"/>
                </a:lnTo>
                <a:close/>
              </a:path>
            </a:pathLst>
          </a:custGeom>
          <a:solidFill>
            <a:srgbClr val="0C3E0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37" name="Freeform 137"/>
          <p:cNvSpPr/>
          <p:nvPr/>
        </p:nvSpPr>
        <p:spPr bwMode="auto">
          <a:xfrm>
            <a:off x="4918570" y="4856710"/>
            <a:ext cx="163934" cy="616242"/>
          </a:xfrm>
          <a:custGeom>
            <a:avLst/>
            <a:gdLst>
              <a:gd name="T0" fmla="*/ 28 w 47"/>
              <a:gd name="T1" fmla="*/ 0 h 133"/>
              <a:gd name="T2" fmla="*/ 0 w 47"/>
              <a:gd name="T3" fmla="*/ 105 h 133"/>
              <a:gd name="T4" fmla="*/ 47 w 47"/>
              <a:gd name="T5" fmla="*/ 133 h 133"/>
              <a:gd name="T6" fmla="*/ 28 w 47"/>
              <a:gd name="T7" fmla="*/ 0 h 1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47" h="133">
                <a:moveTo>
                  <a:pt x="28" y="0"/>
                </a:moveTo>
                <a:lnTo>
                  <a:pt x="0" y="105"/>
                </a:lnTo>
                <a:lnTo>
                  <a:pt x="47" y="133"/>
                </a:lnTo>
                <a:lnTo>
                  <a:pt x="28" y="0"/>
                </a:lnTo>
                <a:close/>
              </a:path>
            </a:pathLst>
          </a:custGeom>
          <a:solidFill>
            <a:srgbClr val="1538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38" name="Freeform 138"/>
          <p:cNvSpPr/>
          <p:nvPr/>
        </p:nvSpPr>
        <p:spPr bwMode="auto">
          <a:xfrm>
            <a:off x="4817418" y="5472951"/>
            <a:ext cx="265088" cy="222406"/>
          </a:xfrm>
          <a:custGeom>
            <a:avLst/>
            <a:gdLst>
              <a:gd name="T0" fmla="*/ 29 w 76"/>
              <a:gd name="T1" fmla="*/ 0 h 48"/>
              <a:gd name="T2" fmla="*/ 0 w 76"/>
              <a:gd name="T3" fmla="*/ 48 h 48"/>
              <a:gd name="T4" fmla="*/ 76 w 76"/>
              <a:gd name="T5" fmla="*/ 0 h 48"/>
              <a:gd name="T6" fmla="*/ 29 w 76"/>
              <a:gd name="T7" fmla="*/ 0 h 4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76" h="48">
                <a:moveTo>
                  <a:pt x="29" y="0"/>
                </a:moveTo>
                <a:lnTo>
                  <a:pt x="0" y="48"/>
                </a:lnTo>
                <a:lnTo>
                  <a:pt x="76" y="0"/>
                </a:lnTo>
                <a:lnTo>
                  <a:pt x="29" y="0"/>
                </a:lnTo>
                <a:close/>
              </a:path>
            </a:pathLst>
          </a:custGeom>
          <a:solidFill>
            <a:srgbClr val="204E3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39" name="Freeform 139"/>
          <p:cNvSpPr/>
          <p:nvPr/>
        </p:nvSpPr>
        <p:spPr bwMode="auto">
          <a:xfrm>
            <a:off x="4486061" y="2085934"/>
            <a:ext cx="728989" cy="880347"/>
          </a:xfrm>
          <a:custGeom>
            <a:avLst/>
            <a:gdLst>
              <a:gd name="T0" fmla="*/ 0 w 209"/>
              <a:gd name="T1" fmla="*/ 133 h 190"/>
              <a:gd name="T2" fmla="*/ 29 w 209"/>
              <a:gd name="T3" fmla="*/ 190 h 190"/>
              <a:gd name="T4" fmla="*/ 209 w 209"/>
              <a:gd name="T5" fmla="*/ 0 h 190"/>
              <a:gd name="T6" fmla="*/ 0 w 209"/>
              <a:gd name="T7" fmla="*/ 133 h 19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09" h="190">
                <a:moveTo>
                  <a:pt x="0" y="133"/>
                </a:moveTo>
                <a:lnTo>
                  <a:pt x="29" y="190"/>
                </a:lnTo>
                <a:lnTo>
                  <a:pt x="209" y="0"/>
                </a:lnTo>
                <a:lnTo>
                  <a:pt x="0" y="133"/>
                </a:lnTo>
                <a:close/>
              </a:path>
            </a:pathLst>
          </a:custGeom>
          <a:solidFill>
            <a:srgbClr val="3C833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40" name="Freeform 140"/>
          <p:cNvSpPr/>
          <p:nvPr/>
        </p:nvSpPr>
        <p:spPr bwMode="auto">
          <a:xfrm>
            <a:off x="4486061" y="1733795"/>
            <a:ext cx="728989" cy="968383"/>
          </a:xfrm>
          <a:custGeom>
            <a:avLst/>
            <a:gdLst>
              <a:gd name="T0" fmla="*/ 48 w 209"/>
              <a:gd name="T1" fmla="*/ 0 h 209"/>
              <a:gd name="T2" fmla="*/ 0 w 209"/>
              <a:gd name="T3" fmla="*/ 209 h 209"/>
              <a:gd name="T4" fmla="*/ 209 w 209"/>
              <a:gd name="T5" fmla="*/ 76 h 209"/>
              <a:gd name="T6" fmla="*/ 48 w 209"/>
              <a:gd name="T7" fmla="*/ 0 h 2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09" h="209">
                <a:moveTo>
                  <a:pt x="48" y="0"/>
                </a:moveTo>
                <a:lnTo>
                  <a:pt x="0" y="209"/>
                </a:lnTo>
                <a:lnTo>
                  <a:pt x="209" y="76"/>
                </a:lnTo>
                <a:lnTo>
                  <a:pt x="48" y="0"/>
                </a:lnTo>
                <a:close/>
              </a:path>
            </a:pathLst>
          </a:custGeom>
          <a:solidFill>
            <a:srgbClr val="0547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41" name="Freeform 141"/>
          <p:cNvSpPr/>
          <p:nvPr/>
        </p:nvSpPr>
        <p:spPr bwMode="auto">
          <a:xfrm>
            <a:off x="4883692" y="3582523"/>
            <a:ext cx="331357" cy="305803"/>
          </a:xfrm>
          <a:custGeom>
            <a:avLst/>
            <a:gdLst>
              <a:gd name="T0" fmla="*/ 0 w 95"/>
              <a:gd name="T1" fmla="*/ 0 h 66"/>
              <a:gd name="T2" fmla="*/ 38 w 95"/>
              <a:gd name="T3" fmla="*/ 66 h 66"/>
              <a:gd name="T4" fmla="*/ 95 w 95"/>
              <a:gd name="T5" fmla="*/ 47 h 66"/>
              <a:gd name="T6" fmla="*/ 0 w 95"/>
              <a:gd name="T7" fmla="*/ 0 h 6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5" h="66">
                <a:moveTo>
                  <a:pt x="0" y="0"/>
                </a:moveTo>
                <a:lnTo>
                  <a:pt x="38" y="66"/>
                </a:lnTo>
                <a:lnTo>
                  <a:pt x="95" y="47"/>
                </a:lnTo>
                <a:lnTo>
                  <a:pt x="0" y="0"/>
                </a:lnTo>
                <a:close/>
              </a:path>
            </a:pathLst>
          </a:custGeom>
          <a:solidFill>
            <a:srgbClr val="2A612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42" name="Freeform 142"/>
          <p:cNvSpPr/>
          <p:nvPr/>
        </p:nvSpPr>
        <p:spPr bwMode="auto">
          <a:xfrm>
            <a:off x="5016234" y="3800293"/>
            <a:ext cx="198814" cy="134366"/>
          </a:xfrm>
          <a:custGeom>
            <a:avLst/>
            <a:gdLst>
              <a:gd name="T0" fmla="*/ 0 w 57"/>
              <a:gd name="T1" fmla="*/ 19 h 29"/>
              <a:gd name="T2" fmla="*/ 0 w 57"/>
              <a:gd name="T3" fmla="*/ 29 h 29"/>
              <a:gd name="T4" fmla="*/ 57 w 57"/>
              <a:gd name="T5" fmla="*/ 0 h 29"/>
              <a:gd name="T6" fmla="*/ 0 w 57"/>
              <a:gd name="T7" fmla="*/ 19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7" h="29">
                <a:moveTo>
                  <a:pt x="0" y="19"/>
                </a:moveTo>
                <a:lnTo>
                  <a:pt x="0" y="29"/>
                </a:lnTo>
                <a:lnTo>
                  <a:pt x="57" y="0"/>
                </a:lnTo>
                <a:lnTo>
                  <a:pt x="0" y="19"/>
                </a:lnTo>
                <a:close/>
              </a:path>
            </a:pathLst>
          </a:custGeom>
          <a:solidFill>
            <a:srgbClr val="102A0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43" name="Freeform 143"/>
          <p:cNvSpPr/>
          <p:nvPr/>
        </p:nvSpPr>
        <p:spPr bwMode="auto">
          <a:xfrm>
            <a:off x="5016232" y="4856710"/>
            <a:ext cx="265088" cy="616242"/>
          </a:xfrm>
          <a:custGeom>
            <a:avLst/>
            <a:gdLst>
              <a:gd name="T0" fmla="*/ 0 w 76"/>
              <a:gd name="T1" fmla="*/ 0 h 133"/>
              <a:gd name="T2" fmla="*/ 19 w 76"/>
              <a:gd name="T3" fmla="*/ 133 h 133"/>
              <a:gd name="T4" fmla="*/ 76 w 76"/>
              <a:gd name="T5" fmla="*/ 133 h 133"/>
              <a:gd name="T6" fmla="*/ 0 w 76"/>
              <a:gd name="T7" fmla="*/ 0 h 1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76" h="133">
                <a:moveTo>
                  <a:pt x="0" y="0"/>
                </a:moveTo>
                <a:lnTo>
                  <a:pt x="19" y="133"/>
                </a:lnTo>
                <a:lnTo>
                  <a:pt x="76" y="133"/>
                </a:lnTo>
                <a:lnTo>
                  <a:pt x="0" y="0"/>
                </a:lnTo>
                <a:close/>
              </a:path>
            </a:pathLst>
          </a:custGeom>
          <a:solidFill>
            <a:srgbClr val="0E300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44" name="Freeform 144"/>
          <p:cNvSpPr/>
          <p:nvPr/>
        </p:nvSpPr>
        <p:spPr bwMode="auto">
          <a:xfrm>
            <a:off x="4817418" y="5472951"/>
            <a:ext cx="495290" cy="222406"/>
          </a:xfrm>
          <a:custGeom>
            <a:avLst/>
            <a:gdLst>
              <a:gd name="T0" fmla="*/ 76 w 142"/>
              <a:gd name="T1" fmla="*/ 0 h 48"/>
              <a:gd name="T2" fmla="*/ 0 w 142"/>
              <a:gd name="T3" fmla="*/ 48 h 48"/>
              <a:gd name="T4" fmla="*/ 142 w 142"/>
              <a:gd name="T5" fmla="*/ 29 h 48"/>
              <a:gd name="T6" fmla="*/ 76 w 142"/>
              <a:gd name="T7" fmla="*/ 0 h 4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42" h="48">
                <a:moveTo>
                  <a:pt x="76" y="0"/>
                </a:moveTo>
                <a:lnTo>
                  <a:pt x="0" y="48"/>
                </a:lnTo>
                <a:lnTo>
                  <a:pt x="142" y="29"/>
                </a:lnTo>
                <a:lnTo>
                  <a:pt x="76" y="0"/>
                </a:lnTo>
                <a:close/>
              </a:path>
            </a:pathLst>
          </a:custGeom>
          <a:solidFill>
            <a:srgbClr val="24543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45" name="Freeform 145"/>
          <p:cNvSpPr/>
          <p:nvPr/>
        </p:nvSpPr>
        <p:spPr bwMode="auto">
          <a:xfrm>
            <a:off x="5082504" y="5472953"/>
            <a:ext cx="230206" cy="134366"/>
          </a:xfrm>
          <a:custGeom>
            <a:avLst/>
            <a:gdLst>
              <a:gd name="T0" fmla="*/ 57 w 66"/>
              <a:gd name="T1" fmla="*/ 0 h 29"/>
              <a:gd name="T2" fmla="*/ 0 w 66"/>
              <a:gd name="T3" fmla="*/ 0 h 29"/>
              <a:gd name="T4" fmla="*/ 66 w 66"/>
              <a:gd name="T5" fmla="*/ 29 h 29"/>
              <a:gd name="T6" fmla="*/ 57 w 66"/>
              <a:gd name="T7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6" h="29">
                <a:moveTo>
                  <a:pt x="57" y="0"/>
                </a:moveTo>
                <a:lnTo>
                  <a:pt x="0" y="0"/>
                </a:lnTo>
                <a:lnTo>
                  <a:pt x="66" y="29"/>
                </a:lnTo>
                <a:lnTo>
                  <a:pt x="57" y="0"/>
                </a:lnTo>
                <a:close/>
              </a:path>
            </a:pathLst>
          </a:custGeom>
          <a:solidFill>
            <a:srgbClr val="8FBEB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46" name="Freeform 146"/>
          <p:cNvSpPr/>
          <p:nvPr/>
        </p:nvSpPr>
        <p:spPr bwMode="auto">
          <a:xfrm>
            <a:off x="4817418" y="3096015"/>
            <a:ext cx="495290" cy="486509"/>
          </a:xfrm>
          <a:custGeom>
            <a:avLst/>
            <a:gdLst>
              <a:gd name="T0" fmla="*/ 0 w 142"/>
              <a:gd name="T1" fmla="*/ 76 h 105"/>
              <a:gd name="T2" fmla="*/ 19 w 142"/>
              <a:gd name="T3" fmla="*/ 105 h 105"/>
              <a:gd name="T4" fmla="*/ 142 w 142"/>
              <a:gd name="T5" fmla="*/ 0 h 105"/>
              <a:gd name="T6" fmla="*/ 0 w 142"/>
              <a:gd name="T7" fmla="*/ 76 h 10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42" h="105">
                <a:moveTo>
                  <a:pt x="0" y="76"/>
                </a:moveTo>
                <a:lnTo>
                  <a:pt x="19" y="105"/>
                </a:lnTo>
                <a:lnTo>
                  <a:pt x="142" y="0"/>
                </a:lnTo>
                <a:lnTo>
                  <a:pt x="0" y="76"/>
                </a:lnTo>
                <a:close/>
              </a:path>
            </a:pathLst>
          </a:custGeom>
          <a:solidFill>
            <a:srgbClr val="16600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47" name="Freeform 147"/>
          <p:cNvSpPr/>
          <p:nvPr/>
        </p:nvSpPr>
        <p:spPr bwMode="auto">
          <a:xfrm>
            <a:off x="4883691" y="3096017"/>
            <a:ext cx="429020" cy="704279"/>
          </a:xfrm>
          <a:custGeom>
            <a:avLst/>
            <a:gdLst>
              <a:gd name="T0" fmla="*/ 0 w 123"/>
              <a:gd name="T1" fmla="*/ 105 h 152"/>
              <a:gd name="T2" fmla="*/ 95 w 123"/>
              <a:gd name="T3" fmla="*/ 152 h 152"/>
              <a:gd name="T4" fmla="*/ 123 w 123"/>
              <a:gd name="T5" fmla="*/ 0 h 152"/>
              <a:gd name="T6" fmla="*/ 0 w 123"/>
              <a:gd name="T7" fmla="*/ 105 h 15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" h="152">
                <a:moveTo>
                  <a:pt x="0" y="105"/>
                </a:moveTo>
                <a:lnTo>
                  <a:pt x="95" y="152"/>
                </a:lnTo>
                <a:lnTo>
                  <a:pt x="123" y="0"/>
                </a:lnTo>
                <a:lnTo>
                  <a:pt x="0" y="105"/>
                </a:lnTo>
                <a:close/>
              </a:path>
            </a:pathLst>
          </a:custGeom>
          <a:solidFill>
            <a:srgbClr val="1C641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48" name="Freeform 148"/>
          <p:cNvSpPr/>
          <p:nvPr/>
        </p:nvSpPr>
        <p:spPr bwMode="auto">
          <a:xfrm>
            <a:off x="4587215" y="2966280"/>
            <a:ext cx="725495" cy="481874"/>
          </a:xfrm>
          <a:custGeom>
            <a:avLst/>
            <a:gdLst>
              <a:gd name="T0" fmla="*/ 0 w 208"/>
              <a:gd name="T1" fmla="*/ 0 h 104"/>
              <a:gd name="T2" fmla="*/ 66 w 208"/>
              <a:gd name="T3" fmla="*/ 104 h 104"/>
              <a:gd name="T4" fmla="*/ 208 w 208"/>
              <a:gd name="T5" fmla="*/ 28 h 104"/>
              <a:gd name="T6" fmla="*/ 0 w 208"/>
              <a:gd name="T7" fmla="*/ 0 h 10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08" h="104">
                <a:moveTo>
                  <a:pt x="0" y="0"/>
                </a:moveTo>
                <a:lnTo>
                  <a:pt x="66" y="104"/>
                </a:lnTo>
                <a:lnTo>
                  <a:pt x="208" y="28"/>
                </a:lnTo>
                <a:lnTo>
                  <a:pt x="0" y="0"/>
                </a:lnTo>
                <a:close/>
              </a:path>
            </a:pathLst>
          </a:custGeom>
          <a:solidFill>
            <a:srgbClr val="14501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49" name="Freeform 149"/>
          <p:cNvSpPr/>
          <p:nvPr/>
        </p:nvSpPr>
        <p:spPr bwMode="auto">
          <a:xfrm>
            <a:off x="4587215" y="2085933"/>
            <a:ext cx="725495" cy="1010083"/>
          </a:xfrm>
          <a:custGeom>
            <a:avLst/>
            <a:gdLst>
              <a:gd name="T0" fmla="*/ 180 w 208"/>
              <a:gd name="T1" fmla="*/ 0 h 218"/>
              <a:gd name="T2" fmla="*/ 0 w 208"/>
              <a:gd name="T3" fmla="*/ 190 h 218"/>
              <a:gd name="T4" fmla="*/ 208 w 208"/>
              <a:gd name="T5" fmla="*/ 218 h 218"/>
              <a:gd name="T6" fmla="*/ 180 w 208"/>
              <a:gd name="T7" fmla="*/ 0 h 21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08" h="218">
                <a:moveTo>
                  <a:pt x="180" y="0"/>
                </a:moveTo>
                <a:lnTo>
                  <a:pt x="0" y="190"/>
                </a:lnTo>
                <a:lnTo>
                  <a:pt x="208" y="218"/>
                </a:lnTo>
                <a:lnTo>
                  <a:pt x="180" y="0"/>
                </a:lnTo>
                <a:close/>
              </a:path>
            </a:pathLst>
          </a:custGeom>
          <a:solidFill>
            <a:srgbClr val="286A23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50" name="Freeform 150"/>
          <p:cNvSpPr/>
          <p:nvPr/>
        </p:nvSpPr>
        <p:spPr bwMode="auto">
          <a:xfrm>
            <a:off x="5215047" y="3096017"/>
            <a:ext cx="296478" cy="704279"/>
          </a:xfrm>
          <a:custGeom>
            <a:avLst/>
            <a:gdLst>
              <a:gd name="T0" fmla="*/ 28 w 85"/>
              <a:gd name="T1" fmla="*/ 0 h 152"/>
              <a:gd name="T2" fmla="*/ 0 w 85"/>
              <a:gd name="T3" fmla="*/ 152 h 152"/>
              <a:gd name="T4" fmla="*/ 85 w 85"/>
              <a:gd name="T5" fmla="*/ 48 h 152"/>
              <a:gd name="T6" fmla="*/ 28 w 85"/>
              <a:gd name="T7" fmla="*/ 0 h 15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5" h="152">
                <a:moveTo>
                  <a:pt x="28" y="0"/>
                </a:moveTo>
                <a:lnTo>
                  <a:pt x="0" y="152"/>
                </a:lnTo>
                <a:lnTo>
                  <a:pt x="85" y="48"/>
                </a:lnTo>
                <a:lnTo>
                  <a:pt x="28" y="0"/>
                </a:lnTo>
                <a:close/>
              </a:path>
            </a:pathLst>
          </a:custGeom>
          <a:solidFill>
            <a:srgbClr val="053E0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51" name="Freeform 151"/>
          <p:cNvSpPr/>
          <p:nvPr/>
        </p:nvSpPr>
        <p:spPr bwMode="auto">
          <a:xfrm>
            <a:off x="5016236" y="4856710"/>
            <a:ext cx="561563" cy="616242"/>
          </a:xfrm>
          <a:custGeom>
            <a:avLst/>
            <a:gdLst>
              <a:gd name="T0" fmla="*/ 0 w 161"/>
              <a:gd name="T1" fmla="*/ 0 h 133"/>
              <a:gd name="T2" fmla="*/ 76 w 161"/>
              <a:gd name="T3" fmla="*/ 133 h 133"/>
              <a:gd name="T4" fmla="*/ 161 w 161"/>
              <a:gd name="T5" fmla="*/ 76 h 133"/>
              <a:gd name="T6" fmla="*/ 0 w 161"/>
              <a:gd name="T7" fmla="*/ 0 h 1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61" h="133">
                <a:moveTo>
                  <a:pt x="0" y="0"/>
                </a:moveTo>
                <a:lnTo>
                  <a:pt x="76" y="133"/>
                </a:lnTo>
                <a:lnTo>
                  <a:pt x="161" y="76"/>
                </a:lnTo>
                <a:lnTo>
                  <a:pt x="0" y="0"/>
                </a:lnTo>
                <a:close/>
              </a:path>
            </a:pathLst>
          </a:custGeom>
          <a:solidFill>
            <a:srgbClr val="0C350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52" name="Freeform 152"/>
          <p:cNvSpPr/>
          <p:nvPr/>
        </p:nvSpPr>
        <p:spPr bwMode="auto">
          <a:xfrm>
            <a:off x="5016236" y="3934662"/>
            <a:ext cx="561563" cy="922049"/>
          </a:xfrm>
          <a:custGeom>
            <a:avLst/>
            <a:gdLst>
              <a:gd name="T0" fmla="*/ 0 w 161"/>
              <a:gd name="T1" fmla="*/ 0 h 199"/>
              <a:gd name="T2" fmla="*/ 0 w 161"/>
              <a:gd name="T3" fmla="*/ 199 h 199"/>
              <a:gd name="T4" fmla="*/ 161 w 161"/>
              <a:gd name="T5" fmla="*/ 114 h 199"/>
              <a:gd name="T6" fmla="*/ 0 w 161"/>
              <a:gd name="T7" fmla="*/ 0 h 19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61" h="199">
                <a:moveTo>
                  <a:pt x="0" y="0"/>
                </a:moveTo>
                <a:lnTo>
                  <a:pt x="0" y="199"/>
                </a:lnTo>
                <a:lnTo>
                  <a:pt x="161" y="114"/>
                </a:lnTo>
                <a:lnTo>
                  <a:pt x="0" y="0"/>
                </a:lnTo>
                <a:close/>
              </a:path>
            </a:pathLst>
          </a:custGeom>
          <a:solidFill>
            <a:srgbClr val="154515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53" name="Freeform 153"/>
          <p:cNvSpPr/>
          <p:nvPr/>
        </p:nvSpPr>
        <p:spPr bwMode="auto">
          <a:xfrm>
            <a:off x="5016236" y="3800293"/>
            <a:ext cx="561563" cy="662576"/>
          </a:xfrm>
          <a:custGeom>
            <a:avLst/>
            <a:gdLst>
              <a:gd name="T0" fmla="*/ 57 w 161"/>
              <a:gd name="T1" fmla="*/ 0 h 143"/>
              <a:gd name="T2" fmla="*/ 0 w 161"/>
              <a:gd name="T3" fmla="*/ 29 h 143"/>
              <a:gd name="T4" fmla="*/ 161 w 161"/>
              <a:gd name="T5" fmla="*/ 143 h 143"/>
              <a:gd name="T6" fmla="*/ 57 w 161"/>
              <a:gd name="T7" fmla="*/ 0 h 14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61" h="143">
                <a:moveTo>
                  <a:pt x="57" y="0"/>
                </a:moveTo>
                <a:lnTo>
                  <a:pt x="0" y="29"/>
                </a:lnTo>
                <a:lnTo>
                  <a:pt x="161" y="143"/>
                </a:lnTo>
                <a:lnTo>
                  <a:pt x="57" y="0"/>
                </a:lnTo>
                <a:close/>
              </a:path>
            </a:pathLst>
          </a:custGeom>
          <a:solidFill>
            <a:srgbClr val="0B2D0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54" name="Freeform 154"/>
          <p:cNvSpPr/>
          <p:nvPr/>
        </p:nvSpPr>
        <p:spPr bwMode="auto">
          <a:xfrm>
            <a:off x="5016234" y="4856710"/>
            <a:ext cx="662715" cy="352139"/>
          </a:xfrm>
          <a:custGeom>
            <a:avLst/>
            <a:gdLst>
              <a:gd name="T0" fmla="*/ 0 w 190"/>
              <a:gd name="T1" fmla="*/ 0 h 76"/>
              <a:gd name="T2" fmla="*/ 161 w 190"/>
              <a:gd name="T3" fmla="*/ 76 h 76"/>
              <a:gd name="T4" fmla="*/ 190 w 190"/>
              <a:gd name="T5" fmla="*/ 0 h 76"/>
              <a:gd name="T6" fmla="*/ 0 w 190"/>
              <a:gd name="T7" fmla="*/ 0 h 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0" h="76">
                <a:moveTo>
                  <a:pt x="0" y="0"/>
                </a:moveTo>
                <a:lnTo>
                  <a:pt x="161" y="76"/>
                </a:lnTo>
                <a:lnTo>
                  <a:pt x="190" y="0"/>
                </a:lnTo>
                <a:lnTo>
                  <a:pt x="0" y="0"/>
                </a:lnTo>
                <a:close/>
              </a:path>
            </a:pathLst>
          </a:custGeom>
          <a:solidFill>
            <a:srgbClr val="1B7D0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55" name="Freeform 155"/>
          <p:cNvSpPr/>
          <p:nvPr/>
        </p:nvSpPr>
        <p:spPr bwMode="auto">
          <a:xfrm>
            <a:off x="5016234" y="4462868"/>
            <a:ext cx="662715" cy="393841"/>
          </a:xfrm>
          <a:custGeom>
            <a:avLst/>
            <a:gdLst>
              <a:gd name="T0" fmla="*/ 161 w 190"/>
              <a:gd name="T1" fmla="*/ 0 h 85"/>
              <a:gd name="T2" fmla="*/ 0 w 190"/>
              <a:gd name="T3" fmla="*/ 85 h 85"/>
              <a:gd name="T4" fmla="*/ 190 w 190"/>
              <a:gd name="T5" fmla="*/ 85 h 85"/>
              <a:gd name="T6" fmla="*/ 161 w 190"/>
              <a:gd name="T7" fmla="*/ 0 h 8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0" h="85">
                <a:moveTo>
                  <a:pt x="161" y="0"/>
                </a:moveTo>
                <a:lnTo>
                  <a:pt x="0" y="85"/>
                </a:lnTo>
                <a:lnTo>
                  <a:pt x="190" y="85"/>
                </a:lnTo>
                <a:lnTo>
                  <a:pt x="161" y="0"/>
                </a:lnTo>
                <a:close/>
              </a:path>
            </a:pathLst>
          </a:custGeom>
          <a:solidFill>
            <a:srgbClr val="17630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56" name="Freeform 156"/>
          <p:cNvSpPr/>
          <p:nvPr/>
        </p:nvSpPr>
        <p:spPr bwMode="auto">
          <a:xfrm>
            <a:off x="5215047" y="2085933"/>
            <a:ext cx="495290" cy="1010083"/>
          </a:xfrm>
          <a:custGeom>
            <a:avLst/>
            <a:gdLst>
              <a:gd name="T0" fmla="*/ 0 w 142"/>
              <a:gd name="T1" fmla="*/ 0 h 218"/>
              <a:gd name="T2" fmla="*/ 28 w 142"/>
              <a:gd name="T3" fmla="*/ 218 h 218"/>
              <a:gd name="T4" fmla="*/ 142 w 142"/>
              <a:gd name="T5" fmla="*/ 47 h 218"/>
              <a:gd name="T6" fmla="*/ 0 w 142"/>
              <a:gd name="T7" fmla="*/ 0 h 21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42" h="218">
                <a:moveTo>
                  <a:pt x="0" y="0"/>
                </a:moveTo>
                <a:lnTo>
                  <a:pt x="28" y="218"/>
                </a:lnTo>
                <a:lnTo>
                  <a:pt x="142" y="47"/>
                </a:lnTo>
                <a:lnTo>
                  <a:pt x="0" y="0"/>
                </a:lnTo>
                <a:close/>
              </a:path>
            </a:pathLst>
          </a:custGeom>
          <a:solidFill>
            <a:srgbClr val="175E1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57" name="Freeform 157"/>
          <p:cNvSpPr/>
          <p:nvPr/>
        </p:nvSpPr>
        <p:spPr bwMode="auto">
          <a:xfrm>
            <a:off x="5312711" y="2831910"/>
            <a:ext cx="432508" cy="486509"/>
          </a:xfrm>
          <a:custGeom>
            <a:avLst/>
            <a:gdLst>
              <a:gd name="T0" fmla="*/ 0 w 124"/>
              <a:gd name="T1" fmla="*/ 57 h 105"/>
              <a:gd name="T2" fmla="*/ 57 w 124"/>
              <a:gd name="T3" fmla="*/ 105 h 105"/>
              <a:gd name="T4" fmla="*/ 124 w 124"/>
              <a:gd name="T5" fmla="*/ 0 h 105"/>
              <a:gd name="T6" fmla="*/ 0 w 124"/>
              <a:gd name="T7" fmla="*/ 57 h 10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4" h="105">
                <a:moveTo>
                  <a:pt x="0" y="57"/>
                </a:moveTo>
                <a:lnTo>
                  <a:pt x="57" y="105"/>
                </a:lnTo>
                <a:lnTo>
                  <a:pt x="124" y="0"/>
                </a:lnTo>
                <a:lnTo>
                  <a:pt x="0" y="57"/>
                </a:lnTo>
                <a:close/>
              </a:path>
            </a:pathLst>
          </a:custGeom>
          <a:solidFill>
            <a:srgbClr val="0F4E2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58" name="Freeform 158"/>
          <p:cNvSpPr/>
          <p:nvPr/>
        </p:nvSpPr>
        <p:spPr bwMode="auto">
          <a:xfrm>
            <a:off x="5312711" y="2303703"/>
            <a:ext cx="432508" cy="792314"/>
          </a:xfrm>
          <a:custGeom>
            <a:avLst/>
            <a:gdLst>
              <a:gd name="T0" fmla="*/ 114 w 124"/>
              <a:gd name="T1" fmla="*/ 0 h 171"/>
              <a:gd name="T2" fmla="*/ 0 w 124"/>
              <a:gd name="T3" fmla="*/ 171 h 171"/>
              <a:gd name="T4" fmla="*/ 124 w 124"/>
              <a:gd name="T5" fmla="*/ 114 h 171"/>
              <a:gd name="T6" fmla="*/ 114 w 124"/>
              <a:gd name="T7" fmla="*/ 0 h 17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4" h="171">
                <a:moveTo>
                  <a:pt x="114" y="0"/>
                </a:moveTo>
                <a:lnTo>
                  <a:pt x="0" y="171"/>
                </a:lnTo>
                <a:lnTo>
                  <a:pt x="124" y="114"/>
                </a:lnTo>
                <a:lnTo>
                  <a:pt x="114" y="0"/>
                </a:lnTo>
                <a:close/>
              </a:path>
            </a:pathLst>
          </a:custGeom>
          <a:solidFill>
            <a:srgbClr val="32734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59" name="Freeform 159"/>
          <p:cNvSpPr/>
          <p:nvPr/>
        </p:nvSpPr>
        <p:spPr bwMode="auto">
          <a:xfrm>
            <a:off x="5710340" y="2303703"/>
            <a:ext cx="233695" cy="528209"/>
          </a:xfrm>
          <a:custGeom>
            <a:avLst/>
            <a:gdLst>
              <a:gd name="T0" fmla="*/ 0 w 67"/>
              <a:gd name="T1" fmla="*/ 0 h 114"/>
              <a:gd name="T2" fmla="*/ 10 w 67"/>
              <a:gd name="T3" fmla="*/ 114 h 114"/>
              <a:gd name="T4" fmla="*/ 67 w 67"/>
              <a:gd name="T5" fmla="*/ 0 h 114"/>
              <a:gd name="T6" fmla="*/ 0 w 67"/>
              <a:gd name="T7" fmla="*/ 0 h 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" h="114">
                <a:moveTo>
                  <a:pt x="0" y="0"/>
                </a:moveTo>
                <a:lnTo>
                  <a:pt x="10" y="114"/>
                </a:lnTo>
                <a:lnTo>
                  <a:pt x="67" y="0"/>
                </a:lnTo>
                <a:lnTo>
                  <a:pt x="0" y="0"/>
                </a:lnTo>
                <a:close/>
              </a:path>
            </a:pathLst>
          </a:custGeom>
          <a:solidFill>
            <a:srgbClr val="31873E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60" name="Freeform 160"/>
          <p:cNvSpPr/>
          <p:nvPr/>
        </p:nvSpPr>
        <p:spPr bwMode="auto">
          <a:xfrm>
            <a:off x="5215049" y="3318421"/>
            <a:ext cx="760379" cy="704279"/>
          </a:xfrm>
          <a:custGeom>
            <a:avLst/>
            <a:gdLst>
              <a:gd name="T0" fmla="*/ 85 w 218"/>
              <a:gd name="T1" fmla="*/ 0 h 152"/>
              <a:gd name="T2" fmla="*/ 0 w 218"/>
              <a:gd name="T3" fmla="*/ 104 h 152"/>
              <a:gd name="T4" fmla="*/ 218 w 218"/>
              <a:gd name="T5" fmla="*/ 152 h 152"/>
              <a:gd name="T6" fmla="*/ 85 w 218"/>
              <a:gd name="T7" fmla="*/ 0 h 15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8" h="152">
                <a:moveTo>
                  <a:pt x="85" y="0"/>
                </a:moveTo>
                <a:lnTo>
                  <a:pt x="0" y="104"/>
                </a:lnTo>
                <a:lnTo>
                  <a:pt x="218" y="152"/>
                </a:lnTo>
                <a:lnTo>
                  <a:pt x="85" y="0"/>
                </a:lnTo>
                <a:close/>
              </a:path>
            </a:pathLst>
          </a:custGeom>
          <a:solidFill>
            <a:srgbClr val="307E33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61" name="Freeform 161"/>
          <p:cNvSpPr/>
          <p:nvPr/>
        </p:nvSpPr>
        <p:spPr bwMode="auto">
          <a:xfrm>
            <a:off x="5215049" y="3800293"/>
            <a:ext cx="760379" cy="662576"/>
          </a:xfrm>
          <a:custGeom>
            <a:avLst/>
            <a:gdLst>
              <a:gd name="T0" fmla="*/ 0 w 218"/>
              <a:gd name="T1" fmla="*/ 0 h 143"/>
              <a:gd name="T2" fmla="*/ 104 w 218"/>
              <a:gd name="T3" fmla="*/ 143 h 143"/>
              <a:gd name="T4" fmla="*/ 218 w 218"/>
              <a:gd name="T5" fmla="*/ 48 h 143"/>
              <a:gd name="T6" fmla="*/ 0 w 218"/>
              <a:gd name="T7" fmla="*/ 0 h 14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8" h="143">
                <a:moveTo>
                  <a:pt x="0" y="0"/>
                </a:moveTo>
                <a:lnTo>
                  <a:pt x="104" y="143"/>
                </a:lnTo>
                <a:lnTo>
                  <a:pt x="218" y="48"/>
                </a:lnTo>
                <a:lnTo>
                  <a:pt x="0" y="0"/>
                </a:lnTo>
                <a:close/>
              </a:path>
            </a:pathLst>
          </a:custGeom>
          <a:solidFill>
            <a:srgbClr val="1A5D1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62" name="Freeform 162"/>
          <p:cNvSpPr/>
          <p:nvPr/>
        </p:nvSpPr>
        <p:spPr bwMode="auto">
          <a:xfrm>
            <a:off x="5577798" y="4022696"/>
            <a:ext cx="432508" cy="440174"/>
          </a:xfrm>
          <a:custGeom>
            <a:avLst/>
            <a:gdLst>
              <a:gd name="T0" fmla="*/ 114 w 124"/>
              <a:gd name="T1" fmla="*/ 0 h 95"/>
              <a:gd name="T2" fmla="*/ 0 w 124"/>
              <a:gd name="T3" fmla="*/ 95 h 95"/>
              <a:gd name="T4" fmla="*/ 124 w 124"/>
              <a:gd name="T5" fmla="*/ 47 h 95"/>
              <a:gd name="T6" fmla="*/ 114 w 124"/>
              <a:gd name="T7" fmla="*/ 0 h 9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4" h="95">
                <a:moveTo>
                  <a:pt x="114" y="0"/>
                </a:moveTo>
                <a:lnTo>
                  <a:pt x="0" y="95"/>
                </a:lnTo>
                <a:lnTo>
                  <a:pt x="124" y="47"/>
                </a:lnTo>
                <a:lnTo>
                  <a:pt x="114" y="0"/>
                </a:lnTo>
                <a:close/>
              </a:path>
            </a:pathLst>
          </a:custGeom>
          <a:solidFill>
            <a:srgbClr val="366543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76" name="文本框 175"/>
          <p:cNvSpPr txBox="1"/>
          <p:nvPr/>
        </p:nvSpPr>
        <p:spPr>
          <a:xfrm>
            <a:off x="2156708" y="3060971"/>
            <a:ext cx="1900555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smtClean="0">
                <a:solidFill>
                  <a:schemeClr val="bg1"/>
                </a:solidFill>
                <a:latin typeface="+mj-lt"/>
              </a:rPr>
              <a:t>Reference</a:t>
            </a:r>
            <a:endParaRPr lang="en-US" sz="2800" b="1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6450330" y="2535555"/>
            <a:ext cx="4043680" cy="341503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rgbClr val="FFFF00"/>
            </a:solidFill>
          </a:ln>
        </p:spPr>
        <p:txBody>
          <a:bodyPr wrap="square" rtlCol="0">
            <a:spAutoFit/>
          </a:bodyPr>
          <a:p>
            <a:r>
              <a:rPr lang="zh-CN" altLang="en-US" sz="1200">
                <a:latin typeface="Times New Roman" panose="02020603050405020304" charset="0"/>
                <a:cs typeface="Times New Roman" panose="02020603050405020304" charset="0"/>
              </a:rPr>
              <a:t>Entrepreneurial Behaviour and Attitudes</a:t>
            </a:r>
            <a:r>
              <a:rPr lang="en-US" altLang="zh-CN" sz="1200">
                <a:latin typeface="Times New Roman" panose="02020603050405020304" charset="0"/>
                <a:cs typeface="Times New Roman" panose="02020603050405020304" charset="0"/>
              </a:rPr>
              <a:t>,  </a:t>
            </a:r>
            <a:r>
              <a:rPr lang="en-US" altLang="zh-CN" sz="1200">
                <a:latin typeface="Times New Roman" panose="02020603050405020304" charset="0"/>
                <a:cs typeface="Times New Roman" panose="02020603050405020304" charset="0"/>
                <a:hlinkClick r:id="rId1"/>
              </a:rPr>
              <a:t>http://www.gemconsortium.org/country-profile/51</a:t>
            </a:r>
            <a:r>
              <a:rPr lang="en-US" altLang="zh-CN" sz="1200">
                <a:latin typeface="Times New Roman" panose="02020603050405020304" charset="0"/>
                <a:cs typeface="Times New Roman" panose="02020603050405020304" charset="0"/>
              </a:rPr>
              <a:t> </a:t>
            </a:r>
            <a:endParaRPr lang="en-US" altLang="zh-CN" sz="1200"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en-US" altLang="zh-CN" sz="1200">
                <a:latin typeface="Times New Roman" panose="02020603050405020304" charset="0"/>
                <a:cs typeface="Times New Roman" panose="02020603050405020304" charset="0"/>
                <a:hlinkClick r:id="rId2"/>
              </a:rPr>
              <a:t>http://www.gemconsortium.org/country-profile/121</a:t>
            </a:r>
            <a:endParaRPr lang="en-US" altLang="zh-CN" sz="1200">
              <a:latin typeface="Times New Roman" panose="02020603050405020304" charset="0"/>
              <a:cs typeface="Times New Roman" panose="02020603050405020304" charset="0"/>
              <a:hlinkClick r:id="rId2"/>
            </a:endParaRPr>
          </a:p>
          <a:p>
            <a:endParaRPr lang="en-US" altLang="zh-CN" sz="1200">
              <a:latin typeface="Times New Roman" panose="02020603050405020304" charset="0"/>
              <a:cs typeface="Times New Roman" panose="02020603050405020304" charset="0"/>
            </a:endParaRPr>
          </a:p>
          <a:p>
            <a:endParaRPr lang="en-US" altLang="zh-CN" sz="1200"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en-US" altLang="zh-CN" sz="1200">
                <a:latin typeface="Times New Roman" panose="02020603050405020304" charset="0"/>
                <a:cs typeface="Times New Roman" panose="02020603050405020304" charset="0"/>
              </a:rPr>
              <a:t>COUNTRY COMPARISON,</a:t>
            </a:r>
            <a:endParaRPr lang="en-US" altLang="zh-CN" sz="1200"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en-US" altLang="zh-CN" sz="1200">
                <a:latin typeface="Times New Roman" panose="02020603050405020304" charset="0"/>
                <a:cs typeface="Times New Roman" panose="02020603050405020304" charset="0"/>
                <a:hlinkClick r:id="rId3" action="ppaction://hlinkfile"/>
              </a:rPr>
              <a:t>https://www.hofstede-insights.com/country-comparison/china,the-uk/</a:t>
            </a:r>
            <a:endParaRPr lang="en-US" altLang="zh-CN" sz="1200">
              <a:latin typeface="Times New Roman" panose="02020603050405020304" charset="0"/>
              <a:cs typeface="Times New Roman" panose="02020603050405020304" charset="0"/>
              <a:hlinkClick r:id="rId3" action="ppaction://hlinkfile"/>
            </a:endParaRPr>
          </a:p>
          <a:p>
            <a:endParaRPr lang="en-US" altLang="zh-CN" sz="1200">
              <a:latin typeface="Times New Roman" panose="02020603050405020304" charset="0"/>
              <a:cs typeface="Times New Roman" panose="02020603050405020304" charset="0"/>
            </a:endParaRPr>
          </a:p>
          <a:p>
            <a:endParaRPr lang="en-US" altLang="zh-CN" sz="1200"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en-US" altLang="zh-CN" sz="1200">
                <a:latin typeface="Times New Roman" panose="02020603050405020304" charset="0"/>
                <a:cs typeface="Times New Roman" panose="02020603050405020304" charset="0"/>
              </a:rPr>
              <a:t>Roger Burrows, 1991,  </a:t>
            </a:r>
            <a:r>
              <a:rPr lang="en-US" altLang="zh-CN" sz="1200" i="1">
                <a:latin typeface="Times New Roman" panose="02020603050405020304" charset="0"/>
                <a:cs typeface="Times New Roman" panose="02020603050405020304" charset="0"/>
              </a:rPr>
              <a:t>Deciphering the enterprise culture : entrepreneurship, petty capitalism and the restructuringof Britain  </a:t>
            </a:r>
            <a:r>
              <a:rPr lang="en-US" altLang="zh-CN" sz="1200">
                <a:latin typeface="Times New Roman" panose="02020603050405020304" charset="0"/>
                <a:cs typeface="Times New Roman" panose="02020603050405020304" charset="0"/>
              </a:rPr>
              <a:t>London : Routledge </a:t>
            </a:r>
            <a:endParaRPr lang="en-US" altLang="zh-CN" sz="1200">
              <a:latin typeface="Times New Roman" panose="02020603050405020304" charset="0"/>
              <a:cs typeface="Times New Roman" panose="02020603050405020304" charset="0"/>
            </a:endParaRPr>
          </a:p>
          <a:p>
            <a:endParaRPr lang="en-US" altLang="zh-CN" sz="1200">
              <a:latin typeface="Times New Roman" panose="02020603050405020304" charset="0"/>
              <a:cs typeface="Times New Roman" panose="02020603050405020304" charset="0"/>
            </a:endParaRPr>
          </a:p>
          <a:p>
            <a:endParaRPr lang="en-US" altLang="zh-CN" sz="1200"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en-US" altLang="zh-CN" sz="1200">
                <a:latin typeface="Times New Roman" panose="02020603050405020304" charset="0"/>
                <a:cs typeface="Times New Roman" panose="02020603050405020304" charset="0"/>
              </a:rPr>
              <a:t>Friederike Welter, 2013,  </a:t>
            </a:r>
            <a:r>
              <a:rPr lang="en-US" altLang="zh-CN" sz="1200" i="1">
                <a:latin typeface="Times New Roman" panose="02020603050405020304" charset="0"/>
                <a:cs typeface="Times New Roman" panose="02020603050405020304" charset="0"/>
              </a:rPr>
              <a:t>Entrepreneurial business and society frontiers in European entrepreneurship research  </a:t>
            </a:r>
            <a:r>
              <a:rPr lang="en-US" altLang="zh-CN" sz="1200">
                <a:latin typeface="Times New Roman" panose="02020603050405020304" charset="0"/>
                <a:cs typeface="Times New Roman" panose="02020603050405020304" charset="0"/>
              </a:rPr>
              <a:t>Northampton, Mass. : Edward Elgar Pub. </a:t>
            </a:r>
            <a:endParaRPr lang="en-US" altLang="zh-CN" sz="1200"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4405132" y="2687255"/>
            <a:ext cx="339227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6000" b="1" dirty="0" smtClean="0">
                <a:solidFill>
                  <a:schemeClr val="bg1"/>
                </a:solidFill>
              </a:rPr>
              <a:t>THANKS</a:t>
            </a:r>
            <a:endParaRPr lang="zh-CN" altLang="en-US" sz="6000" b="1" dirty="0">
              <a:solidFill>
                <a:schemeClr val="bg1"/>
              </a:solidFill>
            </a:endParaRPr>
          </a:p>
        </p:txBody>
      </p:sp>
      <p:grpSp>
        <p:nvGrpSpPr>
          <p:cNvPr id="4" name="组合 3"/>
          <p:cNvGrpSpPr/>
          <p:nvPr/>
        </p:nvGrpSpPr>
        <p:grpSpPr>
          <a:xfrm flipV="1">
            <a:off x="7701280" y="3148330"/>
            <a:ext cx="936625" cy="416560"/>
            <a:chOff x="10276081" y="904240"/>
            <a:chExt cx="1316479" cy="477520"/>
          </a:xfrm>
          <a:solidFill>
            <a:schemeClr val="accent1"/>
          </a:solidFill>
        </p:grpSpPr>
        <p:sp>
          <p:nvSpPr>
            <p:cNvPr id="5" name="直角三角形 4"/>
            <p:cNvSpPr/>
            <p:nvPr/>
          </p:nvSpPr>
          <p:spPr>
            <a:xfrm rot="10800000">
              <a:off x="10276081" y="904240"/>
              <a:ext cx="556055" cy="238760"/>
            </a:xfrm>
            <a:prstGeom prst="rt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000" b="1">
                <a:solidFill>
                  <a:schemeClr val="bg1"/>
                </a:solidFill>
              </a:endParaRPr>
            </a:p>
          </p:txBody>
        </p:sp>
        <p:sp>
          <p:nvSpPr>
            <p:cNvPr id="6" name="矩形 5"/>
            <p:cNvSpPr/>
            <p:nvPr/>
          </p:nvSpPr>
          <p:spPr>
            <a:xfrm rot="10800000">
              <a:off x="10480451" y="904240"/>
              <a:ext cx="1112109" cy="47752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zh-CN" sz="900" b="1" dirty="0" smtClean="0">
                  <a:solidFill>
                    <a:schemeClr val="bg1"/>
                  </a:solidFill>
                </a:rPr>
                <a:t>Songsong</a:t>
              </a:r>
              <a:endParaRPr lang="en-US" altLang="zh-CN" sz="900" b="1" dirty="0" smtClean="0">
                <a:solidFill>
                  <a:schemeClr val="bg1"/>
                </a:solidFill>
              </a:endParaRPr>
            </a:p>
            <a:p>
              <a:pPr algn="ctr"/>
              <a:r>
                <a:rPr lang="en-US" altLang="zh-CN" sz="900" b="1" dirty="0" smtClean="0">
                  <a:solidFill>
                    <a:schemeClr val="bg1"/>
                  </a:solidFill>
                </a:rPr>
                <a:t>PPT</a:t>
              </a:r>
              <a:endParaRPr lang="en-US" altLang="zh-CN" sz="900" b="1" dirty="0" smtClean="0">
                <a:solidFill>
                  <a:schemeClr val="bg1"/>
                </a:solidFill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主题">
  <a:themeElements>
    <a:clrScheme name="可视化模板3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70AD47"/>
      </a:accent1>
      <a:accent2>
        <a:srgbClr val="7B9949"/>
      </a:accent2>
      <a:accent3>
        <a:srgbClr val="193847"/>
      </a:accent3>
      <a:accent4>
        <a:srgbClr val="27596B"/>
      </a:accent4>
      <a:accent5>
        <a:srgbClr val="95704A"/>
      </a:accent5>
      <a:accent6>
        <a:srgbClr val="BF9000"/>
      </a:accent6>
      <a:hlink>
        <a:srgbClr val="7F7F7F"/>
      </a:hlink>
      <a:folHlink>
        <a:srgbClr val="954F72"/>
      </a:folHlink>
    </a:clrScheme>
    <a:fontScheme name="自定义 1">
      <a:majorFont>
        <a:latin typeface="Arial"/>
        <a:ea typeface="微软雅黑"/>
        <a:cs typeface=""/>
      </a:majorFont>
      <a:minorFont>
        <a:latin typeface="Segoe UI Light 8"/>
        <a:ea typeface="微软雅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3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2156</Words>
  <Application>WPS 演示</Application>
  <PresentationFormat>宽屏</PresentationFormat>
  <Paragraphs>189</Paragraphs>
  <Slides>15</Slides>
  <Notes>4</Notes>
  <HiddenSlides>0</HiddenSlides>
  <MMClips>0</MMClips>
  <ScaleCrop>false</ScaleCrop>
  <HeadingPairs>
    <vt:vector size="6" baseType="variant">
      <vt:variant>
        <vt:lpstr>已用的字体</vt:lpstr>
      </vt:variant>
      <vt:variant>
        <vt:i4>8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15</vt:i4>
      </vt:variant>
    </vt:vector>
  </HeadingPairs>
  <TitlesOfParts>
    <vt:vector size="24" baseType="lpstr">
      <vt:lpstr>Arial</vt:lpstr>
      <vt:lpstr>宋体</vt:lpstr>
      <vt:lpstr>Wingdings</vt:lpstr>
      <vt:lpstr>Times New Roman</vt:lpstr>
      <vt:lpstr>Segoe UI Light 8</vt:lpstr>
      <vt:lpstr>微软雅黑</vt:lpstr>
      <vt:lpstr>Arial Unicode MS</vt:lpstr>
      <vt:lpstr>Calibri</vt:lpstr>
      <vt:lpstr>Office 主题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LEE SIMON</dc:creator>
  <cp:lastModifiedBy>SSss</cp:lastModifiedBy>
  <cp:revision>201</cp:revision>
  <dcterms:created xsi:type="dcterms:W3CDTF">2014-02-24T16:27:00Z</dcterms:created>
  <dcterms:modified xsi:type="dcterms:W3CDTF">2018-05-10T17:34:49Z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2052-10.1.0.7359</vt:lpwstr>
  </property>
</Properties>
</file>