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media/image6.webp" ContentType="image/webp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3" r:id="rId11"/>
    <p:sldId id="264" r:id="rId12"/>
    <p:sldId id="270" r:id="rId13"/>
    <p:sldId id="269" r:id="rId14"/>
    <p:sldId id="265" r:id="rId15"/>
    <p:sldId id="268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6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7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image" Target="../media/image6.webp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2.jpeg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p>
            <a:r>
              <a:rPr lang="en-US" altLang="en-US" i="1">
                <a:solidFill>
                  <a:schemeClr val="tx1"/>
                </a:solidFill>
                <a:highlight>
                  <a:srgbClr val="C0C0C0"/>
                </a:highlight>
                <a:latin typeface="Times New Roman" panose="02020603050405020304" charset="0"/>
                <a:cs typeface="Times New Roman" panose="02020603050405020304" charset="0"/>
              </a:rPr>
              <a:t>BUSINESS PLAN FOR </a:t>
            </a:r>
            <a:r>
              <a:rPr lang="en-US" altLang="en-US" b="1" i="1">
                <a:solidFill>
                  <a:schemeClr val="bg1"/>
                </a:solidFill>
                <a:highlight>
                  <a:srgbClr val="C0C0C0"/>
                </a:highlight>
                <a:latin typeface="Times New Roman" panose="02020603050405020304" charset="0"/>
                <a:cs typeface="Times New Roman" panose="02020603050405020304" charset="0"/>
              </a:rPr>
              <a:t>MODA LTD</a:t>
            </a:r>
            <a:endParaRPr lang="en-US" altLang="en-US" b="1" i="1">
              <a:solidFill>
                <a:schemeClr val="bg1"/>
              </a:solidFill>
              <a:highlight>
                <a:srgbClr val="C0C0C0"/>
              </a:highlight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p>
            <a:r>
              <a:rPr lang="en-US" altLang="en-US" sz="3200" b="1" i="1">
                <a:highlight>
                  <a:srgbClr val="C0C0C0"/>
                </a:highlight>
              </a:rPr>
              <a:t>LCLM4006 – Enterprise and Entrepreneurship</a:t>
            </a:r>
            <a:endParaRPr lang="en-US" altLang="en-US" sz="3200" b="1" i="1">
              <a:highlight>
                <a:srgbClr val="C0C0C0"/>
              </a:highlight>
            </a:endParaRPr>
          </a:p>
          <a:p>
            <a:r>
              <a:rPr lang="en-US" altLang="en-US" sz="3200" b="1" i="1">
                <a:highlight>
                  <a:srgbClr val="C0C0C0"/>
                </a:highlight>
              </a:rPr>
              <a:t>          Name: Teodora Gogonea</a:t>
            </a:r>
            <a:endParaRPr lang="en-US" altLang="en-US" sz="3200" b="1" i="1">
              <a:highlight>
                <a:srgbClr val="C0C0C0"/>
              </a:highlight>
            </a:endParaRPr>
          </a:p>
          <a:p>
            <a:endParaRPr lang="en-US" altLang="en-US" sz="3200" b="1" i="1">
              <a:highlight>
                <a:srgbClr val="C0C0C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Executive Summary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Online fast fashion brand (ages 16–30)</a:t>
            </a:r>
            <a:endParaRPr lang="en-US" altLang="en-US"/>
          </a:p>
          <a:p>
            <a:r>
              <a:rPr lang="en-US" altLang="en-US"/>
              <a:t>Affordable, trend-driven clothing</a:t>
            </a:r>
            <a:endParaRPr lang="en-US" altLang="en-US"/>
          </a:p>
          <a:p>
            <a:r>
              <a:rPr lang="en-US" altLang="en-US"/>
              <a:t>Digital-first model (TikTok &amp; Instagram)</a:t>
            </a:r>
            <a:endParaRPr lang="en-US" altLang="en-US"/>
          </a:p>
          <a:p>
            <a:r>
              <a:rPr lang="en-US" altLang="en-US"/>
              <a:t>£</a:t>
            </a:r>
            <a:r>
              <a:rPr lang="en-US" altLang="en-US"/>
              <a:t>15,000 startup investment</a:t>
            </a:r>
            <a:endParaRPr lang="en-US" altLang="en-US"/>
          </a:p>
          <a:p>
            <a:r>
              <a:rPr lang="en-US" altLang="en-US"/>
              <a:t>Break-even in 6–9 months</a:t>
            </a:r>
            <a:endParaRPr lang="en-US" altLang="en-US"/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6463665" y="3611245"/>
            <a:ext cx="5401310" cy="29406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Business Overview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Online-only fashion retailer</a:t>
            </a:r>
            <a:endParaRPr lang="en-US" altLang="en-US"/>
          </a:p>
          <a:p>
            <a:r>
              <a:rPr lang="en-US" altLang="en-US"/>
              <a:t>Products: dresses, tops, </a:t>
            </a:r>
            <a:endParaRPr lang="en-US" altLang="en-US"/>
          </a:p>
          <a:p>
            <a:pPr marL="0" indent="0">
              <a:buNone/>
            </a:pPr>
            <a:r>
              <a:rPr lang="en-US" altLang="en-US"/>
              <a:t>loungewear, accessories</a:t>
            </a:r>
            <a:endParaRPr lang="en-US" altLang="en-US"/>
          </a:p>
          <a:p>
            <a:r>
              <a:rPr lang="en-US" altLang="en-US"/>
              <a:t>Trend-led, frequently </a:t>
            </a:r>
            <a:endParaRPr lang="en-US" altLang="en-US"/>
          </a:p>
          <a:p>
            <a:pPr marL="0" indent="0">
              <a:buNone/>
            </a:pPr>
            <a:r>
              <a:rPr lang="en-US" altLang="en-US"/>
              <a:t>  updated collections</a:t>
            </a:r>
            <a:endParaRPr lang="en-US" altLang="en-US"/>
          </a:p>
          <a:p>
            <a:r>
              <a:rPr lang="en-US" altLang="en-US"/>
              <a:t>Global reach via e-commerce</a:t>
            </a:r>
            <a:endParaRPr lang="en-US" altLang="en-US"/>
          </a:p>
        </p:txBody>
      </p:sp>
      <p:pic>
        <p:nvPicPr>
          <p:cNvPr id="6" name="Picture 5" descr="Unknown-1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32345" y="365125"/>
            <a:ext cx="4021455" cy="60325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Structure &amp; Management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Private Limited Company (Ltd)</a:t>
            </a:r>
            <a:endParaRPr lang="en-US" altLang="en-US"/>
          </a:p>
          <a:p>
            <a:r>
              <a:rPr lang="en-US" altLang="en-US"/>
              <a:t>Founder = CEO &amp; Marketing Lead</a:t>
            </a:r>
            <a:endParaRPr lang="en-US" altLang="en-US"/>
          </a:p>
          <a:p>
            <a:r>
              <a:rPr lang="en-US" altLang="en-US"/>
              <a:t>Freelancers for design &amp; content</a:t>
            </a:r>
            <a:endParaRPr lang="en-US" altLang="en-US"/>
          </a:p>
          <a:p>
            <a:r>
              <a:rPr lang="en-US" altLang="en-US"/>
              <a:t>Outsourced manufacturing</a:t>
            </a:r>
            <a:endParaRPr lang="en-US" altLang="en-US"/>
          </a:p>
          <a:p>
            <a:r>
              <a:rPr lang="en-US" altLang="en-US"/>
              <a:t>Lean, cost-efficient structure</a:t>
            </a:r>
            <a:endParaRPr lang="en-US" altLang="en-US"/>
          </a:p>
        </p:txBody>
      </p:sp>
      <p:pic>
        <p:nvPicPr>
          <p:cNvPr id="5" name="Picture 4" descr="Unknown-2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23810" y="1315085"/>
            <a:ext cx="3729990" cy="476313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Market Research (PESTEL)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135" y="1691640"/>
            <a:ext cx="10781665" cy="4485640"/>
          </a:xfrm>
        </p:spPr>
        <p:txBody>
          <a:bodyPr>
            <a:noAutofit/>
          </a:bodyPr>
          <a:p>
            <a:r>
              <a:rPr lang="en-US" altLang="en-US" sz="1900">
                <a:solidFill>
                  <a:schemeClr val="accent6"/>
                </a:solidFill>
              </a:rPr>
              <a:t>Political: trade tariffs affect costs</a:t>
            </a:r>
            <a:endParaRPr lang="en-US" altLang="en-US" sz="1900">
              <a:solidFill>
                <a:schemeClr val="accent6"/>
              </a:solidFill>
            </a:endParaRPr>
          </a:p>
          <a:p>
            <a:r>
              <a:rPr lang="en-US" altLang="en-US" sz="1900">
                <a:solidFill>
                  <a:schemeClr val="accent6">
                    <a:lumMod val="75000"/>
                  </a:schemeClr>
                </a:solidFill>
              </a:rPr>
              <a:t>Economic: demand for affordable fashion</a:t>
            </a:r>
            <a:endParaRPr lang="en-US" altLang="en-US" sz="190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6">
                    <a:lumMod val="75000"/>
                  </a:schemeClr>
                </a:solidFill>
              </a:rPr>
              <a:t>                     Rising costs (shipping,suppliers)</a:t>
            </a:r>
            <a:endParaRPr lang="en-US" altLang="en-US" sz="190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6">
                    <a:lumMod val="75000"/>
                  </a:schemeClr>
                </a:solidFill>
              </a:rPr>
              <a:t>                     Need for competitive pricing   </a:t>
            </a:r>
            <a:r>
              <a:rPr lang="en-US" altLang="en-US" sz="1900"/>
              <a:t>             </a:t>
            </a:r>
            <a:endParaRPr lang="en-US" altLang="en-US" sz="1900"/>
          </a:p>
          <a:p>
            <a:r>
              <a:rPr lang="en-US" altLang="en-US" sz="1900">
                <a:solidFill>
                  <a:schemeClr val="accent6">
                    <a:lumMod val="75000"/>
                  </a:schemeClr>
                </a:solidFill>
              </a:rPr>
              <a:t>Social: social media drives trends</a:t>
            </a:r>
            <a:endParaRPr lang="en-US" altLang="en-US" sz="190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6">
                    <a:lumMod val="75000"/>
                  </a:schemeClr>
                </a:solidFill>
              </a:rPr>
              <a:t>               Influence of Influencers </a:t>
            </a:r>
            <a:endParaRPr lang="en-US" altLang="en-US" sz="190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6">
                    <a:lumMod val="75000"/>
                  </a:schemeClr>
                </a:solidFill>
              </a:rPr>
              <a:t>               Demand for fast fashion&amp;quick delivery</a:t>
            </a:r>
            <a:endParaRPr lang="en-US" altLang="en-US" sz="190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altLang="en-US" sz="1900">
                <a:solidFill>
                  <a:schemeClr val="accent1">
                    <a:lumMod val="75000"/>
                  </a:schemeClr>
                </a:solidFill>
              </a:rPr>
              <a:t>Technological: growth of e-commerce</a:t>
            </a:r>
            <a:endParaRPr lang="en-US" altLang="en-US" sz="19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altLang="en-US" sz="1900">
                <a:solidFill>
                  <a:srgbClr val="7030A0"/>
                </a:solidFill>
              </a:rPr>
              <a:t>Environmental: sustainability concerns</a:t>
            </a:r>
            <a:endParaRPr lang="en-US" altLang="en-US" sz="1900">
              <a:solidFill>
                <a:srgbClr val="7030A0"/>
              </a:solidFill>
            </a:endParaRPr>
          </a:p>
          <a:p>
            <a:r>
              <a:rPr lang="en-US" altLang="en-US" sz="1900">
                <a:solidFill>
                  <a:schemeClr val="accent5">
                    <a:lumMod val="50000"/>
                  </a:schemeClr>
                </a:solidFill>
              </a:rPr>
              <a:t>Legal: UK regulations compliance</a:t>
            </a:r>
            <a:endParaRPr lang="en-US" altLang="en-US" sz="190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5">
                    <a:lumMod val="50000"/>
                  </a:schemeClr>
                </a:solidFill>
              </a:rPr>
              <a:t>               Costumer rights (returns/refunds)</a:t>
            </a:r>
            <a:endParaRPr lang="en-US" altLang="en-US" sz="190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5">
                    <a:lumMod val="50000"/>
                  </a:schemeClr>
                </a:solidFill>
              </a:rPr>
              <a:t>               Data Protection (GDPR)</a:t>
            </a:r>
            <a:endParaRPr lang="en-US" altLang="en-US" sz="190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altLang="en-US" sz="1900">
                <a:solidFill>
                  <a:schemeClr val="accent5">
                    <a:lumMod val="50000"/>
                  </a:schemeClr>
                </a:solidFill>
              </a:rPr>
              <a:t>               Advertising&amp; import regulations (HM Revenu&amp;Customs)</a:t>
            </a:r>
            <a:endParaRPr lang="en-US" altLang="en-US" sz="190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7642225" y="0"/>
            <a:ext cx="5420995" cy="3432175"/>
          </a:xfrm>
          <a:prstGeom prst="rect">
            <a:avLst/>
          </a:prstGeom>
        </p:spPr>
      </p:pic>
      <p:sp>
        <p:nvSpPr>
          <p:cNvPr id="6" name="Text Box 5"/>
          <p:cNvSpPr txBox="1"/>
          <p:nvPr/>
        </p:nvSpPr>
        <p:spPr>
          <a:xfrm>
            <a:off x="8178800" y="3333750"/>
            <a:ext cx="33401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/>
              <a:t>(Google Image , Business 2 you )</a:t>
            </a:r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Competitor Analysis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Competitors: Shein, PrettyLittleThing, Zara</a:t>
            </a:r>
            <a:endParaRPr lang="en-US" altLang="en-US"/>
          </a:p>
          <a:p>
            <a:r>
              <a:rPr lang="en-US" altLang="en-US"/>
              <a:t>Strong pricing &amp; fast production</a:t>
            </a:r>
            <a:endParaRPr lang="en-US" altLang="en-US"/>
          </a:p>
          <a:p>
            <a:r>
              <a:rPr lang="en-US" altLang="en-US"/>
              <a:t>MODA LTD advantage:</a:t>
            </a:r>
            <a:endParaRPr lang="en-US" altLang="en-US"/>
          </a:p>
          <a:p>
            <a:r>
              <a:rPr lang="en-US" altLang="en-US" b="1">
                <a:solidFill>
                  <a:schemeClr val="accent6"/>
                </a:solidFill>
              </a:rPr>
              <a:t>Authentic content</a:t>
            </a:r>
            <a:endParaRPr lang="en-US" altLang="en-US" b="1">
              <a:solidFill>
                <a:schemeClr val="accent6"/>
              </a:solidFill>
            </a:endParaRPr>
          </a:p>
          <a:p>
            <a:r>
              <a:rPr lang="en-US" altLang="en-US" b="1">
                <a:solidFill>
                  <a:schemeClr val="accent2">
                    <a:lumMod val="75000"/>
                  </a:schemeClr>
                </a:solidFill>
              </a:rPr>
              <a:t>Community focus</a:t>
            </a:r>
            <a:endParaRPr lang="en-US" altLang="en-US" b="1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US" altLang="en-US" b="1">
                <a:solidFill>
                  <a:schemeClr val="accent1">
                    <a:lumMod val="75000"/>
                  </a:schemeClr>
                </a:solidFill>
              </a:rPr>
              <a:t>Micro-influencers</a:t>
            </a:r>
            <a:endParaRPr lang="en-US" altLang="en-US" b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8890000" y="179705"/>
            <a:ext cx="2039620" cy="1645920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8890000" y="2269490"/>
            <a:ext cx="2039620" cy="1645920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8890000" y="4493260"/>
            <a:ext cx="2039620" cy="1684020"/>
          </a:xfrm>
          <a:prstGeom prst="rect">
            <a:avLst/>
          </a:prstGeom>
        </p:spPr>
      </p:pic>
      <p:sp>
        <p:nvSpPr>
          <p:cNvPr id="10" name="Text Box 9"/>
          <p:cNvSpPr txBox="1"/>
          <p:nvPr/>
        </p:nvSpPr>
        <p:spPr>
          <a:xfrm>
            <a:off x="8813800" y="1898650"/>
            <a:ext cx="23876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/>
              <a:t>(Google Image,Shein)</a:t>
            </a:r>
            <a:endParaRPr lang="en-US"/>
          </a:p>
        </p:txBody>
      </p:sp>
      <p:sp>
        <p:nvSpPr>
          <p:cNvPr id="11" name="Text Box 10"/>
          <p:cNvSpPr txBox="1"/>
          <p:nvPr/>
        </p:nvSpPr>
        <p:spPr>
          <a:xfrm>
            <a:off x="8737600" y="4019550"/>
            <a:ext cx="3339465" cy="4743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/>
              <a:t>Google ImagePrettyLittleThing</a:t>
            </a:r>
            <a:endParaRPr lang="en-US"/>
          </a:p>
        </p:txBody>
      </p:sp>
      <p:sp>
        <p:nvSpPr>
          <p:cNvPr id="12" name="Text Box 11"/>
          <p:cNvSpPr txBox="1"/>
          <p:nvPr/>
        </p:nvSpPr>
        <p:spPr>
          <a:xfrm>
            <a:off x="8740140" y="6343650"/>
            <a:ext cx="30226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/>
              <a:t>(Google Image,Zara)</a:t>
            </a:r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Marketing Strategy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Platforms: TikTok, Instagram, YouTube Shorts</a:t>
            </a:r>
            <a:endParaRPr lang="en-US" altLang="en-US"/>
          </a:p>
          <a:p>
            <a:r>
              <a:rPr lang="en-US" altLang="en-US"/>
              <a:t>Short-form video content</a:t>
            </a:r>
            <a:endParaRPr lang="en-US" altLang="en-US"/>
          </a:p>
          <a:p>
            <a:r>
              <a:rPr lang="en-US" altLang="en-US"/>
              <a:t>Influencer collaborations</a:t>
            </a:r>
            <a:endParaRPr lang="en-US" altLang="en-US"/>
          </a:p>
          <a:p>
            <a:r>
              <a:rPr lang="en-US" altLang="en-US"/>
              <a:t>Goal: engagement → sales</a:t>
            </a:r>
            <a:endParaRPr lang="en-US" altLang="en-US"/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5922645" y="200660"/>
            <a:ext cx="1906905" cy="1624965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7829550" y="499745"/>
            <a:ext cx="1167130" cy="1056640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8996680" y="0"/>
            <a:ext cx="2147570" cy="2044065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4"/>
          <a:stretch>
            <a:fillRect/>
          </a:stretch>
        </p:blipFill>
        <p:spPr>
          <a:xfrm>
            <a:off x="6356350" y="4123055"/>
            <a:ext cx="4787900" cy="2283460"/>
          </a:xfrm>
          <a:prstGeom prst="rect">
            <a:avLst/>
          </a:prstGeom>
        </p:spPr>
      </p:pic>
      <p:sp>
        <p:nvSpPr>
          <p:cNvPr id="7" name="Text Box 6"/>
          <p:cNvSpPr txBox="1"/>
          <p:nvPr/>
        </p:nvSpPr>
        <p:spPr>
          <a:xfrm>
            <a:off x="6686550" y="6534150"/>
            <a:ext cx="44577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ym typeface="+mn-ea"/>
              </a:rPr>
              <a:t>(FREEP!K Ecommerce store Photo)</a:t>
            </a: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/>
              <a:t>Benefits of Using Social Media for Marketing Purposes</a:t>
            </a:r>
            <a:endParaRPr lang="en-US"/>
          </a:p>
        </p:txBody>
      </p:sp>
      <p:pic>
        <p:nvPicPr>
          <p:cNvPr id="8" name="Content Placeholder 7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489835" y="1825625"/>
            <a:ext cx="7212330" cy="493331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Financial Overview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Startup funding: </a:t>
            </a:r>
            <a:r>
              <a:rPr lang="en-US" altLang="en-US"/>
              <a:t>£</a:t>
            </a:r>
            <a:r>
              <a:rPr lang="en-US" altLang="en-US"/>
              <a:t>15,000</a:t>
            </a:r>
            <a:endParaRPr lang="en-US" altLang="en-US"/>
          </a:p>
          <a:p>
            <a:r>
              <a:rPr lang="en-US" altLang="en-US"/>
              <a:t>Main costs:</a:t>
            </a:r>
            <a:endParaRPr lang="en-US" altLang="en-US"/>
          </a:p>
          <a:p>
            <a:r>
              <a:rPr lang="en-US" altLang="en-US"/>
              <a:t>Inventory (</a:t>
            </a:r>
            <a:r>
              <a:rPr lang="en-US" altLang="en-US"/>
              <a:t>£</a:t>
            </a:r>
            <a:r>
              <a:rPr lang="en-US" altLang="en-US"/>
              <a:t>6,000)</a:t>
            </a:r>
            <a:endParaRPr lang="en-US" altLang="en-US"/>
          </a:p>
          <a:p>
            <a:r>
              <a:rPr lang="en-US" altLang="en-US"/>
              <a:t>Marketing (</a:t>
            </a:r>
            <a:r>
              <a:rPr lang="en-US" altLang="en-US"/>
              <a:t>£</a:t>
            </a:r>
            <a:r>
              <a:rPr lang="en-US" altLang="en-US"/>
              <a:t>3,000)</a:t>
            </a:r>
            <a:endParaRPr lang="en-US" altLang="en-US"/>
          </a:p>
          <a:p>
            <a:r>
              <a:rPr lang="en-US" altLang="en-US"/>
              <a:t>Website (</a:t>
            </a:r>
            <a:r>
              <a:rPr lang="en-US" altLang="en-US"/>
              <a:t>£</a:t>
            </a:r>
            <a:r>
              <a:rPr lang="en-US" altLang="en-US"/>
              <a:t>1,500)</a:t>
            </a:r>
            <a:endParaRPr lang="en-US" altLang="en-US"/>
          </a:p>
          <a:p>
            <a:r>
              <a:rPr lang="en-US" altLang="en-US"/>
              <a:t>Revenue (Month 1): </a:t>
            </a:r>
            <a:r>
              <a:rPr lang="en-US" altLang="en-US"/>
              <a:t>£</a:t>
            </a:r>
            <a:r>
              <a:rPr lang="en-US" altLang="en-US"/>
              <a:t>8,500</a:t>
            </a:r>
            <a:endParaRPr lang="en-US" altLang="en-US"/>
          </a:p>
          <a:p>
            <a:r>
              <a:rPr lang="en-US" altLang="en-US"/>
              <a:t>Profit: </a:t>
            </a:r>
            <a:r>
              <a:rPr lang="en-US" altLang="en-US"/>
              <a:t>£</a:t>
            </a:r>
            <a:r>
              <a:rPr lang="en-US" altLang="en-US"/>
              <a:t>2,000</a:t>
            </a:r>
            <a:endParaRPr lang="en-US" altLang="en-US"/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5002530" y="926465"/>
            <a:ext cx="6974205" cy="480949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Break-even Analysis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r>
              <a:rPr lang="en-US" altLang="en-US" sz="2335"/>
              <a:t>Breaking analysis: </a:t>
            </a:r>
            <a:endParaRPr lang="en-US" altLang="en-US" sz="2335"/>
          </a:p>
          <a:p>
            <a:r>
              <a:rPr lang="en-US" altLang="en-US" sz="2335"/>
              <a:t>Break-even (units) = Fixed Costs </a:t>
            </a:r>
            <a:r>
              <a:rPr lang="" altLang="en-US" sz="2335"/>
              <a:t>÷</a:t>
            </a:r>
            <a:r>
              <a:rPr lang="en-US" altLang="en-US" sz="2335"/>
              <a:t> (Selling Price per Unit − Variable Cost per Unit)</a:t>
            </a:r>
            <a:endParaRPr lang="en-US" altLang="en-US" sz="2335"/>
          </a:p>
          <a:p>
            <a:r>
              <a:rPr lang="en-US" altLang="en-US" sz="2335"/>
              <a:t>or</a:t>
            </a:r>
            <a:endParaRPr lang="en-US" altLang="en-US" sz="2335"/>
          </a:p>
          <a:p>
            <a:r>
              <a:rPr lang="en-US" altLang="en-US" sz="2335"/>
              <a:t>Break-even (units) = Fixed Costs </a:t>
            </a:r>
            <a:r>
              <a:rPr lang="" altLang="en-US" sz="2335"/>
              <a:t>÷</a:t>
            </a:r>
            <a:r>
              <a:rPr lang="en-US" altLang="en-US" sz="2335"/>
              <a:t> Contribution Margin per Unit</a:t>
            </a:r>
            <a:endParaRPr lang="en-US" altLang="en-US" sz="2335"/>
          </a:p>
          <a:p>
            <a:endParaRPr lang="en-US" altLang="en-US" sz="2335"/>
          </a:p>
          <a:p>
            <a:r>
              <a:rPr lang="en-US" altLang="en-US" sz="2335"/>
              <a:t>Following the above formula I was able to find out that :</a:t>
            </a:r>
            <a:endParaRPr lang="en-US" altLang="en-US" sz="2335"/>
          </a:p>
          <a:p>
            <a:r>
              <a:rPr lang="en-US" altLang="en-US" sz="2335"/>
              <a:t>2000/3=667 tops MODA LTD needs to sell for the first month to cover operation costs and reach break even poin</a:t>
            </a:r>
            <a:endParaRPr lang="en-US" altLang="en-US" sz="2335"/>
          </a:p>
          <a:p>
            <a:r>
              <a:rPr lang="en-US" altLang="en-US" sz="2285" b="1"/>
              <a:t>Break-even: 667 units</a:t>
            </a:r>
            <a:endParaRPr lang="en-US" altLang="en-US" sz="2285" b="1"/>
          </a:p>
          <a:p>
            <a:r>
              <a:rPr lang="en-US" altLang="en-US" sz="2285"/>
              <a:t>Expected within 4 months</a:t>
            </a:r>
            <a:endParaRPr lang="en-US" altLang="en-US" sz="2285"/>
          </a:p>
          <a:p>
            <a:r>
              <a:rPr lang="en-US" altLang="en-US" sz="2285"/>
              <a:t>Profit increases with brand growth</a:t>
            </a:r>
            <a:endParaRPr lang="en-US" altLang="en-US" sz="2285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TOTAL COSTS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endParaRPr lang="en-US"/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TOTAL COSTS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   are ALL the costs of a business.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Total Fund Needed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    = Startup Costs + Sum of (Operational  Cost - Revenue)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          up to the breakeven point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Applying the above formula I can conculed that: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  <a:p>
            <a:pPr marL="0" indent="0">
              <a:buNone/>
            </a:pPr>
            <a:r>
              <a:rPr lang="en-US" altLang="en-US">
                <a:latin typeface="Arial" panose="020B0704020202020204" pitchFamily="34" charset="0"/>
                <a:cs typeface="Arial" panose="020B0704020202020204" pitchFamily="34" charset="0"/>
              </a:rPr>
              <a:t>15,000+-(1000-2000) = 14,000 (first month total costs)</a:t>
            </a:r>
            <a:endParaRPr lang="en-US" altLang="en-US">
              <a:latin typeface="Arial" panose="020B0704020202020204" pitchFamily="34" charset="0"/>
              <a:cs typeface="Arial" panose="020B07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Break-even Growth (MODA LTD)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Unknown-2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8200" y="1277620"/>
            <a:ext cx="7405370" cy="544766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Conclusion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High demand market</a:t>
            </a:r>
            <a:endParaRPr lang="en-US" altLang="en-US"/>
          </a:p>
          <a:p>
            <a:r>
              <a:rPr lang="en-US" altLang="en-US"/>
              <a:t>Low startup costs</a:t>
            </a:r>
            <a:endParaRPr lang="en-US" altLang="en-US"/>
          </a:p>
          <a:p>
            <a:r>
              <a:rPr lang="en-US" altLang="en-US"/>
              <a:t>Strong digital strategy</a:t>
            </a:r>
            <a:endParaRPr lang="en-US" altLang="en-US"/>
          </a:p>
          <a:p>
            <a:r>
              <a:rPr lang="en-US" altLang="en-US"/>
              <a:t>Scalable business model</a:t>
            </a:r>
            <a:endParaRPr lang="en-US" altLang="en-US"/>
          </a:p>
          <a:p>
            <a:r>
              <a:rPr lang="en-US" altLang="en-US"/>
              <a:t>Profit expected within first month</a:t>
            </a:r>
            <a:endParaRPr lang="en-US" altLang="en-US"/>
          </a:p>
        </p:txBody>
      </p:sp>
      <p:pic>
        <p:nvPicPr>
          <p:cNvPr id="6" name="Picture 5" descr="Unknown-1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89725" y="285750"/>
            <a:ext cx="4343400" cy="65151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References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r>
              <a:rPr lang="en-US">
                <a:sym typeface="+mn-ea"/>
              </a:rPr>
              <a:t>References:</a:t>
            </a:r>
            <a:endParaRPr lang="en-US"/>
          </a:p>
          <a:p>
            <a:r>
              <a:rPr lang="en-US" altLang="en-US">
                <a:sym typeface="+mn-ea"/>
              </a:rPr>
              <a:t>Kotler, P. and Keller, K.L., 2016. Marketing Management. 15th ed. Harlow: Pearson.</a:t>
            </a:r>
            <a:endParaRPr lang="en-US" altLang="en-US"/>
          </a:p>
          <a:p>
            <a:r>
              <a:rPr lang="en-US" altLang="en-US">
                <a:sym typeface="+mn-ea"/>
              </a:rPr>
              <a:t>HM Revenue &amp; Customs, 2024. Running a business and paying tax. Available at: https://www.gov.uk/running-a-business (Accessed: 13 April 2026).</a:t>
            </a:r>
            <a:endParaRPr lang="en-US"/>
          </a:p>
          <a:p>
            <a:r>
              <a:rPr lang="en-US" altLang="en-US">
                <a:sym typeface="+mn-ea"/>
              </a:rPr>
              <a:t>Statista (2025) Online fashion market revenue worldwide. Available at: https://www.statista.com (Accessed: 18 March 2026).</a:t>
            </a:r>
            <a:endParaRPr lang="en-US" altLang="en-US"/>
          </a:p>
          <a:p>
            <a:r>
              <a:rPr lang="en-US" altLang="en-US">
                <a:sym typeface="+mn-ea"/>
              </a:rPr>
              <a:t>Statista (2025) Influence of social media on Gen Z purchasing decisions. Available at: https://www.statista.com (Accessed: 18 March 2026).</a:t>
            </a:r>
            <a:endParaRPr lang="en-US" altLang="en-US"/>
          </a:p>
          <a:p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Any Questions?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1675765" y="1691005"/>
            <a:ext cx="9189085" cy="497649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3207</Words>
  <Application>WPS Presentation</Application>
  <PresentationFormat>Widescreen</PresentationFormat>
  <Paragraphs>133</Paragraphs>
  <Slides>15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7" baseType="lpstr">
      <vt:lpstr>Arial</vt:lpstr>
      <vt:lpstr>SimSun</vt:lpstr>
      <vt:lpstr>Wingdings</vt:lpstr>
      <vt:lpstr>Times New Roman</vt:lpstr>
      <vt:lpstr>Calibri</vt:lpstr>
      <vt:lpstr>Helvetica Neue</vt:lpstr>
      <vt:lpstr>Microsoft YaHei</vt:lpstr>
      <vt:lpstr>汉仪旗黑</vt:lpstr>
      <vt:lpstr>Arial Unicode MS</vt:lpstr>
      <vt:lpstr>Calibri Light</vt:lpstr>
      <vt:lpstr>宋体-简</vt:lpstr>
      <vt:lpstr>Office Theme</vt:lpstr>
      <vt:lpstr>BUSINESS PLAN FOR MODA LTD</vt:lpstr>
      <vt:lpstr>Executive Summary</vt:lpstr>
      <vt:lpstr>Business Overview</vt:lpstr>
      <vt:lpstr>Structure &amp; Management</vt:lpstr>
      <vt:lpstr>Market Research (PESTEL)</vt:lpstr>
      <vt:lpstr>Competitor Analysis</vt:lpstr>
      <vt:lpstr>Marketing Strategy</vt:lpstr>
      <vt:lpstr>PowerPoint 演示文稿</vt:lpstr>
      <vt:lpstr>Financial Overview</vt:lpstr>
      <vt:lpstr>Break-even Analysis</vt:lpstr>
      <vt:lpstr>PowerPoint 演示文稿</vt:lpstr>
      <vt:lpstr>PowerPoint 演示文稿</vt:lpstr>
      <vt:lpstr>Conclusion</vt:lpstr>
      <vt:lpstr>PowerPoint 演示文稿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noidoishow</dc:creator>
  <cp:lastModifiedBy>noidoishow</cp:lastModifiedBy>
  <cp:revision>5</cp:revision>
  <dcterms:created xsi:type="dcterms:W3CDTF">2026-04-13T15:55:45Z</dcterms:created>
  <dcterms:modified xsi:type="dcterms:W3CDTF">2026-04-13T15:55:45Z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FBBA59CBF7BFE6DE0012DD692B0F4ED3_43</vt:lpwstr>
  </property>
  <property fmtid="{D5CDD505-2E9C-101B-9397-08002B2CF9AE}" pid="3" name="KSOProductBuildVer">
    <vt:lpwstr>1033-12.1.23155.23155</vt:lpwstr>
  </property>
</Properties>
</file>