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302" r:id="rId3"/>
    <p:sldId id="303" r:id="rId4"/>
    <p:sldId id="304" r:id="rId5"/>
    <p:sldId id="305" r:id="rId6"/>
    <p:sldId id="308" r:id="rId7"/>
    <p:sldId id="333" r:id="rId8"/>
    <p:sldId id="309" r:id="rId9"/>
    <p:sldId id="310" r:id="rId10"/>
    <p:sldId id="311" r:id="rId11"/>
    <p:sldId id="313" r:id="rId12"/>
    <p:sldId id="314" r:id="rId13"/>
    <p:sldId id="315" r:id="rId14"/>
    <p:sldId id="316" r:id="rId15"/>
    <p:sldId id="317" r:id="rId16"/>
    <p:sldId id="318" r:id="rId17"/>
    <p:sldId id="319" r:id="rId18"/>
    <p:sldId id="320" r:id="rId19"/>
    <p:sldId id="334" r:id="rId20"/>
    <p:sldId id="321" r:id="rId21"/>
    <p:sldId id="322" r:id="rId22"/>
    <p:sldId id="323" r:id="rId23"/>
    <p:sldId id="324" r:id="rId24"/>
    <p:sldId id="325" r:id="rId25"/>
    <p:sldId id="326" r:id="rId26"/>
    <p:sldId id="327" r:id="rId27"/>
    <p:sldId id="335" r:id="rId28"/>
    <p:sldId id="328" r:id="rId29"/>
    <p:sldId id="329" r:id="rId30"/>
    <p:sldId id="331" r:id="rId31"/>
    <p:sldId id="332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103" d="100"/>
          <a:sy n="103" d="100"/>
        </p:scale>
        <p:origin x="113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B6CBE7-BCA5-45D4-8A25-41F777A3C547}" type="slidenum">
              <a:rPr lang="en-US" smtClean="0">
                <a:latin typeface="Arial" pitchFamily="34" charset="0"/>
              </a:rPr>
              <a:pPr/>
              <a:t>5</a:t>
            </a:fld>
            <a:endParaRPr lang="en-US">
              <a:latin typeface="Arial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054" y="4343400"/>
            <a:ext cx="5027893" cy="4114800"/>
          </a:xfrm>
          <a:noFill/>
          <a:ln/>
        </p:spPr>
        <p:txBody>
          <a:bodyPr/>
          <a:lstStyle/>
          <a:p>
            <a:pPr algn="just" eaLnBrk="1" hangingPunct="1">
              <a:spcAft>
                <a:spcPts val="1000"/>
              </a:spcAft>
            </a:pPr>
            <a:r>
              <a:rPr lang="en-GB" dirty="0">
                <a:latin typeface="Arial" pitchFamily="34" charset="0"/>
              </a:rPr>
              <a:t>Appreciation of Norwegian</a:t>
            </a:r>
            <a:r>
              <a:rPr lang="en-GB" baseline="0" dirty="0">
                <a:latin typeface="Arial" pitchFamily="34" charset="0"/>
              </a:rPr>
              <a:t> Black metal Band </a:t>
            </a:r>
            <a:r>
              <a:rPr lang="en-GB" baseline="0" dirty="0" err="1">
                <a:latin typeface="Arial" pitchFamily="34" charset="0"/>
              </a:rPr>
              <a:t>Dimmu</a:t>
            </a:r>
            <a:r>
              <a:rPr lang="en-GB" baseline="0" dirty="0">
                <a:latin typeface="Arial" pitchFamily="34" charset="0"/>
              </a:rPr>
              <a:t> </a:t>
            </a:r>
            <a:r>
              <a:rPr lang="en-GB" baseline="0" dirty="0" err="1">
                <a:latin typeface="Arial" pitchFamily="34" charset="0"/>
              </a:rPr>
              <a:t>Borgin</a:t>
            </a:r>
            <a:r>
              <a:rPr lang="en-GB" baseline="0" dirty="0">
                <a:latin typeface="Arial" pitchFamily="34" charset="0"/>
              </a:rPr>
              <a:t> against age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C0F84D-088B-422D-8773-4DCB76F0F99C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763714" y="274640"/>
            <a:ext cx="6923087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808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Correlation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Correlation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Measuring Relationships</a:t>
            </a:r>
          </a:p>
          <a:p>
            <a:pPr lvl="1"/>
            <a:r>
              <a:rPr lang="en-GB" dirty="0" err="1"/>
              <a:t>Scatterplots</a:t>
            </a:r>
            <a:endParaRPr lang="en-GB" dirty="0"/>
          </a:p>
          <a:p>
            <a:pPr lvl="1"/>
            <a:r>
              <a:rPr lang="en-GB" dirty="0"/>
              <a:t>Covariance</a:t>
            </a:r>
          </a:p>
          <a:p>
            <a:pPr lvl="1"/>
            <a:r>
              <a:rPr lang="en-GB" dirty="0"/>
              <a:t>Pearson’s Correlation Coefficient</a:t>
            </a:r>
          </a:p>
          <a:p>
            <a:r>
              <a:rPr lang="en-GB" dirty="0"/>
              <a:t>Nonparametric measures</a:t>
            </a:r>
          </a:p>
          <a:p>
            <a:pPr lvl="1"/>
            <a:r>
              <a:rPr lang="en-GB" dirty="0"/>
              <a:t>Spearman’s Rho</a:t>
            </a:r>
          </a:p>
          <a:p>
            <a:pPr lvl="1"/>
            <a:r>
              <a:rPr lang="en-GB" dirty="0"/>
              <a:t>Kendall’s Tau</a:t>
            </a:r>
          </a:p>
          <a:p>
            <a:r>
              <a:rPr lang="en-GB" dirty="0"/>
              <a:t>Interpreting Correlations</a:t>
            </a:r>
          </a:p>
          <a:p>
            <a:pPr lvl="1"/>
            <a:r>
              <a:rPr lang="en-GB" dirty="0"/>
              <a:t>Causality</a:t>
            </a:r>
          </a:p>
          <a:p>
            <a:r>
              <a:rPr lang="en-GB" dirty="0"/>
              <a:t>Partial Correlations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correlation?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a way of measuring the extent to which two variables are related.</a:t>
            </a:r>
          </a:p>
          <a:p>
            <a:r>
              <a:rPr lang="en-GB" dirty="0"/>
              <a:t>It measures the pattern of responses across variables.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371600"/>
            <a:ext cx="6858000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We need to see whether as one variable increases, the other increases, decreases or stays the same.</a:t>
            </a:r>
          </a:p>
          <a:p>
            <a:r>
              <a:rPr lang="en-GB" dirty="0"/>
              <a:t>This can be done by calculating the Covariance.</a:t>
            </a:r>
          </a:p>
          <a:p>
            <a:pPr lvl="1"/>
            <a:r>
              <a:rPr lang="en-GB" dirty="0"/>
              <a:t>We look at how much each score deviates from the mean.</a:t>
            </a:r>
          </a:p>
          <a:p>
            <a:pPr lvl="1"/>
            <a:r>
              <a:rPr lang="en-GB" dirty="0"/>
              <a:t>If both variables deviate from the mean by the same amount, they are likely to be related.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Modeling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450"/>
              </a:spcBef>
              <a:spcAft>
                <a:spcPts val="450"/>
              </a:spcAft>
            </a:pPr>
            <a:r>
              <a:rPr lang="en-US" dirty="0">
                <a:latin typeface="Cambria Math"/>
                <a:ea typeface="ＭＳ 明朝"/>
                <a:cs typeface="Times New Roman"/>
              </a:rPr>
              <a:t>First, look at some scatterplots of the variables that have been measured.</a:t>
            </a:r>
          </a:p>
          <a:p>
            <a:pPr>
              <a:lnSpc>
                <a:spcPct val="150000"/>
              </a:lnSpc>
              <a:spcBef>
                <a:spcPts val="450"/>
              </a:spcBef>
              <a:spcAft>
                <a:spcPts val="450"/>
              </a:spcAft>
            </a:pPr>
            <a:r>
              <a:rPr lang="en-US" dirty="0">
                <a:latin typeface="Cambria Math"/>
                <a:ea typeface="ＭＳ 明朝"/>
                <a:cs typeface="Times New Roman"/>
              </a:rPr>
              <a:t>O</a:t>
            </a:r>
            <a:r>
              <a:rPr lang="en-GB" dirty="0" err="1">
                <a:latin typeface="Cambria Math"/>
                <a:ea typeface="ＭＳ 明朝"/>
                <a:cs typeface="Times New Roman"/>
              </a:rPr>
              <a:t>utcome</a:t>
            </a:r>
            <a:r>
              <a:rPr lang="en-GB" i="1" baseline="-25000" dirty="0" err="1">
                <a:latin typeface="Cambria Math"/>
                <a:ea typeface="ＭＳ 明朝"/>
                <a:cs typeface="Times New Roman"/>
              </a:rPr>
              <a:t>i</a:t>
            </a:r>
            <a:r>
              <a:rPr lang="en-GB" i="1" baseline="-25000" dirty="0">
                <a:latin typeface="Cambria Math"/>
                <a:ea typeface="ＭＳ 明朝"/>
                <a:cs typeface="Times New Roman"/>
              </a:rPr>
              <a:t> </a:t>
            </a:r>
            <a:r>
              <a:rPr lang="en-GB" dirty="0">
                <a:latin typeface="Cambria Math"/>
                <a:ea typeface="ＭＳ 明朝"/>
                <a:cs typeface="Times New Roman"/>
              </a:rPr>
              <a:t>= (model</a:t>
            </a:r>
            <a:r>
              <a:rPr lang="en-GB" baseline="-25000" dirty="0">
                <a:latin typeface="Cambria Math"/>
                <a:ea typeface="ＭＳ 明朝"/>
                <a:cs typeface="Times New Roman"/>
              </a:rPr>
              <a:t> </a:t>
            </a:r>
            <a:r>
              <a:rPr lang="en-GB" dirty="0">
                <a:latin typeface="Cambria Math"/>
                <a:ea typeface="ＭＳ 明朝"/>
                <a:cs typeface="Times New Roman"/>
              </a:rPr>
              <a:t>) + </a:t>
            </a:r>
            <a:r>
              <a:rPr lang="en-GB" dirty="0" err="1">
                <a:latin typeface="Cambria Math"/>
                <a:ea typeface="ＭＳ 明朝"/>
                <a:cs typeface="Times New Roman"/>
              </a:rPr>
              <a:t>error</a:t>
            </a:r>
            <a:r>
              <a:rPr lang="en-GB" i="1" baseline="-25000" dirty="0" err="1">
                <a:latin typeface="Cambria Math"/>
                <a:ea typeface="ＭＳ 明朝"/>
                <a:cs typeface="Times New Roman"/>
              </a:rPr>
              <a:t>i</a:t>
            </a:r>
            <a:endParaRPr lang="en-US" dirty="0">
              <a:latin typeface="Cambria Math"/>
              <a:ea typeface="ＭＳ 明朝"/>
              <a:cs typeface="Times New Roman"/>
            </a:endParaRPr>
          </a:p>
          <a:p>
            <a:pPr>
              <a:lnSpc>
                <a:spcPct val="150000"/>
              </a:lnSpc>
              <a:spcBef>
                <a:spcPts val="450"/>
              </a:spcBef>
              <a:spcAft>
                <a:spcPts val="450"/>
              </a:spcAft>
            </a:pPr>
            <a:r>
              <a:rPr lang="en-US" dirty="0">
                <a:latin typeface="Cambria Math"/>
                <a:ea typeface="ＭＳ 明朝"/>
                <a:cs typeface="Times New Roman"/>
              </a:rPr>
              <a:t>O</a:t>
            </a:r>
            <a:r>
              <a:rPr lang="en-GB" dirty="0" err="1">
                <a:latin typeface="Cambria Math"/>
                <a:ea typeface="ＭＳ 明朝"/>
                <a:cs typeface="Times New Roman"/>
              </a:rPr>
              <a:t>utcome</a:t>
            </a:r>
            <a:r>
              <a:rPr lang="en-GB" i="1" baseline="-25000" dirty="0" err="1">
                <a:latin typeface="Cambria Math"/>
                <a:ea typeface="ＭＳ 明朝"/>
                <a:cs typeface="Times New Roman"/>
              </a:rPr>
              <a:t>i</a:t>
            </a:r>
            <a:r>
              <a:rPr lang="en-GB" i="1" baseline="-25000" dirty="0">
                <a:latin typeface="Cambria Math"/>
                <a:ea typeface="ＭＳ 明朝"/>
                <a:cs typeface="Times New Roman"/>
              </a:rPr>
              <a:t> </a:t>
            </a:r>
            <a:r>
              <a:rPr lang="en-GB" dirty="0">
                <a:latin typeface="Cambria Math"/>
                <a:ea typeface="ＭＳ 明朝"/>
                <a:cs typeface="Times New Roman"/>
              </a:rPr>
              <a:t>= (</a:t>
            </a:r>
            <a:r>
              <a:rPr lang="en-GB" i="1" dirty="0" err="1">
                <a:latin typeface="Cambria Math"/>
                <a:ea typeface="ＭＳ 明朝"/>
                <a:cs typeface="Times New Roman"/>
              </a:rPr>
              <a:t>bX</a:t>
            </a:r>
            <a:r>
              <a:rPr lang="en-GB" i="1" baseline="-25000" dirty="0" err="1">
                <a:latin typeface="Cambria Math"/>
                <a:ea typeface="ＭＳ 明朝"/>
                <a:cs typeface="Times New Roman"/>
              </a:rPr>
              <a:t>i</a:t>
            </a:r>
            <a:r>
              <a:rPr lang="en-GB" i="1" baseline="-25000" dirty="0">
                <a:latin typeface="Cambria Math"/>
                <a:ea typeface="ＭＳ 明朝"/>
                <a:cs typeface="Times New Roman"/>
              </a:rPr>
              <a:t> </a:t>
            </a:r>
            <a:r>
              <a:rPr lang="en-GB" dirty="0">
                <a:latin typeface="Cambria Math"/>
                <a:ea typeface="ＭＳ 明朝"/>
                <a:cs typeface="Times New Roman"/>
              </a:rPr>
              <a:t>) + </a:t>
            </a:r>
            <a:r>
              <a:rPr lang="en-GB" dirty="0" err="1">
                <a:latin typeface="Cambria Math"/>
                <a:ea typeface="ＭＳ 明朝"/>
                <a:cs typeface="Times New Roman"/>
              </a:rPr>
              <a:t>error</a:t>
            </a:r>
            <a:r>
              <a:rPr lang="en-GB" i="1" baseline="-25000" dirty="0" err="1">
                <a:latin typeface="Cambria Math"/>
                <a:ea typeface="ＭＳ 明朝"/>
                <a:cs typeface="Times New Roman"/>
              </a:rPr>
              <a:t>i</a:t>
            </a:r>
            <a:endParaRPr lang="en-GB" baseline="-25000" dirty="0">
              <a:latin typeface="Cambria Math"/>
              <a:ea typeface="ＭＳ 明朝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4940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7" y="2510899"/>
            <a:ext cx="5472017" cy="145018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52935" y="1071546"/>
            <a:ext cx="4637516" cy="439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of 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variance tells us by how much scores deviate from the mean for a single variable.</a:t>
            </a:r>
          </a:p>
          <a:p>
            <a:r>
              <a:rPr lang="en-GB" dirty="0"/>
              <a:t>It is closely linked to the sum of squares.</a:t>
            </a:r>
          </a:p>
          <a:p>
            <a:r>
              <a:rPr lang="en-GB" dirty="0"/>
              <a:t>Covariance is similar – it tells is by how much scores on two variables differ from their respective means.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2"/>
          <p:cNvGraphicFramePr>
            <a:graphicFrameLocks noGrp="1" noChangeAspect="1"/>
          </p:cNvGraphicFramePr>
          <p:nvPr>
            <p:ph/>
          </p:nvPr>
        </p:nvGraphicFramePr>
        <p:xfrm>
          <a:off x="2000250" y="2241947"/>
          <a:ext cx="5486400" cy="24086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1562040" imgH="685800" progId="Equation.3">
                  <p:embed/>
                </p:oleObj>
              </mc:Choice>
              <mc:Fallback>
                <p:oleObj name="Equation" r:id="rId2" imgW="1562040" imgH="685800" progId="Equation.3">
                  <p:embed/>
                  <p:pic>
                    <p:nvPicPr>
                      <p:cNvPr id="1024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00250" y="2241947"/>
                        <a:ext cx="5486400" cy="240863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xtLst>
                        <a:ext uri="{FAA26D3D-D897-4be2-8F04-BA451C77F1D7}">
                          <ma14:placeholderFlag xmlns:ma14="http://schemas.microsoft.com/office/mac/drawingml/2011/main" xmlns="" val="1"/>
                        </a:ext>
                        <a:ext uri="{91240B29-F687-4f45-9708-019B960494DF}">
                          <a14:hiddenLine xmlns="" xmlns:a14="http://schemas.microsoft.com/office/drawing/2010/main" w="5715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Calculate the error between the mean and each subject’s score for the first variable (</a:t>
            </a:r>
            <a:r>
              <a:rPr lang="en-GB" i="1" dirty="0"/>
              <a:t>x</a:t>
            </a:r>
            <a:r>
              <a:rPr lang="en-GB" dirty="0"/>
              <a:t>).</a:t>
            </a:r>
          </a:p>
          <a:p>
            <a:r>
              <a:rPr lang="en-GB" dirty="0"/>
              <a:t>Calculate the error between the mean and their score for the second variable (</a:t>
            </a:r>
            <a:r>
              <a:rPr lang="en-GB" i="1" dirty="0"/>
              <a:t>y</a:t>
            </a:r>
            <a:r>
              <a:rPr lang="en-GB" dirty="0"/>
              <a:t>).</a:t>
            </a:r>
          </a:p>
          <a:p>
            <a:r>
              <a:rPr lang="en-GB" dirty="0"/>
              <a:t>Multiply these error values.</a:t>
            </a:r>
          </a:p>
          <a:p>
            <a:r>
              <a:rPr lang="en-GB" dirty="0"/>
              <a:t>Add these values and you get the cross product deviations.</a:t>
            </a:r>
          </a:p>
          <a:p>
            <a:r>
              <a:rPr lang="en-GB" dirty="0"/>
              <a:t>The covariance is the average cross-product deviations: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8" name="Object 4"/>
          <p:cNvGraphicFramePr>
            <a:graphicFrameLocks noChangeAspect="1"/>
          </p:cNvGraphicFramePr>
          <p:nvPr/>
        </p:nvGraphicFramePr>
        <p:xfrm>
          <a:off x="1833318" y="3161107"/>
          <a:ext cx="6167682" cy="12501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1244520" imgH="253800" progId="Equation.3">
                  <p:embed/>
                </p:oleObj>
              </mc:Choice>
              <mc:Fallback>
                <p:oleObj name="Equation" r:id="rId2" imgW="1244520" imgH="253800" progId="Equation.3">
                  <p:embed/>
                  <p:pic>
                    <p:nvPicPr>
                      <p:cNvPr id="1638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3318" y="3161107"/>
                        <a:ext cx="6167682" cy="12501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5715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46653" y="2357430"/>
            <a:ext cx="5707457" cy="219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covariance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It depends upon the units of measurement.</a:t>
            </a:r>
          </a:p>
          <a:p>
            <a:pPr lvl="1"/>
            <a:r>
              <a:rPr lang="en-GB" dirty="0"/>
              <a:t>E.g. The covariance of two variables measured in Miles might be 4.25, but if the same scores are converted to km, the covariance is 11.</a:t>
            </a:r>
          </a:p>
          <a:p>
            <a:r>
              <a:rPr lang="en-GB" dirty="0"/>
              <a:t>One solution: standardise it!</a:t>
            </a:r>
          </a:p>
          <a:p>
            <a:pPr lvl="1"/>
            <a:r>
              <a:rPr lang="en-GB" dirty="0"/>
              <a:t>Divide by the standard deviations of both variables.</a:t>
            </a:r>
          </a:p>
          <a:p>
            <a:r>
              <a:rPr lang="en-GB" dirty="0"/>
              <a:t>The standardised version of covariance is known as the correlation coefficient.</a:t>
            </a:r>
          </a:p>
          <a:p>
            <a:pPr lvl="1"/>
            <a:r>
              <a:rPr lang="en-GB" dirty="0"/>
              <a:t>It is relatively affected by units of measurement.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correlation coefficient</a:t>
            </a:r>
            <a:endParaRPr lang="en-GB" dirty="0"/>
          </a:p>
        </p:txBody>
      </p:sp>
      <p:graphicFrame>
        <p:nvGraphicFramePr>
          <p:cNvPr id="51202" name="Object 5"/>
          <p:cNvGraphicFramePr>
            <a:graphicFrameLocks noChangeAspect="1"/>
          </p:cNvGraphicFramePr>
          <p:nvPr/>
        </p:nvGraphicFramePr>
        <p:xfrm>
          <a:off x="2284811" y="2249091"/>
          <a:ext cx="4544615" cy="32611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901440" imgH="647640" progId="Equation.3">
                  <p:embed/>
                </p:oleObj>
              </mc:Choice>
              <mc:Fallback>
                <p:oleObj name="Equation" r:id="rId2" imgW="901440" imgH="647640" progId="Equation.3">
                  <p:embed/>
                  <p:pic>
                    <p:nvPicPr>
                      <p:cNvPr id="5120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811" y="2249091"/>
                        <a:ext cx="4544615" cy="32611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5715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correlation coefficient</a:t>
            </a:r>
          </a:p>
        </p:txBody>
      </p:sp>
      <p:graphicFrame>
        <p:nvGraphicFramePr>
          <p:cNvPr id="51202" name="Object 5"/>
          <p:cNvGraphicFramePr>
            <a:graphicFrameLocks noChangeAspect="1"/>
          </p:cNvGraphicFramePr>
          <p:nvPr/>
        </p:nvGraphicFramePr>
        <p:xfrm>
          <a:off x="2803911" y="1982380"/>
          <a:ext cx="3424247" cy="35829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799920" imgH="838080" progId="Equation.3">
                  <p:embed/>
                </p:oleObj>
              </mc:Choice>
              <mc:Fallback>
                <p:oleObj name="Equation" r:id="rId2" imgW="799920" imgH="838080" progId="Equation.3">
                  <p:embed/>
                  <p:pic>
                    <p:nvPicPr>
                      <p:cNvPr id="5120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03911" y="1982380"/>
                        <a:ext cx="3424247" cy="358297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5715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 anxiety example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Anxiety and Exam Performance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103 students</a:t>
            </a:r>
          </a:p>
          <a:p>
            <a:r>
              <a:rPr lang="en-GB" dirty="0"/>
              <a:t>Measures</a:t>
            </a:r>
          </a:p>
          <a:p>
            <a:pPr lvl="1"/>
            <a:r>
              <a:rPr lang="en-GB" dirty="0"/>
              <a:t>Time spent revising (hours)</a:t>
            </a:r>
          </a:p>
          <a:p>
            <a:pPr lvl="1"/>
            <a:r>
              <a:rPr lang="en-GB" dirty="0"/>
              <a:t>Exam performance (%)</a:t>
            </a:r>
          </a:p>
          <a:p>
            <a:pPr lvl="1"/>
            <a:r>
              <a:rPr lang="en-GB" dirty="0"/>
              <a:t>Exam Anxiety (the EAQ, score out of 100)</a:t>
            </a:r>
          </a:p>
          <a:p>
            <a:pPr lvl="1"/>
            <a:r>
              <a:rPr lang="en-GB" dirty="0"/>
              <a:t>Gender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Conducting correlation analysis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3582" y="2348880"/>
            <a:ext cx="5624243" cy="253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047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using SPSS Statistics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742" y="1839055"/>
            <a:ext cx="4536504" cy="377395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700" y="998730"/>
            <a:ext cx="5400600" cy="4599452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the results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3710" y="2024844"/>
            <a:ext cx="5715953" cy="2817495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to know about the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It varies between -1 and +1</a:t>
            </a:r>
          </a:p>
          <a:p>
            <a:pPr lvl="1"/>
            <a:r>
              <a:rPr lang="en-GB" dirty="0"/>
              <a:t>0 = no relationship</a:t>
            </a:r>
          </a:p>
          <a:p>
            <a:r>
              <a:rPr lang="en-GB" dirty="0"/>
              <a:t>It is an effect size</a:t>
            </a:r>
          </a:p>
          <a:p>
            <a:pPr lvl="1"/>
            <a:r>
              <a:rPr lang="en-GB" dirty="0"/>
              <a:t>±.1 = small effect</a:t>
            </a:r>
          </a:p>
          <a:p>
            <a:pPr lvl="1"/>
            <a:r>
              <a:rPr lang="en-GB" dirty="0"/>
              <a:t>±.3 = medium effect</a:t>
            </a:r>
          </a:p>
          <a:p>
            <a:pPr lvl="1"/>
            <a:r>
              <a:rPr lang="en-GB" dirty="0"/>
              <a:t>±.5 = large effect</a:t>
            </a:r>
          </a:p>
          <a:p>
            <a:r>
              <a:rPr lang="en-GB" dirty="0"/>
              <a:t>Coefficient of determination, </a:t>
            </a:r>
            <a:r>
              <a:rPr lang="en-GB" i="1" dirty="0"/>
              <a:t>r</a:t>
            </a:r>
            <a:r>
              <a:rPr lang="en-GB" i="1" baseline="30000" dirty="0"/>
              <a:t>2</a:t>
            </a:r>
          </a:p>
          <a:p>
            <a:pPr lvl="1"/>
            <a:r>
              <a:rPr lang="en-GB" dirty="0"/>
              <a:t>By squaring the value of </a:t>
            </a:r>
            <a:r>
              <a:rPr lang="en-GB" i="1" dirty="0"/>
              <a:t>r</a:t>
            </a:r>
            <a:r>
              <a:rPr lang="en-GB" dirty="0"/>
              <a:t> you get the proportion of variance in one variable shared by the other.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Correlation and causality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third-variable problem:</a:t>
            </a:r>
          </a:p>
          <a:p>
            <a:pPr lvl="1"/>
            <a:r>
              <a:rPr lang="en-GB" dirty="0"/>
              <a:t>In any correlation, causality between two variables cannot be assumed because there may be other measured or unmeasured variables affecting the results.</a:t>
            </a:r>
          </a:p>
          <a:p>
            <a:r>
              <a:rPr lang="en-GB" dirty="0"/>
              <a:t>Direction of causality:</a:t>
            </a:r>
          </a:p>
          <a:p>
            <a:pPr lvl="1"/>
            <a:r>
              <a:rPr lang="en-GB" dirty="0"/>
              <a:t>Correlation coefficients say nothing about which variable causes the other to change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Nonparametric correlation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Spearman’s rho</a:t>
            </a:r>
          </a:p>
          <a:p>
            <a:pPr lvl="1"/>
            <a:r>
              <a:rPr lang="en-GB" dirty="0"/>
              <a:t>Pearson’s correlation on the ranked data</a:t>
            </a:r>
          </a:p>
          <a:p>
            <a:r>
              <a:rPr lang="en-GB" dirty="0"/>
              <a:t>Kendall’s tau</a:t>
            </a:r>
          </a:p>
          <a:p>
            <a:pPr lvl="1"/>
            <a:r>
              <a:rPr lang="en-GB" dirty="0"/>
              <a:t>Better than Spearman’s for small samples</a:t>
            </a:r>
          </a:p>
          <a:p>
            <a:r>
              <a:rPr lang="en-GB" dirty="0"/>
              <a:t>World’s biggest liar competition</a:t>
            </a:r>
          </a:p>
          <a:p>
            <a:pPr lvl="1"/>
            <a:r>
              <a:rPr lang="en-GB" dirty="0"/>
              <a:t>68 contestants</a:t>
            </a:r>
          </a:p>
          <a:p>
            <a:pPr lvl="1"/>
            <a:r>
              <a:rPr lang="en-GB" dirty="0"/>
              <a:t>Measures</a:t>
            </a:r>
          </a:p>
          <a:p>
            <a:pPr lvl="2"/>
            <a:r>
              <a:rPr lang="en-GB" dirty="0"/>
              <a:t>Where they were placed in the competition (first, second, third, etc.)</a:t>
            </a:r>
          </a:p>
          <a:p>
            <a:pPr lvl="2"/>
            <a:r>
              <a:rPr lang="en-GB" dirty="0"/>
              <a:t>Creativity questionnaire (maximum score 60)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output Spearman’s rho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6488" y="2186862"/>
            <a:ext cx="5963875" cy="339876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output Kendall’s tau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718" y="2081466"/>
            <a:ext cx="5724636" cy="326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4198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sz="2700" dirty="0"/>
              <a:t>Partial and Semi-Partial Correlations</a:t>
            </a:r>
          </a:p>
        </p:txBody>
      </p:sp>
      <p:sp>
        <p:nvSpPr>
          <p:cNvPr id="24781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700" dirty="0"/>
              <a:t>Partial correlation: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Measures the relationship between two variables, adjusting for the effect that a third variable has on them both</a:t>
            </a:r>
          </a:p>
          <a:p>
            <a:pPr>
              <a:lnSpc>
                <a:spcPct val="90000"/>
              </a:lnSpc>
            </a:pPr>
            <a:r>
              <a:rPr lang="en-GB" sz="2700" dirty="0"/>
              <a:t>Semi-partial correlation: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 measure of the relationship between two variables while adjusting for the effect that one or more additional variables have on one of those variables. If we call our variables </a:t>
            </a:r>
            <a:r>
              <a:rPr lang="en-GB" i="1" dirty="0"/>
              <a:t>x</a:t>
            </a:r>
            <a:r>
              <a:rPr lang="en-GB" dirty="0"/>
              <a:t> and </a:t>
            </a:r>
            <a:r>
              <a:rPr lang="en-GB" i="1" dirty="0"/>
              <a:t>y</a:t>
            </a:r>
            <a:r>
              <a:rPr lang="en-GB" dirty="0"/>
              <a:t>, it gives us a measure of the variance in </a:t>
            </a:r>
            <a:r>
              <a:rPr lang="en-GB" i="1" dirty="0"/>
              <a:t>y</a:t>
            </a:r>
            <a:r>
              <a:rPr lang="en-GB" dirty="0"/>
              <a:t> that </a:t>
            </a:r>
            <a:r>
              <a:rPr lang="en-GB" i="1" dirty="0"/>
              <a:t>x</a:t>
            </a:r>
            <a:r>
              <a:rPr lang="en-GB" dirty="0"/>
              <a:t> alone shares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7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7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47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47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47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0" grpId="0" autoUpdateAnimBg="0"/>
      <p:bldP spid="247811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98730"/>
            <a:ext cx="4752528" cy="4575149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Doing partial correlation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304" y="2093376"/>
            <a:ext cx="6264696" cy="294128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Partial correlation output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549" y="2186820"/>
            <a:ext cx="6195346" cy="307838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2154</TotalTime>
  <Words>648</Words>
  <Application>Microsoft Office PowerPoint</Application>
  <PresentationFormat>On-screen Show (4:3)</PresentationFormat>
  <Paragraphs>97</Paragraphs>
  <Slides>31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Cambria Math</vt:lpstr>
      <vt:lpstr>Myriad Pro</vt:lpstr>
      <vt:lpstr>Verdana</vt:lpstr>
      <vt:lpstr>20140311PresentationUWTSDTemplate</vt:lpstr>
      <vt:lpstr>Equation</vt:lpstr>
      <vt:lpstr>LCB7004</vt:lpstr>
      <vt:lpstr>Correlation</vt:lpstr>
      <vt:lpstr>Aims</vt:lpstr>
      <vt:lpstr>What is a correlation?</vt:lpstr>
      <vt:lpstr>PowerPoint Presentation</vt:lpstr>
      <vt:lpstr>Measuring relationships</vt:lpstr>
      <vt:lpstr>Modeling relationships</vt:lpstr>
      <vt:lpstr>PowerPoint Presentation</vt:lpstr>
      <vt:lpstr>PowerPoint Presentation</vt:lpstr>
      <vt:lpstr>Revision of variance</vt:lpstr>
      <vt:lpstr>PowerPoint Presentation</vt:lpstr>
      <vt:lpstr>Covariance</vt:lpstr>
      <vt:lpstr>PowerPoint Presentation</vt:lpstr>
      <vt:lpstr>PowerPoint Presentation</vt:lpstr>
      <vt:lpstr>Problems with covariance</vt:lpstr>
      <vt:lpstr>The correlation coefficient</vt:lpstr>
      <vt:lpstr>The correlation coefficient</vt:lpstr>
      <vt:lpstr>An anxiety example</vt:lpstr>
      <vt:lpstr>Conducting correlation analysis</vt:lpstr>
      <vt:lpstr>Correlation using SPSS Statistics</vt:lpstr>
      <vt:lpstr>PowerPoint Presentation</vt:lpstr>
      <vt:lpstr>Reporting the results</vt:lpstr>
      <vt:lpstr>Things to know about the correlation</vt:lpstr>
      <vt:lpstr>Correlation and causality</vt:lpstr>
      <vt:lpstr>Nonparametric correlation</vt:lpstr>
      <vt:lpstr>Correlation output Spearman’s rho</vt:lpstr>
      <vt:lpstr>Correlation output Kendall’s tau</vt:lpstr>
      <vt:lpstr>Partial and Semi-Partial Correlations</vt:lpstr>
      <vt:lpstr>PowerPoint Presentation</vt:lpstr>
      <vt:lpstr>Doing partial correlation</vt:lpstr>
      <vt:lpstr>Partial correlation output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 Panagiotidis</cp:lastModifiedBy>
  <cp:revision>124</cp:revision>
  <cp:lastPrinted>2018-07-09T15:27:01Z</cp:lastPrinted>
  <dcterms:created xsi:type="dcterms:W3CDTF">2002-10-07T19:43:58Z</dcterms:created>
  <dcterms:modified xsi:type="dcterms:W3CDTF">2021-02-20T13:43:39Z</dcterms:modified>
</cp:coreProperties>
</file>