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4" autoAdjust="0"/>
    <p:restoredTop sz="94660"/>
  </p:normalViewPr>
  <p:slideViewPr>
    <p:cSldViewPr snapToGrid="0">
      <p:cViewPr varScale="1">
        <p:scale>
          <a:sx n="46" d="100"/>
          <a:sy n="46" d="100"/>
        </p:scale>
        <p:origin x="63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explosion val="18"/>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4"/>
              </a:solidFill>
              <a:ln w="19050">
                <a:solidFill>
                  <a:schemeClr val="lt1"/>
                </a:solidFill>
              </a:ln>
              <a:effectLst/>
            </c:spPr>
          </c:dPt>
          <c:dPt>
            <c:idx val="3"/>
            <c:bubble3D val="0"/>
            <c:spPr>
              <a:solidFill>
                <a:schemeClr val="accent4"/>
              </a:solidFill>
              <a:ln w="19050">
                <a:solidFill>
                  <a:schemeClr val="lt1"/>
                </a:solidFill>
              </a:ln>
              <a:effectLst/>
            </c:spPr>
          </c:dPt>
          <c:cat>
            <c:numRef>
              <c:f>Sheet1!$A$2:$A$5</c:f>
              <c:numCache>
                <c:formatCode>General</c:formatCode>
                <c:ptCount val="4"/>
              </c:numCache>
            </c:numRef>
          </c:cat>
          <c:val>
            <c:numRef>
              <c:f>Sheet1!$B$2:$B$5</c:f>
              <c:numCache>
                <c:formatCode>General</c:formatCode>
                <c:ptCount val="4"/>
                <c:pt idx="0">
                  <c:v>1</c:v>
                </c:pt>
                <c:pt idx="1">
                  <c:v>1</c:v>
                </c:pt>
                <c:pt idx="2">
                  <c:v>1</c:v>
                </c:pt>
              </c:numCache>
            </c:numRef>
          </c:val>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0.53879</cdr:x>
      <cdr:y>0.52739</cdr:y>
    </cdr:from>
    <cdr:to>
      <cdr:x>0.66699</cdr:x>
      <cdr:y>0.62982</cdr:y>
    </cdr:to>
    <cdr:sp macro="" textlink="">
      <cdr:nvSpPr>
        <cdr:cNvPr id="2" name="TextBox 16"/>
        <cdr:cNvSpPr txBox="1"/>
      </cdr:nvSpPr>
      <cdr:spPr>
        <a:xfrm xmlns:a="http://schemas.openxmlformats.org/drawingml/2006/main" rot="1789367">
          <a:off x="2727546" y="1617097"/>
          <a:ext cx="648962" cy="314075"/>
        </a:xfrm>
        <a:prstGeom xmlns:a="http://schemas.openxmlformats.org/drawingml/2006/main" prst="rect">
          <a:avLst/>
        </a:prstGeom>
        <a:noFill xmlns:a="http://schemas.openxmlformats.org/drawingml/2006/main"/>
      </cdr:spPr>
      <cdr:txBody>
        <a:bodyPr xmlns:a="http://schemas.openxmlformats.org/drawingml/2006/main" wrap="none"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r>
            <a:rPr lang="en-GB" sz="2000" b="1" dirty="0" smtClean="0">
              <a:solidFill>
                <a:schemeClr val="bg1">
                  <a:lumMod val="50000"/>
                </a:schemeClr>
              </a:solidFill>
            </a:rPr>
            <a:t>Think</a:t>
          </a:r>
          <a:endParaRPr lang="en-GB" sz="2000" b="1" dirty="0">
            <a:solidFill>
              <a:schemeClr val="bg1">
                <a:lumMod val="50000"/>
              </a:schemeClr>
            </a:solidFill>
          </a:endParaRPr>
        </a:p>
      </cdr:txBody>
    </cdr:sp>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46428EA-B998-4559-BC38-1427ADE883CC}" type="datetimeFigureOut">
              <a:rPr lang="en-GB" smtClean="0"/>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2679264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6428EA-B998-4559-BC38-1427ADE883CC}" type="datetimeFigureOut">
              <a:rPr lang="en-GB" smtClean="0"/>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3191411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46428EA-B998-4559-BC38-1427ADE883CC}" type="datetimeFigureOut">
              <a:rPr lang="en-GB" smtClean="0"/>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3431036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46428EA-B998-4559-BC38-1427ADE883CC}" type="datetimeFigureOut">
              <a:rPr lang="en-GB" smtClean="0"/>
              <a:t>13/09/2018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1658169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46428EA-B998-4559-BC38-1427ADE883CC}" type="datetimeFigureOut">
              <a:rPr lang="en-GB" smtClean="0"/>
              <a:t>13/09/2018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3106515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46428EA-B998-4559-BC38-1427ADE883CC}" type="datetimeFigureOut">
              <a:rPr lang="en-GB" smtClean="0"/>
              <a:t>13/09/2018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2395838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6428EA-B998-4559-BC38-1427ADE883CC}" type="datetimeFigureOut">
              <a:rPr lang="en-GB" smtClean="0"/>
              <a:t>13/09/2018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45051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46428EA-B998-4559-BC38-1427ADE883CC}" type="datetimeFigureOut">
              <a:rPr lang="en-GB" smtClean="0"/>
              <a:t>13/09/2018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120088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46428EA-B998-4559-BC38-1427ADE883CC}" type="datetimeFigureOut">
              <a:rPr lang="en-GB" smtClean="0"/>
              <a:t>13/09/2018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2160005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6428EA-B998-4559-BC38-1427ADE883CC}" type="datetimeFigureOut">
              <a:rPr lang="en-GB" smtClean="0"/>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729859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6428EA-B998-4559-BC38-1427ADE883CC}" type="datetimeFigureOut">
              <a:rPr lang="en-GB" smtClean="0"/>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4165098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6428EA-B998-4559-BC38-1427ADE883CC}" type="datetimeFigureOut">
              <a:rPr lang="en-GB" smtClean="0"/>
              <a:t>13/09/2018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5BD73D-1D00-4A5E-B4B2-A4D8B9027234}" type="slidenum">
              <a:rPr lang="en-GB" smtClean="0"/>
              <a:t>‹#›</a:t>
            </a:fld>
            <a:endParaRPr lang="en-GB"/>
          </a:p>
        </p:txBody>
      </p:sp>
    </p:spTree>
    <p:extLst>
      <p:ext uri="{BB962C8B-B14F-4D97-AF65-F5344CB8AC3E}">
        <p14:creationId xmlns:p14="http://schemas.microsoft.com/office/powerpoint/2010/main" val="2731214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24245"/>
            <a:ext cx="9144000" cy="4262156"/>
          </a:xfrm>
        </p:spPr>
        <p:txBody>
          <a:bodyPr>
            <a:normAutofit/>
          </a:bodyPr>
          <a:lstStyle/>
          <a:p>
            <a:r>
              <a:rPr lang="en-GB" dirty="0"/>
              <a:t/>
            </a:r>
            <a:br>
              <a:rPr lang="en-GB" dirty="0"/>
            </a:br>
            <a:r>
              <a:rPr lang="en-GB" dirty="0"/>
              <a:t>&lt;</a:t>
            </a:r>
            <a:r>
              <a:rPr lang="en-GB" dirty="0" smtClean="0"/>
              <a:t>Your name here&gt; </a:t>
            </a:r>
            <a:br>
              <a:rPr lang="en-GB" dirty="0" smtClean="0"/>
            </a:br>
            <a:r>
              <a:rPr lang="en-GB" dirty="0" smtClean="0"/>
              <a:t/>
            </a:r>
            <a:br>
              <a:rPr lang="en-GB" dirty="0" smtClean="0"/>
            </a:br>
            <a:r>
              <a:rPr lang="en-GB" dirty="0" smtClean="0"/>
              <a:t>Professional Reflection</a:t>
            </a:r>
            <a:endParaRPr lang="en-GB" dirty="0"/>
          </a:p>
        </p:txBody>
      </p:sp>
      <p:sp>
        <p:nvSpPr>
          <p:cNvPr id="3" name="Subtitle 2"/>
          <p:cNvSpPr>
            <a:spLocks noGrp="1"/>
          </p:cNvSpPr>
          <p:nvPr>
            <p:ph type="subTitle" idx="1"/>
          </p:nvPr>
        </p:nvSpPr>
        <p:spPr>
          <a:xfrm>
            <a:off x="1524000" y="5486400"/>
            <a:ext cx="9144000" cy="669758"/>
          </a:xfrm>
        </p:spPr>
        <p:txBody>
          <a:bodyPr>
            <a:normAutofit fontScale="85000" lnSpcReduction="20000"/>
          </a:bodyPr>
          <a:lstStyle/>
          <a:p>
            <a:endParaRPr lang="en-GB" dirty="0" smtClean="0"/>
          </a:p>
          <a:p>
            <a:r>
              <a:rPr lang="en-GB" dirty="0" smtClean="0"/>
              <a:t>Secondary PGCE</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20060" y="168275"/>
            <a:ext cx="5271204" cy="954088"/>
          </a:xfrm>
          <a:prstGeom prst="rect">
            <a:avLst/>
          </a:prstGeom>
        </p:spPr>
      </p:pic>
    </p:spTree>
    <p:extLst>
      <p:ext uri="{BB962C8B-B14F-4D97-AF65-F5344CB8AC3E}">
        <p14:creationId xmlns:p14="http://schemas.microsoft.com/office/powerpoint/2010/main" val="1409207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06142" y="411620"/>
            <a:ext cx="5052447" cy="471783"/>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100" b="1" dirty="0" smtClean="0"/>
              <a:t>Instructions</a:t>
            </a:r>
            <a:r>
              <a:rPr lang="en-GB" dirty="0" smtClean="0"/>
              <a:t>	</a:t>
            </a:r>
            <a:endParaRPr lang="en-GB" dirty="0"/>
          </a:p>
        </p:txBody>
      </p:sp>
      <p:sp>
        <p:nvSpPr>
          <p:cNvPr id="6" name="Content Placeholder 2"/>
          <p:cNvSpPr txBox="1">
            <a:spLocks/>
          </p:cNvSpPr>
          <p:nvPr/>
        </p:nvSpPr>
        <p:spPr>
          <a:xfrm>
            <a:off x="518684" y="1231133"/>
            <a:ext cx="5439905" cy="46891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dirty="0" smtClean="0"/>
              <a:t>This process of meet – test – share should underpin your reflection, planning and teaching each week.</a:t>
            </a:r>
          </a:p>
          <a:p>
            <a:r>
              <a:rPr lang="en-GB" sz="1400" dirty="0" smtClean="0"/>
              <a:t>Copy the template slide to create a fresh cycle for each week</a:t>
            </a:r>
          </a:p>
          <a:p>
            <a:r>
              <a:rPr lang="en-GB" sz="1400" dirty="0" smtClean="0"/>
              <a:t>Complete the process as you go through the week rather than trying to complete it retrospectively. </a:t>
            </a:r>
          </a:p>
          <a:p>
            <a:r>
              <a:rPr lang="en-GB" sz="1400" dirty="0" smtClean="0"/>
              <a:t>Start with ‘Meet’ and consider your main target for the forthcoming week. </a:t>
            </a:r>
          </a:p>
          <a:p>
            <a:r>
              <a:rPr lang="en-GB" sz="1400" dirty="0" smtClean="0"/>
              <a:t>Use the first ‘think’ space to consider some possible strategies to help you address your target. These could come from literature, teacher blogs or from professional dialogue. Identify which of these you will deploy</a:t>
            </a:r>
          </a:p>
          <a:p>
            <a:r>
              <a:rPr lang="en-GB" sz="1400" dirty="0" smtClean="0"/>
              <a:t>Use the test phase to try out your ideas. This could be with a variety of classes is appropriate</a:t>
            </a:r>
          </a:p>
          <a:p>
            <a:r>
              <a:rPr lang="en-GB" sz="1400" dirty="0" smtClean="0"/>
              <a:t>Use the next ‘think’ phase to reflect on what worked and what didn’t. This may be in light of professional dialogue or pupil voice</a:t>
            </a:r>
          </a:p>
          <a:p>
            <a:r>
              <a:rPr lang="en-GB" sz="1400" dirty="0" smtClean="0"/>
              <a:t>The share stage allows you to reflect on this cycle with your mentor. You could also consider if this experience could be used in your PDP</a:t>
            </a:r>
            <a:endParaRPr lang="en-GB" sz="1400" dirty="0"/>
          </a:p>
        </p:txBody>
      </p:sp>
    </p:spTree>
    <p:extLst>
      <p:ext uri="{BB962C8B-B14F-4D97-AF65-F5344CB8AC3E}">
        <p14:creationId xmlns:p14="http://schemas.microsoft.com/office/powerpoint/2010/main" val="2536415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4491791" y="132891"/>
            <a:ext cx="2881074" cy="2123658"/>
          </a:xfrm>
          <a:prstGeom prst="rect">
            <a:avLst/>
          </a:prstGeom>
          <a:noFill/>
          <a:ln>
            <a:solidFill>
              <a:schemeClr val="bg1">
                <a:lumMod val="50000"/>
              </a:schemeClr>
            </a:solidFill>
          </a:ln>
        </p:spPr>
        <p:txBody>
          <a:bodyPr wrap="square" rtlCol="0">
            <a:spAutoFit/>
          </a:bodyPr>
          <a:lstStyle/>
          <a:p>
            <a:r>
              <a:rPr lang="en-GB" sz="1200" b="1" dirty="0" smtClean="0"/>
              <a:t>Think </a:t>
            </a:r>
          </a:p>
          <a:p>
            <a:r>
              <a:rPr lang="en-GB" sz="1200" i="1" dirty="0" smtClean="0"/>
              <a:t>Are you carrying this target forward, or developing a new target?</a:t>
            </a:r>
          </a:p>
          <a:p>
            <a:endParaRPr lang="en-GB" sz="1200" i="1" dirty="0" smtClean="0"/>
          </a:p>
          <a:p>
            <a:endParaRPr lang="en-GB" sz="1200" i="1" dirty="0"/>
          </a:p>
          <a:p>
            <a:endParaRPr lang="en-GB" sz="1200" i="1" dirty="0" smtClean="0"/>
          </a:p>
          <a:p>
            <a:endParaRPr lang="en-GB" sz="1200" i="1" dirty="0"/>
          </a:p>
          <a:p>
            <a:endParaRPr lang="en-GB" sz="1200" i="1" dirty="0"/>
          </a:p>
          <a:p>
            <a:endParaRPr lang="en-GB" sz="1200" i="1" dirty="0" smtClean="0"/>
          </a:p>
          <a:p>
            <a:endParaRPr lang="en-GB" sz="1200" i="1" dirty="0"/>
          </a:p>
          <a:p>
            <a:endParaRPr lang="en-GB" sz="1200" i="1" dirty="0" smtClean="0"/>
          </a:p>
        </p:txBody>
      </p:sp>
      <p:sp>
        <p:nvSpPr>
          <p:cNvPr id="21" name="TextBox 20"/>
          <p:cNvSpPr txBox="1"/>
          <p:nvPr/>
        </p:nvSpPr>
        <p:spPr>
          <a:xfrm>
            <a:off x="63030" y="3682635"/>
            <a:ext cx="4282784" cy="3046988"/>
          </a:xfrm>
          <a:prstGeom prst="rect">
            <a:avLst/>
          </a:prstGeom>
          <a:noFill/>
          <a:ln>
            <a:solidFill>
              <a:schemeClr val="bg1">
                <a:lumMod val="50000"/>
              </a:schemeClr>
            </a:solidFill>
          </a:ln>
        </p:spPr>
        <p:txBody>
          <a:bodyPr wrap="square" rtlCol="0">
            <a:spAutoFit/>
          </a:bodyPr>
          <a:lstStyle/>
          <a:p>
            <a:r>
              <a:rPr lang="en-GB" sz="1200" b="1" dirty="0" smtClean="0"/>
              <a:t>Think – Reflect on your implementation</a:t>
            </a:r>
          </a:p>
          <a:p>
            <a:r>
              <a:rPr lang="en-GB" sz="1200" i="1" dirty="0" smtClean="0"/>
              <a:t>What worked? What didn’t?</a:t>
            </a:r>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a:p>
          <a:p>
            <a:endParaRPr lang="en-GB" sz="1200" i="1" dirty="0"/>
          </a:p>
        </p:txBody>
      </p:sp>
      <p:sp>
        <p:nvSpPr>
          <p:cNvPr id="19" name="TextBox 18"/>
          <p:cNvSpPr txBox="1"/>
          <p:nvPr/>
        </p:nvSpPr>
        <p:spPr>
          <a:xfrm>
            <a:off x="7737182" y="3858391"/>
            <a:ext cx="4404412" cy="2862322"/>
          </a:xfrm>
          <a:prstGeom prst="rect">
            <a:avLst/>
          </a:prstGeom>
          <a:noFill/>
          <a:ln>
            <a:solidFill>
              <a:schemeClr val="bg1">
                <a:lumMod val="50000"/>
              </a:schemeClr>
            </a:solidFill>
          </a:ln>
        </p:spPr>
        <p:txBody>
          <a:bodyPr wrap="square" rtlCol="0">
            <a:spAutoFit/>
          </a:bodyPr>
          <a:lstStyle/>
          <a:p>
            <a:r>
              <a:rPr lang="en-GB" sz="1200" b="1" dirty="0" smtClean="0"/>
              <a:t>Think - Develop your strategy</a:t>
            </a:r>
          </a:p>
          <a:p>
            <a:r>
              <a:rPr lang="en-GB" sz="1200" i="1" dirty="0" smtClean="0"/>
              <a:t>This should be informed by at least two named sources (this can include professional dialogue). Be specific.</a:t>
            </a:r>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a:p>
        </p:txBody>
      </p:sp>
      <p:sp>
        <p:nvSpPr>
          <p:cNvPr id="3" name="TextBox 2"/>
          <p:cNvSpPr txBox="1"/>
          <p:nvPr/>
        </p:nvSpPr>
        <p:spPr>
          <a:xfrm>
            <a:off x="7640744" y="473804"/>
            <a:ext cx="4523682" cy="2492990"/>
          </a:xfrm>
          <a:prstGeom prst="rect">
            <a:avLst/>
          </a:prstGeom>
          <a:noFill/>
          <a:ln>
            <a:solidFill>
              <a:srgbClr val="0070C0"/>
            </a:solidFill>
          </a:ln>
        </p:spPr>
        <p:txBody>
          <a:bodyPr wrap="square" rtlCol="0">
            <a:spAutoFit/>
          </a:bodyPr>
          <a:lstStyle/>
          <a:p>
            <a:r>
              <a:rPr lang="en-GB" sz="1200" b="1" dirty="0" smtClean="0"/>
              <a:t>Meet - Identify your target.</a:t>
            </a:r>
          </a:p>
          <a:p>
            <a:r>
              <a:rPr lang="en-GB" sz="1200" i="1" dirty="0" smtClean="0"/>
              <a:t>Make reference to QTS standard and previous feedback</a:t>
            </a:r>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smtClean="0"/>
          </a:p>
          <a:p>
            <a:endParaRPr lang="en-GB" sz="1200" i="1" dirty="0"/>
          </a:p>
          <a:p>
            <a:endParaRPr lang="en-GB" sz="1200" i="1" dirty="0" smtClean="0"/>
          </a:p>
          <a:p>
            <a:endParaRPr lang="en-GB" sz="1200" i="1" dirty="0"/>
          </a:p>
          <a:p>
            <a:endParaRPr lang="en-GB" sz="1200" i="1" dirty="0"/>
          </a:p>
        </p:txBody>
      </p:sp>
      <p:graphicFrame>
        <p:nvGraphicFramePr>
          <p:cNvPr id="13" name="Chart 12"/>
          <p:cNvGraphicFramePr/>
          <p:nvPr>
            <p:extLst>
              <p:ext uri="{D42A27DB-BD31-4B8C-83A1-F6EECF244321}">
                <p14:modId xmlns:p14="http://schemas.microsoft.com/office/powerpoint/2010/main" val="1573127473"/>
              </p:ext>
            </p:extLst>
          </p:nvPr>
        </p:nvGraphicFramePr>
        <p:xfrm>
          <a:off x="3538517" y="2075197"/>
          <a:ext cx="5062314" cy="3066220"/>
        </p:xfrm>
        <a:graphic>
          <a:graphicData uri="http://schemas.openxmlformats.org/drawingml/2006/chart">
            <c:chart xmlns:c="http://schemas.openxmlformats.org/drawingml/2006/chart" xmlns:r="http://schemas.openxmlformats.org/officeDocument/2006/relationships" r:id="rId2"/>
          </a:graphicData>
        </a:graphic>
      </p:graphicFrame>
      <p:sp>
        <p:nvSpPr>
          <p:cNvPr id="14" name="TextBox 13"/>
          <p:cNvSpPr txBox="1"/>
          <p:nvPr/>
        </p:nvSpPr>
        <p:spPr>
          <a:xfrm>
            <a:off x="6460091" y="2917056"/>
            <a:ext cx="755207" cy="400110"/>
          </a:xfrm>
          <a:prstGeom prst="rect">
            <a:avLst/>
          </a:prstGeom>
          <a:noFill/>
        </p:spPr>
        <p:txBody>
          <a:bodyPr wrap="none" rtlCol="0">
            <a:spAutoFit/>
          </a:bodyPr>
          <a:lstStyle/>
          <a:p>
            <a:r>
              <a:rPr lang="en-GB" sz="2000" b="1" dirty="0" smtClean="0">
                <a:solidFill>
                  <a:schemeClr val="bg1"/>
                </a:solidFill>
              </a:rPr>
              <a:t>Meet</a:t>
            </a:r>
            <a:endParaRPr lang="en-GB" sz="2000" b="1" dirty="0">
              <a:solidFill>
                <a:schemeClr val="bg1"/>
              </a:solidFill>
            </a:endParaRPr>
          </a:p>
        </p:txBody>
      </p:sp>
      <p:sp>
        <p:nvSpPr>
          <p:cNvPr id="15" name="TextBox 14"/>
          <p:cNvSpPr txBox="1"/>
          <p:nvPr/>
        </p:nvSpPr>
        <p:spPr>
          <a:xfrm>
            <a:off x="5766258" y="4264558"/>
            <a:ext cx="606833" cy="400110"/>
          </a:xfrm>
          <a:prstGeom prst="rect">
            <a:avLst/>
          </a:prstGeom>
          <a:noFill/>
        </p:spPr>
        <p:txBody>
          <a:bodyPr wrap="none" rtlCol="0">
            <a:spAutoFit/>
          </a:bodyPr>
          <a:lstStyle/>
          <a:p>
            <a:r>
              <a:rPr lang="en-GB" sz="2000" b="1" dirty="0" smtClean="0">
                <a:solidFill>
                  <a:schemeClr val="bg1"/>
                </a:solidFill>
              </a:rPr>
              <a:t>Test</a:t>
            </a:r>
            <a:endParaRPr lang="en-GB" sz="2000" b="1" dirty="0">
              <a:solidFill>
                <a:schemeClr val="bg1"/>
              </a:solidFill>
            </a:endParaRPr>
          </a:p>
        </p:txBody>
      </p:sp>
      <p:sp>
        <p:nvSpPr>
          <p:cNvPr id="16" name="TextBox 15"/>
          <p:cNvSpPr txBox="1"/>
          <p:nvPr/>
        </p:nvSpPr>
        <p:spPr>
          <a:xfrm>
            <a:off x="4969040" y="2917056"/>
            <a:ext cx="789319" cy="400110"/>
          </a:xfrm>
          <a:prstGeom prst="rect">
            <a:avLst/>
          </a:prstGeom>
          <a:noFill/>
        </p:spPr>
        <p:txBody>
          <a:bodyPr wrap="none" rtlCol="0">
            <a:spAutoFit/>
          </a:bodyPr>
          <a:lstStyle/>
          <a:p>
            <a:r>
              <a:rPr lang="en-GB" sz="2000" b="1" dirty="0" smtClean="0">
                <a:solidFill>
                  <a:schemeClr val="bg1"/>
                </a:solidFill>
              </a:rPr>
              <a:t>Share</a:t>
            </a:r>
            <a:endParaRPr lang="en-GB" sz="2000" b="1" dirty="0">
              <a:solidFill>
                <a:schemeClr val="bg1"/>
              </a:solidFill>
            </a:endParaRPr>
          </a:p>
        </p:txBody>
      </p:sp>
      <p:sp>
        <p:nvSpPr>
          <p:cNvPr id="17" name="TextBox 16"/>
          <p:cNvSpPr txBox="1"/>
          <p:nvPr/>
        </p:nvSpPr>
        <p:spPr>
          <a:xfrm rot="19761414">
            <a:off x="5085929" y="3709805"/>
            <a:ext cx="772969" cy="400110"/>
          </a:xfrm>
          <a:prstGeom prst="rect">
            <a:avLst/>
          </a:prstGeom>
          <a:noFill/>
        </p:spPr>
        <p:txBody>
          <a:bodyPr wrap="none" rtlCol="0">
            <a:spAutoFit/>
          </a:bodyPr>
          <a:lstStyle/>
          <a:p>
            <a:r>
              <a:rPr lang="en-GB" sz="2000" b="1" dirty="0" smtClean="0">
                <a:solidFill>
                  <a:schemeClr val="bg1">
                    <a:lumMod val="50000"/>
                  </a:schemeClr>
                </a:solidFill>
              </a:rPr>
              <a:t>Think</a:t>
            </a:r>
            <a:endParaRPr lang="en-GB" sz="2000" b="1" dirty="0">
              <a:solidFill>
                <a:schemeClr val="bg1">
                  <a:lumMod val="50000"/>
                </a:schemeClr>
              </a:solidFill>
            </a:endParaRPr>
          </a:p>
        </p:txBody>
      </p:sp>
      <p:sp>
        <p:nvSpPr>
          <p:cNvPr id="20" name="TextBox 19"/>
          <p:cNvSpPr txBox="1"/>
          <p:nvPr/>
        </p:nvSpPr>
        <p:spPr>
          <a:xfrm>
            <a:off x="4491790" y="4980288"/>
            <a:ext cx="3144252" cy="1754326"/>
          </a:xfrm>
          <a:prstGeom prst="rect">
            <a:avLst/>
          </a:prstGeom>
          <a:noFill/>
          <a:ln>
            <a:solidFill>
              <a:schemeClr val="accent2"/>
            </a:solidFill>
          </a:ln>
        </p:spPr>
        <p:txBody>
          <a:bodyPr wrap="square" rtlCol="0">
            <a:spAutoFit/>
          </a:bodyPr>
          <a:lstStyle/>
          <a:p>
            <a:r>
              <a:rPr lang="en-GB" sz="1200" b="1" dirty="0" smtClean="0"/>
              <a:t>Test - Implementation</a:t>
            </a:r>
          </a:p>
          <a:p>
            <a:r>
              <a:rPr lang="en-GB" sz="1200" i="1" dirty="0" smtClean="0"/>
              <a:t>Where, when and how have you tested it?</a:t>
            </a:r>
          </a:p>
          <a:p>
            <a:endParaRPr lang="en-GB" sz="1200" i="1" dirty="0"/>
          </a:p>
          <a:p>
            <a:endParaRPr lang="en-GB" sz="1200" i="1" dirty="0" smtClean="0"/>
          </a:p>
          <a:p>
            <a:endParaRPr lang="en-GB" sz="1200" i="1" dirty="0" smtClean="0"/>
          </a:p>
          <a:p>
            <a:endParaRPr lang="en-GB" sz="1200" i="1" dirty="0"/>
          </a:p>
          <a:p>
            <a:endParaRPr lang="en-GB" sz="1200" i="1" dirty="0"/>
          </a:p>
          <a:p>
            <a:endParaRPr lang="en-GB" sz="1200" i="1" dirty="0" smtClean="0"/>
          </a:p>
          <a:p>
            <a:endParaRPr lang="en-GB" sz="1200" i="1" dirty="0"/>
          </a:p>
        </p:txBody>
      </p:sp>
      <p:sp>
        <p:nvSpPr>
          <p:cNvPr id="23" name="TextBox 22"/>
          <p:cNvSpPr txBox="1"/>
          <p:nvPr/>
        </p:nvSpPr>
        <p:spPr>
          <a:xfrm>
            <a:off x="63030" y="495901"/>
            <a:ext cx="4150288" cy="2492990"/>
          </a:xfrm>
          <a:prstGeom prst="rect">
            <a:avLst/>
          </a:prstGeom>
          <a:noFill/>
          <a:ln>
            <a:solidFill>
              <a:schemeClr val="bg1">
                <a:lumMod val="50000"/>
              </a:schemeClr>
            </a:solidFill>
          </a:ln>
        </p:spPr>
        <p:txBody>
          <a:bodyPr wrap="square" rtlCol="0">
            <a:spAutoFit/>
          </a:bodyPr>
          <a:lstStyle/>
          <a:p>
            <a:r>
              <a:rPr lang="en-GB" sz="1200" b="1" dirty="0" smtClean="0"/>
              <a:t>Share </a:t>
            </a:r>
          </a:p>
          <a:p>
            <a:r>
              <a:rPr lang="en-GB" sz="1200" i="1" dirty="0" smtClean="0"/>
              <a:t>What were your reflections shared with the class teacher or your mentor?</a:t>
            </a:r>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a:p>
        </p:txBody>
      </p:sp>
      <p:sp>
        <p:nvSpPr>
          <p:cNvPr id="25" name="TextBox 24"/>
          <p:cNvSpPr txBox="1"/>
          <p:nvPr/>
        </p:nvSpPr>
        <p:spPr>
          <a:xfrm>
            <a:off x="63030" y="53719"/>
            <a:ext cx="1144993" cy="276999"/>
          </a:xfrm>
          <a:prstGeom prst="rect">
            <a:avLst/>
          </a:prstGeom>
          <a:noFill/>
        </p:spPr>
        <p:txBody>
          <a:bodyPr wrap="none" rtlCol="0">
            <a:spAutoFit/>
          </a:bodyPr>
          <a:lstStyle/>
          <a:p>
            <a:r>
              <a:rPr lang="en-GB" sz="1200" dirty="0" smtClean="0"/>
              <a:t>Date: 00/00/00</a:t>
            </a:r>
            <a:endParaRPr lang="en-GB" sz="1200" dirty="0"/>
          </a:p>
        </p:txBody>
      </p:sp>
      <p:sp>
        <p:nvSpPr>
          <p:cNvPr id="26" name="TextBox 25"/>
          <p:cNvSpPr txBox="1"/>
          <p:nvPr/>
        </p:nvSpPr>
        <p:spPr>
          <a:xfrm rot="16200000">
            <a:off x="5665720" y="2739439"/>
            <a:ext cx="772969" cy="400110"/>
          </a:xfrm>
          <a:prstGeom prst="rect">
            <a:avLst/>
          </a:prstGeom>
          <a:noFill/>
        </p:spPr>
        <p:txBody>
          <a:bodyPr wrap="none" rtlCol="0">
            <a:spAutoFit/>
          </a:bodyPr>
          <a:lstStyle/>
          <a:p>
            <a:r>
              <a:rPr lang="en-GB" sz="2000" b="1" dirty="0" smtClean="0">
                <a:solidFill>
                  <a:schemeClr val="bg1">
                    <a:lumMod val="50000"/>
                  </a:schemeClr>
                </a:solidFill>
              </a:rPr>
              <a:t>Think</a:t>
            </a:r>
            <a:endParaRPr lang="en-GB" sz="2000" b="1" dirty="0">
              <a:solidFill>
                <a:schemeClr val="bg1">
                  <a:lumMod val="50000"/>
                </a:schemeClr>
              </a:solidFill>
            </a:endParaRPr>
          </a:p>
        </p:txBody>
      </p:sp>
    </p:spTree>
    <p:extLst>
      <p:ext uri="{BB962C8B-B14F-4D97-AF65-F5344CB8AC3E}">
        <p14:creationId xmlns:p14="http://schemas.microsoft.com/office/powerpoint/2010/main" val="3867313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TotalTime>
  <Words>280</Words>
  <Application>Microsoft Office PowerPoint</Application>
  <PresentationFormat>Widescreen</PresentationFormat>
  <Paragraphs>81</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 &lt;Your name here&gt;   Professional Reflection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&lt;Your name here&gt; Professional Reflection</dc:title>
  <dc:creator>Rachel Bendall</dc:creator>
  <cp:lastModifiedBy>Rachel</cp:lastModifiedBy>
  <cp:revision>6</cp:revision>
  <dcterms:created xsi:type="dcterms:W3CDTF">2017-10-25T10:08:22Z</dcterms:created>
  <dcterms:modified xsi:type="dcterms:W3CDTF">2018-09-13T14:25:51Z</dcterms:modified>
</cp:coreProperties>
</file>