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65E84B-C17E-4713-B85F-812ECC176C0F}" v="1627" dt="2022-10-09T18:06:50.5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8B117E-D1E2-4EEB-961A-B86A232847F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8AB24C8-7655-4710-A102-474266D0A6DF}">
      <dgm:prSet/>
      <dgm:spPr/>
      <dgm:t>
        <a:bodyPr/>
        <a:lstStyle/>
        <a:p>
          <a:r>
            <a:rPr lang="en-GB" dirty="0"/>
            <a:t>Child learns and develops new skills in each stage</a:t>
          </a:r>
          <a:endParaRPr lang="en-US" dirty="0"/>
        </a:p>
      </dgm:t>
    </dgm:pt>
    <dgm:pt modelId="{3461D226-8883-486A-9A63-A7198D6F831B}" type="parTrans" cxnId="{88AF5599-F992-4302-9F4B-06E5F90120CC}">
      <dgm:prSet/>
      <dgm:spPr/>
      <dgm:t>
        <a:bodyPr/>
        <a:lstStyle/>
        <a:p>
          <a:endParaRPr lang="en-US"/>
        </a:p>
      </dgm:t>
    </dgm:pt>
    <dgm:pt modelId="{D77F799B-E1D7-4C57-A409-8FC4633408E1}" type="sibTrans" cxnId="{88AF5599-F992-4302-9F4B-06E5F90120CC}">
      <dgm:prSet/>
      <dgm:spPr/>
      <dgm:t>
        <a:bodyPr/>
        <a:lstStyle/>
        <a:p>
          <a:endParaRPr lang="en-US"/>
        </a:p>
      </dgm:t>
    </dgm:pt>
    <dgm:pt modelId="{A8521345-C2AC-4FCA-B1D5-3858F53D746F}">
      <dgm:prSet/>
      <dgm:spPr/>
      <dgm:t>
        <a:bodyPr/>
        <a:lstStyle/>
        <a:p>
          <a:r>
            <a:rPr lang="en-GB" dirty="0"/>
            <a:t>Parents can benefit from Piaget's Theory as it will help them understand their child's thought process</a:t>
          </a:r>
          <a:endParaRPr lang="en-US" dirty="0"/>
        </a:p>
      </dgm:t>
    </dgm:pt>
    <dgm:pt modelId="{26659F7E-0D61-4AFE-ABAC-3918204718D5}" type="parTrans" cxnId="{4AFC93E9-AF28-4794-8214-C54FC3DDB139}">
      <dgm:prSet/>
      <dgm:spPr/>
      <dgm:t>
        <a:bodyPr/>
        <a:lstStyle/>
        <a:p>
          <a:endParaRPr lang="en-US"/>
        </a:p>
      </dgm:t>
    </dgm:pt>
    <dgm:pt modelId="{831B5D27-3E6C-4914-BEF9-001ABF34061E}" type="sibTrans" cxnId="{4AFC93E9-AF28-4794-8214-C54FC3DDB139}">
      <dgm:prSet/>
      <dgm:spPr/>
      <dgm:t>
        <a:bodyPr/>
        <a:lstStyle/>
        <a:p>
          <a:endParaRPr lang="en-US"/>
        </a:p>
      </dgm:t>
    </dgm:pt>
    <dgm:pt modelId="{8090625C-ED41-4EBC-8B37-29CAFFDE666B}">
      <dgm:prSet/>
      <dgm:spPr/>
      <dgm:t>
        <a:bodyPr/>
        <a:lstStyle/>
        <a:p>
          <a:r>
            <a:rPr lang="en-GB" dirty="0"/>
            <a:t>It will help parents to become more patient and understanding towards their child</a:t>
          </a:r>
          <a:endParaRPr lang="en-US" dirty="0"/>
        </a:p>
      </dgm:t>
    </dgm:pt>
    <dgm:pt modelId="{D1AB79A3-F341-4A40-9AEB-21D98A37FB6A}" type="parTrans" cxnId="{B68D3678-995B-4B73-A08B-2D311BBAC105}">
      <dgm:prSet/>
      <dgm:spPr/>
      <dgm:t>
        <a:bodyPr/>
        <a:lstStyle/>
        <a:p>
          <a:endParaRPr lang="en-US"/>
        </a:p>
      </dgm:t>
    </dgm:pt>
    <dgm:pt modelId="{DAB23C83-DA00-48AF-A521-741FEEED45ED}" type="sibTrans" cxnId="{B68D3678-995B-4B73-A08B-2D311BBAC105}">
      <dgm:prSet/>
      <dgm:spPr/>
      <dgm:t>
        <a:bodyPr/>
        <a:lstStyle/>
        <a:p>
          <a:endParaRPr lang="en-US"/>
        </a:p>
      </dgm:t>
    </dgm:pt>
    <dgm:pt modelId="{734D3C16-B676-4C31-AB12-1EDB2E97B096}">
      <dgm:prSet/>
      <dgm:spPr/>
      <dgm:t>
        <a:bodyPr/>
        <a:lstStyle/>
        <a:p>
          <a:pPr rtl="0"/>
          <a:r>
            <a:rPr lang="en-GB" dirty="0"/>
            <a:t>It is a reference to where children should be at in each stage and will help to point out any underdevelopments.</a:t>
          </a:r>
          <a:br>
            <a:rPr lang="en-GB" dirty="0"/>
          </a:br>
          <a:br>
            <a:rPr lang="en-GB" dirty="0"/>
          </a:br>
          <a:r>
            <a:rPr lang="en-GB" dirty="0"/>
            <a:t>(Motherhood, 2015)</a:t>
          </a:r>
          <a:endParaRPr lang="en-US" dirty="0"/>
        </a:p>
      </dgm:t>
    </dgm:pt>
    <dgm:pt modelId="{44991F35-6497-4776-B263-43F88300C306}" type="parTrans" cxnId="{4C692784-3F3B-443A-A1CD-B422B176DE61}">
      <dgm:prSet/>
      <dgm:spPr/>
      <dgm:t>
        <a:bodyPr/>
        <a:lstStyle/>
        <a:p>
          <a:endParaRPr lang="en-US"/>
        </a:p>
      </dgm:t>
    </dgm:pt>
    <dgm:pt modelId="{09AF89C5-CAD6-470C-9E6D-CDF5B114CD6F}" type="sibTrans" cxnId="{4C692784-3F3B-443A-A1CD-B422B176DE61}">
      <dgm:prSet/>
      <dgm:spPr/>
      <dgm:t>
        <a:bodyPr/>
        <a:lstStyle/>
        <a:p>
          <a:endParaRPr lang="en-US"/>
        </a:p>
      </dgm:t>
    </dgm:pt>
    <dgm:pt modelId="{3F6B5298-CB24-4829-84FD-073A22536950}" type="pres">
      <dgm:prSet presAssocID="{898B117E-D1E2-4EEB-961A-B86A232847F3}" presName="linear" presStyleCnt="0">
        <dgm:presLayoutVars>
          <dgm:animLvl val="lvl"/>
          <dgm:resizeHandles val="exact"/>
        </dgm:presLayoutVars>
      </dgm:prSet>
      <dgm:spPr/>
    </dgm:pt>
    <dgm:pt modelId="{D1E997D2-199E-4090-8DA0-7554FD9F00B7}" type="pres">
      <dgm:prSet presAssocID="{A8AB24C8-7655-4710-A102-474266D0A6D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08149BD-B99D-42FB-90E7-3B31CD201073}" type="pres">
      <dgm:prSet presAssocID="{D77F799B-E1D7-4C57-A409-8FC4633408E1}" presName="spacer" presStyleCnt="0"/>
      <dgm:spPr/>
    </dgm:pt>
    <dgm:pt modelId="{4920F219-2E2C-4761-BB5C-2B943EECA9CE}" type="pres">
      <dgm:prSet presAssocID="{A8521345-C2AC-4FCA-B1D5-3858F53D746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9174D40-4E71-4C25-9660-5F2C575960FA}" type="pres">
      <dgm:prSet presAssocID="{831B5D27-3E6C-4914-BEF9-001ABF34061E}" presName="spacer" presStyleCnt="0"/>
      <dgm:spPr/>
    </dgm:pt>
    <dgm:pt modelId="{8C65C052-459F-4569-98BE-210A155D3F4C}" type="pres">
      <dgm:prSet presAssocID="{8090625C-ED41-4EBC-8B37-29CAFFDE666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8CEDA98-9713-494F-BEC9-B65229966C9F}" type="pres">
      <dgm:prSet presAssocID="{DAB23C83-DA00-48AF-A521-741FEEED45ED}" presName="spacer" presStyleCnt="0"/>
      <dgm:spPr/>
    </dgm:pt>
    <dgm:pt modelId="{BCFC1AB2-15DA-42B8-8C4C-7FFD9E3F069E}" type="pres">
      <dgm:prSet presAssocID="{734D3C16-B676-4C31-AB12-1EDB2E97B09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20BAA25-DE7D-4830-8A31-2B3E88E1E5E3}" type="presOf" srcId="{8090625C-ED41-4EBC-8B37-29CAFFDE666B}" destId="{8C65C052-459F-4569-98BE-210A155D3F4C}" srcOrd="0" destOrd="0" presId="urn:microsoft.com/office/officeart/2005/8/layout/vList2"/>
    <dgm:cxn modelId="{45B9624F-3A47-4F3F-8F84-0FB301F83E6E}" type="presOf" srcId="{898B117E-D1E2-4EEB-961A-B86A232847F3}" destId="{3F6B5298-CB24-4829-84FD-073A22536950}" srcOrd="0" destOrd="0" presId="urn:microsoft.com/office/officeart/2005/8/layout/vList2"/>
    <dgm:cxn modelId="{0762DA71-6D93-4AC3-BA90-AD511809BF89}" type="presOf" srcId="{A8AB24C8-7655-4710-A102-474266D0A6DF}" destId="{D1E997D2-199E-4090-8DA0-7554FD9F00B7}" srcOrd="0" destOrd="0" presId="urn:microsoft.com/office/officeart/2005/8/layout/vList2"/>
    <dgm:cxn modelId="{B68D3678-995B-4B73-A08B-2D311BBAC105}" srcId="{898B117E-D1E2-4EEB-961A-B86A232847F3}" destId="{8090625C-ED41-4EBC-8B37-29CAFFDE666B}" srcOrd="2" destOrd="0" parTransId="{D1AB79A3-F341-4A40-9AEB-21D98A37FB6A}" sibTransId="{DAB23C83-DA00-48AF-A521-741FEEED45ED}"/>
    <dgm:cxn modelId="{4C692784-3F3B-443A-A1CD-B422B176DE61}" srcId="{898B117E-D1E2-4EEB-961A-B86A232847F3}" destId="{734D3C16-B676-4C31-AB12-1EDB2E97B096}" srcOrd="3" destOrd="0" parTransId="{44991F35-6497-4776-B263-43F88300C306}" sibTransId="{09AF89C5-CAD6-470C-9E6D-CDF5B114CD6F}"/>
    <dgm:cxn modelId="{88AF5599-F992-4302-9F4B-06E5F90120CC}" srcId="{898B117E-D1E2-4EEB-961A-B86A232847F3}" destId="{A8AB24C8-7655-4710-A102-474266D0A6DF}" srcOrd="0" destOrd="0" parTransId="{3461D226-8883-486A-9A63-A7198D6F831B}" sibTransId="{D77F799B-E1D7-4C57-A409-8FC4633408E1}"/>
    <dgm:cxn modelId="{ED2461D3-E8B4-4FC5-9A81-00F283FFA6E3}" type="presOf" srcId="{734D3C16-B676-4C31-AB12-1EDB2E97B096}" destId="{BCFC1AB2-15DA-42B8-8C4C-7FFD9E3F069E}" srcOrd="0" destOrd="0" presId="urn:microsoft.com/office/officeart/2005/8/layout/vList2"/>
    <dgm:cxn modelId="{4AFC93E9-AF28-4794-8214-C54FC3DDB139}" srcId="{898B117E-D1E2-4EEB-961A-B86A232847F3}" destId="{A8521345-C2AC-4FCA-B1D5-3858F53D746F}" srcOrd="1" destOrd="0" parTransId="{26659F7E-0D61-4AFE-ABAC-3918204718D5}" sibTransId="{831B5D27-3E6C-4914-BEF9-001ABF34061E}"/>
    <dgm:cxn modelId="{A933E8FA-D724-49C9-8AC6-D82FC53A5C3F}" type="presOf" srcId="{A8521345-C2AC-4FCA-B1D5-3858F53D746F}" destId="{4920F219-2E2C-4761-BB5C-2B943EECA9CE}" srcOrd="0" destOrd="0" presId="urn:microsoft.com/office/officeart/2005/8/layout/vList2"/>
    <dgm:cxn modelId="{CE6D1EDE-C1A3-4AF4-BFFE-0FB9053CE08E}" type="presParOf" srcId="{3F6B5298-CB24-4829-84FD-073A22536950}" destId="{D1E997D2-199E-4090-8DA0-7554FD9F00B7}" srcOrd="0" destOrd="0" presId="urn:microsoft.com/office/officeart/2005/8/layout/vList2"/>
    <dgm:cxn modelId="{D0DAA5AE-8DD0-4E65-9FB6-596F825DA1CF}" type="presParOf" srcId="{3F6B5298-CB24-4829-84FD-073A22536950}" destId="{108149BD-B99D-42FB-90E7-3B31CD201073}" srcOrd="1" destOrd="0" presId="urn:microsoft.com/office/officeart/2005/8/layout/vList2"/>
    <dgm:cxn modelId="{D567DB01-A8EE-46B7-9012-EC392D1421B6}" type="presParOf" srcId="{3F6B5298-CB24-4829-84FD-073A22536950}" destId="{4920F219-2E2C-4761-BB5C-2B943EECA9CE}" srcOrd="2" destOrd="0" presId="urn:microsoft.com/office/officeart/2005/8/layout/vList2"/>
    <dgm:cxn modelId="{9A24A34F-F587-4810-B214-DF7FF4A47963}" type="presParOf" srcId="{3F6B5298-CB24-4829-84FD-073A22536950}" destId="{19174D40-4E71-4C25-9660-5F2C575960FA}" srcOrd="3" destOrd="0" presId="urn:microsoft.com/office/officeart/2005/8/layout/vList2"/>
    <dgm:cxn modelId="{BF1A8AB5-4D9A-449A-9EF9-B804DC6B4A57}" type="presParOf" srcId="{3F6B5298-CB24-4829-84FD-073A22536950}" destId="{8C65C052-459F-4569-98BE-210A155D3F4C}" srcOrd="4" destOrd="0" presId="urn:microsoft.com/office/officeart/2005/8/layout/vList2"/>
    <dgm:cxn modelId="{24FFC96F-E3B1-4A44-BFD8-1521E5FE24B6}" type="presParOf" srcId="{3F6B5298-CB24-4829-84FD-073A22536950}" destId="{88CEDA98-9713-494F-BEC9-B65229966C9F}" srcOrd="5" destOrd="0" presId="urn:microsoft.com/office/officeart/2005/8/layout/vList2"/>
    <dgm:cxn modelId="{982193E5-5FB1-426D-AA8D-A59D1D8B44FD}" type="presParOf" srcId="{3F6B5298-CB24-4829-84FD-073A22536950}" destId="{BCFC1AB2-15DA-42B8-8C4C-7FFD9E3F069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E997D2-199E-4090-8DA0-7554FD9F00B7}">
      <dsp:nvSpPr>
        <dsp:cNvPr id="0" name=""/>
        <dsp:cNvSpPr/>
      </dsp:nvSpPr>
      <dsp:spPr>
        <a:xfrm>
          <a:off x="0" y="73405"/>
          <a:ext cx="6492875" cy="120292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Child learns and develops new skills in each stage</a:t>
          </a:r>
          <a:endParaRPr lang="en-US" sz="1700" kern="1200" dirty="0"/>
        </a:p>
      </dsp:txBody>
      <dsp:txXfrm>
        <a:off x="58722" y="132127"/>
        <a:ext cx="6375431" cy="1085483"/>
      </dsp:txXfrm>
    </dsp:sp>
    <dsp:sp modelId="{4920F219-2E2C-4761-BB5C-2B943EECA9CE}">
      <dsp:nvSpPr>
        <dsp:cNvPr id="0" name=""/>
        <dsp:cNvSpPr/>
      </dsp:nvSpPr>
      <dsp:spPr>
        <a:xfrm>
          <a:off x="0" y="1325292"/>
          <a:ext cx="6492875" cy="1202927"/>
        </a:xfrm>
        <a:prstGeom prst="roundRect">
          <a:avLst/>
        </a:prstGeom>
        <a:solidFill>
          <a:schemeClr val="accent2">
            <a:hueOff val="-1197987"/>
            <a:satOff val="8241"/>
            <a:lumOff val="91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Parents can benefit from Piaget's Theory as it will help them understand their child's thought process</a:t>
          </a:r>
          <a:endParaRPr lang="en-US" sz="1700" kern="1200" dirty="0"/>
        </a:p>
      </dsp:txBody>
      <dsp:txXfrm>
        <a:off x="58722" y="1384014"/>
        <a:ext cx="6375431" cy="1085483"/>
      </dsp:txXfrm>
    </dsp:sp>
    <dsp:sp modelId="{8C65C052-459F-4569-98BE-210A155D3F4C}">
      <dsp:nvSpPr>
        <dsp:cNvPr id="0" name=""/>
        <dsp:cNvSpPr/>
      </dsp:nvSpPr>
      <dsp:spPr>
        <a:xfrm>
          <a:off x="0" y="2577179"/>
          <a:ext cx="6492875" cy="1202927"/>
        </a:xfrm>
        <a:prstGeom prst="roundRect">
          <a:avLst/>
        </a:prstGeom>
        <a:solidFill>
          <a:schemeClr val="accent2">
            <a:hueOff val="-2395974"/>
            <a:satOff val="16481"/>
            <a:lumOff val="182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will help parents to become more patient and understanding towards their child</a:t>
          </a:r>
          <a:endParaRPr lang="en-US" sz="1700" kern="1200" dirty="0"/>
        </a:p>
      </dsp:txBody>
      <dsp:txXfrm>
        <a:off x="58722" y="2635901"/>
        <a:ext cx="6375431" cy="1085483"/>
      </dsp:txXfrm>
    </dsp:sp>
    <dsp:sp modelId="{BCFC1AB2-15DA-42B8-8C4C-7FFD9E3F069E}">
      <dsp:nvSpPr>
        <dsp:cNvPr id="0" name=""/>
        <dsp:cNvSpPr/>
      </dsp:nvSpPr>
      <dsp:spPr>
        <a:xfrm>
          <a:off x="0" y="3829067"/>
          <a:ext cx="6492875" cy="1202927"/>
        </a:xfrm>
        <a:prstGeom prst="roundRect">
          <a:avLst/>
        </a:prstGeom>
        <a:solidFill>
          <a:schemeClr val="accent2">
            <a:hueOff val="-3593961"/>
            <a:satOff val="24722"/>
            <a:lumOff val="274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is a reference to where children should be at in each stage and will help to point out any underdevelopments.</a:t>
          </a:r>
          <a:br>
            <a:rPr lang="en-GB" sz="1700" kern="1200" dirty="0"/>
          </a:br>
          <a:br>
            <a:rPr lang="en-GB" sz="1700" kern="1200" dirty="0"/>
          </a:br>
          <a:r>
            <a:rPr lang="en-GB" sz="1700" kern="1200" dirty="0"/>
            <a:t>(Motherhood, 2015)</a:t>
          </a:r>
          <a:endParaRPr lang="en-US" sz="1700" kern="1200" dirty="0"/>
        </a:p>
      </dsp:txBody>
      <dsp:txXfrm>
        <a:off x="58722" y="3887789"/>
        <a:ext cx="6375431" cy="10854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2421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342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774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688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829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1363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864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234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470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079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8593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0144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40679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793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159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630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345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506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motherhoodinpointoffact.com/child-development-stages-of-jean-piaget/" TargetMode="External"/><Relationship Id="rId3" Type="http://schemas.openxmlformats.org/officeDocument/2006/relationships/hyperlink" Target="https://www.bcu.ac.uk/education-and-social-work/about-us/school-blog/what-does-a-family-support-worker-do" TargetMode="External"/><Relationship Id="rId7" Type="http://schemas.openxmlformats.org/officeDocument/2006/relationships/hyperlink" Target="https://www.simplypsychology.org/preoperational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formal-operational.html" TargetMode="External"/><Relationship Id="rId5" Type="http://schemas.openxmlformats.org/officeDocument/2006/relationships/hyperlink" Target="https://www.simplypsychology.org/concrete-operational.html" TargetMode="External"/><Relationship Id="rId10" Type="http://schemas.openxmlformats.org/officeDocument/2006/relationships/hyperlink" Target="https://open.library.okstate.edu/foundationsofeducationaltechnology/chapter/2-cognitive-development-the-theory-of-jean-piaget/" TargetMode="External"/><Relationship Id="rId4" Type="http://schemas.openxmlformats.org/officeDocument/2006/relationships/hyperlink" Target="https://helpmegrowmn.org/HMG/HelpfulRes/Articles/WhatCognitiveDev/index.html" TargetMode="External"/><Relationship Id="rId9" Type="http://schemas.openxmlformats.org/officeDocument/2006/relationships/hyperlink" Target="https://www.healthline.com/health/baby/sensorimotor-stag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75B157A-751A-4B3B-84E6-DAD66F659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BC8EF01-693C-48AC-85A7-E9DECBCDB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7455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30EDCE19-50EA-40A6-B3FD-F9E1428EC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9779685-78AD-4FDC-B564-5CBB8ACE9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D23942F2-754F-44B1-B568-D445FBF76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17E35955-774E-46C4-8A1C-AB1A0CB30E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2DFC3FC-F4F4-4ACF-A597-4713DB600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F89BD807-BC67-40FF-8A0C-C7BA2CD2C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34F9891-918B-4907-B215-68406A700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929" y="638704"/>
            <a:ext cx="10894142" cy="5580592"/>
          </a:xfrm>
          <a:prstGeom prst="rect">
            <a:avLst/>
          </a:prstGeom>
          <a:ln w="3175" cap="sq">
            <a:solidFill>
              <a:schemeClr val="bg1">
                <a:lumMod val="65000"/>
              </a:schemeClr>
            </a:solidFill>
            <a:miter lim="800000"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76028" y="1264180"/>
            <a:ext cx="6036101" cy="4329641"/>
          </a:xfrm>
        </p:spPr>
        <p:txBody>
          <a:bodyPr anchor="ctr">
            <a:normAutofit/>
          </a:bodyPr>
          <a:lstStyle/>
          <a:p>
            <a:pPr algn="l"/>
            <a:r>
              <a:rPr lang="en-GB" sz="5400">
                <a:latin typeface="Arial"/>
                <a:cs typeface="Arial"/>
              </a:rPr>
              <a:t>Why is psychology important when working as a family social worker?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9703" y="1264180"/>
            <a:ext cx="3142858" cy="4329641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Aleah Khan 2119469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BE42DBE-98BB-40FC-9C91-3BCB67F83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92024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9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B1B504-87B3-32C2-9615-CDFBE47A6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191" y="685800"/>
            <a:ext cx="7411825" cy="1752599"/>
          </a:xfrm>
        </p:spPr>
        <p:txBody>
          <a:bodyPr>
            <a:normAutofit/>
          </a:bodyPr>
          <a:lstStyle/>
          <a:p>
            <a:pPr algn="l"/>
            <a:r>
              <a:rPr lang="en-GB" sz="1800" dirty="0">
                <a:latin typeface="Arial"/>
                <a:cs typeface="Arial"/>
              </a:rPr>
              <a:t>What is a Family Social Worker?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01E8D-2C71-AC22-0EBC-8DA1213DC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0476" y="1955799"/>
            <a:ext cx="7243603" cy="271919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900" dirty="0">
                <a:latin typeface="Arial"/>
                <a:ea typeface="+mn-lt"/>
                <a:cs typeface="+mn-lt"/>
              </a:rPr>
              <a:t>A family social worker helps to support children and their families with problems such as:</a:t>
            </a:r>
          </a:p>
          <a:p>
            <a:pPr>
              <a:buClr>
                <a:srgbClr val="1287C3"/>
              </a:buClr>
            </a:pPr>
            <a:r>
              <a:rPr lang="en-GB" sz="1900" dirty="0">
                <a:latin typeface="Arial"/>
                <a:ea typeface="+mn-lt"/>
                <a:cs typeface="+mn-lt"/>
              </a:rPr>
              <a:t>Drug / Alcohol addiction</a:t>
            </a:r>
          </a:p>
          <a:p>
            <a:pPr>
              <a:buClr>
                <a:srgbClr val="1287C3"/>
              </a:buClr>
            </a:pPr>
            <a:r>
              <a:rPr lang="en-GB" sz="1900" dirty="0">
                <a:latin typeface="Arial"/>
                <a:ea typeface="+mn-lt"/>
                <a:cs typeface="+mn-lt"/>
              </a:rPr>
              <a:t>Special Educational Needs (SEN)</a:t>
            </a:r>
          </a:p>
          <a:p>
            <a:pPr>
              <a:buClr>
                <a:srgbClr val="1287C3"/>
              </a:buClr>
            </a:pPr>
            <a:r>
              <a:rPr lang="en-GB" sz="1900" dirty="0">
                <a:latin typeface="Arial"/>
                <a:ea typeface="+mn-lt"/>
                <a:cs typeface="+mn-lt"/>
              </a:rPr>
              <a:t>Parenting skills</a:t>
            </a:r>
          </a:p>
          <a:p>
            <a:pPr>
              <a:buClr>
                <a:srgbClr val="1287C3"/>
              </a:buClr>
            </a:pPr>
            <a:r>
              <a:rPr lang="en-GB" sz="1900" dirty="0">
                <a:latin typeface="Arial"/>
                <a:ea typeface="+mn-lt"/>
                <a:cs typeface="+mn-lt"/>
              </a:rPr>
              <a:t>Home management</a:t>
            </a:r>
          </a:p>
          <a:p>
            <a:pPr>
              <a:buClr>
                <a:srgbClr val="1287C3"/>
              </a:buClr>
            </a:pPr>
            <a:r>
              <a:rPr lang="en-GB" sz="1900" dirty="0">
                <a:latin typeface="Arial"/>
                <a:ea typeface="+mn-lt"/>
                <a:cs typeface="+mn-lt"/>
              </a:rPr>
              <a:t>Finance</a:t>
            </a:r>
            <a:br>
              <a:rPr lang="en-GB" sz="1900" dirty="0">
                <a:latin typeface="Arial"/>
                <a:ea typeface="+mn-lt"/>
                <a:cs typeface="+mn-lt"/>
              </a:rPr>
            </a:br>
            <a:br>
              <a:rPr lang="en-GB" sz="1900" dirty="0">
                <a:latin typeface="Arial"/>
                <a:ea typeface="+mn-lt"/>
                <a:cs typeface="+mn-lt"/>
              </a:rPr>
            </a:br>
            <a:r>
              <a:rPr lang="en-GB" sz="1900" dirty="0">
                <a:latin typeface="Arial"/>
                <a:ea typeface="+mn-lt"/>
                <a:cs typeface="+mn-lt"/>
              </a:rPr>
              <a:t>Family Social Workers help to increase skills and build relationships within the environment that they are working in.</a:t>
            </a:r>
            <a:endParaRPr lang="en-GB" sz="1900" dirty="0">
              <a:latin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10767-730A-1C19-A63C-EFE49E0B0723}"/>
              </a:ext>
            </a:extLst>
          </p:cNvPr>
          <p:cNvSpPr txBox="1"/>
          <p:nvPr/>
        </p:nvSpPr>
        <p:spPr>
          <a:xfrm>
            <a:off x="1262743" y="6081485"/>
            <a:ext cx="39043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ea typeface="+mn-lt"/>
                <a:cs typeface="+mn-lt"/>
              </a:rPr>
              <a:t>(Birmingham City University, 2011).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54815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9B7987-0564-93A5-DB13-55063FF72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191" y="685800"/>
            <a:ext cx="7411825" cy="1752599"/>
          </a:xfrm>
        </p:spPr>
        <p:txBody>
          <a:bodyPr>
            <a:normAutofit/>
          </a:bodyPr>
          <a:lstStyle/>
          <a:p>
            <a:pPr algn="l"/>
            <a:r>
              <a:rPr lang="en-GB" sz="1800" dirty="0">
                <a:latin typeface="Arial"/>
                <a:cs typeface="Arial"/>
              </a:rPr>
              <a:t>Cognitive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26277-BE5F-1019-382C-27578D61A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390" y="1984828"/>
            <a:ext cx="7243603" cy="2719193"/>
          </a:xfrm>
        </p:spPr>
        <p:txBody>
          <a:bodyPr anchor="t">
            <a:normAutofit/>
          </a:bodyPr>
          <a:lstStyle/>
          <a:p>
            <a:r>
              <a:rPr lang="en-GB" sz="1800" dirty="0">
                <a:latin typeface="Arial"/>
                <a:ea typeface="+mn-lt"/>
                <a:cs typeface="+mn-lt"/>
              </a:rPr>
              <a:t>Cognitive development refers to the child's ability on how to think, reason, explore and figure things out. </a:t>
            </a: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cs typeface="Arial"/>
              </a:rPr>
              <a:t>There are many theories of development that are frames of reference that can determine which stage each child is at, by examining their behaviours.</a:t>
            </a:r>
          </a:p>
          <a:p>
            <a:pPr>
              <a:buClr>
                <a:srgbClr val="1287C3"/>
              </a:buClr>
            </a:pPr>
            <a:r>
              <a:rPr lang="en-GB" sz="1800" dirty="0">
                <a:latin typeface="Arial"/>
                <a:cs typeface="Arial"/>
              </a:rPr>
              <a:t>One of the theories of development is called: Piaget's Theory.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B9E867-1732-50F6-1F49-A91508A5BCEF}"/>
              </a:ext>
            </a:extLst>
          </p:cNvPr>
          <p:cNvSpPr txBox="1"/>
          <p:nvPr/>
        </p:nvSpPr>
        <p:spPr>
          <a:xfrm>
            <a:off x="1161142" y="4934857"/>
            <a:ext cx="45284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ea typeface="+mn-lt"/>
                <a:cs typeface="+mn-lt"/>
              </a:rPr>
              <a:t>(Help Me Grow, 2020).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27202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F59B38-A7C8-4382-7154-97991B82B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191" y="685800"/>
            <a:ext cx="7411825" cy="1752599"/>
          </a:xfrm>
        </p:spPr>
        <p:txBody>
          <a:bodyPr>
            <a:normAutofit/>
          </a:bodyPr>
          <a:lstStyle/>
          <a:p>
            <a:pPr algn="l"/>
            <a:r>
              <a:rPr lang="en-GB" sz="2400" dirty="0">
                <a:latin typeface="Arial"/>
                <a:cs typeface="Arial"/>
              </a:rPr>
              <a:t>Piaget's Theory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5EA1A-7245-D0D3-7C3D-1B574BDFC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876" y="2071913"/>
            <a:ext cx="7243603" cy="2719193"/>
          </a:xfrm>
        </p:spPr>
        <p:txBody>
          <a:bodyPr anchor="t">
            <a:normAutofit/>
          </a:bodyPr>
          <a:lstStyle/>
          <a:p>
            <a:r>
              <a:rPr lang="en-GB" sz="1600" dirty="0">
                <a:latin typeface="Arial"/>
                <a:cs typeface="Arial"/>
              </a:rPr>
              <a:t>A well-known theory about cognitive development is Piaget's Theory.</a:t>
            </a:r>
          </a:p>
          <a:p>
            <a:pPr>
              <a:buClr>
                <a:srgbClr val="1287C3"/>
              </a:buClr>
            </a:pPr>
            <a:r>
              <a:rPr lang="en-GB" sz="1600" dirty="0">
                <a:latin typeface="Arial"/>
                <a:cs typeface="Arial"/>
              </a:rPr>
              <a:t>Jean Piaget (1950) proposed that cognitive development occurred in four different stages.</a:t>
            </a:r>
          </a:p>
          <a:p>
            <a:pPr>
              <a:buClr>
                <a:srgbClr val="1287C3"/>
              </a:buClr>
            </a:pPr>
            <a:r>
              <a:rPr lang="en-GB" sz="1600" dirty="0">
                <a:latin typeface="Arial"/>
                <a:cs typeface="Arial"/>
              </a:rPr>
              <a:t>These stages ranging from birth to the end of adolescence.</a:t>
            </a:r>
          </a:p>
          <a:p>
            <a:pPr>
              <a:buClr>
                <a:srgbClr val="1287C3"/>
              </a:buClr>
            </a:pPr>
            <a:r>
              <a:rPr lang="en-GB" sz="1600" dirty="0">
                <a:latin typeface="Arial"/>
                <a:cs typeface="Arial"/>
              </a:rPr>
              <a:t>Piaget's Theory can help a family with child development as it will help to determine which stage of development the child is at.</a:t>
            </a:r>
          </a:p>
          <a:p>
            <a:pPr>
              <a:buClr>
                <a:srgbClr val="1287C3"/>
              </a:buClr>
            </a:pPr>
            <a:endParaRPr lang="en-GB" sz="16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D72D3E-A6DE-F608-EDBF-4B3A120A3400}"/>
              </a:ext>
            </a:extLst>
          </p:cNvPr>
          <p:cNvSpPr txBox="1"/>
          <p:nvPr/>
        </p:nvSpPr>
        <p:spPr>
          <a:xfrm>
            <a:off x="1111488" y="4640752"/>
            <a:ext cx="40449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ea typeface="+mn-lt"/>
                <a:cs typeface="+mn-lt"/>
              </a:rPr>
              <a:t>(Thompson, 2019).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31260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37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38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4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5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6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54AF29-0D15-7F6E-727F-44FE4DF5E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399" y="685800"/>
            <a:ext cx="7345891" cy="1413933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Sensorimotor (0-2 years)</a:t>
            </a:r>
          </a:p>
        </p:txBody>
      </p:sp>
      <p:pic>
        <p:nvPicPr>
          <p:cNvPr id="30" name="Picture 29" descr="Peg dolls with one painted">
            <a:extLst>
              <a:ext uri="{FF2B5EF4-FFF2-40B4-BE49-F238E27FC236}">
                <a16:creationId xmlns:a16="http://schemas.microsoft.com/office/drawing/2014/main" id="{B9C9E4AB-FD86-AB45-9A0C-A9B5614B26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898" r="35482" b="-3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4D423E1D-88E9-F4EE-7F6A-535DF9937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This is the first stage of Piaget's Theory.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700"/>
              <a:t>Children simply behave, they do not think.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700"/>
              <a:t>Infants in this stage are working on to develop their object permanence ability.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700"/>
              <a:t>Object permanence is when the child cannot see or act on an object that is not in their view but still exists.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700"/>
              <a:t>Object permanence begins to appear between 8-12 months.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700"/>
              <a:t>By 18 months, the child is supposed to have developed complete object permanence.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1700"/>
              <a:t>Games such as peek-a-boo can help develop a child's understanding of object permanence.</a:t>
            </a:r>
            <a:br>
              <a:rPr lang="en-GB" sz="1700"/>
            </a:br>
            <a:br>
              <a:rPr lang="en-GB" sz="1700"/>
            </a:br>
            <a:r>
              <a:rPr lang="en-GB" sz="1700">
                <a:latin typeface="Arial"/>
                <a:ea typeface="+mn-lt"/>
                <a:cs typeface="+mn-lt"/>
              </a:rPr>
              <a:t>(Raypole, 2019).</a:t>
            </a:r>
            <a:endParaRPr lang="en-GB" sz="1700">
              <a:latin typeface="Arial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685659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Toy plastic numbers">
            <a:extLst>
              <a:ext uri="{FF2B5EF4-FFF2-40B4-BE49-F238E27FC236}">
                <a16:creationId xmlns:a16="http://schemas.microsoft.com/office/drawing/2014/main" id="{6A4AF238-2687-B787-620D-6DA8979138F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10467" r="-2" b="51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6C89809-D668-2F47-FE6E-4D1002AFC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latin typeface="Arial"/>
                <a:cs typeface="Arial"/>
              </a:rPr>
              <a:t>Preoperational (2-6 years)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F54FE-2155-7BFC-CB8C-2C9FA30CA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9402" y="2666999"/>
            <a:ext cx="10233621" cy="3124201"/>
          </a:xfrm>
        </p:spPr>
        <p:txBody>
          <a:bodyPr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This is the second stage of Piaget's theory.</a:t>
            </a:r>
          </a:p>
          <a:p>
            <a:pPr>
              <a:buClr>
                <a:srgbClr val="1287C3"/>
              </a:buClr>
            </a:pPr>
            <a:r>
              <a:rPr lang="en-GB">
                <a:ea typeface="+mn-lt"/>
                <a:cs typeface="+mn-lt"/>
              </a:rPr>
              <a:t>Children can quite not use logic to transform, combine or separate ideas.</a:t>
            </a:r>
          </a:p>
          <a:p>
            <a:pPr>
              <a:buClr>
                <a:srgbClr val="1287C3"/>
              </a:buClr>
            </a:pPr>
            <a:r>
              <a:rPr lang="en-GB">
                <a:ea typeface="+mn-lt"/>
                <a:cs typeface="+mn-lt"/>
              </a:rPr>
              <a:t>Children are egocentric in this stage of development which refers to the child's inability to view a situation from another person's view.</a:t>
            </a:r>
          </a:p>
          <a:p>
            <a:pPr>
              <a:buClr>
                <a:srgbClr val="1287C3"/>
              </a:buClr>
            </a:pPr>
            <a:r>
              <a:rPr lang="en-GB">
                <a:ea typeface="+mn-lt"/>
                <a:cs typeface="+mn-lt"/>
              </a:rPr>
              <a:t>Their thoughts and actions are thoroughly based around themselves.</a:t>
            </a:r>
          </a:p>
          <a:p>
            <a:pPr>
              <a:buClr>
                <a:srgbClr val="1287C3"/>
              </a:buClr>
            </a:pPr>
            <a:r>
              <a:rPr lang="en-GB">
                <a:ea typeface="+mn-lt"/>
                <a:cs typeface="+mn-lt"/>
              </a:rPr>
              <a:t>(Mcleod, 2018)</a:t>
            </a:r>
          </a:p>
          <a:p>
            <a:pPr>
              <a:buClr>
                <a:srgbClr val="1287C3"/>
              </a:buClr>
            </a:pPr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367659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9CAC3B1-4879-424D-8F15-206277196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4B8492CB-DFBA-4A82-9778-F21493DA3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0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34CC1C8-EBDD-4AEA-83E6-B27575B62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6B38644-B85D-4211-9526-5B4C2A662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A8B2820-6B8F-4C19-BFC5-D28EE44E5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773528ED-4D37-4A77-A8CA-86B6221C5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8A58A902-E944-4399-9A93-A91A6A82B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EDB1155-2E8E-4FB8-AD42-101FE43832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35A35DB-16FF-97DC-5F55-6C4011970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191" y="685800"/>
            <a:ext cx="7411825" cy="1752599"/>
          </a:xfrm>
        </p:spPr>
        <p:txBody>
          <a:bodyPr>
            <a:normAutofit/>
          </a:bodyPr>
          <a:lstStyle/>
          <a:p>
            <a:pPr algn="l"/>
            <a:r>
              <a:rPr lang="en-GB" sz="2800" dirty="0">
                <a:latin typeface="Arial"/>
                <a:cs typeface="Arial"/>
              </a:rPr>
              <a:t>Concrete operational (7-12 years)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84B3B-74F5-2D70-CD2D-AB6EDDFDFB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852" y="2071149"/>
            <a:ext cx="7243603" cy="2719193"/>
          </a:xfrm>
        </p:spPr>
        <p:txBody>
          <a:bodyPr anchor="t">
            <a:normAutofit/>
          </a:bodyPr>
          <a:lstStyle/>
          <a:p>
            <a:r>
              <a:rPr lang="en-GB" sz="1800" dirty="0"/>
              <a:t>This is the penultimate stage of Piaget's theory.</a:t>
            </a:r>
            <a:endParaRPr lang="en-US" dirty="0"/>
          </a:p>
          <a:p>
            <a:pPr>
              <a:buClr>
                <a:srgbClr val="1287C3"/>
              </a:buClr>
            </a:pPr>
            <a:r>
              <a:rPr lang="en-GB" sz="1800" dirty="0"/>
              <a:t>Children can use logic thought and apply it to physical objects.</a:t>
            </a:r>
          </a:p>
          <a:p>
            <a:pPr>
              <a:buClr>
                <a:srgbClr val="1287C3"/>
              </a:buClr>
            </a:pPr>
            <a:r>
              <a:rPr lang="en-GB" sz="1800" dirty="0"/>
              <a:t>Children gain the ability of conservation which is to understand that something stays the same in quantity even though the appearance changes.</a:t>
            </a:r>
          </a:p>
          <a:p>
            <a:pPr>
              <a:buClr>
                <a:srgbClr val="1287C3"/>
              </a:buClr>
            </a:pPr>
            <a:r>
              <a:rPr lang="en-GB" sz="1800" dirty="0"/>
              <a:t>Children in the preoperational stage have not developed this understanding.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024227-5DC0-99AF-63D5-1201676EBD30}"/>
              </a:ext>
            </a:extLst>
          </p:cNvPr>
          <p:cNvSpPr txBox="1"/>
          <p:nvPr/>
        </p:nvSpPr>
        <p:spPr>
          <a:xfrm>
            <a:off x="1088571" y="4640751"/>
            <a:ext cx="2830285" cy="3781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(Mcleod,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9052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F659138C-74A1-445B-848C-3608AE871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7DFD7409-66D7-4C9C-B528-E79EB64A4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7455" y="0"/>
            <a:ext cx="5014912" cy="6862763"/>
            <a:chOff x="2928938" y="-4763"/>
            <a:chExt cx="5014912" cy="6862763"/>
          </a:xfrm>
        </p:grpSpPr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87990EF0-5F6F-4FE3-AA65-8968AF2DF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7" name="Freeform 7">
              <a:extLst>
                <a:ext uri="{FF2B5EF4-FFF2-40B4-BE49-F238E27FC236}">
                  <a16:creationId xmlns:a16="http://schemas.microsoft.com/office/drawing/2014/main" id="{D78F7598-94C7-46E9-8B2A-CB44A0F25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38" name="Freeform 12">
              <a:extLst>
                <a:ext uri="{FF2B5EF4-FFF2-40B4-BE49-F238E27FC236}">
                  <a16:creationId xmlns:a16="http://schemas.microsoft.com/office/drawing/2014/main" id="{99D2CBB1-072D-4875-B7D7-CADB0ABF3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39" name="Freeform 13">
              <a:extLst>
                <a:ext uri="{FF2B5EF4-FFF2-40B4-BE49-F238E27FC236}">
                  <a16:creationId xmlns:a16="http://schemas.microsoft.com/office/drawing/2014/main" id="{58F600B4-EE22-4BA5-A764-9D80C335C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0" name="Freeform 14">
              <a:extLst>
                <a:ext uri="{FF2B5EF4-FFF2-40B4-BE49-F238E27FC236}">
                  <a16:creationId xmlns:a16="http://schemas.microsoft.com/office/drawing/2014/main" id="{1E8DAD02-2B30-48A9-ACE0-2E9193091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1" name="Freeform 15">
              <a:extLst>
                <a:ext uri="{FF2B5EF4-FFF2-40B4-BE49-F238E27FC236}">
                  <a16:creationId xmlns:a16="http://schemas.microsoft.com/office/drawing/2014/main" id="{F8F76B12-142C-41AF-B239-F414ABCFA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25F4217-4021-45A0-812B-398F9A7A9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929" y="667808"/>
            <a:ext cx="10894142" cy="5580592"/>
          </a:xfrm>
          <a:prstGeom prst="rect">
            <a:avLst/>
          </a:prstGeom>
          <a:ln w="3175" cap="sq">
            <a:solidFill>
              <a:schemeClr val="bg1">
                <a:lumMod val="65000"/>
              </a:schemeClr>
            </a:solidFill>
            <a:miter lim="800000"/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A0A31-CF1B-E7D4-7C6E-0238A58F9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9702" y="1261872"/>
            <a:ext cx="3145536" cy="4334256"/>
          </a:xfrm>
        </p:spPr>
        <p:txBody>
          <a:bodyPr>
            <a:normAutofit/>
          </a:bodyPr>
          <a:lstStyle/>
          <a:p>
            <a:pPr algn="r"/>
            <a:r>
              <a:rPr lang="en-GB" sz="3600">
                <a:latin typeface="Arial"/>
                <a:cs typeface="Arial"/>
              </a:rPr>
              <a:t>Formal operational (12 years – Adult)</a:t>
            </a:r>
            <a:endParaRPr lang="en-GB" sz="360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486F4EBC-E415-40E4-A8BA-BA66F0B63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920240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59C4A45C-EE4C-8FBF-6BCE-F9F887C27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932" y="1261873"/>
            <a:ext cx="5951013" cy="4449422"/>
          </a:xfrm>
        </p:spPr>
        <p:txBody>
          <a:bodyPr>
            <a:normAutofit/>
          </a:bodyPr>
          <a:lstStyle/>
          <a:p>
            <a:r>
              <a:rPr lang="en-GB" sz="2000"/>
              <a:t>This is the final stage of Piaget's theory.</a:t>
            </a:r>
            <a:endParaRPr lang="en-US" sz="2000"/>
          </a:p>
          <a:p>
            <a:pPr>
              <a:buClr>
                <a:srgbClr val="1287C3"/>
              </a:buClr>
            </a:pPr>
            <a:r>
              <a:rPr lang="en-GB" sz="2000"/>
              <a:t>Adolescence gain the ability to think in an abstract manner by working ideas in their heads.</a:t>
            </a:r>
            <a:endParaRPr lang="en-US" sz="2000"/>
          </a:p>
          <a:p>
            <a:pPr>
              <a:buClr>
                <a:srgbClr val="1287C3"/>
              </a:buClr>
            </a:pPr>
            <a:r>
              <a:rPr lang="en-GB" sz="2000"/>
              <a:t>They can think creatively, do math calculations and use abstract reasoning.</a:t>
            </a:r>
            <a:endParaRPr lang="en-US" sz="2000"/>
          </a:p>
          <a:p>
            <a:pPr>
              <a:buNone/>
            </a:pPr>
            <a:r>
              <a:rPr lang="en-GB" sz="2000">
                <a:ea typeface="+mn-lt"/>
                <a:cs typeface="+mn-lt"/>
              </a:rPr>
              <a:t> (Mcleod, 2010).</a:t>
            </a:r>
            <a:endParaRPr lang="en-GB" sz="2000"/>
          </a:p>
          <a:p>
            <a:pPr>
              <a:buNone/>
            </a:pPr>
            <a:r>
              <a:rPr lang="en-GB" sz="2000">
                <a:ea typeface="+mn-lt"/>
                <a:cs typeface="+mn-lt"/>
              </a:rPr>
              <a:t>‌</a:t>
            </a:r>
            <a:endParaRPr lang="en-GB" sz="2000"/>
          </a:p>
          <a:p>
            <a:pPr marL="0" indent="0">
              <a:buNone/>
            </a:pPr>
            <a:br>
              <a:rPr lang="en-GB" sz="2000"/>
            </a:br>
            <a:endParaRPr lang="en-US" sz="2000"/>
          </a:p>
          <a:p>
            <a:pPr>
              <a:buClr>
                <a:srgbClr val="1287C3"/>
              </a:buClr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289432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2CADD0-B4AB-20FC-0C50-FB061C882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/>
              </a:rPr>
              <a:t>Benefits of Piaget's Theory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7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8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9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0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2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4612D640-4D44-FFAE-08DE-3A86515C44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7780827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61187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30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1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E79E27C-18A1-51C9-F8DC-17DB9BD33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4135A-2DBA-0755-9A52-C9DB1B66A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8061" y="941981"/>
            <a:ext cx="7878178" cy="652561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900" dirty="0">
                <a:latin typeface="Arial"/>
                <a:ea typeface="+mn-lt"/>
                <a:cs typeface="+mn-lt"/>
              </a:rPr>
              <a:t>Birmingham City University. (2011). </a:t>
            </a:r>
            <a:r>
              <a:rPr lang="en-GB" sz="900" i="1" dirty="0">
                <a:latin typeface="Arial"/>
                <a:ea typeface="+mn-lt"/>
                <a:cs typeface="+mn-lt"/>
              </a:rPr>
              <a:t>What does a Family Support Worker do?</a:t>
            </a:r>
            <a:r>
              <a:rPr lang="en-GB" sz="900" dirty="0">
                <a:latin typeface="Arial"/>
                <a:ea typeface="+mn-lt"/>
                <a:cs typeface="+mn-lt"/>
              </a:rPr>
              <a:t> [online] Available at: </a:t>
            </a:r>
            <a:r>
              <a:rPr lang="en-GB" sz="900" dirty="0">
                <a:latin typeface="Arial"/>
                <a:ea typeface="+mn-lt"/>
                <a:cs typeface="+mn-lt"/>
                <a:hlinkClick r:id="rId3"/>
              </a:rPr>
              <a:t>https://www.bcu.ac.uk/education-and-social-work/about-us/school-blog/what-does-a-family-support-worker-do</a:t>
            </a:r>
            <a:r>
              <a:rPr lang="en-GB" sz="900" dirty="0">
                <a:latin typeface="Arial"/>
                <a:ea typeface="+mn-lt"/>
                <a:cs typeface="+mn-lt"/>
              </a:rPr>
              <a:t>.  (Accessed: 9/10/22)</a:t>
            </a:r>
            <a:endParaRPr lang="en-GB" sz="9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900" dirty="0">
                <a:latin typeface="Arial"/>
                <a:ea typeface="+mn-lt"/>
                <a:cs typeface="+mn-lt"/>
              </a:rPr>
              <a:t>‌Help Me Grow (2020). </a:t>
            </a:r>
            <a:r>
              <a:rPr lang="en-GB" sz="900" i="1" dirty="0">
                <a:latin typeface="Arial"/>
                <a:ea typeface="+mn-lt"/>
                <a:cs typeface="+mn-lt"/>
              </a:rPr>
              <a:t>What is Cognitive Development</a:t>
            </a:r>
            <a:r>
              <a:rPr lang="en-GB" sz="900" dirty="0">
                <a:latin typeface="Arial"/>
                <a:ea typeface="+mn-lt"/>
                <a:cs typeface="+mn-lt"/>
              </a:rPr>
              <a:t>. [online] Helpmegrowmn.org. Available at: </a:t>
            </a:r>
            <a:r>
              <a:rPr lang="en-GB" sz="900" dirty="0">
                <a:latin typeface="Arial"/>
                <a:ea typeface="+mn-lt"/>
                <a:cs typeface="+mn-lt"/>
                <a:hlinkClick r:id="rId4"/>
              </a:rPr>
              <a:t>https://helpmegrowmn.org/HMG/HelpfulRes/Articles/WhatCognitiveDev/index.html</a:t>
            </a:r>
            <a:r>
              <a:rPr lang="en-GB" sz="900" dirty="0">
                <a:latin typeface="Arial"/>
                <a:ea typeface="+mn-lt"/>
                <a:cs typeface="+mn-lt"/>
              </a:rPr>
              <a:t>. </a:t>
            </a:r>
            <a:r>
              <a:rPr lang="en-GB" sz="900" dirty="0">
                <a:latin typeface="Arial"/>
                <a:ea typeface="+mn-lt"/>
                <a:cs typeface="Arial"/>
              </a:rPr>
              <a:t>(Accessed: 9/10/22)</a:t>
            </a:r>
            <a:endParaRPr lang="en-GB" sz="9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900" dirty="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900" dirty="0">
                <a:latin typeface="Arial"/>
                <a:ea typeface="+mn-lt"/>
                <a:cs typeface="Arial"/>
              </a:rPr>
              <a:t>Mcleod, S. (2018). </a:t>
            </a:r>
            <a:r>
              <a:rPr lang="en-GB" sz="900" i="1" dirty="0">
                <a:latin typeface="Arial"/>
                <a:ea typeface="+mn-lt"/>
                <a:cs typeface="Arial"/>
              </a:rPr>
              <a:t>Concrete Operational Stage | Simply Psychology</a:t>
            </a:r>
            <a:r>
              <a:rPr lang="en-GB" sz="900" dirty="0">
                <a:latin typeface="Arial"/>
                <a:ea typeface="+mn-lt"/>
                <a:cs typeface="Arial"/>
              </a:rPr>
              <a:t>. [online] Simplypsychology.org. Available at: </a:t>
            </a:r>
            <a:r>
              <a:rPr lang="en-GB" sz="900" dirty="0">
                <a:latin typeface="Arial"/>
                <a:ea typeface="+mn-lt"/>
                <a:cs typeface="Arial"/>
                <a:hlinkClick r:id="rId5"/>
              </a:rPr>
              <a:t>https://www.simplypsychology.org/concrete-operational.html</a:t>
            </a:r>
            <a:r>
              <a:rPr lang="en-GB" sz="900" dirty="0">
                <a:latin typeface="Arial"/>
                <a:ea typeface="+mn-lt"/>
                <a:cs typeface="Arial"/>
              </a:rPr>
              <a:t>. (Accessed: 9/10/22)</a:t>
            </a:r>
            <a:endParaRPr lang="en-GB" sz="9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900" dirty="0">
              <a:latin typeface="Arial"/>
              <a:ea typeface="+mn-lt"/>
              <a:cs typeface="Arial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900" dirty="0">
                <a:latin typeface="Arial"/>
                <a:ea typeface="+mn-lt"/>
                <a:cs typeface="Arial"/>
              </a:rPr>
              <a:t>Mcleod, S. (2010). </a:t>
            </a:r>
            <a:r>
              <a:rPr lang="en-GB" sz="900" i="1" dirty="0">
                <a:latin typeface="Arial"/>
                <a:ea typeface="+mn-lt"/>
                <a:cs typeface="Arial"/>
              </a:rPr>
              <a:t>Formal Operational Stage | Simply Psychology</a:t>
            </a:r>
            <a:r>
              <a:rPr lang="en-GB" sz="900" dirty="0">
                <a:latin typeface="Arial"/>
                <a:ea typeface="+mn-lt"/>
                <a:cs typeface="Arial"/>
              </a:rPr>
              <a:t>. [online] Simplypsychology.org. Available at: </a:t>
            </a:r>
            <a:r>
              <a:rPr lang="en-GB" sz="900" dirty="0">
                <a:latin typeface="Arial"/>
                <a:ea typeface="+mn-lt"/>
                <a:cs typeface="Arial"/>
                <a:hlinkClick r:id="rId6"/>
              </a:rPr>
              <a:t>https://www.simplypsychology.org/formal-operational.html</a:t>
            </a:r>
            <a:r>
              <a:rPr lang="en-GB" sz="900" dirty="0">
                <a:latin typeface="Arial"/>
                <a:ea typeface="+mn-lt"/>
                <a:cs typeface="Arial"/>
              </a:rPr>
              <a:t>.</a:t>
            </a:r>
            <a:br>
              <a:rPr lang="en-GB" sz="900" dirty="0">
                <a:latin typeface="Arial"/>
                <a:ea typeface="+mn-lt"/>
                <a:cs typeface="Arial"/>
              </a:rPr>
            </a:br>
            <a:r>
              <a:rPr lang="en-GB" sz="900" dirty="0">
                <a:latin typeface="Arial"/>
                <a:ea typeface="+mn-lt"/>
                <a:cs typeface="Arial"/>
              </a:rPr>
              <a:t>(Accessed: 9/10/22)</a:t>
            </a:r>
            <a:endParaRPr lang="en-GB" sz="9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900" dirty="0">
              <a:latin typeface="Arial"/>
              <a:ea typeface="+mn-lt"/>
              <a:cs typeface="Arial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900" dirty="0">
                <a:latin typeface="Arial"/>
                <a:ea typeface="+mn-lt"/>
                <a:cs typeface="Arial"/>
              </a:rPr>
              <a:t>Mcleod, S. (2018). </a:t>
            </a:r>
            <a:r>
              <a:rPr lang="en-GB" sz="900" i="1" dirty="0">
                <a:latin typeface="Arial"/>
                <a:ea typeface="+mn-lt"/>
                <a:cs typeface="Arial"/>
              </a:rPr>
              <a:t>The Preoperational Stage of Cognitive Development</a:t>
            </a:r>
            <a:r>
              <a:rPr lang="en-GB" sz="900" dirty="0">
                <a:latin typeface="Arial"/>
                <a:ea typeface="+mn-lt"/>
                <a:cs typeface="Arial"/>
              </a:rPr>
              <a:t>. [online] Simplypsychology.org. Available at: </a:t>
            </a:r>
            <a:r>
              <a:rPr lang="en-GB" sz="900" dirty="0">
                <a:latin typeface="Arial"/>
                <a:ea typeface="+mn-lt"/>
                <a:cs typeface="Arial"/>
                <a:hlinkClick r:id="rId7"/>
              </a:rPr>
              <a:t>https://www.simplypsychology.org/preoperational.html</a:t>
            </a:r>
            <a:r>
              <a:rPr lang="en-GB" sz="900" dirty="0">
                <a:latin typeface="Arial"/>
                <a:ea typeface="+mn-lt"/>
                <a:cs typeface="Arial"/>
              </a:rPr>
              <a:t>.</a:t>
            </a:r>
            <a:br>
              <a:rPr lang="en-GB" sz="900" dirty="0">
                <a:latin typeface="Arial"/>
                <a:ea typeface="+mn-lt"/>
                <a:cs typeface="Arial"/>
              </a:rPr>
            </a:br>
            <a:r>
              <a:rPr lang="en-GB" sz="900" dirty="0">
                <a:latin typeface="Arial"/>
                <a:ea typeface="+mn-lt"/>
                <a:cs typeface="Arial"/>
              </a:rPr>
              <a:t>(Accessed: 9/10/22)</a:t>
            </a:r>
            <a:endParaRPr lang="en-GB" sz="9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900" dirty="0">
              <a:latin typeface="Arial"/>
              <a:ea typeface="+mn-lt"/>
              <a:cs typeface="Arial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900" dirty="0">
              <a:latin typeface="Arial"/>
              <a:ea typeface="+mn-lt"/>
              <a:cs typeface="Arial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900" dirty="0">
                <a:latin typeface="Arial"/>
                <a:ea typeface="+mn-lt"/>
                <a:cs typeface="+mn-lt"/>
              </a:rPr>
              <a:t>‌</a:t>
            </a:r>
            <a:r>
              <a:rPr lang="en-GB" sz="900" dirty="0">
                <a:latin typeface="Arial"/>
                <a:ea typeface="+mn-lt"/>
                <a:cs typeface="Arial"/>
              </a:rPr>
              <a:t>Motherhood. (2015). </a:t>
            </a:r>
            <a:r>
              <a:rPr lang="en-GB" sz="900" i="1" dirty="0">
                <a:latin typeface="Arial"/>
                <a:ea typeface="+mn-lt"/>
                <a:cs typeface="Arial"/>
              </a:rPr>
              <a:t>Parenting with the Child Development Stages of Jean Piaget</a:t>
            </a:r>
            <a:r>
              <a:rPr lang="en-GB" sz="900" dirty="0">
                <a:latin typeface="Arial"/>
                <a:ea typeface="+mn-lt"/>
                <a:cs typeface="Arial"/>
              </a:rPr>
              <a:t>. [online] Available at: </a:t>
            </a:r>
            <a:r>
              <a:rPr lang="en-GB" sz="900" dirty="0">
                <a:latin typeface="Arial"/>
                <a:ea typeface="+mn-lt"/>
                <a:cs typeface="Arial"/>
                <a:hlinkClick r:id="rId8"/>
              </a:rPr>
              <a:t>https://motherhoodinpointoffact.com/child-development-stages-of-jean-piaget/</a:t>
            </a:r>
            <a:r>
              <a:rPr lang="en-GB" sz="900" dirty="0">
                <a:latin typeface="Arial"/>
                <a:ea typeface="+mn-lt"/>
                <a:cs typeface="Arial"/>
              </a:rPr>
              <a:t>.</a:t>
            </a:r>
            <a:br>
              <a:rPr lang="en-GB" sz="900" dirty="0">
                <a:latin typeface="Arial"/>
                <a:ea typeface="+mn-lt"/>
                <a:cs typeface="Arial"/>
              </a:rPr>
            </a:br>
            <a:r>
              <a:rPr lang="en-GB" sz="900" dirty="0">
                <a:latin typeface="Arial"/>
                <a:cs typeface="Arial"/>
              </a:rPr>
              <a:t>(Accessed: 9/10/22)</a:t>
            </a:r>
            <a:endParaRPr lang="en-GB" sz="9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9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900" dirty="0">
                <a:latin typeface="Arial"/>
                <a:ea typeface="+mn-lt"/>
                <a:cs typeface="Arial"/>
              </a:rPr>
              <a:t>Raypole, C. (2019). </a:t>
            </a:r>
            <a:r>
              <a:rPr lang="en-GB" sz="900" i="1" dirty="0">
                <a:latin typeface="Arial"/>
                <a:ea typeface="+mn-lt"/>
                <a:cs typeface="Arial"/>
              </a:rPr>
              <a:t>What Is the Sensorimotor Stage?</a:t>
            </a:r>
            <a:r>
              <a:rPr lang="en-GB" sz="900" dirty="0">
                <a:latin typeface="Arial"/>
                <a:ea typeface="+mn-lt"/>
                <a:cs typeface="Arial"/>
              </a:rPr>
              <a:t> [online] Healthline. Available at: </a:t>
            </a:r>
            <a:r>
              <a:rPr lang="en-GB" sz="900" dirty="0">
                <a:latin typeface="Arial"/>
                <a:ea typeface="+mn-lt"/>
                <a:cs typeface="Arial"/>
                <a:hlinkClick r:id="rId9"/>
              </a:rPr>
              <a:t>https://www.healthline.com/health/baby/sensorimotor-stage</a:t>
            </a:r>
            <a:r>
              <a:rPr lang="en-GB" sz="900" dirty="0">
                <a:latin typeface="Arial"/>
                <a:ea typeface="+mn-lt"/>
                <a:cs typeface="Arial"/>
              </a:rPr>
              <a:t>.</a:t>
            </a:r>
            <a:br>
              <a:rPr lang="en-GB" sz="900" dirty="0">
                <a:latin typeface="Arial"/>
                <a:ea typeface="+mn-lt"/>
                <a:cs typeface="Arial"/>
              </a:rPr>
            </a:br>
            <a:r>
              <a:rPr lang="en-GB" sz="900" dirty="0">
                <a:latin typeface="Arial"/>
                <a:ea typeface="+mn-lt"/>
                <a:cs typeface="Arial"/>
              </a:rPr>
              <a:t>(Accessed: 9/10/22)</a:t>
            </a:r>
            <a:endParaRPr lang="en-GB" sz="9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900" dirty="0">
              <a:latin typeface="Arial"/>
              <a:ea typeface="+mn-lt"/>
              <a:cs typeface="Arial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900" dirty="0">
                <a:latin typeface="Arial"/>
                <a:ea typeface="+mn-lt"/>
                <a:cs typeface="+mn-lt"/>
              </a:rPr>
              <a:t>‌Thompson, P. (2019). </a:t>
            </a:r>
            <a:r>
              <a:rPr lang="en-GB" sz="900" i="1" dirty="0">
                <a:latin typeface="Arial"/>
                <a:ea typeface="+mn-lt"/>
                <a:cs typeface="+mn-lt"/>
              </a:rPr>
              <a:t>Cognitive Development: The theory of Jean Piaget</a:t>
            </a:r>
            <a:r>
              <a:rPr lang="en-GB" sz="900" dirty="0">
                <a:latin typeface="Arial"/>
                <a:ea typeface="+mn-lt"/>
                <a:cs typeface="+mn-lt"/>
              </a:rPr>
              <a:t>. [online] open.library.okstate.edu. Available at: </a:t>
            </a:r>
            <a:r>
              <a:rPr lang="en-GB" sz="900" dirty="0">
                <a:latin typeface="Arial"/>
                <a:ea typeface="+mn-lt"/>
                <a:cs typeface="+mn-lt"/>
                <a:hlinkClick r:id="rId10"/>
              </a:rPr>
              <a:t>https://open.library.okstate.edu/foundationsofeducationaltechnology/chapter/2-cognitive-development-the-theory-of-jean-piaget/</a:t>
            </a:r>
            <a:r>
              <a:rPr lang="en-GB" sz="900" dirty="0">
                <a:latin typeface="Arial"/>
                <a:ea typeface="+mn-lt"/>
                <a:cs typeface="+mn-lt"/>
              </a:rPr>
              <a:t>.</a:t>
            </a:r>
            <a:br>
              <a:rPr lang="en-GB" sz="900" dirty="0">
                <a:latin typeface="Arial"/>
                <a:ea typeface="+mn-lt"/>
                <a:cs typeface="+mn-lt"/>
              </a:rPr>
            </a:br>
            <a:r>
              <a:rPr lang="en-GB" sz="900" dirty="0">
                <a:latin typeface="Arial"/>
                <a:ea typeface="+mn-lt"/>
                <a:cs typeface="Arial"/>
              </a:rPr>
              <a:t>(Accessed: 9/10/22)</a:t>
            </a:r>
            <a:endParaRPr lang="en-GB" sz="9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latin typeface="Corbel"/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latin typeface="Corbel"/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latin typeface="Corbel"/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latin typeface="Corbel"/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GB" sz="500" dirty="0">
                <a:ea typeface="+mn-lt"/>
                <a:cs typeface="+mn-lt"/>
              </a:rPr>
              <a:t>‌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/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GB" sz="500"/>
          </a:p>
        </p:txBody>
      </p:sp>
    </p:spTree>
    <p:extLst>
      <p:ext uri="{BB962C8B-B14F-4D97-AF65-F5344CB8AC3E}">
        <p14:creationId xmlns:p14="http://schemas.microsoft.com/office/powerpoint/2010/main" val="5553011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Parallax</vt:lpstr>
      <vt:lpstr>Why is psychology important when working as a family social worker?</vt:lpstr>
      <vt:lpstr>What is a Family Social Worker?</vt:lpstr>
      <vt:lpstr>Cognitive Development</vt:lpstr>
      <vt:lpstr>Piaget's Theory</vt:lpstr>
      <vt:lpstr>Sensorimotor (0-2 years)</vt:lpstr>
      <vt:lpstr>Preoperational (2-6 years)</vt:lpstr>
      <vt:lpstr>Concrete operational (7-12 years)</vt:lpstr>
      <vt:lpstr>Formal operational (12 years – Adult)</vt:lpstr>
      <vt:lpstr>Benefits of Piaget's Theory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373</cp:revision>
  <dcterms:created xsi:type="dcterms:W3CDTF">2022-10-09T12:10:34Z</dcterms:created>
  <dcterms:modified xsi:type="dcterms:W3CDTF">2022-10-09T19:08:25Z</dcterms:modified>
</cp:coreProperties>
</file>