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1"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grpSp>
        <p:nvGrpSpPr>
          <p:cNvPr id="8" name="Group 7"/>
          <p:cNvGrpSpPr/>
          <p:nvPr/>
        </p:nvGrpSpPr>
        <p:grpSpPr>
          <a:xfrm>
            <a:off x="0" y="3175"/>
            <a:ext cx="12198350"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3319" y="6442524"/>
            <a:ext cx="2743200" cy="365125"/>
          </a:xfrm>
        </p:spPr>
        <p:txBody>
          <a:bodyPr/>
          <a:lstStyle/>
          <a:p>
            <a:fld id="{BB02557A-7053-4340-A874-8AB926A8EDA1}" type="datetimeFigureOut">
              <a:rPr lang="en-US" dirty="0"/>
              <a:t>11/21/19</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FAEF9944-A4F6-4C59-AEBD-678D6480B8EA}" type="slidenum">
              <a:rPr lang="en-US" dirty="0"/>
              <a:pPr/>
              <a:t>‹#›</a:t>
            </a:fld>
            <a:endParaRPr lang="en-US" dirty="0"/>
          </a:p>
        </p:txBody>
      </p:sp>
      <p:sp>
        <p:nvSpPr>
          <p:cNvPr id="68" name="Freeform 57"/>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ro-RO"/>
              <a:t>Faceți clic pentru a edita stilul de titlu coordonator</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US" dirty="0"/>
          </a:p>
        </p:txBody>
      </p:sp>
    </p:spTree>
    <p:extLst>
      <p:ext uri="{BB962C8B-B14F-4D97-AF65-F5344CB8AC3E}">
        <p14:creationId xmlns:p14="http://schemas.microsoft.com/office/powerpoint/2010/main" val="2554575659"/>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dirty="0"/>
              <a:t>11/21/19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28802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ntet secțiune">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0" y="-4679"/>
            <a:ext cx="12200615"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BB02557A-7053-4340-A874-8AB926A8EDA1}" type="datetimeFigureOut">
              <a:rPr lang="en-US" dirty="0"/>
              <a:pPr/>
              <a:t>11/21/19</a:t>
            </a:fld>
            <a:endParaRPr lang="en-US"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FAEF9944-A4F6-4C59-AEBD-678D6480B8EA}" type="slidenum">
              <a:rPr lang="en-US" dirty="0"/>
              <a:pPr/>
              <a:t>‹#›</a:t>
            </a:fld>
            <a:endParaRPr lang="en-US"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Tree>
    <p:extLst>
      <p:ext uri="{BB962C8B-B14F-4D97-AF65-F5344CB8AC3E}">
        <p14:creationId xmlns:p14="http://schemas.microsoft.com/office/powerpoint/2010/main" val="2357594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BB02557A-7053-4340-A874-8AB926A8EDA1}" type="datetimeFigureOut">
              <a:rPr lang="en-US" dirty="0"/>
              <a:t>11/21/19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192628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a:xfrm>
            <a:off x="2933698" y="566928"/>
            <a:ext cx="8770573" cy="1563624"/>
          </a:xfrm>
        </p:spPr>
        <p:txBody>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2933699" y="3316639"/>
            <a:ext cx="4160520" cy="2779361"/>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7543751" y="3316639"/>
            <a:ext cx="4160520" cy="2779361"/>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BB02557A-7053-4340-A874-8AB926A8EDA1}" type="datetimeFigureOut">
              <a:rPr lang="en-US" dirty="0"/>
              <a:t>11/21/19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4112229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BB02557A-7053-4340-A874-8AB926A8EDA1}" type="datetimeFigureOut">
              <a:rPr lang="en-US" dirty="0"/>
              <a:t>11/21/19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625277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Necompletat">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14" y="362425"/>
            <a:ext cx="3495979"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fld id="{BB02557A-7053-4340-A874-8AB926A8EDA1}" type="datetimeFigureOut">
              <a:rPr lang="en-US" dirty="0"/>
              <a:t>11/21/19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77933694"/>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ținut cu legendă">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ro-RO"/>
              <a:t>Faceți clic pentru a edita stilul de titlu coordonator</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BB02557A-7053-4340-A874-8AB926A8EDA1}" type="datetimeFigureOut">
              <a:rPr lang="en-US" dirty="0"/>
              <a:pPr/>
              <a:t>11/21/19</a:t>
            </a:fld>
            <a:endParaRPr lang="en-US"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FAEF9944-A4F6-4C59-AEBD-678D6480B8EA}" type="slidenum">
              <a:rPr lang="en-US" dirty="0"/>
              <a:pPr/>
              <a:t>‹#›</a:t>
            </a:fld>
            <a:endParaRPr lang="en-US" dirty="0"/>
          </a:p>
        </p:txBody>
      </p:sp>
    </p:spTree>
    <p:extLst>
      <p:ext uri="{BB962C8B-B14F-4D97-AF65-F5344CB8AC3E}">
        <p14:creationId xmlns:p14="http://schemas.microsoft.com/office/powerpoint/2010/main" val="3736586635"/>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ine cu legendă">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2457" y="453681"/>
            <a:ext cx="3409445"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BB02557A-7053-4340-A874-8AB926A8EDA1}" type="datetimeFigureOut">
              <a:rPr lang="en-US" dirty="0"/>
              <a:pPr/>
              <a:t>11/21/19</a:t>
            </a:fld>
            <a:endParaRPr lang="en-US"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FAEF9944-A4F6-4C59-AEBD-678D6480B8EA}" type="slidenum">
              <a:rPr lang="en-US" dirty="0"/>
              <a:pPr/>
              <a:t>‹#›</a:t>
            </a:fld>
            <a:endParaRPr lang="en-US" dirty="0"/>
          </a:p>
        </p:txBody>
      </p:sp>
    </p:spTree>
    <p:extLst>
      <p:ext uri="{BB962C8B-B14F-4D97-AF65-F5344CB8AC3E}">
        <p14:creationId xmlns:p14="http://schemas.microsoft.com/office/powerpoint/2010/main" val="1061326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dirty="0"/>
              <a:t>11/21/19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700826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Titlu vertical și text">
    <p:spTree>
      <p:nvGrpSpPr>
        <p:cNvPr id="1" name=""/>
        <p:cNvGrpSpPr/>
        <p:nvPr/>
      </p:nvGrpSpPr>
      <p:grpSpPr>
        <a:xfrm>
          <a:off x="0" y="0"/>
          <a:ext cx="0" cy="0"/>
          <a:chOff x="0" y="0"/>
          <a:chExt cx="0" cy="0"/>
        </a:xfrm>
      </p:grpSpPr>
      <p:grpSp>
        <p:nvGrpSpPr>
          <p:cNvPr id="8" name="Group 7" title="Feather"/>
          <p:cNvGrpSpPr/>
          <p:nvPr/>
        </p:nvGrpSpPr>
        <p:grpSpPr>
          <a:xfrm>
            <a:off x="400714" y="362425"/>
            <a:ext cx="3495979"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7965" y="507037"/>
            <a:ext cx="1571626" cy="5339932"/>
          </a:xfrm>
        </p:spPr>
        <p:txBody>
          <a:bodyPr vert="eaVert"/>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BB02557A-7053-4340-A874-8AB926A8EDA1}" type="datetimeFigureOut">
              <a:rPr lang="en-US" dirty="0"/>
              <a:t>11/21/19</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628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14" y="362425"/>
            <a:ext cx="3495979"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3700" y="568345"/>
            <a:ext cx="8770571" cy="1560716"/>
          </a:xfrm>
          <a:prstGeom prst="rect">
            <a:avLst/>
          </a:prstGeom>
        </p:spPr>
        <p:txBody>
          <a:bodyPr vert="horz" lIns="91440" tIns="45720" rIns="91440" bIns="45720" rtlCol="0" anchor="t">
            <a:norm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BB02557A-7053-4340-A874-8AB926A8EDA1}" type="datetimeFigureOut">
              <a:rPr lang="en-US" dirty="0"/>
              <a:pPr/>
              <a:t>11/21/19</a:t>
            </a:fld>
            <a:endParaRPr lang="en-US"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FAEF9944-A4F6-4C59-AEBD-678D6480B8EA}" type="slidenum">
              <a:rPr lang="en-US" dirty="0"/>
              <a:pPr/>
              <a:t>‹#›</a:t>
            </a:fld>
            <a:endParaRPr lang="en-US"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131059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www.sete.gr/files/Media/GreekHotelBrandingReport2009.pdf" TargetMode="External"/><Relationship Id="rId2" Type="http://schemas.openxmlformats.org/officeDocument/2006/relationships/hyperlink" Target="https://wwwbot.or.th/statistics"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EEB70C2-F9CC-324B-B99D-51CBFF5F0BBF}"/>
              </a:ext>
            </a:extLst>
          </p:cNvPr>
          <p:cNvSpPr>
            <a:spLocks noGrp="1"/>
          </p:cNvSpPr>
          <p:nvPr>
            <p:ph type="ctrTitle"/>
          </p:nvPr>
        </p:nvSpPr>
        <p:spPr>
          <a:xfrm>
            <a:off x="7503026" y="651711"/>
            <a:ext cx="4688974" cy="5497763"/>
          </a:xfrm>
        </p:spPr>
        <p:txBody>
          <a:bodyPr>
            <a:normAutofit/>
          </a:bodyPr>
          <a:lstStyle/>
          <a:p>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r>
              <a:rPr lang="en-GB" sz="1800" b="1" u="sng" dirty="0" err="1">
                <a:latin typeface="Arial" panose="020B0604020202020204" pitchFamily="34" charset="0"/>
                <a:cs typeface="Arial" panose="020B0604020202020204" pitchFamily="34" charset="0"/>
              </a:rPr>
              <a:t>Ffion</a:t>
            </a:r>
            <a:r>
              <a:rPr lang="en-GB" sz="1800" b="1" u="sng" dirty="0">
                <a:latin typeface="Arial" panose="020B0604020202020204" pitchFamily="34" charset="0"/>
                <a:cs typeface="Arial" panose="020B0604020202020204" pitchFamily="34" charset="0"/>
              </a:rPr>
              <a:t> Limited </a:t>
            </a:r>
            <a:br>
              <a:rPr lang="en-GB" sz="1800" b="1" u="sng"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Financial Management for Hotel Industry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M5X01922</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Carmina Lorena Cornea</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1815046</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                     Lecturer: Dale Clarke</a:t>
            </a:r>
            <a:endParaRPr lang="ro-RO" sz="1800" dirty="0">
              <a:latin typeface="Arial" panose="020B0604020202020204" pitchFamily="34" charset="0"/>
              <a:cs typeface="Arial" panose="020B0604020202020204" pitchFamily="34" charset="0"/>
            </a:endParaRPr>
          </a:p>
        </p:txBody>
      </p:sp>
      <p:sp>
        <p:nvSpPr>
          <p:cNvPr id="3" name="Subtitlu 2">
            <a:extLst>
              <a:ext uri="{FF2B5EF4-FFF2-40B4-BE49-F238E27FC236}">
                <a16:creationId xmlns:a16="http://schemas.microsoft.com/office/drawing/2014/main" id="{1B1D197D-0CB9-584A-9250-EA1CDAC6426E}"/>
              </a:ext>
            </a:extLst>
          </p:cNvPr>
          <p:cNvSpPr>
            <a:spLocks noGrp="1"/>
          </p:cNvSpPr>
          <p:nvPr>
            <p:ph type="subTitle" idx="1"/>
          </p:nvPr>
        </p:nvSpPr>
        <p:spPr>
          <a:xfrm flipV="1">
            <a:off x="9140657" y="10918657"/>
            <a:ext cx="3418974" cy="210554"/>
          </a:xfrm>
        </p:spPr>
        <p:txBody>
          <a:bodyPr>
            <a:normAutofit fontScale="32500" lnSpcReduction="20000"/>
          </a:bodyPr>
          <a:lstStyle/>
          <a:p>
            <a:endParaRPr lang="ro-RO"/>
          </a:p>
        </p:txBody>
      </p:sp>
    </p:spTree>
    <p:extLst>
      <p:ext uri="{BB962C8B-B14F-4D97-AF65-F5344CB8AC3E}">
        <p14:creationId xmlns:p14="http://schemas.microsoft.com/office/powerpoint/2010/main" val="2806224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BEA62D0-8346-A44C-A5C6-3165548DEA9C}"/>
              </a:ext>
            </a:extLst>
          </p:cNvPr>
          <p:cNvSpPr>
            <a:spLocks noGrp="1"/>
          </p:cNvSpPr>
          <p:nvPr>
            <p:ph type="title"/>
          </p:nvPr>
        </p:nvSpPr>
        <p:spPr>
          <a:xfrm>
            <a:off x="2656974" y="1470527"/>
            <a:ext cx="6767763" cy="3860132"/>
          </a:xfrm>
        </p:spPr>
        <p:txBody>
          <a:bodyPr>
            <a:normAutofit fontScale="90000"/>
          </a:bodyPr>
          <a:lstStyle/>
          <a:p>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Introduction </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ro-RO" sz="1800" dirty="0">
                <a:solidFill>
                  <a:prstClr val="black"/>
                </a:solidFill>
                <a:latin typeface="ArialMT"/>
              </a:rPr>
              <a:t>Ratio analysis indicate the financial statements of the business and it is used to establish and to show the growth of the business.This report will be based to compare ratios of the businesses for 2 years of data to indicate the financial analysis trends and the profit and loos profit or the balance sheets.</a:t>
            </a:r>
            <a:br>
              <a:rPr lang="en-GB" sz="1800" dirty="0">
                <a:solidFill>
                  <a:prstClr val="black"/>
                </a:solidFill>
                <a:latin typeface="ArialMT"/>
              </a:rPr>
            </a:br>
            <a:br>
              <a:rPr lang="en-GB" sz="1800" dirty="0">
                <a:solidFill>
                  <a:prstClr val="black"/>
                </a:solidFill>
                <a:latin typeface="ArialMT"/>
              </a:rPr>
            </a:br>
            <a:br>
              <a:rPr lang="en-GB" sz="1800" dirty="0">
                <a:solidFill>
                  <a:prstClr val="black"/>
                </a:solidFill>
                <a:latin typeface="ArialMT"/>
              </a:rPr>
            </a:b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company has many challenges to rethink about, related to hospitality industry such as low level of service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quality,costumers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satisfaction,the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level of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occupancy,lacks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of innovation and there are so many factors which is influencing the performance of the company.</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endParaRPr lang="ro-RO" sz="1600" b="1" dirty="0">
              <a:latin typeface="Arial" panose="020B0604020202020204" pitchFamily="34" charset="0"/>
              <a:cs typeface="Arial" panose="020B0604020202020204" pitchFamily="34" charset="0"/>
            </a:endParaRPr>
          </a:p>
        </p:txBody>
      </p:sp>
      <p:sp>
        <p:nvSpPr>
          <p:cNvPr id="3" name="Substituent conținut 2">
            <a:extLst>
              <a:ext uri="{FF2B5EF4-FFF2-40B4-BE49-F238E27FC236}">
                <a16:creationId xmlns:a16="http://schemas.microsoft.com/office/drawing/2014/main" id="{447C3601-AA7F-2F45-A063-CFC4C2E7523B}"/>
              </a:ext>
            </a:extLst>
          </p:cNvPr>
          <p:cNvSpPr>
            <a:spLocks noGrp="1"/>
          </p:cNvSpPr>
          <p:nvPr>
            <p:ph type="body" idx="1"/>
          </p:nvPr>
        </p:nvSpPr>
        <p:spPr>
          <a:xfrm flipV="1">
            <a:off x="-3086863" y="9174077"/>
            <a:ext cx="4566474" cy="100262"/>
          </a:xfrm>
        </p:spPr>
        <p:txBody>
          <a:bodyPr>
            <a:normAutofit fontScale="25000" lnSpcReduction="20000"/>
          </a:bodyPr>
          <a:lstStyle/>
          <a:p>
            <a:endParaRPr lang="ro-RO"/>
          </a:p>
        </p:txBody>
      </p:sp>
    </p:spTree>
    <p:extLst>
      <p:ext uri="{BB962C8B-B14F-4D97-AF65-F5344CB8AC3E}">
        <p14:creationId xmlns:p14="http://schemas.microsoft.com/office/powerpoint/2010/main" val="1016646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9A80F8F-0802-2149-988C-4841ABFBD6A7}"/>
              </a:ext>
            </a:extLst>
          </p:cNvPr>
          <p:cNvSpPr>
            <a:spLocks noGrp="1"/>
          </p:cNvSpPr>
          <p:nvPr>
            <p:ph type="title"/>
          </p:nvPr>
        </p:nvSpPr>
        <p:spPr>
          <a:xfrm>
            <a:off x="4207777" y="1219869"/>
            <a:ext cx="6326605" cy="4702341"/>
          </a:xfrm>
        </p:spPr>
        <p:txBody>
          <a:bodyPr>
            <a:normAutofit/>
          </a:bodyPr>
          <a:lstStyle/>
          <a:p>
            <a:r>
              <a:rPr lang="en-GB" sz="1800" dirty="0">
                <a:latin typeface="Arial" panose="020B0604020202020204" pitchFamily="34" charset="0"/>
                <a:cs typeface="Arial" panose="020B0604020202020204" pitchFamily="34" charset="0"/>
              </a:rPr>
              <a:t>                  </a:t>
            </a:r>
            <a:br>
              <a:rPr lang="en-GB" sz="1800"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Financial Analysis </a:t>
            </a:r>
            <a:br>
              <a:rPr lang="en-GB" sz="1800" b="1"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endParaRPr lang="ro-RO" sz="1800" dirty="0">
              <a:latin typeface="Arial" panose="020B0604020202020204" pitchFamily="34" charset="0"/>
              <a:cs typeface="Arial" panose="020B0604020202020204" pitchFamily="34" charset="0"/>
            </a:endParaRPr>
          </a:p>
        </p:txBody>
      </p:sp>
      <p:graphicFrame>
        <p:nvGraphicFramePr>
          <p:cNvPr id="5" name="Tabel 4">
            <a:extLst>
              <a:ext uri="{FF2B5EF4-FFF2-40B4-BE49-F238E27FC236}">
                <a16:creationId xmlns:a16="http://schemas.microsoft.com/office/drawing/2014/main" id="{6601DF94-70AF-4C43-80FA-2DD2919DBE9D}"/>
              </a:ext>
            </a:extLst>
          </p:cNvPr>
          <p:cNvGraphicFramePr/>
          <p:nvPr>
            <p:extLst>
              <p:ext uri="{D42A27DB-BD31-4B8C-83A1-F6EECF244321}">
                <p14:modId xmlns:p14="http://schemas.microsoft.com/office/powerpoint/2010/main" val="2754340396"/>
              </p:ext>
            </p:extLst>
          </p:nvPr>
        </p:nvGraphicFramePr>
        <p:xfrm>
          <a:off x="5043236" y="2690910"/>
          <a:ext cx="5725160" cy="3231300"/>
        </p:xfrm>
        <a:graphic>
          <a:graphicData uri="http://schemas.openxmlformats.org/drawingml/2006/table">
            <a:tbl>
              <a:tblPr firstRow="1" firstCol="1" bandRow="1">
                <a:tableStyleId>{5C22544A-7EE6-4342-B048-85BDC9FD1C3A}</a:tableStyleId>
              </a:tblPr>
              <a:tblGrid>
                <a:gridCol w="1908175">
                  <a:extLst>
                    <a:ext uri="{9D8B030D-6E8A-4147-A177-3AD203B41FA5}">
                      <a16:colId xmlns:a16="http://schemas.microsoft.com/office/drawing/2014/main" val="2882104011"/>
                    </a:ext>
                  </a:extLst>
                </a:gridCol>
                <a:gridCol w="1908175">
                  <a:extLst>
                    <a:ext uri="{9D8B030D-6E8A-4147-A177-3AD203B41FA5}">
                      <a16:colId xmlns:a16="http://schemas.microsoft.com/office/drawing/2014/main" val="581916963"/>
                    </a:ext>
                  </a:extLst>
                </a:gridCol>
                <a:gridCol w="1908810">
                  <a:extLst>
                    <a:ext uri="{9D8B030D-6E8A-4147-A177-3AD203B41FA5}">
                      <a16:colId xmlns:a16="http://schemas.microsoft.com/office/drawing/2014/main" val="3262652318"/>
                    </a:ext>
                  </a:extLst>
                </a:gridCol>
              </a:tblGrid>
              <a:tr h="269275">
                <a:tc>
                  <a:txBody>
                    <a:bodyPr/>
                    <a:lstStyle/>
                    <a:p>
                      <a:pPr>
                        <a:lnSpc>
                          <a:spcPct val="107000"/>
                        </a:lnSpc>
                        <a:spcAft>
                          <a:spcPts val="0"/>
                        </a:spcAft>
                      </a:pPr>
                      <a:r>
                        <a:rPr lang="en-GB" sz="1200">
                          <a:effectLst/>
                        </a:rPr>
                        <a:t>Ratio</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2017</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2018</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75942538"/>
                  </a:ext>
                </a:extLst>
              </a:tr>
              <a:tr h="269275">
                <a:tc>
                  <a:txBody>
                    <a:bodyPr/>
                    <a:lstStyle/>
                    <a:p>
                      <a:pPr>
                        <a:lnSpc>
                          <a:spcPct val="107000"/>
                        </a:lnSpc>
                        <a:spcAft>
                          <a:spcPts val="0"/>
                        </a:spcAft>
                      </a:pPr>
                      <a:r>
                        <a:rPr lang="en-GB" sz="1200">
                          <a:effectLst/>
                        </a:rPr>
                        <a:t>Gross Profit </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2100/9000*100=23.3</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1850/9500*100=19.47</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75049304"/>
                  </a:ext>
                </a:extLst>
              </a:tr>
              <a:tr h="269275">
                <a:tc>
                  <a:txBody>
                    <a:bodyPr/>
                    <a:lstStyle/>
                    <a:p>
                      <a:pPr>
                        <a:lnSpc>
                          <a:spcPct val="107000"/>
                        </a:lnSpc>
                        <a:spcAft>
                          <a:spcPts val="0"/>
                        </a:spcAft>
                      </a:pPr>
                      <a:r>
                        <a:rPr lang="en-GB" sz="1200">
                          <a:effectLst/>
                        </a:rPr>
                        <a:t>Net Profit </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623/9000*100=6.92</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307/9500*100=3.23</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40752374"/>
                  </a:ext>
                </a:extLst>
              </a:tr>
              <a:tr h="269275">
                <a:tc>
                  <a:txBody>
                    <a:bodyPr/>
                    <a:lstStyle/>
                    <a:p>
                      <a:pPr>
                        <a:lnSpc>
                          <a:spcPct val="107000"/>
                        </a:lnSpc>
                        <a:spcAft>
                          <a:spcPts val="0"/>
                        </a:spcAft>
                      </a:pPr>
                      <a:r>
                        <a:rPr lang="en-GB" sz="1200">
                          <a:effectLst/>
                        </a:rPr>
                        <a:t>ROCE</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623+10/2684*100=23.58</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307+9/3014*100=10.48</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28736296"/>
                  </a:ext>
                </a:extLst>
              </a:tr>
              <a:tr h="269275">
                <a:tc>
                  <a:txBody>
                    <a:bodyPr/>
                    <a:lstStyle/>
                    <a:p>
                      <a:pPr>
                        <a:lnSpc>
                          <a:spcPct val="107000"/>
                        </a:lnSpc>
                        <a:spcAft>
                          <a:spcPts val="0"/>
                        </a:spcAft>
                      </a:pPr>
                      <a:r>
                        <a:rPr lang="en-GB" sz="1200">
                          <a:effectLst/>
                        </a:rPr>
                        <a:t>Total Assets Turnover </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9000/2684=3.35 times</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9500/3014=3.15 times </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91069985"/>
                  </a:ext>
                </a:extLst>
              </a:tr>
              <a:tr h="269275">
                <a:tc>
                  <a:txBody>
                    <a:bodyPr/>
                    <a:lstStyle/>
                    <a:p>
                      <a:pPr>
                        <a:lnSpc>
                          <a:spcPct val="107000"/>
                        </a:lnSpc>
                        <a:spcAft>
                          <a:spcPts val="0"/>
                        </a:spcAft>
                      </a:pPr>
                      <a:r>
                        <a:rPr lang="en-GB" sz="1200">
                          <a:effectLst/>
                        </a:rPr>
                        <a:t>Working Capital Turnover </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9000/984=9.15</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9500/1264=7.52</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37238710"/>
                  </a:ext>
                </a:extLst>
              </a:tr>
              <a:tr h="269275">
                <a:tc>
                  <a:txBody>
                    <a:bodyPr/>
                    <a:lstStyle/>
                    <a:p>
                      <a:pPr>
                        <a:lnSpc>
                          <a:spcPct val="107000"/>
                        </a:lnSpc>
                        <a:spcAft>
                          <a:spcPts val="0"/>
                        </a:spcAft>
                      </a:pPr>
                      <a:r>
                        <a:rPr lang="en-GB" sz="1200">
                          <a:effectLst/>
                        </a:rPr>
                        <a:t>Current Ratio</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1839/855=2.15</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2152/888=2.43</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87152098"/>
                  </a:ext>
                </a:extLst>
              </a:tr>
              <a:tr h="269275">
                <a:tc>
                  <a:txBody>
                    <a:bodyPr/>
                    <a:lstStyle/>
                    <a:p>
                      <a:pPr>
                        <a:lnSpc>
                          <a:spcPct val="107000"/>
                        </a:lnSpc>
                        <a:spcAft>
                          <a:spcPts val="0"/>
                        </a:spcAft>
                      </a:pPr>
                      <a:r>
                        <a:rPr lang="en-GB" sz="1200">
                          <a:effectLst/>
                        </a:rPr>
                        <a:t>Quick Ratio </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1839-700/855=1.33</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2152-750/888=1.58</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36090295"/>
                  </a:ext>
                </a:extLst>
              </a:tr>
              <a:tr h="269275">
                <a:tc>
                  <a:txBody>
                    <a:bodyPr/>
                    <a:lstStyle/>
                    <a:p>
                      <a:pPr>
                        <a:lnSpc>
                          <a:spcPct val="107000"/>
                        </a:lnSpc>
                        <a:spcAft>
                          <a:spcPts val="0"/>
                        </a:spcAft>
                      </a:pPr>
                      <a:r>
                        <a:rPr lang="en-GB" sz="1200">
                          <a:effectLst/>
                        </a:rPr>
                        <a:t>Debtor Days</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649*365/9000=26.32</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870*365/9500=33.43</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56262846"/>
                  </a:ext>
                </a:extLst>
              </a:tr>
              <a:tr h="269275">
                <a:tc>
                  <a:txBody>
                    <a:bodyPr/>
                    <a:lstStyle/>
                    <a:p>
                      <a:pPr>
                        <a:lnSpc>
                          <a:spcPct val="107000"/>
                        </a:lnSpc>
                        <a:spcAft>
                          <a:spcPts val="0"/>
                        </a:spcAft>
                      </a:pPr>
                      <a:r>
                        <a:rPr lang="en-GB" sz="1200">
                          <a:effectLst/>
                        </a:rPr>
                        <a:t>Creditor Days </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660*365/6500=37.06</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690*365/7700=32.71</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76918881"/>
                  </a:ext>
                </a:extLst>
              </a:tr>
              <a:tr h="269275">
                <a:tc>
                  <a:txBody>
                    <a:bodyPr/>
                    <a:lstStyle/>
                    <a:p>
                      <a:pPr>
                        <a:lnSpc>
                          <a:spcPct val="107000"/>
                        </a:lnSpc>
                        <a:spcAft>
                          <a:spcPts val="0"/>
                        </a:spcAft>
                      </a:pPr>
                      <a:r>
                        <a:rPr lang="en-GB" sz="1200">
                          <a:effectLst/>
                        </a:rPr>
                        <a:t>Debt Ratio</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855+150/1839+1700=0.28</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888+150/2152+1750=0.27</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8880238"/>
                  </a:ext>
                </a:extLst>
              </a:tr>
              <a:tr h="269275">
                <a:tc>
                  <a:txBody>
                    <a:bodyPr/>
                    <a:lstStyle/>
                    <a:p>
                      <a:pPr>
                        <a:lnSpc>
                          <a:spcPct val="107000"/>
                        </a:lnSpc>
                        <a:spcAft>
                          <a:spcPts val="0"/>
                        </a:spcAft>
                      </a:pPr>
                      <a:r>
                        <a:rPr lang="en-GB" sz="1200">
                          <a:effectLst/>
                        </a:rPr>
                        <a:t>Interest Cover</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a:effectLst/>
                        </a:rPr>
                        <a:t>623+10/10=63.3</a:t>
                      </a:r>
                      <a:endParaRPr lang="ro-RO"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200" dirty="0">
                          <a:effectLst/>
                        </a:rPr>
                        <a:t>307+9/9=35.1</a:t>
                      </a:r>
                      <a:endParaRPr lang="ro-RO"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1604079"/>
                  </a:ext>
                </a:extLst>
              </a:tr>
            </a:tbl>
          </a:graphicData>
        </a:graphic>
      </p:graphicFrame>
    </p:spTree>
    <p:extLst>
      <p:ext uri="{BB962C8B-B14F-4D97-AF65-F5344CB8AC3E}">
        <p14:creationId xmlns:p14="http://schemas.microsoft.com/office/powerpoint/2010/main" val="3539114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00"/>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B1FB49C-D378-CF44-BBE1-3CA174BB5100}"/>
              </a:ext>
            </a:extLst>
          </p:cNvPr>
          <p:cNvSpPr>
            <a:spLocks noGrp="1"/>
          </p:cNvSpPr>
          <p:nvPr>
            <p:ph type="title"/>
          </p:nvPr>
        </p:nvSpPr>
        <p:spPr>
          <a:xfrm>
            <a:off x="3893553" y="1052764"/>
            <a:ext cx="8298447" cy="5337341"/>
          </a:xfrm>
        </p:spPr>
        <p:txBody>
          <a:bodyPr>
            <a:normAutofit fontScale="90000"/>
          </a:bodyPr>
          <a:lstStyle/>
          <a:p>
            <a:r>
              <a:rPr lang="en-GB" sz="1800" b="1" dirty="0">
                <a:latin typeface="Arial" panose="020B0604020202020204" pitchFamily="34" charset="0"/>
                <a:cs typeface="Arial" panose="020B0604020202020204" pitchFamily="34" charset="0"/>
              </a:rPr>
              <a:t>    </a:t>
            </a:r>
            <a:br>
              <a:rPr lang="en-GB" sz="1800" b="1" dirty="0">
                <a:latin typeface="Arial" panose="020B0604020202020204" pitchFamily="34" charset="0"/>
                <a:cs typeface="Arial" panose="020B0604020202020204" pitchFamily="34" charset="0"/>
              </a:rPr>
            </a:br>
            <a:r>
              <a:rPr lang="en-GB" sz="1800" b="1" dirty="0">
                <a:latin typeface="Arial" panose="020B0604020202020204" pitchFamily="34" charset="0"/>
                <a:cs typeface="Arial" panose="020B0604020202020204" pitchFamily="34" charset="0"/>
              </a:rPr>
              <a:t>                                     Financial Analysis Trends </a:t>
            </a:r>
            <a:br>
              <a:rPr lang="en-GB" sz="1800" b="1" dirty="0">
                <a:latin typeface="Arial" panose="020B0604020202020204" pitchFamily="34" charset="0"/>
                <a:cs typeface="Arial" panose="020B0604020202020204" pitchFamily="34" charset="0"/>
              </a:rPr>
            </a:br>
            <a:br>
              <a:rPr lang="en-GB" sz="18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Profitability </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800" dirty="0">
                <a:solidFill>
                  <a:srgbClr val="000000"/>
                </a:solidFill>
                <a:effectLst/>
                <a:latin typeface="Arial" panose="020B0604020202020204" pitchFamily="34" charset="0"/>
                <a:ea typeface="Calibri" panose="020F0502020204030204" pitchFamily="34" charset="0"/>
              </a:rPr>
              <a:t>Profitability it is determined by the amount of income or revenue above and beyond the costs or expenses the hotel generated. The ratio of operating profit is referring at the gross profit </a:t>
            </a:r>
            <a:r>
              <a:rPr lang="en-GB" sz="1800" dirty="0" err="1">
                <a:solidFill>
                  <a:srgbClr val="000000"/>
                </a:solidFill>
                <a:effectLst/>
                <a:latin typeface="Arial" panose="020B0604020202020204" pitchFamily="34" charset="0"/>
                <a:ea typeface="Calibri" panose="020F0502020204030204" pitchFamily="34" charset="0"/>
              </a:rPr>
              <a:t>margin,net</a:t>
            </a:r>
            <a:r>
              <a:rPr lang="en-GB" sz="1800" dirty="0">
                <a:solidFill>
                  <a:srgbClr val="000000"/>
                </a:solidFill>
                <a:effectLst/>
                <a:latin typeface="Arial" panose="020B0604020202020204" pitchFamily="34" charset="0"/>
                <a:ea typeface="Calibri" panose="020F0502020204030204" pitchFamily="34" charset="0"/>
              </a:rPr>
              <a:t> profit margin and return on capital employed by making efficient use of the assets.</a:t>
            </a:r>
            <a:br>
              <a:rPr lang="en-GB" sz="1800" dirty="0">
                <a:solidFill>
                  <a:srgbClr val="000000"/>
                </a:solidFill>
                <a:effectLst/>
                <a:latin typeface="Arial" panose="020B0604020202020204" pitchFamily="34" charset="0"/>
                <a:ea typeface="Calibri" panose="020F0502020204030204" pitchFamily="34" charset="0"/>
              </a:rPr>
            </a:br>
            <a:r>
              <a:rPr lang="ro-RO" sz="900" dirty="0">
                <a:effectLst/>
              </a:rPr>
              <a:t> </a:t>
            </a:r>
            <a:r>
              <a:rPr lang="en-GB" sz="1800" dirty="0" err="1">
                <a:solidFill>
                  <a:srgbClr val="000000"/>
                </a:solidFill>
                <a:effectLst/>
                <a:latin typeface="Arial" panose="020B0604020202020204" pitchFamily="34" charset="0"/>
                <a:ea typeface="Calibri" panose="020F0502020204030204" pitchFamily="34" charset="0"/>
              </a:rPr>
              <a:t>Ffion</a:t>
            </a:r>
            <a:r>
              <a:rPr lang="en-GB" sz="1800" dirty="0">
                <a:solidFill>
                  <a:srgbClr val="000000"/>
                </a:solidFill>
                <a:effectLst/>
                <a:latin typeface="Arial" panose="020B0604020202020204" pitchFamily="34" charset="0"/>
                <a:ea typeface="Calibri" panose="020F0502020204030204" pitchFamily="34" charset="0"/>
              </a:rPr>
              <a:t> Limited faces a decreasing </a:t>
            </a:r>
            <a:r>
              <a:rPr lang="en-GB" sz="1800" dirty="0" err="1">
                <a:solidFill>
                  <a:srgbClr val="000000"/>
                </a:solidFill>
                <a:effectLst/>
                <a:latin typeface="Arial" panose="020B0604020202020204" pitchFamily="34" charset="0"/>
                <a:ea typeface="Calibri" panose="020F0502020204030204" pitchFamily="34" charset="0"/>
              </a:rPr>
              <a:t>profitability,which</a:t>
            </a:r>
            <a:r>
              <a:rPr lang="en-GB" sz="1800" dirty="0">
                <a:solidFill>
                  <a:srgbClr val="000000"/>
                </a:solidFill>
                <a:effectLst/>
                <a:latin typeface="Arial" panose="020B0604020202020204" pitchFamily="34" charset="0"/>
                <a:ea typeface="Calibri" panose="020F0502020204030204" pitchFamily="34" charset="0"/>
              </a:rPr>
              <a:t> indicates the average to low percentage what can influence the occupancy rate of the hotel because of the internal and external factors.The hotels are using internal and external  </a:t>
            </a:r>
            <a:r>
              <a:rPr lang="en-GB" sz="1800" dirty="0" err="1">
                <a:solidFill>
                  <a:srgbClr val="000000"/>
                </a:solidFill>
                <a:effectLst/>
                <a:latin typeface="Arial" panose="020B0604020202020204" pitchFamily="34" charset="0"/>
                <a:ea typeface="Calibri" panose="020F0502020204030204" pitchFamily="34" charset="0"/>
              </a:rPr>
              <a:t>benchmarks,in</a:t>
            </a:r>
            <a:r>
              <a:rPr lang="en-GB" sz="1800" dirty="0">
                <a:solidFill>
                  <a:srgbClr val="000000"/>
                </a:solidFill>
                <a:effectLst/>
                <a:latin typeface="Arial" panose="020B0604020202020204" pitchFamily="34" charset="0"/>
                <a:ea typeface="Calibri" panose="020F0502020204030204" pitchFamily="34" charset="0"/>
              </a:rPr>
              <a:t> this way they can identify the best </a:t>
            </a:r>
            <a:r>
              <a:rPr lang="en-GB" sz="1800" dirty="0" err="1">
                <a:solidFill>
                  <a:srgbClr val="000000"/>
                </a:solidFill>
                <a:effectLst/>
                <a:latin typeface="Arial" panose="020B0604020202020204" pitchFamily="34" charset="0"/>
                <a:ea typeface="Calibri" panose="020F0502020204030204" pitchFamily="34" charset="0"/>
              </a:rPr>
              <a:t>practice,to</a:t>
            </a:r>
            <a:r>
              <a:rPr lang="en-GB" sz="1800" dirty="0">
                <a:solidFill>
                  <a:srgbClr val="000000"/>
                </a:solidFill>
                <a:effectLst/>
                <a:latin typeface="Arial" panose="020B0604020202020204" pitchFamily="34" charset="0"/>
                <a:ea typeface="Calibri" panose="020F0502020204030204" pitchFamily="34" charset="0"/>
              </a:rPr>
              <a:t> compare the hotel </a:t>
            </a:r>
            <a:r>
              <a:rPr lang="en-GB" sz="1800" dirty="0" err="1">
                <a:solidFill>
                  <a:srgbClr val="000000"/>
                </a:solidFill>
                <a:effectLst/>
                <a:latin typeface="Arial" panose="020B0604020202020204" pitchFamily="34" charset="0"/>
                <a:ea typeface="Calibri" panose="020F0502020204030204" pitchFamily="34" charset="0"/>
              </a:rPr>
              <a:t>performance,address</a:t>
            </a:r>
            <a:r>
              <a:rPr lang="en-GB" sz="1800" dirty="0">
                <a:solidFill>
                  <a:srgbClr val="000000"/>
                </a:solidFill>
                <a:effectLst/>
                <a:latin typeface="Arial" panose="020B0604020202020204" pitchFamily="34" charset="0"/>
                <a:ea typeface="Calibri" panose="020F0502020204030204" pitchFamily="34" charset="0"/>
              </a:rPr>
              <a:t> performance gaps and continuous monitoring and repeat the benchmark process.</a:t>
            </a:r>
            <a:r>
              <a:rPr lang="ro-RO" sz="900" dirty="0">
                <a:effectLst/>
              </a:rPr>
              <a:t> </a:t>
            </a:r>
            <a:br>
              <a:rPr lang="en-GB" sz="900" dirty="0">
                <a:effectLst/>
              </a:rPr>
            </a:b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ROCE is useful to measure and to compare the profitability of the company ,indicating how the profit can be reinvested in the capital  to produce the growth of the company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Ffion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Limited is generating low use of the capital resources ,they need to compare its ROCE within the competitors and to reevaluate their expenses ,the current assets by selling products and services which can bring profit for the company. </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endParaRPr lang="ro-RO"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7634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617C715-F04A-2148-90D5-C4A823387589}"/>
              </a:ext>
            </a:extLst>
          </p:cNvPr>
          <p:cNvSpPr>
            <a:spLocks noGrp="1"/>
          </p:cNvSpPr>
          <p:nvPr>
            <p:ph type="title"/>
          </p:nvPr>
        </p:nvSpPr>
        <p:spPr>
          <a:xfrm>
            <a:off x="3910263" y="1721184"/>
            <a:ext cx="7827429" cy="3164972"/>
          </a:xfrm>
        </p:spPr>
        <p:txBody>
          <a:bodyPr>
            <a:normAutofit/>
          </a:bodyPr>
          <a:lstStyle/>
          <a:p>
            <a:r>
              <a:rPr lang="en-GB" sz="1600" b="1" dirty="0">
                <a:latin typeface="Arial" panose="020B0604020202020204" pitchFamily="34" charset="0"/>
                <a:cs typeface="Arial" panose="020B0604020202020204" pitchFamily="34" charset="0"/>
              </a:rPr>
              <a:t>        Liquidity </a:t>
            </a:r>
            <a:br>
              <a:rPr lang="en-GB" sz="1600" b="1"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Liquidity </a:t>
            </a:r>
            <a:r>
              <a:rPr lang="en-GB" sz="1800" dirty="0">
                <a:solidFill>
                  <a:srgbClr val="000000"/>
                </a:solidFill>
                <a:effectLst/>
                <a:latin typeface="Arial" panose="020B0604020202020204" pitchFamily="34" charset="0"/>
                <a:ea typeface="Calibri" panose="020F0502020204030204" pitchFamily="34" charset="0"/>
              </a:rPr>
              <a:t>is the ratio which indicates the ability to pay off the debt and when they became due and is important for the hotel industry or any </a:t>
            </a:r>
            <a:r>
              <a:rPr lang="en-GB" sz="1800" dirty="0" err="1">
                <a:solidFill>
                  <a:srgbClr val="000000"/>
                </a:solidFill>
                <a:effectLst/>
                <a:latin typeface="Arial" panose="020B0604020202020204" pitchFamily="34" charset="0"/>
                <a:ea typeface="Calibri" panose="020F0502020204030204" pitchFamily="34" charset="0"/>
              </a:rPr>
              <a:t>company,having</a:t>
            </a:r>
            <a:r>
              <a:rPr lang="en-GB" sz="1800" dirty="0">
                <a:solidFill>
                  <a:srgbClr val="000000"/>
                </a:solidFill>
                <a:effectLst/>
                <a:latin typeface="Arial" panose="020B0604020202020204" pitchFamily="34" charset="0"/>
                <a:ea typeface="Calibri" panose="020F0502020204030204" pitchFamily="34" charset="0"/>
              </a:rPr>
              <a:t> the role to generate a financial stability and credit rating.</a:t>
            </a:r>
            <a:r>
              <a:rPr lang="ro-RO" sz="800" dirty="0">
                <a:effectLst/>
              </a:rPr>
              <a:t> </a:t>
            </a:r>
            <a:br>
              <a:rPr lang="en-GB" sz="800" dirty="0">
                <a:effectLst/>
              </a:rPr>
            </a:b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balance sheet data is  used to calculate the current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ratio,quick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ratio and net working capital which can show the changes from year to year.</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Ffion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Limited assets cover the current liabilities and is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solvent,the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company meets its current debt obligations and has been improved its liquidity and the  short time for the payment of  their suppliers.</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endParaRPr lang="ro-RO"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9032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E0282ECC-B5E5-4346-83A8-18C686D7855E}"/>
              </a:ext>
            </a:extLst>
          </p:cNvPr>
          <p:cNvSpPr>
            <a:spLocks noGrp="1"/>
          </p:cNvSpPr>
          <p:nvPr>
            <p:ph type="title"/>
          </p:nvPr>
        </p:nvSpPr>
        <p:spPr>
          <a:xfrm>
            <a:off x="4277895" y="1866566"/>
            <a:ext cx="7025323" cy="3124868"/>
          </a:xfrm>
        </p:spPr>
        <p:txBody>
          <a:bodyPr>
            <a:normAutofit fontScale="90000"/>
          </a:bodyPr>
          <a:lstStyle/>
          <a:p>
            <a:r>
              <a:rPr lang="en-GB" sz="1600" b="1" dirty="0">
                <a:latin typeface="Arial" panose="020B0604020202020204" pitchFamily="34" charset="0"/>
                <a:cs typeface="Arial" panose="020B0604020202020204" pitchFamily="34" charset="0"/>
              </a:rPr>
              <a:t>                                               Gearing </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800" dirty="0">
                <a:solidFill>
                  <a:srgbClr val="000000"/>
                </a:solidFill>
                <a:effectLst/>
                <a:latin typeface="Arial" panose="020B0604020202020204" pitchFamily="34" charset="0"/>
                <a:ea typeface="Calibri" panose="020F0502020204030204" pitchFamily="34" charset="0"/>
              </a:rPr>
              <a:t>Gearing is useful to describe the loan finance and equity finance which indicates the financial risk related to hotel </a:t>
            </a:r>
            <a:r>
              <a:rPr lang="en-GB" sz="1800" dirty="0" err="1">
                <a:solidFill>
                  <a:srgbClr val="000000"/>
                </a:solidFill>
                <a:effectLst/>
                <a:latin typeface="Arial" panose="020B0604020202020204" pitchFamily="34" charset="0"/>
                <a:ea typeface="Calibri" panose="020F0502020204030204" pitchFamily="34" charset="0"/>
              </a:rPr>
              <a:t>industry,since</a:t>
            </a:r>
            <a:r>
              <a:rPr lang="en-GB" sz="1800" dirty="0">
                <a:solidFill>
                  <a:srgbClr val="000000"/>
                </a:solidFill>
                <a:effectLst/>
                <a:latin typeface="Arial" panose="020B0604020202020204" pitchFamily="34" charset="0"/>
                <a:ea typeface="Calibri" panose="020F0502020204030204" pitchFamily="34" charset="0"/>
              </a:rPr>
              <a:t> excessive debt can lead to financial difficulties. </a:t>
            </a:r>
            <a:br>
              <a:rPr lang="en-GB" sz="1400" dirty="0">
                <a:solidFill>
                  <a:srgbClr val="000000"/>
                </a:solidFill>
                <a:effectLst/>
                <a:latin typeface="Arial" panose="020B0604020202020204" pitchFamily="34" charset="0"/>
                <a:ea typeface="Calibri" panose="020F0502020204030204" pitchFamily="34" charset="0"/>
              </a:rPr>
            </a:b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Using benchmarks which varies for each industry and comparing with other competitors suggests that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Ffion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Limited can be more in the right to receive loans and a low interest rate because they have equity to reduce the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risks.Ffion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Limited has decreasing profits which evidencing that they can cover the costs and need to be aware to control the profit and the interests.</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endParaRPr lang="ro-RO"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0143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FD2BA59-E17D-4F4C-939E-EC75A6C5A1E7}"/>
              </a:ext>
            </a:extLst>
          </p:cNvPr>
          <p:cNvSpPr>
            <a:spLocks noGrp="1"/>
          </p:cNvSpPr>
          <p:nvPr>
            <p:ph type="title"/>
          </p:nvPr>
        </p:nvSpPr>
        <p:spPr>
          <a:xfrm>
            <a:off x="4604754" y="1788027"/>
            <a:ext cx="6975642" cy="2790658"/>
          </a:xfrm>
        </p:spPr>
        <p:txBody>
          <a:bodyPr>
            <a:normAutofit/>
          </a:bodyPr>
          <a:lstStyle/>
          <a:p>
            <a:r>
              <a:rPr lang="en-GB" sz="1600" b="1" dirty="0">
                <a:latin typeface="Arial" panose="020B0604020202020204" pitchFamily="34" charset="0"/>
                <a:cs typeface="Arial" panose="020B0604020202020204" pitchFamily="34" charset="0"/>
              </a:rPr>
              <a:t>                   Knowledge from Ratio Analysis </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800" dirty="0">
                <a:solidFill>
                  <a:srgbClr val="000000"/>
                </a:solidFill>
                <a:effectLst/>
                <a:latin typeface="Arial" panose="020B0604020202020204" pitchFamily="34" charset="0"/>
                <a:ea typeface="Calibri" panose="020F0502020204030204" pitchFamily="34" charset="0"/>
              </a:rPr>
              <a:t>Ratio Analysis it is helpful for hotels to measure their </a:t>
            </a:r>
            <a:r>
              <a:rPr lang="en-GB" sz="1800" dirty="0" err="1">
                <a:solidFill>
                  <a:srgbClr val="000000"/>
                </a:solidFill>
                <a:effectLst/>
                <a:latin typeface="Arial" panose="020B0604020202020204" pitchFamily="34" charset="0"/>
                <a:ea typeface="Calibri" panose="020F0502020204030204" pitchFamily="34" charset="0"/>
              </a:rPr>
              <a:t>performance,to</a:t>
            </a:r>
            <a:r>
              <a:rPr lang="en-GB" sz="1800" dirty="0">
                <a:solidFill>
                  <a:srgbClr val="000000"/>
                </a:solidFill>
                <a:effectLst/>
                <a:latin typeface="Arial" panose="020B0604020202020204" pitchFamily="34" charset="0"/>
                <a:ea typeface="Calibri" panose="020F0502020204030204" pitchFamily="34" charset="0"/>
              </a:rPr>
              <a:t> leads a analysis of their strengths and weaknesses and to investigate them.</a:t>
            </a:r>
            <a:r>
              <a:rPr lang="ro-RO" sz="800" dirty="0">
                <a:effectLst/>
              </a:rPr>
              <a:t> </a:t>
            </a:r>
            <a:br>
              <a:rPr lang="en-GB" sz="1400" dirty="0">
                <a:effectLst/>
              </a:rPr>
            </a:br>
            <a:r>
              <a:rPr lang="en-GB" sz="1800" dirty="0">
                <a:solidFill>
                  <a:srgbClr val="000000"/>
                </a:solidFill>
                <a:effectLst/>
                <a:latin typeface="Arial" panose="020B0604020202020204" pitchFamily="34" charset="0"/>
                <a:ea typeface="Calibri" panose="020F0502020204030204" pitchFamily="34" charset="0"/>
              </a:rPr>
              <a:t>It is useful for any company to look at  the KPIs for measuring the performance of the businesses and for that the companies need to look back to capital employed,revenues,sales,costs and the environmental spillages.</a:t>
            </a:r>
            <a:r>
              <a:rPr lang="ro-RO" sz="800" dirty="0">
                <a:effectLst/>
              </a:rPr>
              <a:t> </a:t>
            </a:r>
            <a:endParaRPr lang="ro-RO"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9471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10C6DA1-9DD2-A74D-95E3-07B269D4A97C}"/>
              </a:ext>
            </a:extLst>
          </p:cNvPr>
          <p:cNvSpPr>
            <a:spLocks noGrp="1"/>
          </p:cNvSpPr>
          <p:nvPr>
            <p:ph type="title"/>
          </p:nvPr>
        </p:nvSpPr>
        <p:spPr>
          <a:xfrm>
            <a:off x="4812631" y="1721184"/>
            <a:ext cx="7168815" cy="4996448"/>
          </a:xfrm>
        </p:spPr>
        <p:txBody>
          <a:bodyPr>
            <a:normAutofit/>
          </a:bodyPr>
          <a:lstStyle/>
          <a:p>
            <a:r>
              <a:rPr lang="en-GB" sz="1600" b="1" dirty="0">
                <a:latin typeface="Arial" panose="020B0604020202020204" pitchFamily="34" charset="0"/>
                <a:cs typeface="Arial" panose="020B0604020202020204" pitchFamily="34" charset="0"/>
              </a:rPr>
              <a:t>                           Benefits and Limitations of Ratio Analysis </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Benefits </a:t>
            </a:r>
            <a:br>
              <a:rPr lang="en-GB" sz="1400" b="1"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benefits of the ratio its useful for business to identity </a:t>
            </a:r>
            <a:r>
              <a:rPr lang="en-GB" sz="1400" dirty="0" err="1">
                <a:latin typeface="Arial" panose="020B0604020202020204" pitchFamily="34" charset="0"/>
                <a:cs typeface="Arial" panose="020B0604020202020204" pitchFamily="34" charset="0"/>
              </a:rPr>
              <a:t>trends,to</a:t>
            </a:r>
            <a:r>
              <a:rPr lang="en-GB" sz="1400" dirty="0">
                <a:latin typeface="Arial" panose="020B0604020202020204" pitchFamily="34" charset="0"/>
                <a:cs typeface="Arial" panose="020B0604020202020204" pitchFamily="34" charset="0"/>
              </a:rPr>
              <a:t> compare results with similar businesses to se how well the business is doing against competitors and also can identify important </a:t>
            </a:r>
            <a:r>
              <a:rPr lang="en-GB" sz="1400" dirty="0" err="1">
                <a:latin typeface="Arial" panose="020B0604020202020204" pitchFamily="34" charset="0"/>
                <a:cs typeface="Arial" panose="020B0604020202020204" pitchFamily="34" charset="0"/>
              </a:rPr>
              <a:t>information,like</a:t>
            </a:r>
            <a:r>
              <a:rPr lang="en-GB" sz="1400" dirty="0">
                <a:latin typeface="Arial" panose="020B0604020202020204" pitchFamily="34" charset="0"/>
                <a:cs typeface="Arial" panose="020B0604020202020204" pitchFamily="34" charset="0"/>
              </a:rPr>
              <a:t> profitability and </a:t>
            </a:r>
            <a:r>
              <a:rPr lang="en-GB" sz="1400" dirty="0" err="1">
                <a:latin typeface="Arial" panose="020B0604020202020204" pitchFamily="34" charset="0"/>
                <a:cs typeface="Arial" panose="020B0604020202020204" pitchFamily="34" charset="0"/>
              </a:rPr>
              <a:t>liquidity,without</a:t>
            </a:r>
            <a:r>
              <a:rPr lang="en-GB" sz="1400" dirty="0">
                <a:latin typeface="Arial" panose="020B0604020202020204" pitchFamily="34" charset="0"/>
                <a:cs typeface="Arial" panose="020B0604020202020204" pitchFamily="34" charset="0"/>
              </a:rPr>
              <a:t> having to look at all of financial statements.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Limitations </a:t>
            </a:r>
            <a:br>
              <a:rPr lang="en-GB" sz="1400" b="1"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Ratio compare past data and stakeholders are having more interest in what the future holds the business.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Financial statements are not including all the strengths and weaknesses of the </a:t>
            </a:r>
            <a:r>
              <a:rPr lang="en-GB" sz="1400" dirty="0" err="1">
                <a:latin typeface="Arial" panose="020B0604020202020204" pitchFamily="34" charset="0"/>
                <a:cs typeface="Arial" panose="020B0604020202020204" pitchFamily="34" charset="0"/>
              </a:rPr>
              <a:t>business,for</a:t>
            </a:r>
            <a:r>
              <a:rPr lang="en-GB" sz="1400" dirty="0">
                <a:latin typeface="Arial" panose="020B0604020202020204" pitchFamily="34" charset="0"/>
                <a:cs typeface="Arial" panose="020B0604020202020204" pitchFamily="34" charset="0"/>
              </a:rPr>
              <a:t> example the quality and skills of </a:t>
            </a:r>
            <a:r>
              <a:rPr lang="en-GB" sz="1400" dirty="0" err="1">
                <a:latin typeface="Arial" panose="020B0604020202020204" pitchFamily="34" charset="0"/>
                <a:cs typeface="Arial" panose="020B0604020202020204" pitchFamily="34" charset="0"/>
              </a:rPr>
              <a:t>employees,these</a:t>
            </a:r>
            <a:r>
              <a:rPr lang="en-GB" sz="1400" dirty="0">
                <a:latin typeface="Arial" panose="020B0604020202020204" pitchFamily="34" charset="0"/>
                <a:cs typeface="Arial" panose="020B0604020202020204" pitchFamily="34" charset="0"/>
              </a:rPr>
              <a:t> factors can also to affect business performance like profitability.</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companies can be affected by external </a:t>
            </a:r>
            <a:r>
              <a:rPr lang="en-GB" sz="1400" dirty="0" err="1">
                <a:latin typeface="Arial" panose="020B0604020202020204" pitchFamily="34" charset="0"/>
                <a:cs typeface="Arial" panose="020B0604020202020204" pitchFamily="34" charset="0"/>
              </a:rPr>
              <a:t>factors,such</a:t>
            </a:r>
            <a:r>
              <a:rPr lang="en-GB" sz="1400" dirty="0">
                <a:latin typeface="Arial" panose="020B0604020202020204" pitchFamily="34" charset="0"/>
                <a:cs typeface="Arial" panose="020B0604020202020204" pitchFamily="34" charset="0"/>
              </a:rPr>
              <a:t> as </a:t>
            </a:r>
            <a:r>
              <a:rPr lang="en-GB" sz="1400" dirty="0" err="1">
                <a:latin typeface="Arial" panose="020B0604020202020204" pitchFamily="34" charset="0"/>
                <a:cs typeface="Arial" panose="020B0604020202020204" pitchFamily="34" charset="0"/>
              </a:rPr>
              <a:t>legislation,exchange</a:t>
            </a:r>
            <a:r>
              <a:rPr lang="en-GB" sz="1400" dirty="0">
                <a:latin typeface="Arial" panose="020B0604020202020204" pitchFamily="34" charset="0"/>
                <a:cs typeface="Arial" panose="020B0604020202020204" pitchFamily="34" charset="0"/>
              </a:rPr>
              <a:t> rates and economic </a:t>
            </a:r>
            <a:r>
              <a:rPr lang="en-GB" sz="1400" dirty="0" err="1">
                <a:latin typeface="Arial" panose="020B0604020202020204" pitchFamily="34" charset="0"/>
                <a:cs typeface="Arial" panose="020B0604020202020204" pitchFamily="34" charset="0"/>
              </a:rPr>
              <a:t>factors,but</a:t>
            </a:r>
            <a:r>
              <a:rPr lang="en-GB" sz="1400" dirty="0">
                <a:latin typeface="Arial" panose="020B0604020202020204" pitchFamily="34" charset="0"/>
                <a:cs typeface="Arial" panose="020B0604020202020204" pitchFamily="34" charset="0"/>
              </a:rPr>
              <a:t> those will not be showing in the financial statements.</a:t>
            </a:r>
            <a:endParaRPr lang="ro-RO"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42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47B6941-EEC9-2645-8956-49967FB19E8F}"/>
              </a:ext>
            </a:extLst>
          </p:cNvPr>
          <p:cNvSpPr>
            <a:spLocks noGrp="1"/>
          </p:cNvSpPr>
          <p:nvPr>
            <p:ph type="title"/>
          </p:nvPr>
        </p:nvSpPr>
        <p:spPr>
          <a:xfrm>
            <a:off x="2678697" y="1520659"/>
            <a:ext cx="6834605" cy="4145464"/>
          </a:xfrm>
        </p:spPr>
        <p:txBody>
          <a:bodyPr>
            <a:normAutofit fontScale="90000"/>
          </a:bodyPr>
          <a:lstStyle/>
          <a:p>
            <a:r>
              <a:rPr lang="en-GB" sz="1600" b="1" dirty="0">
                <a:latin typeface="Arial" panose="020B0604020202020204" pitchFamily="34" charset="0"/>
                <a:cs typeface="Arial" panose="020B0604020202020204" pitchFamily="34" charset="0"/>
              </a:rPr>
              <a:t>Conclusion </a:t>
            </a:r>
            <a:br>
              <a:rPr lang="en-GB" sz="1400" dirty="0">
                <a:latin typeface="Arial" panose="020B0604020202020204" pitchFamily="34" charset="0"/>
                <a:cs typeface="Arial" panose="020B0604020202020204" pitchFamily="34" charset="0"/>
              </a:rPr>
            </a:br>
            <a:r>
              <a:rPr lang="en-GB" sz="1800" dirty="0" err="1">
                <a:solidFill>
                  <a:srgbClr val="000000"/>
                </a:solidFill>
                <a:effectLst/>
                <a:latin typeface="Arial" panose="020B0604020202020204" pitchFamily="34" charset="0"/>
                <a:ea typeface="Calibri" panose="020F0502020204030204" pitchFamily="34" charset="0"/>
              </a:rPr>
              <a:t>Ffion</a:t>
            </a:r>
            <a:r>
              <a:rPr lang="en-GB" sz="1800" dirty="0">
                <a:solidFill>
                  <a:srgbClr val="000000"/>
                </a:solidFill>
                <a:effectLst/>
                <a:latin typeface="Arial" panose="020B0604020202020204" pitchFamily="34" charset="0"/>
                <a:ea typeface="Calibri" panose="020F0502020204030204" pitchFamily="34" charset="0"/>
              </a:rPr>
              <a:t> Limited need to investigate why the sales are low and the expenses was increasing after profitability ratio was assessed for the financial years of 2017 and 2018.The company need to access KPIs to measure the sales,  </a:t>
            </a:r>
            <a:r>
              <a:rPr lang="en-GB" sz="1800" dirty="0" err="1">
                <a:solidFill>
                  <a:srgbClr val="000000"/>
                </a:solidFill>
                <a:effectLst/>
                <a:latin typeface="Arial" panose="020B0604020202020204" pitchFamily="34" charset="0"/>
                <a:ea typeface="Calibri" panose="020F0502020204030204" pitchFamily="34" charset="0"/>
              </a:rPr>
              <a:t>profit,and</a:t>
            </a:r>
            <a:r>
              <a:rPr lang="en-GB" sz="1800" dirty="0">
                <a:solidFill>
                  <a:srgbClr val="000000"/>
                </a:solidFill>
                <a:effectLst/>
                <a:latin typeface="Arial" panose="020B0604020202020204" pitchFamily="34" charset="0"/>
                <a:ea typeface="Calibri" panose="020F0502020204030204" pitchFamily="34" charset="0"/>
              </a:rPr>
              <a:t> loss accounts to can fin solutions for progressing towards its objectives.The company can compare his ROCE in comparison with other companies competitors to can see how are they doing financially.During the investigation the company ratio was declined and the net  profit also which shows a mixed trend and the company need to be cautious about profitability and need to adopt new ways to increase the profitability.</a:t>
            </a:r>
            <a:r>
              <a:rPr lang="ro-RO" sz="900" dirty="0">
                <a:effectLst/>
              </a:rPr>
              <a:t> </a:t>
            </a:r>
            <a:r>
              <a:rPr lang="en-GB" sz="1800" dirty="0">
                <a:solidFill>
                  <a:srgbClr val="000000"/>
                </a:solidFill>
                <a:effectLst/>
                <a:latin typeface="Arial" panose="020B0604020202020204" pitchFamily="34" charset="0"/>
                <a:ea typeface="Calibri" panose="020F0502020204030204" pitchFamily="34" charset="0"/>
              </a:rPr>
              <a:t>Company need to understand how important is the ratio analysis and to make a good plan to protect the assets and  to verify the in fluctuations and increasing the sales within the ratio will have on the </a:t>
            </a:r>
            <a:r>
              <a:rPr lang="en-GB" sz="1800" dirty="0" err="1">
                <a:solidFill>
                  <a:srgbClr val="000000"/>
                </a:solidFill>
                <a:effectLst/>
                <a:latin typeface="Arial" panose="020B0604020202020204" pitchFamily="34" charset="0"/>
                <a:ea typeface="Calibri" panose="020F0502020204030204" pitchFamily="34" charset="0"/>
              </a:rPr>
              <a:t>businesses,in</a:t>
            </a:r>
            <a:r>
              <a:rPr lang="en-GB" sz="1800" dirty="0">
                <a:solidFill>
                  <a:srgbClr val="000000"/>
                </a:solidFill>
                <a:effectLst/>
                <a:latin typeface="Arial" panose="020B0604020202020204" pitchFamily="34" charset="0"/>
                <a:ea typeface="Calibri" panose="020F0502020204030204" pitchFamily="34" charset="0"/>
              </a:rPr>
              <a:t> this way they can evaluate the  economical and financial status of the company .</a:t>
            </a:r>
            <a:r>
              <a:rPr lang="ro-RO" sz="900" dirty="0">
                <a:effectLst/>
              </a:rPr>
              <a:t> </a:t>
            </a:r>
            <a:endParaRPr lang="ro-RO" sz="1600" b="1" dirty="0">
              <a:latin typeface="Arial" panose="020B0604020202020204" pitchFamily="34" charset="0"/>
              <a:cs typeface="Arial" panose="020B0604020202020204" pitchFamily="34" charset="0"/>
            </a:endParaRPr>
          </a:p>
        </p:txBody>
      </p:sp>
      <p:sp>
        <p:nvSpPr>
          <p:cNvPr id="3" name="Substituent text 2">
            <a:extLst>
              <a:ext uri="{FF2B5EF4-FFF2-40B4-BE49-F238E27FC236}">
                <a16:creationId xmlns:a16="http://schemas.microsoft.com/office/drawing/2014/main" id="{C61298D5-FF12-0B42-A0EA-0E1004EE8844}"/>
              </a:ext>
            </a:extLst>
          </p:cNvPr>
          <p:cNvSpPr>
            <a:spLocks noGrp="1"/>
          </p:cNvSpPr>
          <p:nvPr>
            <p:ph type="body" idx="1"/>
          </p:nvPr>
        </p:nvSpPr>
        <p:spPr>
          <a:xfrm>
            <a:off x="-1683179" y="8505658"/>
            <a:ext cx="4566474" cy="235201"/>
          </a:xfrm>
        </p:spPr>
        <p:txBody>
          <a:bodyPr>
            <a:normAutofit fontScale="40000" lnSpcReduction="20000"/>
          </a:bodyPr>
          <a:lstStyle/>
          <a:p>
            <a:endParaRPr lang="ro-RO"/>
          </a:p>
        </p:txBody>
      </p:sp>
    </p:spTree>
    <p:extLst>
      <p:ext uri="{BB962C8B-B14F-4D97-AF65-F5344CB8AC3E}">
        <p14:creationId xmlns:p14="http://schemas.microsoft.com/office/powerpoint/2010/main" val="1208900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lumMod val="25000"/>
            <a:lumOff val="75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876F12F-90AE-3543-808D-B7B5FCD0490A}"/>
              </a:ext>
            </a:extLst>
          </p:cNvPr>
          <p:cNvSpPr>
            <a:spLocks noGrp="1"/>
          </p:cNvSpPr>
          <p:nvPr>
            <p:ph type="title"/>
          </p:nvPr>
        </p:nvSpPr>
        <p:spPr>
          <a:xfrm>
            <a:off x="3960395" y="1587500"/>
            <a:ext cx="8231605" cy="5270500"/>
          </a:xfrm>
        </p:spPr>
        <p:txBody>
          <a:bodyPr>
            <a:normAutofit fontScale="90000"/>
          </a:bodyPr>
          <a:lstStyle/>
          <a:p>
            <a:pPr lvl="0"/>
            <a:r>
              <a:rPr lang="en-GB" sz="1600" b="1" dirty="0">
                <a:latin typeface="Arial" panose="020B0604020202020204" pitchFamily="34" charset="0"/>
                <a:cs typeface="Arial" panose="020B0604020202020204" pitchFamily="34" charset="0"/>
              </a:rPr>
              <a:t>         </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References </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solidFill>
                  <a:srgbClr val="FF0000"/>
                </a:solidFill>
                <a:latin typeface="Arial" panose="020B0604020202020204" pitchFamily="34" charset="0"/>
                <a:cs typeface="Arial" panose="020B0604020202020204" pitchFamily="34" charset="0"/>
              </a:rPr>
              <a:t>- </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Boundless (2015).Interest rate ,Retrieved from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a:t>
            </a:r>
            <a:r>
              <a:rPr lang="en-GB"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wwwbot.or.th</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/statistics</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,June15,2015.</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solidFill>
                  <a:srgbClr val="4472C4"/>
                </a:solidFill>
                <a:effectLst/>
                <a:latin typeface="Arial" panose="020B0604020202020204" pitchFamily="34" charset="0"/>
                <a:ea typeface="Calibri" panose="020F0502020204030204" pitchFamily="34" charset="0"/>
                <a:cs typeface="Times New Roman" panose="02020603050405020304" pitchFamily="18" charset="0"/>
              </a:rPr>
              <a:t>Bhamornsathit</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S. and </a:t>
            </a:r>
            <a:r>
              <a:rPr lang="en-GB" sz="1800" dirty="0" err="1">
                <a:solidFill>
                  <a:srgbClr val="4472C4"/>
                </a:solidFill>
                <a:effectLst/>
                <a:latin typeface="Arial" panose="020B0604020202020204" pitchFamily="34" charset="0"/>
                <a:ea typeface="Calibri" panose="020F0502020204030204" pitchFamily="34" charset="0"/>
                <a:cs typeface="Times New Roman" panose="02020603050405020304" pitchFamily="18" charset="0"/>
              </a:rPr>
              <a:t>Katawandee</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P. (2016). An Analysis of Thai Listed Hotels: Financial and Operational Performance. Journal of Business and Behavioural Sciences, 28(2), pp. 55-69.</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a:t>
            </a:r>
            <a:r>
              <a:rPr lang="en-GB" sz="1800" dirty="0" err="1">
                <a:solidFill>
                  <a:srgbClr val="4472C4"/>
                </a:solidFill>
                <a:effectLst/>
                <a:latin typeface="Arial" panose="020B0604020202020204" pitchFamily="34" charset="0"/>
                <a:ea typeface="Calibri" panose="020F0502020204030204" pitchFamily="34" charset="0"/>
                <a:cs typeface="Times New Roman" panose="02020603050405020304" pitchFamily="18" charset="0"/>
              </a:rPr>
              <a:t>Daubanes,J.X</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.,(2018). The Sustainable Management of a Productive Natural Capital.Paris:Organisation for Economic Cooperation and Development (OECD)</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solidFill>
                  <a:srgbClr val="0070C0"/>
                </a:solidFill>
                <a:effectLst/>
                <a:latin typeface="Arial" panose="020B0604020202020204" pitchFamily="34" charset="0"/>
                <a:ea typeface="Calibri" panose="020F0502020204030204" pitchFamily="34" charset="0"/>
                <a:cs typeface="Times New Roman" panose="02020603050405020304" pitchFamily="18" charset="0"/>
              </a:rPr>
              <a:t>Koutoulas</a:t>
            </a:r>
            <a:r>
              <a:rPr lang="en-GB" sz="1800" dirty="0" err="1">
                <a:solidFill>
                  <a:srgbClr val="4472C4"/>
                </a:solidFill>
                <a:effectLst/>
                <a:latin typeface="Arial" panose="020B0604020202020204" pitchFamily="34" charset="0"/>
                <a:ea typeface="Calibri" panose="020F0502020204030204" pitchFamily="34" charset="0"/>
                <a:cs typeface="Times New Roman" panose="02020603050405020304" pitchFamily="18" charset="0"/>
              </a:rPr>
              <a:t>,D</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(2009). The 2009 Greek Hotel Branding Report,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a:t>
            </a:r>
            <a:r>
              <a:rPr lang="en-GB"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www.sete.gr</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/files/Media/GreekHotelBrandingReport2009.pdf</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FF0000"/>
                </a:solidFill>
                <a:latin typeface="Calibri" panose="020F0502020204030204" pitchFamily="34" charset="0"/>
                <a:ea typeface="Calibri" panose="020F0502020204030204" pitchFamily="34" charset="0"/>
                <a:cs typeface="Times New Roman" panose="02020603050405020304" pitchFamily="18" charset="0"/>
              </a:rPr>
              <a:t>- </a:t>
            </a:r>
            <a:r>
              <a:rPr lang="en-GB" sz="1800" dirty="0" err="1">
                <a:solidFill>
                  <a:srgbClr val="4472C4"/>
                </a:solidFill>
                <a:effectLst/>
                <a:latin typeface="Arial" panose="020B0604020202020204" pitchFamily="34" charset="0"/>
                <a:ea typeface="Calibri" panose="020F0502020204030204" pitchFamily="34" charset="0"/>
                <a:cs typeface="Times New Roman" panose="02020603050405020304" pitchFamily="18" charset="0"/>
              </a:rPr>
              <a:t>Parkan,C</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.(2005).”</a:t>
            </a:r>
            <a:r>
              <a:rPr lang="en-GB" sz="1800" dirty="0" err="1">
                <a:solidFill>
                  <a:srgbClr val="4472C4"/>
                </a:solidFill>
                <a:effectLst/>
                <a:latin typeface="Arial" panose="020B0604020202020204" pitchFamily="34" charset="0"/>
                <a:ea typeface="Calibri" panose="020F0502020204030204" pitchFamily="34" charset="0"/>
                <a:cs typeface="Times New Roman" panose="02020603050405020304" pitchFamily="18" charset="0"/>
              </a:rPr>
              <a:t>Banchmarking</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Operational Performance:the Case of Two Hotels.” International Journal of Productivity and Performance Management, Vol.54,No.8. 679-696.</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solidFill>
                  <a:srgbClr val="4472C4"/>
                </a:solidFill>
                <a:effectLst/>
                <a:latin typeface="Arial" panose="020B0604020202020204" pitchFamily="34" charset="0"/>
                <a:ea typeface="Calibri" panose="020F0502020204030204" pitchFamily="34" charset="0"/>
                <a:cs typeface="Times New Roman" panose="02020603050405020304" pitchFamily="18" charset="0"/>
              </a:rPr>
              <a:t>Jagels,M</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.(2007).Hospitality Management Accounting, 9</a:t>
            </a:r>
            <a:r>
              <a:rPr lang="en-GB" sz="1800" baseline="300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th</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Edition, Jhon Wiley and </a:t>
            </a:r>
            <a:r>
              <a:rPr lang="en-GB" sz="1800" dirty="0" err="1">
                <a:solidFill>
                  <a:srgbClr val="4472C4"/>
                </a:solidFill>
                <a:effectLst/>
                <a:latin typeface="Arial" panose="020B0604020202020204" pitchFamily="34" charset="0"/>
                <a:ea typeface="Calibri" panose="020F0502020204030204" pitchFamily="34" charset="0"/>
                <a:cs typeface="Times New Roman" panose="02020603050405020304" pitchFamily="18" charset="0"/>
              </a:rPr>
              <a:t>Soons</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 </a:t>
            </a:r>
            <a:r>
              <a:rPr lang="en-GB" sz="1800" dirty="0" err="1">
                <a:solidFill>
                  <a:srgbClr val="4472C4"/>
                </a:solidFill>
                <a:effectLst/>
                <a:latin typeface="Arial" panose="020B0604020202020204" pitchFamily="34" charset="0"/>
                <a:ea typeface="Calibri" panose="020F0502020204030204" pitchFamily="34" charset="0"/>
                <a:cs typeface="Times New Roman" panose="02020603050405020304" pitchFamily="18" charset="0"/>
              </a:rPr>
              <a:t>Ransley</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J. (2004). Developing Hospitality Properties &amp; Facilities, 2</a:t>
            </a:r>
            <a:r>
              <a:rPr lang="en-GB" sz="1800" baseline="300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nd</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Edition, </a:t>
            </a:r>
            <a:r>
              <a:rPr lang="en-GB" sz="1800" dirty="0" err="1">
                <a:solidFill>
                  <a:srgbClr val="4472C4"/>
                </a:solidFill>
                <a:effectLst/>
                <a:latin typeface="Arial" panose="020B0604020202020204" pitchFamily="34" charset="0"/>
                <a:ea typeface="Calibri" panose="020F0502020204030204" pitchFamily="34" charset="0"/>
                <a:cs typeface="Times New Roman" panose="02020603050405020304" pitchFamily="18" charset="0"/>
              </a:rPr>
              <a:t>Ransley</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J. &amp; Ingram, H.(Eds), Chapter 14: Product development and brand </a:t>
            </a:r>
            <a:r>
              <a:rPr lang="en-GB" sz="1800" dirty="0" err="1">
                <a:solidFill>
                  <a:srgbClr val="4472C4"/>
                </a:solidFill>
                <a:effectLst/>
                <a:latin typeface="Arial" panose="020B0604020202020204" pitchFamily="34" charset="0"/>
                <a:ea typeface="Calibri" panose="020F0502020204030204" pitchFamily="34" charset="0"/>
                <a:cs typeface="Times New Roman" panose="02020603050405020304" pitchFamily="18" charset="0"/>
              </a:rPr>
              <a:t>management,Elsevier</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solidFill>
                  <a:srgbClr val="4472C4"/>
                </a:solidFill>
                <a:effectLst/>
                <a:latin typeface="Arial" panose="020B0604020202020204" pitchFamily="34" charset="0"/>
                <a:ea typeface="Calibri" panose="020F0502020204030204" pitchFamily="34" charset="0"/>
                <a:cs typeface="Times New Roman" panose="02020603050405020304" pitchFamily="18" charset="0"/>
              </a:rPr>
              <a:t>Butterworth</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Heinemann.</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Sloan, R. (1996). Do stock prices fully reflect information in accruals and cash flows about future earnings? The Accounting Review, 71: 289-316.</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solidFill>
                  <a:srgbClr val="4472C4"/>
                </a:solidFill>
                <a:effectLst/>
                <a:latin typeface="Arial" panose="020B0604020202020204" pitchFamily="34" charset="0"/>
                <a:ea typeface="Calibri" panose="020F0502020204030204" pitchFamily="34" charset="0"/>
                <a:cs typeface="Times New Roman" panose="02020603050405020304" pitchFamily="18" charset="0"/>
              </a:rPr>
              <a:t> </a:t>
            </a:r>
            <a:br>
              <a:rPr lang="ro-RO" sz="1800" dirty="0">
                <a:effectLst/>
                <a:latin typeface="Calibri" panose="020F0502020204030204" pitchFamily="34" charset="0"/>
                <a:ea typeface="Calibri" panose="020F0502020204030204" pitchFamily="34" charset="0"/>
                <a:cs typeface="Times New Roman" panose="02020603050405020304" pitchFamily="18" charset="0"/>
              </a:rPr>
            </a:br>
            <a:endParaRPr lang="ro-RO"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9319651"/>
      </p:ext>
    </p:extLst>
  </p:cSld>
  <p:clrMapOvr>
    <a:masterClrMapping/>
  </p:clrMapOvr>
</p:sld>
</file>

<file path=ppt/theme/theme1.xml><?xml version="1.0" encoding="utf-8"?>
<a:theme xmlns:a="http://schemas.openxmlformats.org/drawingml/2006/main" name="Penaj">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Ecran lat</PresentationFormat>
  <Slides>10</Slides>
  <Notes>0</Notes>
  <HiddenSlides>0</HiddenSlide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Penaj</vt:lpstr>
      <vt:lpstr>                                               Ffion Limited    Financial Management for Hotel Industry                             M5X01922                    Carmina Lorena Cornea                                1815046                              Lecturer: Dale Clarke</vt:lpstr>
      <vt:lpstr> Introduction   Ratio analysis indicate the financial statements of the business and it is used to establish and to show the growth of the business.This report will be based to compare ratios of the businesses for 2 years of data to indicate the financial analysis trends and the profit and loos profit or the balance sheets.   The company has many challenges to rethink about, related to hospitality industry such as low level of service quality,costumers satisfaction,the level of occupancy,lacks of innovation and there are so many factors which is influencing the performance of the company. </vt:lpstr>
      <vt:lpstr>                                                                                Financial Analysis   </vt:lpstr>
      <vt:lpstr>                                          Financial Analysis Trends   Profitability   Profitability it is determined by the amount of income or revenue above and beyond the costs or expenses the hotel generated. The ratio of operating profit is referring at the gross profit margin,net profit margin and return on capital employed by making efficient use of the assets.  Ffion Limited faces a decreasing profitability,which indicates the average to low percentage what can influence the occupancy rate of the hotel because of the internal and external factors.The hotels are using internal and external  benchmarks,in this way they can identify the best practice,to compare the hotel performance,address performance gaps and continuous monitoring and repeat the benchmark process.  ROCE is useful to measure and to compare the profitability of the company ,indicating how the profit can be reinvested in the capital  to produce the growth of the company .Ffion Limited is generating low use of the capital resources ,they need to compare its ROCE within the competitors and to reevaluate their expenses ,the current assets by selling products and services which can bring profit for the company.  </vt:lpstr>
      <vt:lpstr>        Liquidity   Liquidity is the ratio which indicates the ability to pay off the debt and when they became due and is important for the hotel industry or any company,having the role to generate a financial stability and credit rating.  The balance sheet data is  used to calculate the current ratio,quick ratio and net working capital which can show the changes from year to year. Ffion Limited assets cover the current liabilities and is solvent,the company meets its current debt obligations and has been improved its liquidity and the  short time for the payment of  their suppliers. </vt:lpstr>
      <vt:lpstr>                                               Gearing   Gearing is useful to describe the loan finance and equity finance which indicates the financial risk related to hotel industry,since excessive debt can lead to financial difficulties.  Using benchmarks which varies for each industry and comparing with other competitors suggests that Ffion Limited can be more in the right to receive loans and a low interest rate because they have equity to reduce the risks.Ffion Limited has decreasing profits which evidencing that they can cover the costs and need to be aware to control the profit and the interests. </vt:lpstr>
      <vt:lpstr>                   Knowledge from Ratio Analysis   Ratio Analysis it is helpful for hotels to measure their performance,to leads a analysis of their strengths and weaknesses and to investigate them.  It is useful for any company to look at  the KPIs for measuring the performance of the businesses and for that the companies need to look back to capital employed,revenues,sales,costs and the environmental spillages. </vt:lpstr>
      <vt:lpstr>                           Benefits and Limitations of Ratio Analysis   Benefits  The benefits of the ratio its useful for business to identity trends,to compare results with similar businesses to se how well the business is doing against competitors and also can identify important information,like profitability and liquidity,without having to look at all of financial statements.  Limitations  Ratio compare past data and stakeholders are having more interest in what the future holds the business. Financial statements are not including all the strengths and weaknesses of the business,for example the quality and skills of employees,these factors can also to affect business performance like profitability. The companies can be affected by external factors,such as legislation,exchange rates and economic factors,but those will not be showing in the financial statements.</vt:lpstr>
      <vt:lpstr>Conclusion  Ffion Limited need to investigate why the sales are low and the expenses was increasing after profitability ratio was assessed for the financial years of 2017 and 2018.The company need to access KPIs to measure the sales,  profit,and loss accounts to can fin solutions for progressing towards its objectives.The company can compare his ROCE in comparison with other companies competitors to can see how are they doing financially.During the investigation the company ratio was declined and the net  profit also which shows a mixed trend and the company need to be cautious about profitability and need to adopt new ways to increase the profitability. Company need to understand how important is the ratio analysis and to make a good plan to protect the assets and  to verify the in fluctuations and increasing the sales within the ratio will have on the businesses,in this way they can evaluate the  economical and financial status of the company . </vt:lpstr>
      <vt:lpstr>                                                      References   - Boundless (2015).Interest rate ,Retrieved from  https://wwwbot.or.th/statistics  ,June15,2015. - Bhamornsathit, S. and Katawandee, P. (2016). An Analysis of Thai Listed Hotels: Financial and Operational Performance. Journal of Business and Behavioural Sciences, 28(2), pp. 55-69. - Daubanes,J.X.,(2018). The Sustainable Management of a Productive Natural Capital.Paris:Organisation for Economic Cooperation and Development (OECD) - Koutoulas,D. (2009). The 2009 Greek Hotel Branding Report,  http://www.sete.gr/files/Media/GreekHotelBrandingReport2009.pdf . - Parkan,C.(2005).”Banchmarking Operational Performance:the Case of Two Hotels.” International Journal of Productivity and Performance Management, Vol.54,No.8. 679-696. - Jagels,M.(2007).Hospitality Management Accounting, 9th Edition, Jhon Wiley and Soons. - Ransley, J. (2004). Developing Hospitality Properties &amp; Facilities, 2nd Edition, Ransley, J. &amp; Ingram, H.(Eds), Chapter 14: Product development and brand management,Elsevier Butterworth Heinemann. - Sloan, R. (1996). Do stock prices fully reflect information in accruals and cash flows about future earnings? The Accounting Review, 71: 289-316.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Ffion Limited    Financial Management for Hotel Industry                             M5X01922                    Carmina Lorena Cornea                                1815046                              Lecturer: Dale Clarke</dc:title>
  <dc:creator>carmina cornea</dc:creator>
  <cp:lastModifiedBy>carmina cornea</cp:lastModifiedBy>
  <cp:revision>1</cp:revision>
  <dcterms:created xsi:type="dcterms:W3CDTF">2019-11-21T09:25:45Z</dcterms:created>
  <dcterms:modified xsi:type="dcterms:W3CDTF">2019-11-21T11:33:31Z</dcterms:modified>
</cp:coreProperties>
</file>