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comments/comment2.xml" ContentType="application/vnd.openxmlformats-officedocument.presentationml.comments+xml"/>
  <Override PartName="/ppt/comments/comment3.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32" r:id="rId2"/>
    <p:sldMasterId id="2147483750" r:id="rId3"/>
    <p:sldMasterId id="2147483768" r:id="rId4"/>
    <p:sldMasterId id="2147483780" r:id="rId5"/>
  </p:sldMasterIdLst>
  <p:notesMasterIdLst>
    <p:notesMasterId r:id="rId29"/>
  </p:notesMasterIdLst>
  <p:sldIdLst>
    <p:sldId id="256" r:id="rId6"/>
    <p:sldId id="278" r:id="rId7"/>
    <p:sldId id="279" r:id="rId8"/>
    <p:sldId id="280" r:id="rId9"/>
    <p:sldId id="292" r:id="rId10"/>
    <p:sldId id="293" r:id="rId11"/>
    <p:sldId id="294" r:id="rId12"/>
    <p:sldId id="281" r:id="rId13"/>
    <p:sldId id="282" r:id="rId14"/>
    <p:sldId id="283" r:id="rId15"/>
    <p:sldId id="284" r:id="rId16"/>
    <p:sldId id="285" r:id="rId17"/>
    <p:sldId id="287" r:id="rId18"/>
    <p:sldId id="288" r:id="rId19"/>
    <p:sldId id="289" r:id="rId20"/>
    <p:sldId id="290" r:id="rId21"/>
    <p:sldId id="291" r:id="rId22"/>
    <p:sldId id="276" r:id="rId23"/>
    <p:sldId id="277" r:id="rId24"/>
    <p:sldId id="275" r:id="rId25"/>
    <p:sldId id="266" r:id="rId26"/>
    <p:sldId id="259" r:id="rId27"/>
    <p:sldId id="286"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kolay Rangelov" initials="NR" lastIdx="13" clrIdx="0"/>
  <p:cmAuthor id="2" name="Valentin Kostadinov (1906231)" initials="V(" lastIdx="4"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3024B1-2339-401B-AF7E-F305A0DF9646}" v="23" dt="2019-12-11T10:24:44.630"/>
    <p1510:client id="{12FB119A-2B35-44A7-809D-5A8F7CED8788}" v="71" dt="2019-12-10T12:35:43.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32" autoAdjust="0"/>
    <p:restoredTop sz="71886" autoAdjust="0"/>
  </p:normalViewPr>
  <p:slideViewPr>
    <p:cSldViewPr snapToGrid="0">
      <p:cViewPr varScale="1">
        <p:scale>
          <a:sx n="64" d="100"/>
          <a:sy n="64" d="100"/>
        </p:scale>
        <p:origin x="48" y="192"/>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commentAuthors" Target="commentAuthors.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kolay Rangelov" userId="2770e00b849e628c" providerId="LiveId" clId="{003024B1-2339-401B-AF7E-F305A0DF9646}"/>
    <pc:docChg chg="undo custSel modSld">
      <pc:chgData name="Nikolay Rangelov" userId="2770e00b849e628c" providerId="LiveId" clId="{003024B1-2339-401B-AF7E-F305A0DF9646}" dt="2019-12-11T10:26:47.005" v="36" actId="5793"/>
      <pc:docMkLst>
        <pc:docMk/>
      </pc:docMkLst>
      <pc:sldChg chg="modSp">
        <pc:chgData name="Nikolay Rangelov" userId="2770e00b849e628c" providerId="LiveId" clId="{003024B1-2339-401B-AF7E-F305A0DF9646}" dt="2019-12-11T10:26:47.005" v="36" actId="5793"/>
        <pc:sldMkLst>
          <pc:docMk/>
          <pc:sldMk cId="1175156782" sldId="259"/>
        </pc:sldMkLst>
        <pc:spChg chg="mod">
          <ac:chgData name="Nikolay Rangelov" userId="2770e00b849e628c" providerId="LiveId" clId="{003024B1-2339-401B-AF7E-F305A0DF9646}" dt="2019-12-11T10:26:47.005" v="36" actId="5793"/>
          <ac:spMkLst>
            <pc:docMk/>
            <pc:sldMk cId="1175156782" sldId="259"/>
            <ac:spMk id="3" creationId="{74327DB8-E2E5-4B34-B868-B56BFE3B16BB}"/>
          </ac:spMkLst>
        </pc:spChg>
      </pc:sldChg>
      <pc:sldChg chg="modSp addCm delCm">
        <pc:chgData name="Nikolay Rangelov" userId="2770e00b849e628c" providerId="LiveId" clId="{003024B1-2339-401B-AF7E-F305A0DF9646}" dt="2019-12-11T00:08:08.366" v="7" actId="1589"/>
        <pc:sldMkLst>
          <pc:docMk/>
          <pc:sldMk cId="456189929" sldId="267"/>
        </pc:sldMkLst>
        <pc:spChg chg="mod">
          <ac:chgData name="Nikolay Rangelov" userId="2770e00b849e628c" providerId="LiveId" clId="{003024B1-2339-401B-AF7E-F305A0DF9646}" dt="2019-12-11T00:05:58.513" v="5" actId="1076"/>
          <ac:spMkLst>
            <pc:docMk/>
            <pc:sldMk cId="456189929" sldId="267"/>
            <ac:spMk id="2" creationId="{1DE792BD-DE03-49CE-A340-80A7EA2BAE62}"/>
          </ac:spMkLst>
        </pc:spChg>
      </pc:sldChg>
      <pc:sldChg chg="modSp modAnim">
        <pc:chgData name="Nikolay Rangelov" userId="2770e00b849e628c" providerId="LiveId" clId="{003024B1-2339-401B-AF7E-F305A0DF9646}" dt="2019-12-11T10:18:35.627" v="17" actId="20577"/>
        <pc:sldMkLst>
          <pc:docMk/>
          <pc:sldMk cId="1833978922" sldId="278"/>
        </pc:sldMkLst>
        <pc:spChg chg="mod">
          <ac:chgData name="Nikolay Rangelov" userId="2770e00b849e628c" providerId="LiveId" clId="{003024B1-2339-401B-AF7E-F305A0DF9646}" dt="2019-12-11T10:18:35.627" v="17" actId="20577"/>
          <ac:spMkLst>
            <pc:docMk/>
            <pc:sldMk cId="1833978922" sldId="278"/>
            <ac:spMk id="3" creationId="{9AF9BCB9-EB97-412E-8D7B-5102495ABC83}"/>
          </ac:spMkLst>
        </pc:spChg>
      </pc:sldChg>
      <pc:sldChg chg="modSp modAnim">
        <pc:chgData name="Nikolay Rangelov" userId="2770e00b849e628c" providerId="LiveId" clId="{003024B1-2339-401B-AF7E-F305A0DF9646}" dt="2019-12-11T10:19:03.361" v="23" actId="20577"/>
        <pc:sldMkLst>
          <pc:docMk/>
          <pc:sldMk cId="1619540998" sldId="279"/>
        </pc:sldMkLst>
        <pc:spChg chg="mod">
          <ac:chgData name="Nikolay Rangelov" userId="2770e00b849e628c" providerId="LiveId" clId="{003024B1-2339-401B-AF7E-F305A0DF9646}" dt="2019-12-11T10:19:03.361" v="23" actId="20577"/>
          <ac:spMkLst>
            <pc:docMk/>
            <pc:sldMk cId="1619540998" sldId="279"/>
            <ac:spMk id="4" creationId="{5F74B9A2-DBD4-4021-B218-AF097D5F7875}"/>
          </ac:spMkLst>
        </pc:spChg>
      </pc:sldChg>
      <pc:sldChg chg="modSp modAnim">
        <pc:chgData name="Nikolay Rangelov" userId="2770e00b849e628c" providerId="LiveId" clId="{003024B1-2339-401B-AF7E-F305A0DF9646}" dt="2019-12-11T10:24:44.630" v="34"/>
        <pc:sldMkLst>
          <pc:docMk/>
          <pc:sldMk cId="3878482043" sldId="280"/>
        </pc:sldMkLst>
        <pc:spChg chg="mod">
          <ac:chgData name="Nikolay Rangelov" userId="2770e00b849e628c" providerId="LiveId" clId="{003024B1-2339-401B-AF7E-F305A0DF9646}" dt="2019-12-11T10:23:10.487" v="27" actId="20577"/>
          <ac:spMkLst>
            <pc:docMk/>
            <pc:sldMk cId="3878482043" sldId="280"/>
            <ac:spMk id="3" creationId="{7352FF59-1B0A-446A-A3AA-3A2531E50155}"/>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12-02T20:17:18.725" idx="2">
    <p:pos x="7243" y="761"/>
    <p:text>MarketLine Company Profile: NIKE Inc (2019) NIKE, Inc. MarketLine Company Profile, pp. 1–57. Available at: https://search-ebscohost-com.ezproxy.uwtsd.ac.uk/login.aspx?direct=true&amp;db=bth&amp;AN=139028103&amp;site=ehost-live (Accessed: 2 December 2019).</p:text>
    <p:extLst>
      <p:ext uri="{C676402C-5697-4E1C-873F-D02D1690AC5C}">
        <p15:threadingInfo xmlns:p15="http://schemas.microsoft.com/office/powerpoint/2012/main" timeZoneBias="0"/>
      </p:ext>
    </p:extLst>
  </p:cm>
  <p:cm authorId="1" dt="2019-12-02T20:18:18.387" idx="3">
    <p:pos x="5879" y="2648"/>
    <p:text/>
    <p:extLst>
      <p:ext uri="{C676402C-5697-4E1C-873F-D02D1690AC5C}">
        <p15:threadingInfo xmlns:p15="http://schemas.microsoft.com/office/powerpoint/2012/main" timeZoneBias="0"/>
      </p:ext>
    </p:extLst>
  </p:cm>
  <p:cm authorId="1" dt="2019-12-02T20:19:23.109" idx="4">
    <p:pos x="5879" y="2784"/>
    <p:text>MarketLine Company Profile: NIKE Inc (2019) NIKE, Inc. MarketLine Company Profile, pp. 1–57. Available at: https://search-ebscohost-com.ezproxy.uwtsd.ac.uk/login.aspx?direct=true&amp;db=bth&amp;AN=139028103&amp;site=ehost-live (Accessed: 2 December 2019).</p:text>
    <p:extLst>
      <p:ext uri="{C676402C-5697-4E1C-873F-D02D1690AC5C}">
        <p15:threadingInfo xmlns:p15="http://schemas.microsoft.com/office/powerpoint/2012/main" timeZoneBias="0">
          <p15:parentCm authorId="1" idx="3"/>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12-02T20:19:44.711" idx="5">
    <p:pos x="2952" y="1044"/>
    <p:text>Encyclopædia Britannica, inc. (2019) ‘Nike, Inc.’ [Online]Available URL at: https://www.britannica.com/topic/Nike-Inc (accessed on 02.12.2019)</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9-12-03T09:00:10.955" idx="6">
    <p:pos x="5572" y="1296"/>
    <p:text/>
    <p:extLst>
      <p:ext uri="{C676402C-5697-4E1C-873F-D02D1690AC5C}">
        <p15:threadingInfo xmlns:p15="http://schemas.microsoft.com/office/powerpoint/2012/main" timeZoneBias="0"/>
      </p:ext>
    </p:extLst>
  </p:cm>
  <p:cm authorId="1" dt="2019-12-03T09:02:03.686" idx="8">
    <p:pos x="5572" y="1432"/>
    <p:text>Nike.Inc (2019) Nike Inc. Available at : https://about.nike.com/ (Accessed : 03.12.19)</p:text>
    <p:extLst>
      <p:ext uri="{C676402C-5697-4E1C-873F-D02D1690AC5C}">
        <p15:threadingInfo xmlns:p15="http://schemas.microsoft.com/office/powerpoint/2012/main" timeZoneBias="0">
          <p15:parentCm authorId="1" idx="6"/>
        </p15:threadingInfo>
      </p:ext>
    </p:extLst>
  </p:cm>
  <p:cm authorId="1" dt="2019-12-03T09:01:23.189" idx="7">
    <p:pos x="5616" y="2427"/>
    <p:text/>
    <p:extLst>
      <p:ext uri="{C676402C-5697-4E1C-873F-D02D1690AC5C}">
        <p15:threadingInfo xmlns:p15="http://schemas.microsoft.com/office/powerpoint/2012/main" timeZoneBias="0"/>
      </p:ext>
    </p:extLst>
  </p:cm>
  <p:cm authorId="1" dt="2019-12-03T09:02:49.230" idx="9">
    <p:pos x="5616" y="2563"/>
    <p:text>Nike.Inc (2019) Nike Inc. Available at : https://about.nike.com/ (Accessed : 03.12.19)</p:text>
    <p:extLst>
      <p:ext uri="{C676402C-5697-4E1C-873F-D02D1690AC5C}">
        <p15:threadingInfo xmlns:p15="http://schemas.microsoft.com/office/powerpoint/2012/main" timeZoneBias="0">
          <p15:parentCm authorId="1" idx="7"/>
        </p15:threadingInfo>
      </p:ext>
    </p:extLst>
  </p:cm>
  <p:cm authorId="1" dt="2019-12-03T09:09:50.026" idx="10">
    <p:pos x="3567" y="3633"/>
    <p:text>Nike.Ink (2019) Nike Inc. Availabe at : https://purpose.nike.com/ (Accessed: 3.12.19)</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01C24C-2BD0-4E00-8F82-50B9EFCD4233}"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78A6E3-9F82-456D-A5C4-C19309F736CF}" type="slidenum">
              <a:rPr lang="en-GB" smtClean="0"/>
              <a:t>‹#›</a:t>
            </a:fld>
            <a:endParaRPr lang="en-GB"/>
          </a:p>
        </p:txBody>
      </p:sp>
    </p:spTree>
    <p:extLst>
      <p:ext uri="{BB962C8B-B14F-4D97-AF65-F5344CB8AC3E}">
        <p14:creationId xmlns:p14="http://schemas.microsoft.com/office/powerpoint/2010/main" val="3954768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e.businessinsider.com/click/10594000.4218/aHR0cHM6Ly9xei5jb20vMTAwMDczNy9hLXJldm9sdXRpb24taXMtY29taW5nLWluLXRoZS13YXkteW91ci1zbmVha2Vycy1hcmUtZGVzaWduZWQtYW5kLW1hbnVmYWN0dXJlZC8_bW9kPWRqZW1sb2dpc3RpY3M/56378b5356cf60046a8b4ca0B7b5b00f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Athletic footwear, apparel, equipment accessories are distributed for women, men and children were made by Nike Inc (NIKE) designs. Various products are sold for activities like football, baseball, skateboarding, cricket, tennis and more various sports plus outdoors activities also apparel licenced for a professional team and college and league logos. Nike sells its goods through e-commerce portal (nike.com), independent distributors and company-owned - retail stores and more which are located worldwide.</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78A6E3-9F82-456D-A5C4-C19309F736CF}" type="slidenum">
              <a:rPr lang="en-GB" smtClean="0"/>
              <a:t>2</a:t>
            </a:fld>
            <a:endParaRPr lang="en-GB"/>
          </a:p>
        </p:txBody>
      </p:sp>
    </p:spTree>
    <p:extLst>
      <p:ext uri="{BB962C8B-B14F-4D97-AF65-F5344CB8AC3E}">
        <p14:creationId xmlns:p14="http://schemas.microsoft.com/office/powerpoint/2010/main" val="695461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Bill Bowerman a track-and-field coach and Phil Knight his former student both from the University of Oregon founded Nike Inc 1978 which was firstly named as Blue Ribbon Sports. Their first outlet was in 1966 and 1972 Nike brand shoe was launched. More than 170 countries had retail outlets and distributors. Part of the success of the brand is owed as the athletes Michael Jordan, Roger Feder, Tiger Woods and Mia Hamm. In 1990 was opened the </a:t>
            </a:r>
            <a:r>
              <a:rPr lang="en-GB" sz="1200" b="0" i="0" kern="1200" dirty="0" err="1">
                <a:solidFill>
                  <a:schemeClr val="tx1"/>
                </a:solidFill>
                <a:effectLst/>
                <a:latin typeface="+mn-lt"/>
                <a:ea typeface="+mn-ea"/>
                <a:cs typeface="+mn-cs"/>
              </a:rPr>
              <a:t>NikeTown</a:t>
            </a:r>
            <a:r>
              <a:rPr lang="en-GB" sz="1200" b="0" i="0" kern="1200" dirty="0">
                <a:solidFill>
                  <a:schemeClr val="tx1"/>
                </a:solidFill>
                <a:effectLst/>
                <a:latin typeface="+mn-lt"/>
                <a:ea typeface="+mn-ea"/>
                <a:cs typeface="+mn-cs"/>
              </a:rPr>
              <a:t> chain stores offering a full range of Nike products. In the same year, the image of the company suffered briefly from the surprising fact about bad working conditions in its overseas factories.</a:t>
            </a:r>
            <a:endParaRPr lang="en-GB" dirty="0"/>
          </a:p>
        </p:txBody>
      </p:sp>
      <p:sp>
        <p:nvSpPr>
          <p:cNvPr id="4" name="Slide Number Placeholder 3"/>
          <p:cNvSpPr>
            <a:spLocks noGrp="1"/>
          </p:cNvSpPr>
          <p:nvPr>
            <p:ph type="sldNum" sz="quarter" idx="5"/>
          </p:nvPr>
        </p:nvSpPr>
        <p:spPr/>
        <p:txBody>
          <a:bodyPr/>
          <a:lstStyle/>
          <a:p>
            <a:fld id="{9378A6E3-9F82-456D-A5C4-C19309F736CF}" type="slidenum">
              <a:rPr lang="en-GB" smtClean="0"/>
              <a:t>3</a:t>
            </a:fld>
            <a:endParaRPr lang="en-GB"/>
          </a:p>
        </p:txBody>
      </p:sp>
    </p:spTree>
    <p:extLst>
      <p:ext uri="{BB962C8B-B14F-4D97-AF65-F5344CB8AC3E}">
        <p14:creationId xmlns:p14="http://schemas.microsoft.com/office/powerpoint/2010/main" val="3743966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2"/>
                </a:solidFill>
                <a:latin typeface="Arial"/>
                <a:cs typeface="Arial"/>
              </a:rPr>
              <a:t>This </a:t>
            </a:r>
            <a:r>
              <a:rPr lang="en-US" sz="1200" dirty="0" err="1">
                <a:solidFill>
                  <a:schemeClr val="bg2"/>
                </a:solidFill>
                <a:latin typeface="Arial"/>
                <a:cs typeface="Arial"/>
              </a:rPr>
              <a:t>costed</a:t>
            </a:r>
            <a:r>
              <a:rPr lang="en-US" sz="1200" dirty="0">
                <a:solidFill>
                  <a:schemeClr val="bg2"/>
                </a:solidFill>
                <a:latin typeface="Arial"/>
                <a:cs typeface="Arial"/>
              </a:rPr>
              <a:t> Nike millions because of the all the shipping that needed to be done. As the technology evolved more and more Nike found a way to prevent these returns of shoes</a:t>
            </a:r>
            <a:r>
              <a:rPr lang="en-US" sz="1200" baseline="0" dirty="0">
                <a:solidFill>
                  <a:schemeClr val="bg2"/>
                </a:solidFill>
                <a:latin typeface="Arial"/>
                <a:cs typeface="Arial"/>
              </a:rPr>
              <a:t> just with 1 application</a:t>
            </a:r>
            <a:r>
              <a:rPr lang="en-US" sz="1200" dirty="0">
                <a:solidFill>
                  <a:schemeClr val="bg2"/>
                </a:solidFill>
                <a:latin typeface="Arial"/>
                <a:cs typeface="Arial"/>
              </a:rPr>
              <a:t>. The system scans your feet, collecting a number of data points mapping your foot morphology for both feet within a matter of seconds. It uses a proprietary combination of computer vision, data science, machine learning and artificial intelligence.</a:t>
            </a:r>
            <a:endParaRPr lang="en-US" sz="1200" dirty="0">
              <a:solidFill>
                <a:schemeClr val="bg2"/>
              </a:solidFill>
              <a:ea typeface="+mn-lt"/>
              <a:cs typeface="+mn-lt"/>
            </a:endParaRPr>
          </a:p>
          <a:p>
            <a:endParaRPr lang="en-US" dirty="0"/>
          </a:p>
        </p:txBody>
      </p:sp>
      <p:sp>
        <p:nvSpPr>
          <p:cNvPr id="4" name="Slide Number Placeholder 3"/>
          <p:cNvSpPr>
            <a:spLocks noGrp="1"/>
          </p:cNvSpPr>
          <p:nvPr>
            <p:ph type="sldNum" sz="quarter" idx="10"/>
          </p:nvPr>
        </p:nvSpPr>
        <p:spPr/>
        <p:txBody>
          <a:bodyPr/>
          <a:lstStyle/>
          <a:p>
            <a:fld id="{9378A6E3-9F82-456D-A5C4-C19309F736CF}"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4142225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a:xfrm>
            <a:off x="685800" y="1143000"/>
            <a:ext cx="5486400" cy="3086100"/>
          </a:xfrm>
        </p:spPr>
      </p:sp>
      <p:sp>
        <p:nvSpPr>
          <p:cNvPr id="3" name="Контейнер за бележки 2"/>
          <p:cNvSpPr>
            <a:spLocks noGrp="1"/>
          </p:cNvSpPr>
          <p:nvPr>
            <p:ph type="body" idx="1"/>
          </p:nvPr>
        </p:nvSpPr>
        <p:spPr/>
        <p:txBody>
          <a:bodyPr/>
          <a:lstStyle/>
          <a:p>
            <a:r>
              <a:rPr lang="en-US" dirty="0">
                <a:cs typeface="Calibri"/>
              </a:rPr>
              <a:t>On this slide I will give a slight overview of what I will be talking about in the presentation as a whole and just pointing out the main topics that I will talk about.</a:t>
            </a:r>
          </a:p>
        </p:txBody>
      </p:sp>
      <p:sp>
        <p:nvSpPr>
          <p:cNvPr id="4" name="Контейнер за номер на слайда 3"/>
          <p:cNvSpPr>
            <a:spLocks noGrp="1"/>
          </p:cNvSpPr>
          <p:nvPr>
            <p:ph type="sldNum" sz="quarter" idx="5"/>
          </p:nvPr>
        </p:nvSpPr>
        <p:spPr/>
        <p:txBody>
          <a:bodyPr/>
          <a:lstStyle/>
          <a:p>
            <a:fld id="{B9EB62C1-DE01-49E9-BBFC-39A8CEEB280E}"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1039206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a:xfrm>
            <a:off x="685800" y="1143000"/>
            <a:ext cx="5486400" cy="3086100"/>
          </a:xfrm>
        </p:spPr>
      </p:sp>
      <p:sp>
        <p:nvSpPr>
          <p:cNvPr id="3" name="Контейнер за бележки 2"/>
          <p:cNvSpPr>
            <a:spLocks noGrp="1"/>
          </p:cNvSpPr>
          <p:nvPr>
            <p:ph type="body" idx="1"/>
          </p:nvPr>
        </p:nvSpPr>
        <p:spPr/>
        <p:txBody>
          <a:bodyPr/>
          <a:lstStyle/>
          <a:p>
            <a:r>
              <a:rPr lang="en-US" dirty="0">
                <a:cs typeface="Calibri"/>
              </a:rPr>
              <a:t>Millions of people own smart devices such as Smart phones, laptops, iPad etc. Making it easy for companies such as Nike to reach their desired audience to which they are trying to sell their goods and services to, and in Nikes case they are mainly trying to sell clothes and also services such as their mobile app.</a:t>
            </a:r>
          </a:p>
          <a:p>
            <a:r>
              <a:rPr lang="en-US" dirty="0">
                <a:cs typeface="Calibri"/>
              </a:rPr>
              <a:t>Also thanks to the massive number of people browsing the web on a daily basis makes it easier for Nike to advertise their products and services. There are 4.4 billion total users that browse the web and up to 40 million daily people who browse the web. With the rise of modern technology, communication between customers and companies has never been easier, as customers can write and send an email in a matter of minutes and companies receive them instantly. E-Commerce (shopping online) is becoming the norm and also becoming more beneficial for Nike as they have seen a 18% rise in sales. With this technology Nike can now personalize customers shopping experience and also build direct relationships with customers. And lastly market segmentation is another technique that allows Nike to split their customers into groups of people who share same or similar interests </a:t>
            </a:r>
          </a:p>
        </p:txBody>
      </p:sp>
      <p:sp>
        <p:nvSpPr>
          <p:cNvPr id="4" name="Контейнер за номер на слайда 3"/>
          <p:cNvSpPr>
            <a:spLocks noGrp="1"/>
          </p:cNvSpPr>
          <p:nvPr>
            <p:ph type="sldNum" sz="quarter" idx="5"/>
          </p:nvPr>
        </p:nvSpPr>
        <p:spPr/>
        <p:txBody>
          <a:bodyPr/>
          <a:lstStyle/>
          <a:p>
            <a:fld id="{B9EB62C1-DE01-49E9-BBFC-39A8CEEB280E}"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2077902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a:xfrm>
            <a:off x="685800" y="1143000"/>
            <a:ext cx="5486400" cy="3086100"/>
          </a:xfrm>
        </p:spPr>
      </p:sp>
      <p:sp>
        <p:nvSpPr>
          <p:cNvPr id="3" name="Контейнер за бележки 2"/>
          <p:cNvSpPr>
            <a:spLocks noGrp="1"/>
          </p:cNvSpPr>
          <p:nvPr>
            <p:ph type="body" idx="1"/>
          </p:nvPr>
        </p:nvSpPr>
        <p:spPr/>
        <p:txBody>
          <a:bodyPr/>
          <a:lstStyle/>
          <a:p>
            <a:r>
              <a:rPr lang="en-US">
                <a:cs typeface="Calibri"/>
              </a:rPr>
              <a:t>Here are two pictures showing the amoun of people that use the interenet which is in the first picture and the second picture shows how many people own a smart phone in 2019.</a:t>
            </a:r>
          </a:p>
        </p:txBody>
      </p:sp>
      <p:sp>
        <p:nvSpPr>
          <p:cNvPr id="4" name="Контейнер за номер на слайда 3"/>
          <p:cNvSpPr>
            <a:spLocks noGrp="1"/>
          </p:cNvSpPr>
          <p:nvPr>
            <p:ph type="sldNum" sz="quarter" idx="5"/>
          </p:nvPr>
        </p:nvSpPr>
        <p:spPr/>
        <p:txBody>
          <a:bodyPr/>
          <a:lstStyle/>
          <a:p>
            <a:fld id="{B9EB62C1-DE01-49E9-BBFC-39A8CEEB280E}"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2234873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a:xfrm>
            <a:off x="685800" y="1143000"/>
            <a:ext cx="5486400" cy="3086100"/>
          </a:xfrm>
        </p:spPr>
      </p:sp>
      <p:sp>
        <p:nvSpPr>
          <p:cNvPr id="3" name="Контейнер за бележки 2"/>
          <p:cNvSpPr>
            <a:spLocks noGrp="1"/>
          </p:cNvSpPr>
          <p:nvPr>
            <p:ph type="body" idx="1"/>
          </p:nvPr>
        </p:nvSpPr>
        <p:spPr/>
        <p:txBody>
          <a:bodyPr/>
          <a:lstStyle/>
          <a:p>
            <a:r>
              <a:rPr lang="en-US" dirty="0">
                <a:cs typeface="Calibri"/>
              </a:rPr>
              <a:t>Nike Makers Experience uses the latest design tools and on site maker process that allows customers to design, create and leave with their own </a:t>
            </a:r>
            <a:r>
              <a:rPr lang="en-US" dirty="0" err="1">
                <a:cs typeface="Calibri"/>
              </a:rPr>
              <a:t>versin</a:t>
            </a:r>
            <a:r>
              <a:rPr lang="en-US" dirty="0">
                <a:cs typeface="Calibri"/>
              </a:rPr>
              <a:t> of a shoe that they have chosen.</a:t>
            </a:r>
          </a:p>
          <a:p>
            <a:r>
              <a:rPr lang="en-US" dirty="0">
                <a:cs typeface="Calibri"/>
              </a:rPr>
              <a:t>Nike can make the uppers of a shoe in under 50 seconds with the GRABIT technology.</a:t>
            </a:r>
            <a:r>
              <a:rPr lang="en-US" dirty="0"/>
              <a:t> </a:t>
            </a:r>
            <a:r>
              <a:rPr lang="en-US" dirty="0" err="1"/>
              <a:t>Grabit’s</a:t>
            </a:r>
            <a:r>
              <a:rPr lang="en-US" dirty="0"/>
              <a:t> </a:t>
            </a:r>
            <a:r>
              <a:rPr lang="en-US" dirty="0" err="1"/>
              <a:t>Stackit</a:t>
            </a:r>
            <a:r>
              <a:rPr lang="en-US" dirty="0"/>
              <a:t> robots can help make 300-600 pairs of Nike shoes, in only an 8 hour shift.</a:t>
            </a:r>
            <a:endParaRPr lang="en-US" dirty="0">
              <a:cs typeface="Calibri"/>
            </a:endParaRPr>
          </a:p>
          <a:p>
            <a:r>
              <a:rPr lang="en-US" dirty="0"/>
              <a:t>The retailer also </a:t>
            </a:r>
            <a:r>
              <a:rPr lang="en-US" dirty="0">
                <a:hlinkClick r:id="rId3"/>
              </a:rPr>
              <a:t>partnered</a:t>
            </a:r>
            <a:r>
              <a:rPr lang="en-US" dirty="0"/>
              <a:t> with tech platform NOVA to develop virtual prototyping of its sneakers. The platform produces 3D images and material simulations to show designers how the shoes would fit. This helps Nike reduce the tedious prototyping phase — a process that can take up to a year and several samples before a prototype is ready for production. (PARAPHRASE)</a:t>
            </a:r>
            <a:endParaRPr lang="en-US" dirty="0">
              <a:cs typeface="Calibri"/>
            </a:endParaRPr>
          </a:p>
          <a:p>
            <a:endParaRPr lang="en-US" dirty="0">
              <a:cs typeface="Calibri"/>
            </a:endParaRPr>
          </a:p>
        </p:txBody>
      </p:sp>
      <p:sp>
        <p:nvSpPr>
          <p:cNvPr id="4" name="Контейнер за номер на слайда 3"/>
          <p:cNvSpPr>
            <a:spLocks noGrp="1"/>
          </p:cNvSpPr>
          <p:nvPr>
            <p:ph type="sldNum" sz="quarter" idx="5"/>
          </p:nvPr>
        </p:nvSpPr>
        <p:spPr/>
        <p:txBody>
          <a:bodyPr/>
          <a:lstStyle/>
          <a:p>
            <a:fld id="{B9EB62C1-DE01-49E9-BBFC-39A8CEEB280E}"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195639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a:xfrm>
            <a:off x="685800" y="1143000"/>
            <a:ext cx="5486400" cy="3086100"/>
          </a:xfrm>
        </p:spPr>
      </p:sp>
      <p:sp>
        <p:nvSpPr>
          <p:cNvPr id="3" name="Контейнер за бележки 2"/>
          <p:cNvSpPr>
            <a:spLocks noGrp="1"/>
          </p:cNvSpPr>
          <p:nvPr>
            <p:ph type="body" idx="1"/>
          </p:nvPr>
        </p:nvSpPr>
        <p:spPr/>
        <p:txBody>
          <a:bodyPr/>
          <a:lstStyle/>
          <a:p>
            <a:r>
              <a:rPr lang="en-US" dirty="0"/>
              <a:t>Living in the 21st century and the digital era makes everything easier</a:t>
            </a:r>
          </a:p>
          <a:p>
            <a:r>
              <a:rPr lang="en-US" dirty="0"/>
              <a:t>Making quality product faster than ever, thanks to the automated machinery</a:t>
            </a:r>
          </a:p>
          <a:p>
            <a:r>
              <a:rPr lang="en-US" dirty="0"/>
              <a:t>Sales are the biggest yet, with the help of modern technology</a:t>
            </a:r>
          </a:p>
          <a:p>
            <a:r>
              <a:rPr lang="en-US" dirty="0"/>
              <a:t>The advertising and publicity level from Nike Inc. Are the best in the market, having deals with the biggest celebrities out there, sport and fashion area</a:t>
            </a:r>
          </a:p>
        </p:txBody>
      </p:sp>
      <p:sp>
        <p:nvSpPr>
          <p:cNvPr id="4" name="Контейнер за номер на слайда 3"/>
          <p:cNvSpPr>
            <a:spLocks noGrp="1"/>
          </p:cNvSpPr>
          <p:nvPr>
            <p:ph type="sldNum" sz="quarter" idx="5"/>
          </p:nvPr>
        </p:nvSpPr>
        <p:spPr/>
        <p:txBody>
          <a:bodyPr/>
          <a:lstStyle/>
          <a:p>
            <a:fld id="{9378A6E3-9F82-456D-A5C4-C19309F736CF}" type="slidenum">
              <a:rPr lang="en-GB" smtClean="0"/>
              <a:t>18</a:t>
            </a:fld>
            <a:endParaRPr lang="en-GB"/>
          </a:p>
        </p:txBody>
      </p:sp>
    </p:spTree>
    <p:extLst>
      <p:ext uri="{BB962C8B-B14F-4D97-AF65-F5344CB8AC3E}">
        <p14:creationId xmlns:p14="http://schemas.microsoft.com/office/powerpoint/2010/main" val="3027631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a:xfrm>
            <a:off x="685800" y="1143000"/>
            <a:ext cx="5486400" cy="3086100"/>
          </a:xfrm>
        </p:spPr>
      </p:sp>
      <p:sp>
        <p:nvSpPr>
          <p:cNvPr id="3" name="Контейнер за бележки 2"/>
          <p:cNvSpPr>
            <a:spLocks noGrp="1"/>
          </p:cNvSpPr>
          <p:nvPr>
            <p:ph type="body" idx="1"/>
          </p:nvPr>
        </p:nvSpPr>
        <p:spPr/>
        <p:txBody>
          <a:bodyPr/>
          <a:lstStyle/>
          <a:p>
            <a:pPr>
              <a:lnSpc>
                <a:spcPct val="90000"/>
              </a:lnSpc>
              <a:spcBef>
                <a:spcPts val="1000"/>
              </a:spcBef>
            </a:pPr>
            <a:r>
              <a:rPr lang="en-US" dirty="0"/>
              <a:t>Advertising practices of Nike Inc. has brought their brands to the higher level compared to other brands. Representative of Nike Inc. plays strong position in capturing the confidence of consumers towards the brand itself. The clever marketing strategy done by Nike Inc. has proved that business without marketing is pointless. It is recommended to every business to learn from Nike Inc. How to manage their strategy on marketing through the advertising practices in order to be strong and stable like them.</a:t>
            </a:r>
            <a:endParaRPr lang="bg-BG" dirty="0"/>
          </a:p>
        </p:txBody>
      </p:sp>
      <p:sp>
        <p:nvSpPr>
          <p:cNvPr id="4" name="Контейнер за номер на слайда 3"/>
          <p:cNvSpPr>
            <a:spLocks noGrp="1"/>
          </p:cNvSpPr>
          <p:nvPr>
            <p:ph type="sldNum" sz="quarter" idx="5"/>
          </p:nvPr>
        </p:nvSpPr>
        <p:spPr/>
        <p:txBody>
          <a:bodyPr/>
          <a:lstStyle/>
          <a:p>
            <a:fld id="{9378A6E3-9F82-456D-A5C4-C19309F736CF}" type="slidenum">
              <a:rPr lang="en-GB" smtClean="0"/>
              <a:t>19</a:t>
            </a:fld>
            <a:endParaRPr lang="en-GB"/>
          </a:p>
        </p:txBody>
      </p:sp>
    </p:spTree>
    <p:extLst>
      <p:ext uri="{BB962C8B-B14F-4D97-AF65-F5344CB8AC3E}">
        <p14:creationId xmlns:p14="http://schemas.microsoft.com/office/powerpoint/2010/main" val="1682414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78A6E3-9F82-456D-A5C4-C19309F736CF}" type="slidenum">
              <a:rPr lang="en-GB" smtClean="0"/>
              <a:t>22</a:t>
            </a:fld>
            <a:endParaRPr lang="en-GB"/>
          </a:p>
        </p:txBody>
      </p:sp>
    </p:spTree>
    <p:extLst>
      <p:ext uri="{BB962C8B-B14F-4D97-AF65-F5344CB8AC3E}">
        <p14:creationId xmlns:p14="http://schemas.microsoft.com/office/powerpoint/2010/main" val="3120427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5DE886-D211-4AF9-851D-C17D1A568660}"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1200472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5DE886-D211-4AF9-851D-C17D1A568660}"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208248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5DE886-D211-4AF9-851D-C17D1A568660}"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102565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5DE886-D211-4AF9-851D-C17D1A568660}"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1511545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5DE886-D211-4AF9-851D-C17D1A568660}" type="datetimeFigureOut">
              <a:rPr lang="en-GB" smtClean="0"/>
              <a:t>11/12/2019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1039641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5DE886-D211-4AF9-851D-C17D1A568660}"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3676222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5DE886-D211-4AF9-851D-C17D1A568660}" type="datetimeFigureOut">
              <a:rPr lang="en-GB" smtClean="0"/>
              <a:t>11/12/2019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245869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65DE886-D211-4AF9-851D-C17D1A568660}"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2344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9"/>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65DE886-D211-4AF9-851D-C17D1A568660}"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770607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5DE886-D211-4AF9-851D-C17D1A568660}"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246535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5DE886-D211-4AF9-851D-C17D1A568660}"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2AC545-0F6F-43C2-815B-6BEAD1E19A57}" type="slidenum">
              <a:rPr lang="en-GB" smtClean="0"/>
              <a:t>‹#›</a:t>
            </a:fld>
            <a:endParaRPr lang="en-GB"/>
          </a:p>
        </p:txBody>
      </p:sp>
    </p:spTree>
    <p:extLst>
      <p:ext uri="{BB962C8B-B14F-4D97-AF65-F5344CB8AC3E}">
        <p14:creationId xmlns:p14="http://schemas.microsoft.com/office/powerpoint/2010/main" val="3670398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4" y="609601"/>
            <a:ext cx="8676223"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4" y="3886200"/>
            <a:ext cx="8676223"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13372436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11774772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4"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906975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7003"/>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lumMod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4527477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1"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6"/>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4" y="3243266"/>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8" name="Footer Placeholder 7"/>
          <p:cNvSpPr>
            <a:spLocks noGrp="1"/>
          </p:cNvSpPr>
          <p:nvPr>
            <p:ph type="ftr" sz="quarter" idx="11"/>
          </p:nvPr>
        </p:nvSpPr>
        <p:spPr/>
        <p:txBody>
          <a:bodyPr/>
          <a:lstStyle/>
          <a:p>
            <a:endParaRPr lang="en-US" dirty="0">
              <a:solidFill>
                <a:prstClr val="white">
                  <a:lumMod val="75000"/>
                </a:prstClr>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505476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lumMod val="75000"/>
                </a:prstClr>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1311098925"/>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3" name="Footer Placeholder 2"/>
          <p:cNvSpPr>
            <a:spLocks noGrp="1"/>
          </p:cNvSpPr>
          <p:nvPr>
            <p:ph type="ftr" sz="quarter" idx="11"/>
          </p:nvPr>
        </p:nvSpPr>
        <p:spPr/>
        <p:txBody>
          <a:bodyPr/>
          <a:lstStyle/>
          <a:p>
            <a:endParaRPr lang="en-US" dirty="0">
              <a:solidFill>
                <a:prstClr val="white">
                  <a:lumMod val="75000"/>
                </a:prstClr>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16910232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4"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4"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4"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lumMod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2679092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4"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5"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4"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9"/>
            <a:ext cx="914400" cy="365125"/>
          </a:xfrm>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6" name="Footer Placeholder 5"/>
          <p:cNvSpPr>
            <a:spLocks noGrp="1"/>
          </p:cNvSpPr>
          <p:nvPr>
            <p:ph type="ftr" sz="quarter" idx="11"/>
          </p:nvPr>
        </p:nvSpPr>
        <p:spPr>
          <a:xfrm>
            <a:off x="1141412" y="5883279"/>
            <a:ext cx="5105400" cy="365125"/>
          </a:xfrm>
        </p:spPr>
        <p:txBody>
          <a:bodyPr/>
          <a:lstStyle/>
          <a:p>
            <a:endParaRPr lang="en-US" dirty="0">
              <a:solidFill>
                <a:prstClr val="white">
                  <a:lumMod val="75000"/>
                </a:prstClr>
              </a:solidFill>
            </a:endParaRPr>
          </a:p>
        </p:txBody>
      </p:sp>
      <p:sp>
        <p:nvSpPr>
          <p:cNvPr id="7" name="Slide Number Placeholder 6"/>
          <p:cNvSpPr>
            <a:spLocks noGrp="1"/>
          </p:cNvSpPr>
          <p:nvPr>
            <p:ph type="sldNum" sz="quarter" idx="12"/>
          </p:nvPr>
        </p:nvSpPr>
        <p:spPr>
          <a:xfrm>
            <a:off x="10742615" y="5883279"/>
            <a:ext cx="322567" cy="365125"/>
          </a:xfrm>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0191300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lumMod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31298462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5" y="609605"/>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10490607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914400"/>
            <a:r>
              <a:rPr lang="en-US" sz="8000" dirty="0">
                <a:solidFill>
                  <a:srgbClr val="A9E023"/>
                </a:solidFill>
                <a:effectLst>
                  <a:glow rad="38100">
                    <a:prstClr val="black">
                      <a:lumMod val="65000"/>
                      <a:lumOff val="35000"/>
                      <a:alpha val="40000"/>
                    </a:prstClr>
                  </a:glow>
                  <a:outerShdw blurRad="28575" dist="38100" dir="14040000" algn="tl" rotWithShape="0">
                    <a:srgbClr val="000000">
                      <a:alpha val="25000"/>
                    </a:srgbClr>
                  </a:outerShdw>
                </a:effectLst>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914400"/>
            <a:r>
              <a:rPr lang="en-US" sz="8000" dirty="0">
                <a:solidFill>
                  <a:srgbClr val="A9E023"/>
                </a:solidFill>
                <a:effectLst>
                  <a:glow rad="38100">
                    <a:prstClr val="black">
                      <a:lumMod val="65000"/>
                      <a:lumOff val="35000"/>
                      <a:alpha val="40000"/>
                    </a:prstClr>
                  </a:glow>
                  <a:outerShdw blurRad="28575" dist="38100" dir="14040000" algn="tl" rotWithShape="0">
                    <a:srgbClr val="000000">
                      <a:alpha val="25000"/>
                    </a:srgbClr>
                  </a:outerShdw>
                </a:effectLst>
              </a:rPr>
              <a:t>”</a:t>
            </a:r>
          </a:p>
        </p:txBody>
      </p:sp>
      <p:sp>
        <p:nvSpPr>
          <p:cNvPr id="2" name="Title 1"/>
          <p:cNvSpPr>
            <a:spLocks noGrp="1"/>
          </p:cNvSpPr>
          <p:nvPr>
            <p:ph type="title"/>
          </p:nvPr>
        </p:nvSpPr>
        <p:spPr>
          <a:xfrm>
            <a:off x="1446215" y="609605"/>
            <a:ext cx="9296399"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3" y="3352800"/>
            <a:ext cx="8839203"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35532376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3"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15574105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914400"/>
            <a:r>
              <a:rPr lang="en-US" sz="8000" dirty="0">
                <a:solidFill>
                  <a:srgbClr val="A9E023"/>
                </a:solidFill>
                <a:effectLst>
                  <a:glow rad="38100">
                    <a:prstClr val="black">
                      <a:lumMod val="65000"/>
                      <a:lumOff val="35000"/>
                      <a:alpha val="40000"/>
                    </a:prstClr>
                  </a:glow>
                  <a:outerShdw blurRad="28575" dist="38100" dir="14040000" algn="tl" rotWithShape="0">
                    <a:srgbClr val="000000">
                      <a:alpha val="25000"/>
                    </a:srgbClr>
                  </a:outerShdw>
                </a:effectLst>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914400"/>
            <a:r>
              <a:rPr lang="en-US" sz="8000" dirty="0">
                <a:solidFill>
                  <a:srgbClr val="A9E023"/>
                </a:solidFill>
                <a:effectLst>
                  <a:glow rad="38100">
                    <a:prstClr val="black">
                      <a:lumMod val="65000"/>
                      <a:lumOff val="35000"/>
                      <a:alpha val="40000"/>
                    </a:prstClr>
                  </a:glow>
                  <a:outerShdw blurRad="28575" dist="38100" dir="14040000" algn="tl" rotWithShape="0">
                    <a:srgbClr val="000000">
                      <a:alpha val="25000"/>
                    </a:srgbClr>
                  </a:outerShdw>
                </a:effectLst>
              </a:rPr>
              <a:t>”</a:t>
            </a:r>
          </a:p>
        </p:txBody>
      </p:sp>
      <p:sp>
        <p:nvSpPr>
          <p:cNvPr id="2" name="Title 1"/>
          <p:cNvSpPr>
            <a:spLocks noGrp="1"/>
          </p:cNvSpPr>
          <p:nvPr>
            <p:ph type="title"/>
          </p:nvPr>
        </p:nvSpPr>
        <p:spPr>
          <a:xfrm>
            <a:off x="1446215" y="609605"/>
            <a:ext cx="9296399"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13176522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5" y="609605"/>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4204214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5" y="609600"/>
            <a:ext cx="9905999"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3872161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7" y="609603"/>
            <a:ext cx="2210515"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15950353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4" y="609601"/>
            <a:ext cx="8676223"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4" y="3886200"/>
            <a:ext cx="8676223"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6575540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3482525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4"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194679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7003"/>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lumMod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6889885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1"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6"/>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4" y="3243266"/>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8" name="Footer Placeholder 7"/>
          <p:cNvSpPr>
            <a:spLocks noGrp="1"/>
          </p:cNvSpPr>
          <p:nvPr>
            <p:ph type="ftr" sz="quarter" idx="11"/>
          </p:nvPr>
        </p:nvSpPr>
        <p:spPr/>
        <p:txBody>
          <a:bodyPr/>
          <a:lstStyle/>
          <a:p>
            <a:endParaRPr lang="en-US" dirty="0">
              <a:solidFill>
                <a:prstClr val="white">
                  <a:lumMod val="75000"/>
                </a:prstClr>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0188379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lumMod val="75000"/>
                </a:prstClr>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455483695"/>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3" name="Footer Placeholder 2"/>
          <p:cNvSpPr>
            <a:spLocks noGrp="1"/>
          </p:cNvSpPr>
          <p:nvPr>
            <p:ph type="ftr" sz="quarter" idx="11"/>
          </p:nvPr>
        </p:nvSpPr>
        <p:spPr/>
        <p:txBody>
          <a:bodyPr/>
          <a:lstStyle/>
          <a:p>
            <a:endParaRPr lang="en-US" dirty="0">
              <a:solidFill>
                <a:prstClr val="white">
                  <a:lumMod val="75000"/>
                </a:prstClr>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7214280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4"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4"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4"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lumMod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18686998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4"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5"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4"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9"/>
            <a:ext cx="914400" cy="365125"/>
          </a:xfrm>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6" name="Footer Placeholder 5"/>
          <p:cNvSpPr>
            <a:spLocks noGrp="1"/>
          </p:cNvSpPr>
          <p:nvPr>
            <p:ph type="ftr" sz="quarter" idx="11"/>
          </p:nvPr>
        </p:nvSpPr>
        <p:spPr>
          <a:xfrm>
            <a:off x="1141412" y="5883279"/>
            <a:ext cx="5105400" cy="365125"/>
          </a:xfrm>
        </p:spPr>
        <p:txBody>
          <a:bodyPr/>
          <a:lstStyle/>
          <a:p>
            <a:endParaRPr lang="en-US" dirty="0">
              <a:solidFill>
                <a:prstClr val="white">
                  <a:lumMod val="75000"/>
                </a:prstClr>
              </a:solidFill>
            </a:endParaRPr>
          </a:p>
        </p:txBody>
      </p:sp>
      <p:sp>
        <p:nvSpPr>
          <p:cNvPr id="7" name="Slide Number Placeholder 6"/>
          <p:cNvSpPr>
            <a:spLocks noGrp="1"/>
          </p:cNvSpPr>
          <p:nvPr>
            <p:ph type="sldNum" sz="quarter" idx="12"/>
          </p:nvPr>
        </p:nvSpPr>
        <p:spPr>
          <a:xfrm>
            <a:off x="10742615" y="5883279"/>
            <a:ext cx="322567" cy="365125"/>
          </a:xfrm>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4995380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lumMod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68947687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5" y="609605"/>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5729133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914400"/>
            <a:r>
              <a:rPr lang="en-US" sz="8000" dirty="0">
                <a:solidFill>
                  <a:srgbClr val="A9E023"/>
                </a:solidFill>
                <a:effectLst>
                  <a:glow rad="38100">
                    <a:prstClr val="black">
                      <a:lumMod val="65000"/>
                      <a:lumOff val="35000"/>
                      <a:alpha val="40000"/>
                    </a:prstClr>
                  </a:glow>
                  <a:outerShdw blurRad="28575" dist="38100" dir="14040000" algn="tl" rotWithShape="0">
                    <a:srgbClr val="000000">
                      <a:alpha val="25000"/>
                    </a:srgbClr>
                  </a:outerShdw>
                </a:effectLst>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914400"/>
            <a:r>
              <a:rPr lang="en-US" sz="8000" dirty="0">
                <a:solidFill>
                  <a:srgbClr val="A9E023"/>
                </a:solidFill>
                <a:effectLst>
                  <a:glow rad="38100">
                    <a:prstClr val="black">
                      <a:lumMod val="65000"/>
                      <a:lumOff val="35000"/>
                      <a:alpha val="40000"/>
                    </a:prstClr>
                  </a:glow>
                  <a:outerShdw blurRad="28575" dist="38100" dir="14040000" algn="tl" rotWithShape="0">
                    <a:srgbClr val="000000">
                      <a:alpha val="25000"/>
                    </a:srgbClr>
                  </a:outerShdw>
                </a:effectLst>
              </a:rPr>
              <a:t>”</a:t>
            </a:r>
          </a:p>
        </p:txBody>
      </p:sp>
      <p:sp>
        <p:nvSpPr>
          <p:cNvPr id="2" name="Title 1"/>
          <p:cNvSpPr>
            <a:spLocks noGrp="1"/>
          </p:cNvSpPr>
          <p:nvPr>
            <p:ph type="title"/>
          </p:nvPr>
        </p:nvSpPr>
        <p:spPr>
          <a:xfrm>
            <a:off x="1446215" y="609605"/>
            <a:ext cx="9296399"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3" y="3352800"/>
            <a:ext cx="8839203"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33291415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3"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302743078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914400"/>
            <a:r>
              <a:rPr lang="en-US" sz="8000" dirty="0">
                <a:solidFill>
                  <a:srgbClr val="A9E023"/>
                </a:solidFill>
                <a:effectLst>
                  <a:glow rad="38100">
                    <a:prstClr val="black">
                      <a:lumMod val="65000"/>
                      <a:lumOff val="35000"/>
                      <a:alpha val="40000"/>
                    </a:prstClr>
                  </a:glow>
                  <a:outerShdw blurRad="28575" dist="38100" dir="14040000" algn="tl" rotWithShape="0">
                    <a:srgbClr val="000000">
                      <a:alpha val="25000"/>
                    </a:srgbClr>
                  </a:outerShdw>
                </a:effectLst>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914400"/>
            <a:r>
              <a:rPr lang="en-US" sz="8000" dirty="0">
                <a:solidFill>
                  <a:srgbClr val="A9E023"/>
                </a:solidFill>
                <a:effectLst>
                  <a:glow rad="38100">
                    <a:prstClr val="black">
                      <a:lumMod val="65000"/>
                      <a:lumOff val="35000"/>
                      <a:alpha val="40000"/>
                    </a:prstClr>
                  </a:glow>
                  <a:outerShdw blurRad="28575" dist="38100" dir="14040000" algn="tl" rotWithShape="0">
                    <a:srgbClr val="000000">
                      <a:alpha val="25000"/>
                    </a:srgbClr>
                  </a:outerShdw>
                </a:effectLst>
              </a:rPr>
              <a:t>”</a:t>
            </a:r>
          </a:p>
        </p:txBody>
      </p:sp>
      <p:sp>
        <p:nvSpPr>
          <p:cNvPr id="2" name="Title 1"/>
          <p:cNvSpPr>
            <a:spLocks noGrp="1"/>
          </p:cNvSpPr>
          <p:nvPr>
            <p:ph type="title"/>
          </p:nvPr>
        </p:nvSpPr>
        <p:spPr>
          <a:xfrm>
            <a:off x="1446215" y="609605"/>
            <a:ext cx="9296399"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9092675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5" y="609605"/>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389460160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5" y="609600"/>
            <a:ext cx="9905999"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21313222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7" y="609603"/>
            <a:ext cx="2210515"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white">
                    <a:lumMod val="75000"/>
                  </a:prstClr>
                </a:solidFill>
              </a:rPr>
              <a:pPr/>
              <a:t>12/11/2019</a:t>
            </a:fld>
            <a:endParaRPr lang="en-US" dirty="0">
              <a:solidFill>
                <a:prstClr val="white">
                  <a:lumMod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lumMod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prstClr val="white">
                    <a:lumMod val="75000"/>
                  </a:prstClr>
                </a:solidFill>
              </a:rPr>
              <a:pPr/>
              <a:t>‹#›</a:t>
            </a:fld>
            <a:endParaRPr lang="en-US" dirty="0">
              <a:solidFill>
                <a:prstClr val="white">
                  <a:lumMod val="75000"/>
                </a:prstClr>
              </a:solidFill>
            </a:endParaRPr>
          </a:p>
        </p:txBody>
      </p:sp>
    </p:spTree>
    <p:extLst>
      <p:ext uri="{BB962C8B-B14F-4D97-AF65-F5344CB8AC3E}">
        <p14:creationId xmlns:p14="http://schemas.microsoft.com/office/powerpoint/2010/main" val="9625110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bg-BG"/>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bg-BG"/>
          </a:p>
        </p:txBody>
      </p:sp>
      <p:sp>
        <p:nvSpPr>
          <p:cNvPr id="4" name="Date Placeholder 3"/>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5" name="Footer Placeholder 4"/>
          <p:cNvSpPr>
            <a:spLocks noGrp="1"/>
          </p:cNvSpPr>
          <p:nvPr>
            <p:ph type="ftr" sz="quarter" idx="11"/>
          </p:nvPr>
        </p:nvSpPr>
        <p:spPr/>
        <p:txBody>
          <a:bodyPr/>
          <a:lstStyle/>
          <a:p>
            <a:endParaRPr lang="bg-BG">
              <a:solidFill>
                <a:prstClr val="black">
                  <a:tint val="75000"/>
                </a:prstClr>
              </a:solidFill>
            </a:endParaRPr>
          </a:p>
        </p:txBody>
      </p:sp>
      <p:sp>
        <p:nvSpPr>
          <p:cNvPr id="6" name="Slide Number Placeholder 5"/>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333180761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bg-BG"/>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5" name="Footer Placeholder 4"/>
          <p:cNvSpPr>
            <a:spLocks noGrp="1"/>
          </p:cNvSpPr>
          <p:nvPr>
            <p:ph type="ftr" sz="quarter" idx="11"/>
          </p:nvPr>
        </p:nvSpPr>
        <p:spPr/>
        <p:txBody>
          <a:bodyPr/>
          <a:lstStyle/>
          <a:p>
            <a:endParaRPr lang="bg-BG">
              <a:solidFill>
                <a:prstClr val="black">
                  <a:tint val="75000"/>
                </a:prstClr>
              </a:solidFill>
            </a:endParaRPr>
          </a:p>
        </p:txBody>
      </p:sp>
      <p:sp>
        <p:nvSpPr>
          <p:cNvPr id="6" name="Slide Number Placeholder 5"/>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3991401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bg-BG"/>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5" name="Footer Placeholder 4"/>
          <p:cNvSpPr>
            <a:spLocks noGrp="1"/>
          </p:cNvSpPr>
          <p:nvPr>
            <p:ph type="ftr" sz="quarter" idx="11"/>
          </p:nvPr>
        </p:nvSpPr>
        <p:spPr/>
        <p:txBody>
          <a:bodyPr/>
          <a:lstStyle/>
          <a:p>
            <a:endParaRPr lang="bg-BG">
              <a:solidFill>
                <a:prstClr val="black">
                  <a:tint val="75000"/>
                </a:prstClr>
              </a:solidFill>
            </a:endParaRPr>
          </a:p>
        </p:txBody>
      </p:sp>
      <p:sp>
        <p:nvSpPr>
          <p:cNvPr id="6" name="Slide Number Placeholder 5"/>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8338527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bg-BG"/>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Date Placeholder 4"/>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6" name="Footer Placeholder 5"/>
          <p:cNvSpPr>
            <a:spLocks noGrp="1"/>
          </p:cNvSpPr>
          <p:nvPr>
            <p:ph type="ftr" sz="quarter" idx="11"/>
          </p:nvPr>
        </p:nvSpPr>
        <p:spPr/>
        <p:txBody>
          <a:bodyPr/>
          <a:lstStyle/>
          <a:p>
            <a:endParaRPr lang="bg-BG">
              <a:solidFill>
                <a:prstClr val="black">
                  <a:tint val="75000"/>
                </a:prstClr>
              </a:solidFill>
            </a:endParaRPr>
          </a:p>
        </p:txBody>
      </p:sp>
      <p:sp>
        <p:nvSpPr>
          <p:cNvPr id="7" name="Slide Number Placeholder 6"/>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28663385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bg-BG"/>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7" name="Date Placeholder 6"/>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8" name="Footer Placeholder 7"/>
          <p:cNvSpPr>
            <a:spLocks noGrp="1"/>
          </p:cNvSpPr>
          <p:nvPr>
            <p:ph type="ftr" sz="quarter" idx="11"/>
          </p:nvPr>
        </p:nvSpPr>
        <p:spPr/>
        <p:txBody>
          <a:bodyPr/>
          <a:lstStyle/>
          <a:p>
            <a:endParaRPr lang="bg-BG">
              <a:solidFill>
                <a:prstClr val="black">
                  <a:tint val="75000"/>
                </a:prstClr>
              </a:solidFill>
            </a:endParaRPr>
          </a:p>
        </p:txBody>
      </p:sp>
      <p:sp>
        <p:nvSpPr>
          <p:cNvPr id="9" name="Slide Number Placeholder 8"/>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193095167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bg-BG"/>
          </a:p>
        </p:txBody>
      </p:sp>
      <p:sp>
        <p:nvSpPr>
          <p:cNvPr id="3" name="Date Placeholder 2"/>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4" name="Footer Placeholder 3"/>
          <p:cNvSpPr>
            <a:spLocks noGrp="1"/>
          </p:cNvSpPr>
          <p:nvPr>
            <p:ph type="ftr" sz="quarter" idx="11"/>
          </p:nvPr>
        </p:nvSpPr>
        <p:spPr/>
        <p:txBody>
          <a:bodyPr/>
          <a:lstStyle/>
          <a:p>
            <a:endParaRPr lang="bg-BG">
              <a:solidFill>
                <a:prstClr val="black">
                  <a:tint val="75000"/>
                </a:prstClr>
              </a:solidFill>
            </a:endParaRPr>
          </a:p>
        </p:txBody>
      </p:sp>
      <p:sp>
        <p:nvSpPr>
          <p:cNvPr id="5" name="Slide Number Placeholder 4"/>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310076191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3" name="Footer Placeholder 2"/>
          <p:cNvSpPr>
            <a:spLocks noGrp="1"/>
          </p:cNvSpPr>
          <p:nvPr>
            <p:ph type="ftr" sz="quarter" idx="11"/>
          </p:nvPr>
        </p:nvSpPr>
        <p:spPr/>
        <p:txBody>
          <a:bodyPr/>
          <a:lstStyle/>
          <a:p>
            <a:endParaRPr lang="bg-BG">
              <a:solidFill>
                <a:prstClr val="black">
                  <a:tint val="75000"/>
                </a:prstClr>
              </a:solidFill>
            </a:endParaRPr>
          </a:p>
        </p:txBody>
      </p:sp>
      <p:sp>
        <p:nvSpPr>
          <p:cNvPr id="4" name="Slide Number Placeholder 3"/>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66917012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bg-BG"/>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6" name="Footer Placeholder 5"/>
          <p:cNvSpPr>
            <a:spLocks noGrp="1"/>
          </p:cNvSpPr>
          <p:nvPr>
            <p:ph type="ftr" sz="quarter" idx="11"/>
          </p:nvPr>
        </p:nvSpPr>
        <p:spPr/>
        <p:txBody>
          <a:bodyPr/>
          <a:lstStyle/>
          <a:p>
            <a:endParaRPr lang="bg-BG">
              <a:solidFill>
                <a:prstClr val="black">
                  <a:tint val="75000"/>
                </a:prstClr>
              </a:solidFill>
            </a:endParaRPr>
          </a:p>
        </p:txBody>
      </p:sp>
      <p:sp>
        <p:nvSpPr>
          <p:cNvPr id="7" name="Slide Number Placeholder 6"/>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37774105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bg-BG"/>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6" name="Footer Placeholder 5"/>
          <p:cNvSpPr>
            <a:spLocks noGrp="1"/>
          </p:cNvSpPr>
          <p:nvPr>
            <p:ph type="ftr" sz="quarter" idx="11"/>
          </p:nvPr>
        </p:nvSpPr>
        <p:spPr/>
        <p:txBody>
          <a:bodyPr/>
          <a:lstStyle/>
          <a:p>
            <a:endParaRPr lang="bg-BG">
              <a:solidFill>
                <a:prstClr val="black">
                  <a:tint val="75000"/>
                </a:prstClr>
              </a:solidFill>
            </a:endParaRPr>
          </a:p>
        </p:txBody>
      </p:sp>
      <p:sp>
        <p:nvSpPr>
          <p:cNvPr id="7" name="Slide Number Placeholder 6"/>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371181814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bg-BG"/>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5" name="Footer Placeholder 4"/>
          <p:cNvSpPr>
            <a:spLocks noGrp="1"/>
          </p:cNvSpPr>
          <p:nvPr>
            <p:ph type="ftr" sz="quarter" idx="11"/>
          </p:nvPr>
        </p:nvSpPr>
        <p:spPr/>
        <p:txBody>
          <a:bodyPr/>
          <a:lstStyle/>
          <a:p>
            <a:endParaRPr lang="bg-BG">
              <a:solidFill>
                <a:prstClr val="black">
                  <a:tint val="75000"/>
                </a:prstClr>
              </a:solidFill>
            </a:endParaRPr>
          </a:p>
        </p:txBody>
      </p:sp>
      <p:sp>
        <p:nvSpPr>
          <p:cNvPr id="6" name="Slide Number Placeholder 5"/>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34601522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bg-BG"/>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p:cNvSpPr>
            <a:spLocks noGrp="1"/>
          </p:cNvSpPr>
          <p:nvPr>
            <p:ph type="dt" sz="half" idx="10"/>
          </p:nvPr>
        </p:nvSpPr>
        <p:spPr/>
        <p:txBody>
          <a:bodyPr/>
          <a:lstStyle/>
          <a:p>
            <a:fld id="{C460BA12-8F3C-4F69-A1A2-D676C9F226E1}" type="datetimeFigureOut">
              <a:rPr lang="bg-BG" smtClean="0">
                <a:solidFill>
                  <a:prstClr val="black">
                    <a:tint val="75000"/>
                  </a:prstClr>
                </a:solidFill>
              </a:rPr>
              <a:pPr/>
              <a:t>11.12.2019 г.</a:t>
            </a:fld>
            <a:endParaRPr lang="bg-BG">
              <a:solidFill>
                <a:prstClr val="black">
                  <a:tint val="75000"/>
                </a:prstClr>
              </a:solidFill>
            </a:endParaRPr>
          </a:p>
        </p:txBody>
      </p:sp>
      <p:sp>
        <p:nvSpPr>
          <p:cNvPr id="5" name="Footer Placeholder 4"/>
          <p:cNvSpPr>
            <a:spLocks noGrp="1"/>
          </p:cNvSpPr>
          <p:nvPr>
            <p:ph type="ftr" sz="quarter" idx="11"/>
          </p:nvPr>
        </p:nvSpPr>
        <p:spPr/>
        <p:txBody>
          <a:bodyPr/>
          <a:lstStyle/>
          <a:p>
            <a:endParaRPr lang="bg-BG">
              <a:solidFill>
                <a:prstClr val="black">
                  <a:tint val="75000"/>
                </a:prstClr>
              </a:solidFill>
            </a:endParaRPr>
          </a:p>
        </p:txBody>
      </p:sp>
      <p:sp>
        <p:nvSpPr>
          <p:cNvPr id="6" name="Slide Number Placeholder 5"/>
          <p:cNvSpPr>
            <a:spLocks noGrp="1"/>
          </p:cNvSpPr>
          <p:nvPr>
            <p:ph type="sldNum" sz="quarter" idx="12"/>
          </p:nvPr>
        </p:nvSpPr>
        <p:spPr/>
        <p:txBody>
          <a:bodyPr/>
          <a:lstStyle/>
          <a:p>
            <a:fld id="{54E6C3A2-31F7-4594-B4DF-615752720BC4}" type="slidenum">
              <a:rPr lang="bg-BG" smtClean="0">
                <a:solidFill>
                  <a:prstClr val="black">
                    <a:tint val="75000"/>
                  </a:prstClr>
                </a:solidFill>
              </a:rPr>
              <a:pPr/>
              <a:t>‹#›</a:t>
            </a:fld>
            <a:endParaRPr lang="bg-BG">
              <a:solidFill>
                <a:prstClr val="black">
                  <a:tint val="75000"/>
                </a:prstClr>
              </a:solidFill>
            </a:endParaRPr>
          </a:p>
        </p:txBody>
      </p:sp>
    </p:spTree>
    <p:extLst>
      <p:ext uri="{BB962C8B-B14F-4D97-AF65-F5344CB8AC3E}">
        <p14:creationId xmlns:p14="http://schemas.microsoft.com/office/powerpoint/2010/main" val="217742938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B7651-A4E7-4135-B503-977D428F78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744D3D-6769-4D65-9BE9-FF456DA407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B5F5B5-A773-4E91-89BC-ED2E749A89FF}"/>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71BE98A4-43CD-46D3-9EF4-44BCE666F004}"/>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39811ED-F88C-452E-8936-9B1E40453566}"/>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394754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59A2-58FD-4B10-B31D-4BB8CB5E41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092C27-B014-48B6-9714-4851E67D39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373068-C45F-4B8C-B656-2F2BBE2A9B41}"/>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BC8963C-CF4A-43BB-B802-7C0384CF5625}"/>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9F5DC35-463F-4A04-B832-28819C775399}"/>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94317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D8F53-4C78-41E7-A4FA-B1D9E9751A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D75294-5F77-4D13-A38D-3016C0AB31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B63CE2-6BF0-4E7B-879A-3251ECBEF3CF}"/>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65FB5D7C-AF98-476B-9F2A-3951DF6AE82D}"/>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719F057-CA7E-4D34-8B63-01644ECE9C7F}"/>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575770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C574-0100-49A2-B2C8-217FCA53AE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5D1F6F-56B4-49F4-A82C-79161CB490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CFD4B3-C0FD-4968-83D5-7A1B1D3D86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2C5326-ADA8-471F-AC5C-226ED50E85DA}"/>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5CA901BF-D8B8-4D6C-87B7-3F4F4113952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04BE9990-72E8-465A-BD36-F6E4E1A09589}"/>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024674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1083A-3BE6-4ED1-9CC5-580E2BACE7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8F32A2-1F55-43BC-B914-3093C7F1EF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90B318-5D9F-4E12-92D2-441F100C0F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E4C3AE-8804-4374-AA39-6E01F46F70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6E6FE9-ED63-40E0-84D4-C76F93981B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946958-852C-4A30-B1D2-D5167365828C}"/>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DE39F7BD-734D-40B2-9AF7-2084033A0FE7}"/>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463B3F5-680D-4E1B-AD19-25F688456F18}"/>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97401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869C4-5584-4933-A87F-3364CD259D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681D87-FBEE-4E35-B9F5-C8B44F334CF2}"/>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704BF650-B885-4650-8389-8BABF06633B3}"/>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FDE12421-4ADB-4ECE-AEC6-B286BED73CF5}"/>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983068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76D7BC-D914-478C-9406-DD45E0588BFE}"/>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5CF75874-0CC3-4128-B801-5336CE531EAE}"/>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E3DC9457-9CCB-4870-A22B-1A229AB46787}"/>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730706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15FDB-FD32-43BF-8084-C469C0875B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965B82-D50E-43EE-AB27-C4194A646E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4F8DC7-207B-4078-9F6D-FBB12FC85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EE96E7-3815-443B-9887-8782A87A9126}"/>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761634B-F591-4617-AA7A-8558E021A57F}"/>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0924AF88-9C2D-4605-B44E-A312A8FE04B9}"/>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958047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290E0-6A3A-4932-B810-E79F5DDAF5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BF8C25-F9F5-4925-8748-77AEF0316E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890D19-8043-43EF-83CF-F708F789F7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1D1749-43A0-4926-ADD7-0CD2730D175F}"/>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554C27B6-CCA6-4CD5-B52A-AB44D0BF8754}"/>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DFDE60A4-32DD-4492-BE74-6FFFEACE1DB8}"/>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19900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F6E22-9D42-4B1B-ABC2-2AF4E18D5B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3EB79E-918D-4A23-BF3E-756DE38D75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D13922-FF20-44DB-92B5-498EB26AC4B0}"/>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08621C70-84F4-4120-985D-4F59247F4A25}"/>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9272C64-18A2-4992-8C3E-EBEE57FF1C71}"/>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232343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3D91E8-CFBA-494B-8B71-394DB09D1E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0224B3-2B61-4D10-9CD5-27B34B6E97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6F9CEB-CBB4-4FE9-8666-E955F3BBDBEF}"/>
              </a:ext>
            </a:extLst>
          </p:cNvPr>
          <p:cNvSpPr>
            <a:spLocks noGrp="1"/>
          </p:cNvSpPr>
          <p:nvPr>
            <p:ph type="dt" sz="half" idx="10"/>
          </p:nvPr>
        </p:nvSpPr>
        <p:spPr/>
        <p:txBody>
          <a:bodyPr/>
          <a:lstStyle/>
          <a:p>
            <a:fld id="{265DE886-D211-4AF9-851D-C17D1A568660}" type="datetimeFigureOut">
              <a:rPr lang="en-GB" smtClean="0">
                <a:solidFill>
                  <a:prstClr val="black">
                    <a:tint val="75000"/>
                  </a:prstClr>
                </a:solidFill>
              </a:rPr>
              <a:pPr/>
              <a:t>11/12/2019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DB356F8D-C49C-4962-971D-AEE9FB9A372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8554BE2F-35B6-463D-8CD5-9BFA359DE858}"/>
              </a:ext>
            </a:extLst>
          </p:cNvPr>
          <p:cNvSpPr>
            <a:spLocks noGrp="1"/>
          </p:cNvSpPr>
          <p:nvPr>
            <p:ph type="sldNum" sz="quarter" idx="12"/>
          </p:nvPr>
        </p:nvSpPr>
        <p:spPr/>
        <p:txBody>
          <a:bodyPr/>
          <a:lstStyle/>
          <a:p>
            <a:fld id="{422AC545-0F6F-43C2-815B-6BEAD1E19A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8621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theme" Target="../theme/theme3.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theme" Target="../theme/theme5.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5DE886-D211-4AF9-851D-C17D1A568660}" type="datetimeFigureOut">
              <a:rPr lang="en-GB" smtClean="0"/>
              <a:t>11/12/2019</a:t>
            </a:fld>
            <a:endParaRPr lang="en-GB"/>
          </a:p>
        </p:txBody>
      </p:sp>
      <p:sp>
        <p:nvSpPr>
          <p:cNvPr id="5" name="Footer Placeholder 4"/>
          <p:cNvSpPr>
            <a:spLocks noGrp="1"/>
          </p:cNvSpPr>
          <p:nvPr>
            <p:ph type="ftr" sz="quarter" idx="3"/>
          </p:nvPr>
        </p:nvSpPr>
        <p:spPr>
          <a:xfrm>
            <a:off x="40386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2AC545-0F6F-43C2-815B-6BEAD1E19A57}" type="slidenum">
              <a:rPr lang="en-GB" smtClean="0"/>
              <a:t>‹#›</a:t>
            </a:fld>
            <a:endParaRPr lang="en-GB"/>
          </a:p>
        </p:txBody>
      </p:sp>
    </p:spTree>
    <p:extLst>
      <p:ext uri="{BB962C8B-B14F-4D97-AF65-F5344CB8AC3E}">
        <p14:creationId xmlns:p14="http://schemas.microsoft.com/office/powerpoint/2010/main" val="248630637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5" y="609600"/>
            <a:ext cx="9905999"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5" y="2667003"/>
            <a:ext cx="9905999"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9"/>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defTabSz="914400"/>
            <a:fld id="{B61BEF0D-F0BB-DE4B-95CE-6DB70DBA9567}" type="datetimeFigureOut">
              <a:rPr lang="en-US" dirty="0">
                <a:solidFill>
                  <a:prstClr val="white">
                    <a:lumMod val="75000"/>
                  </a:prstClr>
                </a:solidFill>
              </a:rPr>
              <a:pPr defTabSz="914400"/>
              <a:t>12/11/2019</a:t>
            </a:fld>
            <a:endParaRPr lang="en-US" dirty="0">
              <a:solidFill>
                <a:prstClr val="white">
                  <a:lumMod val="75000"/>
                </a:prstClr>
              </a:solidFill>
            </a:endParaRPr>
          </a:p>
        </p:txBody>
      </p:sp>
      <p:sp>
        <p:nvSpPr>
          <p:cNvPr id="5" name="Footer Placeholder 4"/>
          <p:cNvSpPr>
            <a:spLocks noGrp="1"/>
          </p:cNvSpPr>
          <p:nvPr>
            <p:ph type="ftr" sz="quarter" idx="3"/>
          </p:nvPr>
        </p:nvSpPr>
        <p:spPr>
          <a:xfrm>
            <a:off x="1141412" y="5883279"/>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defTabSz="914400"/>
            <a:endParaRPr lang="en-US" dirty="0">
              <a:solidFill>
                <a:prstClr val="white">
                  <a:lumMod val="75000"/>
                </a:prstClr>
              </a:solidFill>
            </a:endParaRPr>
          </a:p>
        </p:txBody>
      </p:sp>
      <p:sp>
        <p:nvSpPr>
          <p:cNvPr id="6" name="Slide Number Placeholder 5"/>
          <p:cNvSpPr>
            <a:spLocks noGrp="1"/>
          </p:cNvSpPr>
          <p:nvPr>
            <p:ph type="sldNum" sz="quarter" idx="4"/>
          </p:nvPr>
        </p:nvSpPr>
        <p:spPr>
          <a:xfrm>
            <a:off x="10514015" y="5883279"/>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defTabSz="914400"/>
            <a:fld id="{D57F1E4F-1CFF-5643-939E-217C01CDF565}" type="slidenum">
              <a:rPr lang="en-US" dirty="0">
                <a:solidFill>
                  <a:prstClr val="white">
                    <a:lumMod val="75000"/>
                  </a:prstClr>
                </a:solidFill>
              </a:rPr>
              <a:pPr defTabSz="914400"/>
              <a:t>‹#›</a:t>
            </a:fld>
            <a:endParaRPr lang="en-US" dirty="0">
              <a:solidFill>
                <a:prstClr val="white">
                  <a:lumMod val="75000"/>
                </a:prstClr>
              </a:solidFill>
            </a:endParaRPr>
          </a:p>
        </p:txBody>
      </p:sp>
    </p:spTree>
    <p:extLst>
      <p:ext uri="{BB962C8B-B14F-4D97-AF65-F5344CB8AC3E}">
        <p14:creationId xmlns:p14="http://schemas.microsoft.com/office/powerpoint/2010/main" val="114368002"/>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5" y="609600"/>
            <a:ext cx="9905999"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5" y="2667003"/>
            <a:ext cx="9905999"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9"/>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defTabSz="914400"/>
            <a:fld id="{B61BEF0D-F0BB-DE4B-95CE-6DB70DBA9567}" type="datetimeFigureOut">
              <a:rPr lang="en-US" dirty="0">
                <a:solidFill>
                  <a:prstClr val="white">
                    <a:lumMod val="75000"/>
                  </a:prstClr>
                </a:solidFill>
              </a:rPr>
              <a:pPr defTabSz="914400"/>
              <a:t>12/11/2019</a:t>
            </a:fld>
            <a:endParaRPr lang="en-US" dirty="0">
              <a:solidFill>
                <a:prstClr val="white">
                  <a:lumMod val="75000"/>
                </a:prstClr>
              </a:solidFill>
            </a:endParaRPr>
          </a:p>
        </p:txBody>
      </p:sp>
      <p:sp>
        <p:nvSpPr>
          <p:cNvPr id="5" name="Footer Placeholder 4"/>
          <p:cNvSpPr>
            <a:spLocks noGrp="1"/>
          </p:cNvSpPr>
          <p:nvPr>
            <p:ph type="ftr" sz="quarter" idx="3"/>
          </p:nvPr>
        </p:nvSpPr>
        <p:spPr>
          <a:xfrm>
            <a:off x="1141412" y="5883279"/>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defTabSz="914400"/>
            <a:endParaRPr lang="en-US" dirty="0">
              <a:solidFill>
                <a:prstClr val="white">
                  <a:lumMod val="75000"/>
                </a:prstClr>
              </a:solidFill>
            </a:endParaRPr>
          </a:p>
        </p:txBody>
      </p:sp>
      <p:sp>
        <p:nvSpPr>
          <p:cNvPr id="6" name="Slide Number Placeholder 5"/>
          <p:cNvSpPr>
            <a:spLocks noGrp="1"/>
          </p:cNvSpPr>
          <p:nvPr>
            <p:ph type="sldNum" sz="quarter" idx="4"/>
          </p:nvPr>
        </p:nvSpPr>
        <p:spPr>
          <a:xfrm>
            <a:off x="10514015" y="5883279"/>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defTabSz="914400"/>
            <a:fld id="{D57F1E4F-1CFF-5643-939E-217C01CDF565}" type="slidenum">
              <a:rPr lang="en-US" dirty="0">
                <a:solidFill>
                  <a:prstClr val="white">
                    <a:lumMod val="75000"/>
                  </a:prstClr>
                </a:solidFill>
              </a:rPr>
              <a:pPr defTabSz="914400"/>
              <a:t>‹#›</a:t>
            </a:fld>
            <a:endParaRPr lang="en-US" dirty="0">
              <a:solidFill>
                <a:prstClr val="white">
                  <a:lumMod val="75000"/>
                </a:prstClr>
              </a:solidFill>
            </a:endParaRPr>
          </a:p>
        </p:txBody>
      </p:sp>
    </p:spTree>
    <p:extLst>
      <p:ext uri="{BB962C8B-B14F-4D97-AF65-F5344CB8AC3E}">
        <p14:creationId xmlns:p14="http://schemas.microsoft.com/office/powerpoint/2010/main" val="1349458014"/>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bg-BG"/>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C460BA12-8F3C-4F69-A1A2-D676C9F226E1}" type="datetimeFigureOut">
              <a:rPr lang="bg-BG" smtClean="0">
                <a:solidFill>
                  <a:prstClr val="black">
                    <a:tint val="75000"/>
                  </a:prstClr>
                </a:solidFill>
              </a:rPr>
              <a:pPr defTabSz="914400"/>
              <a:t>11.12.2019 г.</a:t>
            </a:fld>
            <a:endParaRPr lang="bg-BG">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bg-BG">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54E6C3A2-31F7-4594-B4DF-615752720BC4}" type="slidenum">
              <a:rPr lang="bg-BG" smtClean="0">
                <a:solidFill>
                  <a:prstClr val="black">
                    <a:tint val="75000"/>
                  </a:prstClr>
                </a:solidFill>
              </a:rPr>
              <a:pPr defTabSz="914400"/>
              <a:t>‹#›</a:t>
            </a:fld>
            <a:endParaRPr lang="bg-BG">
              <a:solidFill>
                <a:prstClr val="black">
                  <a:tint val="75000"/>
                </a:prstClr>
              </a:solidFill>
            </a:endParaRPr>
          </a:p>
        </p:txBody>
      </p:sp>
    </p:spTree>
    <p:extLst>
      <p:ext uri="{BB962C8B-B14F-4D97-AF65-F5344CB8AC3E}">
        <p14:creationId xmlns:p14="http://schemas.microsoft.com/office/powerpoint/2010/main" val="1767172094"/>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306037-AD16-45E2-BE4D-4DE359D749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83A3F5-5E65-4A18-B5E9-750ACF0052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233236-B247-4A2A-ACA2-12CCDD4C8E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265DE886-D211-4AF9-851D-C17D1A568660}" type="datetimeFigureOut">
              <a:rPr lang="en-GB" smtClean="0">
                <a:solidFill>
                  <a:prstClr val="black">
                    <a:tint val="75000"/>
                  </a:prstClr>
                </a:solidFill>
              </a:rPr>
              <a:pPr defTabSz="914400"/>
              <a:t>11/12/2019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6B366BC0-3763-40F7-8218-2F39FB7981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1DB4E5-D6BC-46AF-957F-06225C3C51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422AC545-0F6F-43C2-815B-6BEAD1E19A57}" type="slidenum">
              <a:rPr lang="en-GB" smtClean="0">
                <a:solidFill>
                  <a:prstClr val="black">
                    <a:tint val="75000"/>
                  </a:prstClr>
                </a:solidFill>
              </a:rPr>
              <a:pPr defTabSz="914400"/>
              <a:t>‹#›</a:t>
            </a:fld>
            <a:endParaRPr lang="en-GB">
              <a:solidFill>
                <a:prstClr val="black">
                  <a:tint val="75000"/>
                </a:prstClr>
              </a:solidFill>
            </a:endParaRPr>
          </a:p>
        </p:txBody>
      </p:sp>
    </p:spTree>
    <p:extLst>
      <p:ext uri="{BB962C8B-B14F-4D97-AF65-F5344CB8AC3E}">
        <p14:creationId xmlns:p14="http://schemas.microsoft.com/office/powerpoint/2010/main" val="3731256638"/>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46.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3.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comments" Target="../comments/comment2.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58.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6.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47.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7.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7.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7.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47.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47.xml"/></Relationships>
</file>

<file path=ppt/slides/_rels/slide20.xml.rels><?xml version="1.0" encoding="UTF-8" standalone="yes"?>
<Relationships xmlns="http://schemas.openxmlformats.org/package/2006/relationships"><Relationship Id="rId8" Type="http://schemas.openxmlformats.org/officeDocument/2006/relationships/hyperlink" Target="https://www.africanexponent.com/post/10885-how-the-modern-technology-is-used-in-business" TargetMode="External"/><Relationship Id="rId3" Type="http://schemas.openxmlformats.org/officeDocument/2006/relationships/hyperlink" Target="https://www.rebellionresearch.com/blog/nike-jumps-on-artificial-intelligence" TargetMode="External"/><Relationship Id="rId7" Type="http://schemas.openxmlformats.org/officeDocument/2006/relationships/hyperlink" Target="https://securionpay.com/blog/ecommerce-shopping-experience/" TargetMode="External"/><Relationship Id="rId2" Type="http://schemas.openxmlformats.org/officeDocument/2006/relationships/hyperlink" Target="https://www.therobotreport.com/grabit-robots-make-nikes-faster-humans/" TargetMode="External"/><Relationship Id="rId1" Type="http://schemas.openxmlformats.org/officeDocument/2006/relationships/slideLayout" Target="../slideLayouts/slideLayout47.xml"/><Relationship Id="rId6" Type="http://schemas.openxmlformats.org/officeDocument/2006/relationships/hyperlink" Target="https://www.vanguardsw.com/2018/08/nike-adidas-shifted-e-commerce/" TargetMode="External"/><Relationship Id="rId5" Type="http://schemas.openxmlformats.org/officeDocument/2006/relationships/hyperlink" Target="https://www.oberlo.com/statistics/how-many-people-have-smartphones" TargetMode="External"/><Relationship Id="rId4" Type="http://schemas.openxmlformats.org/officeDocument/2006/relationships/hyperlink" Target="https://www.statista.com/statistics/617136/digital-population-worldwid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thejakartapost.com/life/2019/08/02/nike-unveils-new-joyride-cushioning-technology" TargetMode="External"/><Relationship Id="rId2" Type="http://schemas.openxmlformats.org/officeDocument/2006/relationships/hyperlink" Target="https://www.footasylum.com/nike-technology/" TargetMode="External"/><Relationship Id="rId1" Type="http://schemas.openxmlformats.org/officeDocument/2006/relationships/slideLayout" Target="../slideLayouts/slideLayout47.xml"/><Relationship Id="rId4" Type="http://schemas.openxmlformats.org/officeDocument/2006/relationships/image" Target="../media/image24.jpeg"/></Relationships>
</file>

<file path=ppt/slides/_rels/slide22.xml.rels><?xml version="1.0" encoding="UTF-8" standalone="yes"?>
<Relationships xmlns="http://schemas.openxmlformats.org/package/2006/relationships"><Relationship Id="rId3" Type="http://schemas.openxmlformats.org/officeDocument/2006/relationships/hyperlink" Target="https://www.britannica.com/topic/Nike-Inc" TargetMode="External"/><Relationship Id="rId2" Type="http://schemas.openxmlformats.org/officeDocument/2006/relationships/notesSlide" Target="../notesSlides/notesSlide10.xml"/><Relationship Id="rId1" Type="http://schemas.openxmlformats.org/officeDocument/2006/relationships/slideLayout" Target="../slideLayouts/slideLayout47.xml"/><Relationship Id="rId6" Type="http://schemas.openxmlformats.org/officeDocument/2006/relationships/image" Target="../media/image3.jpg"/><Relationship Id="rId5" Type="http://schemas.openxmlformats.org/officeDocument/2006/relationships/hyperlink" Target="https://about.nike.com/" TargetMode="External"/><Relationship Id="rId4" Type="http://schemas.openxmlformats.org/officeDocument/2006/relationships/hyperlink" Target="https://search-ebscohost-com.ezproxy.uwtsd.ac.uk/login.aspx?direct=true&amp;db=bth&amp;AN=139028103&amp;site=ehost-live"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africanexponent.com/post/10885-how-the-modern-technology-is-used-in-business" TargetMode="External"/><Relationship Id="rId3" Type="http://schemas.openxmlformats.org/officeDocument/2006/relationships/hyperlink" Target="https://www.rebellionresearch.com/blog/nike-jumps-on-artificial-intelligence" TargetMode="External"/><Relationship Id="rId7" Type="http://schemas.openxmlformats.org/officeDocument/2006/relationships/hyperlink" Target="https://securionpay.com/blog/ecommerce-shopping-experience/" TargetMode="External"/><Relationship Id="rId2" Type="http://schemas.openxmlformats.org/officeDocument/2006/relationships/hyperlink" Target="https://www.therobotreport.com/grabit-robots-make-nikes-faster-humans/" TargetMode="External"/><Relationship Id="rId1" Type="http://schemas.openxmlformats.org/officeDocument/2006/relationships/slideLayout" Target="../slideLayouts/slideLayout30.xml"/><Relationship Id="rId6" Type="http://schemas.openxmlformats.org/officeDocument/2006/relationships/hyperlink" Target="https://www.vanguardsw.com/2018/08/nike-adidas-shifted-e-commerce/" TargetMode="External"/><Relationship Id="rId5" Type="http://schemas.openxmlformats.org/officeDocument/2006/relationships/hyperlink" Target="https://www.oberlo.com/statistics/how-many-people-have-smartphones" TargetMode="External"/><Relationship Id="rId4" Type="http://schemas.openxmlformats.org/officeDocument/2006/relationships/hyperlink" Target="https://www.statista.com/statistics/617136/digital-population-worldw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ED7E-82C0-4072-8D77-E50A924473A6}"/>
              </a:ext>
            </a:extLst>
          </p:cNvPr>
          <p:cNvSpPr>
            <a:spLocks noGrp="1"/>
          </p:cNvSpPr>
          <p:nvPr>
            <p:ph type="ctrTitle"/>
          </p:nvPr>
        </p:nvSpPr>
        <p:spPr>
          <a:xfrm>
            <a:off x="0" y="4"/>
            <a:ext cx="5006336" cy="1325563"/>
          </a:xfrm>
        </p:spPr>
        <p:txBody>
          <a:bodyPr vert="horz" lIns="91440" tIns="45720" rIns="91440" bIns="45720" rtlCol="0" anchor="ctr">
            <a:normAutofit fontScale="90000"/>
          </a:bodyPr>
          <a:lstStyle/>
          <a:p>
            <a:pPr algn="l"/>
            <a:r>
              <a:rPr lang="en-US" sz="4400" b="1" dirty="0"/>
              <a:t>Nike Inc</a:t>
            </a:r>
            <a:br>
              <a:rPr lang="en-US" sz="4400" dirty="0"/>
            </a:br>
            <a:r>
              <a:rPr lang="en-US" sz="4400" dirty="0"/>
              <a:t>Presentation</a:t>
            </a:r>
          </a:p>
        </p:txBody>
      </p:sp>
      <p:sp>
        <p:nvSpPr>
          <p:cNvPr id="3" name="Subtitle 2">
            <a:extLst>
              <a:ext uri="{FF2B5EF4-FFF2-40B4-BE49-F238E27FC236}">
                <a16:creationId xmlns:a16="http://schemas.microsoft.com/office/drawing/2014/main" id="{FEDE8DA8-FE8B-4539-872D-6BE93743E6B1}"/>
              </a:ext>
            </a:extLst>
          </p:cNvPr>
          <p:cNvSpPr>
            <a:spLocks noGrp="1"/>
          </p:cNvSpPr>
          <p:nvPr>
            <p:ph type="subTitle" idx="1"/>
          </p:nvPr>
        </p:nvSpPr>
        <p:spPr>
          <a:xfrm>
            <a:off x="0" y="2721852"/>
            <a:ext cx="12954000" cy="4136148"/>
          </a:xfrm>
        </p:spPr>
        <p:txBody>
          <a:bodyPr vert="horz" lIns="91440" tIns="45720" rIns="91440" bIns="45720" rtlCol="0" anchor="t">
            <a:normAutofit/>
          </a:bodyPr>
          <a:lstStyle/>
          <a:p>
            <a:pPr indent="-228600" algn="l">
              <a:buFont typeface="Arial" panose="020B0604020202020204" pitchFamily="34" charset="0"/>
              <a:buChar char="•"/>
            </a:pPr>
            <a:r>
              <a:rPr lang="en-US" sz="2200" dirty="0"/>
              <a:t>Student Name:                          Student ID:                                                         Topics:</a:t>
            </a:r>
          </a:p>
          <a:p>
            <a:pPr marL="342900" indent="-228600" algn="l">
              <a:buFont typeface="Arial" panose="020B0604020202020204" pitchFamily="34" charset="0"/>
              <a:buChar char="•"/>
            </a:pPr>
            <a:r>
              <a:rPr lang="en-US" sz="2200" dirty="0"/>
              <a:t>Nikolay                                    1907852                                          Introduction &amp; Backgrounds</a:t>
            </a:r>
          </a:p>
          <a:p>
            <a:pPr marL="342900" indent="-228600" algn="l">
              <a:buFont typeface="Arial" panose="020B0604020202020204" pitchFamily="34" charset="0"/>
              <a:buChar char="•"/>
            </a:pPr>
            <a:r>
              <a:rPr lang="en-US" sz="2200" dirty="0"/>
              <a:t>Nikola                                      1906937                                  Challenges before modern Technology</a:t>
            </a:r>
            <a:endParaRPr lang="en-US" sz="2200" dirty="0">
              <a:cs typeface="Calibri"/>
            </a:endParaRPr>
          </a:p>
          <a:p>
            <a:pPr marL="342900" indent="-228600" algn="l">
              <a:buFont typeface="Arial" panose="020B0604020202020204" pitchFamily="34" charset="0"/>
              <a:buChar char="•"/>
            </a:pPr>
            <a:r>
              <a:rPr lang="en-US" sz="2200" dirty="0"/>
              <a:t>Anton                                      1907361                                      Insights of modern Technology</a:t>
            </a:r>
          </a:p>
          <a:p>
            <a:pPr marL="342900" indent="-228600" algn="l">
              <a:buFont typeface="Arial" panose="020B0604020202020204" pitchFamily="34" charset="0"/>
              <a:buChar char="•"/>
            </a:pPr>
            <a:r>
              <a:rPr lang="en-US" sz="2200" dirty="0"/>
              <a:t>Edis                                          1907377                                      Impact of modern Technology</a:t>
            </a:r>
          </a:p>
          <a:p>
            <a:pPr marL="342900" indent="-228600" algn="l">
              <a:buFont typeface="Arial" panose="020B0604020202020204" pitchFamily="34" charset="0"/>
              <a:buChar char="•"/>
            </a:pPr>
            <a:r>
              <a:rPr lang="en-US" sz="2200" dirty="0"/>
              <a:t>Valentin                                  1906231                        Lessons drawn from the case study &amp; conclusion</a:t>
            </a:r>
          </a:p>
          <a:p>
            <a:pPr indent="-228600" algn="l">
              <a:buFont typeface="Arial" panose="020B0604020202020204" pitchFamily="34" charset="0"/>
              <a:buChar char="•"/>
            </a:pPr>
            <a:endParaRPr lang="en-US" sz="1100" dirty="0"/>
          </a:p>
          <a:p>
            <a:pPr indent="-228600" algn="l">
              <a:buFont typeface="Arial" panose="020B0604020202020204" pitchFamily="34" charset="0"/>
              <a:buChar char="•"/>
            </a:pPr>
            <a:r>
              <a:rPr lang="en-US" b="1" dirty="0"/>
              <a:t>University of Wales Trinity Saint David</a:t>
            </a:r>
          </a:p>
        </p:txBody>
      </p:sp>
      <p:pic>
        <p:nvPicPr>
          <p:cNvPr id="30" name="Picture 29" descr="A screenshot of a cell phone&#10;&#10;Description automatically generated">
            <a:extLst>
              <a:ext uri="{FF2B5EF4-FFF2-40B4-BE49-F238E27FC236}">
                <a16:creationId xmlns:a16="http://schemas.microsoft.com/office/drawing/2014/main" id="{FE812277-87A0-433B-9CEA-F992213DE9CB}"/>
              </a:ext>
            </a:extLst>
          </p:cNvPr>
          <p:cNvPicPr>
            <a:picLocks noChangeAspect="1"/>
          </p:cNvPicPr>
          <p:nvPr/>
        </p:nvPicPr>
        <p:blipFill>
          <a:blip r:embed="rId2">
            <a:alphaModFix/>
            <a:extLst>
              <a:ext uri="{BEBA8EAE-BF5A-486C-A8C5-ECC9F3942E4B}">
                <a14:imgProps xmlns:a14="http://schemas.microsoft.com/office/drawing/2010/main">
                  <a14:imgLayer r:embed="rId3">
                    <a14:imgEffect>
                      <a14:colorTemperature colorTemp="5729"/>
                    </a14:imgEffect>
                  </a14:imgLayer>
                </a14:imgProps>
              </a:ext>
              <a:ext uri="{28A0092B-C50C-407E-A947-70E740481C1C}">
                <a14:useLocalDpi xmlns:a14="http://schemas.microsoft.com/office/drawing/2010/main" val="0"/>
              </a:ext>
            </a:extLst>
          </a:blip>
          <a:stretch>
            <a:fillRect/>
          </a:stretch>
        </p:blipFill>
        <p:spPr>
          <a:xfrm>
            <a:off x="6477000" y="4"/>
            <a:ext cx="5715000" cy="2182813"/>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reflection endPos="0" dist="50800" dir="5400000" sy="-100000" algn="bl" rotWithShape="0"/>
            <a:softEdge rad="0"/>
          </a:effectLst>
        </p:spPr>
      </p:pic>
      <p:sp>
        <p:nvSpPr>
          <p:cNvPr id="33" name="Rectangle 32">
            <a:extLst>
              <a:ext uri="{FF2B5EF4-FFF2-40B4-BE49-F238E27FC236}">
                <a16:creationId xmlns:a16="http://schemas.microsoft.com/office/drawing/2014/main" id="{13E4A0AB-5CA4-4579-B1D8-B5A02A3572B5}"/>
              </a:ext>
            </a:extLst>
          </p:cNvPr>
          <p:cNvSpPr/>
          <p:nvPr/>
        </p:nvSpPr>
        <p:spPr>
          <a:xfrm>
            <a:off x="10398752" y="6488668"/>
            <a:ext cx="1793248" cy="369332"/>
          </a:xfrm>
          <a:prstGeom prst="rect">
            <a:avLst/>
          </a:prstGeom>
        </p:spPr>
        <p:txBody>
          <a:bodyPr wrap="none">
            <a:spAutoFit/>
          </a:bodyPr>
          <a:lstStyle/>
          <a:p>
            <a:r>
              <a:rPr lang="en-GB" dirty="0"/>
              <a:t> Nikolay 1907852</a:t>
            </a:r>
          </a:p>
        </p:txBody>
      </p:sp>
    </p:spTree>
    <p:extLst>
      <p:ext uri="{BB962C8B-B14F-4D97-AF65-F5344CB8AC3E}">
        <p14:creationId xmlns:p14="http://schemas.microsoft.com/office/powerpoint/2010/main" val="34612915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ppt_x"/>
                                          </p:val>
                                        </p:tav>
                                        <p:tav tm="100000">
                                          <p:val>
                                            <p:strVal val="#ppt_x"/>
                                          </p:val>
                                        </p:tav>
                                      </p:tavLst>
                                    </p:anim>
                                    <p:anim calcmode="lin" valueType="num">
                                      <p:cBhvr additive="base">
                                        <p:cTn id="8" dur="20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3000"/>
                            </p:stCondLst>
                            <p:childTnLst>
                              <p:par>
                                <p:cTn id="10" presetID="42" presetClass="entr" presetSubtype="0" fill="hold"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4000"/>
                            </p:stCondLst>
                            <p:childTnLst>
                              <p:par>
                                <p:cTn id="16" presetID="42" presetClass="entr" presetSubtype="0" fill="hold"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5000"/>
                            </p:stCondLst>
                            <p:childTnLst>
                              <p:par>
                                <p:cTn id="22" presetID="42" presetClass="entr" presetSubtype="0" fill="hold"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6000"/>
                            </p:stCondLst>
                            <p:childTnLst>
                              <p:par>
                                <p:cTn id="28" presetID="42" presetClass="entr" presetSubtype="0" fill="hold" nodeType="after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1000"/>
                                        <p:tgtEl>
                                          <p:spTgt spid="3">
                                            <p:txEl>
                                              <p:pRg st="3" end="3"/>
                                            </p:txEl>
                                          </p:spTgt>
                                        </p:tgtEl>
                                      </p:cBhvr>
                                    </p:animEffect>
                                    <p:anim calcmode="lin" valueType="num">
                                      <p:cBhvr>
                                        <p:cTn id="3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3" fill="hold">
                            <p:stCondLst>
                              <p:cond delay="7000"/>
                            </p:stCondLst>
                            <p:childTnLst>
                              <p:par>
                                <p:cTn id="34" presetID="42" presetClass="entr" presetSubtype="0" fill="hold" nodeType="after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9" fill="hold">
                            <p:stCondLst>
                              <p:cond delay="8000"/>
                            </p:stCondLst>
                            <p:childTnLst>
                              <p:par>
                                <p:cTn id="40" presetID="42" presetClass="entr" presetSubtype="0" fill="hold" nodeType="after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0" fill="hold">
                            <p:stCondLst>
                              <p:cond delay="9000"/>
                            </p:stCondLst>
                            <p:childTnLst>
                              <p:par>
                                <p:cTn id="51" presetID="21" presetClass="entr" presetSubtype="1" fill="hold" nodeType="afterEffect">
                                  <p:stCondLst>
                                    <p:cond delay="0"/>
                                  </p:stCondLst>
                                  <p:childTnLst>
                                    <p:set>
                                      <p:cBhvr>
                                        <p:cTn id="52" dur="1" fill="hold">
                                          <p:stCondLst>
                                            <p:cond delay="0"/>
                                          </p:stCondLst>
                                        </p:cTn>
                                        <p:tgtEl>
                                          <p:spTgt spid="30"/>
                                        </p:tgtEl>
                                        <p:attrNameLst>
                                          <p:attrName>style.visibility</p:attrName>
                                        </p:attrNameLst>
                                      </p:cBhvr>
                                      <p:to>
                                        <p:strVal val="visible"/>
                                      </p:to>
                                    </p:set>
                                    <p:animEffect transition="in" filter="wheel(1)">
                                      <p:cBhvr>
                                        <p:cTn id="53" dur="2000"/>
                                        <p:tgtEl>
                                          <p:spTgt spid="30"/>
                                        </p:tgtEl>
                                      </p:cBhvr>
                                    </p:animEffect>
                                  </p:childTnLst>
                                </p:cTn>
                              </p:par>
                            </p:childTnLst>
                          </p:cTn>
                        </p:par>
                        <p:par>
                          <p:cTn id="54" fill="hold">
                            <p:stCondLst>
                              <p:cond delay="11000"/>
                            </p:stCondLst>
                            <p:childTnLst>
                              <p:par>
                                <p:cTn id="55" presetID="6" presetClass="entr" presetSubtype="16" fill="hold" grpId="0" nodeType="after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circle(in)">
                                      <p:cBhvr>
                                        <p:cTn id="57" dur="2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A8E4D-461D-4835-9B7C-0B857068FB9F}"/>
              </a:ext>
            </a:extLst>
          </p:cNvPr>
          <p:cNvSpPr>
            <a:spLocks noGrp="1"/>
          </p:cNvSpPr>
          <p:nvPr>
            <p:ph type="title"/>
          </p:nvPr>
        </p:nvSpPr>
        <p:spPr>
          <a:xfrm>
            <a:off x="4067388" y="151550"/>
            <a:ext cx="7164493" cy="1325563"/>
          </a:xfrm>
        </p:spPr>
        <p:txBody>
          <a:bodyPr>
            <a:normAutofit/>
          </a:bodyPr>
          <a:lstStyle/>
          <a:p>
            <a:r>
              <a:rPr lang="en-GB" b="1" dirty="0">
                <a:latin typeface="+mn-lt"/>
              </a:rPr>
              <a:t>Introduction</a:t>
            </a:r>
          </a:p>
        </p:txBody>
      </p:sp>
      <p:sp>
        <p:nvSpPr>
          <p:cNvPr id="3" name="Content Placeholder 2">
            <a:extLst>
              <a:ext uri="{FF2B5EF4-FFF2-40B4-BE49-F238E27FC236}">
                <a16:creationId xmlns:a16="http://schemas.microsoft.com/office/drawing/2014/main" id="{9AF9BCB9-EB97-412E-8D7B-5102495ABC83}"/>
              </a:ext>
            </a:extLst>
          </p:cNvPr>
          <p:cNvSpPr>
            <a:spLocks noGrp="1"/>
          </p:cNvSpPr>
          <p:nvPr>
            <p:ph idx="1"/>
          </p:nvPr>
        </p:nvSpPr>
        <p:spPr>
          <a:xfrm>
            <a:off x="3906019" y="1562197"/>
            <a:ext cx="8022839" cy="5210723"/>
          </a:xfrm>
        </p:spPr>
        <p:txBody>
          <a:bodyPr>
            <a:normAutofit/>
          </a:bodyPr>
          <a:lstStyle/>
          <a:p>
            <a:r>
              <a:rPr lang="en-GB" sz="2200" dirty="0"/>
              <a:t>Nike is an American Company who design and create sports trainers, clothes, accessories, and hardware. </a:t>
            </a:r>
          </a:p>
          <a:p>
            <a:r>
              <a:rPr lang="en-GB" sz="2200" dirty="0"/>
              <a:t>Bill Bowerman and </a:t>
            </a:r>
            <a:r>
              <a:rPr lang="en-GB" sz="2200" dirty="0" err="1"/>
              <a:t>Phill</a:t>
            </a:r>
            <a:r>
              <a:rPr lang="en-GB" sz="2200" dirty="0"/>
              <a:t> Knight are the creators of Nike.</a:t>
            </a:r>
          </a:p>
          <a:p>
            <a:r>
              <a:rPr lang="en-GB" sz="2200" dirty="0"/>
              <a:t>Nike headquarters are based in Beaverton, Oregon.</a:t>
            </a:r>
          </a:p>
          <a:p>
            <a:r>
              <a:rPr lang="en-GB" sz="2200" dirty="0"/>
              <a:t>Nike sells there products through shops owned by the company, e-commerce, independent distributors and global sales agents.</a:t>
            </a:r>
          </a:p>
          <a:p>
            <a:r>
              <a:rPr lang="en-GB" sz="2200" dirty="0"/>
              <a:t>The company is selling its product through different sub-companies like Jordan, Hurley and Converse.</a:t>
            </a:r>
          </a:p>
          <a:p>
            <a:r>
              <a:rPr lang="en-GB" sz="2200" dirty="0"/>
              <a:t>Michal Jordan, Mia Hamm, Roger Federer, Tiger Wood are some of the famous athletes that were sponsored by Nike.</a:t>
            </a:r>
          </a:p>
          <a:p>
            <a:pPr marL="0" indent="0">
              <a:buNone/>
            </a:pPr>
            <a:r>
              <a:rPr lang="en-GB" sz="2200" dirty="0"/>
              <a:t>• Since may 2019 Nike own more than 384 outlets in the US.</a:t>
            </a:r>
          </a:p>
          <a:p>
            <a:pPr marL="0" indent="0">
              <a:buNone/>
            </a:pPr>
            <a:r>
              <a:rPr lang="en-GB" sz="1600" dirty="0"/>
              <a:t>MarketLine Company Profile: NIKE Inc (2019) </a:t>
            </a:r>
          </a:p>
          <a:p>
            <a:pPr marL="0" indent="0">
              <a:buNone/>
            </a:pPr>
            <a:endParaRPr lang="en-GB" sz="1900" dirty="0"/>
          </a:p>
          <a:p>
            <a:endParaRPr lang="en-GB" sz="1900" dirty="0"/>
          </a:p>
          <a:p>
            <a:endParaRPr lang="en-GB" sz="1900" dirty="0"/>
          </a:p>
          <a:p>
            <a:pPr marL="0" indent="0">
              <a:buNone/>
            </a:pPr>
            <a:endParaRPr lang="en-GB" sz="1900" dirty="0"/>
          </a:p>
        </p:txBody>
      </p:sp>
      <p:pic>
        <p:nvPicPr>
          <p:cNvPr id="5" name="Picture 4" descr="A close up of a logo&#10;&#10;Description automatically generated">
            <a:extLst>
              <a:ext uri="{FF2B5EF4-FFF2-40B4-BE49-F238E27FC236}">
                <a16:creationId xmlns:a16="http://schemas.microsoft.com/office/drawing/2014/main" id="{53225C17-67F0-48B9-A385-AAE32235E301}"/>
              </a:ext>
            </a:extLst>
          </p:cNvPr>
          <p:cNvPicPr>
            <a:picLocks noChangeAspect="1"/>
          </p:cNvPicPr>
          <p:nvPr/>
        </p:nvPicPr>
        <p:blipFill rotWithShape="1">
          <a:blip r:embed="rId3">
            <a:extLst>
              <a:ext uri="{28A0092B-C50C-407E-A947-70E740481C1C}">
                <a14:useLocalDpi xmlns:a14="http://schemas.microsoft.com/office/drawing/2010/main" val="0"/>
              </a:ext>
            </a:extLst>
          </a:blip>
          <a:srcRect l="19890" r="25980"/>
          <a:stretch/>
        </p:blipFill>
        <p:spPr>
          <a:xfrm>
            <a:off x="480060" y="1648692"/>
            <a:ext cx="3425957" cy="3560134"/>
          </a:xfrm>
          <a:prstGeom prst="rect">
            <a:avLst/>
          </a:prstGeom>
        </p:spPr>
      </p:pic>
      <p:sp>
        <p:nvSpPr>
          <p:cNvPr id="7" name="Rectangle 6">
            <a:extLst>
              <a:ext uri="{FF2B5EF4-FFF2-40B4-BE49-F238E27FC236}">
                <a16:creationId xmlns:a16="http://schemas.microsoft.com/office/drawing/2014/main" id="{3CBFA141-DC53-4C87-A9AD-A6E90AEA5EB9}"/>
              </a:ext>
            </a:extLst>
          </p:cNvPr>
          <p:cNvSpPr/>
          <p:nvPr/>
        </p:nvSpPr>
        <p:spPr>
          <a:xfrm>
            <a:off x="10398752" y="6488668"/>
            <a:ext cx="1793248" cy="369332"/>
          </a:xfrm>
          <a:prstGeom prst="rect">
            <a:avLst/>
          </a:prstGeom>
        </p:spPr>
        <p:txBody>
          <a:bodyPr wrap="none">
            <a:spAutoFit/>
          </a:bodyPr>
          <a:lstStyle/>
          <a:p>
            <a:r>
              <a:rPr lang="en-GB" dirty="0"/>
              <a:t> Nikolay 1907852</a:t>
            </a:r>
          </a:p>
        </p:txBody>
      </p:sp>
    </p:spTree>
    <p:extLst>
      <p:ext uri="{BB962C8B-B14F-4D97-AF65-F5344CB8AC3E}">
        <p14:creationId xmlns:p14="http://schemas.microsoft.com/office/powerpoint/2010/main" val="1833978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ppt_x"/>
                                          </p:val>
                                        </p:tav>
                                        <p:tav tm="100000">
                                          <p:val>
                                            <p:strVal val="#ppt_x"/>
                                          </p:val>
                                        </p:tav>
                                      </p:tavLst>
                                    </p:anim>
                                    <p:anim calcmode="lin" valueType="num">
                                      <p:cBhvr additive="base">
                                        <p:cTn id="8" dur="20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3000"/>
                            </p:stCondLst>
                            <p:childTnLst>
                              <p:par>
                                <p:cTn id="10" presetID="10" presetClass="entr" presetSubtype="0"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3000"/>
                                        <p:tgtEl>
                                          <p:spTgt spid="3">
                                            <p:txEl>
                                              <p:pRg st="0" end="0"/>
                                            </p:txEl>
                                          </p:spTgt>
                                        </p:tgtEl>
                                      </p:cBhvr>
                                    </p:animEffect>
                                  </p:childTnLst>
                                </p:cTn>
                              </p:par>
                            </p:childTnLst>
                          </p:cTn>
                        </p:par>
                        <p:par>
                          <p:cTn id="13" fill="hold">
                            <p:stCondLst>
                              <p:cond delay="6000"/>
                            </p:stCondLst>
                            <p:childTnLst>
                              <p:par>
                                <p:cTn id="14" presetID="10" presetClass="entr" presetSubtype="0" fill="hold" grpId="0" nodeType="afterEffect">
                                  <p:stCondLst>
                                    <p:cond delay="200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3000"/>
                                        <p:tgtEl>
                                          <p:spTgt spid="3">
                                            <p:txEl>
                                              <p:pRg st="1" end="1"/>
                                            </p:txEl>
                                          </p:spTgt>
                                        </p:tgtEl>
                                      </p:cBhvr>
                                    </p:animEffect>
                                  </p:childTnLst>
                                </p:cTn>
                              </p:par>
                            </p:childTnLst>
                          </p:cTn>
                        </p:par>
                        <p:par>
                          <p:cTn id="17" fill="hold">
                            <p:stCondLst>
                              <p:cond delay="11000"/>
                            </p:stCondLst>
                            <p:childTnLst>
                              <p:par>
                                <p:cTn id="18" presetID="10" presetClass="entr" presetSubtype="0" fill="hold" grpId="0" nodeType="afterEffect">
                                  <p:stCondLst>
                                    <p:cond delay="200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3000"/>
                                        <p:tgtEl>
                                          <p:spTgt spid="3">
                                            <p:txEl>
                                              <p:pRg st="2" end="2"/>
                                            </p:txEl>
                                          </p:spTgt>
                                        </p:tgtEl>
                                      </p:cBhvr>
                                    </p:animEffect>
                                  </p:childTnLst>
                                </p:cTn>
                              </p:par>
                            </p:childTnLst>
                          </p:cTn>
                        </p:par>
                        <p:par>
                          <p:cTn id="21" fill="hold">
                            <p:stCondLst>
                              <p:cond delay="16000"/>
                            </p:stCondLst>
                            <p:childTnLst>
                              <p:par>
                                <p:cTn id="22" presetID="10" presetClass="entr" presetSubtype="0" fill="hold" grpId="0" nodeType="afterEffect">
                                  <p:stCondLst>
                                    <p:cond delay="200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3000"/>
                                        <p:tgtEl>
                                          <p:spTgt spid="3">
                                            <p:txEl>
                                              <p:pRg st="3" end="3"/>
                                            </p:txEl>
                                          </p:spTgt>
                                        </p:tgtEl>
                                      </p:cBhvr>
                                    </p:animEffect>
                                  </p:childTnLst>
                                </p:cTn>
                              </p:par>
                            </p:childTnLst>
                          </p:cTn>
                        </p:par>
                        <p:par>
                          <p:cTn id="25" fill="hold">
                            <p:stCondLst>
                              <p:cond delay="21000"/>
                            </p:stCondLst>
                            <p:childTnLst>
                              <p:par>
                                <p:cTn id="26" presetID="10" presetClass="entr" presetSubtype="0" fill="hold" grpId="0" nodeType="afterEffect">
                                  <p:stCondLst>
                                    <p:cond delay="200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3000"/>
                                        <p:tgtEl>
                                          <p:spTgt spid="3">
                                            <p:txEl>
                                              <p:pRg st="4" end="4"/>
                                            </p:txEl>
                                          </p:spTgt>
                                        </p:tgtEl>
                                      </p:cBhvr>
                                    </p:animEffect>
                                  </p:childTnLst>
                                </p:cTn>
                              </p:par>
                            </p:childTnLst>
                          </p:cTn>
                        </p:par>
                        <p:par>
                          <p:cTn id="29" fill="hold">
                            <p:stCondLst>
                              <p:cond delay="26000"/>
                            </p:stCondLst>
                            <p:childTnLst>
                              <p:par>
                                <p:cTn id="30" presetID="10" presetClass="entr" presetSubtype="0" fill="hold" grpId="0" nodeType="afterEffect">
                                  <p:stCondLst>
                                    <p:cond delay="200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3000"/>
                                        <p:tgtEl>
                                          <p:spTgt spid="3">
                                            <p:txEl>
                                              <p:pRg st="5" end="5"/>
                                            </p:txEl>
                                          </p:spTgt>
                                        </p:tgtEl>
                                      </p:cBhvr>
                                    </p:animEffect>
                                  </p:childTnLst>
                                </p:cTn>
                              </p:par>
                            </p:childTnLst>
                          </p:cTn>
                        </p:par>
                        <p:par>
                          <p:cTn id="33" fill="hold">
                            <p:stCondLst>
                              <p:cond delay="31000"/>
                            </p:stCondLst>
                            <p:childTnLst>
                              <p:par>
                                <p:cTn id="34" presetID="10" presetClass="entr" presetSubtype="0" fill="hold" grpId="0" nodeType="afterEffect">
                                  <p:stCondLst>
                                    <p:cond delay="200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30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200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3000"/>
                                        <p:tgtEl>
                                          <p:spTgt spid="3">
                                            <p:txEl>
                                              <p:pRg st="7" end="7"/>
                                            </p:txEl>
                                          </p:spTgt>
                                        </p:tgtEl>
                                      </p:cBhvr>
                                    </p:animEffect>
                                  </p:childTnLst>
                                </p:cTn>
                              </p:par>
                            </p:childTnLst>
                          </p:cTn>
                        </p:par>
                        <p:par>
                          <p:cTn id="42" fill="hold">
                            <p:stCondLst>
                              <p:cond delay="5000"/>
                            </p:stCondLst>
                            <p:childTnLst>
                              <p:par>
                                <p:cTn id="43" presetID="6" presetClass="entr" presetSubtype="16"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circle(in)">
                                      <p:cBhvr>
                                        <p:cTn id="45"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B9F4B-76E9-4064-B83E-29E77AF3F750}"/>
              </a:ext>
            </a:extLst>
          </p:cNvPr>
          <p:cNvSpPr>
            <a:spLocks noGrp="1"/>
          </p:cNvSpPr>
          <p:nvPr>
            <p:ph type="title"/>
          </p:nvPr>
        </p:nvSpPr>
        <p:spPr>
          <a:xfrm>
            <a:off x="1720919" y="-26287"/>
            <a:ext cx="10515600" cy="1167282"/>
          </a:xfrm>
        </p:spPr>
        <p:txBody>
          <a:bodyPr>
            <a:normAutofit/>
          </a:bodyPr>
          <a:lstStyle/>
          <a:p>
            <a:r>
              <a:rPr lang="en-GB" b="1" dirty="0">
                <a:latin typeface="+mn-lt"/>
              </a:rPr>
              <a:t>Background of the Organisation:</a:t>
            </a:r>
          </a:p>
        </p:txBody>
      </p:sp>
      <p:sp>
        <p:nvSpPr>
          <p:cNvPr id="3" name="Content Placeholder 2">
            <a:extLst>
              <a:ext uri="{FF2B5EF4-FFF2-40B4-BE49-F238E27FC236}">
                <a16:creationId xmlns:a16="http://schemas.microsoft.com/office/drawing/2014/main" id="{ACE98FB8-5F48-4288-A8F0-6787A51A9FE9}"/>
              </a:ext>
            </a:extLst>
          </p:cNvPr>
          <p:cNvSpPr>
            <a:spLocks noGrp="1"/>
          </p:cNvSpPr>
          <p:nvPr>
            <p:ph idx="1"/>
          </p:nvPr>
        </p:nvSpPr>
        <p:spPr>
          <a:xfrm>
            <a:off x="838200" y="2021251"/>
            <a:ext cx="5707565" cy="4155713"/>
          </a:xfrm>
        </p:spPr>
        <p:txBody>
          <a:bodyPr>
            <a:normAutofit/>
          </a:bodyPr>
          <a:lstStyle/>
          <a:p>
            <a:pPr marL="0" indent="0">
              <a:buNone/>
            </a:pPr>
            <a:endParaRPr lang="en-GB" sz="2000"/>
          </a:p>
          <a:p>
            <a:endParaRPr lang="en-GB" sz="2000"/>
          </a:p>
        </p:txBody>
      </p:sp>
      <p:pic>
        <p:nvPicPr>
          <p:cNvPr id="10" name="Picture 9" descr="A close up of a car&#10;&#10;Description automatically generated">
            <a:extLst>
              <a:ext uri="{FF2B5EF4-FFF2-40B4-BE49-F238E27FC236}">
                <a16:creationId xmlns:a16="http://schemas.microsoft.com/office/drawing/2014/main" id="{107C8986-638D-4E1E-ADA2-0000E18CF410}"/>
              </a:ext>
            </a:extLst>
          </p:cNvPr>
          <p:cNvPicPr>
            <a:picLocks noChangeAspect="1"/>
          </p:cNvPicPr>
          <p:nvPr/>
        </p:nvPicPr>
        <p:blipFill rotWithShape="1">
          <a:blip r:embed="rId3">
            <a:extLst>
              <a:ext uri="{28A0092B-C50C-407E-A947-70E740481C1C}">
                <a14:useLocalDpi xmlns:a14="http://schemas.microsoft.com/office/drawing/2010/main" val="0"/>
              </a:ext>
            </a:extLst>
          </a:blip>
          <a:srcRect t="4830" r="1" b="4574"/>
          <a:stretch/>
        </p:blipFill>
        <p:spPr>
          <a:xfrm>
            <a:off x="6716924" y="1700078"/>
            <a:ext cx="5475077" cy="2583792"/>
          </a:xfrm>
          <a:custGeom>
            <a:avLst/>
            <a:gdLst>
              <a:gd name="connsiteX0" fmla="*/ 0 w 5475077"/>
              <a:gd name="connsiteY0" fmla="*/ 0 h 2583792"/>
              <a:gd name="connsiteX1" fmla="*/ 5475077 w 5475077"/>
              <a:gd name="connsiteY1" fmla="*/ 0 h 2583792"/>
              <a:gd name="connsiteX2" fmla="*/ 5475077 w 5475077"/>
              <a:gd name="connsiteY2" fmla="*/ 2583792 h 2583792"/>
              <a:gd name="connsiteX3" fmla="*/ 1197192 w 5475077"/>
              <a:gd name="connsiteY3" fmla="*/ 2583792 h 2583792"/>
            </a:gdLst>
            <a:ahLst/>
            <a:cxnLst>
              <a:cxn ang="0">
                <a:pos x="connsiteX0" y="connsiteY0"/>
              </a:cxn>
              <a:cxn ang="0">
                <a:pos x="connsiteX1" y="connsiteY1"/>
              </a:cxn>
              <a:cxn ang="0">
                <a:pos x="connsiteX2" y="connsiteY2"/>
              </a:cxn>
              <a:cxn ang="0">
                <a:pos x="connsiteX3" y="connsiteY3"/>
              </a:cxn>
            </a:cxnLst>
            <a:rect l="l" t="t" r="r" b="b"/>
            <a:pathLst>
              <a:path w="5475077" h="2583792">
                <a:moveTo>
                  <a:pt x="0" y="0"/>
                </a:moveTo>
                <a:lnTo>
                  <a:pt x="5475077" y="0"/>
                </a:lnTo>
                <a:lnTo>
                  <a:pt x="5475077" y="2583792"/>
                </a:lnTo>
                <a:lnTo>
                  <a:pt x="1197192" y="2583792"/>
                </a:lnTo>
                <a:close/>
              </a:path>
            </a:pathLst>
          </a:custGeom>
        </p:spPr>
      </p:pic>
      <p:pic>
        <p:nvPicPr>
          <p:cNvPr id="8" name="Picture 7" descr="A close up of a logo&#10;&#10;Description automatically generated">
            <a:extLst>
              <a:ext uri="{FF2B5EF4-FFF2-40B4-BE49-F238E27FC236}">
                <a16:creationId xmlns:a16="http://schemas.microsoft.com/office/drawing/2014/main" id="{38FB0623-B522-4794-8E54-3B65BDA50BDC}"/>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85" r="6472" b="-3"/>
          <a:stretch/>
        </p:blipFill>
        <p:spPr>
          <a:xfrm>
            <a:off x="7914115" y="4260662"/>
            <a:ext cx="4277884" cy="2583520"/>
          </a:xfrm>
          <a:custGeom>
            <a:avLst/>
            <a:gdLst>
              <a:gd name="connsiteX0" fmla="*/ 0 w 4277884"/>
              <a:gd name="connsiteY0" fmla="*/ 0 h 2583520"/>
              <a:gd name="connsiteX1" fmla="*/ 4277884 w 4277884"/>
              <a:gd name="connsiteY1" fmla="*/ 0 h 2583520"/>
              <a:gd name="connsiteX2" fmla="*/ 4277884 w 4277884"/>
              <a:gd name="connsiteY2" fmla="*/ 2583520 h 2583520"/>
              <a:gd name="connsiteX3" fmla="*/ 1192437 w 4277884"/>
              <a:gd name="connsiteY3" fmla="*/ 2583520 h 2583520"/>
              <a:gd name="connsiteX4" fmla="*/ 1188085 w 4277884"/>
              <a:gd name="connsiteY4" fmla="*/ 2574129 h 2583520"/>
              <a:gd name="connsiteX5" fmla="*/ 1192715 w 4277884"/>
              <a:gd name="connsiteY5" fmla="*/ 2574129 h 25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7884" h="2583520">
                <a:moveTo>
                  <a:pt x="0" y="0"/>
                </a:moveTo>
                <a:lnTo>
                  <a:pt x="4277884" y="0"/>
                </a:lnTo>
                <a:lnTo>
                  <a:pt x="4277884" y="2583520"/>
                </a:lnTo>
                <a:lnTo>
                  <a:pt x="1192437" y="2583520"/>
                </a:lnTo>
                <a:lnTo>
                  <a:pt x="1188085" y="2574129"/>
                </a:lnTo>
                <a:lnTo>
                  <a:pt x="1192715" y="2574129"/>
                </a:lnTo>
                <a:close/>
              </a:path>
            </a:pathLst>
          </a:custGeom>
        </p:spPr>
      </p:pic>
      <p:sp>
        <p:nvSpPr>
          <p:cNvPr id="4" name="Content Placeholder 2">
            <a:extLst>
              <a:ext uri="{FF2B5EF4-FFF2-40B4-BE49-F238E27FC236}">
                <a16:creationId xmlns:a16="http://schemas.microsoft.com/office/drawing/2014/main" id="{5F74B9A2-DBD4-4021-B218-AF097D5F7875}"/>
              </a:ext>
            </a:extLst>
          </p:cNvPr>
          <p:cNvSpPr txBox="1">
            <a:spLocks/>
          </p:cNvSpPr>
          <p:nvPr/>
        </p:nvSpPr>
        <p:spPr>
          <a:xfrm>
            <a:off x="-44519" y="1327356"/>
            <a:ext cx="7274459" cy="657134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t>Nike Inc started from Beaverton, Oregon and the previous name was Blue Ribbon Sports in 1964.</a:t>
            </a:r>
          </a:p>
          <a:p>
            <a:r>
              <a:rPr lang="en-GB" sz="2200" dirty="0"/>
              <a:t>Bill Bowerman and </a:t>
            </a:r>
            <a:r>
              <a:rPr lang="en-GB" sz="2200" dirty="0" err="1"/>
              <a:t>Phill</a:t>
            </a:r>
            <a:r>
              <a:rPr lang="en-GB" sz="2200" dirty="0"/>
              <a:t> Knight are the creators of the brand.</a:t>
            </a:r>
          </a:p>
          <a:p>
            <a:r>
              <a:rPr lang="en-GB" sz="2200" dirty="0"/>
              <a:t>The first store was open in 1966 and the first Nike sports shoe in 1972.</a:t>
            </a:r>
          </a:p>
          <a:p>
            <a:r>
              <a:rPr lang="en-GB" sz="2200" dirty="0"/>
              <a:t>Blue Ribbon Sport was changed to Nike, Inc in 1978 and their business start growing quickly while Nike was getting popular.</a:t>
            </a:r>
          </a:p>
          <a:p>
            <a:r>
              <a:rPr lang="en-GB" sz="2200" dirty="0"/>
              <a:t>21st Century Nike has stores worldwide in more than 170 different countries.</a:t>
            </a:r>
          </a:p>
          <a:p>
            <a:r>
              <a:rPr lang="en-GB" sz="2200" dirty="0"/>
              <a:t>They are remembered with there logo which looks like a tick also called ‘swoosh’.</a:t>
            </a:r>
          </a:p>
          <a:p>
            <a:r>
              <a:rPr lang="en-GB" sz="2200" dirty="0"/>
              <a:t>In the late 1980s, Nike starts expanding their business with different shoe brands like Cole </a:t>
            </a:r>
            <a:r>
              <a:rPr lang="en-GB" sz="2200" dirty="0" err="1"/>
              <a:t>Haan</a:t>
            </a:r>
            <a:r>
              <a:rPr lang="en-GB" sz="2200" dirty="0"/>
              <a:t>, Converse, </a:t>
            </a:r>
            <a:r>
              <a:rPr lang="en-GB" sz="2200" dirty="0" err="1"/>
              <a:t>Canstar</a:t>
            </a:r>
            <a:r>
              <a:rPr lang="en-GB" sz="2200" dirty="0"/>
              <a:t> Sports, Umbro</a:t>
            </a:r>
            <a:r>
              <a:rPr lang="en-GB" sz="1600" dirty="0"/>
              <a:t>. </a:t>
            </a:r>
            <a:r>
              <a:rPr lang="it-IT" sz="1600" dirty="0"/>
              <a:t>Encyclopædia Britannica, inc. (2019) ‘Nike, Inc.</a:t>
            </a:r>
            <a:endParaRPr lang="en-GB" sz="1600" dirty="0"/>
          </a:p>
          <a:p>
            <a:pPr marL="0" indent="0">
              <a:buNone/>
            </a:pPr>
            <a:r>
              <a:rPr lang="en-GB" sz="1600" dirty="0"/>
              <a:t>    </a:t>
            </a:r>
          </a:p>
          <a:p>
            <a:endParaRPr lang="en-GB" sz="1700" dirty="0"/>
          </a:p>
          <a:p>
            <a:endParaRPr lang="en-GB" sz="1700" dirty="0"/>
          </a:p>
          <a:p>
            <a:pPr marL="0" indent="0">
              <a:buFont typeface="Arial" panose="020B0604020202020204" pitchFamily="34" charset="0"/>
              <a:buNone/>
            </a:pPr>
            <a:endParaRPr lang="en-GB" sz="1700" dirty="0"/>
          </a:p>
        </p:txBody>
      </p:sp>
      <p:sp>
        <p:nvSpPr>
          <p:cNvPr id="14" name="TextBox 13">
            <a:extLst>
              <a:ext uri="{FF2B5EF4-FFF2-40B4-BE49-F238E27FC236}">
                <a16:creationId xmlns:a16="http://schemas.microsoft.com/office/drawing/2014/main" id="{B28B885B-1D83-4817-A076-C5CE1FA4C482}"/>
              </a:ext>
            </a:extLst>
          </p:cNvPr>
          <p:cNvSpPr txBox="1"/>
          <p:nvPr/>
        </p:nvSpPr>
        <p:spPr>
          <a:xfrm>
            <a:off x="10401300" y="6488668"/>
            <a:ext cx="3200400" cy="369332"/>
          </a:xfrm>
          <a:prstGeom prst="rect">
            <a:avLst/>
          </a:prstGeom>
          <a:noFill/>
        </p:spPr>
        <p:txBody>
          <a:bodyPr wrap="square" rtlCol="0">
            <a:spAutoFit/>
          </a:bodyPr>
          <a:lstStyle/>
          <a:p>
            <a:r>
              <a:rPr lang="en-GB" dirty="0"/>
              <a:t> Nikolay 1907852</a:t>
            </a:r>
          </a:p>
        </p:txBody>
      </p:sp>
    </p:spTree>
    <p:extLst>
      <p:ext uri="{BB962C8B-B14F-4D97-AF65-F5344CB8AC3E}">
        <p14:creationId xmlns:p14="http://schemas.microsoft.com/office/powerpoint/2010/main" val="1619540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ppt_x"/>
                                          </p:val>
                                        </p:tav>
                                        <p:tav tm="100000">
                                          <p:val>
                                            <p:strVal val="#ppt_x"/>
                                          </p:val>
                                        </p:tav>
                                      </p:tavLst>
                                    </p:anim>
                                    <p:anim calcmode="lin" valueType="num">
                                      <p:cBhvr additive="base">
                                        <p:cTn id="8" dur="20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3000"/>
                            </p:stCondLst>
                            <p:childTnLst>
                              <p:par>
                                <p:cTn id="10" presetID="10" presetClass="entr" presetSubtype="0" fill="hold" nodeType="afterEffect">
                                  <p:stCondLst>
                                    <p:cond delay="200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3000"/>
                                        <p:tgtEl>
                                          <p:spTgt spid="4">
                                            <p:txEl>
                                              <p:pRg st="0" end="0"/>
                                            </p:txEl>
                                          </p:spTgt>
                                        </p:tgtEl>
                                      </p:cBhvr>
                                    </p:animEffect>
                                  </p:childTnLst>
                                </p:cTn>
                              </p:par>
                            </p:childTnLst>
                          </p:cTn>
                        </p:par>
                        <p:par>
                          <p:cTn id="13" fill="hold">
                            <p:stCondLst>
                              <p:cond delay="8000"/>
                            </p:stCondLst>
                            <p:childTnLst>
                              <p:par>
                                <p:cTn id="14" presetID="10" presetClass="entr" presetSubtype="0" fill="hold" nodeType="afterEffect">
                                  <p:stCondLst>
                                    <p:cond delay="200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3000"/>
                                        <p:tgtEl>
                                          <p:spTgt spid="4">
                                            <p:txEl>
                                              <p:pRg st="1" end="1"/>
                                            </p:txEl>
                                          </p:spTgt>
                                        </p:tgtEl>
                                      </p:cBhvr>
                                    </p:animEffect>
                                  </p:childTnLst>
                                </p:cTn>
                              </p:par>
                            </p:childTnLst>
                          </p:cTn>
                        </p:par>
                        <p:par>
                          <p:cTn id="17" fill="hold">
                            <p:stCondLst>
                              <p:cond delay="13000"/>
                            </p:stCondLst>
                            <p:childTnLst>
                              <p:par>
                                <p:cTn id="18" presetID="10" presetClass="entr" presetSubtype="0" fill="hold" nodeType="afterEffect">
                                  <p:stCondLst>
                                    <p:cond delay="200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3000"/>
                                        <p:tgtEl>
                                          <p:spTgt spid="4">
                                            <p:txEl>
                                              <p:pRg st="2" end="2"/>
                                            </p:txEl>
                                          </p:spTgt>
                                        </p:tgtEl>
                                      </p:cBhvr>
                                    </p:animEffect>
                                  </p:childTnLst>
                                </p:cTn>
                              </p:par>
                            </p:childTnLst>
                          </p:cTn>
                        </p:par>
                        <p:par>
                          <p:cTn id="21" fill="hold">
                            <p:stCondLst>
                              <p:cond delay="18000"/>
                            </p:stCondLst>
                            <p:childTnLst>
                              <p:par>
                                <p:cTn id="22" presetID="10" presetClass="entr" presetSubtype="0" fill="hold" nodeType="afterEffect">
                                  <p:stCondLst>
                                    <p:cond delay="200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3000"/>
                                        <p:tgtEl>
                                          <p:spTgt spid="4">
                                            <p:txEl>
                                              <p:pRg st="3" end="3"/>
                                            </p:txEl>
                                          </p:spTgt>
                                        </p:tgtEl>
                                      </p:cBhvr>
                                    </p:animEffect>
                                  </p:childTnLst>
                                </p:cTn>
                              </p:par>
                            </p:childTnLst>
                          </p:cTn>
                        </p:par>
                        <p:par>
                          <p:cTn id="25" fill="hold">
                            <p:stCondLst>
                              <p:cond delay="23000"/>
                            </p:stCondLst>
                            <p:childTnLst>
                              <p:par>
                                <p:cTn id="26" presetID="10" presetClass="entr" presetSubtype="0" fill="hold" nodeType="afterEffect">
                                  <p:stCondLst>
                                    <p:cond delay="200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3000"/>
                                        <p:tgtEl>
                                          <p:spTgt spid="4">
                                            <p:txEl>
                                              <p:pRg st="4" end="4"/>
                                            </p:txEl>
                                          </p:spTgt>
                                        </p:tgtEl>
                                      </p:cBhvr>
                                    </p:animEffect>
                                  </p:childTnLst>
                                </p:cTn>
                              </p:par>
                            </p:childTnLst>
                          </p:cTn>
                        </p:par>
                        <p:par>
                          <p:cTn id="29" fill="hold">
                            <p:stCondLst>
                              <p:cond delay="28000"/>
                            </p:stCondLst>
                            <p:childTnLst>
                              <p:par>
                                <p:cTn id="30" presetID="10" presetClass="entr" presetSubtype="0" fill="hold" nodeType="afterEffect">
                                  <p:stCondLst>
                                    <p:cond delay="200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3000"/>
                                        <p:tgtEl>
                                          <p:spTgt spid="4">
                                            <p:txEl>
                                              <p:pRg st="5" end="5"/>
                                            </p:txEl>
                                          </p:spTgt>
                                        </p:tgtEl>
                                      </p:cBhvr>
                                    </p:animEffect>
                                  </p:childTnLst>
                                </p:cTn>
                              </p:par>
                            </p:childTnLst>
                          </p:cTn>
                        </p:par>
                        <p:par>
                          <p:cTn id="33" fill="hold">
                            <p:stCondLst>
                              <p:cond delay="33000"/>
                            </p:stCondLst>
                            <p:childTnLst>
                              <p:par>
                                <p:cTn id="34" presetID="10" presetClass="entr" presetSubtype="0" fill="hold" nodeType="afterEffect">
                                  <p:stCondLst>
                                    <p:cond delay="2000"/>
                                  </p:stCondLst>
                                  <p:childTnLst>
                                    <p:set>
                                      <p:cBhvr>
                                        <p:cTn id="35" dur="1" fill="hold">
                                          <p:stCondLst>
                                            <p:cond delay="0"/>
                                          </p:stCondLst>
                                        </p:cTn>
                                        <p:tgtEl>
                                          <p:spTgt spid="4">
                                            <p:txEl>
                                              <p:pRg st="6" end="6"/>
                                            </p:txEl>
                                          </p:spTgt>
                                        </p:tgtEl>
                                        <p:attrNameLst>
                                          <p:attrName>style.visibility</p:attrName>
                                        </p:attrNameLst>
                                      </p:cBhvr>
                                      <p:to>
                                        <p:strVal val="visible"/>
                                      </p:to>
                                    </p:set>
                                    <p:animEffect transition="in" filter="fade">
                                      <p:cBhvr>
                                        <p:cTn id="36" dur="3000"/>
                                        <p:tgtEl>
                                          <p:spTgt spid="4">
                                            <p:txEl>
                                              <p:pRg st="6" end="6"/>
                                            </p:txEl>
                                          </p:spTgt>
                                        </p:tgtEl>
                                      </p:cBhvr>
                                    </p:animEffect>
                                  </p:childTnLst>
                                </p:cTn>
                              </p:par>
                            </p:childTnLst>
                          </p:cTn>
                        </p:par>
                        <p:par>
                          <p:cTn id="37" fill="hold">
                            <p:stCondLst>
                              <p:cond delay="38000"/>
                            </p:stCondLst>
                            <p:childTnLst>
                              <p:par>
                                <p:cTn id="38" presetID="6" presetClass="entr" presetSubtype="16" fill="hold" grpId="0" nodeType="after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circle(in)">
                                      <p:cBhvr>
                                        <p:cTn id="40"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64547-DC19-48EC-8097-BE798305F1BA}"/>
              </a:ext>
            </a:extLst>
          </p:cNvPr>
          <p:cNvSpPr>
            <a:spLocks noGrp="1"/>
          </p:cNvSpPr>
          <p:nvPr>
            <p:ph type="title"/>
          </p:nvPr>
        </p:nvSpPr>
        <p:spPr>
          <a:xfrm>
            <a:off x="3985263" y="199721"/>
            <a:ext cx="8447063" cy="1325563"/>
          </a:xfrm>
        </p:spPr>
        <p:txBody>
          <a:bodyPr>
            <a:noAutofit/>
          </a:bodyPr>
          <a:lstStyle/>
          <a:p>
            <a:r>
              <a:rPr lang="en-GB" sz="4600" b="1" dirty="0"/>
              <a:t>Aims and Objectives of the Organisation</a:t>
            </a:r>
          </a:p>
        </p:txBody>
      </p:sp>
      <p:sp>
        <p:nvSpPr>
          <p:cNvPr id="3" name="Content Placeholder 2">
            <a:extLst>
              <a:ext uri="{FF2B5EF4-FFF2-40B4-BE49-F238E27FC236}">
                <a16:creationId xmlns:a16="http://schemas.microsoft.com/office/drawing/2014/main" id="{7352FF59-1B0A-446A-A3AA-3A2531E50155}"/>
              </a:ext>
            </a:extLst>
          </p:cNvPr>
          <p:cNvSpPr>
            <a:spLocks noGrp="1"/>
          </p:cNvSpPr>
          <p:nvPr>
            <p:ph idx="1"/>
          </p:nvPr>
        </p:nvSpPr>
        <p:spPr>
          <a:xfrm>
            <a:off x="3985262" y="1372085"/>
            <a:ext cx="8272764" cy="5485919"/>
          </a:xfrm>
        </p:spPr>
        <p:txBody>
          <a:bodyPr>
            <a:normAutofit/>
          </a:bodyPr>
          <a:lstStyle/>
          <a:p>
            <a:pPr marL="0" indent="0">
              <a:buNone/>
            </a:pPr>
            <a:endParaRPr lang="en-GB" sz="1700" dirty="0"/>
          </a:p>
          <a:p>
            <a:pPr fontAlgn="base"/>
            <a:r>
              <a:rPr lang="en-GB" sz="2200" dirty="0"/>
              <a:t>“Bring inspiration and innovation to every athlete in the world” “If you have a body, you are an Athlete”</a:t>
            </a:r>
          </a:p>
          <a:p>
            <a:pPr fontAlgn="base"/>
            <a:r>
              <a:rPr lang="en-GB" sz="2200" dirty="0"/>
              <a:t>What drives our mission is to expand the human potential as much as possible.</a:t>
            </a:r>
          </a:p>
          <a:p>
            <a:pPr fontAlgn="base"/>
            <a:r>
              <a:rPr lang="en-GB" sz="2200" dirty="0"/>
              <a:t>The purpose of this mission is to unite the world through sport for a healthier planet, more active communities and equal playing fields for everybody.</a:t>
            </a:r>
          </a:p>
          <a:p>
            <a:pPr fontAlgn="base"/>
            <a:r>
              <a:rPr lang="en-GB" sz="2400" dirty="0"/>
              <a:t>•We want to inspire people to take action in their communities because we believe in the power of sport to unite.</a:t>
            </a:r>
          </a:p>
          <a:p>
            <a:pPr fontAlgn="base"/>
            <a:r>
              <a:rPr lang="en-GB" sz="2400" dirty="0"/>
              <a:t>Nike is committed to culture and breaking down the barriers for all the athletes.</a:t>
            </a:r>
          </a:p>
          <a:p>
            <a:pPr marL="0" indent="0">
              <a:buNone/>
            </a:pPr>
            <a:r>
              <a:rPr lang="en-GB" sz="1600" dirty="0" err="1"/>
              <a:t>Nike.Inc</a:t>
            </a:r>
            <a:r>
              <a:rPr lang="en-GB" sz="1600" dirty="0"/>
              <a:t> (2019) </a:t>
            </a:r>
          </a:p>
        </p:txBody>
      </p:sp>
      <p:pic>
        <p:nvPicPr>
          <p:cNvPr id="5" name="Picture 4" descr="A sign in front of a palm tree&#10;&#10;Description automatically generated">
            <a:extLst>
              <a:ext uri="{FF2B5EF4-FFF2-40B4-BE49-F238E27FC236}">
                <a16:creationId xmlns:a16="http://schemas.microsoft.com/office/drawing/2014/main" id="{79380FF0-BD29-44D7-86B3-A4A0270088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060" y="862504"/>
            <a:ext cx="3425957" cy="5132519"/>
          </a:xfrm>
          <a:prstGeom prst="rect">
            <a:avLst/>
          </a:prstGeom>
        </p:spPr>
      </p:pic>
      <p:sp>
        <p:nvSpPr>
          <p:cNvPr id="6" name="TextBox 5">
            <a:extLst>
              <a:ext uri="{FF2B5EF4-FFF2-40B4-BE49-F238E27FC236}">
                <a16:creationId xmlns:a16="http://schemas.microsoft.com/office/drawing/2014/main" id="{7DA0EACD-C5B1-40FF-8010-1DAC0A586B34}"/>
              </a:ext>
            </a:extLst>
          </p:cNvPr>
          <p:cNvSpPr txBox="1"/>
          <p:nvPr/>
        </p:nvSpPr>
        <p:spPr>
          <a:xfrm>
            <a:off x="10382249" y="6473616"/>
            <a:ext cx="2447275" cy="369332"/>
          </a:xfrm>
          <a:prstGeom prst="rect">
            <a:avLst/>
          </a:prstGeom>
          <a:noFill/>
        </p:spPr>
        <p:txBody>
          <a:bodyPr wrap="square" rtlCol="0">
            <a:spAutoFit/>
          </a:bodyPr>
          <a:lstStyle/>
          <a:p>
            <a:r>
              <a:rPr lang="en-GB" dirty="0"/>
              <a:t> Nikolay 1907852</a:t>
            </a:r>
          </a:p>
        </p:txBody>
      </p:sp>
    </p:spTree>
    <p:extLst>
      <p:ext uri="{BB962C8B-B14F-4D97-AF65-F5344CB8AC3E}">
        <p14:creationId xmlns:p14="http://schemas.microsoft.com/office/powerpoint/2010/main" val="387848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ppt_x"/>
                                          </p:val>
                                        </p:tav>
                                        <p:tav tm="100000">
                                          <p:val>
                                            <p:strVal val="#ppt_x"/>
                                          </p:val>
                                        </p:tav>
                                      </p:tavLst>
                                    </p:anim>
                                    <p:anim calcmode="lin" valueType="num">
                                      <p:cBhvr additive="base">
                                        <p:cTn id="8" dur="20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3000"/>
                            </p:stCondLst>
                            <p:childTnLst>
                              <p:par>
                                <p:cTn id="10" presetID="10" presetClass="entr" presetSubtype="0" fill="hold" nodeType="afterEffect">
                                  <p:stCondLst>
                                    <p:cond delay="20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3000"/>
                                        <p:tgtEl>
                                          <p:spTgt spid="3">
                                            <p:txEl>
                                              <p:pRg st="1" end="1"/>
                                            </p:txEl>
                                          </p:spTgt>
                                        </p:tgtEl>
                                      </p:cBhvr>
                                    </p:animEffect>
                                  </p:childTnLst>
                                </p:cTn>
                              </p:par>
                            </p:childTnLst>
                          </p:cTn>
                        </p:par>
                        <p:par>
                          <p:cTn id="13" fill="hold">
                            <p:stCondLst>
                              <p:cond delay="8000"/>
                            </p:stCondLst>
                            <p:childTnLst>
                              <p:par>
                                <p:cTn id="14" presetID="10" presetClass="entr" presetSubtype="0" fill="hold" nodeType="afterEffect">
                                  <p:stCondLst>
                                    <p:cond delay="200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3000"/>
                                        <p:tgtEl>
                                          <p:spTgt spid="3">
                                            <p:txEl>
                                              <p:pRg st="2" end="2"/>
                                            </p:txEl>
                                          </p:spTgt>
                                        </p:tgtEl>
                                      </p:cBhvr>
                                    </p:animEffect>
                                  </p:childTnLst>
                                </p:cTn>
                              </p:par>
                            </p:childTnLst>
                          </p:cTn>
                        </p:par>
                        <p:par>
                          <p:cTn id="17" fill="hold">
                            <p:stCondLst>
                              <p:cond delay="13000"/>
                            </p:stCondLst>
                            <p:childTnLst>
                              <p:par>
                                <p:cTn id="18" presetID="10" presetClass="entr" presetSubtype="0" fill="hold" nodeType="afterEffect">
                                  <p:stCondLst>
                                    <p:cond delay="200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3000"/>
                                        <p:tgtEl>
                                          <p:spTgt spid="3">
                                            <p:txEl>
                                              <p:pRg st="3" end="3"/>
                                            </p:txEl>
                                          </p:spTgt>
                                        </p:tgtEl>
                                      </p:cBhvr>
                                    </p:animEffect>
                                  </p:childTnLst>
                                </p:cTn>
                              </p:par>
                            </p:childTnLst>
                          </p:cTn>
                        </p:par>
                        <p:par>
                          <p:cTn id="21" fill="hold">
                            <p:stCondLst>
                              <p:cond delay="18000"/>
                            </p:stCondLst>
                            <p:childTnLst>
                              <p:par>
                                <p:cTn id="22" presetID="10" presetClass="entr" presetSubtype="0" fill="hold" nodeType="afterEffect">
                                  <p:stCondLst>
                                    <p:cond delay="200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3000"/>
                                        <p:tgtEl>
                                          <p:spTgt spid="3">
                                            <p:txEl>
                                              <p:pRg st="4" end="4"/>
                                            </p:txEl>
                                          </p:spTgt>
                                        </p:tgtEl>
                                      </p:cBhvr>
                                    </p:animEffect>
                                  </p:childTnLst>
                                </p:cTn>
                              </p:par>
                            </p:childTnLst>
                          </p:cTn>
                        </p:par>
                        <p:par>
                          <p:cTn id="25" fill="hold">
                            <p:stCondLst>
                              <p:cond delay="23000"/>
                            </p:stCondLst>
                            <p:childTnLst>
                              <p:par>
                                <p:cTn id="26" presetID="10" presetClass="entr" presetSubtype="0" fill="hold" nodeType="afterEffect">
                                  <p:stCondLst>
                                    <p:cond delay="200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3000"/>
                                        <p:tgtEl>
                                          <p:spTgt spid="3">
                                            <p:txEl>
                                              <p:pRg st="5" end="5"/>
                                            </p:txEl>
                                          </p:spTgt>
                                        </p:tgtEl>
                                      </p:cBhvr>
                                    </p:animEffect>
                                  </p:childTnLst>
                                </p:cTn>
                              </p:par>
                            </p:childTnLst>
                          </p:cTn>
                        </p:par>
                        <p:par>
                          <p:cTn id="29" fill="hold">
                            <p:stCondLst>
                              <p:cond delay="28000"/>
                            </p:stCondLst>
                            <p:childTnLst>
                              <p:par>
                                <p:cTn id="30" presetID="10" presetClass="entr" presetSubtype="0" fill="hold" nodeType="afterEffect">
                                  <p:stCondLst>
                                    <p:cond delay="200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3000"/>
                                        <p:tgtEl>
                                          <p:spTgt spid="3">
                                            <p:txEl>
                                              <p:pRg st="6" end="6"/>
                                            </p:txEl>
                                          </p:spTgt>
                                        </p:tgtEl>
                                      </p:cBhvr>
                                    </p:animEffect>
                                  </p:childTnLst>
                                </p:cTn>
                              </p:par>
                            </p:childTnLst>
                          </p:cTn>
                        </p:par>
                        <p:par>
                          <p:cTn id="33" fill="hold">
                            <p:stCondLst>
                              <p:cond delay="33000"/>
                            </p:stCondLst>
                            <p:childTnLst>
                              <p:par>
                                <p:cTn id="34" presetID="6" presetClass="entr" presetSubtype="16" fill="hold" grpId="0" nodeType="after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circle(in)">
                                      <p:cBhvr>
                                        <p:cTn id="3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792BD-DE03-49CE-A340-80A7EA2BAE62}"/>
              </a:ext>
            </a:extLst>
          </p:cNvPr>
          <p:cNvSpPr>
            <a:spLocks noGrp="1"/>
          </p:cNvSpPr>
          <p:nvPr>
            <p:ph type="title"/>
          </p:nvPr>
        </p:nvSpPr>
        <p:spPr>
          <a:xfrm>
            <a:off x="348869" y="151493"/>
            <a:ext cx="6618198" cy="1325563"/>
          </a:xfrm>
        </p:spPr>
        <p:txBody>
          <a:bodyPr>
            <a:normAutofit/>
          </a:bodyPr>
          <a:lstStyle/>
          <a:p>
            <a:r>
              <a:rPr lang="en-US" sz="2400" b="1" dirty="0">
                <a:solidFill>
                  <a:schemeClr val="bg1"/>
                </a:solidFill>
                <a:cs typeface="Calibri Light"/>
              </a:rPr>
              <a:t>Challenges before  introducing  modern  technology</a:t>
            </a:r>
          </a:p>
        </p:txBody>
      </p:sp>
      <p:sp>
        <p:nvSpPr>
          <p:cNvPr id="3" name="Content Placeholder 2">
            <a:extLst>
              <a:ext uri="{FF2B5EF4-FFF2-40B4-BE49-F238E27FC236}">
                <a16:creationId xmlns:a16="http://schemas.microsoft.com/office/drawing/2014/main" id="{45D6E2E0-11B3-4DB9-81A9-1A330358D6A3}"/>
              </a:ext>
            </a:extLst>
          </p:cNvPr>
          <p:cNvSpPr>
            <a:spLocks noGrp="1"/>
          </p:cNvSpPr>
          <p:nvPr>
            <p:ph idx="1"/>
          </p:nvPr>
        </p:nvSpPr>
        <p:spPr>
          <a:xfrm>
            <a:off x="406793" y="1520903"/>
            <a:ext cx="5314543" cy="5212064"/>
          </a:xfrm>
        </p:spPr>
        <p:txBody>
          <a:bodyPr vert="horz" lIns="91440" tIns="45720" rIns="91440" bIns="45720" rtlCol="0" anchor="t">
            <a:normAutofit/>
          </a:bodyPr>
          <a:lstStyle/>
          <a:p>
            <a:r>
              <a:rPr lang="en-US" sz="3200" dirty="0">
                <a:solidFill>
                  <a:schemeClr val="bg1"/>
                </a:solidFill>
                <a:ea typeface="+mn-lt"/>
                <a:cs typeface="+mn-lt"/>
              </a:rPr>
              <a:t>Loses due to product returns</a:t>
            </a:r>
          </a:p>
          <a:p>
            <a:endParaRPr lang="en-US" sz="3200" dirty="0">
              <a:solidFill>
                <a:schemeClr val="bg1"/>
              </a:solidFill>
              <a:cs typeface="Calibri"/>
            </a:endParaRPr>
          </a:p>
          <a:p>
            <a:r>
              <a:rPr lang="en-US" sz="3200" dirty="0">
                <a:solidFill>
                  <a:schemeClr val="bg1"/>
                </a:solidFill>
                <a:cs typeface="Calibri"/>
              </a:rPr>
              <a:t>Security threads</a:t>
            </a:r>
          </a:p>
          <a:p>
            <a:endParaRPr lang="en-US" sz="3200" dirty="0">
              <a:solidFill>
                <a:schemeClr val="bg1"/>
              </a:solidFill>
              <a:cs typeface="Calibri"/>
            </a:endParaRPr>
          </a:p>
          <a:p>
            <a:r>
              <a:rPr lang="en-US" sz="3200" dirty="0">
                <a:solidFill>
                  <a:schemeClr val="bg1"/>
                </a:solidFill>
                <a:cs typeface="Calibri"/>
              </a:rPr>
              <a:t>Crime prevention</a:t>
            </a:r>
          </a:p>
          <a:p>
            <a:endParaRPr lang="en-US" sz="3200" dirty="0">
              <a:solidFill>
                <a:schemeClr val="bg1"/>
              </a:solidFill>
              <a:cs typeface="Calibri"/>
            </a:endParaRPr>
          </a:p>
          <a:p>
            <a:r>
              <a:rPr lang="en-US" sz="3200" dirty="0">
                <a:solidFill>
                  <a:schemeClr val="bg1"/>
                </a:solidFill>
                <a:cs typeface="Calibri"/>
              </a:rPr>
              <a:t>Inside communication</a:t>
            </a:r>
          </a:p>
          <a:p>
            <a:endParaRPr lang="en-US" sz="3200" dirty="0">
              <a:solidFill>
                <a:schemeClr val="bg1"/>
              </a:solidFill>
              <a:cs typeface="Calibri"/>
            </a:endParaRPr>
          </a:p>
          <a:p>
            <a:r>
              <a:rPr lang="en-US" sz="3200" dirty="0">
                <a:solidFill>
                  <a:schemeClr val="bg1"/>
                </a:solidFill>
                <a:cs typeface="Calibri"/>
              </a:rPr>
              <a:t>Manufacturing limitation</a:t>
            </a:r>
          </a:p>
          <a:p>
            <a:endParaRPr lang="en-US" sz="1800" dirty="0">
              <a:solidFill>
                <a:schemeClr val="bg1"/>
              </a:solidFill>
              <a:cs typeface="Calibri"/>
            </a:endParaRPr>
          </a:p>
          <a:p>
            <a:endParaRPr lang="en-US" sz="1800" dirty="0">
              <a:solidFill>
                <a:schemeClr val="bg1"/>
              </a:solidFill>
              <a:cs typeface="Calibri"/>
            </a:endParaRPr>
          </a:p>
          <a:p>
            <a:endParaRPr lang="en-US" sz="1800" dirty="0">
              <a:solidFill>
                <a:schemeClr val="bg1"/>
              </a:solidFill>
              <a:cs typeface="Calibri"/>
            </a:endParaRPr>
          </a:p>
          <a:p>
            <a:endParaRPr lang="en-US" sz="1800" dirty="0">
              <a:solidFill>
                <a:schemeClr val="bg1"/>
              </a:solidFill>
              <a:cs typeface="Calibri"/>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defRPr/>
            </a:pPr>
            <a:endParaRPr lang="en-US">
              <a:solidFill>
                <a:prstClr val="white"/>
              </a:solidFill>
            </a:endParaRPr>
          </a:p>
        </p:txBody>
      </p:sp>
      <p:pic>
        <p:nvPicPr>
          <p:cNvPr id="4" name="Picture 4" descr="A close up of a logo&#10;&#10;Description generated with high confidence">
            <a:extLst>
              <a:ext uri="{FF2B5EF4-FFF2-40B4-BE49-F238E27FC236}">
                <a16:creationId xmlns:a16="http://schemas.microsoft.com/office/drawing/2014/main" id="{6999293A-2E40-4D1A-A0C6-347E7150C4B6}"/>
              </a:ext>
            </a:extLst>
          </p:cNvPr>
          <p:cNvPicPr>
            <a:picLocks noChangeAspect="1"/>
          </p:cNvPicPr>
          <p:nvPr/>
        </p:nvPicPr>
        <p:blipFill rotWithShape="1">
          <a:blip r:embed="rId2"/>
          <a:srcRect r="3770"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2062551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92164-73B0-483D-AD80-92563AE79F58}"/>
              </a:ext>
            </a:extLst>
          </p:cNvPr>
          <p:cNvSpPr>
            <a:spLocks noGrp="1"/>
          </p:cNvSpPr>
          <p:nvPr>
            <p:ph type="title"/>
          </p:nvPr>
        </p:nvSpPr>
        <p:spPr>
          <a:xfrm>
            <a:off x="1820537" y="502836"/>
            <a:ext cx="10515600" cy="1325563"/>
          </a:xfrm>
        </p:spPr>
        <p:txBody>
          <a:bodyPr/>
          <a:lstStyle/>
          <a:p>
            <a:r>
              <a:rPr lang="en-US" dirty="0">
                <a:solidFill>
                  <a:schemeClr val="bg1"/>
                </a:solidFill>
                <a:ea typeface="+mj-lt"/>
                <a:cs typeface="+mj-lt"/>
              </a:rPr>
              <a:t>Loses due to product returns</a:t>
            </a:r>
          </a:p>
          <a:p>
            <a:endParaRPr lang="en-US" dirty="0">
              <a:cs typeface="Calibri Light"/>
            </a:endParaRPr>
          </a:p>
        </p:txBody>
      </p:sp>
      <p:sp>
        <p:nvSpPr>
          <p:cNvPr id="3" name="Content Placeholder 2">
            <a:extLst>
              <a:ext uri="{FF2B5EF4-FFF2-40B4-BE49-F238E27FC236}">
                <a16:creationId xmlns:a16="http://schemas.microsoft.com/office/drawing/2014/main" id="{F9134D2A-9FDF-4445-BBE3-9AA397B9F193}"/>
              </a:ext>
            </a:extLst>
          </p:cNvPr>
          <p:cNvSpPr>
            <a:spLocks noGrp="1"/>
          </p:cNvSpPr>
          <p:nvPr>
            <p:ph idx="1"/>
          </p:nvPr>
        </p:nvSpPr>
        <p:spPr>
          <a:xfrm>
            <a:off x="838200" y="1715456"/>
            <a:ext cx="10515600" cy="4351338"/>
          </a:xfrm>
        </p:spPr>
        <p:txBody>
          <a:bodyPr vert="horz" lIns="91440" tIns="45720" rIns="91440" bIns="45720" rtlCol="0" anchor="t">
            <a:normAutofit/>
          </a:bodyPr>
          <a:lstStyle/>
          <a:p>
            <a:r>
              <a:rPr lang="en-US" sz="2000" dirty="0">
                <a:solidFill>
                  <a:schemeClr val="bg2"/>
                </a:solidFill>
                <a:latin typeface="Arial"/>
                <a:cs typeface="Arial"/>
              </a:rPr>
              <a:t>In 2008 there were 1 million reported cases of customers who want to return Nike’s shoes  because of wrong size.</a:t>
            </a:r>
            <a:endParaRPr lang="en-US" sz="2000" dirty="0">
              <a:solidFill>
                <a:schemeClr val="bg2"/>
              </a:solidFill>
              <a:ea typeface="+mn-lt"/>
              <a:cs typeface="+mn-lt"/>
            </a:endParaRPr>
          </a:p>
          <a:p>
            <a:endParaRPr lang="en-US" sz="2000" dirty="0">
              <a:solidFill>
                <a:schemeClr val="bg2"/>
              </a:solidFill>
              <a:latin typeface="Arial"/>
              <a:cs typeface="Arial"/>
            </a:endParaRPr>
          </a:p>
          <a:p>
            <a:endParaRPr lang="en-US" sz="2000" dirty="0">
              <a:solidFill>
                <a:schemeClr val="bg2"/>
              </a:solidFill>
              <a:latin typeface="Arial"/>
              <a:cs typeface="Arial"/>
            </a:endParaRPr>
          </a:p>
          <a:p>
            <a:r>
              <a:rPr lang="en-US" sz="2000" dirty="0">
                <a:solidFill>
                  <a:schemeClr val="bg2"/>
                </a:solidFill>
                <a:latin typeface="Arial"/>
                <a:cs typeface="Arial"/>
              </a:rPr>
              <a:t>In 2015 they’ve introduced us service called Nike Fit. Nike Fit is a scanning solution that uses your smartphone’s camera. </a:t>
            </a:r>
          </a:p>
          <a:p>
            <a:endParaRPr lang="en-US" sz="2000" dirty="0">
              <a:solidFill>
                <a:schemeClr val="bg2"/>
              </a:solidFill>
              <a:latin typeface="Arial"/>
              <a:cs typeface="Arial"/>
            </a:endParaRPr>
          </a:p>
          <a:p>
            <a:endParaRPr lang="en-US" sz="2000" dirty="0">
              <a:solidFill>
                <a:schemeClr val="bg2"/>
              </a:solidFill>
              <a:latin typeface="Arial"/>
              <a:cs typeface="Arial"/>
            </a:endParaRPr>
          </a:p>
          <a:p>
            <a:r>
              <a:rPr lang="en-US" sz="2000" dirty="0">
                <a:solidFill>
                  <a:schemeClr val="bg2"/>
                </a:solidFill>
                <a:latin typeface="Arial"/>
                <a:cs typeface="Arial"/>
              </a:rPr>
              <a:t>It does this by measuring the </a:t>
            </a:r>
            <a:r>
              <a:rPr lang="en-US" sz="2000" i="1" dirty="0">
                <a:solidFill>
                  <a:schemeClr val="bg2"/>
                </a:solidFill>
                <a:latin typeface="Arial"/>
                <a:cs typeface="Arial"/>
              </a:rPr>
              <a:t>full</a:t>
            </a:r>
            <a:r>
              <a:rPr lang="en-US" sz="2000" dirty="0">
                <a:solidFill>
                  <a:schemeClr val="bg2"/>
                </a:solidFill>
                <a:latin typeface="Arial"/>
                <a:cs typeface="Arial"/>
              </a:rPr>
              <a:t> shape of both feet, offering the ability to know your truly perfect fit for </a:t>
            </a:r>
            <a:r>
              <a:rPr lang="en-US" sz="2000" i="1" dirty="0">
                <a:solidFill>
                  <a:schemeClr val="bg2"/>
                </a:solidFill>
                <a:latin typeface="Arial"/>
                <a:cs typeface="Arial"/>
              </a:rPr>
              <a:t>each</a:t>
            </a:r>
            <a:r>
              <a:rPr lang="en-US" sz="2000" dirty="0">
                <a:solidFill>
                  <a:schemeClr val="bg2"/>
                </a:solidFill>
                <a:latin typeface="Arial"/>
                <a:cs typeface="Arial"/>
              </a:rPr>
              <a:t> shoe style. </a:t>
            </a:r>
            <a:endParaRPr lang="en-US" sz="2000" dirty="0">
              <a:solidFill>
                <a:schemeClr val="bg2"/>
              </a:solidFill>
              <a:ea typeface="+mn-lt"/>
              <a:cs typeface="+mn-lt"/>
            </a:endParaRPr>
          </a:p>
          <a:p>
            <a:endParaRPr lang="en-US" dirty="0">
              <a:solidFill>
                <a:schemeClr val="bg2"/>
              </a:solidFill>
              <a:cs typeface="Calibri"/>
            </a:endParaRPr>
          </a:p>
        </p:txBody>
      </p:sp>
    </p:spTree>
    <p:extLst>
      <p:ext uri="{BB962C8B-B14F-4D97-AF65-F5344CB8AC3E}">
        <p14:creationId xmlns:p14="http://schemas.microsoft.com/office/powerpoint/2010/main" val="912329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randombar(horizontal)">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847D9-50C9-433E-BFE4-0E80A882F1CA}"/>
              </a:ext>
            </a:extLst>
          </p:cNvPr>
          <p:cNvSpPr>
            <a:spLocks noGrp="1"/>
          </p:cNvSpPr>
          <p:nvPr>
            <p:ph type="title"/>
          </p:nvPr>
        </p:nvSpPr>
        <p:spPr/>
        <p:txBody>
          <a:bodyPr/>
          <a:lstStyle/>
          <a:p>
            <a:r>
              <a:rPr lang="en-US" dirty="0">
                <a:solidFill>
                  <a:schemeClr val="bg1"/>
                </a:solidFill>
                <a:ea typeface="+mj-lt"/>
                <a:cs typeface="+mj-lt"/>
              </a:rPr>
              <a:t>Technology preventing shoplifting</a:t>
            </a:r>
            <a:endParaRPr lang="en-US">
              <a:solidFill>
                <a:schemeClr val="bg1"/>
              </a:solidFill>
              <a:cs typeface="Calibri Light"/>
            </a:endParaRPr>
          </a:p>
        </p:txBody>
      </p:sp>
      <p:sp>
        <p:nvSpPr>
          <p:cNvPr id="3" name="Content Placeholder 2">
            <a:extLst>
              <a:ext uri="{FF2B5EF4-FFF2-40B4-BE49-F238E27FC236}">
                <a16:creationId xmlns:a16="http://schemas.microsoft.com/office/drawing/2014/main" id="{CAD33835-5A7C-41BA-A97A-2F3CEDA3A913}"/>
              </a:ext>
            </a:extLst>
          </p:cNvPr>
          <p:cNvSpPr>
            <a:spLocks noGrp="1"/>
          </p:cNvSpPr>
          <p:nvPr>
            <p:ph idx="1"/>
          </p:nvPr>
        </p:nvSpPr>
        <p:spPr/>
        <p:txBody>
          <a:bodyPr vert="horz" lIns="91440" tIns="45720" rIns="91440" bIns="45720" rtlCol="0" anchor="t">
            <a:normAutofit fontScale="77500" lnSpcReduction="20000"/>
          </a:bodyPr>
          <a:lstStyle/>
          <a:p>
            <a:pPr>
              <a:lnSpc>
                <a:spcPct val="120000"/>
              </a:lnSpc>
              <a:spcBef>
                <a:spcPts val="900"/>
              </a:spcBef>
            </a:pPr>
            <a:r>
              <a:rPr lang="en-US" dirty="0">
                <a:solidFill>
                  <a:schemeClr val="bg1"/>
                </a:solidFill>
                <a:ea typeface="+mn-lt"/>
                <a:cs typeface="+mn-lt"/>
              </a:rPr>
              <a:t>From its beginning Nike’s business is often subject to security threats like shoplifting. Thanks to technologies being  so advanced nowadays technology is used to monitor and protect against these sort of crimes. One of the modern technologies Nike uses to prevent shoplifting is Electronic Article Surveillance (EAS).</a:t>
            </a:r>
          </a:p>
          <a:p>
            <a:pPr>
              <a:lnSpc>
                <a:spcPct val="120000"/>
              </a:lnSpc>
              <a:spcBef>
                <a:spcPts val="900"/>
              </a:spcBef>
            </a:pPr>
            <a:r>
              <a:rPr lang="en-US" dirty="0">
                <a:solidFill>
                  <a:schemeClr val="bg1"/>
                </a:solidFill>
                <a:ea typeface="+mn-lt"/>
                <a:cs typeface="+mn-lt"/>
              </a:rPr>
              <a:t>Nike's workers are using this technology by attaching security tags to  products, retailers can trigger off an alarm if a shoplifter walks out with a product with the tag still on through the electronic sensors at the exit gates.</a:t>
            </a:r>
          </a:p>
          <a:p>
            <a:pPr>
              <a:lnSpc>
                <a:spcPct val="120000"/>
              </a:lnSpc>
              <a:spcBef>
                <a:spcPts val="900"/>
              </a:spcBef>
            </a:pPr>
            <a:r>
              <a:rPr lang="en-US" dirty="0">
                <a:solidFill>
                  <a:schemeClr val="bg1"/>
                </a:solidFill>
                <a:ea typeface="+mn-lt"/>
                <a:cs typeface="+mn-lt"/>
              </a:rPr>
              <a:t>There are many types of EAS devices Nike uses. For example tags, labels, antennas, spider tags and more. They all use a combination of radio frequency, electromagnetic technology, sensors and metal detectors to p</a:t>
            </a:r>
            <a:r>
              <a:rPr lang="en-US" dirty="0">
                <a:ea typeface="+mn-lt"/>
                <a:cs typeface="+mn-lt"/>
              </a:rPr>
              <a:t>revent theft.</a:t>
            </a:r>
            <a:endParaRPr lang="en-US" dirty="0"/>
          </a:p>
        </p:txBody>
      </p:sp>
    </p:spTree>
    <p:extLst>
      <p:ext uri="{BB962C8B-B14F-4D97-AF65-F5344CB8AC3E}">
        <p14:creationId xmlns:p14="http://schemas.microsoft.com/office/powerpoint/2010/main" val="347646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5" y="609600"/>
            <a:ext cx="6842381" cy="1905000"/>
          </a:xfrm>
        </p:spPr>
        <p:txBody>
          <a:bodyPr>
            <a:normAutofit/>
          </a:bodyPr>
          <a:lstStyle/>
          <a:p>
            <a:r>
              <a:rPr lang="en-GB" dirty="0"/>
              <a:t>Impact of modern technology:</a:t>
            </a:r>
          </a:p>
        </p:txBody>
      </p:sp>
      <p:sp>
        <p:nvSpPr>
          <p:cNvPr id="3" name="Content Placeholder 2"/>
          <p:cNvSpPr>
            <a:spLocks noGrp="1"/>
          </p:cNvSpPr>
          <p:nvPr>
            <p:ph idx="1"/>
          </p:nvPr>
        </p:nvSpPr>
        <p:spPr>
          <a:xfrm>
            <a:off x="1141415" y="2667003"/>
            <a:ext cx="6930871" cy="3124201"/>
          </a:xfrm>
        </p:spPr>
        <p:txBody>
          <a:bodyPr>
            <a:normAutofit/>
          </a:bodyPr>
          <a:lstStyle/>
          <a:p>
            <a:pPr>
              <a:lnSpc>
                <a:spcPct val="90000"/>
              </a:lnSpc>
            </a:pPr>
            <a:r>
              <a:rPr lang="en-GB" dirty="0"/>
              <a:t>Modern technology has impacted the fashion market for brands like NIKE, and also the online experience as a whole.</a:t>
            </a:r>
          </a:p>
          <a:p>
            <a:pPr>
              <a:lnSpc>
                <a:spcPct val="90000"/>
              </a:lnSpc>
            </a:pPr>
            <a:endParaRPr lang="en-GB" dirty="0"/>
          </a:p>
          <a:p>
            <a:pPr>
              <a:lnSpc>
                <a:spcPct val="90000"/>
              </a:lnSpc>
            </a:pPr>
            <a:r>
              <a:rPr lang="en-GB" dirty="0"/>
              <a:t>Here are some of the areas that modern technology has affected:</a:t>
            </a:r>
            <a:br>
              <a:rPr lang="en-GB" dirty="0"/>
            </a:br>
            <a:r>
              <a:rPr lang="en-GB" dirty="0"/>
              <a:t>- Digital devices</a:t>
            </a:r>
            <a:br>
              <a:rPr lang="en-GB" dirty="0"/>
            </a:br>
            <a:r>
              <a:rPr lang="en-GB" dirty="0"/>
              <a:t>-Automated machinery</a:t>
            </a:r>
            <a:br>
              <a:rPr lang="en-GB" dirty="0"/>
            </a:br>
            <a:r>
              <a:rPr lang="en-GB" dirty="0"/>
              <a:t>-Communication</a:t>
            </a:r>
            <a:br>
              <a:rPr lang="en-GB" dirty="0"/>
            </a:br>
            <a:r>
              <a:rPr lang="en-GB" dirty="0"/>
              <a:t>-AI and others.</a:t>
            </a:r>
          </a:p>
        </p:txBody>
      </p:sp>
      <p:pic>
        <p:nvPicPr>
          <p:cNvPr id="8" name="Картина 8" descr="Картина, която съдържа сграда, закрито, метал, маса&#10;&#10;Описание, генерирано с много висока достоверност">
            <a:extLst>
              <a:ext uri="{FF2B5EF4-FFF2-40B4-BE49-F238E27FC236}">
                <a16:creationId xmlns:a16="http://schemas.microsoft.com/office/drawing/2014/main" id="{8EEFE9D5-4E80-437F-80AE-6E59BCC0F983}"/>
              </a:ext>
            </a:extLst>
          </p:cNvPr>
          <p:cNvPicPr>
            <a:picLocks noChangeAspect="1"/>
          </p:cNvPicPr>
          <p:nvPr/>
        </p:nvPicPr>
        <p:blipFill rotWithShape="1">
          <a:blip r:embed="rId4"/>
          <a:srcRect l="38860" r="32601"/>
          <a:stretch/>
        </p:blipFill>
        <p:spPr>
          <a:xfrm>
            <a:off x="8546184"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4" name="Footer Placeholder 3"/>
          <p:cNvSpPr>
            <a:spLocks noGrp="1"/>
          </p:cNvSpPr>
          <p:nvPr>
            <p:ph type="ftr" sz="quarter" idx="11"/>
          </p:nvPr>
        </p:nvSpPr>
        <p:spPr/>
        <p:txBody>
          <a:bodyPr/>
          <a:lstStyle/>
          <a:p>
            <a:r>
              <a:rPr lang="en-US">
                <a:solidFill>
                  <a:prstClr val="white">
                    <a:lumMod val="75000"/>
                  </a:prstClr>
                </a:solidFill>
              </a:rPr>
              <a:t>Edis 1907377</a:t>
            </a:r>
            <a:endParaRPr lang="en-US" dirty="0">
              <a:solidFill>
                <a:prstClr val="white">
                  <a:lumMod val="75000"/>
                </a:prstClr>
              </a:solidFill>
            </a:endParaRPr>
          </a:p>
        </p:txBody>
      </p:sp>
    </p:spTree>
    <p:extLst>
      <p:ext uri="{BB962C8B-B14F-4D97-AF65-F5344CB8AC3E}">
        <p14:creationId xmlns:p14="http://schemas.microsoft.com/office/powerpoint/2010/main" val="3712694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3193" y="609600"/>
            <a:ext cx="3643675" cy="1905000"/>
          </a:xfrm>
        </p:spPr>
        <p:txBody>
          <a:bodyPr>
            <a:normAutofit/>
          </a:bodyPr>
          <a:lstStyle/>
          <a:p>
            <a:r>
              <a:rPr lang="en-GB" sz="2800"/>
              <a:t>Impact of modern technology:</a:t>
            </a:r>
          </a:p>
        </p:txBody>
      </p:sp>
      <p:sp>
        <p:nvSpPr>
          <p:cNvPr id="3" name="Content Placeholder 2"/>
          <p:cNvSpPr>
            <a:spLocks noGrp="1"/>
          </p:cNvSpPr>
          <p:nvPr>
            <p:ph idx="1"/>
          </p:nvPr>
        </p:nvSpPr>
        <p:spPr>
          <a:xfrm>
            <a:off x="643193" y="2666999"/>
            <a:ext cx="3643675" cy="3216276"/>
          </a:xfrm>
        </p:spPr>
        <p:txBody>
          <a:bodyPr anchor="t">
            <a:normAutofit/>
          </a:bodyPr>
          <a:lstStyle/>
          <a:p>
            <a:pPr>
              <a:lnSpc>
                <a:spcPct val="90000"/>
              </a:lnSpc>
            </a:pPr>
            <a:r>
              <a:rPr lang="en-GB" sz="1000" dirty="0"/>
              <a:t>Digital devices and internet:</a:t>
            </a:r>
          </a:p>
          <a:p>
            <a:pPr>
              <a:lnSpc>
                <a:spcPct val="90000"/>
              </a:lnSpc>
            </a:pPr>
            <a:r>
              <a:rPr lang="en-GB" sz="1000" dirty="0"/>
              <a:t>Millions of people own some sort of a digital device such a smart phones, laptops etc.(3.8 billion people own smart phones)</a:t>
            </a:r>
            <a:endParaRPr lang="en-GB" sz="10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pPr>
            <a:r>
              <a:rPr lang="en-GB" sz="1000" dirty="0"/>
              <a:t>Advertising has been made very easy and efficient as millions of people browse the web and are likely so see the advertisement that Nike has made.(4.479 billion online users)</a:t>
            </a:r>
            <a:endParaRPr lang="en-GB" sz="10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pPr>
            <a:r>
              <a:rPr lang="en-GB" sz="1000" dirty="0"/>
              <a:t>Communication between customers and companies has never been easier as it is only a few clicks away and also very simple</a:t>
            </a:r>
            <a:endParaRPr lang="en-GB" sz="10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pPr>
            <a:r>
              <a:rPr lang="en-GB" sz="1000" dirty="0"/>
              <a:t> E-commerce is becoming main stream so companies such as Nike are taking advantage of that.</a:t>
            </a:r>
            <a:endParaRPr lang="en-GB" sz="10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pPr>
            <a:r>
              <a:rPr lang="en-GB" sz="1000" dirty="0"/>
              <a:t>Nike and other use market segmentation to separate groups of people who share the same interests or have other similar traits.</a:t>
            </a:r>
            <a:endParaRPr lang="en-GB" sz="10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pPr>
            <a:endParaRPr lang="en-GB" sz="1000" dirty="0"/>
          </a:p>
        </p:txBody>
      </p:sp>
      <p:pic>
        <p:nvPicPr>
          <p:cNvPr id="4" name="Картина 4" descr="Картина, която съдържа снимка, екранна снимка, различен, екран&#10;&#10;Описание, генерирано с много висока достоверност">
            <a:extLst>
              <a:ext uri="{FF2B5EF4-FFF2-40B4-BE49-F238E27FC236}">
                <a16:creationId xmlns:a16="http://schemas.microsoft.com/office/drawing/2014/main" id="{010402D2-53AA-4E7F-B27C-F7C9FB8466A3}"/>
              </a:ext>
            </a:extLst>
          </p:cNvPr>
          <p:cNvPicPr>
            <a:picLocks noChangeAspect="1"/>
          </p:cNvPicPr>
          <p:nvPr/>
        </p:nvPicPr>
        <p:blipFill>
          <a:blip r:embed="rId4"/>
          <a:stretch>
            <a:fillRect/>
          </a:stretch>
        </p:blipFill>
        <p:spPr>
          <a:xfrm>
            <a:off x="4630997" y="1539821"/>
            <a:ext cx="6916633" cy="345831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5" name="Footer Placeholder 4"/>
          <p:cNvSpPr>
            <a:spLocks noGrp="1"/>
          </p:cNvSpPr>
          <p:nvPr>
            <p:ph type="ftr" sz="quarter" idx="11"/>
          </p:nvPr>
        </p:nvSpPr>
        <p:spPr/>
        <p:txBody>
          <a:bodyPr/>
          <a:lstStyle/>
          <a:p>
            <a:r>
              <a:rPr lang="en-US">
                <a:solidFill>
                  <a:prstClr val="white">
                    <a:lumMod val="75000"/>
                  </a:prstClr>
                </a:solidFill>
              </a:rPr>
              <a:t>Edis 1907377</a:t>
            </a:r>
            <a:endParaRPr lang="en-US" dirty="0">
              <a:solidFill>
                <a:prstClr val="white">
                  <a:lumMod val="75000"/>
                </a:prstClr>
              </a:solidFill>
            </a:endParaRPr>
          </a:p>
        </p:txBody>
      </p:sp>
    </p:spTree>
    <p:extLst>
      <p:ext uri="{BB962C8B-B14F-4D97-AF65-F5344CB8AC3E}">
        <p14:creationId xmlns:p14="http://schemas.microsoft.com/office/powerpoint/2010/main" val="425510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gyazo.com/b856271e14fb5072b184ac10de817cfc.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8127" y="1052982"/>
            <a:ext cx="4832885" cy="308329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50912" y="1292755"/>
            <a:ext cx="5587264" cy="2843518"/>
          </a:xfrm>
          <a:prstGeom prst="rect">
            <a:avLst/>
          </a:prstGeom>
        </p:spPr>
      </p:pic>
      <p:sp>
        <p:nvSpPr>
          <p:cNvPr id="8" name="TextBox 7"/>
          <p:cNvSpPr txBox="1"/>
          <p:nvPr/>
        </p:nvSpPr>
        <p:spPr>
          <a:xfrm>
            <a:off x="1024180" y="4136277"/>
            <a:ext cx="4526733" cy="646331"/>
          </a:xfrm>
          <a:prstGeom prst="rect">
            <a:avLst/>
          </a:prstGeom>
          <a:noFill/>
        </p:spPr>
        <p:txBody>
          <a:bodyPr wrap="square" rtlCol="0">
            <a:spAutoFit/>
          </a:bodyPr>
          <a:lstStyle/>
          <a:p>
            <a:pPr defTabSz="914400"/>
            <a:r>
              <a:rPr lang="en-GB" dirty="0">
                <a:solidFill>
                  <a:prstClr val="white"/>
                </a:solidFill>
              </a:rPr>
              <a:t>Graph showing the amount of online users in 2019</a:t>
            </a:r>
          </a:p>
        </p:txBody>
      </p:sp>
      <p:sp>
        <p:nvSpPr>
          <p:cNvPr id="9" name="TextBox 8"/>
          <p:cNvSpPr txBox="1"/>
          <p:nvPr/>
        </p:nvSpPr>
        <p:spPr>
          <a:xfrm>
            <a:off x="6203402" y="4136275"/>
            <a:ext cx="4282289" cy="646331"/>
          </a:xfrm>
          <a:prstGeom prst="rect">
            <a:avLst/>
          </a:prstGeom>
          <a:noFill/>
        </p:spPr>
        <p:txBody>
          <a:bodyPr wrap="square" rtlCol="0">
            <a:spAutoFit/>
          </a:bodyPr>
          <a:lstStyle/>
          <a:p>
            <a:pPr defTabSz="914400"/>
            <a:r>
              <a:rPr lang="en-GB" dirty="0">
                <a:solidFill>
                  <a:prstClr val="white"/>
                </a:solidFill>
              </a:rPr>
              <a:t>Table showing the amount of people that own smart phones </a:t>
            </a:r>
          </a:p>
        </p:txBody>
      </p:sp>
      <p:sp>
        <p:nvSpPr>
          <p:cNvPr id="2" name="Footer Placeholder 1"/>
          <p:cNvSpPr>
            <a:spLocks noGrp="1"/>
          </p:cNvSpPr>
          <p:nvPr>
            <p:ph type="ftr" sz="quarter" idx="11"/>
          </p:nvPr>
        </p:nvSpPr>
        <p:spPr/>
        <p:txBody>
          <a:bodyPr/>
          <a:lstStyle/>
          <a:p>
            <a:r>
              <a:rPr lang="en-US">
                <a:solidFill>
                  <a:prstClr val="white">
                    <a:lumMod val="75000"/>
                  </a:prstClr>
                </a:solidFill>
              </a:rPr>
              <a:t>Edis 1907377</a:t>
            </a:r>
            <a:endParaRPr lang="en-US" dirty="0">
              <a:solidFill>
                <a:prstClr val="white">
                  <a:lumMod val="75000"/>
                </a:prstClr>
              </a:solidFill>
            </a:endParaRPr>
          </a:p>
        </p:txBody>
      </p:sp>
    </p:spTree>
    <p:extLst>
      <p:ext uri="{BB962C8B-B14F-4D97-AF65-F5344CB8AC3E}">
        <p14:creationId xmlns:p14="http://schemas.microsoft.com/office/powerpoint/2010/main" val="1801431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5" y="609600"/>
            <a:ext cx="6842381" cy="1905000"/>
          </a:xfrm>
        </p:spPr>
        <p:txBody>
          <a:bodyPr>
            <a:normAutofit/>
          </a:bodyPr>
          <a:lstStyle/>
          <a:p>
            <a:r>
              <a:rPr lang="en-GB"/>
              <a:t>Impact of modern technology:</a:t>
            </a:r>
          </a:p>
        </p:txBody>
      </p:sp>
      <p:sp>
        <p:nvSpPr>
          <p:cNvPr id="3" name="Content Placeholder 2"/>
          <p:cNvSpPr>
            <a:spLocks noGrp="1"/>
          </p:cNvSpPr>
          <p:nvPr>
            <p:ph idx="1"/>
          </p:nvPr>
        </p:nvSpPr>
        <p:spPr>
          <a:xfrm>
            <a:off x="1141415" y="2667003"/>
            <a:ext cx="6930871" cy="3124201"/>
          </a:xfrm>
        </p:spPr>
        <p:txBody>
          <a:bodyPr>
            <a:normAutofit/>
          </a:bodyPr>
          <a:lstStyle/>
          <a:p>
            <a:pPr>
              <a:lnSpc>
                <a:spcPct val="90000"/>
              </a:lnSpc>
            </a:pPr>
            <a:r>
              <a:rPr lang="en-GB" sz="1600" dirty="0"/>
              <a:t>Automated Technology:</a:t>
            </a:r>
          </a:p>
          <a:p>
            <a:pPr>
              <a:lnSpc>
                <a:spcPct val="90000"/>
              </a:lnSpc>
            </a:pPr>
            <a:r>
              <a:rPr lang="en-GB" sz="1600" dirty="0"/>
              <a:t>Nike has a new system called “The Nike Makers’ Experience", that allows customers to design their own sneakers in less than 2 hours.</a:t>
            </a:r>
          </a:p>
          <a:p>
            <a:pPr>
              <a:lnSpc>
                <a:spcPct val="90000"/>
              </a:lnSpc>
            </a:pPr>
            <a:r>
              <a:rPr lang="en-GB" sz="1600" dirty="0"/>
              <a:t>Nike has invested in “GRABIT” technology, “which use static electricity to assemble shoes and work at a pace 20 times faster than an assembly worker.”</a:t>
            </a:r>
          </a:p>
          <a:p>
            <a:pPr>
              <a:lnSpc>
                <a:spcPct val="90000"/>
              </a:lnSpc>
            </a:pPr>
            <a:r>
              <a:rPr lang="en-GB" sz="1600" dirty="0"/>
              <a:t>Nike is also partnered up with a tech platform called ‘NOVA’ to develop digital prototyping of its new sneakers.</a:t>
            </a:r>
          </a:p>
          <a:p>
            <a:pPr>
              <a:lnSpc>
                <a:spcPct val="90000"/>
              </a:lnSpc>
            </a:pPr>
            <a:r>
              <a:rPr lang="en-GB" sz="1600" dirty="0"/>
              <a:t>Nike uses robots to paint the mid sole of sneakers, which previously had to be done by humans and also required the use or tape. </a:t>
            </a:r>
          </a:p>
        </p:txBody>
      </p:sp>
      <p:pic>
        <p:nvPicPr>
          <p:cNvPr id="4" name="Картина 4" descr="Картина, която съдържа закрито, маса, седящ, зелен&#10;&#10;Описание, генерирано с много висока достоверност">
            <a:extLst>
              <a:ext uri="{FF2B5EF4-FFF2-40B4-BE49-F238E27FC236}">
                <a16:creationId xmlns:a16="http://schemas.microsoft.com/office/drawing/2014/main" id="{EF8AB312-D45A-48BD-82E7-EDA1D4127F1D}"/>
              </a:ext>
            </a:extLst>
          </p:cNvPr>
          <p:cNvPicPr>
            <a:picLocks noChangeAspect="1"/>
          </p:cNvPicPr>
          <p:nvPr/>
        </p:nvPicPr>
        <p:blipFill rotWithShape="1">
          <a:blip r:embed="rId4"/>
          <a:srcRect l="27021" r="39112" b="-1"/>
          <a:stretch/>
        </p:blipFill>
        <p:spPr>
          <a:xfrm>
            <a:off x="8546184"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5" name="Footer Placeholder 4"/>
          <p:cNvSpPr>
            <a:spLocks noGrp="1"/>
          </p:cNvSpPr>
          <p:nvPr>
            <p:ph type="ftr" sz="quarter" idx="11"/>
          </p:nvPr>
        </p:nvSpPr>
        <p:spPr/>
        <p:txBody>
          <a:bodyPr/>
          <a:lstStyle/>
          <a:p>
            <a:r>
              <a:rPr lang="en-US">
                <a:solidFill>
                  <a:prstClr val="white">
                    <a:lumMod val="75000"/>
                  </a:prstClr>
                </a:solidFill>
              </a:rPr>
              <a:t>Edis 1907377</a:t>
            </a:r>
            <a:endParaRPr lang="en-US" dirty="0">
              <a:solidFill>
                <a:prstClr val="white">
                  <a:lumMod val="75000"/>
                </a:prstClr>
              </a:solidFill>
            </a:endParaRPr>
          </a:p>
        </p:txBody>
      </p:sp>
    </p:spTree>
    <p:extLst>
      <p:ext uri="{BB962C8B-B14F-4D97-AF65-F5344CB8AC3E}">
        <p14:creationId xmlns:p14="http://schemas.microsoft.com/office/powerpoint/2010/main" val="65745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3192" y="609600"/>
            <a:ext cx="6573685" cy="1905000"/>
          </a:xfrm>
        </p:spPr>
        <p:txBody>
          <a:bodyPr>
            <a:normAutofit/>
          </a:bodyPr>
          <a:lstStyle/>
          <a:p>
            <a:r>
              <a:rPr lang="en-GB"/>
              <a:t>Impact of modern technology:</a:t>
            </a:r>
          </a:p>
        </p:txBody>
      </p:sp>
      <p:sp>
        <p:nvSpPr>
          <p:cNvPr id="3" name="Content Placeholder 2"/>
          <p:cNvSpPr>
            <a:spLocks noGrp="1"/>
          </p:cNvSpPr>
          <p:nvPr>
            <p:ph idx="1"/>
          </p:nvPr>
        </p:nvSpPr>
        <p:spPr>
          <a:xfrm>
            <a:off x="643194" y="2666999"/>
            <a:ext cx="6573684" cy="3216276"/>
          </a:xfrm>
        </p:spPr>
        <p:txBody>
          <a:bodyPr anchor="t">
            <a:normAutofit/>
          </a:bodyPr>
          <a:lstStyle/>
          <a:p>
            <a:pPr>
              <a:lnSpc>
                <a:spcPct val="90000"/>
              </a:lnSpc>
            </a:pPr>
            <a:r>
              <a:rPr lang="en-GB" dirty="0"/>
              <a:t>AI:</a:t>
            </a:r>
          </a:p>
          <a:p>
            <a:pPr>
              <a:lnSpc>
                <a:spcPct val="90000"/>
              </a:lnSpc>
            </a:pPr>
            <a:r>
              <a:rPr lang="en-GB" dirty="0"/>
              <a:t>Nike bough Celect on August 15</a:t>
            </a:r>
            <a:r>
              <a:rPr lang="en-GB" baseline="30000" dirty="0"/>
              <a:t>th</a:t>
            </a:r>
            <a:r>
              <a:rPr lang="en-GB" dirty="0"/>
              <a:t> 2019.</a:t>
            </a:r>
          </a:p>
          <a:p>
            <a:pPr>
              <a:lnSpc>
                <a:spcPct val="90000"/>
              </a:lnSpc>
            </a:pPr>
            <a:r>
              <a:rPr lang="en-GB" dirty="0"/>
              <a:t>Celect is a predictive analytics company and will be integrated in Nike’s app and website.</a:t>
            </a:r>
          </a:p>
          <a:p>
            <a:pPr>
              <a:lnSpc>
                <a:spcPct val="90000"/>
              </a:lnSpc>
            </a:pPr>
            <a:r>
              <a:rPr lang="en-GB" dirty="0"/>
              <a:t>Used to improve Nike’s strategies to sell directly to customers.</a:t>
            </a:r>
          </a:p>
          <a:p>
            <a:pPr>
              <a:lnSpc>
                <a:spcPct val="90000"/>
              </a:lnSpc>
            </a:pPr>
            <a:r>
              <a:rPr lang="en-GB" dirty="0"/>
              <a:t>“Nike to have the proper inventory to meet customer demands. Better control of inventory will lead to fewer costs and increased profit margins for Nike.”</a:t>
            </a:r>
          </a:p>
          <a:p>
            <a:pPr>
              <a:lnSpc>
                <a:spcPct val="90000"/>
              </a:lnSpc>
            </a:pPr>
            <a:endParaRPr lang="en-GB" dirty="0"/>
          </a:p>
        </p:txBody>
      </p:sp>
      <p:pic>
        <p:nvPicPr>
          <p:cNvPr id="4" name="Картина 4" descr="Картина, която съдържа текст&#10;&#10;Описание, генерирано с много висока достоверност">
            <a:extLst>
              <a:ext uri="{FF2B5EF4-FFF2-40B4-BE49-F238E27FC236}">
                <a16:creationId xmlns:a16="http://schemas.microsoft.com/office/drawing/2014/main" id="{08CE7AE4-A9EB-4FA8-9661-E3FB42F3F132}"/>
              </a:ext>
            </a:extLst>
          </p:cNvPr>
          <p:cNvPicPr>
            <a:picLocks noChangeAspect="1"/>
          </p:cNvPicPr>
          <p:nvPr/>
        </p:nvPicPr>
        <p:blipFill>
          <a:blip r:embed="rId3"/>
          <a:stretch>
            <a:fillRect/>
          </a:stretch>
        </p:blipFill>
        <p:spPr>
          <a:xfrm>
            <a:off x="7570839" y="2130628"/>
            <a:ext cx="3976788" cy="227671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5" name="Footer Placeholder 4"/>
          <p:cNvSpPr>
            <a:spLocks noGrp="1"/>
          </p:cNvSpPr>
          <p:nvPr>
            <p:ph type="ftr" sz="quarter" idx="11"/>
          </p:nvPr>
        </p:nvSpPr>
        <p:spPr/>
        <p:txBody>
          <a:bodyPr/>
          <a:lstStyle/>
          <a:p>
            <a:r>
              <a:rPr lang="en-US">
                <a:solidFill>
                  <a:prstClr val="white">
                    <a:lumMod val="75000"/>
                  </a:prstClr>
                </a:solidFill>
              </a:rPr>
              <a:t>Edis 1907377</a:t>
            </a:r>
            <a:endParaRPr lang="en-US" dirty="0">
              <a:solidFill>
                <a:prstClr val="white">
                  <a:lumMod val="75000"/>
                </a:prstClr>
              </a:solidFill>
            </a:endParaRPr>
          </a:p>
        </p:txBody>
      </p:sp>
    </p:spTree>
    <p:extLst>
      <p:ext uri="{BB962C8B-B14F-4D97-AF65-F5344CB8AC3E}">
        <p14:creationId xmlns:p14="http://schemas.microsoft.com/office/powerpoint/2010/main" val="366371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4"/>
            <a:ext cx="7010400" cy="1676399"/>
          </a:xfrm>
        </p:spPr>
        <p:txBody>
          <a:bodyPr/>
          <a:lstStyle/>
          <a:p>
            <a:r>
              <a:rPr lang="en-US" dirty="0"/>
              <a:t>Insights of the modern technology</a:t>
            </a:r>
            <a:endParaRPr lang="bg-BG" dirty="0"/>
          </a:p>
        </p:txBody>
      </p:sp>
      <p:sp>
        <p:nvSpPr>
          <p:cNvPr id="3" name="Subtitle 2"/>
          <p:cNvSpPr>
            <a:spLocks noGrp="1"/>
          </p:cNvSpPr>
          <p:nvPr>
            <p:ph type="subTitle" idx="1"/>
          </p:nvPr>
        </p:nvSpPr>
        <p:spPr>
          <a:xfrm>
            <a:off x="0" y="2057400"/>
            <a:ext cx="12090400" cy="4800600"/>
          </a:xfrm>
        </p:spPr>
        <p:txBody>
          <a:bodyPr>
            <a:normAutofit/>
          </a:bodyPr>
          <a:lstStyle/>
          <a:p>
            <a:pPr algn="l"/>
            <a:r>
              <a:rPr lang="en-US" sz="1800" dirty="0">
                <a:solidFill>
                  <a:schemeClr val="tx1"/>
                </a:solidFill>
              </a:rPr>
              <a:t>Nike is a big company developed a lot with the years but nowadays it’s really important what technology they use to help themselves to develop their business and provide better customer service. So here I will introduce you some of the Nike’s technology. There is many of them but here you will get familiar with the most important. So here we go :</a:t>
            </a:r>
          </a:p>
          <a:p>
            <a:pPr algn="l"/>
            <a:endParaRPr lang="en-US" sz="1800" dirty="0">
              <a:solidFill>
                <a:schemeClr val="tx1"/>
              </a:solidFill>
            </a:endParaRPr>
          </a:p>
          <a:p>
            <a:pPr algn="l"/>
            <a:endParaRPr lang="en-US" sz="1800" dirty="0">
              <a:solidFill>
                <a:schemeClr val="tx1"/>
              </a:solidFill>
            </a:endParaRPr>
          </a:p>
          <a:p>
            <a:pPr marL="285750" indent="-285750" algn="l">
              <a:buFont typeface="Arial" panose="020B0604020202020204" pitchFamily="34" charset="0"/>
              <a:buChar char="•"/>
            </a:pPr>
            <a:r>
              <a:rPr lang="en-US" sz="1800" dirty="0">
                <a:solidFill>
                  <a:schemeClr val="tx1"/>
                </a:solidFill>
              </a:rPr>
              <a:t>Nike fit (shoe size finder)</a:t>
            </a:r>
          </a:p>
          <a:p>
            <a:pPr marL="285750" indent="-285750" algn="l">
              <a:buFont typeface="Arial" panose="020B0604020202020204" pitchFamily="34" charset="0"/>
              <a:buChar char="•"/>
            </a:pPr>
            <a:r>
              <a:rPr lang="en-US" sz="1800" dirty="0">
                <a:solidFill>
                  <a:schemeClr val="tx1"/>
                </a:solidFill>
              </a:rPr>
              <a:t>Nike app </a:t>
            </a:r>
          </a:p>
          <a:p>
            <a:pPr marL="285750" indent="-285750" algn="l">
              <a:buFont typeface="Arial" panose="020B0604020202020204" pitchFamily="34" charset="0"/>
              <a:buChar char="•"/>
            </a:pPr>
            <a:r>
              <a:rPr lang="en-US" sz="1800" dirty="0">
                <a:solidFill>
                  <a:schemeClr val="tx1"/>
                </a:solidFill>
              </a:rPr>
              <a:t>Nike air &amp; Nike flywire</a:t>
            </a:r>
          </a:p>
          <a:p>
            <a:pPr marL="285750" indent="-285750" algn="l">
              <a:buFont typeface="Arial" panose="020B0604020202020204" pitchFamily="34" charset="0"/>
              <a:buChar char="•"/>
            </a:pPr>
            <a:r>
              <a:rPr lang="en-US" sz="1800" dirty="0">
                <a:solidFill>
                  <a:schemeClr val="tx1"/>
                </a:solidFill>
              </a:rPr>
              <a:t>Nike joyride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08800" y="0"/>
            <a:ext cx="5310909" cy="2095500"/>
          </a:xfrm>
          <a:prstGeom prst="rect">
            <a:avLst/>
          </a:prstGeom>
        </p:spPr>
      </p:pic>
      <p:sp>
        <p:nvSpPr>
          <p:cNvPr id="5" name="Footer Placeholder 4"/>
          <p:cNvSpPr>
            <a:spLocks noGrp="1"/>
          </p:cNvSpPr>
          <p:nvPr>
            <p:ph type="ftr" sz="quarter" idx="11"/>
          </p:nvPr>
        </p:nvSpPr>
        <p:spPr/>
        <p:txBody>
          <a:bodyPr/>
          <a:lstStyle/>
          <a:p>
            <a:r>
              <a:rPr lang="en-US">
                <a:solidFill>
                  <a:prstClr val="black">
                    <a:tint val="75000"/>
                  </a:prstClr>
                </a:solidFill>
              </a:rPr>
              <a:t>Anton 1907361</a:t>
            </a:r>
            <a:endParaRPr lang="bg-BG">
              <a:solidFill>
                <a:prstClr val="black">
                  <a:tint val="75000"/>
                </a:prstClr>
              </a:solidFill>
            </a:endParaRPr>
          </a:p>
        </p:txBody>
      </p:sp>
    </p:spTree>
    <p:extLst>
      <p:ext uri="{BB962C8B-B14F-4D97-AF65-F5344CB8AC3E}">
        <p14:creationId xmlns:p14="http://schemas.microsoft.com/office/powerpoint/2010/main" val="215892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wipe(down)">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circle(in)">
                                      <p:cBhvr>
                                        <p:cTn id="3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978400" cy="1417638"/>
          </a:xfrm>
        </p:spPr>
        <p:txBody>
          <a:bodyPr/>
          <a:lstStyle/>
          <a:p>
            <a:r>
              <a:rPr lang="en-US" b="1" dirty="0"/>
              <a:t>Nike fit</a:t>
            </a:r>
            <a:endParaRPr lang="bg-BG" b="1" dirty="0"/>
          </a:p>
        </p:txBody>
      </p:sp>
      <p:sp>
        <p:nvSpPr>
          <p:cNvPr id="3" name="Content Placeholder 2"/>
          <p:cNvSpPr>
            <a:spLocks noGrp="1"/>
          </p:cNvSpPr>
          <p:nvPr>
            <p:ph idx="1"/>
          </p:nvPr>
        </p:nvSpPr>
        <p:spPr>
          <a:xfrm>
            <a:off x="0" y="1981200"/>
            <a:ext cx="12192000" cy="4876800"/>
          </a:xfrm>
        </p:spPr>
        <p:txBody>
          <a:bodyPr>
            <a:normAutofit/>
          </a:bodyPr>
          <a:lstStyle/>
          <a:p>
            <a:r>
              <a:rPr lang="en-US" sz="2000" dirty="0"/>
              <a:t>Nike Fit uses  PC vision, AI, science information, man-made reasoning and proposal calculations to find your right fit. </a:t>
            </a:r>
          </a:p>
          <a:p>
            <a:r>
              <a:rPr lang="en-US" sz="2000" dirty="0"/>
              <a:t>With  two-millimeter exactness through many information focuses, the information is getting included in AI model, which is responding to every detail for  Nike , and to the materials which were used to create the shoe.</a:t>
            </a:r>
          </a:p>
          <a:p>
            <a:r>
              <a:rPr lang="en-US" sz="2000" dirty="0"/>
              <a:t>This is the most effective way to find the actual shoe size</a:t>
            </a:r>
          </a:p>
          <a:p>
            <a:r>
              <a:rPr lang="en-US" sz="2000" dirty="0"/>
              <a:t>Investigation of industries shows that 60 % of </a:t>
            </a:r>
          </a:p>
          <a:p>
            <a:pPr marL="0" indent="0">
              <a:buNone/>
            </a:pPr>
            <a:r>
              <a:rPr lang="en-US" sz="2000" dirty="0"/>
              <a:t> the people are wearing the wrong shoe size</a:t>
            </a:r>
          </a:p>
          <a:p>
            <a:pPr marL="0" indent="0">
              <a:buNone/>
            </a:pPr>
            <a:r>
              <a:rPr lang="en-US" sz="2000" dirty="0"/>
              <a:t> and this technology helps them to avoid that</a:t>
            </a:r>
          </a:p>
          <a:p>
            <a:r>
              <a:rPr lang="en-US" sz="2000" dirty="0"/>
              <a:t>The app is using your camera, you just open you </a:t>
            </a:r>
          </a:p>
          <a:p>
            <a:pPr marL="0" indent="0">
              <a:buNone/>
            </a:pPr>
            <a:r>
              <a:rPr lang="en-US" sz="2000" dirty="0"/>
              <a:t>camera as if to take photo, you point it to your feet</a:t>
            </a:r>
          </a:p>
          <a:p>
            <a:pPr marL="0" indent="0">
              <a:buNone/>
            </a:pPr>
            <a:r>
              <a:rPr lang="en-US" sz="2000" dirty="0"/>
              <a:t>and you got your size </a:t>
            </a:r>
          </a:p>
          <a:p>
            <a:pPr marL="0" indent="0">
              <a:buNone/>
            </a:pPr>
            <a:endParaRPr lang="en-US" sz="20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10400" y="0"/>
            <a:ext cx="5181600" cy="20955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6800" y="4648200"/>
            <a:ext cx="4812144" cy="2209800"/>
          </a:xfrm>
          <a:prstGeom prst="rect">
            <a:avLst/>
          </a:prstGeom>
        </p:spPr>
      </p:pic>
      <p:sp>
        <p:nvSpPr>
          <p:cNvPr id="6" name="Footer Placeholder 5"/>
          <p:cNvSpPr>
            <a:spLocks noGrp="1"/>
          </p:cNvSpPr>
          <p:nvPr>
            <p:ph type="ftr" sz="quarter" idx="11"/>
          </p:nvPr>
        </p:nvSpPr>
        <p:spPr/>
        <p:txBody>
          <a:bodyPr/>
          <a:lstStyle/>
          <a:p>
            <a:r>
              <a:rPr lang="en-US">
                <a:solidFill>
                  <a:prstClr val="black">
                    <a:tint val="75000"/>
                  </a:prstClr>
                </a:solidFill>
              </a:rPr>
              <a:t>Anton 1907361</a:t>
            </a:r>
            <a:endParaRPr lang="bg-BG">
              <a:solidFill>
                <a:prstClr val="black">
                  <a:tint val="75000"/>
                </a:prstClr>
              </a:solidFill>
            </a:endParaRPr>
          </a:p>
        </p:txBody>
      </p:sp>
    </p:spTree>
    <p:extLst>
      <p:ext uri="{BB962C8B-B14F-4D97-AF65-F5344CB8AC3E}">
        <p14:creationId xmlns:p14="http://schemas.microsoft.com/office/powerpoint/2010/main" val="287359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arn(inVertic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arn(inVertic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2"/>
                                        </p:tgtEl>
                                        <p:attrNameLst>
                                          <p:attrName>style.visibility</p:attrName>
                                        </p:attrNameLst>
                                      </p:cBhvr>
                                      <p:to>
                                        <p:strVal val="visible"/>
                                      </p:to>
                                    </p:set>
                                    <p:animEffect transition="in" filter="wipe(down)">
                                      <p:cBhvr>
                                        <p:cTn id="5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34" y="6930"/>
            <a:ext cx="4378036" cy="1288473"/>
          </a:xfrm>
        </p:spPr>
        <p:txBody>
          <a:bodyPr/>
          <a:lstStyle/>
          <a:p>
            <a:r>
              <a:rPr lang="en-US" b="1" dirty="0"/>
              <a:t>Nike app </a:t>
            </a:r>
            <a:endParaRPr lang="bg-BG" b="1" dirty="0"/>
          </a:p>
        </p:txBody>
      </p:sp>
      <p:sp>
        <p:nvSpPr>
          <p:cNvPr id="3" name="Content Placeholder 2"/>
          <p:cNvSpPr>
            <a:spLocks noGrp="1"/>
          </p:cNvSpPr>
          <p:nvPr>
            <p:ph idx="1"/>
          </p:nvPr>
        </p:nvSpPr>
        <p:spPr>
          <a:xfrm>
            <a:off x="0" y="1981200"/>
            <a:ext cx="12192000" cy="4876800"/>
          </a:xfrm>
        </p:spPr>
        <p:txBody>
          <a:bodyPr/>
          <a:lstStyle/>
          <a:p>
            <a:r>
              <a:rPr lang="en-US" sz="2400" dirty="0"/>
              <a:t>The Nike app is one of the best technology that the company created</a:t>
            </a:r>
          </a:p>
          <a:p>
            <a:r>
              <a:rPr lang="en-US" sz="2400" dirty="0"/>
              <a:t>Before when the company was new  and there was no app so the sales of the company were less than now</a:t>
            </a:r>
          </a:p>
          <a:p>
            <a:r>
              <a:rPr lang="en-US" sz="2400" dirty="0"/>
              <a:t>Nowadays with this app you can stay at home and shop</a:t>
            </a:r>
          </a:p>
          <a:p>
            <a:r>
              <a:rPr lang="en-US" sz="2400" dirty="0"/>
              <a:t>The app has a different section for everything: clothes, shoes, accessories, sport wear, etc.</a:t>
            </a:r>
          </a:p>
          <a:p>
            <a:r>
              <a:rPr lang="en-US" sz="2400" dirty="0"/>
              <a:t>Thinking about the business there is much more sales for the company with app like this existing  </a:t>
            </a:r>
            <a:endParaRPr lang="bg-BG"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18402" y="0"/>
            <a:ext cx="4682836" cy="2133600"/>
          </a:xfrm>
          <a:prstGeom prst="rect">
            <a:avLst/>
          </a:prstGeom>
        </p:spPr>
      </p:pic>
      <p:sp>
        <p:nvSpPr>
          <p:cNvPr id="5" name="Footer Placeholder 4"/>
          <p:cNvSpPr>
            <a:spLocks noGrp="1"/>
          </p:cNvSpPr>
          <p:nvPr>
            <p:ph type="ftr" sz="quarter" idx="11"/>
          </p:nvPr>
        </p:nvSpPr>
        <p:spPr/>
        <p:txBody>
          <a:bodyPr/>
          <a:lstStyle/>
          <a:p>
            <a:r>
              <a:rPr lang="en-US">
                <a:solidFill>
                  <a:prstClr val="black">
                    <a:tint val="75000"/>
                  </a:prstClr>
                </a:solidFill>
              </a:rPr>
              <a:t>Anton 1907361</a:t>
            </a:r>
            <a:endParaRPr lang="bg-BG">
              <a:solidFill>
                <a:prstClr val="black">
                  <a:tint val="75000"/>
                </a:prstClr>
              </a:solidFill>
            </a:endParaRPr>
          </a:p>
        </p:txBody>
      </p:sp>
    </p:spTree>
    <p:extLst>
      <p:ext uri="{BB962C8B-B14F-4D97-AF65-F5344CB8AC3E}">
        <p14:creationId xmlns:p14="http://schemas.microsoft.com/office/powerpoint/2010/main" val="1674345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4636"/>
            <a:ext cx="4470400" cy="1371600"/>
          </a:xfrm>
        </p:spPr>
        <p:txBody>
          <a:bodyPr>
            <a:normAutofit fontScale="90000"/>
          </a:bodyPr>
          <a:lstStyle/>
          <a:p>
            <a:r>
              <a:rPr lang="en-US" b="1" dirty="0"/>
              <a:t>Nike Air &amp; Nike Flywire</a:t>
            </a:r>
            <a:endParaRPr lang="bg-BG" b="1" dirty="0"/>
          </a:p>
        </p:txBody>
      </p:sp>
      <p:sp>
        <p:nvSpPr>
          <p:cNvPr id="3" name="Content Placeholder 2"/>
          <p:cNvSpPr>
            <a:spLocks noGrp="1"/>
          </p:cNvSpPr>
          <p:nvPr>
            <p:ph idx="1"/>
          </p:nvPr>
        </p:nvSpPr>
        <p:spPr>
          <a:xfrm>
            <a:off x="0" y="1828800"/>
            <a:ext cx="12192000" cy="5029200"/>
          </a:xfrm>
        </p:spPr>
        <p:txBody>
          <a:bodyPr>
            <a:normAutofit/>
          </a:bodyPr>
          <a:lstStyle/>
          <a:p>
            <a:r>
              <a:rPr lang="en-US" sz="2000" dirty="0"/>
              <a:t>Nike gets game and needed to furnish proficient and novice competitors with better padding when they were running.</a:t>
            </a:r>
          </a:p>
          <a:p>
            <a:r>
              <a:rPr lang="en-US" sz="2000" dirty="0"/>
              <a:t>Finding a way to produce the right cushioning that allowed the trainers to remain supportive and comfortable between steps was a major problem</a:t>
            </a:r>
          </a:p>
          <a:p>
            <a:r>
              <a:rPr lang="en-US" sz="2000" dirty="0"/>
              <a:t>The make-up of the gas and the quality of the plastic just as their arrangement inside the shoe, gives incredible padding without losing execution. </a:t>
            </a:r>
          </a:p>
          <a:p>
            <a:r>
              <a:rPr lang="en-US" sz="2000" dirty="0"/>
              <a:t>Nike Flywire – not at all like the Nike Air innovation, Flywire is new, yet it's similarly earth shattering. </a:t>
            </a:r>
          </a:p>
          <a:p>
            <a:r>
              <a:rPr lang="en-US" sz="2000" dirty="0"/>
              <a:t>Nike needed to give sportsmen and ladies precisely the correct help for their feet, however without the greatness that regularly accompanies a denser, texture filled shoe.</a:t>
            </a:r>
          </a:p>
          <a:p>
            <a:r>
              <a:rPr lang="en-US" sz="2000" dirty="0"/>
              <a:t> Flywire is the aftereffect of numerous long periods of research and preliminaries, and is adequately a shoe made of thousands of lines, as opposed to bits of texture  (</a:t>
            </a:r>
            <a:r>
              <a:rPr lang="en-US" sz="2000" dirty="0" err="1"/>
              <a:t>footasylum</a:t>
            </a:r>
            <a:r>
              <a:rPr lang="en-US" sz="2000" dirty="0"/>
              <a:t> website , 2019)</a:t>
            </a:r>
            <a:endParaRPr lang="bg-BG" sz="20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0"/>
            <a:ext cx="4876800" cy="1905000"/>
          </a:xfrm>
          <a:prstGeom prst="rect">
            <a:avLst/>
          </a:prstGeom>
        </p:spPr>
      </p:pic>
      <p:sp>
        <p:nvSpPr>
          <p:cNvPr id="5" name="Footer Placeholder 4"/>
          <p:cNvSpPr>
            <a:spLocks noGrp="1"/>
          </p:cNvSpPr>
          <p:nvPr>
            <p:ph type="ftr" sz="quarter" idx="11"/>
          </p:nvPr>
        </p:nvSpPr>
        <p:spPr/>
        <p:txBody>
          <a:bodyPr/>
          <a:lstStyle/>
          <a:p>
            <a:r>
              <a:rPr lang="en-US">
                <a:solidFill>
                  <a:prstClr val="black">
                    <a:tint val="75000"/>
                  </a:prstClr>
                </a:solidFill>
              </a:rPr>
              <a:t>Anton 1907361</a:t>
            </a:r>
            <a:endParaRPr lang="bg-BG">
              <a:solidFill>
                <a:prstClr val="black">
                  <a:tint val="75000"/>
                </a:prstClr>
              </a:solidFill>
            </a:endParaRPr>
          </a:p>
        </p:txBody>
      </p:sp>
    </p:spTree>
    <p:extLst>
      <p:ext uri="{BB962C8B-B14F-4D97-AF65-F5344CB8AC3E}">
        <p14:creationId xmlns:p14="http://schemas.microsoft.com/office/powerpoint/2010/main" val="221707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circle(in)">
                                      <p:cBhvr>
                                        <p:cTn id="3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064000" cy="1219200"/>
          </a:xfrm>
        </p:spPr>
        <p:txBody>
          <a:bodyPr>
            <a:normAutofit/>
          </a:bodyPr>
          <a:lstStyle/>
          <a:p>
            <a:r>
              <a:rPr lang="en-US" b="1" dirty="0"/>
              <a:t>Nike joyride </a:t>
            </a:r>
            <a:endParaRPr lang="bg-BG" b="1" dirty="0"/>
          </a:p>
        </p:txBody>
      </p:sp>
      <p:sp>
        <p:nvSpPr>
          <p:cNvPr id="3" name="Content Placeholder 2"/>
          <p:cNvSpPr>
            <a:spLocks noGrp="1"/>
          </p:cNvSpPr>
          <p:nvPr>
            <p:ph idx="1"/>
          </p:nvPr>
        </p:nvSpPr>
        <p:spPr>
          <a:xfrm>
            <a:off x="0" y="2057400"/>
            <a:ext cx="12192000" cy="4800600"/>
          </a:xfrm>
        </p:spPr>
        <p:txBody>
          <a:bodyPr/>
          <a:lstStyle/>
          <a:p>
            <a:r>
              <a:rPr lang="en-US" sz="2000" dirty="0"/>
              <a:t>Nike has introduced its newest cushioning technology named Joyride, which follows the company’s iconic Nike Air innovation as well as the newer Nike React</a:t>
            </a:r>
          </a:p>
          <a:p>
            <a:r>
              <a:rPr lang="en-US" sz="2000" dirty="0"/>
              <a:t>Joyride looks like another padding framework offered by rival organization Adidas, named Boost, which utilizes a great many little dabs called vitality cases that store and discharge more vitality</a:t>
            </a:r>
          </a:p>
          <a:p>
            <a:r>
              <a:rPr lang="en-US" sz="2000" dirty="0"/>
              <a:t>Nike's padding framework is situated on the padded sole of a given shoe and is comprised of thousands of thermoplastic elastomers (TPE) dabs, which is a restrictive of the brand.</a:t>
            </a:r>
          </a:p>
          <a:p>
            <a:r>
              <a:rPr lang="en-US" sz="2000" dirty="0"/>
              <a:t>It is publicized to have an extraordinary new </a:t>
            </a:r>
          </a:p>
          <a:p>
            <a:pPr marL="0" indent="0">
              <a:buNone/>
            </a:pPr>
            <a:r>
              <a:rPr lang="en-US" sz="2000" dirty="0"/>
              <a:t>     kind of effect ingestion that will assist clients </a:t>
            </a:r>
          </a:p>
          <a:p>
            <a:pPr marL="0" indent="0">
              <a:buNone/>
            </a:pPr>
            <a:r>
              <a:rPr lang="en-US" sz="2000" dirty="0"/>
              <a:t>     with rationing vitality on long runs. </a:t>
            </a:r>
          </a:p>
          <a:p>
            <a:pPr marL="0" indent="0">
              <a:buNone/>
            </a:pPr>
            <a:r>
              <a:rPr lang="en-US" sz="2000" dirty="0"/>
              <a:t>(</a:t>
            </a:r>
            <a:r>
              <a:rPr lang="en-US" sz="2000" dirty="0" err="1"/>
              <a:t>thejakartapost</a:t>
            </a:r>
            <a:r>
              <a:rPr lang="en-US" sz="2000" dirty="0"/>
              <a:t> website</a:t>
            </a:r>
            <a:r>
              <a:rPr lang="en-US" sz="2000"/>
              <a:t>, 2019)</a:t>
            </a:r>
            <a:endParaRPr lang="en-US" sz="2000" dirty="0"/>
          </a:p>
          <a:p>
            <a:endParaRPr lang="bg-BG"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16800" y="0"/>
            <a:ext cx="4775200" cy="20574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02764" y="4470078"/>
            <a:ext cx="5080000" cy="2387922"/>
          </a:xfrm>
          <a:prstGeom prst="rect">
            <a:avLst/>
          </a:prstGeom>
        </p:spPr>
      </p:pic>
      <p:sp>
        <p:nvSpPr>
          <p:cNvPr id="6" name="Footer Placeholder 5"/>
          <p:cNvSpPr>
            <a:spLocks noGrp="1"/>
          </p:cNvSpPr>
          <p:nvPr>
            <p:ph type="ftr" sz="quarter" idx="11"/>
          </p:nvPr>
        </p:nvSpPr>
        <p:spPr/>
        <p:txBody>
          <a:bodyPr/>
          <a:lstStyle/>
          <a:p>
            <a:r>
              <a:rPr lang="en-US">
                <a:solidFill>
                  <a:prstClr val="black">
                    <a:tint val="75000"/>
                  </a:prstClr>
                </a:solidFill>
              </a:rPr>
              <a:t>Anton 1907361</a:t>
            </a:r>
            <a:endParaRPr lang="bg-BG">
              <a:solidFill>
                <a:prstClr val="black">
                  <a:tint val="75000"/>
                </a:prstClr>
              </a:solidFill>
            </a:endParaRPr>
          </a:p>
        </p:txBody>
      </p:sp>
    </p:spTree>
    <p:extLst>
      <p:ext uri="{BB962C8B-B14F-4D97-AF65-F5344CB8AC3E}">
        <p14:creationId xmlns:p14="http://schemas.microsoft.com/office/powerpoint/2010/main" val="3121585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2"/>
                                        </p:tgtEl>
                                        <p:attrNameLst>
                                          <p:attrName>style.visibility</p:attrName>
                                        </p:attrNameLst>
                                      </p:cBhvr>
                                      <p:to>
                                        <p:strVal val="visible"/>
                                      </p:to>
                                    </p:set>
                                    <p:anim calcmode="lin" valueType="num">
                                      <p:cBhvr additive="base">
                                        <p:cTn id="42" dur="500" fill="hold"/>
                                        <p:tgtEl>
                                          <p:spTgt spid="2"/>
                                        </p:tgtEl>
                                        <p:attrNameLst>
                                          <p:attrName>ppt_x</p:attrName>
                                        </p:attrNameLst>
                                      </p:cBhvr>
                                      <p:tavLst>
                                        <p:tav tm="0">
                                          <p:val>
                                            <p:strVal val="#ppt_x"/>
                                          </p:val>
                                        </p:tav>
                                        <p:tav tm="100000">
                                          <p:val>
                                            <p:strVal val="#ppt_x"/>
                                          </p:val>
                                        </p:tav>
                                      </p:tavLst>
                                    </p:anim>
                                    <p:anim calcmode="lin" valueType="num">
                                      <p:cBhvr additive="base">
                                        <p:cTn id="4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1BA6440-9E95-4F05-919F-E0824EB27BAF}"/>
              </a:ext>
            </a:extLst>
          </p:cNvPr>
          <p:cNvSpPr>
            <a:spLocks noGrp="1"/>
          </p:cNvSpPr>
          <p:nvPr>
            <p:ph type="title"/>
          </p:nvPr>
        </p:nvSpPr>
        <p:spPr>
          <a:xfrm>
            <a:off x="429768" y="411480"/>
            <a:ext cx="11201400" cy="1106424"/>
          </a:xfrm>
        </p:spPr>
        <p:txBody>
          <a:bodyPr vert="horz" lIns="91440" tIns="45720" rIns="91440" bIns="45720" rtlCol="0">
            <a:normAutofit/>
          </a:bodyPr>
          <a:lstStyle/>
          <a:p>
            <a:r>
              <a:rPr lang="en-US" sz="3600" kern="1200" dirty="0">
                <a:latin typeface="Calibri"/>
                <a:cs typeface="Calibri"/>
              </a:rPr>
              <a:t>Lessons drawn from the case study</a:t>
            </a:r>
          </a:p>
          <a:p>
            <a:endParaRPr lang="en-US" sz="3600" kern="1200" dirty="0">
              <a:latin typeface="+mj-lt"/>
              <a:ea typeface="+mj-ea"/>
              <a:cs typeface="+mj-cs"/>
            </a:endParaRPr>
          </a:p>
        </p:txBody>
      </p:sp>
      <p:sp>
        <p:nvSpPr>
          <p:cNvPr id="17" name="Content Placeholder 16">
            <a:extLst>
              <a:ext uri="{FF2B5EF4-FFF2-40B4-BE49-F238E27FC236}">
                <a16:creationId xmlns:a16="http://schemas.microsoft.com/office/drawing/2014/main" id="{6886E6AC-89C3-4CDE-9F47-53E8FF724D19}"/>
              </a:ext>
            </a:extLst>
          </p:cNvPr>
          <p:cNvSpPr>
            <a:spLocks noGrp="1"/>
          </p:cNvSpPr>
          <p:nvPr>
            <p:ph idx="1"/>
          </p:nvPr>
        </p:nvSpPr>
        <p:spPr>
          <a:xfrm>
            <a:off x="7405354" y="2076242"/>
            <a:ext cx="3455097" cy="3959352"/>
          </a:xfrm>
        </p:spPr>
        <p:txBody>
          <a:bodyPr vert="horz" lIns="91440" tIns="45720" rIns="91440" bIns="45720" rtlCol="0" anchor="ctr">
            <a:noAutofit/>
          </a:bodyPr>
          <a:lstStyle/>
          <a:p>
            <a:pPr marL="342900" indent="-342900">
              <a:buFont typeface="Arial,Sans-Serif" panose="020B0604020202020204" pitchFamily="34" charset="0"/>
            </a:pPr>
            <a:r>
              <a:rPr lang="bg-BG" sz="2000" dirty="0">
                <a:ea typeface="+mn-lt"/>
                <a:cs typeface="+mn-lt"/>
              </a:rPr>
              <a:t>21 </a:t>
            </a:r>
            <a:r>
              <a:rPr lang="bg-BG" sz="2000" dirty="0" err="1">
                <a:ea typeface="+mn-lt"/>
                <a:cs typeface="+mn-lt"/>
              </a:rPr>
              <a:t>century</a:t>
            </a:r>
          </a:p>
          <a:p>
            <a:pPr marL="342900" indent="-342900">
              <a:buFont typeface="Arial,Sans-Serif" panose="020B0604020202020204" pitchFamily="34" charset="0"/>
            </a:pPr>
            <a:r>
              <a:rPr lang="bg-BG" sz="2000" dirty="0" err="1">
                <a:ea typeface="+mn-lt"/>
                <a:cs typeface="+mn-lt"/>
              </a:rPr>
              <a:t>Responsivness</a:t>
            </a:r>
          </a:p>
          <a:p>
            <a:pPr marL="342900" indent="-342900">
              <a:buFont typeface="Arial,Sans-Serif" panose="020B0604020202020204" pitchFamily="34" charset="0"/>
            </a:pPr>
            <a:r>
              <a:rPr lang="bg-BG" sz="2000" dirty="0" err="1">
                <a:ea typeface="+mn-lt"/>
                <a:cs typeface="+mn-lt"/>
              </a:rPr>
              <a:t>Sales</a:t>
            </a:r>
          </a:p>
          <a:p>
            <a:pPr marL="342900" indent="-342900">
              <a:buFont typeface="Arial,Sans-Serif" panose="020B0604020202020204" pitchFamily="34" charset="0"/>
            </a:pPr>
            <a:r>
              <a:rPr lang="bg-BG" sz="2000" dirty="0" err="1">
                <a:ea typeface="+mn-lt"/>
                <a:cs typeface="+mn-lt"/>
              </a:rPr>
              <a:t>Advertising</a:t>
            </a:r>
            <a:r>
              <a:rPr lang="bg-BG" sz="2000" dirty="0">
                <a:ea typeface="+mn-lt"/>
                <a:cs typeface="+mn-lt"/>
              </a:rPr>
              <a:t> </a:t>
            </a:r>
          </a:p>
          <a:p>
            <a:endParaRPr lang="en-US" sz="1800" dirty="0">
              <a:cs typeface="Calibri"/>
            </a:endParaRPr>
          </a:p>
        </p:txBody>
      </p:sp>
      <p:pic>
        <p:nvPicPr>
          <p:cNvPr id="4" name="Картина 4" descr="Картина, която съдържа рисунка&#10;&#10;Описание, генерирано с много висока достоверност">
            <a:extLst>
              <a:ext uri="{FF2B5EF4-FFF2-40B4-BE49-F238E27FC236}">
                <a16:creationId xmlns:a16="http://schemas.microsoft.com/office/drawing/2014/main" id="{089C285F-BC92-4640-B5BB-8E916BF21B7F}"/>
              </a:ext>
            </a:extLst>
          </p:cNvPr>
          <p:cNvPicPr>
            <a:picLocks noChangeAspect="1"/>
          </p:cNvPicPr>
          <p:nvPr/>
        </p:nvPicPr>
        <p:blipFill>
          <a:blip r:embed="rId3"/>
          <a:stretch>
            <a:fillRect/>
          </a:stretch>
        </p:blipFill>
        <p:spPr>
          <a:xfrm>
            <a:off x="218101" y="1516207"/>
            <a:ext cx="6702552" cy="4189095"/>
          </a:xfrm>
          <a:prstGeom prst="rect">
            <a:avLst/>
          </a:prstGeom>
        </p:spPr>
      </p:pic>
    </p:spTree>
    <p:extLst>
      <p:ext uri="{BB962C8B-B14F-4D97-AF65-F5344CB8AC3E}">
        <p14:creationId xmlns:p14="http://schemas.microsoft.com/office/powerpoint/2010/main" val="12099084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animEffect transition="in" filter="wipe(down)">
                                      <p:cBhvr>
                                        <p:cTn id="7" dur="500"/>
                                        <p:tgtEl>
                                          <p:spTgt spid="1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7">
                                            <p:txEl>
                                              <p:pRg st="1" end="1"/>
                                            </p:txEl>
                                          </p:spTgt>
                                        </p:tgtEl>
                                        <p:attrNameLst>
                                          <p:attrName>style.visibility</p:attrName>
                                        </p:attrNameLst>
                                      </p:cBhvr>
                                      <p:to>
                                        <p:strVal val="visible"/>
                                      </p:to>
                                    </p:set>
                                    <p:animEffect transition="in" filter="wipe(down)">
                                      <p:cBhvr>
                                        <p:cTn id="12" dur="500"/>
                                        <p:tgtEl>
                                          <p:spTgt spid="1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7">
                                            <p:txEl>
                                              <p:pRg st="2" end="2"/>
                                            </p:txEl>
                                          </p:spTgt>
                                        </p:tgtEl>
                                        <p:attrNameLst>
                                          <p:attrName>style.visibility</p:attrName>
                                        </p:attrNameLst>
                                      </p:cBhvr>
                                      <p:to>
                                        <p:strVal val="visible"/>
                                      </p:to>
                                    </p:set>
                                    <p:animEffect transition="in" filter="wipe(down)">
                                      <p:cBhvr>
                                        <p:cTn id="17" dur="500"/>
                                        <p:tgtEl>
                                          <p:spTgt spid="1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7">
                                            <p:txEl>
                                              <p:pRg st="3" end="3"/>
                                            </p:txEl>
                                          </p:spTgt>
                                        </p:tgtEl>
                                        <p:attrNameLst>
                                          <p:attrName>style.visibility</p:attrName>
                                        </p:attrNameLst>
                                      </p:cBhvr>
                                      <p:to>
                                        <p:strVal val="visible"/>
                                      </p:to>
                                    </p:set>
                                    <p:animEffect transition="in" filter="wipe(down)">
                                      <p:cBhvr>
                                        <p:cTn id="22" dur="500"/>
                                        <p:tgtEl>
                                          <p:spTgt spid="1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circle(in)">
                                      <p:cBhvr>
                                        <p:cTn id="27" dur="20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down)">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Картина 4">
            <a:extLst>
              <a:ext uri="{FF2B5EF4-FFF2-40B4-BE49-F238E27FC236}">
                <a16:creationId xmlns:a16="http://schemas.microsoft.com/office/drawing/2014/main" id="{027E3667-305B-4C3B-8E16-33AB0F59806D}"/>
              </a:ext>
            </a:extLst>
          </p:cNvPr>
          <p:cNvPicPr>
            <a:picLocks noChangeAspect="1"/>
          </p:cNvPicPr>
          <p:nvPr/>
        </p:nvPicPr>
        <p:blipFill rotWithShape="1">
          <a:blip r:embed="rId3">
            <a:alphaModFix amt="35000"/>
          </a:blip>
          <a:srcRect t="1747"/>
          <a:stretch/>
        </p:blipFill>
        <p:spPr>
          <a:xfrm>
            <a:off x="22" y="10"/>
            <a:ext cx="12191980" cy="6857990"/>
          </a:xfrm>
          <a:prstGeom prst="rect">
            <a:avLst/>
          </a:prstGeom>
        </p:spPr>
      </p:pic>
      <p:sp>
        <p:nvSpPr>
          <p:cNvPr id="2" name="Заглавие 1">
            <a:extLst>
              <a:ext uri="{FF2B5EF4-FFF2-40B4-BE49-F238E27FC236}">
                <a16:creationId xmlns:a16="http://schemas.microsoft.com/office/drawing/2014/main" id="{CC019D31-33C1-4A53-8595-0FE357A4CA41}"/>
              </a:ext>
            </a:extLst>
          </p:cNvPr>
          <p:cNvSpPr>
            <a:spLocks noGrp="1"/>
          </p:cNvSpPr>
          <p:nvPr>
            <p:ph type="title"/>
          </p:nvPr>
        </p:nvSpPr>
        <p:spPr>
          <a:prstGeom prst="ellipse">
            <a:avLst/>
          </a:prstGeom>
        </p:spPr>
        <p:txBody>
          <a:bodyPr>
            <a:normAutofit/>
          </a:bodyPr>
          <a:lstStyle/>
          <a:p>
            <a:pPr algn="ctr"/>
            <a:r>
              <a:rPr lang="bg-BG" dirty="0" err="1">
                <a:solidFill>
                  <a:srgbClr val="FFFFFF"/>
                </a:solidFill>
                <a:cs typeface="Calibri Light"/>
              </a:rPr>
              <a:t>Conclusion</a:t>
            </a:r>
          </a:p>
        </p:txBody>
      </p:sp>
      <p:sp>
        <p:nvSpPr>
          <p:cNvPr id="8" name="Content Placeholder 7">
            <a:extLst>
              <a:ext uri="{FF2B5EF4-FFF2-40B4-BE49-F238E27FC236}">
                <a16:creationId xmlns:a16="http://schemas.microsoft.com/office/drawing/2014/main" id="{6DB6D900-2960-4E06-8109-3530CA3BAD9B}"/>
              </a:ext>
            </a:extLst>
          </p:cNvPr>
          <p:cNvSpPr>
            <a:spLocks noGrp="1"/>
          </p:cNvSpPr>
          <p:nvPr>
            <p:ph idx="1"/>
          </p:nvPr>
        </p:nvSpPr>
        <p:spPr/>
        <p:txBody>
          <a:bodyPr vert="horz" lIns="91440" tIns="45720" rIns="91440" bIns="45720" rtlCol="0">
            <a:normAutofit/>
          </a:bodyPr>
          <a:lstStyle/>
          <a:p>
            <a:pPr marL="0" indent="0">
              <a:buNone/>
            </a:pPr>
            <a:endParaRPr lang="en-US" dirty="0">
              <a:solidFill>
                <a:srgbClr val="FFFFFF"/>
              </a:solidFill>
              <a:ea typeface="+mn-lt"/>
              <a:cs typeface="+mn-lt"/>
            </a:endParaRPr>
          </a:p>
          <a:p>
            <a:endParaRPr lang="en-US" dirty="0">
              <a:solidFill>
                <a:srgbClr val="FFFFFF"/>
              </a:solidFill>
              <a:cs typeface="Calibri"/>
            </a:endParaRPr>
          </a:p>
        </p:txBody>
      </p:sp>
      <p:sp>
        <p:nvSpPr>
          <p:cNvPr id="3" name="TextBox 2"/>
          <p:cNvSpPr txBox="1"/>
          <p:nvPr/>
        </p:nvSpPr>
        <p:spPr>
          <a:xfrm>
            <a:off x="1192696" y="1590260"/>
            <a:ext cx="10078278" cy="2225225"/>
          </a:xfrm>
          <a:prstGeom prst="rect">
            <a:avLst/>
          </a:prstGeom>
          <a:noFill/>
        </p:spPr>
        <p:txBody>
          <a:bodyPr wrap="square" rtlCol="0">
            <a:spAutoFit/>
          </a:bodyPr>
          <a:lstStyle/>
          <a:p>
            <a:pPr>
              <a:lnSpc>
                <a:spcPct val="90000"/>
              </a:lnSpc>
              <a:spcBef>
                <a:spcPts val="1000"/>
              </a:spcBef>
            </a:pPr>
            <a:r>
              <a:rPr lang="en-US" sz="2200" dirty="0"/>
              <a:t>Advertising practices of Nike Inc. has brought their brands to the higher level compared to other brands. Representative of Nike Inc. plays strong position in capturing the confidence of consumers towards the brand itself. The clever marketing strategy done by Nike Inc. has proved that business without marketing is pointless. It is recommended to every business to learn from Nike Inc. How to manage their strategy on marketing through the advertising practices in order to be strong and stable like them.</a:t>
            </a:r>
            <a:endParaRPr lang="bg-BG" sz="2200" dirty="0"/>
          </a:p>
        </p:txBody>
      </p:sp>
    </p:spTree>
    <p:extLst>
      <p:ext uri="{BB962C8B-B14F-4D97-AF65-F5344CB8AC3E}">
        <p14:creationId xmlns:p14="http://schemas.microsoft.com/office/powerpoint/2010/main" val="14517097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anim calcmode="lin" valueType="num">
                                      <p:cBhvr>
                                        <p:cTn id="17" dur="1000" fill="hold"/>
                                        <p:tgtEl>
                                          <p:spTgt spid="2"/>
                                        </p:tgtEl>
                                        <p:attrNameLst>
                                          <p:attrName>ppt_x</p:attrName>
                                        </p:attrNameLst>
                                      </p:cBhvr>
                                      <p:tavLst>
                                        <p:tav tm="0">
                                          <p:val>
                                            <p:strVal val="#ppt_x"/>
                                          </p:val>
                                        </p:tav>
                                        <p:tav tm="100000">
                                          <p:val>
                                            <p:strVal val="#ppt_x"/>
                                          </p:val>
                                        </p:tav>
                                      </p:tavLst>
                                    </p:anim>
                                    <p:anim calcmode="lin" valueType="num">
                                      <p:cBhvr>
                                        <p:cTn id="1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0000" lnSpcReduction="20000"/>
          </a:bodyPr>
          <a:lstStyle/>
          <a:p>
            <a:r>
              <a:rPr lang="en-GB" dirty="0"/>
              <a:t>Nike “GRABIT”-</a:t>
            </a:r>
            <a:r>
              <a:rPr lang="en-GB" dirty="0">
                <a:hlinkClick r:id="rId2"/>
              </a:rPr>
              <a:t>https://www.therobotreport.com/grabit-robots-make-nikes-faster-humans/</a:t>
            </a:r>
            <a:endParaRPr lang="en-GB" dirty="0"/>
          </a:p>
          <a:p>
            <a:r>
              <a:rPr lang="en-GB" dirty="0"/>
              <a:t>Nike “AI”-</a:t>
            </a:r>
            <a:r>
              <a:rPr lang="en-GB" dirty="0">
                <a:hlinkClick r:id="rId3"/>
              </a:rPr>
              <a:t>https://www.rebellionresearch.com/blog/nike-jumps-on-artificial-intelligence</a:t>
            </a:r>
            <a:endParaRPr lang="en-GB" dirty="0"/>
          </a:p>
          <a:p>
            <a:r>
              <a:rPr lang="en-GB" dirty="0"/>
              <a:t>Online users-</a:t>
            </a:r>
            <a:r>
              <a:rPr lang="en-GB" dirty="0">
                <a:hlinkClick r:id="rId4"/>
              </a:rPr>
              <a:t>https://www.statista.com/statistics/617136/digital-population-worldwide/</a:t>
            </a:r>
            <a:endParaRPr lang="en-GB" dirty="0"/>
          </a:p>
          <a:p>
            <a:r>
              <a:rPr lang="en-GB" dirty="0"/>
              <a:t>Amount of people who own a smart phone-</a:t>
            </a:r>
            <a:r>
              <a:rPr lang="en-GB" dirty="0">
                <a:hlinkClick r:id="rId5"/>
              </a:rPr>
              <a:t>https://www.oberlo.com/statistics/how-many-people-have-smartphones</a:t>
            </a:r>
            <a:endParaRPr lang="en-GB" dirty="0"/>
          </a:p>
          <a:p>
            <a:r>
              <a:rPr lang="en-GB" dirty="0"/>
              <a:t>Nike E-Commerce-</a:t>
            </a:r>
            <a:r>
              <a:rPr lang="en-GB" dirty="0">
                <a:hlinkClick r:id="rId6"/>
              </a:rPr>
              <a:t>https://www.vanguardsw.com/2018/08/nike-adidas-shifted-e-commerce/</a:t>
            </a:r>
            <a:r>
              <a:rPr lang="en-GB" dirty="0"/>
              <a:t>,</a:t>
            </a:r>
            <a:r>
              <a:rPr lang="en-GB" dirty="0">
                <a:hlinkClick r:id="rId7"/>
              </a:rPr>
              <a:t> https://securionpay.com/blog/ecommerce-shopping-experience/</a:t>
            </a:r>
            <a:endParaRPr lang="en-GB" dirty="0"/>
          </a:p>
          <a:p>
            <a:endParaRPr lang="en-GB" dirty="0"/>
          </a:p>
          <a:p>
            <a:r>
              <a:rPr lang="en-GB" dirty="0"/>
              <a:t>Automate technology-</a:t>
            </a:r>
            <a:r>
              <a:rPr lang="en-GB" dirty="0">
                <a:hlinkClick r:id="rId8"/>
              </a:rPr>
              <a:t>https://www.africanexponent.com/post/10885-how-the-modern-technology-is-used-in-business</a:t>
            </a:r>
            <a:endParaRPr lang="en-GB" dirty="0"/>
          </a:p>
          <a:p>
            <a:pPr marL="0" indent="0">
              <a:buNone/>
            </a:pPr>
            <a:br>
              <a:rPr lang="en-GB" dirty="0"/>
            </a:br>
            <a:endParaRPr lang="en-GB" dirty="0"/>
          </a:p>
        </p:txBody>
      </p:sp>
    </p:spTree>
    <p:extLst>
      <p:ext uri="{BB962C8B-B14F-4D97-AF65-F5344CB8AC3E}">
        <p14:creationId xmlns:p14="http://schemas.microsoft.com/office/powerpoint/2010/main" val="2678714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bg1">
                    <a:lumMod val="95000"/>
                    <a:lumOff val="5000"/>
                  </a:schemeClr>
                </a:solidFill>
              </a:rPr>
              <a:t>References</a:t>
            </a:r>
            <a:endParaRPr lang="bg-BG" b="1" dirty="0">
              <a:solidFill>
                <a:schemeClr val="bg1">
                  <a:lumMod val="95000"/>
                  <a:lumOff val="5000"/>
                </a:schemeClr>
              </a:solidFill>
            </a:endParaRPr>
          </a:p>
        </p:txBody>
      </p:sp>
      <p:sp>
        <p:nvSpPr>
          <p:cNvPr id="3" name="Content Placeholder 2"/>
          <p:cNvSpPr>
            <a:spLocks noGrp="1"/>
          </p:cNvSpPr>
          <p:nvPr>
            <p:ph idx="1"/>
          </p:nvPr>
        </p:nvSpPr>
        <p:spPr>
          <a:xfrm>
            <a:off x="838201" y="2012865"/>
            <a:ext cx="6397486" cy="4164098"/>
          </a:xfrm>
        </p:spPr>
        <p:txBody>
          <a:bodyPr anchor="ctr">
            <a:normAutofit/>
          </a:bodyPr>
          <a:lstStyle/>
          <a:p>
            <a:r>
              <a:rPr lang="en-US" sz="2000" dirty="0" err="1"/>
              <a:t>Techcrunch</a:t>
            </a:r>
            <a:r>
              <a:rPr lang="en-US" sz="2000" dirty="0"/>
              <a:t>, </a:t>
            </a:r>
            <a:r>
              <a:rPr lang="en-US" sz="2000" dirty="0" err="1"/>
              <a:t>inc</a:t>
            </a:r>
            <a:r>
              <a:rPr lang="en-US" sz="2000" dirty="0"/>
              <a:t>  (May 9, 2019</a:t>
            </a:r>
            <a:r>
              <a:rPr lang="en-US" sz="2000" b="1" dirty="0"/>
              <a:t>) </a:t>
            </a:r>
            <a:r>
              <a:rPr lang="en-US" sz="2000" dirty="0"/>
              <a:t> 'Nike, [Online]  available URL at: https://techcrunch.com/2019/05/09/with-new-fit-technology-nike-calls-itself-a-tech-company/  </a:t>
            </a:r>
          </a:p>
          <a:p>
            <a:r>
              <a:rPr lang="en-US" sz="2000" dirty="0"/>
              <a:t>Nike  Technology, </a:t>
            </a:r>
            <a:r>
              <a:rPr lang="en-US" sz="2000" dirty="0" err="1"/>
              <a:t>inc</a:t>
            </a:r>
            <a:r>
              <a:rPr lang="en-US" sz="2000" dirty="0"/>
              <a:t>  (2019) “Nike  [Online] available URL at </a:t>
            </a:r>
            <a:r>
              <a:rPr lang="en-US" sz="2000" dirty="0">
                <a:hlinkClick r:id="rId2"/>
              </a:rPr>
              <a:t>https://www.footasylum.com/nike-technology/</a:t>
            </a:r>
            <a:endParaRPr lang="en-US" sz="2000" dirty="0"/>
          </a:p>
          <a:p>
            <a:r>
              <a:rPr lang="en-US" sz="2000" dirty="0"/>
              <a:t>Nike joyride:  </a:t>
            </a:r>
            <a:r>
              <a:rPr lang="en-US" sz="2000" dirty="0" err="1"/>
              <a:t>Thejakartapost</a:t>
            </a:r>
            <a:r>
              <a:rPr lang="en-US" sz="2000" dirty="0"/>
              <a:t> (August 5, 2019) “Nike, [Online] URL available at  :</a:t>
            </a:r>
          </a:p>
          <a:p>
            <a:pPr marL="0" indent="0">
              <a:buNone/>
            </a:pPr>
            <a:r>
              <a:rPr lang="en-US" sz="2000" dirty="0"/>
              <a:t>      </a:t>
            </a:r>
            <a:r>
              <a:rPr lang="en-US" sz="2000" dirty="0">
                <a:hlinkClick r:id="rId3"/>
              </a:rPr>
              <a:t>https://www.thejakartapost.com/life/2019/08/02/nike-      unveils-new-joyride-cushioning-technology</a:t>
            </a:r>
            <a:r>
              <a:rPr lang="en-US" sz="2000" dirty="0"/>
              <a:t>.</a:t>
            </a:r>
          </a:p>
          <a:p>
            <a:endParaRPr lang="en-US" sz="2000" dirty="0"/>
          </a:p>
          <a:p>
            <a:endParaRPr lang="bg-BG" sz="2000" dirty="0"/>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63724" y="2854275"/>
            <a:ext cx="4296585" cy="2481278"/>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p:spPr>
      </p:pic>
      <p:sp>
        <p:nvSpPr>
          <p:cNvPr id="8" name="Rectangle 7">
            <a:extLst>
              <a:ext uri="{FF2B5EF4-FFF2-40B4-BE49-F238E27FC236}">
                <a16:creationId xmlns:a16="http://schemas.microsoft.com/office/drawing/2014/main" id="{60FC27D6-A1F6-45C0-844C-D02542766C05}"/>
              </a:ext>
            </a:extLst>
          </p:cNvPr>
          <p:cNvSpPr/>
          <p:nvPr/>
        </p:nvSpPr>
        <p:spPr>
          <a:xfrm>
            <a:off x="10509762" y="6492875"/>
            <a:ext cx="1680717" cy="369332"/>
          </a:xfrm>
          <a:prstGeom prst="rect">
            <a:avLst/>
          </a:prstGeom>
        </p:spPr>
        <p:txBody>
          <a:bodyPr wrap="none">
            <a:spAutoFit/>
          </a:bodyPr>
          <a:lstStyle/>
          <a:p>
            <a:r>
              <a:rPr lang="en-GB" dirty="0">
                <a:solidFill>
                  <a:schemeClr val="bg1"/>
                </a:solidFill>
              </a:rPr>
              <a:t>Anton  1907361</a:t>
            </a:r>
          </a:p>
        </p:txBody>
      </p:sp>
    </p:spTree>
    <p:extLst>
      <p:ext uri="{BB962C8B-B14F-4D97-AF65-F5344CB8AC3E}">
        <p14:creationId xmlns:p14="http://schemas.microsoft.com/office/powerpoint/2010/main" val="20291183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circle(in)">
                                      <p:cBhvr>
                                        <p:cTn id="7" dur="20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95D8-EA47-43DF-A8EA-7A6631960135}"/>
              </a:ext>
            </a:extLst>
          </p:cNvPr>
          <p:cNvSpPr>
            <a:spLocks noGrp="1"/>
          </p:cNvSpPr>
          <p:nvPr>
            <p:ph type="title"/>
          </p:nvPr>
        </p:nvSpPr>
        <p:spPr>
          <a:xfrm>
            <a:off x="0" y="-2008"/>
            <a:ext cx="5314536" cy="1325563"/>
          </a:xfrm>
        </p:spPr>
        <p:txBody>
          <a:bodyPr>
            <a:normAutofit/>
          </a:bodyPr>
          <a:lstStyle/>
          <a:p>
            <a:r>
              <a:rPr lang="en-GB" b="1" dirty="0"/>
              <a:t>Referencing :</a:t>
            </a:r>
          </a:p>
        </p:txBody>
      </p:sp>
      <p:sp>
        <p:nvSpPr>
          <p:cNvPr id="3" name="Content Placeholder 2">
            <a:extLst>
              <a:ext uri="{FF2B5EF4-FFF2-40B4-BE49-F238E27FC236}">
                <a16:creationId xmlns:a16="http://schemas.microsoft.com/office/drawing/2014/main" id="{74327DB8-E2E5-4B34-B868-B56BFE3B16BB}"/>
              </a:ext>
            </a:extLst>
          </p:cNvPr>
          <p:cNvSpPr>
            <a:spLocks noGrp="1"/>
          </p:cNvSpPr>
          <p:nvPr>
            <p:ph idx="1"/>
          </p:nvPr>
        </p:nvSpPr>
        <p:spPr>
          <a:xfrm>
            <a:off x="0" y="983618"/>
            <a:ext cx="6750141" cy="3375920"/>
          </a:xfrm>
        </p:spPr>
        <p:txBody>
          <a:bodyPr anchor="t">
            <a:normAutofit/>
          </a:bodyPr>
          <a:lstStyle/>
          <a:p>
            <a:r>
              <a:rPr lang="en-GB" sz="1500" dirty="0" err="1"/>
              <a:t>Encyclopædia</a:t>
            </a:r>
            <a:r>
              <a:rPr lang="en-GB" sz="1500" dirty="0"/>
              <a:t> Britannica, </a:t>
            </a:r>
            <a:r>
              <a:rPr lang="en-GB" sz="1500" dirty="0" err="1"/>
              <a:t>inc</a:t>
            </a:r>
            <a:r>
              <a:rPr lang="en-GB" sz="1500" dirty="0"/>
              <a:t> (2019) ‘Nike, Inc.’ [Online]Available URL at: </a:t>
            </a:r>
            <a:r>
              <a:rPr lang="en-GB" sz="1500" dirty="0">
                <a:hlinkClick r:id="rId3"/>
              </a:rPr>
              <a:t>https://www.britannica.com/topic/Nike-Inc</a:t>
            </a:r>
            <a:r>
              <a:rPr lang="en-GB" sz="1500" dirty="0"/>
              <a:t> (accessed on 02.12.2019)</a:t>
            </a:r>
          </a:p>
          <a:p>
            <a:r>
              <a:rPr lang="en-GB" sz="1500" dirty="0"/>
              <a:t>MarketLine Company Profile: NIKE Inc (2019) NIKE, Inc. MarketLine Company Profile, pp. 1–57. Available at: </a:t>
            </a:r>
            <a:r>
              <a:rPr lang="en-GB" sz="1500" dirty="0">
                <a:hlinkClick r:id="rId4"/>
              </a:rPr>
              <a:t>https://search-ebscohost-com.ezproxy.uwtsd.ac.uk/login.aspx?direct=true&amp;db=bth&amp;AN=139028103&amp;site=ehost-live</a:t>
            </a:r>
            <a:r>
              <a:rPr lang="en-GB" sz="1500" dirty="0"/>
              <a:t> (Accessed: 2 December 2019).</a:t>
            </a:r>
          </a:p>
          <a:p>
            <a:r>
              <a:rPr lang="en-GB" sz="1500" dirty="0"/>
              <a:t>Nike .Inc (2019) Nike Inc. Available at : </a:t>
            </a:r>
            <a:r>
              <a:rPr lang="en-GB" sz="1500" dirty="0">
                <a:hlinkClick r:id="rId5"/>
              </a:rPr>
              <a:t>https://about.nike.com</a:t>
            </a:r>
            <a:r>
              <a:rPr lang="en-GB" sz="1500" dirty="0"/>
              <a:t> (Accessed : 03.12.19)</a:t>
            </a:r>
          </a:p>
          <a:p>
            <a:r>
              <a:rPr lang="en-GB" sz="1500" dirty="0"/>
              <a:t>Nike .Ink (2019) Nike Inc. Available at : https://purpose.nike.com (Accessed: 3.12.19)</a:t>
            </a:r>
          </a:p>
          <a:p>
            <a:endParaRPr lang="en-GB" sz="1500" dirty="0"/>
          </a:p>
          <a:p>
            <a:pPr marL="0" indent="0">
              <a:buNone/>
            </a:pPr>
            <a:endParaRPr lang="en-GB" sz="1500" dirty="0"/>
          </a:p>
          <a:p>
            <a:endParaRPr lang="en-GB" sz="1500" dirty="0"/>
          </a:p>
          <a:p>
            <a:pPr marL="0" indent="0">
              <a:buNone/>
            </a:pPr>
            <a:endParaRPr lang="en-GB" sz="1500" dirty="0"/>
          </a:p>
        </p:txBody>
      </p:sp>
      <p:pic>
        <p:nvPicPr>
          <p:cNvPr id="7" name="Picture 6" descr="A close up of a logo&#10;&#10;Description automatically generated">
            <a:extLst>
              <a:ext uri="{FF2B5EF4-FFF2-40B4-BE49-F238E27FC236}">
                <a16:creationId xmlns:a16="http://schemas.microsoft.com/office/drawing/2014/main" id="{22D18C37-4DB5-491C-971F-217A81E748F6}"/>
              </a:ext>
            </a:extLst>
          </p:cNvPr>
          <p:cNvPicPr>
            <a:picLocks noChangeAspect="1"/>
          </p:cNvPicPr>
          <p:nvPr/>
        </p:nvPicPr>
        <p:blipFill rotWithShape="1">
          <a:blip r:embed="rId6">
            <a:extLst>
              <a:ext uri="{28A0092B-C50C-407E-A947-70E740481C1C}">
                <a14:useLocalDpi xmlns:a14="http://schemas.microsoft.com/office/drawing/2010/main" val="0"/>
              </a:ext>
            </a:extLst>
          </a:blip>
          <a:srcRect l="19890" r="25980"/>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8" name="TextBox 7">
            <a:extLst>
              <a:ext uri="{FF2B5EF4-FFF2-40B4-BE49-F238E27FC236}">
                <a16:creationId xmlns:a16="http://schemas.microsoft.com/office/drawing/2014/main" id="{BD11C303-07C0-4DE2-811F-D65339ADC571}"/>
              </a:ext>
            </a:extLst>
          </p:cNvPr>
          <p:cNvSpPr txBox="1"/>
          <p:nvPr/>
        </p:nvSpPr>
        <p:spPr>
          <a:xfrm>
            <a:off x="10480415" y="6488668"/>
            <a:ext cx="2724151" cy="369332"/>
          </a:xfrm>
          <a:prstGeom prst="rect">
            <a:avLst/>
          </a:prstGeom>
          <a:noFill/>
        </p:spPr>
        <p:txBody>
          <a:bodyPr wrap="square" rtlCol="0">
            <a:spAutoFit/>
          </a:bodyPr>
          <a:lstStyle/>
          <a:p>
            <a:pPr>
              <a:spcAft>
                <a:spcPts val="600"/>
              </a:spcAft>
            </a:pPr>
            <a:r>
              <a:rPr lang="en-GB" dirty="0"/>
              <a:t> Nikolay 1907852</a:t>
            </a:r>
            <a:endParaRPr lang="en-GB"/>
          </a:p>
        </p:txBody>
      </p:sp>
    </p:spTree>
    <p:extLst>
      <p:ext uri="{BB962C8B-B14F-4D97-AF65-F5344CB8AC3E}">
        <p14:creationId xmlns:p14="http://schemas.microsoft.com/office/powerpoint/2010/main" val="11751567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arn(inVertical)">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3363" y="166392"/>
            <a:ext cx="7696199" cy="1079989"/>
          </a:xfrm>
        </p:spPr>
        <p:txBody>
          <a:bodyPr>
            <a:normAutofit/>
          </a:bodyPr>
          <a:lstStyle/>
          <a:p>
            <a:r>
              <a:rPr lang="en-GB" sz="3600" dirty="0"/>
              <a:t>References:</a:t>
            </a:r>
          </a:p>
        </p:txBody>
      </p:sp>
      <p:sp>
        <p:nvSpPr>
          <p:cNvPr id="3" name="Content Placeholder 2"/>
          <p:cNvSpPr>
            <a:spLocks noGrp="1"/>
          </p:cNvSpPr>
          <p:nvPr>
            <p:ph idx="1"/>
          </p:nvPr>
        </p:nvSpPr>
        <p:spPr>
          <a:xfrm>
            <a:off x="1141415" y="2374795"/>
            <a:ext cx="7696199" cy="3416406"/>
          </a:xfrm>
        </p:spPr>
        <p:txBody>
          <a:bodyPr>
            <a:noAutofit/>
          </a:bodyPr>
          <a:lstStyle/>
          <a:p>
            <a:pPr>
              <a:lnSpc>
                <a:spcPct val="90000"/>
              </a:lnSpc>
            </a:pPr>
            <a:r>
              <a:rPr lang="en-GB" sz="1800" dirty="0"/>
              <a:t>THEROBOTREPORT</a:t>
            </a:r>
            <a:r>
              <a:rPr lang="en-US" sz="1800" dirty="0" err="1"/>
              <a:t>Grabit</a:t>
            </a:r>
            <a:r>
              <a:rPr lang="en-US" sz="1800" dirty="0"/>
              <a:t> Robots Use Static Electricity to Make Nikes Faster than Humans[online] February 14, 2018</a:t>
            </a:r>
            <a:r>
              <a:rPr lang="en-GB" sz="1800" dirty="0">
                <a:hlinkClick r:id="rId2"/>
              </a:rPr>
              <a:t>https://www.therobotreport.com/grabit-robots-make-nikes-faster-humans/</a:t>
            </a:r>
            <a:endParaRPr lang="en-GB" sz="1800" dirty="0"/>
          </a:p>
          <a:p>
            <a:pPr>
              <a:lnSpc>
                <a:spcPct val="90000"/>
              </a:lnSpc>
            </a:pPr>
            <a:r>
              <a:rPr lang="en-GB" sz="1800" dirty="0" err="1"/>
              <a:t>Rebellionresearch</a:t>
            </a:r>
            <a:r>
              <a:rPr lang="en-GB" sz="1800" dirty="0"/>
              <a:t>,</a:t>
            </a:r>
            <a:r>
              <a:rPr lang="en-US" sz="1800" b="1" dirty="0">
                <a:effectLst/>
              </a:rPr>
              <a:t> Nike Jumps on Artificial Intelligence[online]</a:t>
            </a:r>
            <a:r>
              <a:rPr lang="en-GB" sz="1800" dirty="0"/>
              <a:t>-August 26, 2019</a:t>
            </a:r>
            <a:r>
              <a:rPr lang="en-GB" sz="1800" dirty="0">
                <a:hlinkClick r:id="rId3"/>
              </a:rPr>
              <a:t>https://www.rebellionresearch.com/blog/nike-jumps-on-artificial-intelligence</a:t>
            </a:r>
            <a:endParaRPr lang="en-GB" sz="1800" dirty="0"/>
          </a:p>
          <a:p>
            <a:pPr>
              <a:lnSpc>
                <a:spcPct val="90000"/>
              </a:lnSpc>
            </a:pPr>
            <a:r>
              <a:rPr lang="en-GB" sz="1800" dirty="0"/>
              <a:t>Online users-</a:t>
            </a:r>
            <a:r>
              <a:rPr lang="en-GB" sz="1800" dirty="0">
                <a:hlinkClick r:id="rId4"/>
              </a:rPr>
              <a:t>https://www.statista.com/statistics/617136/digital-population-worldwide/</a:t>
            </a:r>
            <a:endParaRPr lang="en-GB" sz="1800" dirty="0"/>
          </a:p>
          <a:p>
            <a:pPr>
              <a:lnSpc>
                <a:spcPct val="90000"/>
              </a:lnSpc>
            </a:pPr>
            <a:r>
              <a:rPr lang="en-GB" sz="1800" dirty="0"/>
              <a:t>Amount of people who own a smart phone-</a:t>
            </a:r>
            <a:r>
              <a:rPr lang="en-GB" sz="1800" dirty="0">
                <a:hlinkClick r:id="rId5"/>
              </a:rPr>
              <a:t>https://www.oberlo.com/statistics/how-many-people-have-smartphones</a:t>
            </a:r>
            <a:endParaRPr lang="en-GB" sz="1800" dirty="0"/>
          </a:p>
          <a:p>
            <a:pPr>
              <a:lnSpc>
                <a:spcPct val="90000"/>
              </a:lnSpc>
            </a:pPr>
            <a:r>
              <a:rPr lang="en-GB" sz="1800" dirty="0"/>
              <a:t>Nike E-Commerce-</a:t>
            </a:r>
            <a:r>
              <a:rPr lang="en-GB" sz="1800" dirty="0">
                <a:hlinkClick r:id="rId6"/>
              </a:rPr>
              <a:t>https://www.vanguardsw.com/2018/08/nike-adidas-shifted-e-commerce/</a:t>
            </a:r>
            <a:r>
              <a:rPr lang="en-GB" sz="1800" dirty="0"/>
              <a:t>,</a:t>
            </a:r>
            <a:r>
              <a:rPr lang="en-GB" sz="1800" dirty="0">
                <a:hlinkClick r:id="rId7"/>
              </a:rPr>
              <a:t> https://securionpay.com/blog/ecommerce-shopping-experience/</a:t>
            </a:r>
            <a:endParaRPr lang="en-GB" sz="1800" dirty="0"/>
          </a:p>
          <a:p>
            <a:pPr>
              <a:lnSpc>
                <a:spcPct val="90000"/>
              </a:lnSpc>
            </a:pPr>
            <a:endParaRPr lang="en-GB" sz="1800" dirty="0"/>
          </a:p>
          <a:p>
            <a:pPr>
              <a:lnSpc>
                <a:spcPct val="90000"/>
              </a:lnSpc>
            </a:pPr>
            <a:r>
              <a:rPr lang="en-GB" sz="1800" dirty="0"/>
              <a:t>Automate technology-</a:t>
            </a:r>
            <a:r>
              <a:rPr lang="en-GB" sz="1800" dirty="0">
                <a:hlinkClick r:id="rId8"/>
              </a:rPr>
              <a:t>https://www.africanexponent.com/post/10885-how-the-modern-technology-is-used-in-business</a:t>
            </a:r>
            <a:endParaRPr lang="en-GB" sz="1800" dirty="0"/>
          </a:p>
          <a:p>
            <a:pPr marL="0" indent="0">
              <a:lnSpc>
                <a:spcPct val="90000"/>
              </a:lnSpc>
              <a:buNone/>
            </a:pPr>
            <a:br>
              <a:rPr lang="en-GB" sz="1800" dirty="0"/>
            </a:br>
            <a:endParaRPr lang="en-GB" sz="1800" dirty="0"/>
          </a:p>
        </p:txBody>
      </p:sp>
      <p:sp>
        <p:nvSpPr>
          <p:cNvPr id="4" name="Footer Placeholder 3"/>
          <p:cNvSpPr>
            <a:spLocks noGrp="1"/>
          </p:cNvSpPr>
          <p:nvPr>
            <p:ph type="ftr" sz="quarter" idx="11"/>
          </p:nvPr>
        </p:nvSpPr>
        <p:spPr/>
        <p:txBody>
          <a:bodyPr/>
          <a:lstStyle/>
          <a:p>
            <a:r>
              <a:rPr lang="en-US">
                <a:solidFill>
                  <a:prstClr val="white">
                    <a:lumMod val="75000"/>
                  </a:prstClr>
                </a:solidFill>
              </a:rPr>
              <a:t>Edis 1907377</a:t>
            </a:r>
            <a:endParaRPr lang="en-US" dirty="0">
              <a:solidFill>
                <a:prstClr val="white">
                  <a:lumMod val="75000"/>
                </a:prstClr>
              </a:solidFill>
            </a:endParaRPr>
          </a:p>
        </p:txBody>
      </p:sp>
    </p:spTree>
    <p:extLst>
      <p:ext uri="{BB962C8B-B14F-4D97-AF65-F5344CB8AC3E}">
        <p14:creationId xmlns:p14="http://schemas.microsoft.com/office/powerpoint/2010/main" val="282157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A9E023"/>
      </a:accent1>
      <a:accent2>
        <a:srgbClr val="1FCDB6"/>
      </a:accent2>
      <a:accent3>
        <a:srgbClr val="5F99C9"/>
      </a:accent3>
      <a:accent4>
        <a:srgbClr val="AE65D1"/>
      </a:accent4>
      <a:accent5>
        <a:srgbClr val="D06423"/>
      </a:accent5>
      <a:accent6>
        <a:srgbClr val="DCAB11"/>
      </a:accent6>
      <a:hlink>
        <a:srgbClr val="ADE133"/>
      </a:hlink>
      <a:folHlink>
        <a:srgbClr val="C2EA6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1FEE2289-88FB-467C-9C9A-54F3C85768F0}"/>
    </a:ext>
  </a:extLst>
</a:theme>
</file>

<file path=ppt/theme/theme3.xml><?xml version="1.0" encoding="utf-8"?>
<a:theme xmlns:a="http://schemas.openxmlformats.org/drawingml/2006/main" name="1_Mesh">
  <a:themeElements>
    <a:clrScheme name="Mesh">
      <a:dk1>
        <a:sysClr val="windowText" lastClr="000000"/>
      </a:dk1>
      <a:lt1>
        <a:sysClr val="window" lastClr="FFFFFF"/>
      </a:lt1>
      <a:dk2>
        <a:srgbClr val="363D46"/>
      </a:dk2>
      <a:lt2>
        <a:srgbClr val="EBEBEB"/>
      </a:lt2>
      <a:accent1>
        <a:srgbClr val="A9E023"/>
      </a:accent1>
      <a:accent2>
        <a:srgbClr val="1FCDB6"/>
      </a:accent2>
      <a:accent3>
        <a:srgbClr val="5F99C9"/>
      </a:accent3>
      <a:accent4>
        <a:srgbClr val="AE65D1"/>
      </a:accent4>
      <a:accent5>
        <a:srgbClr val="D06423"/>
      </a:accent5>
      <a:accent6>
        <a:srgbClr val="DCAB11"/>
      </a:accent6>
      <a:hlink>
        <a:srgbClr val="ADE133"/>
      </a:hlink>
      <a:folHlink>
        <a:srgbClr val="C2EA6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1FEE2289-88FB-467C-9C9A-54F3C85768F0}"/>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377</TotalTime>
  <Words>3103</Words>
  <Application>Microsoft Office PowerPoint</Application>
  <PresentationFormat>Widescreen</PresentationFormat>
  <Paragraphs>205</Paragraphs>
  <Slides>23</Slides>
  <Notes>10</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23</vt:i4>
      </vt:variant>
    </vt:vector>
  </HeadingPairs>
  <TitlesOfParts>
    <vt:vector size="33" baseType="lpstr">
      <vt:lpstr>Arial</vt:lpstr>
      <vt:lpstr>Arial,Sans-Serif</vt:lpstr>
      <vt:lpstr>Calibri</vt:lpstr>
      <vt:lpstr>Calibri Light</vt:lpstr>
      <vt:lpstr>Century Gothic</vt:lpstr>
      <vt:lpstr>1_Office Theme</vt:lpstr>
      <vt:lpstr>Mesh</vt:lpstr>
      <vt:lpstr>1_Mesh</vt:lpstr>
      <vt:lpstr>2_Office Theme</vt:lpstr>
      <vt:lpstr>Office Theme</vt:lpstr>
      <vt:lpstr>Nike Inc Presentation</vt:lpstr>
      <vt:lpstr>Introduction</vt:lpstr>
      <vt:lpstr>Background of the Organisation:</vt:lpstr>
      <vt:lpstr>Aims and Objectives of the Organisation</vt:lpstr>
      <vt:lpstr>Challenges before  introducing  modern  technology</vt:lpstr>
      <vt:lpstr>Loses due to product returns </vt:lpstr>
      <vt:lpstr>Technology preventing shoplifting</vt:lpstr>
      <vt:lpstr>Impact of modern technology:</vt:lpstr>
      <vt:lpstr>Impact of modern technology:</vt:lpstr>
      <vt:lpstr>PowerPoint Presentation</vt:lpstr>
      <vt:lpstr>Impact of modern technology:</vt:lpstr>
      <vt:lpstr>Impact of modern technology:</vt:lpstr>
      <vt:lpstr>Insights of the modern technology</vt:lpstr>
      <vt:lpstr>Nike fit</vt:lpstr>
      <vt:lpstr>Nike app </vt:lpstr>
      <vt:lpstr>Nike Air &amp; Nike Flywire</vt:lpstr>
      <vt:lpstr>Nike joyride </vt:lpstr>
      <vt:lpstr>Lessons drawn from the case study </vt:lpstr>
      <vt:lpstr>Conclusion</vt:lpstr>
      <vt:lpstr>References:</vt:lpstr>
      <vt:lpstr>References</vt:lpstr>
      <vt:lpstr>Referencing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Nike Inc Presentation</dc:title>
  <dc:creator>Nikolay Rangelov</dc:creator>
  <cp:lastModifiedBy>Nikolay Rangelov</cp:lastModifiedBy>
  <cp:revision>310</cp:revision>
  <dcterms:created xsi:type="dcterms:W3CDTF">2019-12-03T10:40:34Z</dcterms:created>
  <dcterms:modified xsi:type="dcterms:W3CDTF">2019-12-11T21:28:29Z</dcterms:modified>
</cp:coreProperties>
</file>