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66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7" r:id="rId12"/>
    <p:sldId id="268" r:id="rId13"/>
    <p:sldId id="269" r:id="rId14"/>
    <p:sldId id="270" r:id="rId15"/>
    <p:sldId id="271" r:id="rId16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3A0C9CD-C82E-46D3-98E3-79D74C8D3E84}" v="245" dt="2026-02-13T05:35:28.627"/>
    <p1510:client id="{34DA269E-1D67-4E63-BFB4-1AA2F1BBEEE6}" v="2616" dt="2026-02-12T16:23:25.489"/>
    <p1510:client id="{35412983-190D-47BB-BCFF-C0DED44F09F3}" v="1" dt="2026-02-12T15:08:54.760"/>
    <p1510:client id="{6205F00B-2058-422F-B012-042CD85E606A}" v="324" dt="2026-02-12T17:45:22.153"/>
    <p1510:client id="{740278C6-554A-45AB-A093-1587834AF18C}" v="182" dt="2026-02-12T17:21:14.507"/>
    <p1510:client id="{CDD53E26-D0FE-4CB8-9524-80611F14FAC0}" v="356" dt="2026-02-12T17:04:50.939"/>
    <p1510:client id="{D3737BE6-C1A6-41F4-93FA-E3C19042EE31}" v="3196" dt="2026-02-12T15:02:23.629"/>
    <p1510:client id="{DE5E86E1-F3BA-4CC0-ACB9-721220C03C81}" v="5" dt="2026-02-12T15:06:01.710"/>
    <p1510:client id="{E6BF1BAB-FD0A-4F9A-89B3-C52E15312F20}" v="1" dt="2026-02-12T15:14:32.80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79" d="100"/>
          <a:sy n="79" d="100"/>
        </p:scale>
        <p:origin x="821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4" Type="http://schemas.openxmlformats.org/officeDocument/2006/relationships/image" Target="../media/image13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4" Type="http://schemas.openxmlformats.org/officeDocument/2006/relationships/image" Target="../media/image13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D602C41-5DBD-49F8-A11A-55E36049F3F4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1C86431F-102D-47D8-BE1C-0E7B0A2D4FFB}">
      <dgm:prSet/>
      <dgm:spPr/>
      <dgm:t>
        <a:bodyPr/>
        <a:lstStyle/>
        <a:p>
          <a:r>
            <a:rPr lang="en-GB" b="1" dirty="0">
              <a:latin typeface="Times New Roman" panose="02020603050405020304" pitchFamily="18" charset="0"/>
              <a:cs typeface="Times New Roman" panose="02020603050405020304" pitchFamily="18" charset="0"/>
            </a:rPr>
            <a:t>01. Introduction</a:t>
          </a:r>
          <a:endParaRPr lang="en-US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B13AB9D7-4AFB-458E-BE58-132933845433}" type="parTrans" cxnId="{7B6ABC4A-97CB-48EA-ACB1-E150390F376B}">
      <dgm:prSet/>
      <dgm:spPr/>
      <dgm:t>
        <a:bodyPr/>
        <a:lstStyle/>
        <a:p>
          <a:endParaRPr lang="en-US"/>
        </a:p>
      </dgm:t>
    </dgm:pt>
    <dgm:pt modelId="{9FD20D90-FD24-4CB1-8B7D-80E93EDC6DF6}" type="sibTrans" cxnId="{7B6ABC4A-97CB-48EA-ACB1-E150390F376B}">
      <dgm:prSet/>
      <dgm:spPr/>
      <dgm:t>
        <a:bodyPr/>
        <a:lstStyle/>
        <a:p>
          <a:endParaRPr lang="en-US"/>
        </a:p>
      </dgm:t>
    </dgm:pt>
    <dgm:pt modelId="{E090DEEA-6BB5-432D-91E9-873E74B4A9AF}">
      <dgm:prSet/>
      <dgm:spPr/>
      <dgm:t>
        <a:bodyPr/>
        <a:lstStyle/>
        <a:p>
          <a:r>
            <a:rPr lang="en-GB" dirty="0">
              <a:latin typeface="Times New Roman" panose="02020603050405020304" pitchFamily="18" charset="0"/>
              <a:cs typeface="Times New Roman" panose="02020603050405020304" pitchFamily="18" charset="0"/>
            </a:rPr>
            <a:t>Overview of Greenfield Home Care Agency</a:t>
          </a:r>
          <a:endParaRPr lang="en-US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B58F383D-94BC-4EEC-8F78-FB9D0CCD9965}" type="parTrans" cxnId="{262AFCB9-0E5A-49D1-B20C-F84989E381F6}">
      <dgm:prSet/>
      <dgm:spPr/>
      <dgm:t>
        <a:bodyPr/>
        <a:lstStyle/>
        <a:p>
          <a:endParaRPr lang="en-US"/>
        </a:p>
      </dgm:t>
    </dgm:pt>
    <dgm:pt modelId="{53DF7AEE-274D-42B2-83EF-E6D85DAC7D24}" type="sibTrans" cxnId="{262AFCB9-0E5A-49D1-B20C-F84989E381F6}">
      <dgm:prSet/>
      <dgm:spPr/>
      <dgm:t>
        <a:bodyPr/>
        <a:lstStyle/>
        <a:p>
          <a:endParaRPr lang="en-US"/>
        </a:p>
      </dgm:t>
    </dgm:pt>
    <dgm:pt modelId="{4B54B434-D625-4C6F-ADBC-8BBF5FF3B740}">
      <dgm:prSet/>
      <dgm:spPr/>
      <dgm:t>
        <a:bodyPr/>
        <a:lstStyle/>
        <a:p>
          <a:r>
            <a:rPr lang="en-GB" b="1" dirty="0">
              <a:latin typeface="Times New Roman" panose="02020603050405020304" pitchFamily="18" charset="0"/>
              <a:cs typeface="Times New Roman" panose="02020603050405020304" pitchFamily="18" charset="0"/>
            </a:rPr>
            <a:t>02. Microsoft Word for Efficiency</a:t>
          </a:r>
          <a:endParaRPr lang="en-US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F8986CA0-A905-4C51-8E7D-A233A34C2F99}" type="parTrans" cxnId="{0E4158E8-0EBA-458D-B678-A9F506BF6419}">
      <dgm:prSet/>
      <dgm:spPr/>
      <dgm:t>
        <a:bodyPr/>
        <a:lstStyle/>
        <a:p>
          <a:endParaRPr lang="en-US"/>
        </a:p>
      </dgm:t>
    </dgm:pt>
    <dgm:pt modelId="{9FB5476B-75C5-4EF7-845A-5A2CC5DD0F09}" type="sibTrans" cxnId="{0E4158E8-0EBA-458D-B678-A9F506BF6419}">
      <dgm:prSet/>
      <dgm:spPr/>
      <dgm:t>
        <a:bodyPr/>
        <a:lstStyle/>
        <a:p>
          <a:endParaRPr lang="en-US"/>
        </a:p>
      </dgm:t>
    </dgm:pt>
    <dgm:pt modelId="{BF36EF47-E847-423F-BC4C-6517E0087D2C}">
      <dgm:prSet/>
      <dgm:spPr/>
      <dgm:t>
        <a:bodyPr/>
        <a:lstStyle/>
        <a:p>
          <a:r>
            <a:rPr lang="en-GB" dirty="0">
              <a:latin typeface="Times New Roman" panose="02020603050405020304" pitchFamily="18" charset="0"/>
              <a:cs typeface="Times New Roman" panose="02020603050405020304" pitchFamily="18" charset="0"/>
            </a:rPr>
            <a:t>Importance of this tool in Health and Social care focusing on our study case</a:t>
          </a:r>
          <a:endParaRPr lang="en-US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E8AB32B2-E10E-4AC7-ADA2-2E0AF296115F}" type="parTrans" cxnId="{F91E20AE-3652-4E7C-9178-6FAD5B169EBD}">
      <dgm:prSet/>
      <dgm:spPr/>
      <dgm:t>
        <a:bodyPr/>
        <a:lstStyle/>
        <a:p>
          <a:endParaRPr lang="en-US"/>
        </a:p>
      </dgm:t>
    </dgm:pt>
    <dgm:pt modelId="{D70D1174-4A63-4F13-BD1D-D9CE0C1B7A3C}" type="sibTrans" cxnId="{F91E20AE-3652-4E7C-9178-6FAD5B169EBD}">
      <dgm:prSet/>
      <dgm:spPr/>
      <dgm:t>
        <a:bodyPr/>
        <a:lstStyle/>
        <a:p>
          <a:endParaRPr lang="en-US"/>
        </a:p>
      </dgm:t>
    </dgm:pt>
    <dgm:pt modelId="{63D4A455-75D3-4CB7-9575-694C8E12E2FB}">
      <dgm:prSet/>
      <dgm:spPr/>
      <dgm:t>
        <a:bodyPr/>
        <a:lstStyle/>
        <a:p>
          <a:r>
            <a:rPr lang="en-GB" dirty="0">
              <a:latin typeface="Times New Roman" panose="02020603050405020304" pitchFamily="18" charset="0"/>
              <a:cs typeface="Times New Roman" panose="02020603050405020304" pitchFamily="18" charset="0"/>
            </a:rPr>
            <a:t>Pros and Cons</a:t>
          </a:r>
          <a:endParaRPr lang="en-US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0CE87922-AF65-410E-AE11-66F2807F09A8}" type="parTrans" cxnId="{E4A35DC5-2E6B-4775-9031-A5EAE9F1FC5C}">
      <dgm:prSet/>
      <dgm:spPr/>
      <dgm:t>
        <a:bodyPr/>
        <a:lstStyle/>
        <a:p>
          <a:endParaRPr lang="en-US"/>
        </a:p>
      </dgm:t>
    </dgm:pt>
    <dgm:pt modelId="{FEF18025-E19B-40CD-A785-A40E62F1BECF}" type="sibTrans" cxnId="{E4A35DC5-2E6B-4775-9031-A5EAE9F1FC5C}">
      <dgm:prSet/>
      <dgm:spPr/>
      <dgm:t>
        <a:bodyPr/>
        <a:lstStyle/>
        <a:p>
          <a:endParaRPr lang="en-US"/>
        </a:p>
      </dgm:t>
    </dgm:pt>
    <dgm:pt modelId="{0537B0F6-563B-4B44-84FE-2758CD7E0C4B}">
      <dgm:prSet/>
      <dgm:spPr/>
      <dgm:t>
        <a:bodyPr/>
        <a:lstStyle/>
        <a:p>
          <a:r>
            <a:rPr lang="en-GB" b="1" dirty="0">
              <a:latin typeface="Times New Roman" panose="02020603050405020304" pitchFamily="18" charset="0"/>
              <a:cs typeface="Times New Roman" panose="02020603050405020304" pitchFamily="18" charset="0"/>
            </a:rPr>
            <a:t>03. Teams Collaboration Strategy </a:t>
          </a:r>
          <a:endParaRPr lang="en-US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7C059E70-16DA-40E9-A8E4-28D4D8BE2ACD}" type="parTrans" cxnId="{ED2E4CFF-3D5E-4DAB-94F3-F4743FDA8846}">
      <dgm:prSet/>
      <dgm:spPr/>
      <dgm:t>
        <a:bodyPr/>
        <a:lstStyle/>
        <a:p>
          <a:endParaRPr lang="en-US"/>
        </a:p>
      </dgm:t>
    </dgm:pt>
    <dgm:pt modelId="{F775820A-3ACD-4190-A353-DADDE8904E26}" type="sibTrans" cxnId="{ED2E4CFF-3D5E-4DAB-94F3-F4743FDA8846}">
      <dgm:prSet/>
      <dgm:spPr/>
      <dgm:t>
        <a:bodyPr/>
        <a:lstStyle/>
        <a:p>
          <a:endParaRPr lang="en-US"/>
        </a:p>
      </dgm:t>
    </dgm:pt>
    <dgm:pt modelId="{45FD437C-7C34-44A4-BA28-69A97F2F8B3A}">
      <dgm:prSet/>
      <dgm:spPr/>
      <dgm:t>
        <a:bodyPr/>
        <a:lstStyle/>
        <a:p>
          <a:r>
            <a:rPr lang="en-GB">
              <a:latin typeface="Times New Roman" panose="02020603050405020304" pitchFamily="18" charset="0"/>
              <a:cs typeface="Times New Roman" panose="02020603050405020304" pitchFamily="18" charset="0"/>
            </a:rPr>
            <a:t>Importance of this tool in Health and Social care focusing on our study case</a:t>
          </a:r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8C6210CF-2789-4967-BCBD-E43A07BAEE55}" type="parTrans" cxnId="{06B0ABFE-DBD1-439C-97B9-B885A9E12206}">
      <dgm:prSet/>
      <dgm:spPr/>
      <dgm:t>
        <a:bodyPr/>
        <a:lstStyle/>
        <a:p>
          <a:endParaRPr lang="en-US"/>
        </a:p>
      </dgm:t>
    </dgm:pt>
    <dgm:pt modelId="{0CD8544A-AD25-4EDD-B304-58BF5FBD016B}" type="sibTrans" cxnId="{06B0ABFE-DBD1-439C-97B9-B885A9E12206}">
      <dgm:prSet/>
      <dgm:spPr/>
      <dgm:t>
        <a:bodyPr/>
        <a:lstStyle/>
        <a:p>
          <a:endParaRPr lang="en-US"/>
        </a:p>
      </dgm:t>
    </dgm:pt>
    <dgm:pt modelId="{B6033146-CA3B-43C3-AEBD-DBAC8819E773}">
      <dgm:prSet/>
      <dgm:spPr/>
      <dgm:t>
        <a:bodyPr/>
        <a:lstStyle/>
        <a:p>
          <a:r>
            <a:rPr lang="en-GB" dirty="0">
              <a:latin typeface="Times New Roman" panose="02020603050405020304" pitchFamily="18" charset="0"/>
              <a:cs typeface="Times New Roman" panose="02020603050405020304" pitchFamily="18" charset="0"/>
            </a:rPr>
            <a:t>Pros and Cons</a:t>
          </a:r>
          <a:endParaRPr lang="en-US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84CAC66B-744B-411D-80FC-F59024999CE7}" type="parTrans" cxnId="{0250A4A2-8AD3-46CC-B4F3-3350E7D4CCD4}">
      <dgm:prSet/>
      <dgm:spPr/>
      <dgm:t>
        <a:bodyPr/>
        <a:lstStyle/>
        <a:p>
          <a:endParaRPr lang="en-US"/>
        </a:p>
      </dgm:t>
    </dgm:pt>
    <dgm:pt modelId="{174EC9A0-B867-430C-83B4-6B2A7ADB2C2E}" type="sibTrans" cxnId="{0250A4A2-8AD3-46CC-B4F3-3350E7D4CCD4}">
      <dgm:prSet/>
      <dgm:spPr/>
      <dgm:t>
        <a:bodyPr/>
        <a:lstStyle/>
        <a:p>
          <a:endParaRPr lang="en-US"/>
        </a:p>
      </dgm:t>
    </dgm:pt>
    <dgm:pt modelId="{0ED81356-05F9-4C76-BF34-6BEB25E3EEA2}">
      <dgm:prSet/>
      <dgm:spPr/>
      <dgm:t>
        <a:bodyPr/>
        <a:lstStyle/>
        <a:p>
          <a:r>
            <a:rPr lang="en-GB" b="1" dirty="0">
              <a:latin typeface="Times New Roman" panose="02020603050405020304" pitchFamily="18" charset="0"/>
              <a:cs typeface="Times New Roman" panose="02020603050405020304" pitchFamily="18" charset="0"/>
            </a:rPr>
            <a:t>04. Digital Safety Action Plan</a:t>
          </a:r>
          <a:endParaRPr lang="en-US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F6A3C177-CF0D-48B7-A92A-4F3DEA4F6A1C}" type="parTrans" cxnId="{91AE1350-51F7-4E6B-A3FB-46E8DC471B26}">
      <dgm:prSet/>
      <dgm:spPr/>
      <dgm:t>
        <a:bodyPr/>
        <a:lstStyle/>
        <a:p>
          <a:endParaRPr lang="en-US"/>
        </a:p>
      </dgm:t>
    </dgm:pt>
    <dgm:pt modelId="{2D07470D-61E4-4933-BFB2-C3786613B405}" type="sibTrans" cxnId="{91AE1350-51F7-4E6B-A3FB-46E8DC471B26}">
      <dgm:prSet/>
      <dgm:spPr/>
      <dgm:t>
        <a:bodyPr/>
        <a:lstStyle/>
        <a:p>
          <a:endParaRPr lang="en-US"/>
        </a:p>
      </dgm:t>
    </dgm:pt>
    <dgm:pt modelId="{4AE224C6-F134-44C3-9B11-618B5DB9AD7B}">
      <dgm:prSet/>
      <dgm:spPr/>
      <dgm:t>
        <a:bodyPr/>
        <a:lstStyle/>
        <a:p>
          <a:r>
            <a:rPr lang="en-GB">
              <a:latin typeface="Times New Roman" panose="02020603050405020304" pitchFamily="18" charset="0"/>
              <a:cs typeface="Times New Roman" panose="02020603050405020304" pitchFamily="18" charset="0"/>
            </a:rPr>
            <a:t>Aspects to be considerate</a:t>
          </a:r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5EF0876A-8B4A-4DDD-BE38-D11351CAA5A0}" type="parTrans" cxnId="{28C8AC1D-C132-49DF-9790-A07D35B9B14A}">
      <dgm:prSet/>
      <dgm:spPr/>
      <dgm:t>
        <a:bodyPr/>
        <a:lstStyle/>
        <a:p>
          <a:endParaRPr lang="en-US"/>
        </a:p>
      </dgm:t>
    </dgm:pt>
    <dgm:pt modelId="{3D8AF167-865E-4C22-8BD4-1B7E42C446CF}" type="sibTrans" cxnId="{28C8AC1D-C132-49DF-9790-A07D35B9B14A}">
      <dgm:prSet/>
      <dgm:spPr/>
      <dgm:t>
        <a:bodyPr/>
        <a:lstStyle/>
        <a:p>
          <a:endParaRPr lang="en-US"/>
        </a:p>
      </dgm:t>
    </dgm:pt>
    <dgm:pt modelId="{F26099AF-FDDC-4F28-88EC-39BEB4AB2FEC}">
      <dgm:prSet/>
      <dgm:spPr/>
      <dgm:t>
        <a:bodyPr/>
        <a:lstStyle/>
        <a:p>
          <a:r>
            <a:rPr lang="en-GB" dirty="0">
              <a:latin typeface="Times New Roman" panose="02020603050405020304" pitchFamily="18" charset="0"/>
              <a:cs typeface="Times New Roman" panose="02020603050405020304" pitchFamily="18" charset="0"/>
            </a:rPr>
            <a:t>Key goals for data security</a:t>
          </a:r>
          <a:endParaRPr lang="en-US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15E29E87-B0E5-412B-8CB6-B8EABF6C6159}" type="parTrans" cxnId="{56549D9F-AAB0-41A8-B0A3-FF741AC790D8}">
      <dgm:prSet/>
      <dgm:spPr/>
      <dgm:t>
        <a:bodyPr/>
        <a:lstStyle/>
        <a:p>
          <a:endParaRPr lang="en-US"/>
        </a:p>
      </dgm:t>
    </dgm:pt>
    <dgm:pt modelId="{C17999A1-382B-4BE0-8A19-F9EB26577AC0}" type="sibTrans" cxnId="{56549D9F-AAB0-41A8-B0A3-FF741AC790D8}">
      <dgm:prSet/>
      <dgm:spPr/>
      <dgm:t>
        <a:bodyPr/>
        <a:lstStyle/>
        <a:p>
          <a:endParaRPr lang="en-US"/>
        </a:p>
      </dgm:t>
    </dgm:pt>
    <dgm:pt modelId="{9C15BE0B-8F06-4E04-826B-760BB24A876D}">
      <dgm:prSet/>
      <dgm:spPr/>
      <dgm:t>
        <a:bodyPr/>
        <a:lstStyle/>
        <a:p>
          <a:r>
            <a:rPr lang="en-GB" dirty="0">
              <a:latin typeface="Times New Roman" panose="02020603050405020304" pitchFamily="18" charset="0"/>
              <a:cs typeface="Times New Roman" panose="02020603050405020304" pitchFamily="18" charset="0"/>
            </a:rPr>
            <a:t>Implementation Checklist</a:t>
          </a:r>
          <a:endParaRPr lang="en-US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7C47C5AF-0503-4462-B7B9-2B570EFB12A1}" type="parTrans" cxnId="{304FD6CF-D047-438C-AF76-4F5942757313}">
      <dgm:prSet/>
      <dgm:spPr/>
      <dgm:t>
        <a:bodyPr/>
        <a:lstStyle/>
        <a:p>
          <a:endParaRPr lang="en-US"/>
        </a:p>
      </dgm:t>
    </dgm:pt>
    <dgm:pt modelId="{4D61D6FA-D27D-4085-B9DB-92A1BCBCFEB4}" type="sibTrans" cxnId="{304FD6CF-D047-438C-AF76-4F5942757313}">
      <dgm:prSet/>
      <dgm:spPr/>
      <dgm:t>
        <a:bodyPr/>
        <a:lstStyle/>
        <a:p>
          <a:endParaRPr lang="en-US"/>
        </a:p>
      </dgm:t>
    </dgm:pt>
    <dgm:pt modelId="{221D5308-E2AA-485D-AE62-43A1EBA6D064}">
      <dgm:prSet/>
      <dgm:spPr/>
      <dgm:t>
        <a:bodyPr/>
        <a:lstStyle/>
        <a:p>
          <a:r>
            <a:rPr lang="en-GB" b="1" dirty="0">
              <a:latin typeface="Times New Roman" panose="02020603050405020304" pitchFamily="18" charset="0"/>
              <a:cs typeface="Times New Roman" panose="02020603050405020304" pitchFamily="18" charset="0"/>
            </a:rPr>
            <a:t>05. Conclusion</a:t>
          </a:r>
          <a:endParaRPr lang="en-US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A2C2B1D5-EEB7-410D-82D1-4DC22CD5AE6E}" type="parTrans" cxnId="{11F27D3F-FBE5-40C9-A31C-0B324EE05CCA}">
      <dgm:prSet/>
      <dgm:spPr/>
      <dgm:t>
        <a:bodyPr/>
        <a:lstStyle/>
        <a:p>
          <a:endParaRPr lang="en-US"/>
        </a:p>
      </dgm:t>
    </dgm:pt>
    <dgm:pt modelId="{248DBAF2-81C1-4813-9750-0076412BC36D}" type="sibTrans" cxnId="{11F27D3F-FBE5-40C9-A31C-0B324EE05CCA}">
      <dgm:prSet/>
      <dgm:spPr/>
      <dgm:t>
        <a:bodyPr/>
        <a:lstStyle/>
        <a:p>
          <a:endParaRPr lang="en-US"/>
        </a:p>
      </dgm:t>
    </dgm:pt>
    <dgm:pt modelId="{735D080F-800C-4994-BF9E-70E46365A899}">
      <dgm:prSet/>
      <dgm:spPr/>
      <dgm:t>
        <a:bodyPr/>
        <a:lstStyle/>
        <a:p>
          <a:r>
            <a:rPr lang="en-GB" dirty="0">
              <a:latin typeface="Times New Roman" panose="02020603050405020304" pitchFamily="18" charset="0"/>
              <a:cs typeface="Times New Roman" panose="02020603050405020304" pitchFamily="18" charset="0"/>
            </a:rPr>
            <a:t>Concise Overview</a:t>
          </a:r>
          <a:endParaRPr lang="en-US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B3E6E720-2EC7-4215-A466-56DD277742F5}" type="parTrans" cxnId="{9257B61B-BB8A-42D9-A7E2-3172B7DBEDAA}">
      <dgm:prSet/>
      <dgm:spPr/>
      <dgm:t>
        <a:bodyPr/>
        <a:lstStyle/>
        <a:p>
          <a:endParaRPr lang="en-US"/>
        </a:p>
      </dgm:t>
    </dgm:pt>
    <dgm:pt modelId="{CC957130-F703-421A-A7B9-72DCA685838B}" type="sibTrans" cxnId="{9257B61B-BB8A-42D9-A7E2-3172B7DBEDAA}">
      <dgm:prSet/>
      <dgm:spPr/>
      <dgm:t>
        <a:bodyPr/>
        <a:lstStyle/>
        <a:p>
          <a:endParaRPr lang="en-US"/>
        </a:p>
      </dgm:t>
    </dgm:pt>
    <dgm:pt modelId="{85C21849-D0A8-43D9-8E4A-0A86F02D30FE}">
      <dgm:prSet/>
      <dgm:spPr/>
      <dgm:t>
        <a:bodyPr/>
        <a:lstStyle/>
        <a:p>
          <a:r>
            <a:rPr lang="en-GB" b="1" dirty="0">
              <a:latin typeface="Times New Roman" panose="02020603050405020304" pitchFamily="18" charset="0"/>
              <a:cs typeface="Times New Roman" panose="02020603050405020304" pitchFamily="18" charset="0"/>
            </a:rPr>
            <a:t>06. Reference List</a:t>
          </a:r>
          <a:endParaRPr lang="en-US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8B4A77B9-04BF-412B-945D-9BD901D1A0FD}" type="parTrans" cxnId="{09A56640-C235-4E91-B05F-24BA8CEC3914}">
      <dgm:prSet/>
      <dgm:spPr/>
      <dgm:t>
        <a:bodyPr/>
        <a:lstStyle/>
        <a:p>
          <a:endParaRPr lang="en-US"/>
        </a:p>
      </dgm:t>
    </dgm:pt>
    <dgm:pt modelId="{1A2B1E2D-A53D-4CDD-81B6-DE6082DC155B}" type="sibTrans" cxnId="{09A56640-C235-4E91-B05F-24BA8CEC3914}">
      <dgm:prSet/>
      <dgm:spPr/>
      <dgm:t>
        <a:bodyPr/>
        <a:lstStyle/>
        <a:p>
          <a:endParaRPr lang="en-US"/>
        </a:p>
      </dgm:t>
    </dgm:pt>
    <dgm:pt modelId="{0BFB2756-13FA-4A7B-A56E-A6270E45EDDA}" type="pres">
      <dgm:prSet presAssocID="{3D602C41-5DBD-49F8-A11A-55E36049F3F4}" presName="linear" presStyleCnt="0">
        <dgm:presLayoutVars>
          <dgm:animLvl val="lvl"/>
          <dgm:resizeHandles val="exact"/>
        </dgm:presLayoutVars>
      </dgm:prSet>
      <dgm:spPr/>
    </dgm:pt>
    <dgm:pt modelId="{68D98639-65EB-4BDF-99AC-E2217AD94B26}" type="pres">
      <dgm:prSet presAssocID="{1C86431F-102D-47D8-BE1C-0E7B0A2D4FFB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DC30B4FC-9925-45AA-99FD-CC325ED49537}" type="pres">
      <dgm:prSet presAssocID="{1C86431F-102D-47D8-BE1C-0E7B0A2D4FFB}" presName="childText" presStyleLbl="revTx" presStyleIdx="0" presStyleCnt="5">
        <dgm:presLayoutVars>
          <dgm:bulletEnabled val="1"/>
        </dgm:presLayoutVars>
      </dgm:prSet>
      <dgm:spPr/>
    </dgm:pt>
    <dgm:pt modelId="{32FE4B27-7F8A-4538-9045-0AAA3B9C9335}" type="pres">
      <dgm:prSet presAssocID="{4B54B434-D625-4C6F-ADBC-8BBF5FF3B740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2555A0D2-622D-47DA-944C-EBB7C631E4C7}" type="pres">
      <dgm:prSet presAssocID="{4B54B434-D625-4C6F-ADBC-8BBF5FF3B740}" presName="childText" presStyleLbl="revTx" presStyleIdx="1" presStyleCnt="5">
        <dgm:presLayoutVars>
          <dgm:bulletEnabled val="1"/>
        </dgm:presLayoutVars>
      </dgm:prSet>
      <dgm:spPr/>
    </dgm:pt>
    <dgm:pt modelId="{E63B6F7F-B37A-417A-910F-42DCFEA250F3}" type="pres">
      <dgm:prSet presAssocID="{0537B0F6-563B-4B44-84FE-2758CD7E0C4B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0952B220-A4FA-47EB-9842-0A7A453A9A01}" type="pres">
      <dgm:prSet presAssocID="{0537B0F6-563B-4B44-84FE-2758CD7E0C4B}" presName="childText" presStyleLbl="revTx" presStyleIdx="2" presStyleCnt="5">
        <dgm:presLayoutVars>
          <dgm:bulletEnabled val="1"/>
        </dgm:presLayoutVars>
      </dgm:prSet>
      <dgm:spPr/>
    </dgm:pt>
    <dgm:pt modelId="{44301E9D-D78E-4F1A-AD7D-B11E14DD9523}" type="pres">
      <dgm:prSet presAssocID="{0ED81356-05F9-4C76-BF34-6BEB25E3EEA2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C9117272-0F8B-46F1-AF06-B41EDB574B3B}" type="pres">
      <dgm:prSet presAssocID="{0ED81356-05F9-4C76-BF34-6BEB25E3EEA2}" presName="childText" presStyleLbl="revTx" presStyleIdx="3" presStyleCnt="5">
        <dgm:presLayoutVars>
          <dgm:bulletEnabled val="1"/>
        </dgm:presLayoutVars>
      </dgm:prSet>
      <dgm:spPr/>
    </dgm:pt>
    <dgm:pt modelId="{31F2B93E-E2F7-4BD0-9422-707651977AD2}" type="pres">
      <dgm:prSet presAssocID="{221D5308-E2AA-485D-AE62-43A1EBA6D064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0394E592-1807-4F8F-96CF-02F49AFF499D}" type="pres">
      <dgm:prSet presAssocID="{221D5308-E2AA-485D-AE62-43A1EBA6D064}" presName="childText" presStyleLbl="revTx" presStyleIdx="4" presStyleCnt="5">
        <dgm:presLayoutVars>
          <dgm:bulletEnabled val="1"/>
        </dgm:presLayoutVars>
      </dgm:prSet>
      <dgm:spPr/>
    </dgm:pt>
    <dgm:pt modelId="{DC26461F-FD23-4624-A2F8-1F8919B59442}" type="pres">
      <dgm:prSet presAssocID="{85C21849-D0A8-43D9-8E4A-0A86F02D30FE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24A3AF00-76C1-4709-90E5-ED902D75F74E}" type="presOf" srcId="{B6033146-CA3B-43C3-AEBD-DBAC8819E773}" destId="{0952B220-A4FA-47EB-9842-0A7A453A9A01}" srcOrd="0" destOrd="1" presId="urn:microsoft.com/office/officeart/2005/8/layout/vList2"/>
    <dgm:cxn modelId="{AA09E306-A702-4410-B4AE-EDCB9487068C}" type="presOf" srcId="{85C21849-D0A8-43D9-8E4A-0A86F02D30FE}" destId="{DC26461F-FD23-4624-A2F8-1F8919B59442}" srcOrd="0" destOrd="0" presId="urn:microsoft.com/office/officeart/2005/8/layout/vList2"/>
    <dgm:cxn modelId="{2FC95E0C-EF6A-47D0-BB56-4A3D698C6189}" type="presOf" srcId="{F26099AF-FDDC-4F28-88EC-39BEB4AB2FEC}" destId="{C9117272-0F8B-46F1-AF06-B41EDB574B3B}" srcOrd="0" destOrd="1" presId="urn:microsoft.com/office/officeart/2005/8/layout/vList2"/>
    <dgm:cxn modelId="{21346918-0379-465C-A4D6-B93934C21381}" type="presOf" srcId="{63D4A455-75D3-4CB7-9575-694C8E12E2FB}" destId="{2555A0D2-622D-47DA-944C-EBB7C631E4C7}" srcOrd="0" destOrd="1" presId="urn:microsoft.com/office/officeart/2005/8/layout/vList2"/>
    <dgm:cxn modelId="{9257B61B-BB8A-42D9-A7E2-3172B7DBEDAA}" srcId="{221D5308-E2AA-485D-AE62-43A1EBA6D064}" destId="{735D080F-800C-4994-BF9E-70E46365A899}" srcOrd="0" destOrd="0" parTransId="{B3E6E720-2EC7-4215-A466-56DD277742F5}" sibTransId="{CC957130-F703-421A-A7B9-72DCA685838B}"/>
    <dgm:cxn modelId="{28C8AC1D-C132-49DF-9790-A07D35B9B14A}" srcId="{0ED81356-05F9-4C76-BF34-6BEB25E3EEA2}" destId="{4AE224C6-F134-44C3-9B11-618B5DB9AD7B}" srcOrd="0" destOrd="0" parTransId="{5EF0876A-8B4A-4DDD-BE38-D11351CAA5A0}" sibTransId="{3D8AF167-865E-4C22-8BD4-1B7E42C446CF}"/>
    <dgm:cxn modelId="{59482C33-730E-43A4-B3D2-D742D1B380E2}" type="presOf" srcId="{735D080F-800C-4994-BF9E-70E46365A899}" destId="{0394E592-1807-4F8F-96CF-02F49AFF499D}" srcOrd="0" destOrd="0" presId="urn:microsoft.com/office/officeart/2005/8/layout/vList2"/>
    <dgm:cxn modelId="{11F27D3F-FBE5-40C9-A31C-0B324EE05CCA}" srcId="{3D602C41-5DBD-49F8-A11A-55E36049F3F4}" destId="{221D5308-E2AA-485D-AE62-43A1EBA6D064}" srcOrd="4" destOrd="0" parTransId="{A2C2B1D5-EEB7-410D-82D1-4DC22CD5AE6E}" sibTransId="{248DBAF2-81C1-4813-9750-0076412BC36D}"/>
    <dgm:cxn modelId="{09A56640-C235-4E91-B05F-24BA8CEC3914}" srcId="{3D602C41-5DBD-49F8-A11A-55E36049F3F4}" destId="{85C21849-D0A8-43D9-8E4A-0A86F02D30FE}" srcOrd="5" destOrd="0" parTransId="{8B4A77B9-04BF-412B-945D-9BD901D1A0FD}" sibTransId="{1A2B1E2D-A53D-4CDD-81B6-DE6082DC155B}"/>
    <dgm:cxn modelId="{501E8968-1378-4DBB-A6C4-4B7705A4558F}" type="presOf" srcId="{4B54B434-D625-4C6F-ADBC-8BBF5FF3B740}" destId="{32FE4B27-7F8A-4538-9045-0AAA3B9C9335}" srcOrd="0" destOrd="0" presId="urn:microsoft.com/office/officeart/2005/8/layout/vList2"/>
    <dgm:cxn modelId="{7B6ABC4A-97CB-48EA-ACB1-E150390F376B}" srcId="{3D602C41-5DBD-49F8-A11A-55E36049F3F4}" destId="{1C86431F-102D-47D8-BE1C-0E7B0A2D4FFB}" srcOrd="0" destOrd="0" parTransId="{B13AB9D7-4AFB-458E-BE58-132933845433}" sibTransId="{9FD20D90-FD24-4CB1-8B7D-80E93EDC6DF6}"/>
    <dgm:cxn modelId="{A666064B-00D2-4DF4-98C1-E15FF8E7C2CD}" type="presOf" srcId="{0ED81356-05F9-4C76-BF34-6BEB25E3EEA2}" destId="{44301E9D-D78E-4F1A-AD7D-B11E14DD9523}" srcOrd="0" destOrd="0" presId="urn:microsoft.com/office/officeart/2005/8/layout/vList2"/>
    <dgm:cxn modelId="{91AE1350-51F7-4E6B-A3FB-46E8DC471B26}" srcId="{3D602C41-5DBD-49F8-A11A-55E36049F3F4}" destId="{0ED81356-05F9-4C76-BF34-6BEB25E3EEA2}" srcOrd="3" destOrd="0" parTransId="{F6A3C177-CF0D-48B7-A92A-4F3DEA4F6A1C}" sibTransId="{2D07470D-61E4-4933-BFB2-C3786613B405}"/>
    <dgm:cxn modelId="{FCE79F72-DD56-404E-AFF4-C500BE8225CF}" type="presOf" srcId="{221D5308-E2AA-485D-AE62-43A1EBA6D064}" destId="{31F2B93E-E2F7-4BD0-9422-707651977AD2}" srcOrd="0" destOrd="0" presId="urn:microsoft.com/office/officeart/2005/8/layout/vList2"/>
    <dgm:cxn modelId="{32111E74-EEF4-4D12-BA09-00AD43A960E3}" type="presOf" srcId="{3D602C41-5DBD-49F8-A11A-55E36049F3F4}" destId="{0BFB2756-13FA-4A7B-A56E-A6270E45EDDA}" srcOrd="0" destOrd="0" presId="urn:microsoft.com/office/officeart/2005/8/layout/vList2"/>
    <dgm:cxn modelId="{D021147B-4CDC-4505-BEB3-936FEEF9B050}" type="presOf" srcId="{9C15BE0B-8F06-4E04-826B-760BB24A876D}" destId="{C9117272-0F8B-46F1-AF06-B41EDB574B3B}" srcOrd="0" destOrd="2" presId="urn:microsoft.com/office/officeart/2005/8/layout/vList2"/>
    <dgm:cxn modelId="{56549D9F-AAB0-41A8-B0A3-FF741AC790D8}" srcId="{0ED81356-05F9-4C76-BF34-6BEB25E3EEA2}" destId="{F26099AF-FDDC-4F28-88EC-39BEB4AB2FEC}" srcOrd="1" destOrd="0" parTransId="{15E29E87-B0E5-412B-8CB6-B8EABF6C6159}" sibTransId="{C17999A1-382B-4BE0-8A19-F9EB26577AC0}"/>
    <dgm:cxn modelId="{0250A4A2-8AD3-46CC-B4F3-3350E7D4CCD4}" srcId="{0537B0F6-563B-4B44-84FE-2758CD7E0C4B}" destId="{B6033146-CA3B-43C3-AEBD-DBAC8819E773}" srcOrd="1" destOrd="0" parTransId="{84CAC66B-744B-411D-80FC-F59024999CE7}" sibTransId="{174EC9A0-B867-430C-83B4-6B2A7ADB2C2E}"/>
    <dgm:cxn modelId="{F91E20AE-3652-4E7C-9178-6FAD5B169EBD}" srcId="{4B54B434-D625-4C6F-ADBC-8BBF5FF3B740}" destId="{BF36EF47-E847-423F-BC4C-6517E0087D2C}" srcOrd="0" destOrd="0" parTransId="{E8AB32B2-E10E-4AC7-ADA2-2E0AF296115F}" sibTransId="{D70D1174-4A63-4F13-BD1D-D9CE0C1B7A3C}"/>
    <dgm:cxn modelId="{262AFCB9-0E5A-49D1-B20C-F84989E381F6}" srcId="{1C86431F-102D-47D8-BE1C-0E7B0A2D4FFB}" destId="{E090DEEA-6BB5-432D-91E9-873E74B4A9AF}" srcOrd="0" destOrd="0" parTransId="{B58F383D-94BC-4EEC-8F78-FB9D0CCD9965}" sibTransId="{53DF7AEE-274D-42B2-83EF-E6D85DAC7D24}"/>
    <dgm:cxn modelId="{E4A35DC5-2E6B-4775-9031-A5EAE9F1FC5C}" srcId="{4B54B434-D625-4C6F-ADBC-8BBF5FF3B740}" destId="{63D4A455-75D3-4CB7-9575-694C8E12E2FB}" srcOrd="1" destOrd="0" parTransId="{0CE87922-AF65-410E-AE11-66F2807F09A8}" sibTransId="{FEF18025-E19B-40CD-A785-A40E62F1BECF}"/>
    <dgm:cxn modelId="{701C0ACF-6437-4377-9BBB-9B0A41DC4741}" type="presOf" srcId="{0537B0F6-563B-4B44-84FE-2758CD7E0C4B}" destId="{E63B6F7F-B37A-417A-910F-42DCFEA250F3}" srcOrd="0" destOrd="0" presId="urn:microsoft.com/office/officeart/2005/8/layout/vList2"/>
    <dgm:cxn modelId="{304FD6CF-D047-438C-AF76-4F5942757313}" srcId="{0ED81356-05F9-4C76-BF34-6BEB25E3EEA2}" destId="{9C15BE0B-8F06-4E04-826B-760BB24A876D}" srcOrd="2" destOrd="0" parTransId="{7C47C5AF-0503-4462-B7B9-2B570EFB12A1}" sibTransId="{4D61D6FA-D27D-4085-B9DB-92A1BCBCFEB4}"/>
    <dgm:cxn modelId="{DECCA0D3-E32D-456C-B54D-4575BD7EEE9B}" type="presOf" srcId="{4AE224C6-F134-44C3-9B11-618B5DB9AD7B}" destId="{C9117272-0F8B-46F1-AF06-B41EDB574B3B}" srcOrd="0" destOrd="0" presId="urn:microsoft.com/office/officeart/2005/8/layout/vList2"/>
    <dgm:cxn modelId="{3F9AD5E2-6623-42F2-B160-0004BB148B68}" type="presOf" srcId="{1C86431F-102D-47D8-BE1C-0E7B0A2D4FFB}" destId="{68D98639-65EB-4BDF-99AC-E2217AD94B26}" srcOrd="0" destOrd="0" presId="urn:microsoft.com/office/officeart/2005/8/layout/vList2"/>
    <dgm:cxn modelId="{3B3F6BE4-C945-4AA2-AD15-FD64DD571D8F}" type="presOf" srcId="{45FD437C-7C34-44A4-BA28-69A97F2F8B3A}" destId="{0952B220-A4FA-47EB-9842-0A7A453A9A01}" srcOrd="0" destOrd="0" presId="urn:microsoft.com/office/officeart/2005/8/layout/vList2"/>
    <dgm:cxn modelId="{0E4158E8-0EBA-458D-B678-A9F506BF6419}" srcId="{3D602C41-5DBD-49F8-A11A-55E36049F3F4}" destId="{4B54B434-D625-4C6F-ADBC-8BBF5FF3B740}" srcOrd="1" destOrd="0" parTransId="{F8986CA0-A905-4C51-8E7D-A233A34C2F99}" sibTransId="{9FB5476B-75C5-4EF7-845A-5A2CC5DD0F09}"/>
    <dgm:cxn modelId="{5A6E62EF-58C9-43EE-BD67-DEE180169E2C}" type="presOf" srcId="{E090DEEA-6BB5-432D-91E9-873E74B4A9AF}" destId="{DC30B4FC-9925-45AA-99FD-CC325ED49537}" srcOrd="0" destOrd="0" presId="urn:microsoft.com/office/officeart/2005/8/layout/vList2"/>
    <dgm:cxn modelId="{FC719BF0-CE56-4FDA-A48A-20C68DDFADC6}" type="presOf" srcId="{BF36EF47-E847-423F-BC4C-6517E0087D2C}" destId="{2555A0D2-622D-47DA-944C-EBB7C631E4C7}" srcOrd="0" destOrd="0" presId="urn:microsoft.com/office/officeart/2005/8/layout/vList2"/>
    <dgm:cxn modelId="{06B0ABFE-DBD1-439C-97B9-B885A9E12206}" srcId="{0537B0F6-563B-4B44-84FE-2758CD7E0C4B}" destId="{45FD437C-7C34-44A4-BA28-69A97F2F8B3A}" srcOrd="0" destOrd="0" parTransId="{8C6210CF-2789-4967-BCBD-E43A07BAEE55}" sibTransId="{0CD8544A-AD25-4EDD-B304-58BF5FBD016B}"/>
    <dgm:cxn modelId="{ED2E4CFF-3D5E-4DAB-94F3-F4743FDA8846}" srcId="{3D602C41-5DBD-49F8-A11A-55E36049F3F4}" destId="{0537B0F6-563B-4B44-84FE-2758CD7E0C4B}" srcOrd="2" destOrd="0" parTransId="{7C059E70-16DA-40E9-A8E4-28D4D8BE2ACD}" sibTransId="{F775820A-3ACD-4190-A353-DADDE8904E26}"/>
    <dgm:cxn modelId="{B09D403F-970F-43A7-8412-0E42432BD611}" type="presParOf" srcId="{0BFB2756-13FA-4A7B-A56E-A6270E45EDDA}" destId="{68D98639-65EB-4BDF-99AC-E2217AD94B26}" srcOrd="0" destOrd="0" presId="urn:microsoft.com/office/officeart/2005/8/layout/vList2"/>
    <dgm:cxn modelId="{5F6CFBF9-D9E3-4555-8C18-E0F788352386}" type="presParOf" srcId="{0BFB2756-13FA-4A7B-A56E-A6270E45EDDA}" destId="{DC30B4FC-9925-45AA-99FD-CC325ED49537}" srcOrd="1" destOrd="0" presId="urn:microsoft.com/office/officeart/2005/8/layout/vList2"/>
    <dgm:cxn modelId="{814A1722-84CA-41B5-BAF8-91088B3C553A}" type="presParOf" srcId="{0BFB2756-13FA-4A7B-A56E-A6270E45EDDA}" destId="{32FE4B27-7F8A-4538-9045-0AAA3B9C9335}" srcOrd="2" destOrd="0" presId="urn:microsoft.com/office/officeart/2005/8/layout/vList2"/>
    <dgm:cxn modelId="{3C50CEF2-E084-4845-AD09-AC30EFFC4FF1}" type="presParOf" srcId="{0BFB2756-13FA-4A7B-A56E-A6270E45EDDA}" destId="{2555A0D2-622D-47DA-944C-EBB7C631E4C7}" srcOrd="3" destOrd="0" presId="urn:microsoft.com/office/officeart/2005/8/layout/vList2"/>
    <dgm:cxn modelId="{D4FC264A-3DCA-42A3-98C1-D2154A5A8BFD}" type="presParOf" srcId="{0BFB2756-13FA-4A7B-A56E-A6270E45EDDA}" destId="{E63B6F7F-B37A-417A-910F-42DCFEA250F3}" srcOrd="4" destOrd="0" presId="urn:microsoft.com/office/officeart/2005/8/layout/vList2"/>
    <dgm:cxn modelId="{ABE04626-2592-4A5D-85D3-0010DC583F5F}" type="presParOf" srcId="{0BFB2756-13FA-4A7B-A56E-A6270E45EDDA}" destId="{0952B220-A4FA-47EB-9842-0A7A453A9A01}" srcOrd="5" destOrd="0" presId="urn:microsoft.com/office/officeart/2005/8/layout/vList2"/>
    <dgm:cxn modelId="{D855B488-888B-40D2-A489-7614E7D0BA89}" type="presParOf" srcId="{0BFB2756-13FA-4A7B-A56E-A6270E45EDDA}" destId="{44301E9D-D78E-4F1A-AD7D-B11E14DD9523}" srcOrd="6" destOrd="0" presId="urn:microsoft.com/office/officeart/2005/8/layout/vList2"/>
    <dgm:cxn modelId="{7E7A700A-691F-4414-86C0-C43BC7A81AD6}" type="presParOf" srcId="{0BFB2756-13FA-4A7B-A56E-A6270E45EDDA}" destId="{C9117272-0F8B-46F1-AF06-B41EDB574B3B}" srcOrd="7" destOrd="0" presId="urn:microsoft.com/office/officeart/2005/8/layout/vList2"/>
    <dgm:cxn modelId="{42C1C57F-0954-4121-90DD-0DC93453CE12}" type="presParOf" srcId="{0BFB2756-13FA-4A7B-A56E-A6270E45EDDA}" destId="{31F2B93E-E2F7-4BD0-9422-707651977AD2}" srcOrd="8" destOrd="0" presId="urn:microsoft.com/office/officeart/2005/8/layout/vList2"/>
    <dgm:cxn modelId="{A3BCCBE8-951B-40FD-B413-CD23C3C3BC1B}" type="presParOf" srcId="{0BFB2756-13FA-4A7B-A56E-A6270E45EDDA}" destId="{0394E592-1807-4F8F-96CF-02F49AFF499D}" srcOrd="9" destOrd="0" presId="urn:microsoft.com/office/officeart/2005/8/layout/vList2"/>
    <dgm:cxn modelId="{F9852FCD-B114-498B-91C8-155830D8A6C1}" type="presParOf" srcId="{0BFB2756-13FA-4A7B-A56E-A6270E45EDDA}" destId="{DC26461F-FD23-4624-A2F8-1F8919B59442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9336319-4BD3-47B1-B98F-D7F820E09BEB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4398D76B-6EB1-48C3-8A2A-F2A5712D577C}">
      <dgm:prSet/>
      <dgm:spPr/>
      <dgm:t>
        <a:bodyPr/>
        <a:lstStyle/>
        <a:p>
          <a:r>
            <a:rPr lang="en-GB" dirty="0">
              <a:latin typeface="Times New Roman" panose="02020603050405020304" pitchFamily="18" charset="0"/>
              <a:cs typeface="Times New Roman" panose="02020603050405020304" pitchFamily="18" charset="0"/>
            </a:rPr>
            <a:t>By the implementation of the Microsoft 365 tools, Greenfield can be transformed  into a digitally secure and efficient healthcare provider.</a:t>
          </a:r>
          <a:endParaRPr lang="en-US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7E11CFB6-7D7C-49D4-B77D-215118368B37}" type="parTrans" cxnId="{B77E015A-3B23-4466-BA58-CCAA15A28E0C}">
      <dgm:prSet/>
      <dgm:spPr/>
      <dgm:t>
        <a:bodyPr/>
        <a:lstStyle/>
        <a:p>
          <a:endParaRPr lang="en-US"/>
        </a:p>
      </dgm:t>
    </dgm:pt>
    <dgm:pt modelId="{F7C6DBDB-6DB3-4D20-A03B-6025D40A717D}" type="sibTrans" cxnId="{B77E015A-3B23-4466-BA58-CCAA15A28E0C}">
      <dgm:prSet/>
      <dgm:spPr/>
      <dgm:t>
        <a:bodyPr/>
        <a:lstStyle/>
        <a:p>
          <a:endParaRPr lang="en-US"/>
        </a:p>
      </dgm:t>
    </dgm:pt>
    <dgm:pt modelId="{23B389DC-F8AE-491D-B29E-FB4B8EED6087}">
      <dgm:prSet/>
      <dgm:spPr/>
      <dgm:t>
        <a:bodyPr/>
        <a:lstStyle/>
        <a:p>
          <a:r>
            <a:rPr lang="en-GB" dirty="0">
              <a:latin typeface="Times New Roman" panose="02020603050405020304" pitchFamily="18" charset="0"/>
              <a:cs typeface="Times New Roman" panose="02020603050405020304" pitchFamily="18" charset="0"/>
            </a:rPr>
            <a:t>Secured access controls, improved email awareness, effective data management and strong confidentiality practices will protect sensitive information while enabling efficient and collaborative care delivery.</a:t>
          </a:r>
          <a:endParaRPr lang="en-US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958020A3-6D61-4EC5-9880-AA15DC5C071A}" type="parTrans" cxnId="{4E64257C-6040-4B1C-90CC-BE843F7A0A29}">
      <dgm:prSet/>
      <dgm:spPr/>
      <dgm:t>
        <a:bodyPr/>
        <a:lstStyle/>
        <a:p>
          <a:endParaRPr lang="en-US"/>
        </a:p>
      </dgm:t>
    </dgm:pt>
    <dgm:pt modelId="{A53C0648-C94D-44DE-B5FB-B2BB8708783E}" type="sibTrans" cxnId="{4E64257C-6040-4B1C-90CC-BE843F7A0A29}">
      <dgm:prSet/>
      <dgm:spPr/>
      <dgm:t>
        <a:bodyPr/>
        <a:lstStyle/>
        <a:p>
          <a:endParaRPr lang="en-US"/>
        </a:p>
      </dgm:t>
    </dgm:pt>
    <dgm:pt modelId="{82C7E264-4C77-48B0-8FDF-26583D36AC21}">
      <dgm:prSet/>
      <dgm:spPr/>
      <dgm:t>
        <a:bodyPr/>
        <a:lstStyle/>
        <a:p>
          <a:r>
            <a:rPr lang="en-GB" dirty="0">
              <a:latin typeface="Times New Roman" panose="02020603050405020304" pitchFamily="18" charset="0"/>
              <a:cs typeface="Times New Roman" panose="02020603050405020304" pitchFamily="18" charset="0"/>
            </a:rPr>
            <a:t>Microsoft 365 provides the tools but staff confidence and the Digital Safety Action Plan will ensure the long-term success of this transformation.</a:t>
          </a:r>
          <a:endParaRPr lang="en-US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A2C54A50-6172-46EF-9AF5-D9CC34AF38BB}" type="parTrans" cxnId="{BEAFE9F9-C76E-4B62-AB6B-412EF3511B42}">
      <dgm:prSet/>
      <dgm:spPr/>
      <dgm:t>
        <a:bodyPr/>
        <a:lstStyle/>
        <a:p>
          <a:endParaRPr lang="en-US"/>
        </a:p>
      </dgm:t>
    </dgm:pt>
    <dgm:pt modelId="{065C7D76-3DBE-4F88-B119-C894AF08B0D2}" type="sibTrans" cxnId="{BEAFE9F9-C76E-4B62-AB6B-412EF3511B42}">
      <dgm:prSet/>
      <dgm:spPr/>
      <dgm:t>
        <a:bodyPr/>
        <a:lstStyle/>
        <a:p>
          <a:endParaRPr lang="en-US"/>
        </a:p>
      </dgm:t>
    </dgm:pt>
    <dgm:pt modelId="{AE69DDD4-9662-4BC8-9505-DFF648424C1F}" type="pres">
      <dgm:prSet presAssocID="{49336319-4BD3-47B1-B98F-D7F820E09BEB}" presName="root" presStyleCnt="0">
        <dgm:presLayoutVars>
          <dgm:dir/>
          <dgm:resizeHandles val="exact"/>
        </dgm:presLayoutVars>
      </dgm:prSet>
      <dgm:spPr/>
    </dgm:pt>
    <dgm:pt modelId="{F5422E98-3EF1-4286-9A97-5B770D01D819}" type="pres">
      <dgm:prSet presAssocID="{4398D76B-6EB1-48C3-8A2A-F2A5712D577C}" presName="compNode" presStyleCnt="0"/>
      <dgm:spPr/>
    </dgm:pt>
    <dgm:pt modelId="{FC701A10-EE15-4858-A198-745169135609}" type="pres">
      <dgm:prSet presAssocID="{4398D76B-6EB1-48C3-8A2A-F2A5712D577C}" presName="bgRect" presStyleLbl="bgShp" presStyleIdx="0" presStyleCnt="3"/>
      <dgm:spPr/>
    </dgm:pt>
    <dgm:pt modelId="{D0CAF9DF-E136-4C4D-B1C0-EC05750C35A6}" type="pres">
      <dgm:prSet presAssocID="{4398D76B-6EB1-48C3-8A2A-F2A5712D577C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tor"/>
        </a:ext>
      </dgm:extLst>
    </dgm:pt>
    <dgm:pt modelId="{64370E5A-D5D5-4491-8D89-DD40E40416BF}" type="pres">
      <dgm:prSet presAssocID="{4398D76B-6EB1-48C3-8A2A-F2A5712D577C}" presName="spaceRect" presStyleCnt="0"/>
      <dgm:spPr/>
    </dgm:pt>
    <dgm:pt modelId="{23B87F85-84F3-46EA-8A93-795BB37647EC}" type="pres">
      <dgm:prSet presAssocID="{4398D76B-6EB1-48C3-8A2A-F2A5712D577C}" presName="parTx" presStyleLbl="revTx" presStyleIdx="0" presStyleCnt="3">
        <dgm:presLayoutVars>
          <dgm:chMax val="0"/>
          <dgm:chPref val="0"/>
        </dgm:presLayoutVars>
      </dgm:prSet>
      <dgm:spPr/>
    </dgm:pt>
    <dgm:pt modelId="{F2126F19-D794-4864-81D3-B302C09EB7F9}" type="pres">
      <dgm:prSet presAssocID="{F7C6DBDB-6DB3-4D20-A03B-6025D40A717D}" presName="sibTrans" presStyleCnt="0"/>
      <dgm:spPr/>
    </dgm:pt>
    <dgm:pt modelId="{C792D7E9-ADC2-4B35-9489-7A0F37641634}" type="pres">
      <dgm:prSet presAssocID="{23B389DC-F8AE-491D-B29E-FB4B8EED6087}" presName="compNode" presStyleCnt="0"/>
      <dgm:spPr/>
    </dgm:pt>
    <dgm:pt modelId="{715F9CFA-5C9C-4DAE-A3FF-C12BCFD2B798}" type="pres">
      <dgm:prSet presAssocID="{23B389DC-F8AE-491D-B29E-FB4B8EED6087}" presName="bgRect" presStyleLbl="bgShp" presStyleIdx="1" presStyleCnt="3"/>
      <dgm:spPr/>
    </dgm:pt>
    <dgm:pt modelId="{D1C6BE93-B626-40A8-8C81-986C8C5F3F1C}" type="pres">
      <dgm:prSet presAssocID="{23B389DC-F8AE-491D-B29E-FB4B8EED6087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ock"/>
        </a:ext>
      </dgm:extLst>
    </dgm:pt>
    <dgm:pt modelId="{12B9650F-0A22-4E64-9244-DC694F0AD792}" type="pres">
      <dgm:prSet presAssocID="{23B389DC-F8AE-491D-B29E-FB4B8EED6087}" presName="spaceRect" presStyleCnt="0"/>
      <dgm:spPr/>
    </dgm:pt>
    <dgm:pt modelId="{322581A9-E27E-44D1-BC9E-E28B59C129A7}" type="pres">
      <dgm:prSet presAssocID="{23B389DC-F8AE-491D-B29E-FB4B8EED6087}" presName="parTx" presStyleLbl="revTx" presStyleIdx="1" presStyleCnt="3">
        <dgm:presLayoutVars>
          <dgm:chMax val="0"/>
          <dgm:chPref val="0"/>
        </dgm:presLayoutVars>
      </dgm:prSet>
      <dgm:spPr/>
    </dgm:pt>
    <dgm:pt modelId="{9BF0DDBF-B543-4BD9-B581-AC561C4766EC}" type="pres">
      <dgm:prSet presAssocID="{A53C0648-C94D-44DE-B5FB-B2BB8708783E}" presName="sibTrans" presStyleCnt="0"/>
      <dgm:spPr/>
    </dgm:pt>
    <dgm:pt modelId="{16D568D1-F4E6-4AC9-9D8B-DEBF55DBD1F0}" type="pres">
      <dgm:prSet presAssocID="{82C7E264-4C77-48B0-8FDF-26583D36AC21}" presName="compNode" presStyleCnt="0"/>
      <dgm:spPr/>
    </dgm:pt>
    <dgm:pt modelId="{895A786F-1004-4D2D-A112-C35BC14D2681}" type="pres">
      <dgm:prSet presAssocID="{82C7E264-4C77-48B0-8FDF-26583D36AC21}" presName="bgRect" presStyleLbl="bgShp" presStyleIdx="2" presStyleCnt="3"/>
      <dgm:spPr/>
    </dgm:pt>
    <dgm:pt modelId="{353E522E-6834-43FD-B2FD-7646FCB38511}" type="pres">
      <dgm:prSet presAssocID="{82C7E264-4C77-48B0-8FDF-26583D36AC21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List"/>
        </a:ext>
      </dgm:extLst>
    </dgm:pt>
    <dgm:pt modelId="{17C4255B-95B7-4679-B806-31FD152C091D}" type="pres">
      <dgm:prSet presAssocID="{82C7E264-4C77-48B0-8FDF-26583D36AC21}" presName="spaceRect" presStyleCnt="0"/>
      <dgm:spPr/>
    </dgm:pt>
    <dgm:pt modelId="{7E1BAE24-78F6-4B1A-A648-24A299F28835}" type="pres">
      <dgm:prSet presAssocID="{82C7E264-4C77-48B0-8FDF-26583D36AC21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AF32AD1A-D4F6-4FEC-AD39-5FF54802C517}" type="presOf" srcId="{23B389DC-F8AE-491D-B29E-FB4B8EED6087}" destId="{322581A9-E27E-44D1-BC9E-E28B59C129A7}" srcOrd="0" destOrd="0" presId="urn:microsoft.com/office/officeart/2018/2/layout/IconVerticalSolidList"/>
    <dgm:cxn modelId="{DE1CA670-81C5-4235-9560-DD674EBE5993}" type="presOf" srcId="{49336319-4BD3-47B1-B98F-D7F820E09BEB}" destId="{AE69DDD4-9662-4BC8-9505-DFF648424C1F}" srcOrd="0" destOrd="0" presId="urn:microsoft.com/office/officeart/2018/2/layout/IconVerticalSolidList"/>
    <dgm:cxn modelId="{B77E015A-3B23-4466-BA58-CCAA15A28E0C}" srcId="{49336319-4BD3-47B1-B98F-D7F820E09BEB}" destId="{4398D76B-6EB1-48C3-8A2A-F2A5712D577C}" srcOrd="0" destOrd="0" parTransId="{7E11CFB6-7D7C-49D4-B77D-215118368B37}" sibTransId="{F7C6DBDB-6DB3-4D20-A03B-6025D40A717D}"/>
    <dgm:cxn modelId="{4E64257C-6040-4B1C-90CC-BE843F7A0A29}" srcId="{49336319-4BD3-47B1-B98F-D7F820E09BEB}" destId="{23B389DC-F8AE-491D-B29E-FB4B8EED6087}" srcOrd="1" destOrd="0" parTransId="{958020A3-6D61-4EC5-9880-AA15DC5C071A}" sibTransId="{A53C0648-C94D-44DE-B5FB-B2BB8708783E}"/>
    <dgm:cxn modelId="{23F415C4-D05B-4B50-86FD-F2E2850EF048}" type="presOf" srcId="{82C7E264-4C77-48B0-8FDF-26583D36AC21}" destId="{7E1BAE24-78F6-4B1A-A648-24A299F28835}" srcOrd="0" destOrd="0" presId="urn:microsoft.com/office/officeart/2018/2/layout/IconVerticalSolidList"/>
    <dgm:cxn modelId="{529A1EEE-A610-4757-B31F-C76826394A91}" type="presOf" srcId="{4398D76B-6EB1-48C3-8A2A-F2A5712D577C}" destId="{23B87F85-84F3-46EA-8A93-795BB37647EC}" srcOrd="0" destOrd="0" presId="urn:microsoft.com/office/officeart/2018/2/layout/IconVerticalSolidList"/>
    <dgm:cxn modelId="{BEAFE9F9-C76E-4B62-AB6B-412EF3511B42}" srcId="{49336319-4BD3-47B1-B98F-D7F820E09BEB}" destId="{82C7E264-4C77-48B0-8FDF-26583D36AC21}" srcOrd="2" destOrd="0" parTransId="{A2C54A50-6172-46EF-9AF5-D9CC34AF38BB}" sibTransId="{065C7D76-3DBE-4F88-B119-C894AF08B0D2}"/>
    <dgm:cxn modelId="{5AADDA7A-892A-4A6E-A100-58A47A38FE06}" type="presParOf" srcId="{AE69DDD4-9662-4BC8-9505-DFF648424C1F}" destId="{F5422E98-3EF1-4286-9A97-5B770D01D819}" srcOrd="0" destOrd="0" presId="urn:microsoft.com/office/officeart/2018/2/layout/IconVerticalSolidList"/>
    <dgm:cxn modelId="{9987D0C6-5DFC-400B-8106-E8E1C775F81D}" type="presParOf" srcId="{F5422E98-3EF1-4286-9A97-5B770D01D819}" destId="{FC701A10-EE15-4858-A198-745169135609}" srcOrd="0" destOrd="0" presId="urn:microsoft.com/office/officeart/2018/2/layout/IconVerticalSolidList"/>
    <dgm:cxn modelId="{EE10FC62-36AC-4C1A-9063-1196E91830D1}" type="presParOf" srcId="{F5422E98-3EF1-4286-9A97-5B770D01D819}" destId="{D0CAF9DF-E136-4C4D-B1C0-EC05750C35A6}" srcOrd="1" destOrd="0" presId="urn:microsoft.com/office/officeart/2018/2/layout/IconVerticalSolidList"/>
    <dgm:cxn modelId="{890EF268-F9D3-4890-814D-4EDA75BC5E12}" type="presParOf" srcId="{F5422E98-3EF1-4286-9A97-5B770D01D819}" destId="{64370E5A-D5D5-4491-8D89-DD40E40416BF}" srcOrd="2" destOrd="0" presId="urn:microsoft.com/office/officeart/2018/2/layout/IconVerticalSolidList"/>
    <dgm:cxn modelId="{1074A2A1-7A53-4302-8449-37618079D875}" type="presParOf" srcId="{F5422E98-3EF1-4286-9A97-5B770D01D819}" destId="{23B87F85-84F3-46EA-8A93-795BB37647EC}" srcOrd="3" destOrd="0" presId="urn:microsoft.com/office/officeart/2018/2/layout/IconVerticalSolidList"/>
    <dgm:cxn modelId="{AB36DF33-76B2-408D-9EC9-13136C8098D7}" type="presParOf" srcId="{AE69DDD4-9662-4BC8-9505-DFF648424C1F}" destId="{F2126F19-D794-4864-81D3-B302C09EB7F9}" srcOrd="1" destOrd="0" presId="urn:microsoft.com/office/officeart/2018/2/layout/IconVerticalSolidList"/>
    <dgm:cxn modelId="{3B902908-63AC-4A3A-81C1-480D8F1AE2CD}" type="presParOf" srcId="{AE69DDD4-9662-4BC8-9505-DFF648424C1F}" destId="{C792D7E9-ADC2-4B35-9489-7A0F37641634}" srcOrd="2" destOrd="0" presId="urn:microsoft.com/office/officeart/2018/2/layout/IconVerticalSolidList"/>
    <dgm:cxn modelId="{C8BD4AE2-5574-4B77-B36B-68EEEE8C64B3}" type="presParOf" srcId="{C792D7E9-ADC2-4B35-9489-7A0F37641634}" destId="{715F9CFA-5C9C-4DAE-A3FF-C12BCFD2B798}" srcOrd="0" destOrd="0" presId="urn:microsoft.com/office/officeart/2018/2/layout/IconVerticalSolidList"/>
    <dgm:cxn modelId="{2769E407-4141-4796-8F46-AB34B9553722}" type="presParOf" srcId="{C792D7E9-ADC2-4B35-9489-7A0F37641634}" destId="{D1C6BE93-B626-40A8-8C81-986C8C5F3F1C}" srcOrd="1" destOrd="0" presId="urn:microsoft.com/office/officeart/2018/2/layout/IconVerticalSolidList"/>
    <dgm:cxn modelId="{92903015-69B3-4A05-A0F2-44E93DFDBB34}" type="presParOf" srcId="{C792D7E9-ADC2-4B35-9489-7A0F37641634}" destId="{12B9650F-0A22-4E64-9244-DC694F0AD792}" srcOrd="2" destOrd="0" presId="urn:microsoft.com/office/officeart/2018/2/layout/IconVerticalSolidList"/>
    <dgm:cxn modelId="{5114D8D3-A819-4C69-99A2-2BAB708DE115}" type="presParOf" srcId="{C792D7E9-ADC2-4B35-9489-7A0F37641634}" destId="{322581A9-E27E-44D1-BC9E-E28B59C129A7}" srcOrd="3" destOrd="0" presId="urn:microsoft.com/office/officeart/2018/2/layout/IconVerticalSolidList"/>
    <dgm:cxn modelId="{6D12540D-BC24-4EAC-8493-2179A02637C9}" type="presParOf" srcId="{AE69DDD4-9662-4BC8-9505-DFF648424C1F}" destId="{9BF0DDBF-B543-4BD9-B581-AC561C4766EC}" srcOrd="3" destOrd="0" presId="urn:microsoft.com/office/officeart/2018/2/layout/IconVerticalSolidList"/>
    <dgm:cxn modelId="{05331E73-8AB1-4F6B-8B80-4915A4E7F4FD}" type="presParOf" srcId="{AE69DDD4-9662-4BC8-9505-DFF648424C1F}" destId="{16D568D1-F4E6-4AC9-9D8B-DEBF55DBD1F0}" srcOrd="4" destOrd="0" presId="urn:microsoft.com/office/officeart/2018/2/layout/IconVerticalSolidList"/>
    <dgm:cxn modelId="{0446FA64-BEF2-4AF3-A21F-6D99C0AD6913}" type="presParOf" srcId="{16D568D1-F4E6-4AC9-9D8B-DEBF55DBD1F0}" destId="{895A786F-1004-4D2D-A112-C35BC14D2681}" srcOrd="0" destOrd="0" presId="urn:microsoft.com/office/officeart/2018/2/layout/IconVerticalSolidList"/>
    <dgm:cxn modelId="{0FE64411-4E1B-45FC-822E-A6B6157B15E7}" type="presParOf" srcId="{16D568D1-F4E6-4AC9-9D8B-DEBF55DBD1F0}" destId="{353E522E-6834-43FD-B2FD-7646FCB38511}" srcOrd="1" destOrd="0" presId="urn:microsoft.com/office/officeart/2018/2/layout/IconVerticalSolidList"/>
    <dgm:cxn modelId="{2C574E75-4B25-470C-AE40-13CA1B0A874F}" type="presParOf" srcId="{16D568D1-F4E6-4AC9-9D8B-DEBF55DBD1F0}" destId="{17C4255B-95B7-4679-B806-31FD152C091D}" srcOrd="2" destOrd="0" presId="urn:microsoft.com/office/officeart/2018/2/layout/IconVerticalSolidList"/>
    <dgm:cxn modelId="{C75E053A-2FFC-4747-9E94-84642C569438}" type="presParOf" srcId="{16D568D1-F4E6-4AC9-9D8B-DEBF55DBD1F0}" destId="{7E1BAE24-78F6-4B1A-A648-24A299F28835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8D98639-65EB-4BDF-99AC-E2217AD94B26}">
      <dsp:nvSpPr>
        <dsp:cNvPr id="0" name=""/>
        <dsp:cNvSpPr/>
      </dsp:nvSpPr>
      <dsp:spPr>
        <a:xfrm>
          <a:off x="0" y="91988"/>
          <a:ext cx="10515600" cy="3744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01. Introduction</a:t>
          </a:r>
          <a:endParaRPr lang="en-US" sz="16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18277" y="110265"/>
        <a:ext cx="10479046" cy="337846"/>
      </dsp:txXfrm>
    </dsp:sp>
    <dsp:sp modelId="{DC30B4FC-9925-45AA-99FD-CC325ED49537}">
      <dsp:nvSpPr>
        <dsp:cNvPr id="0" name=""/>
        <dsp:cNvSpPr/>
      </dsp:nvSpPr>
      <dsp:spPr>
        <a:xfrm>
          <a:off x="0" y="466388"/>
          <a:ext cx="10515600" cy="2649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33870" tIns="20320" rIns="113792" bIns="20320" numCol="1" spcCol="1270" anchor="t" anchorCtr="0">
          <a:noAutofit/>
        </a:bodyPr>
        <a:lstStyle/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2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Overview of Greenfield Home Care Agency</a:t>
          </a:r>
          <a:endParaRPr lang="en-US" sz="12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0" y="466388"/>
        <a:ext cx="10515600" cy="264960"/>
      </dsp:txXfrm>
    </dsp:sp>
    <dsp:sp modelId="{32FE4B27-7F8A-4538-9045-0AAA3B9C9335}">
      <dsp:nvSpPr>
        <dsp:cNvPr id="0" name=""/>
        <dsp:cNvSpPr/>
      </dsp:nvSpPr>
      <dsp:spPr>
        <a:xfrm>
          <a:off x="0" y="731348"/>
          <a:ext cx="10515600" cy="3744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02. Microsoft Word for Efficiency</a:t>
          </a:r>
          <a:endParaRPr lang="en-US" sz="16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18277" y="749625"/>
        <a:ext cx="10479046" cy="337846"/>
      </dsp:txXfrm>
    </dsp:sp>
    <dsp:sp modelId="{2555A0D2-622D-47DA-944C-EBB7C631E4C7}">
      <dsp:nvSpPr>
        <dsp:cNvPr id="0" name=""/>
        <dsp:cNvSpPr/>
      </dsp:nvSpPr>
      <dsp:spPr>
        <a:xfrm>
          <a:off x="0" y="1105749"/>
          <a:ext cx="10515600" cy="3974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33870" tIns="20320" rIns="113792" bIns="20320" numCol="1" spcCol="1270" anchor="t" anchorCtr="0">
          <a:noAutofit/>
        </a:bodyPr>
        <a:lstStyle/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2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Importance of this tool in Health and Social care focusing on our study case</a:t>
          </a:r>
          <a:endParaRPr lang="en-US" sz="12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2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Pros and Cons</a:t>
          </a:r>
          <a:endParaRPr lang="en-US" sz="12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0" y="1105749"/>
        <a:ext cx="10515600" cy="397440"/>
      </dsp:txXfrm>
    </dsp:sp>
    <dsp:sp modelId="{E63B6F7F-B37A-417A-910F-42DCFEA250F3}">
      <dsp:nvSpPr>
        <dsp:cNvPr id="0" name=""/>
        <dsp:cNvSpPr/>
      </dsp:nvSpPr>
      <dsp:spPr>
        <a:xfrm>
          <a:off x="0" y="1503188"/>
          <a:ext cx="10515600" cy="3744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03. Teams Collaboration Strategy </a:t>
          </a:r>
          <a:endParaRPr lang="en-US" sz="16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18277" y="1521465"/>
        <a:ext cx="10479046" cy="337846"/>
      </dsp:txXfrm>
    </dsp:sp>
    <dsp:sp modelId="{0952B220-A4FA-47EB-9842-0A7A453A9A01}">
      <dsp:nvSpPr>
        <dsp:cNvPr id="0" name=""/>
        <dsp:cNvSpPr/>
      </dsp:nvSpPr>
      <dsp:spPr>
        <a:xfrm>
          <a:off x="0" y="1877589"/>
          <a:ext cx="10515600" cy="3974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33870" tIns="20320" rIns="113792" bIns="20320" numCol="1" spcCol="1270" anchor="t" anchorCtr="0">
          <a:noAutofit/>
        </a:bodyPr>
        <a:lstStyle/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200" kern="1200">
              <a:latin typeface="Times New Roman" panose="02020603050405020304" pitchFamily="18" charset="0"/>
              <a:cs typeface="Times New Roman" panose="02020603050405020304" pitchFamily="18" charset="0"/>
            </a:rPr>
            <a:t>Importance of this tool in Health and Social care focusing on our study case</a:t>
          </a:r>
          <a:endParaRPr lang="en-US" sz="1200" kern="1200">
            <a:latin typeface="Times New Roman" panose="02020603050405020304" pitchFamily="18" charset="0"/>
            <a:cs typeface="Times New Roman" panose="02020603050405020304" pitchFamily="18" charset="0"/>
          </a:endParaRP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2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Pros and Cons</a:t>
          </a:r>
          <a:endParaRPr lang="en-US" sz="12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0" y="1877589"/>
        <a:ext cx="10515600" cy="397440"/>
      </dsp:txXfrm>
    </dsp:sp>
    <dsp:sp modelId="{44301E9D-D78E-4F1A-AD7D-B11E14DD9523}">
      <dsp:nvSpPr>
        <dsp:cNvPr id="0" name=""/>
        <dsp:cNvSpPr/>
      </dsp:nvSpPr>
      <dsp:spPr>
        <a:xfrm>
          <a:off x="0" y="2275028"/>
          <a:ext cx="10515600" cy="3744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04. Digital Safety Action Plan</a:t>
          </a:r>
          <a:endParaRPr lang="en-US" sz="16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18277" y="2293305"/>
        <a:ext cx="10479046" cy="337846"/>
      </dsp:txXfrm>
    </dsp:sp>
    <dsp:sp modelId="{C9117272-0F8B-46F1-AF06-B41EDB574B3B}">
      <dsp:nvSpPr>
        <dsp:cNvPr id="0" name=""/>
        <dsp:cNvSpPr/>
      </dsp:nvSpPr>
      <dsp:spPr>
        <a:xfrm>
          <a:off x="0" y="2649428"/>
          <a:ext cx="10515600" cy="5961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33870" tIns="20320" rIns="113792" bIns="20320" numCol="1" spcCol="1270" anchor="t" anchorCtr="0">
          <a:noAutofit/>
        </a:bodyPr>
        <a:lstStyle/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200" kern="1200">
              <a:latin typeface="Times New Roman" panose="02020603050405020304" pitchFamily="18" charset="0"/>
              <a:cs typeface="Times New Roman" panose="02020603050405020304" pitchFamily="18" charset="0"/>
            </a:rPr>
            <a:t>Aspects to be considerate</a:t>
          </a:r>
          <a:endParaRPr lang="en-US" sz="1200" kern="1200">
            <a:latin typeface="Times New Roman" panose="02020603050405020304" pitchFamily="18" charset="0"/>
            <a:cs typeface="Times New Roman" panose="02020603050405020304" pitchFamily="18" charset="0"/>
          </a:endParaRP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2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Key goals for data security</a:t>
          </a:r>
          <a:endParaRPr lang="en-US" sz="12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2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Implementation Checklist</a:t>
          </a:r>
          <a:endParaRPr lang="en-US" sz="12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0" y="2649428"/>
        <a:ext cx="10515600" cy="596160"/>
      </dsp:txXfrm>
    </dsp:sp>
    <dsp:sp modelId="{31F2B93E-E2F7-4BD0-9422-707651977AD2}">
      <dsp:nvSpPr>
        <dsp:cNvPr id="0" name=""/>
        <dsp:cNvSpPr/>
      </dsp:nvSpPr>
      <dsp:spPr>
        <a:xfrm>
          <a:off x="0" y="3245589"/>
          <a:ext cx="10515600" cy="3744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05. Conclusion</a:t>
          </a:r>
          <a:endParaRPr lang="en-US" sz="16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18277" y="3263866"/>
        <a:ext cx="10479046" cy="337846"/>
      </dsp:txXfrm>
    </dsp:sp>
    <dsp:sp modelId="{0394E592-1807-4F8F-96CF-02F49AFF499D}">
      <dsp:nvSpPr>
        <dsp:cNvPr id="0" name=""/>
        <dsp:cNvSpPr/>
      </dsp:nvSpPr>
      <dsp:spPr>
        <a:xfrm>
          <a:off x="0" y="3619989"/>
          <a:ext cx="10515600" cy="2649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33870" tIns="20320" rIns="113792" bIns="20320" numCol="1" spcCol="1270" anchor="t" anchorCtr="0">
          <a:noAutofit/>
        </a:bodyPr>
        <a:lstStyle/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2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Concise Overview</a:t>
          </a:r>
          <a:endParaRPr lang="en-US" sz="12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0" y="3619989"/>
        <a:ext cx="10515600" cy="264960"/>
      </dsp:txXfrm>
    </dsp:sp>
    <dsp:sp modelId="{DC26461F-FD23-4624-A2F8-1F8919B59442}">
      <dsp:nvSpPr>
        <dsp:cNvPr id="0" name=""/>
        <dsp:cNvSpPr/>
      </dsp:nvSpPr>
      <dsp:spPr>
        <a:xfrm>
          <a:off x="0" y="3884949"/>
          <a:ext cx="10515600" cy="3744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06. Reference List</a:t>
          </a:r>
          <a:endParaRPr lang="en-US" sz="16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18277" y="3903226"/>
        <a:ext cx="10479046" cy="33784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C701A10-EE15-4858-A198-745169135609}">
      <dsp:nvSpPr>
        <dsp:cNvPr id="0" name=""/>
        <dsp:cNvSpPr/>
      </dsp:nvSpPr>
      <dsp:spPr>
        <a:xfrm>
          <a:off x="0" y="531"/>
          <a:ext cx="10515600" cy="1244702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0CAF9DF-E136-4C4D-B1C0-EC05750C35A6}">
      <dsp:nvSpPr>
        <dsp:cNvPr id="0" name=""/>
        <dsp:cNvSpPr/>
      </dsp:nvSpPr>
      <dsp:spPr>
        <a:xfrm>
          <a:off x="376522" y="280590"/>
          <a:ext cx="684586" cy="68458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3B87F85-84F3-46EA-8A93-795BB37647EC}">
      <dsp:nvSpPr>
        <dsp:cNvPr id="0" name=""/>
        <dsp:cNvSpPr/>
      </dsp:nvSpPr>
      <dsp:spPr>
        <a:xfrm>
          <a:off x="1437631" y="531"/>
          <a:ext cx="9077968" cy="12447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731" tIns="131731" rIns="131731" bIns="131731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By the implementation of the Microsoft 365 tools, Greenfield can be transformed  into a digitally secure and efficient healthcare provider.</a:t>
          </a:r>
          <a:endParaRPr lang="en-US" sz="24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1437631" y="531"/>
        <a:ext cx="9077968" cy="1244702"/>
      </dsp:txXfrm>
    </dsp:sp>
    <dsp:sp modelId="{715F9CFA-5C9C-4DAE-A3FF-C12BCFD2B798}">
      <dsp:nvSpPr>
        <dsp:cNvPr id="0" name=""/>
        <dsp:cNvSpPr/>
      </dsp:nvSpPr>
      <dsp:spPr>
        <a:xfrm>
          <a:off x="0" y="1556410"/>
          <a:ext cx="10515600" cy="1244702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1C6BE93-B626-40A8-8C81-986C8C5F3F1C}">
      <dsp:nvSpPr>
        <dsp:cNvPr id="0" name=""/>
        <dsp:cNvSpPr/>
      </dsp:nvSpPr>
      <dsp:spPr>
        <a:xfrm>
          <a:off x="376522" y="1836468"/>
          <a:ext cx="684586" cy="68458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22581A9-E27E-44D1-BC9E-E28B59C129A7}">
      <dsp:nvSpPr>
        <dsp:cNvPr id="0" name=""/>
        <dsp:cNvSpPr/>
      </dsp:nvSpPr>
      <dsp:spPr>
        <a:xfrm>
          <a:off x="1437631" y="1556410"/>
          <a:ext cx="9077968" cy="12447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731" tIns="131731" rIns="131731" bIns="131731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Secured access controls, improved email awareness, effective data management and strong confidentiality practices will protect sensitive information while enabling efficient and collaborative care delivery.</a:t>
          </a:r>
          <a:endParaRPr lang="en-US" sz="24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1437631" y="1556410"/>
        <a:ext cx="9077968" cy="1244702"/>
      </dsp:txXfrm>
    </dsp:sp>
    <dsp:sp modelId="{895A786F-1004-4D2D-A112-C35BC14D2681}">
      <dsp:nvSpPr>
        <dsp:cNvPr id="0" name=""/>
        <dsp:cNvSpPr/>
      </dsp:nvSpPr>
      <dsp:spPr>
        <a:xfrm>
          <a:off x="0" y="3112289"/>
          <a:ext cx="10515600" cy="1244702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53E522E-6834-43FD-B2FD-7646FCB38511}">
      <dsp:nvSpPr>
        <dsp:cNvPr id="0" name=""/>
        <dsp:cNvSpPr/>
      </dsp:nvSpPr>
      <dsp:spPr>
        <a:xfrm>
          <a:off x="376522" y="3392347"/>
          <a:ext cx="684586" cy="68458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E1BAE24-78F6-4B1A-A648-24A299F28835}">
      <dsp:nvSpPr>
        <dsp:cNvPr id="0" name=""/>
        <dsp:cNvSpPr/>
      </dsp:nvSpPr>
      <dsp:spPr>
        <a:xfrm>
          <a:off x="1437631" y="3112289"/>
          <a:ext cx="9077968" cy="12447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731" tIns="131731" rIns="131731" bIns="131731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Microsoft 365 provides the tools but staff confidence and the Digital Safety Action Plan will ensure the long-term success of this transformation.</a:t>
          </a:r>
          <a:endParaRPr lang="en-US" sz="24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1437631" y="3112289"/>
        <a:ext cx="9077968" cy="124470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12/02/2026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12/02/2026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12/02/2026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12/02/2026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ico.org.uk/for-organisations/guide-to-data-protection/" TargetMode="External"/><Relationship Id="rId2" Type="http://schemas.openxmlformats.org/officeDocument/2006/relationships/hyperlink" Target="https://doi.org/10.1016/j.ifacol.2022.12.070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iso.org/standard/27001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techtoday.org" TargetMode="External"/><Relationship Id="rId2" Type="http://schemas.openxmlformats.org/officeDocument/2006/relationships/hyperlink" Target="https://learn.microsoft.com/en-us/microsoft-365/security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ncsc.gov.uk/guidance/phishing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bmchealthservres.biomedcentral.com/articles/10.1186/s12913-023-09730-y" TargetMode="External"/><Relationship Id="rId2" Type="http://schemas.openxmlformats.org/officeDocument/2006/relationships/hyperlink" Target="https://www.dsptoolkit.nhs.uk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A4E37431-20F0-4DD6-84A9-ED2B644943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0AE98B72-66C6-4AB4-AF0D-BA830DE863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407EAFC6-733F-403D-BB4D-05A3A28742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17A36730-4CB0-4F61-AD11-A44C976583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C69C79E1-F916-4929-A4F3-DE763D4BFA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Oval 25">
            <a:extLst>
              <a:ext uri="{FF2B5EF4-FFF2-40B4-BE49-F238E27FC236}">
                <a16:creationId xmlns:a16="http://schemas.microsoft.com/office/drawing/2014/main" id="{767334AB-16BD-4EC7-8C6B-4B51716009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60042" y="891652"/>
            <a:ext cx="4412021" cy="3030724"/>
          </a:xfrm>
        </p:spPr>
        <p:txBody>
          <a:bodyPr anchor="b">
            <a:normAutofit/>
          </a:bodyPr>
          <a:lstStyle/>
          <a:p>
            <a:pPr algn="r"/>
            <a:r>
              <a:rPr lang="en-GB" sz="4000" b="1">
                <a:solidFill>
                  <a:srgbClr val="FFFFFF"/>
                </a:solidFill>
              </a:rPr>
              <a:t>Greenfield Home Care Agency: Microsoft 365 Digital Transformation 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45791" y="4745317"/>
            <a:ext cx="4126272" cy="1375145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algn="r"/>
            <a:r>
              <a:rPr lang="en-GB" sz="1000" b="1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Evaluating efficiency, communication and digital safety in modern care support</a:t>
            </a:r>
            <a:r>
              <a:rPr lang="en-GB" sz="1000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algn="r"/>
            <a:r>
              <a:rPr lang="en-GB" sz="1000" b="1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Prepared by: </a:t>
            </a:r>
            <a:r>
              <a:rPr lang="en-GB" sz="1000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Rizwana Ahmed (2525197)</a:t>
            </a:r>
          </a:p>
          <a:p>
            <a:pPr algn="r"/>
            <a:r>
              <a:rPr lang="en-GB" sz="1000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                        Nadia Zeeshan (2522818)</a:t>
            </a:r>
          </a:p>
          <a:p>
            <a:pPr algn="r"/>
            <a:r>
              <a:rPr lang="en-GB" sz="1000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                            Saiqa Munir (2330363)</a:t>
            </a:r>
          </a:p>
          <a:p>
            <a:pPr algn="r"/>
            <a:r>
              <a:rPr lang="en-GB" sz="1000" b="1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Course</a:t>
            </a:r>
            <a:r>
              <a:rPr lang="en-GB" sz="1000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: CERTHE Skills for the Workplace (Health and Social Care)</a:t>
            </a:r>
            <a:endParaRPr lang="en-GB" sz="800" dirty="0">
              <a:solidFill>
                <a:srgbClr val="FFFFFF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624A051-19AE-95D5-8895-3438CC0D1BF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14163" y="457199"/>
            <a:ext cx="5371993" cy="58991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87F09D-635B-FDF3-B342-690CB1187C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Contents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3BF2579-3BCF-E07C-EDDF-84BF021935D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68763816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90681287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327D73B4-9F5C-4A64-A179-51B9500CB8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2C8C9E7-3631-7A25-944E-6D285D3B27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08628" y="-576338"/>
            <a:ext cx="4195674" cy="2052522"/>
          </a:xfrm>
        </p:spPr>
        <p:txBody>
          <a:bodyPr anchor="b">
            <a:normAutofit/>
          </a:bodyPr>
          <a:lstStyle/>
          <a:p>
            <a:r>
              <a:rPr lang="en-GB" sz="5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Introduction</a:t>
            </a:r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C1F06963-6374-4B48-844F-071A9BAAAE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2965" y="554152"/>
            <a:ext cx="5742189" cy="5742189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group of people sitting on a couch&#10;&#10;AI-generated content may be incorrect.">
            <a:extLst>
              <a:ext uri="{FF2B5EF4-FFF2-40B4-BE49-F238E27FC236}">
                <a16:creationId xmlns:a16="http://schemas.microsoft.com/office/drawing/2014/main" id="{14ACBDBF-0630-BDB3-C9E9-04261096EE0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9922" r="23532"/>
          <a:stretch>
            <a:fillRect/>
          </a:stretch>
        </p:blipFill>
        <p:spPr>
          <a:xfrm>
            <a:off x="323201" y="562434"/>
            <a:ext cx="5510276" cy="5742189"/>
          </a:xfrm>
          <a:custGeom>
            <a:avLst/>
            <a:gdLst/>
            <a:ahLst/>
            <a:cxnLst/>
            <a:rect l="l" t="t" r="r" b="b"/>
            <a:pathLst>
              <a:path w="1838528" h="1838528">
                <a:moveTo>
                  <a:pt x="919264" y="0"/>
                </a:moveTo>
                <a:cubicBezTo>
                  <a:pt x="1426959" y="0"/>
                  <a:pt x="1838528" y="411569"/>
                  <a:pt x="1838528" y="919264"/>
                </a:cubicBezTo>
                <a:cubicBezTo>
                  <a:pt x="1838528" y="1426959"/>
                  <a:pt x="1426959" y="1838528"/>
                  <a:pt x="919264" y="1838528"/>
                </a:cubicBezTo>
                <a:cubicBezTo>
                  <a:pt x="411569" y="1838528"/>
                  <a:pt x="0" y="1426959"/>
                  <a:pt x="0" y="919264"/>
                </a:cubicBezTo>
                <a:cubicBezTo>
                  <a:pt x="0" y="411569"/>
                  <a:pt x="411569" y="0"/>
                  <a:pt x="919264" y="0"/>
                </a:cubicBezTo>
                <a:close/>
              </a:path>
            </a:pathLst>
          </a:custGeom>
        </p:spPr>
      </p:pic>
      <p:sp>
        <p:nvSpPr>
          <p:cNvPr id="13" name="!!plus graphic">
            <a:extLst>
              <a:ext uri="{FF2B5EF4-FFF2-40B4-BE49-F238E27FC236}">
                <a16:creationId xmlns:a16="http://schemas.microsoft.com/office/drawing/2014/main" id="{6CB927A4-E432-4310-9CD5-E89FF5063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4956" y="703679"/>
            <a:ext cx="171515" cy="171515"/>
          </a:xfrm>
          <a:custGeom>
            <a:avLst/>
            <a:gdLst>
              <a:gd name="connsiteX0" fmla="*/ 159874 w 171515"/>
              <a:gd name="connsiteY0" fmla="*/ 74116 h 171515"/>
              <a:gd name="connsiteX1" fmla="*/ 97399 w 171515"/>
              <a:gd name="connsiteY1" fmla="*/ 74116 h 171515"/>
              <a:gd name="connsiteX2" fmla="*/ 97399 w 171515"/>
              <a:gd name="connsiteY2" fmla="*/ 11641 h 171515"/>
              <a:gd name="connsiteX3" fmla="*/ 85758 w 171515"/>
              <a:gd name="connsiteY3" fmla="*/ 0 h 171515"/>
              <a:gd name="connsiteX4" fmla="*/ 74116 w 171515"/>
              <a:gd name="connsiteY4" fmla="*/ 11641 h 171515"/>
              <a:gd name="connsiteX5" fmla="*/ 74116 w 171515"/>
              <a:gd name="connsiteY5" fmla="*/ 74116 h 171515"/>
              <a:gd name="connsiteX6" fmla="*/ 11641 w 171515"/>
              <a:gd name="connsiteY6" fmla="*/ 74116 h 171515"/>
              <a:gd name="connsiteX7" fmla="*/ 0 w 171515"/>
              <a:gd name="connsiteY7" fmla="*/ 85758 h 171515"/>
              <a:gd name="connsiteX8" fmla="*/ 11641 w 171515"/>
              <a:gd name="connsiteY8" fmla="*/ 97399 h 171515"/>
              <a:gd name="connsiteX9" fmla="*/ 74116 w 171515"/>
              <a:gd name="connsiteY9" fmla="*/ 97399 h 171515"/>
              <a:gd name="connsiteX10" fmla="*/ 74116 w 171515"/>
              <a:gd name="connsiteY10" fmla="*/ 159874 h 171515"/>
              <a:gd name="connsiteX11" fmla="*/ 85758 w 171515"/>
              <a:gd name="connsiteY11" fmla="*/ 171515 h 171515"/>
              <a:gd name="connsiteX12" fmla="*/ 97399 w 171515"/>
              <a:gd name="connsiteY12" fmla="*/ 159874 h 171515"/>
              <a:gd name="connsiteX13" fmla="*/ 97399 w 171515"/>
              <a:gd name="connsiteY13" fmla="*/ 97399 h 171515"/>
              <a:gd name="connsiteX14" fmla="*/ 159874 w 171515"/>
              <a:gd name="connsiteY14" fmla="*/ 97399 h 171515"/>
              <a:gd name="connsiteX15" fmla="*/ 171515 w 171515"/>
              <a:gd name="connsiteY15" fmla="*/ 85758 h 171515"/>
              <a:gd name="connsiteX16" fmla="*/ 159874 w 171515"/>
              <a:gd name="connsiteY16" fmla="*/ 74116 h 1715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71515" h="171515">
                <a:moveTo>
                  <a:pt x="159874" y="74116"/>
                </a:moveTo>
                <a:lnTo>
                  <a:pt x="97399" y="74116"/>
                </a:lnTo>
                <a:lnTo>
                  <a:pt x="97399" y="11641"/>
                </a:lnTo>
                <a:cubicBezTo>
                  <a:pt x="97399" y="5212"/>
                  <a:pt x="92187" y="0"/>
                  <a:pt x="85758" y="0"/>
                </a:cubicBezTo>
                <a:cubicBezTo>
                  <a:pt x="79328" y="0"/>
                  <a:pt x="74116" y="5212"/>
                  <a:pt x="74116" y="11641"/>
                </a:cubicBezTo>
                <a:lnTo>
                  <a:pt x="74116" y="74116"/>
                </a:lnTo>
                <a:lnTo>
                  <a:pt x="11641" y="74116"/>
                </a:lnTo>
                <a:cubicBezTo>
                  <a:pt x="5212" y="74116"/>
                  <a:pt x="0" y="79328"/>
                  <a:pt x="0" y="85758"/>
                </a:cubicBezTo>
                <a:cubicBezTo>
                  <a:pt x="0" y="92187"/>
                  <a:pt x="5212" y="97399"/>
                  <a:pt x="11641" y="97399"/>
                </a:cubicBezTo>
                <a:lnTo>
                  <a:pt x="74116" y="97399"/>
                </a:lnTo>
                <a:lnTo>
                  <a:pt x="74116" y="159874"/>
                </a:lnTo>
                <a:cubicBezTo>
                  <a:pt x="74116" y="166303"/>
                  <a:pt x="79328" y="171515"/>
                  <a:pt x="85758" y="171515"/>
                </a:cubicBezTo>
                <a:cubicBezTo>
                  <a:pt x="92187" y="171515"/>
                  <a:pt x="97399" y="166303"/>
                  <a:pt x="97399" y="159874"/>
                </a:cubicBezTo>
                <a:lnTo>
                  <a:pt x="97399" y="97399"/>
                </a:lnTo>
                <a:lnTo>
                  <a:pt x="159874" y="97399"/>
                </a:lnTo>
                <a:cubicBezTo>
                  <a:pt x="166303" y="97399"/>
                  <a:pt x="171515" y="92187"/>
                  <a:pt x="171515" y="85758"/>
                </a:cubicBezTo>
                <a:cubicBezTo>
                  <a:pt x="171515" y="79328"/>
                  <a:pt x="166303" y="74116"/>
                  <a:pt x="159874" y="74116"/>
                </a:cubicBezTo>
                <a:close/>
              </a:path>
            </a:pathLst>
          </a:custGeom>
          <a:solidFill>
            <a:schemeClr val="accent1"/>
          </a:solidFill>
          <a:ln w="77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0" name="!!circle graphic">
            <a:extLst>
              <a:ext uri="{FF2B5EF4-FFF2-40B4-BE49-F238E27FC236}">
                <a16:creationId xmlns:a16="http://schemas.microsoft.com/office/drawing/2014/main" id="{1453BF6C-B012-48B7-B4E8-6D7AC7C27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2753" y="1562696"/>
            <a:ext cx="157545" cy="157545"/>
          </a:xfrm>
          <a:custGeom>
            <a:avLst/>
            <a:gdLst>
              <a:gd name="connsiteX0" fmla="*/ 78773 w 157545"/>
              <a:gd name="connsiteY0" fmla="*/ 23283 h 157545"/>
              <a:gd name="connsiteX1" fmla="*/ 134262 w 157545"/>
              <a:gd name="connsiteY1" fmla="*/ 78773 h 157545"/>
              <a:gd name="connsiteX2" fmla="*/ 78773 w 157545"/>
              <a:gd name="connsiteY2" fmla="*/ 134262 h 157545"/>
              <a:gd name="connsiteX3" fmla="*/ 23283 w 157545"/>
              <a:gd name="connsiteY3" fmla="*/ 78773 h 157545"/>
              <a:gd name="connsiteX4" fmla="*/ 78773 w 157545"/>
              <a:gd name="connsiteY4" fmla="*/ 23283 h 157545"/>
              <a:gd name="connsiteX5" fmla="*/ 78773 w 157545"/>
              <a:gd name="connsiteY5" fmla="*/ 0 h 157545"/>
              <a:gd name="connsiteX6" fmla="*/ 0 w 157545"/>
              <a:gd name="connsiteY6" fmla="*/ 78773 h 157545"/>
              <a:gd name="connsiteX7" fmla="*/ 78773 w 157545"/>
              <a:gd name="connsiteY7" fmla="*/ 157545 h 157545"/>
              <a:gd name="connsiteX8" fmla="*/ 157545 w 157545"/>
              <a:gd name="connsiteY8" fmla="*/ 78773 h 157545"/>
              <a:gd name="connsiteX9" fmla="*/ 78773 w 157545"/>
              <a:gd name="connsiteY9" fmla="*/ 0 h 1575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57545" h="157545">
                <a:moveTo>
                  <a:pt x="78773" y="23283"/>
                </a:moveTo>
                <a:cubicBezTo>
                  <a:pt x="109419" y="23283"/>
                  <a:pt x="134262" y="48126"/>
                  <a:pt x="134262" y="78773"/>
                </a:cubicBezTo>
                <a:cubicBezTo>
                  <a:pt x="134262" y="109419"/>
                  <a:pt x="109419" y="134262"/>
                  <a:pt x="78773" y="134262"/>
                </a:cubicBezTo>
                <a:cubicBezTo>
                  <a:pt x="48126" y="134262"/>
                  <a:pt x="23283" y="109419"/>
                  <a:pt x="23283" y="78773"/>
                </a:cubicBezTo>
                <a:cubicBezTo>
                  <a:pt x="23312" y="48139"/>
                  <a:pt x="48139" y="23312"/>
                  <a:pt x="78773" y="23283"/>
                </a:cubicBezTo>
                <a:moveTo>
                  <a:pt x="78773" y="0"/>
                </a:moveTo>
                <a:cubicBezTo>
                  <a:pt x="35268" y="0"/>
                  <a:pt x="0" y="35268"/>
                  <a:pt x="0" y="78773"/>
                </a:cubicBezTo>
                <a:cubicBezTo>
                  <a:pt x="0" y="122277"/>
                  <a:pt x="35268" y="157545"/>
                  <a:pt x="78773" y="157545"/>
                </a:cubicBezTo>
                <a:cubicBezTo>
                  <a:pt x="122277" y="157545"/>
                  <a:pt x="157545" y="122277"/>
                  <a:pt x="157545" y="78773"/>
                </a:cubicBezTo>
                <a:cubicBezTo>
                  <a:pt x="157545" y="35268"/>
                  <a:pt x="122277" y="0"/>
                  <a:pt x="78773" y="0"/>
                </a:cubicBezTo>
                <a:close/>
              </a:path>
            </a:pathLst>
          </a:custGeom>
          <a:solidFill>
            <a:schemeClr val="accent1"/>
          </a:solidFill>
          <a:ln w="751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1" name="Content Placeholder 2">
            <a:extLst>
              <a:ext uri="{FF2B5EF4-FFF2-40B4-BE49-F238E27FC236}">
                <a16:creationId xmlns:a16="http://schemas.microsoft.com/office/drawing/2014/main" id="{8FEA103A-0D16-A2B2-BA09-571517D5DD8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08628" y="1640753"/>
            <a:ext cx="4891412" cy="4595241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514350" indent="-514350">
              <a:buAutoNum type="arabicPeriod"/>
            </a:pPr>
            <a:r>
              <a:rPr lang="en-GB" sz="1600" b="1" u="sng" dirty="0">
                <a:solidFill>
                  <a:schemeClr val="tx1">
                    <a:alpha val="8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Target Audience</a:t>
            </a:r>
            <a:endParaRPr lang="en-US" sz="1600" u="sng" dirty="0">
              <a:solidFill>
                <a:schemeClr val="tx1">
                  <a:alpha val="8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1600" dirty="0">
                <a:solidFill>
                  <a:schemeClr val="tx1">
                    <a:alpha val="8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             Focus on older adults needing personalized care to live independently.</a:t>
            </a:r>
            <a:endParaRPr lang="en-US" sz="1600" dirty="0">
              <a:solidFill>
                <a:schemeClr val="tx1">
                  <a:alpha val="8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1600" b="1" dirty="0">
                <a:solidFill>
                  <a:schemeClr val="tx1">
                    <a:alpha val="8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2.         </a:t>
            </a:r>
            <a:r>
              <a:rPr lang="en-GB" sz="1600" b="1" u="sng" dirty="0">
                <a:solidFill>
                  <a:schemeClr val="tx1">
                    <a:alpha val="8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Staff roles</a:t>
            </a:r>
            <a:endParaRPr lang="en-US" sz="1600" u="sng" dirty="0">
              <a:solidFill>
                <a:schemeClr val="tx1">
                  <a:alpha val="8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1600" b="1" dirty="0">
                <a:solidFill>
                  <a:schemeClr val="tx1">
                    <a:alpha val="8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              </a:t>
            </a:r>
            <a:r>
              <a:rPr lang="en-GB" sz="1600" dirty="0">
                <a:solidFill>
                  <a:schemeClr val="tx1">
                    <a:alpha val="8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Includes coordinators, nurses and visiting carers providing essential support.</a:t>
            </a:r>
            <a:endParaRPr lang="en-US" sz="1600" dirty="0">
              <a:solidFill>
                <a:schemeClr val="tx1">
                  <a:alpha val="8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1600" b="1" dirty="0">
                <a:solidFill>
                  <a:schemeClr val="tx1">
                    <a:alpha val="8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3.        </a:t>
            </a:r>
            <a:r>
              <a:rPr lang="en-GB" sz="1600" b="1" u="sng" dirty="0">
                <a:solidFill>
                  <a:schemeClr val="tx1">
                    <a:alpha val="8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Tech Adoption</a:t>
            </a:r>
            <a:endParaRPr lang="en-US" sz="1600" u="sng" dirty="0">
              <a:solidFill>
                <a:schemeClr val="tx1">
                  <a:alpha val="8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1600" b="1" dirty="0">
                <a:solidFill>
                  <a:schemeClr val="tx1">
                    <a:alpha val="8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             </a:t>
            </a:r>
            <a:r>
              <a:rPr lang="en-GB" sz="1600" dirty="0">
                <a:solidFill>
                  <a:schemeClr val="tx1">
                    <a:alpha val="8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Recently adopted Microsoft 365 to enhance communication and documentation.</a:t>
            </a:r>
            <a:endParaRPr lang="en-US" sz="1600" dirty="0">
              <a:solidFill>
                <a:schemeClr val="tx1">
                  <a:alpha val="8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1600" b="1" dirty="0">
                <a:solidFill>
                  <a:schemeClr val="tx1">
                    <a:alpha val="8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4.        </a:t>
            </a:r>
            <a:r>
              <a:rPr lang="en-GB" sz="1600" b="1" u="sng" dirty="0">
                <a:solidFill>
                  <a:schemeClr val="tx1">
                    <a:alpha val="8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Management Goals</a:t>
            </a:r>
            <a:endParaRPr lang="en-US" sz="1600" u="sng" dirty="0">
              <a:solidFill>
                <a:schemeClr val="tx1">
                  <a:alpha val="8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1600" b="1" dirty="0">
                <a:solidFill>
                  <a:schemeClr val="tx1">
                    <a:alpha val="8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            </a:t>
            </a:r>
            <a:r>
              <a:rPr lang="en-GB" sz="1600" dirty="0">
                <a:solidFill>
                  <a:schemeClr val="tx1">
                    <a:alpha val="8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Aim to boost efficiency and data safety through integrated digital technology.</a:t>
            </a:r>
            <a:endParaRPr lang="en-US" sz="1600" dirty="0">
              <a:solidFill>
                <a:schemeClr val="tx1">
                  <a:alpha val="8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1600" dirty="0">
              <a:solidFill>
                <a:schemeClr val="tx1">
                  <a:alpha val="8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1600" dirty="0">
                <a:solidFill>
                  <a:schemeClr val="tx1">
                    <a:alpha val="8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      </a:t>
            </a:r>
            <a:r>
              <a:rPr lang="en-GB" sz="1600" b="1" dirty="0">
                <a:solidFill>
                  <a:schemeClr val="tx1">
                    <a:alpha val="8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(Greenfield, 2024)</a:t>
            </a:r>
            <a:endParaRPr lang="en-GB" sz="1100" b="1" dirty="0">
              <a:solidFill>
                <a:schemeClr val="tx1">
                  <a:alpha val="8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7" name="!!dot graphic">
            <a:extLst>
              <a:ext uri="{FF2B5EF4-FFF2-40B4-BE49-F238E27FC236}">
                <a16:creationId xmlns:a16="http://schemas.microsoft.com/office/drawing/2014/main" id="{E3020543-B24B-4EC4-8FFC-8DD88EEA9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54149" y="5775082"/>
            <a:ext cx="112426" cy="112426"/>
          </a:xfrm>
          <a:custGeom>
            <a:avLst/>
            <a:gdLst>
              <a:gd name="connsiteX0" fmla="*/ 112426 w 112426"/>
              <a:gd name="connsiteY0" fmla="*/ 56213 h 112426"/>
              <a:gd name="connsiteX1" fmla="*/ 56213 w 112426"/>
              <a:gd name="connsiteY1" fmla="*/ 112426 h 112426"/>
              <a:gd name="connsiteX2" fmla="*/ 0 w 112426"/>
              <a:gd name="connsiteY2" fmla="*/ 56213 h 112426"/>
              <a:gd name="connsiteX3" fmla="*/ 56213 w 112426"/>
              <a:gd name="connsiteY3" fmla="*/ 0 h 112426"/>
              <a:gd name="connsiteX4" fmla="*/ 112426 w 112426"/>
              <a:gd name="connsiteY4" fmla="*/ 56213 h 1124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2426" h="112426">
                <a:moveTo>
                  <a:pt x="112426" y="56213"/>
                </a:moveTo>
                <a:cubicBezTo>
                  <a:pt x="112426" y="87259"/>
                  <a:pt x="87259" y="112426"/>
                  <a:pt x="56213" y="112426"/>
                </a:cubicBezTo>
                <a:cubicBezTo>
                  <a:pt x="25167" y="112426"/>
                  <a:pt x="0" y="87259"/>
                  <a:pt x="0" y="56213"/>
                </a:cubicBezTo>
                <a:cubicBezTo>
                  <a:pt x="0" y="25167"/>
                  <a:pt x="25167" y="0"/>
                  <a:pt x="56213" y="0"/>
                </a:cubicBezTo>
                <a:cubicBezTo>
                  <a:pt x="87259" y="0"/>
                  <a:pt x="112426" y="25167"/>
                  <a:pt x="112426" y="56213"/>
                </a:cubicBezTo>
                <a:close/>
              </a:path>
            </a:pathLst>
          </a:custGeom>
          <a:solidFill>
            <a:schemeClr val="accent1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19" name="!!Straight Connector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9272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0906667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0" name="Rectangle 59">
            <a:extLst>
              <a:ext uri="{FF2B5EF4-FFF2-40B4-BE49-F238E27FC236}">
                <a16:creationId xmlns:a16="http://schemas.microsoft.com/office/drawing/2014/main" id="{1E020063-2385-44AC-BD67-258E1F0B9F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" name="Rectangle 60">
            <a:extLst>
              <a:ext uri="{FF2B5EF4-FFF2-40B4-BE49-F238E27FC236}">
                <a16:creationId xmlns:a16="http://schemas.microsoft.com/office/drawing/2014/main" id="{7E014A0B-5338-4077-AFE9-A90D04D449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767DF30-1FB1-5520-2B38-40B5E7BE1F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9576" y="1261423"/>
            <a:ext cx="9829800" cy="1325880"/>
          </a:xfrm>
        </p:spPr>
        <p:txBody>
          <a:bodyPr anchor="b">
            <a:normAutofit/>
          </a:bodyPr>
          <a:lstStyle/>
          <a:p>
            <a:pPr algn="ctr"/>
            <a:r>
              <a:rPr lang="en-GB" sz="4800" b="1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Microsoft Word for Efficiency </a:t>
            </a:r>
          </a:p>
        </p:txBody>
      </p:sp>
      <p:grpSp>
        <p:nvGrpSpPr>
          <p:cNvPr id="62" name="Group 61">
            <a:extLst>
              <a:ext uri="{FF2B5EF4-FFF2-40B4-BE49-F238E27FC236}">
                <a16:creationId xmlns:a16="http://schemas.microsoft.com/office/drawing/2014/main" id="{78127680-150F-4A90-9950-F663925781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05" y="-1"/>
            <a:ext cx="3362070" cy="2522849"/>
            <a:chOff x="-305" y="-1"/>
            <a:chExt cx="3832880" cy="2876136"/>
          </a:xfrm>
        </p:grpSpPr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5088F97A-8362-4967-B664-D748B846EC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30F9DEDE-4318-412A-81C5-C8C90F6897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09E97DE9-7844-4707-8928-1CD88ADB72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EC58954E-44A5-4A0D-97A9-8A2BB43D68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4" name="Content Placeholder 2">
            <a:extLst>
              <a:ext uri="{FF2B5EF4-FFF2-40B4-BE49-F238E27FC236}">
                <a16:creationId xmlns:a16="http://schemas.microsoft.com/office/drawing/2014/main" id="{0C2BE9E2-4AF2-757D-F428-77E0A4D13F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4672" y="2827419"/>
            <a:ext cx="5126896" cy="3227626"/>
          </a:xfrm>
        </p:spPr>
        <p:txBody>
          <a:bodyPr vert="horz" lIns="91440" tIns="45720" rIns="91440" bIns="45720" rtlCol="0" anchor="ctr">
            <a:normAutofit lnSpcReduction="10000"/>
          </a:bodyPr>
          <a:lstStyle/>
          <a:p>
            <a:pPr marL="0" indent="0">
              <a:buNone/>
            </a:pPr>
            <a:endParaRPr lang="en-GB" sz="1500" b="1" u="sng" dirty="0">
              <a:solidFill>
                <a:schemeClr val="tx2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1500" b="1" u="sng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IMPORTANCE</a:t>
            </a: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alt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Manual logs will be replaced with standardized Microsoft Word templates.</a:t>
            </a: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alt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Implemented cloud-syncing to provide nurses and coordinators with rapid access to the most recent care plans.</a:t>
            </a: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alt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Field caretakers can reduce administrative latency by using built-in dictation and auto-format tools.</a:t>
            </a: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alt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Monitor document modifications to guarantee accurate records.</a:t>
            </a:r>
            <a:endParaRPr lang="en-GB" sz="1500" dirty="0">
              <a:solidFill>
                <a:schemeClr val="tx2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1500" dirty="0">
              <a:solidFill>
                <a:schemeClr val="tx2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1500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   </a:t>
            </a:r>
            <a:r>
              <a:rPr lang="en-GB" sz="1500" b="1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(Smith, 2023)</a:t>
            </a:r>
            <a:endParaRPr lang="en-GB" sz="1500" dirty="0">
              <a:solidFill>
                <a:schemeClr val="tx2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1500" dirty="0">
              <a:solidFill>
                <a:schemeClr val="tx2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pSp>
        <p:nvGrpSpPr>
          <p:cNvPr id="55" name="Group 54">
            <a:extLst>
              <a:ext uri="{FF2B5EF4-FFF2-40B4-BE49-F238E27FC236}">
                <a16:creationId xmlns:a16="http://schemas.microsoft.com/office/drawing/2014/main" id="{466920E5-8640-4C24-A775-8647637094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 flipH="1">
            <a:off x="10185732" y="4852038"/>
            <a:ext cx="2151670" cy="1860256"/>
            <a:chOff x="-305" y="-4155"/>
            <a:chExt cx="2514948" cy="2174333"/>
          </a:xfrm>
        </p:grpSpPr>
        <p:sp>
          <p:nvSpPr>
            <p:cNvPr id="56" name="Freeform: Shape 55">
              <a:extLst>
                <a:ext uri="{FF2B5EF4-FFF2-40B4-BE49-F238E27FC236}">
                  <a16:creationId xmlns:a16="http://schemas.microsoft.com/office/drawing/2014/main" id="{2CBA3142-5A82-43CE-87A2-EB14B17A51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Freeform: Shape 56">
              <a:extLst>
                <a:ext uri="{FF2B5EF4-FFF2-40B4-BE49-F238E27FC236}">
                  <a16:creationId xmlns:a16="http://schemas.microsoft.com/office/drawing/2014/main" id="{AEF5A1C7-9938-4A33-A5A4-2B05353B31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: Shape 57">
              <a:extLst>
                <a:ext uri="{FF2B5EF4-FFF2-40B4-BE49-F238E27FC236}">
                  <a16:creationId xmlns:a16="http://schemas.microsoft.com/office/drawing/2014/main" id="{262A936D-E9F6-4A68-82C2-1D1CC77722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59" name="Freeform: Shape 58">
              <a:extLst>
                <a:ext uri="{FF2B5EF4-FFF2-40B4-BE49-F238E27FC236}">
                  <a16:creationId xmlns:a16="http://schemas.microsoft.com/office/drawing/2014/main" id="{C68A9229-BBBE-4934-9700-BA72A1BB03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4" name="Picture 3" descr="A blue square with white letters&#10;&#10;AI-generated content may be incorrect.">
            <a:extLst>
              <a:ext uri="{FF2B5EF4-FFF2-40B4-BE49-F238E27FC236}">
                <a16:creationId xmlns:a16="http://schemas.microsoft.com/office/drawing/2014/main" id="{96D68625-CDD8-BA38-D109-3C5EBC16D66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609" r="1166" b="-2"/>
          <a:stretch>
            <a:fillRect/>
          </a:stretch>
        </p:blipFill>
        <p:spPr>
          <a:xfrm>
            <a:off x="6429378" y="3004610"/>
            <a:ext cx="4954693" cy="28835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5019964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358254" y="-358254"/>
            <a:ext cx="6858000" cy="7574507"/>
          </a:xfrm>
          <a:prstGeom prst="rect">
            <a:avLst/>
          </a:prstGeom>
          <a:ln>
            <a:noFill/>
          </a:ln>
          <a:effectLst>
            <a:outerShdw blurRad="304800" dist="317500" sx="94000" sy="94000" algn="l" rotWithShape="0">
              <a:prstClr val="black">
                <a:alpha val="32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B7342BC-D82C-F3E8-D9BA-731D3332F7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8952" y="4853796"/>
            <a:ext cx="6032738" cy="1288211"/>
          </a:xfrm>
        </p:spPr>
        <p:txBody>
          <a:bodyPr anchor="b">
            <a:normAutofit/>
          </a:bodyPr>
          <a:lstStyle/>
          <a:p>
            <a:r>
              <a:rPr lang="en-GB" sz="4000" b="1"/>
              <a:t>Microsoft Word for Efficiency </a:t>
            </a:r>
          </a:p>
        </p:txBody>
      </p:sp>
      <p:pic>
        <p:nvPicPr>
          <p:cNvPr id="4" name="Picture 3" descr="A person sitting at a desk&#10;&#10;AI-generated content may be incorrect.">
            <a:extLst>
              <a:ext uri="{FF2B5EF4-FFF2-40B4-BE49-F238E27FC236}">
                <a16:creationId xmlns:a16="http://schemas.microsoft.com/office/drawing/2014/main" id="{42B26A19-64F2-1512-CAE5-96D8EAB3810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5512" y="1305043"/>
            <a:ext cx="5559063" cy="2853171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4A069D-0B03-87D9-0FCC-DA91B7DF49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61985" y="180585"/>
            <a:ext cx="4629265" cy="6673361"/>
          </a:xfrm>
        </p:spPr>
        <p:txBody>
          <a:bodyPr vert="horz" lIns="91440" tIns="45720" rIns="91440" bIns="45720" rtlCol="0" anchor="ctr">
            <a:normAutofit fontScale="92500" lnSpcReduction="20000"/>
          </a:bodyPr>
          <a:lstStyle/>
          <a:p>
            <a:pPr marL="0" indent="0">
              <a:buNone/>
            </a:pPr>
            <a:r>
              <a:rPr lang="en-GB" sz="1600" b="1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PROS</a:t>
            </a:r>
            <a:endParaRPr lang="en-US" sz="1600" u="sng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buAutoNum type="arabicPeriod"/>
            </a:pPr>
            <a:r>
              <a:rPr lang="en-GB" sz="1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Time Saving  and Operational Benefits</a:t>
            </a:r>
            <a:endParaRPr lang="en-US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Word enables quick drafting of care plans and reports, boosting overall productivity.</a:t>
            </a:r>
            <a:endParaRPr lang="en-US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Professional formatting.</a:t>
            </a:r>
          </a:p>
          <a:p>
            <a:pPr marL="0" indent="0">
              <a:buNone/>
            </a:pPr>
            <a:r>
              <a:rPr lang="en-GB" sz="1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2.     Secure Cloud Storage and Reduced Paper Waste</a:t>
            </a:r>
          </a:p>
          <a:p>
            <a:pPr marL="0" indent="0">
              <a:buNone/>
            </a:pP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Files can be stored securely, reducing the paper waste and access can be restricted based on staff roles.</a:t>
            </a:r>
          </a:p>
          <a:p>
            <a:pPr marL="0" indent="0">
              <a:buNone/>
            </a:pPr>
            <a:r>
              <a:rPr lang="en-GB" sz="1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3.     Version history and Audit Trail</a:t>
            </a:r>
          </a:p>
          <a:p>
            <a:pPr marL="0" indent="0">
              <a:buNone/>
            </a:pP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Word keeps version history in Microsoft 365 and helps with accountability and compliance.</a:t>
            </a:r>
          </a:p>
          <a:p>
            <a:pPr marL="0" indent="0">
              <a:buNone/>
            </a:pPr>
            <a:endParaRPr lang="en-GB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1600" b="1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CONS</a:t>
            </a:r>
          </a:p>
          <a:p>
            <a:pPr>
              <a:buAutoNum type="arabicPeriod"/>
            </a:pPr>
            <a:r>
              <a:rPr lang="en-GB" sz="1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Risk of Data Breach if Misused</a:t>
            </a:r>
          </a:p>
          <a:p>
            <a:pPr marL="0" indent="0">
              <a:buNone/>
            </a:pP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Unauthorized staff might download documents to personal devices.</a:t>
            </a:r>
          </a:p>
          <a:p>
            <a:pPr marL="0" indent="0">
              <a:buNone/>
            </a:pP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Weak passwords increase risk.</a:t>
            </a:r>
          </a:p>
          <a:p>
            <a:pPr marL="0" indent="0">
              <a:buNone/>
            </a:pPr>
            <a:r>
              <a:rPr lang="en-GB" sz="1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2.     Requires Digital Skills</a:t>
            </a:r>
          </a:p>
          <a:p>
            <a:pPr marL="0" indent="0">
              <a:buNone/>
            </a:pP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Some carers may struggle with editing, sharing or using Track Changes.</a:t>
            </a:r>
          </a:p>
          <a:p>
            <a:pPr marL="0" indent="0">
              <a:buNone/>
            </a:pP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Training is necessary.</a:t>
            </a:r>
          </a:p>
          <a:p>
            <a:pPr marL="0" indent="0">
              <a:buNone/>
            </a:pPr>
            <a:r>
              <a:rPr lang="en-GB" sz="1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3.     Human Error Risk</a:t>
            </a:r>
          </a:p>
          <a:p>
            <a:pPr marL="0" indent="0">
              <a:buNone/>
            </a:pP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Staff could accidently delete information.</a:t>
            </a:r>
          </a:p>
          <a:p>
            <a:pPr marL="0" indent="0">
              <a:buNone/>
            </a:pPr>
            <a:endParaRPr lang="en-GB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1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(Jones and Brown, 2022; NCSC, 2023)</a:t>
            </a:r>
            <a:endParaRPr lang="en-GB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0287138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7C9600-EF2C-7300-C847-DB63BC09FD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10283" y="95347"/>
            <a:ext cx="3397017" cy="1616203"/>
          </a:xfrm>
        </p:spPr>
        <p:txBody>
          <a:bodyPr anchor="b">
            <a:normAutofit/>
          </a:bodyPr>
          <a:lstStyle/>
          <a:p>
            <a:r>
              <a:rPr lang="en-GB" sz="3200" b="1"/>
              <a:t>Teams Collaboration Strategy</a:t>
            </a:r>
          </a:p>
        </p:txBody>
      </p:sp>
      <p:pic>
        <p:nvPicPr>
          <p:cNvPr id="4" name="Picture 3" descr="A group of people on a video call&#10;&#10;AI-generated content may be incorrect.">
            <a:extLst>
              <a:ext uri="{FF2B5EF4-FFF2-40B4-BE49-F238E27FC236}">
                <a16:creationId xmlns:a16="http://schemas.microsoft.com/office/drawing/2014/main" id="{60F855AD-C03A-14E9-57FC-66CCAC16174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0448" r="7588" b="-1"/>
          <a:stretch>
            <a:fillRect/>
          </a:stretch>
        </p:blipFill>
        <p:spPr>
          <a:xfrm>
            <a:off x="727328" y="910544"/>
            <a:ext cx="6564272" cy="5067943"/>
          </a:xfrm>
          <a:prstGeom prst="rect">
            <a:avLst/>
          </a:prstGeom>
        </p:spPr>
      </p:pic>
      <p:grpSp>
        <p:nvGrpSpPr>
          <p:cNvPr id="9" name="Group 8">
            <a:extLst>
              <a:ext uri="{FF2B5EF4-FFF2-40B4-BE49-F238E27FC236}">
                <a16:creationId xmlns:a16="http://schemas.microsoft.com/office/drawing/2014/main" id="{BE589684-54CA-64D8-C963-5F19FF75BF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84697" y="5858828"/>
            <a:ext cx="6406903" cy="123363"/>
            <a:chOff x="7015162" y="5858828"/>
            <a:chExt cx="4300544" cy="123363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9B56B8E8-B789-DA4D-E4BE-03FA3165B3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9103753" y="3770237"/>
              <a:ext cx="123362" cy="4300544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5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2255D907-377D-0DF9-B4A4-4B44C46FB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0209789" y="4876274"/>
              <a:ext cx="123362" cy="2088471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D349A9-3F85-B165-7C76-2A97AE1D2AC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02610" y="2003389"/>
            <a:ext cx="3902371" cy="4450027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1600" b="1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IMPORTANCE</a:t>
            </a:r>
          </a:p>
          <a:p>
            <a:pPr marL="457200" indent="-457200"/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Visiting carers can use </a:t>
            </a:r>
            <a:r>
              <a:rPr lang="en-GB" sz="1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Teams Chat 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for immediate queries to coordinators, reducing phone call volume.</a:t>
            </a:r>
          </a:p>
          <a:p>
            <a:pPr marL="457200" indent="-457200"/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Utilizing </a:t>
            </a:r>
            <a:r>
              <a:rPr lang="en-GB" sz="1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Video Conferencing 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for staff shifts, ensuring nurses and carers share critical patient data visually.</a:t>
            </a:r>
          </a:p>
          <a:p>
            <a:pPr marL="457200" indent="-457200"/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Storing organizational policies within </a:t>
            </a:r>
            <a:r>
              <a:rPr lang="en-GB" sz="1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Teams Channels 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for 24/7 access across all locations.</a:t>
            </a:r>
          </a:p>
          <a:p>
            <a:pPr marL="457200" indent="-457200"/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Allows seamless access to shared documents during chats through </a:t>
            </a:r>
            <a:r>
              <a:rPr lang="en-GB" sz="1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File Sharing Integration.</a:t>
            </a:r>
          </a:p>
          <a:p>
            <a:pPr marL="0" indent="0">
              <a:buNone/>
            </a:pPr>
            <a:endParaRPr lang="en-GB" sz="16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   </a:t>
            </a:r>
            <a:r>
              <a:rPr lang="en-GB" sz="1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 (Miller, 2023</a:t>
            </a:r>
            <a:r>
              <a:rPr lang="en-GB" sz="11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40255653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380997" y="381001"/>
            <a:ext cx="6858001" cy="6095995"/>
          </a:xfrm>
          <a:prstGeom prst="rect">
            <a:avLst/>
          </a:prstGeom>
          <a:ln>
            <a:noFill/>
          </a:ln>
          <a:effectLst>
            <a:outerShdw blurRad="381000" dist="101600" sx="99000" sy="99000" algn="l" rotWithShape="0">
              <a:prstClr val="black">
                <a:alpha val="12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418BE79-586E-5A4B-D471-67A4DA917C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7413" y="4544704"/>
            <a:ext cx="4792635" cy="1811645"/>
          </a:xfrm>
        </p:spPr>
        <p:txBody>
          <a:bodyPr anchor="ctr">
            <a:normAutofit/>
          </a:bodyPr>
          <a:lstStyle/>
          <a:p>
            <a:r>
              <a:rPr lang="en-GB" sz="4000" b="1"/>
              <a:t>Teams Collaboration Strategy </a:t>
            </a:r>
          </a:p>
        </p:txBody>
      </p:sp>
      <p:pic>
        <p:nvPicPr>
          <p:cNvPr id="5" name="Picture 4" descr="speech bubbles. Decision making ...">
            <a:extLst>
              <a:ext uri="{FF2B5EF4-FFF2-40B4-BE49-F238E27FC236}">
                <a16:creationId xmlns:a16="http://schemas.microsoft.com/office/drawing/2014/main" id="{7E0FBB8B-1BAC-A2EA-B062-E136EFA3BBE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414" r="-1" b="-1"/>
          <a:stretch>
            <a:fillRect/>
          </a:stretch>
        </p:blipFill>
        <p:spPr>
          <a:xfrm>
            <a:off x="-1" y="10"/>
            <a:ext cx="6096001" cy="411479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5502AC-DF2A-6860-35F1-A817D203CE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88831" y="112130"/>
            <a:ext cx="5512402" cy="6501216"/>
          </a:xfrm>
        </p:spPr>
        <p:txBody>
          <a:bodyPr vert="horz" lIns="91440" tIns="45720" rIns="91440" bIns="45720" rtlCol="0" anchor="ctr">
            <a:normAutofit fontScale="92500" lnSpcReduction="10000"/>
          </a:bodyPr>
          <a:lstStyle/>
          <a:p>
            <a:pPr marL="0" indent="0">
              <a:buNone/>
            </a:pPr>
            <a:r>
              <a:rPr lang="en-GB" sz="1800" b="1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PROS</a:t>
            </a:r>
          </a:p>
          <a:p>
            <a:pPr>
              <a:buAutoNum type="arabicPeriod"/>
            </a:pPr>
            <a:r>
              <a:rPr lang="en-GB" sz="1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Reduction in miscommunication</a:t>
            </a:r>
          </a:p>
          <a:p>
            <a:pPr marL="0" indent="0">
              <a:buNone/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Drastic reduction in miscommunication during shift handovers via recorded video calls.</a:t>
            </a:r>
          </a:p>
          <a:p>
            <a:pPr marL="0" indent="0">
              <a:buNone/>
            </a:pPr>
            <a:r>
              <a:rPr lang="en-GB" sz="1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2.  Secure File Sharing</a:t>
            </a:r>
          </a:p>
          <a:p>
            <a:pPr marL="0" indent="0">
              <a:buNone/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Secure file sharing prevents patient data from being sent over to insecure personal apps like WhatsApp.</a:t>
            </a:r>
          </a:p>
          <a:p>
            <a:pPr marL="0" indent="0">
              <a:buNone/>
            </a:pPr>
            <a:r>
              <a:rPr lang="en-GB" sz="1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3.  Better Collaboration</a:t>
            </a:r>
          </a:p>
          <a:p>
            <a:pPr marL="0" indent="0">
              <a:buNone/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Teams channels can be created for care coordination, scheduling, medication updates and administration.</a:t>
            </a:r>
          </a:p>
          <a:p>
            <a:pPr marL="0" indent="0">
              <a:buNone/>
            </a:pPr>
            <a:endParaRPr lang="en-GB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1800" b="1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CONS</a:t>
            </a:r>
          </a:p>
          <a:p>
            <a:pPr>
              <a:buAutoNum type="arabicPeriod"/>
            </a:pPr>
            <a:r>
              <a:rPr lang="en-GB" sz="1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Dependency on Mobile Data</a:t>
            </a:r>
          </a:p>
          <a:p>
            <a:pPr marL="0" indent="0">
              <a:buNone/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Dependency on mobile data in rural areas can leave field carers disconnected from the office.</a:t>
            </a:r>
          </a:p>
          <a:p>
            <a:pPr marL="0" indent="0">
              <a:buNone/>
            </a:pPr>
            <a:r>
              <a:rPr lang="en-GB" sz="1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2.  Resistance to Change</a:t>
            </a:r>
          </a:p>
          <a:p>
            <a:pPr marL="0" indent="0">
              <a:buNone/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Initial staff resistance to change requires a comprehensive internal training program.</a:t>
            </a:r>
          </a:p>
          <a:p>
            <a:pPr marL="0" indent="0">
              <a:buNone/>
            </a:pPr>
            <a:r>
              <a:rPr lang="en-GB" sz="1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3.  Phishing and External Access Risks</a:t>
            </a:r>
          </a:p>
          <a:p>
            <a:pPr marL="0" indent="0">
              <a:buNone/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Teams can be targeted through malicious links or fake meeting invitations, especially risky if staff is not trained</a:t>
            </a:r>
            <a:r>
              <a:rPr lang="en-GB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marL="0" indent="0">
              <a:buNone/>
            </a:pPr>
            <a:endParaRPr lang="en-GB" sz="11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1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             (NCSC, 2023)</a:t>
            </a:r>
            <a:endParaRPr lang="en-GB" sz="1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9369812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1CD81A2A-6ED4-4EF4-A14C-912D31E148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DFF2584-3B0B-3A2F-B9FF-79F7D1AC4A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5393361" cy="1325563"/>
          </a:xfrm>
        </p:spPr>
        <p:txBody>
          <a:bodyPr>
            <a:normAutofit/>
          </a:bodyPr>
          <a:lstStyle/>
          <a:p>
            <a:r>
              <a:rPr lang="en-GB" b="1"/>
              <a:t>Digital Safety Action Plan</a:t>
            </a:r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1661932C-CA15-4E17-B115-FAE7CBEE47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198657" y="1"/>
            <a:ext cx="1155142" cy="625027"/>
          </a:xfrm>
          <a:custGeom>
            <a:avLst/>
            <a:gdLst>
              <a:gd name="connsiteX0" fmla="*/ 4784 w 1155142"/>
              <a:gd name="connsiteY0" fmla="*/ 0 h 625027"/>
              <a:gd name="connsiteX1" fmla="*/ 1150358 w 1155142"/>
              <a:gd name="connsiteY1" fmla="*/ 0 h 625027"/>
              <a:gd name="connsiteX2" fmla="*/ 1155142 w 1155142"/>
              <a:gd name="connsiteY2" fmla="*/ 47456 h 625027"/>
              <a:gd name="connsiteX3" fmla="*/ 577571 w 1155142"/>
              <a:gd name="connsiteY3" fmla="*/ 625027 h 625027"/>
              <a:gd name="connsiteX4" fmla="*/ 0 w 1155142"/>
              <a:gd name="connsiteY4" fmla="*/ 47456 h 6250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625027">
                <a:moveTo>
                  <a:pt x="4784" y="0"/>
                </a:moveTo>
                <a:lnTo>
                  <a:pt x="1150358" y="0"/>
                </a:lnTo>
                <a:lnTo>
                  <a:pt x="1155142" y="47456"/>
                </a:lnTo>
                <a:cubicBezTo>
                  <a:pt x="1155142" y="366440"/>
                  <a:pt x="896555" y="625027"/>
                  <a:pt x="577571" y="625027"/>
                </a:cubicBezTo>
                <a:cubicBezTo>
                  <a:pt x="258587" y="625027"/>
                  <a:pt x="0" y="366440"/>
                  <a:pt x="0" y="47456"/>
                </a:cubicBezTo>
                <a:close/>
              </a:path>
            </a:pathLst>
          </a:custGeom>
          <a:solidFill>
            <a:schemeClr val="accent5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225CDE-37F7-B4BD-6E3B-A330779402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5393361" cy="4351338"/>
          </a:xfrm>
        </p:spPr>
        <p:txBody>
          <a:bodyPr vert="horz" lIns="91440" tIns="45720" rIns="91440" bIns="45720" rtlCol="0">
            <a:normAutofit/>
          </a:bodyPr>
          <a:lstStyle/>
          <a:p>
            <a:pPr marL="457200" indent="-457200"/>
            <a:r>
              <a:rPr lang="en-GB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Greenfield Home Care Agency protects and handles service user and staff data.</a:t>
            </a:r>
            <a:endParaRPr lang="en-US" sz="2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0" indent="-457200"/>
            <a:r>
              <a:rPr lang="en-GB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It is essential to ensure that digital systems are used safely and responsibly which is done via Microsoft 365.</a:t>
            </a:r>
          </a:p>
          <a:p>
            <a:pPr marL="457200" indent="-457200"/>
            <a:r>
              <a:rPr lang="en-GB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 strong digital safety action plan reduces risks of data breaches and cyberattacks.</a:t>
            </a:r>
          </a:p>
          <a:p>
            <a:pPr marL="457200" indent="-457200"/>
            <a:r>
              <a:rPr lang="en-GB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plan ensures compliance with data protection laws.</a:t>
            </a:r>
          </a:p>
        </p:txBody>
      </p:sp>
      <p:sp>
        <p:nvSpPr>
          <p:cNvPr id="24" name="Oval 23">
            <a:extLst>
              <a:ext uri="{FF2B5EF4-FFF2-40B4-BE49-F238E27FC236}">
                <a16:creationId xmlns:a16="http://schemas.microsoft.com/office/drawing/2014/main" id="{8590ADD5-9383-4D3D-9047-3DA2593CCB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08185" y="3423959"/>
            <a:ext cx="540822" cy="540822"/>
          </a:xfrm>
          <a:prstGeom prst="ellipse">
            <a:avLst/>
          </a:prstGeom>
          <a:noFill/>
          <a:ln w="127000"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group of logos on a white background&#10;&#10;AI-generated content may be incorrect.">
            <a:extLst>
              <a:ext uri="{FF2B5EF4-FFF2-40B4-BE49-F238E27FC236}">
                <a16:creationId xmlns:a16="http://schemas.microsoft.com/office/drawing/2014/main" id="{7FBDA37C-DF85-B635-CEA2-AC4FA393091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87184" y="2009765"/>
            <a:ext cx="3781051" cy="2194492"/>
          </a:xfrm>
          <a:custGeom>
            <a:avLst/>
            <a:gdLst/>
            <a:ahLst/>
            <a:cxnLst/>
            <a:rect l="l" t="t" r="r" b="b"/>
            <a:pathLst>
              <a:path w="4114800" h="5712488">
                <a:moveTo>
                  <a:pt x="133155" y="0"/>
                </a:moveTo>
                <a:lnTo>
                  <a:pt x="3981645" y="0"/>
                </a:lnTo>
                <a:cubicBezTo>
                  <a:pt x="4055184" y="0"/>
                  <a:pt x="4114800" y="59616"/>
                  <a:pt x="4114800" y="133155"/>
                </a:cubicBezTo>
                <a:lnTo>
                  <a:pt x="4114800" y="5579333"/>
                </a:lnTo>
                <a:cubicBezTo>
                  <a:pt x="4114800" y="5652872"/>
                  <a:pt x="4055184" y="5712488"/>
                  <a:pt x="3981645" y="5712488"/>
                </a:cubicBezTo>
                <a:lnTo>
                  <a:pt x="133155" y="5712488"/>
                </a:lnTo>
                <a:cubicBezTo>
                  <a:pt x="59616" y="5712488"/>
                  <a:pt x="0" y="5652872"/>
                  <a:pt x="0" y="5579333"/>
                </a:cubicBezTo>
                <a:lnTo>
                  <a:pt x="0" y="133155"/>
                </a:lnTo>
                <a:cubicBezTo>
                  <a:pt x="0" y="59616"/>
                  <a:pt x="59616" y="0"/>
                  <a:pt x="133155" y="0"/>
                </a:cubicBezTo>
                <a:close/>
              </a:path>
            </a:pathLst>
          </a:custGeom>
        </p:spPr>
      </p:pic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DABE3E45-88CF-45D8-8D40-C773324D93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49602" y="1"/>
            <a:ext cx="2066948" cy="1621879"/>
          </a:xfrm>
          <a:custGeom>
            <a:avLst/>
            <a:gdLst>
              <a:gd name="connsiteX0" fmla="*/ 0 w 2066948"/>
              <a:gd name="connsiteY0" fmla="*/ 0 h 1621879"/>
              <a:gd name="connsiteX1" fmla="*/ 123825 w 2066948"/>
              <a:gd name="connsiteY1" fmla="*/ 0 h 1621879"/>
              <a:gd name="connsiteX2" fmla="*/ 123825 w 2066948"/>
              <a:gd name="connsiteY2" fmla="*/ 1452620 h 1621879"/>
              <a:gd name="connsiteX3" fmla="*/ 1881378 w 2066948"/>
              <a:gd name="connsiteY3" fmla="*/ 436017 h 1621879"/>
              <a:gd name="connsiteX4" fmla="*/ 1127572 w 2066948"/>
              <a:gd name="connsiteY4" fmla="*/ 0 h 1621879"/>
              <a:gd name="connsiteX5" fmla="*/ 1374887 w 2066948"/>
              <a:gd name="connsiteY5" fmla="*/ 0 h 1621879"/>
              <a:gd name="connsiteX6" fmla="*/ 2035969 w 2066948"/>
              <a:gd name="connsiteY6" fmla="*/ 382391 h 1621879"/>
              <a:gd name="connsiteX7" fmla="*/ 2058648 w 2066948"/>
              <a:gd name="connsiteY7" fmla="*/ 466963 h 1621879"/>
              <a:gd name="connsiteX8" fmla="*/ 2035969 w 2066948"/>
              <a:gd name="connsiteY8" fmla="*/ 489642 h 1621879"/>
              <a:gd name="connsiteX9" fmla="*/ 92869 w 2066948"/>
              <a:gd name="connsiteY9" fmla="*/ 1613592 h 1621879"/>
              <a:gd name="connsiteX10" fmla="*/ 61913 w 2066948"/>
              <a:gd name="connsiteY10" fmla="*/ 1621879 h 1621879"/>
              <a:gd name="connsiteX11" fmla="*/ 0 w 2066948"/>
              <a:gd name="connsiteY11" fmla="*/ 1559967 h 16218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066948" h="1621879">
                <a:moveTo>
                  <a:pt x="0" y="0"/>
                </a:moveTo>
                <a:lnTo>
                  <a:pt x="123825" y="0"/>
                </a:lnTo>
                <a:lnTo>
                  <a:pt x="123825" y="1452620"/>
                </a:lnTo>
                <a:lnTo>
                  <a:pt x="1881378" y="436017"/>
                </a:lnTo>
                <a:lnTo>
                  <a:pt x="1127572" y="0"/>
                </a:lnTo>
                <a:lnTo>
                  <a:pt x="1374887" y="0"/>
                </a:lnTo>
                <a:lnTo>
                  <a:pt x="2035969" y="382391"/>
                </a:lnTo>
                <a:cubicBezTo>
                  <a:pt x="2065582" y="399479"/>
                  <a:pt x="2075745" y="437340"/>
                  <a:pt x="2058648" y="466963"/>
                </a:cubicBezTo>
                <a:cubicBezTo>
                  <a:pt x="2053219" y="476384"/>
                  <a:pt x="2045389" y="484204"/>
                  <a:pt x="2035969" y="489642"/>
                </a:cubicBezTo>
                <a:lnTo>
                  <a:pt x="92869" y="1613592"/>
                </a:lnTo>
                <a:cubicBezTo>
                  <a:pt x="83458" y="1619031"/>
                  <a:pt x="72780" y="1621889"/>
                  <a:pt x="61913" y="1621879"/>
                </a:cubicBezTo>
                <a:cubicBezTo>
                  <a:pt x="27719" y="1621879"/>
                  <a:pt x="0" y="1594161"/>
                  <a:pt x="0" y="1559967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id="{49CD1692-827B-4C8D-B4A1-134FD04CF4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138745" y="1027906"/>
            <a:ext cx="0" cy="1597708"/>
          </a:xfrm>
          <a:prstGeom prst="line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B91ECDA9-56DC-4270-8F33-01C5637B8C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463438">
            <a:off x="7456580" y="5166682"/>
            <a:ext cx="1835725" cy="2024785"/>
          </a:xfrm>
          <a:custGeom>
            <a:avLst/>
            <a:gdLst>
              <a:gd name="connsiteX0" fmla="*/ 1801138 w 1835725"/>
              <a:gd name="connsiteY0" fmla="*/ 1622662 h 2024785"/>
              <a:gd name="connsiteX1" fmla="*/ 1835717 w 1835725"/>
              <a:gd name="connsiteY1" fmla="*/ 1680254 h 2024785"/>
              <a:gd name="connsiteX2" fmla="*/ 1812568 w 1835725"/>
              <a:gd name="connsiteY2" fmla="*/ 1877193 h 2024785"/>
              <a:gd name="connsiteX3" fmla="*/ 1776210 w 1835725"/>
              <a:gd name="connsiteY3" fmla="*/ 2024785 h 2024785"/>
              <a:gd name="connsiteX4" fmla="*/ 1655772 w 1835725"/>
              <a:gd name="connsiteY4" fmla="*/ 1983449 h 2024785"/>
              <a:gd name="connsiteX5" fmla="*/ 1687591 w 1835725"/>
              <a:gd name="connsiteY5" fmla="*/ 1854495 h 2024785"/>
              <a:gd name="connsiteX6" fmla="*/ 1708939 w 1835725"/>
              <a:gd name="connsiteY6" fmla="*/ 1673301 h 2024785"/>
              <a:gd name="connsiteX7" fmla="*/ 1778129 w 1835725"/>
              <a:gd name="connsiteY7" fmla="*/ 1615979 h 2024785"/>
              <a:gd name="connsiteX8" fmla="*/ 1801138 w 1835725"/>
              <a:gd name="connsiteY8" fmla="*/ 1622662 h 2024785"/>
              <a:gd name="connsiteX9" fmla="*/ 1585229 w 1835725"/>
              <a:gd name="connsiteY9" fmla="*/ 764759 h 2024785"/>
              <a:gd name="connsiteX10" fmla="*/ 1623024 w 1835725"/>
              <a:gd name="connsiteY10" fmla="*/ 792810 h 2024785"/>
              <a:gd name="connsiteX11" fmla="*/ 1777614 w 1835725"/>
              <a:gd name="connsiteY11" fmla="*/ 1157141 h 2024785"/>
              <a:gd name="connsiteX12" fmla="*/ 1733799 w 1835725"/>
              <a:gd name="connsiteY12" fmla="*/ 1235532 h 2024785"/>
              <a:gd name="connsiteX13" fmla="*/ 1716464 w 1835725"/>
              <a:gd name="connsiteY13" fmla="*/ 1237722 h 2024785"/>
              <a:gd name="connsiteX14" fmla="*/ 1716464 w 1835725"/>
              <a:gd name="connsiteY14" fmla="*/ 1237913 h 2024785"/>
              <a:gd name="connsiteX15" fmla="*/ 1655409 w 1835725"/>
              <a:gd name="connsiteY15" fmla="*/ 1191717 h 2024785"/>
              <a:gd name="connsiteX16" fmla="*/ 1513200 w 1835725"/>
              <a:gd name="connsiteY16" fmla="*/ 856627 h 2024785"/>
              <a:gd name="connsiteX17" fmla="*/ 1538499 w 1835725"/>
              <a:gd name="connsiteY17" fmla="*/ 770415 h 2024785"/>
              <a:gd name="connsiteX18" fmla="*/ 1585229 w 1835725"/>
              <a:gd name="connsiteY18" fmla="*/ 764759 h 2024785"/>
              <a:gd name="connsiteX19" fmla="*/ 477919 w 1835725"/>
              <a:gd name="connsiteY19" fmla="*/ 21437 h 2024785"/>
              <a:gd name="connsiteX20" fmla="*/ 509236 w 1835725"/>
              <a:gd name="connsiteY20" fmla="*/ 84182 h 2024785"/>
              <a:gd name="connsiteX21" fmla="*/ 445829 w 1835725"/>
              <a:gd name="connsiteY21" fmla="*/ 139871 h 2024785"/>
              <a:gd name="connsiteX22" fmla="*/ 437447 w 1835725"/>
              <a:gd name="connsiteY22" fmla="*/ 139395 h 2024785"/>
              <a:gd name="connsiteX23" fmla="*/ 73211 w 1835725"/>
              <a:gd name="connsiteY23" fmla="*/ 137204 h 2024785"/>
              <a:gd name="connsiteX24" fmla="*/ 749 w 1835725"/>
              <a:gd name="connsiteY24" fmla="*/ 84082 h 2024785"/>
              <a:gd name="connsiteX25" fmla="*/ 53871 w 1835725"/>
              <a:gd name="connsiteY25" fmla="*/ 11621 h 2024785"/>
              <a:gd name="connsiteX26" fmla="*/ 58352 w 1835725"/>
              <a:gd name="connsiteY26" fmla="*/ 11093 h 2024785"/>
              <a:gd name="connsiteX27" fmla="*/ 454020 w 1835725"/>
              <a:gd name="connsiteY27" fmla="*/ 13474 h 2024785"/>
              <a:gd name="connsiteX28" fmla="*/ 477919 w 1835725"/>
              <a:gd name="connsiteY28" fmla="*/ 21437 h 2024785"/>
              <a:gd name="connsiteX29" fmla="*/ 957797 w 1835725"/>
              <a:gd name="connsiteY29" fmla="*/ 167970 h 2024785"/>
              <a:gd name="connsiteX30" fmla="*/ 1286982 w 1835725"/>
              <a:gd name="connsiteY30" fmla="*/ 387616 h 2024785"/>
              <a:gd name="connsiteX31" fmla="*/ 1293725 w 1835725"/>
              <a:gd name="connsiteY31" fmla="*/ 477075 h 2024785"/>
              <a:gd name="connsiteX32" fmla="*/ 1245453 w 1835725"/>
              <a:gd name="connsiteY32" fmla="*/ 499154 h 2024785"/>
              <a:gd name="connsiteX33" fmla="*/ 1245167 w 1835725"/>
              <a:gd name="connsiteY33" fmla="*/ 499154 h 2024785"/>
              <a:gd name="connsiteX34" fmla="*/ 1203638 w 1835725"/>
              <a:gd name="connsiteY34" fmla="*/ 484104 h 2024785"/>
              <a:gd name="connsiteX35" fmla="*/ 900647 w 1835725"/>
              <a:gd name="connsiteY35" fmla="*/ 281508 h 2024785"/>
              <a:gd name="connsiteX36" fmla="*/ 872454 w 1835725"/>
              <a:gd name="connsiteY36" fmla="*/ 196164 h 2024785"/>
              <a:gd name="connsiteX37" fmla="*/ 957797 w 1835725"/>
              <a:gd name="connsiteY37" fmla="*/ 167970 h 20247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835725" h="2024785">
                <a:moveTo>
                  <a:pt x="1801138" y="1622662"/>
                </a:moveTo>
                <a:cubicBezTo>
                  <a:pt x="1822105" y="1633400"/>
                  <a:pt x="1836117" y="1655372"/>
                  <a:pt x="1835717" y="1680254"/>
                </a:cubicBezTo>
                <a:cubicBezTo>
                  <a:pt x="1832093" y="1746382"/>
                  <a:pt x="1824354" y="1812154"/>
                  <a:pt x="1812568" y="1877193"/>
                </a:cubicBezTo>
                <a:lnTo>
                  <a:pt x="1776210" y="2024785"/>
                </a:lnTo>
                <a:lnTo>
                  <a:pt x="1655772" y="1983449"/>
                </a:lnTo>
                <a:lnTo>
                  <a:pt x="1687591" y="1854495"/>
                </a:lnTo>
                <a:cubicBezTo>
                  <a:pt x="1698455" y="1794657"/>
                  <a:pt x="1705590" y="1734142"/>
                  <a:pt x="1708939" y="1673301"/>
                </a:cubicBezTo>
                <a:cubicBezTo>
                  <a:pt x="1712216" y="1638363"/>
                  <a:pt x="1743190" y="1612703"/>
                  <a:pt x="1778129" y="1615979"/>
                </a:cubicBezTo>
                <a:cubicBezTo>
                  <a:pt x="1786387" y="1616753"/>
                  <a:pt x="1794149" y="1619084"/>
                  <a:pt x="1801138" y="1622662"/>
                </a:cubicBezTo>
                <a:close/>
                <a:moveTo>
                  <a:pt x="1585229" y="764759"/>
                </a:moveTo>
                <a:cubicBezTo>
                  <a:pt x="1600438" y="768789"/>
                  <a:pt x="1614156" y="778436"/>
                  <a:pt x="1623024" y="792810"/>
                </a:cubicBezTo>
                <a:cubicBezTo>
                  <a:pt x="1689575" y="907319"/>
                  <a:pt x="1741505" y="1029715"/>
                  <a:pt x="1777614" y="1157141"/>
                </a:cubicBezTo>
                <a:cubicBezTo>
                  <a:pt x="1787149" y="1190888"/>
                  <a:pt x="1767537" y="1225969"/>
                  <a:pt x="1733799" y="1235532"/>
                </a:cubicBezTo>
                <a:cubicBezTo>
                  <a:pt x="1728151" y="1237046"/>
                  <a:pt x="1722312" y="1237780"/>
                  <a:pt x="1716464" y="1237722"/>
                </a:cubicBezTo>
                <a:lnTo>
                  <a:pt x="1716464" y="1237913"/>
                </a:lnTo>
                <a:cubicBezTo>
                  <a:pt x="1688070" y="1237913"/>
                  <a:pt x="1663124" y="1219044"/>
                  <a:pt x="1655409" y="1191717"/>
                </a:cubicBezTo>
                <a:cubicBezTo>
                  <a:pt x="1622214" y="1074512"/>
                  <a:pt x="1574437" y="961936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53325" y="762319"/>
                  <a:pt x="1570022" y="760730"/>
                  <a:pt x="1585229" y="764759"/>
                </a:cubicBezTo>
                <a:close/>
                <a:moveTo>
                  <a:pt x="477919" y="21437"/>
                </a:moveTo>
                <a:cubicBezTo>
                  <a:pt x="499341" y="33775"/>
                  <a:pt x="512445" y="58102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89834" y="-4456"/>
                  <a:pt x="322735" y="-3656"/>
                  <a:pt x="454020" y="13474"/>
                </a:cubicBezTo>
                <a:cubicBezTo>
                  <a:pt x="462713" y="14543"/>
                  <a:pt x="470778" y="17324"/>
                  <a:pt x="477919" y="21437"/>
                </a:cubicBezTo>
                <a:close/>
                <a:moveTo>
                  <a:pt x="957797" y="167970"/>
                </a:move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8235" y="164811"/>
                  <a:pt x="926445" y="152188"/>
                  <a:pt x="957797" y="167970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2" name="Freeform: Shape 31">
            <a:extLst>
              <a:ext uri="{FF2B5EF4-FFF2-40B4-BE49-F238E27FC236}">
                <a16:creationId xmlns:a16="http://schemas.microsoft.com/office/drawing/2014/main" id="{75F47824-961D-465D-84F9-EAE11BC617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09527" y="6033795"/>
            <a:ext cx="1991064" cy="824205"/>
          </a:xfrm>
          <a:custGeom>
            <a:avLst/>
            <a:gdLst>
              <a:gd name="connsiteX0" fmla="*/ 995532 w 1991064"/>
              <a:gd name="connsiteY0" fmla="*/ 0 h 824205"/>
              <a:gd name="connsiteX1" fmla="*/ 1984823 w 1991064"/>
              <a:gd name="connsiteY1" fmla="*/ 784423 h 824205"/>
              <a:gd name="connsiteX2" fmla="*/ 1991064 w 1991064"/>
              <a:gd name="connsiteY2" fmla="*/ 824205 h 824205"/>
              <a:gd name="connsiteX3" fmla="*/ 0 w 1991064"/>
              <a:gd name="connsiteY3" fmla="*/ 824205 h 824205"/>
              <a:gd name="connsiteX4" fmla="*/ 6241 w 1991064"/>
              <a:gd name="connsiteY4" fmla="*/ 784423 h 824205"/>
              <a:gd name="connsiteX5" fmla="*/ 995532 w 1991064"/>
              <a:gd name="connsiteY5" fmla="*/ 0 h 8242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991064" h="824205">
                <a:moveTo>
                  <a:pt x="995532" y="0"/>
                </a:moveTo>
                <a:cubicBezTo>
                  <a:pt x="1483521" y="0"/>
                  <a:pt x="1890663" y="336754"/>
                  <a:pt x="1984823" y="784423"/>
                </a:cubicBezTo>
                <a:lnTo>
                  <a:pt x="1991064" y="824205"/>
                </a:lnTo>
                <a:lnTo>
                  <a:pt x="0" y="824205"/>
                </a:lnTo>
                <a:lnTo>
                  <a:pt x="6241" y="784423"/>
                </a:lnTo>
                <a:cubicBezTo>
                  <a:pt x="100402" y="336754"/>
                  <a:pt x="507544" y="0"/>
                  <a:pt x="995532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4" name="Freeform: Shape 33">
            <a:extLst>
              <a:ext uri="{FF2B5EF4-FFF2-40B4-BE49-F238E27FC236}">
                <a16:creationId xmlns:a16="http://schemas.microsoft.com/office/drawing/2014/main" id="{FEC9DA3E-C1D7-472D-B7C0-F71AE41FBA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51696" y="5519196"/>
            <a:ext cx="1340305" cy="1338805"/>
          </a:xfrm>
          <a:custGeom>
            <a:avLst/>
            <a:gdLst>
              <a:gd name="connsiteX0" fmla="*/ 61913 w 1340305"/>
              <a:gd name="connsiteY0" fmla="*/ 0 h 1338805"/>
              <a:gd name="connsiteX1" fmla="*/ 1340305 w 1340305"/>
              <a:gd name="connsiteY1" fmla="*/ 0 h 1338805"/>
              <a:gd name="connsiteX2" fmla="*/ 1340305 w 1340305"/>
              <a:gd name="connsiteY2" fmla="*/ 123825 h 1338805"/>
              <a:gd name="connsiteX3" fmla="*/ 123825 w 1340305"/>
              <a:gd name="connsiteY3" fmla="*/ 123825 h 1338805"/>
              <a:gd name="connsiteX4" fmla="*/ 123825 w 1340305"/>
              <a:gd name="connsiteY4" fmla="*/ 1338805 h 1338805"/>
              <a:gd name="connsiteX5" fmla="*/ 0 w 1340305"/>
              <a:gd name="connsiteY5" fmla="*/ 1338805 h 1338805"/>
              <a:gd name="connsiteX6" fmla="*/ 0 w 1340305"/>
              <a:gd name="connsiteY6" fmla="*/ 61913 h 1338805"/>
              <a:gd name="connsiteX7" fmla="*/ 61913 w 1340305"/>
              <a:gd name="connsiteY7" fmla="*/ 0 h 13388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40305" h="1338805">
                <a:moveTo>
                  <a:pt x="61913" y="0"/>
                </a:moveTo>
                <a:lnTo>
                  <a:pt x="1340305" y="0"/>
                </a:lnTo>
                <a:lnTo>
                  <a:pt x="1340305" y="123825"/>
                </a:lnTo>
                <a:lnTo>
                  <a:pt x="123825" y="123825"/>
                </a:lnTo>
                <a:lnTo>
                  <a:pt x="123825" y="1338805"/>
                </a:lnTo>
                <a:lnTo>
                  <a:pt x="0" y="1338805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88184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2679492-7988-4050-9056-5424444524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66DF384-16C3-9D70-0CC4-EA8D7FDA8D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92583" y="501651"/>
            <a:ext cx="4434720" cy="1716255"/>
          </a:xfrm>
        </p:spPr>
        <p:txBody>
          <a:bodyPr anchor="b">
            <a:normAutofit/>
          </a:bodyPr>
          <a:lstStyle/>
          <a:p>
            <a:r>
              <a:rPr lang="en-GB" sz="5600" b="1"/>
              <a:t>Key Goals for Data Security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091B163-7D61-4891-ABCF-5C13D9C418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779911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person touching a screen&#10;&#10;AI-generated content may be incorrect.">
            <a:extLst>
              <a:ext uri="{FF2B5EF4-FFF2-40B4-BE49-F238E27FC236}">
                <a16:creationId xmlns:a16="http://schemas.microsoft.com/office/drawing/2014/main" id="{D3C13969-8D76-1C93-B954-85FEAC33137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2605" r="1" b="760"/>
          <a:stretch>
            <a:fillRect/>
          </a:stretch>
        </p:blipFill>
        <p:spPr>
          <a:xfrm>
            <a:off x="279143" y="299508"/>
            <a:ext cx="5221625" cy="3010397"/>
          </a:xfrm>
          <a:prstGeom prst="rect">
            <a:avLst/>
          </a:prstGeom>
        </p:spPr>
      </p:pic>
      <p:pic>
        <p:nvPicPr>
          <p:cNvPr id="4" name="Picture 3" descr="A medical equipment in a room&#10;&#10;AI-generated content may be incorrect.">
            <a:extLst>
              <a:ext uri="{FF2B5EF4-FFF2-40B4-BE49-F238E27FC236}">
                <a16:creationId xmlns:a16="http://schemas.microsoft.com/office/drawing/2014/main" id="{5C02C958-B5BC-EE26-7B8C-6152036A0894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6874" r="2" b="5382"/>
          <a:stretch>
            <a:fillRect/>
          </a:stretch>
        </p:blipFill>
        <p:spPr>
          <a:xfrm>
            <a:off x="279143" y="3548095"/>
            <a:ext cx="5221625" cy="3010397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C46F4C-7324-0578-46C1-3DD5205F7B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92583" y="2645922"/>
            <a:ext cx="5073153" cy="3710427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pPr marL="0" indent="0">
              <a:buNone/>
            </a:pPr>
            <a:r>
              <a:rPr lang="en-GB" sz="2000" dirty="0">
                <a:solidFill>
                  <a:schemeClr val="tx1">
                    <a:alpha val="8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Digital Safety Action Plan focuses on four key areas:</a:t>
            </a:r>
            <a:endParaRPr lang="en-US" sz="2000" dirty="0">
              <a:solidFill>
                <a:schemeClr val="tx1">
                  <a:alpha val="8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514350" indent="-514350">
              <a:buAutoNum type="arabicPeriod"/>
            </a:pPr>
            <a:r>
              <a:rPr lang="en-GB" sz="2000" b="1" dirty="0">
                <a:solidFill>
                  <a:schemeClr val="tx1">
                    <a:alpha val="8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Secure Access</a:t>
            </a:r>
          </a:p>
          <a:p>
            <a:pPr marL="514350" indent="-514350">
              <a:buAutoNum type="arabicPeriod"/>
            </a:pPr>
            <a:r>
              <a:rPr lang="en-GB" sz="2000" b="1" dirty="0">
                <a:solidFill>
                  <a:schemeClr val="tx1">
                    <a:alpha val="8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Email Awareness</a:t>
            </a:r>
          </a:p>
          <a:p>
            <a:pPr marL="514350" indent="-514350">
              <a:buAutoNum type="arabicPeriod"/>
            </a:pPr>
            <a:r>
              <a:rPr lang="en-GB" sz="2000" b="1" dirty="0">
                <a:solidFill>
                  <a:schemeClr val="tx1">
                    <a:alpha val="8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Data Management</a:t>
            </a:r>
          </a:p>
          <a:p>
            <a:pPr marL="514350" indent="-514350">
              <a:buAutoNum type="arabicPeriod"/>
            </a:pPr>
            <a:r>
              <a:rPr lang="en-GB" sz="2000" b="1" dirty="0">
                <a:solidFill>
                  <a:schemeClr val="tx1">
                    <a:alpha val="8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Confidentiality and Compliance</a:t>
            </a:r>
          </a:p>
          <a:p>
            <a:pPr marL="514350" indent="-514350">
              <a:buAutoNum type="arabicPeriod"/>
            </a:pPr>
            <a:endParaRPr lang="en-GB" sz="2000" dirty="0">
              <a:solidFill>
                <a:schemeClr val="tx1">
                  <a:alpha val="8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2000" dirty="0">
                <a:solidFill>
                  <a:schemeClr val="tx1">
                    <a:alpha val="8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Each area includes practical actions using Microsoft 365 to improve data protection and digital safety</a:t>
            </a:r>
            <a:r>
              <a:rPr lang="en-GB" sz="1600" dirty="0">
                <a:solidFill>
                  <a:schemeClr val="tx1">
                    <a:alpha val="8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marL="0" indent="0">
              <a:buNone/>
            </a:pPr>
            <a:endParaRPr lang="en-GB" sz="1600" dirty="0">
              <a:solidFill>
                <a:schemeClr val="tx1">
                  <a:alpha val="8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1600" b="1" dirty="0">
                <a:solidFill>
                  <a:schemeClr val="tx1">
                    <a:alpha val="8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(Microsoft,2024; NHS Digital, 2023</a:t>
            </a:r>
            <a:r>
              <a:rPr lang="en-GB" sz="1400" b="1" dirty="0">
                <a:solidFill>
                  <a:schemeClr val="tx1">
                    <a:alpha val="8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)</a:t>
            </a:r>
            <a:endParaRPr lang="en-GB" sz="1400" dirty="0">
              <a:solidFill>
                <a:schemeClr val="tx1">
                  <a:alpha val="8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3893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8385225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BBF2FCC-9A53-960A-31F9-2D725D12A3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GB" sz="4000" b="1" dirty="0">
                <a:solidFill>
                  <a:srgbClr val="FFFFFF"/>
                </a:solidFill>
              </a:rPr>
              <a:t>Checklist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A0B4A38D-6F74-861A-FDAE-42FEE125C89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46430735"/>
              </p:ext>
            </p:extLst>
          </p:nvPr>
        </p:nvGraphicFramePr>
        <p:xfrm>
          <a:off x="1552833" y="2112579"/>
          <a:ext cx="9110277" cy="419280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668954">
                  <a:extLst>
                    <a:ext uri="{9D8B030D-6E8A-4147-A177-3AD203B41FA5}">
                      <a16:colId xmlns:a16="http://schemas.microsoft.com/office/drawing/2014/main" val="61352672"/>
                    </a:ext>
                  </a:extLst>
                </a:gridCol>
                <a:gridCol w="2910310">
                  <a:extLst>
                    <a:ext uri="{9D8B030D-6E8A-4147-A177-3AD203B41FA5}">
                      <a16:colId xmlns:a16="http://schemas.microsoft.com/office/drawing/2014/main" val="125103340"/>
                    </a:ext>
                  </a:extLst>
                </a:gridCol>
                <a:gridCol w="3531013">
                  <a:extLst>
                    <a:ext uri="{9D8B030D-6E8A-4147-A177-3AD203B41FA5}">
                      <a16:colId xmlns:a16="http://schemas.microsoft.com/office/drawing/2014/main" val="2384235173"/>
                    </a:ext>
                  </a:extLst>
                </a:gridCol>
              </a:tblGrid>
              <a:tr h="287358">
                <a:tc>
                  <a:txBody>
                    <a:bodyPr/>
                    <a:lstStyle/>
                    <a:p>
                      <a:r>
                        <a:rPr lang="en-GB" sz="13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Key Goal</a:t>
                      </a:r>
                    </a:p>
                  </a:txBody>
                  <a:tcPr marL="65308" marR="65308" marT="32654" marB="32654"/>
                </a:tc>
                <a:tc>
                  <a:txBody>
                    <a:bodyPr/>
                    <a:lstStyle/>
                    <a:p>
                      <a:r>
                        <a:rPr lang="en-GB" sz="13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Risks at Greenfield</a:t>
                      </a:r>
                    </a:p>
                  </a:txBody>
                  <a:tcPr marL="65308" marR="65308" marT="32654" marB="32654"/>
                </a:tc>
                <a:tc>
                  <a:txBody>
                    <a:bodyPr/>
                    <a:lstStyle/>
                    <a:p>
                      <a:r>
                        <a:rPr lang="en-GB" sz="13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Actions Using Microsoft 365</a:t>
                      </a:r>
                    </a:p>
                  </a:txBody>
                  <a:tcPr marL="65308" marR="65308" marT="32654" marB="32654"/>
                </a:tc>
                <a:extLst>
                  <a:ext uri="{0D108BD9-81ED-4DB2-BD59-A6C34878D82A}">
                    <a16:rowId xmlns:a16="http://schemas.microsoft.com/office/drawing/2014/main" val="2043708236"/>
                  </a:ext>
                </a:extLst>
              </a:tr>
              <a:tr h="1462911">
                <a:tc>
                  <a:txBody>
                    <a:bodyPr/>
                    <a:lstStyle/>
                    <a:p>
                      <a:pPr marL="342900" indent="-342900">
                        <a:buAutoNum type="arabicPeriod"/>
                      </a:pPr>
                      <a:r>
                        <a:rPr lang="en-GB" sz="1300" b="1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Secure Access</a:t>
                      </a:r>
                    </a:p>
                  </a:txBody>
                  <a:tcPr marL="65308" marR="65308" marT="32654" marB="32654"/>
                </a:tc>
                <a:tc>
                  <a:txBody>
                    <a:bodyPr/>
                    <a:lstStyle/>
                    <a:p>
                      <a:r>
                        <a:rPr lang="en-GB" sz="1300" b="1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Unauthorized access </a:t>
                      </a:r>
                      <a:r>
                        <a:rPr lang="en-GB" sz="13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to care records if accounts are shared or passwords are weak.</a:t>
                      </a:r>
                    </a:p>
                  </a:txBody>
                  <a:tcPr marL="65308" marR="65308" marT="32654" marB="32654"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/>
                        <a:buChar char="•"/>
                      </a:pPr>
                      <a:r>
                        <a:rPr lang="en-GB" sz="13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Enable </a:t>
                      </a:r>
                      <a:r>
                        <a:rPr lang="en-GB" sz="1300" b="1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Multi-Factor Authentication</a:t>
                      </a:r>
                      <a:r>
                        <a:rPr lang="en-GB" sz="13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300" b="1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(MFA)</a:t>
                      </a:r>
                      <a:r>
                        <a:rPr lang="en-GB" sz="13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for all staff using Microsoft Entra ID</a:t>
                      </a: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GB" sz="13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Use strong passwords policies</a:t>
                      </a: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GB" sz="13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Apply </a:t>
                      </a:r>
                      <a:r>
                        <a:rPr lang="en-GB" sz="1300" b="1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role-based access control</a:t>
                      </a:r>
                      <a:r>
                        <a:rPr lang="en-GB" sz="13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, so carers only access information relevant to their duties</a:t>
                      </a:r>
                    </a:p>
                    <a:p>
                      <a:pPr marL="0" lvl="0" indent="0">
                        <a:buNone/>
                      </a:pPr>
                      <a:r>
                        <a:rPr lang="en-GB" sz="1300" b="1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(Microsoft</a:t>
                      </a:r>
                      <a:r>
                        <a:rPr lang="en-GB" sz="13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, </a:t>
                      </a:r>
                      <a:r>
                        <a:rPr lang="en-GB" sz="1300" b="1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2024)</a:t>
                      </a:r>
                      <a:endParaRPr lang="en-GB" sz="13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5308" marR="65308" marT="32654" marB="32654"/>
                </a:tc>
                <a:extLst>
                  <a:ext uri="{0D108BD9-81ED-4DB2-BD59-A6C34878D82A}">
                    <a16:rowId xmlns:a16="http://schemas.microsoft.com/office/drawing/2014/main" val="2045391131"/>
                  </a:ext>
                </a:extLst>
              </a:tr>
              <a:tr h="2442538">
                <a:tc>
                  <a:txBody>
                    <a:bodyPr/>
                    <a:lstStyle/>
                    <a:p>
                      <a:r>
                        <a:rPr lang="en-GB" sz="1300" b="1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2. Email Awareness</a:t>
                      </a:r>
                    </a:p>
                  </a:txBody>
                  <a:tcPr marL="65308" marR="65308" marT="32654" marB="32654"/>
                </a:tc>
                <a:tc>
                  <a:txBody>
                    <a:bodyPr/>
                    <a:lstStyle/>
                    <a:p>
                      <a:r>
                        <a:rPr lang="en-GB" sz="1300" b="1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Phishing emails </a:t>
                      </a:r>
                      <a:r>
                        <a:rPr lang="en-GB" sz="13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may lead to data breaches or malware.</a:t>
                      </a:r>
                    </a:p>
                  </a:txBody>
                  <a:tcPr marL="65308" marR="65308" marT="32654" marB="32654"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/>
                        <a:buChar char="•"/>
                      </a:pPr>
                      <a:r>
                        <a:rPr lang="en-GB" sz="13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Provide regular </a:t>
                      </a:r>
                      <a:r>
                        <a:rPr lang="en-GB" sz="1300" b="1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staff training </a:t>
                      </a:r>
                      <a:r>
                        <a:rPr lang="en-GB" sz="13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on identifying </a:t>
                      </a:r>
                      <a:r>
                        <a:rPr lang="en-GB" sz="1300" b="1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phishing emails </a:t>
                      </a: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GB" sz="13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Use </a:t>
                      </a:r>
                      <a:r>
                        <a:rPr lang="en-GB" sz="1300" b="1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Microsoft Defender </a:t>
                      </a:r>
                      <a:r>
                        <a:rPr lang="en-GB" sz="13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for Office 365 to detect suspicious emails</a:t>
                      </a: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GB" sz="13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Encourage staff to </a:t>
                      </a:r>
                      <a:r>
                        <a:rPr lang="en-GB" sz="1300" b="1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report suspicious emails </a:t>
                      </a:r>
                      <a:r>
                        <a:rPr lang="en-GB" sz="13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using the </a:t>
                      </a:r>
                      <a:r>
                        <a:rPr lang="en-GB" sz="1300" b="1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Report Message </a:t>
                      </a:r>
                      <a:r>
                        <a:rPr lang="en-GB" sz="13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feature in </a:t>
                      </a:r>
                      <a:r>
                        <a:rPr lang="en-GB" sz="1300" b="1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Outlook</a:t>
                      </a: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GB" sz="13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Protects staff from </a:t>
                      </a:r>
                      <a:r>
                        <a:rPr lang="en-GB" sz="1300" b="1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scam emails </a:t>
                      </a:r>
                      <a:r>
                        <a:rPr lang="en-GB" sz="13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pretending to be managers or healthcare partners, reducing risk of credential theft and data breaches </a:t>
                      </a:r>
                    </a:p>
                    <a:p>
                      <a:pPr marL="0" lvl="0" indent="0">
                        <a:buNone/>
                      </a:pPr>
                      <a:r>
                        <a:rPr lang="en-GB" sz="1300" b="1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(NCSC,</a:t>
                      </a:r>
                      <a:r>
                        <a:rPr lang="en-GB" sz="13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300" b="1" i="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2023)</a:t>
                      </a:r>
                      <a:endParaRPr lang="en-GB" sz="13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5308" marR="65308" marT="32654" marB="32654"/>
                </a:tc>
                <a:extLst>
                  <a:ext uri="{0D108BD9-81ED-4DB2-BD59-A6C34878D82A}">
                    <a16:rowId xmlns:a16="http://schemas.microsoft.com/office/drawing/2014/main" val="352399577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0389506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9473B88-BD7F-6153-6551-698912AFA4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GB" sz="4000" b="1" dirty="0">
                <a:solidFill>
                  <a:srgbClr val="FFFFFF"/>
                </a:solidFill>
              </a:rPr>
              <a:t>Checklist 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0F952A89-0AB5-5D36-443C-C94809DB671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55491853"/>
              </p:ext>
            </p:extLst>
          </p:nvPr>
        </p:nvGraphicFramePr>
        <p:xfrm>
          <a:off x="1571819" y="2112579"/>
          <a:ext cx="9072304" cy="419280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809672">
                  <a:extLst>
                    <a:ext uri="{9D8B030D-6E8A-4147-A177-3AD203B41FA5}">
                      <a16:colId xmlns:a16="http://schemas.microsoft.com/office/drawing/2014/main" val="779943723"/>
                    </a:ext>
                  </a:extLst>
                </a:gridCol>
                <a:gridCol w="2821373">
                  <a:extLst>
                    <a:ext uri="{9D8B030D-6E8A-4147-A177-3AD203B41FA5}">
                      <a16:colId xmlns:a16="http://schemas.microsoft.com/office/drawing/2014/main" val="245138853"/>
                    </a:ext>
                  </a:extLst>
                </a:gridCol>
                <a:gridCol w="3441259">
                  <a:extLst>
                    <a:ext uri="{9D8B030D-6E8A-4147-A177-3AD203B41FA5}">
                      <a16:colId xmlns:a16="http://schemas.microsoft.com/office/drawing/2014/main" val="3445303591"/>
                    </a:ext>
                  </a:extLst>
                </a:gridCol>
              </a:tblGrid>
              <a:tr h="287358">
                <a:tc>
                  <a:txBody>
                    <a:bodyPr/>
                    <a:lstStyle/>
                    <a:p>
                      <a:r>
                        <a:rPr lang="en-GB" sz="13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Key Goal</a:t>
                      </a:r>
                    </a:p>
                  </a:txBody>
                  <a:tcPr marL="65308" marR="65308" marT="32654" marB="32654"/>
                </a:tc>
                <a:tc>
                  <a:txBody>
                    <a:bodyPr/>
                    <a:lstStyle/>
                    <a:p>
                      <a:r>
                        <a:rPr lang="en-GB" sz="13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Risks at Greenfield </a:t>
                      </a:r>
                    </a:p>
                  </a:txBody>
                  <a:tcPr marL="65308" marR="65308" marT="32654" marB="32654"/>
                </a:tc>
                <a:tc>
                  <a:txBody>
                    <a:bodyPr/>
                    <a:lstStyle/>
                    <a:p>
                      <a:r>
                        <a:rPr lang="en-GB" sz="13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Actions Using Microsoft 365</a:t>
                      </a:r>
                    </a:p>
                  </a:txBody>
                  <a:tcPr marL="65308" marR="65308" marT="32654" marB="32654"/>
                </a:tc>
                <a:extLst>
                  <a:ext uri="{0D108BD9-81ED-4DB2-BD59-A6C34878D82A}">
                    <a16:rowId xmlns:a16="http://schemas.microsoft.com/office/drawing/2014/main" val="3263279795"/>
                  </a:ext>
                </a:extLst>
              </a:tr>
              <a:tr h="2442538">
                <a:tc>
                  <a:txBody>
                    <a:bodyPr/>
                    <a:lstStyle/>
                    <a:p>
                      <a:r>
                        <a:rPr lang="en-GB" sz="1300" b="1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3. Data Management </a:t>
                      </a:r>
                    </a:p>
                  </a:txBody>
                  <a:tcPr marL="65308" marR="65308" marT="32654" marB="32654"/>
                </a:tc>
                <a:tc>
                  <a:txBody>
                    <a:bodyPr/>
                    <a:lstStyle/>
                    <a:p>
                      <a:r>
                        <a:rPr lang="en-GB" sz="1300" b="1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Loss or accidental deletion </a:t>
                      </a:r>
                      <a:r>
                        <a:rPr lang="en-GB" sz="13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of service user data</a:t>
                      </a:r>
                    </a:p>
                  </a:txBody>
                  <a:tcPr marL="65308" marR="65308" marT="32654" marB="32654"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/>
                        <a:buChar char="•"/>
                      </a:pPr>
                      <a:r>
                        <a:rPr lang="en-GB" sz="13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Store all documents securely in </a:t>
                      </a:r>
                      <a:r>
                        <a:rPr lang="en-GB" sz="1300" b="1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SharePoint </a:t>
                      </a:r>
                      <a:r>
                        <a:rPr lang="en-GB" sz="13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and </a:t>
                      </a:r>
                      <a:r>
                        <a:rPr lang="en-GB" sz="1300" b="1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OneDrive</a:t>
                      </a:r>
                      <a:r>
                        <a:rPr lang="en-GB" sz="13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, not on personal devices.</a:t>
                      </a: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GB" sz="13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Use </a:t>
                      </a:r>
                      <a:r>
                        <a:rPr lang="en-GB" sz="1300" b="1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automatic backups </a:t>
                      </a:r>
                      <a:r>
                        <a:rPr lang="en-GB" sz="13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and version history in Microsoft 365.</a:t>
                      </a: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GB" sz="13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Apply </a:t>
                      </a:r>
                      <a:r>
                        <a:rPr lang="en-GB" sz="1300" b="1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data classification </a:t>
                      </a:r>
                      <a:r>
                        <a:rPr lang="en-GB" sz="13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and </a:t>
                      </a:r>
                      <a:r>
                        <a:rPr lang="en-GB" sz="1300" b="1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sensitivity </a:t>
                      </a:r>
                      <a:r>
                        <a:rPr lang="en-GB" sz="13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labels to care records.</a:t>
                      </a: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GB" sz="13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Ensures care </a:t>
                      </a:r>
                      <a:r>
                        <a:rPr lang="en-GB" sz="1300" b="1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plans and medical notes </a:t>
                      </a:r>
                      <a:r>
                        <a:rPr lang="en-GB" sz="13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are </a:t>
                      </a:r>
                      <a:r>
                        <a:rPr lang="en-GB" sz="1300" b="1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stored securely</a:t>
                      </a:r>
                      <a:r>
                        <a:rPr lang="en-GB" sz="13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, backed up and accessible only to relevant staff, reducing data loss risks.</a:t>
                      </a:r>
                    </a:p>
                    <a:p>
                      <a:pPr marL="0" lvl="0" indent="0">
                        <a:buNone/>
                      </a:pPr>
                      <a:r>
                        <a:rPr lang="en-GB" sz="1300" b="1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(ISO</a:t>
                      </a:r>
                      <a:r>
                        <a:rPr lang="en-GB" sz="13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, </a:t>
                      </a:r>
                      <a:r>
                        <a:rPr lang="en-GB" sz="1300" b="1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2022)</a:t>
                      </a:r>
                      <a:endParaRPr lang="en-GB" sz="13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5308" marR="65308" marT="32654" marB="32654"/>
                </a:tc>
                <a:extLst>
                  <a:ext uri="{0D108BD9-81ED-4DB2-BD59-A6C34878D82A}">
                    <a16:rowId xmlns:a16="http://schemas.microsoft.com/office/drawing/2014/main" val="334319706"/>
                  </a:ext>
                </a:extLst>
              </a:tr>
              <a:tr h="1462911">
                <a:tc>
                  <a:txBody>
                    <a:bodyPr/>
                    <a:lstStyle/>
                    <a:p>
                      <a:r>
                        <a:rPr lang="en-GB" sz="1300" b="1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4. Confidentiality and Compliance</a:t>
                      </a:r>
                    </a:p>
                  </a:txBody>
                  <a:tcPr marL="65308" marR="65308" marT="32654" marB="32654"/>
                </a:tc>
                <a:tc>
                  <a:txBody>
                    <a:bodyPr/>
                    <a:lstStyle/>
                    <a:p>
                      <a:r>
                        <a:rPr lang="en-GB" sz="1300" b="1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Breach of General Data Protection Regulation (GDPR) </a:t>
                      </a:r>
                      <a:r>
                        <a:rPr lang="en-GB" sz="13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and patient confidentiality.</a:t>
                      </a:r>
                    </a:p>
                  </a:txBody>
                  <a:tcPr marL="65308" marR="65308" marT="32654" marB="32654"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/>
                        <a:buChar char="•"/>
                      </a:pPr>
                      <a:r>
                        <a:rPr lang="en-GB" sz="13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Use </a:t>
                      </a:r>
                      <a:r>
                        <a:rPr lang="en-GB" sz="1300" b="1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Microsoft Purview </a:t>
                      </a:r>
                      <a:r>
                        <a:rPr lang="en-GB" sz="13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to manage data protection and compliance.</a:t>
                      </a: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GB" sz="13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Ensure </a:t>
                      </a:r>
                      <a:r>
                        <a:rPr lang="en-GB" sz="1300" b="1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only authorized staff access confidential records</a:t>
                      </a:r>
                      <a:r>
                        <a:rPr lang="en-GB" sz="13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.</a:t>
                      </a: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GB" sz="13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Provide staff training on </a:t>
                      </a:r>
                      <a:r>
                        <a:rPr lang="en-GB" sz="1300" b="1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GDPR</a:t>
                      </a:r>
                      <a:r>
                        <a:rPr lang="en-GB" sz="13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, </a:t>
                      </a:r>
                      <a:r>
                        <a:rPr lang="en-GB" sz="1300" b="1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confidentiality </a:t>
                      </a:r>
                      <a:r>
                        <a:rPr lang="en-GB" sz="13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and </a:t>
                      </a:r>
                      <a:r>
                        <a:rPr lang="en-GB" sz="1300" b="1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ethnical data handling</a:t>
                      </a:r>
                      <a:r>
                        <a:rPr lang="en-GB" sz="13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.</a:t>
                      </a:r>
                    </a:p>
                    <a:p>
                      <a:pPr marL="0" lvl="0" indent="0">
                        <a:buNone/>
                      </a:pPr>
                      <a:r>
                        <a:rPr lang="en-GB" sz="1300" b="1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(ICO</a:t>
                      </a:r>
                      <a:r>
                        <a:rPr lang="en-GB" sz="13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, </a:t>
                      </a:r>
                      <a:r>
                        <a:rPr lang="en-GB" sz="1300" b="1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2023)</a:t>
                      </a:r>
                      <a:endParaRPr lang="en-GB" sz="13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5308" marR="65308" marT="32654" marB="32654"/>
                </a:tc>
                <a:extLst>
                  <a:ext uri="{0D108BD9-81ED-4DB2-BD59-A6C34878D82A}">
                    <a16:rowId xmlns:a16="http://schemas.microsoft.com/office/drawing/2014/main" val="347603886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8958644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53B021B3-DE93-4AB7-8A18-CF5F1CED88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C01E70B-B182-A5F5-63F9-49179B3109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256032"/>
            <a:ext cx="10506456" cy="1014984"/>
          </a:xfrm>
        </p:spPr>
        <p:txBody>
          <a:bodyPr anchor="b">
            <a:normAutofit/>
          </a:bodyPr>
          <a:lstStyle/>
          <a:p>
            <a:r>
              <a:rPr lang="en-GB" b="1" dirty="0"/>
              <a:t>Conclusion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52D502E5-F6B4-4D58-B4AE-FC466FF15E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5953" y="1634502"/>
            <a:ext cx="10451592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9DECDBF4-02B6-4BB4-B65B-B8107AD6A9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841248" y="1538176"/>
            <a:ext cx="1873457" cy="10981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20" name="Content Placeholder 2">
            <a:extLst>
              <a:ext uri="{FF2B5EF4-FFF2-40B4-BE49-F238E27FC236}">
                <a16:creationId xmlns:a16="http://schemas.microsoft.com/office/drawing/2014/main" id="{DA014D90-329C-7A51-6551-BB557A24875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48552134"/>
              </p:ext>
            </p:extLst>
          </p:nvPr>
        </p:nvGraphicFramePr>
        <p:xfrm>
          <a:off x="838200" y="1926266"/>
          <a:ext cx="10515600" cy="43575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59757735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E92FEB64-6EEA-4759-B4A4-BD2C1E660B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07393" y="847600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98A6B97-A732-63C7-7801-9B0C9F8BED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9278" y="1233241"/>
            <a:ext cx="3240506" cy="4064628"/>
          </a:xfrm>
        </p:spPr>
        <p:txBody>
          <a:bodyPr>
            <a:normAutofit/>
          </a:bodyPr>
          <a:lstStyle/>
          <a:p>
            <a:r>
              <a:rPr lang="en-GB" b="1">
                <a:solidFill>
                  <a:srgbClr val="FFFFFF"/>
                </a:solidFill>
              </a:rPr>
              <a:t>Reference List</a:t>
            </a: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14847E93-7DC1-4D4B-8829-B19AA7137C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30529" y="0"/>
            <a:ext cx="1155142" cy="591009"/>
          </a:xfrm>
          <a:custGeom>
            <a:avLst/>
            <a:gdLst>
              <a:gd name="connsiteX0" fmla="*/ 1355 w 1155142"/>
              <a:gd name="connsiteY0" fmla="*/ 0 h 591009"/>
              <a:gd name="connsiteX1" fmla="*/ 1153787 w 1155142"/>
              <a:gd name="connsiteY1" fmla="*/ 0 h 591009"/>
              <a:gd name="connsiteX2" fmla="*/ 1155142 w 1155142"/>
              <a:gd name="connsiteY2" fmla="*/ 13438 h 591009"/>
              <a:gd name="connsiteX3" fmla="*/ 577571 w 1155142"/>
              <a:gd name="connsiteY3" fmla="*/ 591009 h 591009"/>
              <a:gd name="connsiteX4" fmla="*/ 0 w 1155142"/>
              <a:gd name="connsiteY4" fmla="*/ 13438 h 591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591009">
                <a:moveTo>
                  <a:pt x="1355" y="0"/>
                </a:moveTo>
                <a:lnTo>
                  <a:pt x="1153787" y="0"/>
                </a:lnTo>
                <a:lnTo>
                  <a:pt x="1155142" y="13438"/>
                </a:lnTo>
                <a:cubicBezTo>
                  <a:pt x="1155142" y="332422"/>
                  <a:pt x="896555" y="591009"/>
                  <a:pt x="577571" y="591009"/>
                </a:cubicBezTo>
                <a:cubicBezTo>
                  <a:pt x="258587" y="591009"/>
                  <a:pt x="0" y="332422"/>
                  <a:pt x="0" y="13438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5566D6E1-03A1-4D73-A4E0-35D74D568A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961511" y="-1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9F835A99-04AC-494A-A572-AFE8413CC9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2936831"/>
            <a:ext cx="159741" cy="552996"/>
          </a:xfrm>
          <a:custGeom>
            <a:avLst/>
            <a:gdLst>
              <a:gd name="connsiteX0" fmla="*/ 159741 w 159741"/>
              <a:gd name="connsiteY0" fmla="*/ 0 h 552996"/>
              <a:gd name="connsiteX1" fmla="*/ 159741 w 159741"/>
              <a:gd name="connsiteY1" fmla="*/ 552996 h 552996"/>
              <a:gd name="connsiteX2" fmla="*/ 141849 w 159741"/>
              <a:gd name="connsiteY2" fmla="*/ 543285 h 552996"/>
              <a:gd name="connsiteX3" fmla="*/ 0 w 159741"/>
              <a:gd name="connsiteY3" fmla="*/ 276498 h 552996"/>
              <a:gd name="connsiteX4" fmla="*/ 141849 w 159741"/>
              <a:gd name="connsiteY4" fmla="*/ 9711 h 5529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9741" h="552996">
                <a:moveTo>
                  <a:pt x="159741" y="0"/>
                </a:moveTo>
                <a:lnTo>
                  <a:pt x="159741" y="552996"/>
                </a:lnTo>
                <a:lnTo>
                  <a:pt x="141849" y="543285"/>
                </a:lnTo>
                <a:cubicBezTo>
                  <a:pt x="56268" y="485467"/>
                  <a:pt x="0" y="387554"/>
                  <a:pt x="0" y="276498"/>
                </a:cubicBezTo>
                <a:cubicBezTo>
                  <a:pt x="0" y="165443"/>
                  <a:pt x="56268" y="67529"/>
                  <a:pt x="141849" y="9711"/>
                </a:cubicBezTo>
                <a:close/>
              </a:path>
            </a:pathLst>
          </a:custGeom>
          <a:solidFill>
            <a:schemeClr val="accent4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F65A39-2764-AB02-A601-79C69894E69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820880"/>
            <a:ext cx="5257799" cy="4889350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GB" sz="2000" dirty="0">
                <a:latin typeface="Times New Roman"/>
                <a:cs typeface="Times New Roman"/>
              </a:rPr>
              <a:t>IFAC-</a:t>
            </a:r>
            <a:r>
              <a:rPr lang="en-GB" sz="2000" dirty="0" err="1">
                <a:latin typeface="Times New Roman"/>
                <a:cs typeface="Times New Roman"/>
              </a:rPr>
              <a:t>PapersOnLine</a:t>
            </a:r>
            <a:r>
              <a:rPr lang="en-GB" sz="2000" dirty="0">
                <a:latin typeface="Times New Roman"/>
                <a:cs typeface="Times New Roman"/>
              </a:rPr>
              <a:t> (2022) </a:t>
            </a:r>
            <a:r>
              <a:rPr lang="en-GB" sz="2000" i="1" dirty="0">
                <a:latin typeface="Times New Roman"/>
                <a:cs typeface="Times New Roman"/>
              </a:rPr>
              <a:t>Digital Transformation of Home Care: Literature review and research agenda. </a:t>
            </a:r>
            <a:r>
              <a:rPr lang="en-GB" sz="2000" dirty="0">
                <a:latin typeface="Times New Roman"/>
                <a:cs typeface="Times New Roman"/>
              </a:rPr>
              <a:t> </a:t>
            </a:r>
            <a:endParaRPr lang="en-US" dirty="0"/>
          </a:p>
          <a:p>
            <a:pPr marL="0" indent="0">
              <a:buNone/>
            </a:pPr>
            <a:r>
              <a:rPr lang="en-GB" sz="2000" dirty="0">
                <a:latin typeface="Times New Roman"/>
                <a:cs typeface="Times New Roman"/>
              </a:rPr>
              <a:t>   </a:t>
            </a:r>
            <a:r>
              <a:rPr lang="en-GB" sz="2000" dirty="0">
                <a:latin typeface="Times New Roman"/>
                <a:cs typeface="Times New Roman"/>
                <a:hlinkClick r:id="rId2"/>
              </a:rPr>
              <a:t>https://doi.org/10.1016/j.ifacol.2022.12.070</a:t>
            </a:r>
          </a:p>
          <a:p>
            <a:pPr marL="0" indent="0">
              <a:buNone/>
            </a:pPr>
            <a:endParaRPr lang="en-GB" sz="2000" dirty="0">
              <a:latin typeface="Times New Roman"/>
              <a:cs typeface="Times New Roman"/>
            </a:endParaRPr>
          </a:p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ICO (2023) </a:t>
            </a:r>
            <a:r>
              <a:rPr lang="en-GB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Guide to the UK General Data Protection Regulation (GDPR). 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Information Commissioner's Office.</a:t>
            </a:r>
          </a:p>
          <a:p>
            <a:pPr marL="0" indent="0">
              <a:buNone/>
            </a:pPr>
            <a:r>
              <a:rPr lang="en-GB" sz="2000" dirty="0">
                <a:latin typeface="Times New Roman"/>
                <a:cs typeface="Times New Roman"/>
              </a:rPr>
              <a:t>    </a:t>
            </a:r>
            <a:r>
              <a:rPr lang="en-GB" sz="2000" dirty="0">
                <a:latin typeface="Times New Roman"/>
                <a:cs typeface="Times New Roman"/>
                <a:hlinkClick r:id="rId3"/>
              </a:rPr>
              <a:t>https://ico.org.uk/for-organisations/guide-to-data-protection/</a:t>
            </a:r>
          </a:p>
          <a:p>
            <a:pPr marL="0" indent="0">
              <a:buNone/>
            </a:pPr>
            <a:endParaRPr lang="en-GB" sz="2000" dirty="0">
              <a:latin typeface="Times New Roman"/>
              <a:cs typeface="Times New Roman"/>
            </a:endParaRPr>
          </a:p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ISO (2022) </a:t>
            </a:r>
            <a:r>
              <a:rPr lang="en-GB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ISO/IEC 27001: Information Security Management Systems. 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International Organization for Standardization.</a:t>
            </a:r>
          </a:p>
          <a:p>
            <a:pPr marL="0" indent="0">
              <a:buNone/>
            </a:pP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 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  <a:hlinkClick r:id="rId4"/>
              </a:rPr>
              <a:t>https://www.iso.org/standard/27001</a:t>
            </a:r>
          </a:p>
          <a:p>
            <a:pPr marL="0" indent="0">
              <a:buNone/>
            </a:pPr>
            <a:endParaRPr lang="en-GB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7B786209-1B0B-4CA9-9BDD-F7327066A8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835649"/>
            <a:ext cx="1548180" cy="1022351"/>
          </a:xfrm>
          <a:custGeom>
            <a:avLst/>
            <a:gdLst>
              <a:gd name="connsiteX0" fmla="*/ 61913 w 1548180"/>
              <a:gd name="connsiteY0" fmla="*/ 0 h 1022351"/>
              <a:gd name="connsiteX1" fmla="*/ 1548180 w 1548180"/>
              <a:gd name="connsiteY1" fmla="*/ 0 h 1022351"/>
              <a:gd name="connsiteX2" fmla="*/ 1548180 w 1548180"/>
              <a:gd name="connsiteY2" fmla="*/ 123825 h 1022351"/>
              <a:gd name="connsiteX3" fmla="*/ 123825 w 1548180"/>
              <a:gd name="connsiteY3" fmla="*/ 123825 h 1022351"/>
              <a:gd name="connsiteX4" fmla="*/ 123825 w 1548180"/>
              <a:gd name="connsiteY4" fmla="*/ 1022351 h 1022351"/>
              <a:gd name="connsiteX5" fmla="*/ 0 w 1548180"/>
              <a:gd name="connsiteY5" fmla="*/ 1022351 h 1022351"/>
              <a:gd name="connsiteX6" fmla="*/ 0 w 1548180"/>
              <a:gd name="connsiteY6" fmla="*/ 61913 h 1022351"/>
              <a:gd name="connsiteX7" fmla="*/ 61913 w 1548180"/>
              <a:gd name="connsiteY7" fmla="*/ 0 h 10223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48180" h="1022351">
                <a:moveTo>
                  <a:pt x="61913" y="0"/>
                </a:moveTo>
                <a:lnTo>
                  <a:pt x="1548180" y="0"/>
                </a:lnTo>
                <a:lnTo>
                  <a:pt x="1548180" y="123825"/>
                </a:lnTo>
                <a:lnTo>
                  <a:pt x="123825" y="123825"/>
                </a:lnTo>
                <a:lnTo>
                  <a:pt x="123825" y="1022351"/>
                </a:lnTo>
                <a:lnTo>
                  <a:pt x="0" y="1022351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2D2964BB-484D-45AE-AD66-D407D06296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405056" y="5717905"/>
            <a:ext cx="1771609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6691AC69-A76E-4DAB-B565-468B6B87AC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132972" y="6258755"/>
            <a:ext cx="1565940" cy="599245"/>
          </a:xfrm>
          <a:custGeom>
            <a:avLst/>
            <a:gdLst>
              <a:gd name="connsiteX0" fmla="*/ 782970 w 1565940"/>
              <a:gd name="connsiteY0" fmla="*/ 0 h 599245"/>
              <a:gd name="connsiteX1" fmla="*/ 1528042 w 1565940"/>
              <a:gd name="connsiteY1" fmla="*/ 480469 h 599245"/>
              <a:gd name="connsiteX2" fmla="*/ 1565940 w 1565940"/>
              <a:gd name="connsiteY2" fmla="*/ 599245 h 599245"/>
              <a:gd name="connsiteX3" fmla="*/ 0 w 1565940"/>
              <a:gd name="connsiteY3" fmla="*/ 599245 h 599245"/>
              <a:gd name="connsiteX4" fmla="*/ 37898 w 1565940"/>
              <a:gd name="connsiteY4" fmla="*/ 480469 h 599245"/>
              <a:gd name="connsiteX5" fmla="*/ 782970 w 1565940"/>
              <a:gd name="connsiteY5" fmla="*/ 0 h 599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65940" h="599245">
                <a:moveTo>
                  <a:pt x="782970" y="0"/>
                </a:moveTo>
                <a:cubicBezTo>
                  <a:pt x="1117910" y="0"/>
                  <a:pt x="1405287" y="198118"/>
                  <a:pt x="1528042" y="480469"/>
                </a:cubicBezTo>
                <a:lnTo>
                  <a:pt x="1565940" y="599245"/>
                </a:lnTo>
                <a:lnTo>
                  <a:pt x="0" y="599245"/>
                </a:lnTo>
                <a:lnTo>
                  <a:pt x="37898" y="480469"/>
                </a:lnTo>
                <a:cubicBezTo>
                  <a:pt x="160653" y="198118"/>
                  <a:pt x="448030" y="0"/>
                  <a:pt x="7829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6072292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E92FEB64-6EEA-4759-B4A4-BD2C1E660B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07393" y="847600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7F7A9B1-F620-53F2-E54A-46899B458F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9278" y="1233241"/>
            <a:ext cx="3240506" cy="4064628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rgbClr val="FFFFFF"/>
                </a:solidFill>
              </a:rPr>
              <a:t>Reference List</a:t>
            </a: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14847E93-7DC1-4D4B-8829-B19AA7137C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30529" y="0"/>
            <a:ext cx="1155142" cy="591009"/>
          </a:xfrm>
          <a:custGeom>
            <a:avLst/>
            <a:gdLst>
              <a:gd name="connsiteX0" fmla="*/ 1355 w 1155142"/>
              <a:gd name="connsiteY0" fmla="*/ 0 h 591009"/>
              <a:gd name="connsiteX1" fmla="*/ 1153787 w 1155142"/>
              <a:gd name="connsiteY1" fmla="*/ 0 h 591009"/>
              <a:gd name="connsiteX2" fmla="*/ 1155142 w 1155142"/>
              <a:gd name="connsiteY2" fmla="*/ 13438 h 591009"/>
              <a:gd name="connsiteX3" fmla="*/ 577571 w 1155142"/>
              <a:gd name="connsiteY3" fmla="*/ 591009 h 591009"/>
              <a:gd name="connsiteX4" fmla="*/ 0 w 1155142"/>
              <a:gd name="connsiteY4" fmla="*/ 13438 h 591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591009">
                <a:moveTo>
                  <a:pt x="1355" y="0"/>
                </a:moveTo>
                <a:lnTo>
                  <a:pt x="1153787" y="0"/>
                </a:lnTo>
                <a:lnTo>
                  <a:pt x="1155142" y="13438"/>
                </a:lnTo>
                <a:cubicBezTo>
                  <a:pt x="1155142" y="332422"/>
                  <a:pt x="896555" y="591009"/>
                  <a:pt x="577571" y="591009"/>
                </a:cubicBezTo>
                <a:cubicBezTo>
                  <a:pt x="258587" y="591009"/>
                  <a:pt x="0" y="332422"/>
                  <a:pt x="0" y="13438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5566D6E1-03A1-4D73-A4E0-35D74D568A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961511" y="-1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9F835A99-04AC-494A-A572-AFE8413CC9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2936831"/>
            <a:ext cx="159741" cy="552996"/>
          </a:xfrm>
          <a:custGeom>
            <a:avLst/>
            <a:gdLst>
              <a:gd name="connsiteX0" fmla="*/ 159741 w 159741"/>
              <a:gd name="connsiteY0" fmla="*/ 0 h 552996"/>
              <a:gd name="connsiteX1" fmla="*/ 159741 w 159741"/>
              <a:gd name="connsiteY1" fmla="*/ 552996 h 552996"/>
              <a:gd name="connsiteX2" fmla="*/ 141849 w 159741"/>
              <a:gd name="connsiteY2" fmla="*/ 543285 h 552996"/>
              <a:gd name="connsiteX3" fmla="*/ 0 w 159741"/>
              <a:gd name="connsiteY3" fmla="*/ 276498 h 552996"/>
              <a:gd name="connsiteX4" fmla="*/ 141849 w 159741"/>
              <a:gd name="connsiteY4" fmla="*/ 9711 h 5529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9741" h="552996">
                <a:moveTo>
                  <a:pt x="159741" y="0"/>
                </a:moveTo>
                <a:lnTo>
                  <a:pt x="159741" y="552996"/>
                </a:lnTo>
                <a:lnTo>
                  <a:pt x="141849" y="543285"/>
                </a:lnTo>
                <a:cubicBezTo>
                  <a:pt x="56268" y="485467"/>
                  <a:pt x="0" y="387554"/>
                  <a:pt x="0" y="276498"/>
                </a:cubicBezTo>
                <a:cubicBezTo>
                  <a:pt x="0" y="165443"/>
                  <a:pt x="56268" y="67529"/>
                  <a:pt x="141849" y="9711"/>
                </a:cubicBezTo>
                <a:close/>
              </a:path>
            </a:pathLst>
          </a:custGeom>
          <a:solidFill>
            <a:schemeClr val="accent4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E58617-6FC4-D322-ED46-C1127C4F0A0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820880"/>
            <a:ext cx="5257799" cy="488935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Microsoft (2024) </a:t>
            </a:r>
            <a:r>
              <a:rPr lang="en-GB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Microsoft 365 security and compliance documentation. 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Microsoft Learn.</a:t>
            </a:r>
          </a:p>
          <a:p>
            <a:pPr marL="0" indent="0">
              <a:buNone/>
            </a:pPr>
            <a:r>
              <a:rPr lang="en-GB" sz="2000" dirty="0">
                <a:latin typeface="Times New Roman"/>
                <a:cs typeface="Times New Roman"/>
              </a:rPr>
              <a:t> </a:t>
            </a:r>
            <a:r>
              <a:rPr lang="en-GB" sz="2000" dirty="0">
                <a:latin typeface="Times New Roman"/>
                <a:cs typeface="Times New Roman"/>
                <a:hlinkClick r:id="rId2"/>
              </a:rPr>
              <a:t>https://learn.microsoft.com/en-us/microsoft-365/security/</a:t>
            </a:r>
          </a:p>
          <a:p>
            <a:pPr marL="0" indent="0">
              <a:buNone/>
            </a:pPr>
            <a:endParaRPr lang="en-GB" sz="2000" dirty="0">
              <a:latin typeface="Times New Roman"/>
              <a:cs typeface="Times New Roman"/>
            </a:endParaRPr>
          </a:p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Miller, S. (2023) </a:t>
            </a:r>
            <a:r>
              <a:rPr lang="en-GB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Remote Collaboration and Microsoft Teams. 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NY : Tech Today.</a:t>
            </a:r>
          </a:p>
          <a:p>
            <a:pPr marL="0" indent="0">
              <a:buNone/>
            </a:pP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  <a:hlinkClick r:id="rId3"/>
              </a:rPr>
              <a:t>http://techtoday.org</a:t>
            </a:r>
          </a:p>
          <a:p>
            <a:pPr marL="0" indent="0">
              <a:buNone/>
            </a:pPr>
            <a:endParaRPr lang="en-GB" sz="2000" dirty="0">
              <a:latin typeface="Times New Roman"/>
              <a:cs typeface="Times New Roman"/>
            </a:endParaRPr>
          </a:p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NCSC (2023) </a:t>
            </a:r>
            <a:r>
              <a:rPr lang="en-GB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Phishing attacks: How to protect your organization. 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National Cyber Security Centre.</a:t>
            </a:r>
          </a:p>
          <a:p>
            <a:pPr marL="0" indent="0">
              <a:buNone/>
            </a:pP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  <a:hlinkClick r:id="rId4"/>
              </a:rPr>
              <a:t>https://www.ncsc.gov.uk/guidance/phishing</a:t>
            </a:r>
          </a:p>
          <a:p>
            <a:pPr marL="0" indent="0">
              <a:buNone/>
            </a:pPr>
            <a:endParaRPr lang="en-GB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7B786209-1B0B-4CA9-9BDD-F7327066A8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835649"/>
            <a:ext cx="1548180" cy="1022351"/>
          </a:xfrm>
          <a:custGeom>
            <a:avLst/>
            <a:gdLst>
              <a:gd name="connsiteX0" fmla="*/ 61913 w 1548180"/>
              <a:gd name="connsiteY0" fmla="*/ 0 h 1022351"/>
              <a:gd name="connsiteX1" fmla="*/ 1548180 w 1548180"/>
              <a:gd name="connsiteY1" fmla="*/ 0 h 1022351"/>
              <a:gd name="connsiteX2" fmla="*/ 1548180 w 1548180"/>
              <a:gd name="connsiteY2" fmla="*/ 123825 h 1022351"/>
              <a:gd name="connsiteX3" fmla="*/ 123825 w 1548180"/>
              <a:gd name="connsiteY3" fmla="*/ 123825 h 1022351"/>
              <a:gd name="connsiteX4" fmla="*/ 123825 w 1548180"/>
              <a:gd name="connsiteY4" fmla="*/ 1022351 h 1022351"/>
              <a:gd name="connsiteX5" fmla="*/ 0 w 1548180"/>
              <a:gd name="connsiteY5" fmla="*/ 1022351 h 1022351"/>
              <a:gd name="connsiteX6" fmla="*/ 0 w 1548180"/>
              <a:gd name="connsiteY6" fmla="*/ 61913 h 1022351"/>
              <a:gd name="connsiteX7" fmla="*/ 61913 w 1548180"/>
              <a:gd name="connsiteY7" fmla="*/ 0 h 10223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48180" h="1022351">
                <a:moveTo>
                  <a:pt x="61913" y="0"/>
                </a:moveTo>
                <a:lnTo>
                  <a:pt x="1548180" y="0"/>
                </a:lnTo>
                <a:lnTo>
                  <a:pt x="1548180" y="123825"/>
                </a:lnTo>
                <a:lnTo>
                  <a:pt x="123825" y="123825"/>
                </a:lnTo>
                <a:lnTo>
                  <a:pt x="123825" y="1022351"/>
                </a:lnTo>
                <a:lnTo>
                  <a:pt x="0" y="1022351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2D2964BB-484D-45AE-AD66-D407D06296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405056" y="5717905"/>
            <a:ext cx="1771609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6691AC69-A76E-4DAB-B565-468B6B87AC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132972" y="6258755"/>
            <a:ext cx="1565940" cy="599245"/>
          </a:xfrm>
          <a:custGeom>
            <a:avLst/>
            <a:gdLst>
              <a:gd name="connsiteX0" fmla="*/ 782970 w 1565940"/>
              <a:gd name="connsiteY0" fmla="*/ 0 h 599245"/>
              <a:gd name="connsiteX1" fmla="*/ 1528042 w 1565940"/>
              <a:gd name="connsiteY1" fmla="*/ 480469 h 599245"/>
              <a:gd name="connsiteX2" fmla="*/ 1565940 w 1565940"/>
              <a:gd name="connsiteY2" fmla="*/ 599245 h 599245"/>
              <a:gd name="connsiteX3" fmla="*/ 0 w 1565940"/>
              <a:gd name="connsiteY3" fmla="*/ 599245 h 599245"/>
              <a:gd name="connsiteX4" fmla="*/ 37898 w 1565940"/>
              <a:gd name="connsiteY4" fmla="*/ 480469 h 599245"/>
              <a:gd name="connsiteX5" fmla="*/ 782970 w 1565940"/>
              <a:gd name="connsiteY5" fmla="*/ 0 h 599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65940" h="599245">
                <a:moveTo>
                  <a:pt x="782970" y="0"/>
                </a:moveTo>
                <a:cubicBezTo>
                  <a:pt x="1117910" y="0"/>
                  <a:pt x="1405287" y="198118"/>
                  <a:pt x="1528042" y="480469"/>
                </a:cubicBezTo>
                <a:lnTo>
                  <a:pt x="1565940" y="599245"/>
                </a:lnTo>
                <a:lnTo>
                  <a:pt x="0" y="599245"/>
                </a:lnTo>
                <a:lnTo>
                  <a:pt x="37898" y="480469"/>
                </a:lnTo>
                <a:cubicBezTo>
                  <a:pt x="160653" y="198118"/>
                  <a:pt x="448030" y="0"/>
                  <a:pt x="7829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5965698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E92FEB64-6EEA-4759-B4A4-BD2C1E660B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07393" y="847600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C009973-751F-F02B-787F-2B4072D0EE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9278" y="1233241"/>
            <a:ext cx="3240506" cy="4064628"/>
          </a:xfrm>
        </p:spPr>
        <p:txBody>
          <a:bodyPr>
            <a:normAutofit/>
          </a:bodyPr>
          <a:lstStyle/>
          <a:p>
            <a:r>
              <a:rPr lang="en-GB" b="1">
                <a:solidFill>
                  <a:srgbClr val="FFFFFF"/>
                </a:solidFill>
              </a:rPr>
              <a:t>Reference List</a:t>
            </a: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14847E93-7DC1-4D4B-8829-B19AA7137C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30529" y="0"/>
            <a:ext cx="1155142" cy="591009"/>
          </a:xfrm>
          <a:custGeom>
            <a:avLst/>
            <a:gdLst>
              <a:gd name="connsiteX0" fmla="*/ 1355 w 1155142"/>
              <a:gd name="connsiteY0" fmla="*/ 0 h 591009"/>
              <a:gd name="connsiteX1" fmla="*/ 1153787 w 1155142"/>
              <a:gd name="connsiteY1" fmla="*/ 0 h 591009"/>
              <a:gd name="connsiteX2" fmla="*/ 1155142 w 1155142"/>
              <a:gd name="connsiteY2" fmla="*/ 13438 h 591009"/>
              <a:gd name="connsiteX3" fmla="*/ 577571 w 1155142"/>
              <a:gd name="connsiteY3" fmla="*/ 591009 h 591009"/>
              <a:gd name="connsiteX4" fmla="*/ 0 w 1155142"/>
              <a:gd name="connsiteY4" fmla="*/ 13438 h 591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591009">
                <a:moveTo>
                  <a:pt x="1355" y="0"/>
                </a:moveTo>
                <a:lnTo>
                  <a:pt x="1153787" y="0"/>
                </a:lnTo>
                <a:lnTo>
                  <a:pt x="1155142" y="13438"/>
                </a:lnTo>
                <a:cubicBezTo>
                  <a:pt x="1155142" y="332422"/>
                  <a:pt x="896555" y="591009"/>
                  <a:pt x="577571" y="591009"/>
                </a:cubicBezTo>
                <a:cubicBezTo>
                  <a:pt x="258587" y="591009"/>
                  <a:pt x="0" y="332422"/>
                  <a:pt x="0" y="13438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5566D6E1-03A1-4D73-A4E0-35D74D568A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961511" y="-1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9F835A99-04AC-494A-A572-AFE8413CC9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2936831"/>
            <a:ext cx="159741" cy="552996"/>
          </a:xfrm>
          <a:custGeom>
            <a:avLst/>
            <a:gdLst>
              <a:gd name="connsiteX0" fmla="*/ 159741 w 159741"/>
              <a:gd name="connsiteY0" fmla="*/ 0 h 552996"/>
              <a:gd name="connsiteX1" fmla="*/ 159741 w 159741"/>
              <a:gd name="connsiteY1" fmla="*/ 552996 h 552996"/>
              <a:gd name="connsiteX2" fmla="*/ 141849 w 159741"/>
              <a:gd name="connsiteY2" fmla="*/ 543285 h 552996"/>
              <a:gd name="connsiteX3" fmla="*/ 0 w 159741"/>
              <a:gd name="connsiteY3" fmla="*/ 276498 h 552996"/>
              <a:gd name="connsiteX4" fmla="*/ 141849 w 159741"/>
              <a:gd name="connsiteY4" fmla="*/ 9711 h 5529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9741" h="552996">
                <a:moveTo>
                  <a:pt x="159741" y="0"/>
                </a:moveTo>
                <a:lnTo>
                  <a:pt x="159741" y="552996"/>
                </a:lnTo>
                <a:lnTo>
                  <a:pt x="141849" y="543285"/>
                </a:lnTo>
                <a:cubicBezTo>
                  <a:pt x="56268" y="485467"/>
                  <a:pt x="0" y="387554"/>
                  <a:pt x="0" y="276498"/>
                </a:cubicBezTo>
                <a:cubicBezTo>
                  <a:pt x="0" y="165443"/>
                  <a:pt x="56268" y="67529"/>
                  <a:pt x="141849" y="9711"/>
                </a:cubicBezTo>
                <a:close/>
              </a:path>
            </a:pathLst>
          </a:custGeom>
          <a:solidFill>
            <a:schemeClr val="accent4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AE24F1-672F-B176-6B41-7AF1DAC9CD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820880"/>
            <a:ext cx="5257799" cy="4889350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NHS Digital (2023) </a:t>
            </a:r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Data Security and Protection Toolkit. 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NHS England Digital.</a:t>
            </a:r>
          </a:p>
          <a:p>
            <a:pPr marL="0" indent="0">
              <a:buNone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https://www.dsptoolkit.nhs.uk/</a:t>
            </a: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i="1" dirty="0">
                <a:latin typeface="Times New Roman"/>
                <a:cs typeface="Times New Roman"/>
              </a:rPr>
              <a:t>The effects of digitalisation on health and social care work: A qualitative descriptive study of the perceptions of professionals and managers (2023) BMC Health Services Research.</a:t>
            </a:r>
          </a:p>
          <a:p>
            <a:pPr marL="0" indent="0">
              <a:buNone/>
            </a:pPr>
            <a:r>
              <a:rPr lang="en-GB" dirty="0">
                <a:latin typeface="Times New Roman"/>
                <a:cs typeface="Times New Roman"/>
              </a:rPr>
              <a:t> </a:t>
            </a:r>
            <a:r>
              <a:rPr lang="en-GB" dirty="0">
                <a:latin typeface="Times New Roman"/>
                <a:cs typeface="Times New Roman"/>
                <a:hlinkClick r:id="rId3"/>
              </a:rPr>
              <a:t>https://bmchealthservres.biomedcentral.com/articles/10.1186/s12913-023-09730-y</a:t>
            </a:r>
          </a:p>
          <a:p>
            <a:pPr marL="0" indent="0">
              <a:buNone/>
            </a:pP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7B786209-1B0B-4CA9-9BDD-F7327066A8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835649"/>
            <a:ext cx="1548180" cy="1022351"/>
          </a:xfrm>
          <a:custGeom>
            <a:avLst/>
            <a:gdLst>
              <a:gd name="connsiteX0" fmla="*/ 61913 w 1548180"/>
              <a:gd name="connsiteY0" fmla="*/ 0 h 1022351"/>
              <a:gd name="connsiteX1" fmla="*/ 1548180 w 1548180"/>
              <a:gd name="connsiteY1" fmla="*/ 0 h 1022351"/>
              <a:gd name="connsiteX2" fmla="*/ 1548180 w 1548180"/>
              <a:gd name="connsiteY2" fmla="*/ 123825 h 1022351"/>
              <a:gd name="connsiteX3" fmla="*/ 123825 w 1548180"/>
              <a:gd name="connsiteY3" fmla="*/ 123825 h 1022351"/>
              <a:gd name="connsiteX4" fmla="*/ 123825 w 1548180"/>
              <a:gd name="connsiteY4" fmla="*/ 1022351 h 1022351"/>
              <a:gd name="connsiteX5" fmla="*/ 0 w 1548180"/>
              <a:gd name="connsiteY5" fmla="*/ 1022351 h 1022351"/>
              <a:gd name="connsiteX6" fmla="*/ 0 w 1548180"/>
              <a:gd name="connsiteY6" fmla="*/ 61913 h 1022351"/>
              <a:gd name="connsiteX7" fmla="*/ 61913 w 1548180"/>
              <a:gd name="connsiteY7" fmla="*/ 0 h 10223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48180" h="1022351">
                <a:moveTo>
                  <a:pt x="61913" y="0"/>
                </a:moveTo>
                <a:lnTo>
                  <a:pt x="1548180" y="0"/>
                </a:lnTo>
                <a:lnTo>
                  <a:pt x="1548180" y="123825"/>
                </a:lnTo>
                <a:lnTo>
                  <a:pt x="123825" y="123825"/>
                </a:lnTo>
                <a:lnTo>
                  <a:pt x="123825" y="1022351"/>
                </a:lnTo>
                <a:lnTo>
                  <a:pt x="0" y="1022351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2D2964BB-484D-45AE-AD66-D407D06296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405056" y="5717905"/>
            <a:ext cx="1771609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6691AC69-A76E-4DAB-B565-468B6B87AC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132972" y="6258755"/>
            <a:ext cx="1565940" cy="599245"/>
          </a:xfrm>
          <a:custGeom>
            <a:avLst/>
            <a:gdLst>
              <a:gd name="connsiteX0" fmla="*/ 782970 w 1565940"/>
              <a:gd name="connsiteY0" fmla="*/ 0 h 599245"/>
              <a:gd name="connsiteX1" fmla="*/ 1528042 w 1565940"/>
              <a:gd name="connsiteY1" fmla="*/ 480469 h 599245"/>
              <a:gd name="connsiteX2" fmla="*/ 1565940 w 1565940"/>
              <a:gd name="connsiteY2" fmla="*/ 599245 h 599245"/>
              <a:gd name="connsiteX3" fmla="*/ 0 w 1565940"/>
              <a:gd name="connsiteY3" fmla="*/ 599245 h 599245"/>
              <a:gd name="connsiteX4" fmla="*/ 37898 w 1565940"/>
              <a:gd name="connsiteY4" fmla="*/ 480469 h 599245"/>
              <a:gd name="connsiteX5" fmla="*/ 782970 w 1565940"/>
              <a:gd name="connsiteY5" fmla="*/ 0 h 599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65940" h="599245">
                <a:moveTo>
                  <a:pt x="782970" y="0"/>
                </a:moveTo>
                <a:cubicBezTo>
                  <a:pt x="1117910" y="0"/>
                  <a:pt x="1405287" y="198118"/>
                  <a:pt x="1528042" y="480469"/>
                </a:cubicBezTo>
                <a:lnTo>
                  <a:pt x="1565940" y="599245"/>
                </a:lnTo>
                <a:lnTo>
                  <a:pt x="0" y="599245"/>
                </a:lnTo>
                <a:lnTo>
                  <a:pt x="37898" y="480469"/>
                </a:lnTo>
                <a:cubicBezTo>
                  <a:pt x="160653" y="198118"/>
                  <a:pt x="448030" y="0"/>
                  <a:pt x="7829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89734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4</TotalTime>
  <Words>1292</Words>
  <Application>Microsoft Office PowerPoint</Application>
  <PresentationFormat>Widescreen</PresentationFormat>
  <Paragraphs>163</Paragraphs>
  <Slides>15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6" baseType="lpstr">
      <vt:lpstr>office theme</vt:lpstr>
      <vt:lpstr>Greenfield Home Care Agency: Microsoft 365 Digital Transformation </vt:lpstr>
      <vt:lpstr>Contents</vt:lpstr>
      <vt:lpstr>Introduction</vt:lpstr>
      <vt:lpstr>Microsoft Word for Efficiency </vt:lpstr>
      <vt:lpstr>Microsoft Word for Efficiency </vt:lpstr>
      <vt:lpstr>Teams Collaboration Strategy</vt:lpstr>
      <vt:lpstr>Teams Collaboration Strategy </vt:lpstr>
      <vt:lpstr>Digital Safety Action Plan</vt:lpstr>
      <vt:lpstr>Key Goals for Data Security</vt:lpstr>
      <vt:lpstr>Checklist</vt:lpstr>
      <vt:lpstr>Checklist </vt:lpstr>
      <vt:lpstr>Conclusion</vt:lpstr>
      <vt:lpstr>Reference List</vt:lpstr>
      <vt:lpstr>Reference List</vt:lpstr>
      <vt:lpstr>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>Muhammad Daim Khalid</cp:lastModifiedBy>
  <cp:revision>243</cp:revision>
  <dcterms:created xsi:type="dcterms:W3CDTF">2026-02-12T12:28:11Z</dcterms:created>
  <dcterms:modified xsi:type="dcterms:W3CDTF">2026-02-13T05:35:51Z</dcterms:modified>
</cp:coreProperties>
</file>