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61"/>
    <p:restoredTop sz="94629"/>
  </p:normalViewPr>
  <p:slideViewPr>
    <p:cSldViewPr snapToGrid="0" snapToObjects="1">
      <p:cViewPr varScale="1">
        <p:scale>
          <a:sx n="84" d="100"/>
          <a:sy n="84" d="100"/>
        </p:scale>
        <p:origin x="208"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82506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944962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642889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E96B2D-D4D7-5045-9D0F-F6CA614662B8}" type="datetimeFigureOut">
              <a:rPr lang="en-US" smtClean="0"/>
              <a:t>4/4/19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678136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E96B2D-D4D7-5045-9D0F-F6CA614662B8}" type="datetimeFigureOut">
              <a:rPr lang="en-US" smtClean="0"/>
              <a:t>4/4/19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04390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E96B2D-D4D7-5045-9D0F-F6CA614662B8}" type="datetimeFigureOut">
              <a:rPr lang="en-US" smtClean="0"/>
              <a:t>4/4/19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430112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E96B2D-D4D7-5045-9D0F-F6CA614662B8}" type="datetimeFigureOut">
              <a:rPr lang="en-US" smtClean="0"/>
              <a:t>4/4/19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3837020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5E96B2D-D4D7-5045-9D0F-F6CA614662B8}" type="datetimeFigureOut">
              <a:rPr lang="en-US" smtClean="0"/>
              <a:t>4/4/19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66822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5E96B2D-D4D7-5045-9D0F-F6CA614662B8}" type="datetimeFigureOut">
              <a:rPr lang="en-US" smtClean="0"/>
              <a:t>4/4/19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508122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682294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75696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2763630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61710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785561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154578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96B2D-D4D7-5045-9D0F-F6CA614662B8}" type="datetimeFigureOut">
              <a:rPr lang="en-US" smtClean="0"/>
              <a:t>4/4/19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D673E-812C-0543-952B-0A3B46208817}" type="slidenum">
              <a:rPr lang="en-US" smtClean="0"/>
              <a:t>‹#›</a:t>
            </a:fld>
            <a:endParaRPr lang="en-US"/>
          </a:p>
        </p:txBody>
      </p:sp>
    </p:spTree>
    <p:extLst>
      <p:ext uri="{BB962C8B-B14F-4D97-AF65-F5344CB8AC3E}">
        <p14:creationId xmlns:p14="http://schemas.microsoft.com/office/powerpoint/2010/main" val="1090200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E96B2D-D4D7-5045-9D0F-F6CA614662B8}" type="datetimeFigureOut">
              <a:rPr lang="en-US" smtClean="0"/>
              <a:t>4/4/19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9BD673E-812C-0543-952B-0A3B46208817}" type="slidenum">
              <a:rPr lang="en-US" smtClean="0"/>
              <a:t>‹#›</a:t>
            </a:fld>
            <a:endParaRPr lang="en-US"/>
          </a:p>
        </p:txBody>
      </p:sp>
    </p:spTree>
    <p:extLst>
      <p:ext uri="{BB962C8B-B14F-4D97-AF65-F5344CB8AC3E}">
        <p14:creationId xmlns:p14="http://schemas.microsoft.com/office/powerpoint/2010/main" val="130421083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D3F0-9135-ED4F-BD3B-29F6A3511E29}"/>
              </a:ext>
            </a:extLst>
          </p:cNvPr>
          <p:cNvSpPr>
            <a:spLocks noGrp="1"/>
          </p:cNvSpPr>
          <p:nvPr>
            <p:ph type="ctrTitle"/>
          </p:nvPr>
        </p:nvSpPr>
        <p:spPr>
          <a:xfrm>
            <a:off x="1889124" y="1873753"/>
            <a:ext cx="7766936" cy="1646302"/>
          </a:xfrm>
        </p:spPr>
        <p:txBody>
          <a:bodyPr/>
          <a:lstStyle/>
          <a:p>
            <a:pPr algn="ctr"/>
            <a:r>
              <a:rPr lang="en-US" dirty="0">
                <a:latin typeface="Times New Roman" panose="02020603050405020304" pitchFamily="18" charset="0"/>
                <a:cs typeface="Times New Roman" panose="02020603050405020304" pitchFamily="18" charset="0"/>
              </a:rPr>
              <a:t>Digital Marketing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Assignment 2</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Glynn Vivian Art Gallery </a:t>
            </a:r>
            <a:endParaRPr lang="en-US" dirty="0"/>
          </a:p>
        </p:txBody>
      </p:sp>
      <p:pic>
        <p:nvPicPr>
          <p:cNvPr id="4" name="Picture 3">
            <a:extLst>
              <a:ext uri="{FF2B5EF4-FFF2-40B4-BE49-F238E27FC236}">
                <a16:creationId xmlns:a16="http://schemas.microsoft.com/office/drawing/2014/main" id="{2BA088DE-D422-3042-B9FA-AE1AEE85A11F}"/>
              </a:ext>
            </a:extLst>
          </p:cNvPr>
          <p:cNvPicPr>
            <a:picLocks noChangeAspect="1"/>
          </p:cNvPicPr>
          <p:nvPr/>
        </p:nvPicPr>
        <p:blipFill>
          <a:blip r:embed="rId2"/>
          <a:stretch>
            <a:fillRect/>
          </a:stretch>
        </p:blipFill>
        <p:spPr>
          <a:xfrm>
            <a:off x="4164012" y="3872007"/>
            <a:ext cx="2986089" cy="2986089"/>
          </a:xfrm>
          <a:prstGeom prst="rect">
            <a:avLst/>
          </a:prstGeom>
        </p:spPr>
      </p:pic>
      <p:pic>
        <p:nvPicPr>
          <p:cNvPr id="6" name="Picture 5">
            <a:extLst>
              <a:ext uri="{FF2B5EF4-FFF2-40B4-BE49-F238E27FC236}">
                <a16:creationId xmlns:a16="http://schemas.microsoft.com/office/drawing/2014/main" id="{B630056D-59AD-5C41-8D88-8E8E1D68EA8E}"/>
              </a:ext>
            </a:extLst>
          </p:cNvPr>
          <p:cNvPicPr>
            <a:picLocks noChangeAspect="1"/>
          </p:cNvPicPr>
          <p:nvPr/>
        </p:nvPicPr>
        <p:blipFill>
          <a:blip r:embed="rId3"/>
          <a:stretch>
            <a:fillRect/>
          </a:stretch>
        </p:blipFill>
        <p:spPr>
          <a:xfrm>
            <a:off x="385763" y="3871959"/>
            <a:ext cx="3778249" cy="2986137"/>
          </a:xfrm>
          <a:prstGeom prst="rect">
            <a:avLst/>
          </a:prstGeom>
        </p:spPr>
      </p:pic>
      <p:sp>
        <p:nvSpPr>
          <p:cNvPr id="7" name="Title 1">
            <a:extLst>
              <a:ext uri="{FF2B5EF4-FFF2-40B4-BE49-F238E27FC236}">
                <a16:creationId xmlns:a16="http://schemas.microsoft.com/office/drawing/2014/main" id="{BC9017E4-0097-AB48-9ED2-B95EB64805EC}"/>
              </a:ext>
            </a:extLst>
          </p:cNvPr>
          <p:cNvSpPr txBox="1">
            <a:spLocks/>
          </p:cNvSpPr>
          <p:nvPr/>
        </p:nvSpPr>
        <p:spPr>
          <a:xfrm>
            <a:off x="6887623" y="4863554"/>
            <a:ext cx="3111337" cy="501425"/>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dirty="0">
                <a:latin typeface="Times New Roman" panose="02020603050405020304" pitchFamily="18" charset="0"/>
                <a:cs typeface="Times New Roman" panose="02020603050405020304" pitchFamily="18" charset="0"/>
              </a:rPr>
              <a:t>Nia James 1705762</a:t>
            </a:r>
          </a:p>
        </p:txBody>
      </p:sp>
    </p:spTree>
    <p:extLst>
      <p:ext uri="{BB962C8B-B14F-4D97-AF65-F5344CB8AC3E}">
        <p14:creationId xmlns:p14="http://schemas.microsoft.com/office/powerpoint/2010/main" val="4028788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3646-13AB-4043-B81A-74D0689C09E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Privacy issues – email marketing  </a:t>
            </a:r>
          </a:p>
        </p:txBody>
      </p:sp>
      <p:sp>
        <p:nvSpPr>
          <p:cNvPr id="3" name="Content Placeholder 2">
            <a:extLst>
              <a:ext uri="{FF2B5EF4-FFF2-40B4-BE49-F238E27FC236}">
                <a16:creationId xmlns:a16="http://schemas.microsoft.com/office/drawing/2014/main" id="{33CEEFD3-FB2A-0E41-B906-7F80FF2CC0BD}"/>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Email marketing is a form of communication from B2C (Chaffey, 2012).</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Best practice in email marketing involves measuring, targeting, and being creative, in order to improve the results from email marketing. This can be used to resolve privacy issues in regards to opt in and opt out email marketing.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Glynn Vivian could use opt in and opt out email marketing to allow their customers to ‘unsubscribe’ from their list to ensure they don’t receive any spam emails.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3571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3DDF-0708-654C-8A82-08B078232FC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Privacy issues – email marketing  </a:t>
            </a:r>
            <a:endParaRPr lang="en-GB" dirty="0"/>
          </a:p>
        </p:txBody>
      </p:sp>
      <p:sp>
        <p:nvSpPr>
          <p:cNvPr id="3" name="Content Placeholder 2">
            <a:extLst>
              <a:ext uri="{FF2B5EF4-FFF2-40B4-BE49-F238E27FC236}">
                <a16:creationId xmlns:a16="http://schemas.microsoft.com/office/drawing/2014/main" id="{B48F8F7F-E1D5-8C44-8DB0-FAA5234B886A}"/>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Another privacy issue could be linked in with GDPR – this is General Data Protection Regulations. GDPR is a legislation that protects peoples privacy in regards to their data, this act requires regular and systematic monitoring of data subjects on a large scale or of special categories of data or data relating to criminal convictions and offences.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Best practice in dealing with privacy issues, regarding GDPR could be linked to the storage of consumers data.</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the gallery to ensure they are able to store their customers data they must provide information to them when the customers are signing up to their email marketing list, as this will allow them to understand how and why their data will be stored. </a:t>
            </a:r>
          </a:p>
        </p:txBody>
      </p:sp>
    </p:spTree>
    <p:extLst>
      <p:ext uri="{BB962C8B-B14F-4D97-AF65-F5344CB8AC3E}">
        <p14:creationId xmlns:p14="http://schemas.microsoft.com/office/powerpoint/2010/main" val="1183487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95F0-26E1-FE4D-8CF3-F926222B073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Privacy issues – social media marketing </a:t>
            </a:r>
            <a:endParaRPr lang="en-GB" dirty="0"/>
          </a:p>
        </p:txBody>
      </p:sp>
      <p:sp>
        <p:nvSpPr>
          <p:cNvPr id="3" name="Content Placeholder 2">
            <a:extLst>
              <a:ext uri="{FF2B5EF4-FFF2-40B4-BE49-F238E27FC236}">
                <a16:creationId xmlns:a16="http://schemas.microsoft.com/office/drawing/2014/main" id="{FB0F1C2D-0E30-AB40-8FA7-6D9A6DE81773}"/>
              </a:ext>
            </a:extLst>
          </p:cNvPr>
          <p:cNvSpPr>
            <a:spLocks noGrp="1"/>
          </p:cNvSpPr>
          <p:nvPr>
            <p:ph idx="1"/>
          </p:nvPr>
        </p:nvSpPr>
        <p:spPr>
          <a:xfrm>
            <a:off x="407502" y="2171740"/>
            <a:ext cx="8596668" cy="3880773"/>
          </a:xfrm>
        </p:spPr>
        <p:txBody>
          <a:bodyPr/>
          <a:lstStyle/>
          <a:p>
            <a:r>
              <a:rPr lang="en-GB" dirty="0">
                <a:latin typeface="Times New Roman" panose="02020603050405020304" pitchFamily="18" charset="0"/>
                <a:cs typeface="Times New Roman" panose="02020603050405020304" pitchFamily="18" charset="0"/>
              </a:rPr>
              <a:t>Digital marketers should be complaint with the law but sometimes technological innovation is rapid resulting in the law being forgotten about (Chaffey, 2012). </a:t>
            </a:r>
          </a:p>
          <a:p>
            <a:endParaRPr lang="en-GB" dirty="0">
              <a:latin typeface="Times New Roman" panose="02020603050405020304" pitchFamily="18" charset="0"/>
              <a:cs typeface="Times New Roman" panose="02020603050405020304" pitchFamily="18" charset="0"/>
            </a:endParaRPr>
          </a:p>
          <a:p>
            <a:r>
              <a:rPr lang="en-GB" u="sng" dirty="0">
                <a:latin typeface="Times New Roman" panose="02020603050405020304" pitchFamily="18" charset="0"/>
                <a:cs typeface="Times New Roman" panose="02020603050405020304" pitchFamily="18" charset="0"/>
              </a:rPr>
              <a:t>Profile information including personal information </a:t>
            </a:r>
          </a:p>
          <a:p>
            <a:r>
              <a:rPr lang="en-GB" dirty="0">
                <a:latin typeface="Times New Roman" panose="02020603050405020304" pitchFamily="18" charset="0"/>
                <a:cs typeface="Times New Roman" panose="02020603050405020304" pitchFamily="18" charset="0"/>
              </a:rPr>
              <a:t>Online registration forms collect data on social media sites by the use of cookies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Glynn offer a live Facebook chat for anyone who has a Facebook account, to help with any questions. The privacy issue with this is people may believe that the cookies may store the private conversation they are having with the organisation.  </a:t>
            </a:r>
          </a:p>
          <a:p>
            <a:r>
              <a:rPr lang="en-GB" dirty="0">
                <a:latin typeface="Times New Roman" panose="02020603050405020304" pitchFamily="18" charset="0"/>
                <a:cs typeface="Times New Roman" panose="02020603050405020304" pitchFamily="18" charset="0"/>
              </a:rPr>
              <a:t>The gallery assure their customers that their information is safe with them on their page. </a:t>
            </a:r>
          </a:p>
        </p:txBody>
      </p:sp>
      <p:pic>
        <p:nvPicPr>
          <p:cNvPr id="5" name="Picture 4">
            <a:extLst>
              <a:ext uri="{FF2B5EF4-FFF2-40B4-BE49-F238E27FC236}">
                <a16:creationId xmlns:a16="http://schemas.microsoft.com/office/drawing/2014/main" id="{D198F4C9-1BB2-284D-A53E-01058EBE0BE7}"/>
              </a:ext>
            </a:extLst>
          </p:cNvPr>
          <p:cNvPicPr>
            <a:picLocks noChangeAspect="1"/>
          </p:cNvPicPr>
          <p:nvPr/>
        </p:nvPicPr>
        <p:blipFill>
          <a:blip r:embed="rId2"/>
          <a:stretch>
            <a:fillRect/>
          </a:stretch>
        </p:blipFill>
        <p:spPr>
          <a:xfrm>
            <a:off x="9004170" y="2932770"/>
            <a:ext cx="3187830" cy="3925229"/>
          </a:xfrm>
          <a:prstGeom prst="rect">
            <a:avLst/>
          </a:prstGeom>
        </p:spPr>
      </p:pic>
    </p:spTree>
    <p:extLst>
      <p:ext uri="{BB962C8B-B14F-4D97-AF65-F5344CB8AC3E}">
        <p14:creationId xmlns:p14="http://schemas.microsoft.com/office/powerpoint/2010/main" val="2194605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372FB-CC69-844F-81B2-04F4E4DAB16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Privacy issues – social media marketing  </a:t>
            </a:r>
            <a:endParaRPr lang="en-GB" dirty="0"/>
          </a:p>
        </p:txBody>
      </p:sp>
      <p:sp>
        <p:nvSpPr>
          <p:cNvPr id="3" name="Content Placeholder 2">
            <a:extLst>
              <a:ext uri="{FF2B5EF4-FFF2-40B4-BE49-F238E27FC236}">
                <a16:creationId xmlns:a16="http://schemas.microsoft.com/office/drawing/2014/main" id="{3C145896-FCC4-AB43-9A06-7470A6C88029}"/>
              </a:ext>
            </a:extLst>
          </p:cNvPr>
          <p:cNvSpPr>
            <a:spLocks noGrp="1"/>
          </p:cNvSpPr>
          <p:nvPr>
            <p:ph idx="1"/>
          </p:nvPr>
        </p:nvSpPr>
        <p:spPr/>
        <p:txBody>
          <a:bodyPr/>
          <a:lstStyle/>
          <a:p>
            <a:r>
              <a:rPr lang="en-GB" u="sng" dirty="0">
                <a:latin typeface="Times New Roman" panose="02020603050405020304" pitchFamily="18" charset="0"/>
                <a:cs typeface="Times New Roman" panose="02020603050405020304" pitchFamily="18" charset="0"/>
              </a:rPr>
              <a:t>Access platform usage </a:t>
            </a:r>
          </a:p>
          <a:p>
            <a:r>
              <a:rPr lang="en-GB" dirty="0">
                <a:latin typeface="Times New Roman" panose="02020603050405020304" pitchFamily="18" charset="0"/>
                <a:cs typeface="Times New Roman" panose="02020603050405020304" pitchFamily="18" charset="0"/>
              </a:rPr>
              <a:t>Web analytic system – operating screen characteristics based on the attributes of visitors.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Best practice in social media marketing involves finding out how and who to reach and achieve influence.</a:t>
            </a:r>
          </a:p>
          <a:p>
            <a:r>
              <a:rPr lang="en-GB" dirty="0">
                <a:latin typeface="Times New Roman" panose="02020603050405020304" pitchFamily="18" charset="0"/>
                <a:cs typeface="Times New Roman" panose="02020603050405020304" pitchFamily="18" charset="0"/>
              </a:rPr>
              <a:t>The gallery allows anyone to post on their Facebook page meaning some people may not be aware that cookies cause their posts to be searched online which is a huge privacy issue. </a:t>
            </a:r>
          </a:p>
          <a:p>
            <a:r>
              <a:rPr lang="en-GB" dirty="0">
                <a:latin typeface="Times New Roman" panose="02020603050405020304" pitchFamily="18" charset="0"/>
                <a:cs typeface="Times New Roman" panose="02020603050405020304" pitchFamily="18" charset="0"/>
              </a:rPr>
              <a:t>Its beneficial to the gallery as more and more people will be able to access their page though other peoples posts, meaning they can target more people who are interested.</a:t>
            </a:r>
          </a:p>
        </p:txBody>
      </p:sp>
    </p:spTree>
    <p:extLst>
      <p:ext uri="{BB962C8B-B14F-4D97-AF65-F5344CB8AC3E}">
        <p14:creationId xmlns:p14="http://schemas.microsoft.com/office/powerpoint/2010/main" val="3351163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38AC-AF6A-F64A-A325-85CD6A94F68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Trust issues – email marketing </a:t>
            </a:r>
            <a:endParaRPr lang="en-GB" dirty="0"/>
          </a:p>
        </p:txBody>
      </p:sp>
      <p:sp>
        <p:nvSpPr>
          <p:cNvPr id="3" name="Content Placeholder 2">
            <a:extLst>
              <a:ext uri="{FF2B5EF4-FFF2-40B4-BE49-F238E27FC236}">
                <a16:creationId xmlns:a16="http://schemas.microsoft.com/office/drawing/2014/main" id="{FFB1EC11-E1E5-284F-909C-C8DC517FAC42}"/>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Its hard to build trust with your consumers with email marketing because there are so many implications – like the storage of data for example.</a:t>
            </a:r>
          </a:p>
          <a:p>
            <a:r>
              <a:rPr lang="en-GB" dirty="0">
                <a:latin typeface="Times New Roman" panose="02020603050405020304" pitchFamily="18" charset="0"/>
                <a:cs typeface="Times New Roman" panose="02020603050405020304" pitchFamily="18" charset="0"/>
              </a:rPr>
              <a:t>A challenge in best practice is when organisations rent lists to request only emails where opt in is within the most recent six to nine months when subscribers are most active. </a:t>
            </a:r>
          </a:p>
          <a:p>
            <a:r>
              <a:rPr lang="en-GB" dirty="0">
                <a:latin typeface="Times New Roman" panose="02020603050405020304" pitchFamily="18" charset="0"/>
                <a:cs typeface="Times New Roman" panose="02020603050405020304" pitchFamily="18" charset="0"/>
              </a:rPr>
              <a:t>To overcome this issue, organisations like the gallery must express to their customers that they aren’t only important for this short amount of time – they are always valuable customers so need reassuring that they will always be notified with information they want. </a:t>
            </a:r>
          </a:p>
        </p:txBody>
      </p:sp>
    </p:spTree>
    <p:extLst>
      <p:ext uri="{BB962C8B-B14F-4D97-AF65-F5344CB8AC3E}">
        <p14:creationId xmlns:p14="http://schemas.microsoft.com/office/powerpoint/2010/main" val="1611672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DF31-85A8-0B4D-8DA0-EEC57CCF05B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Trust issues – social media marketing </a:t>
            </a:r>
            <a:endParaRPr lang="en-GB" dirty="0"/>
          </a:p>
        </p:txBody>
      </p:sp>
      <p:sp>
        <p:nvSpPr>
          <p:cNvPr id="3" name="Content Placeholder 2">
            <a:extLst>
              <a:ext uri="{FF2B5EF4-FFF2-40B4-BE49-F238E27FC236}">
                <a16:creationId xmlns:a16="http://schemas.microsoft.com/office/drawing/2014/main" id="{CB1AA07B-33FE-B241-B849-D1BCAEF54369}"/>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 main issue for social media marketing can be the reviews. The internet is a huge place where anyone and everyone can leave their honest opinion online about a place they’ve visited.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Best practice on dealing with trust issues like this one is for the organisation to respond promptly.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example, if the gallery had a had review, the best way to deal with it is to reply to that review with an apology etc., this way the customer should feel valued and appreciated. </a:t>
            </a:r>
          </a:p>
        </p:txBody>
      </p:sp>
    </p:spTree>
    <p:extLst>
      <p:ext uri="{BB962C8B-B14F-4D97-AF65-F5344CB8AC3E}">
        <p14:creationId xmlns:p14="http://schemas.microsoft.com/office/powerpoint/2010/main" val="1048066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36D2-5E27-4646-B3DD-78E9803F36E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Trust issues – social media marketing </a:t>
            </a:r>
            <a:endParaRPr lang="en-GB" dirty="0"/>
          </a:p>
        </p:txBody>
      </p:sp>
      <p:sp>
        <p:nvSpPr>
          <p:cNvPr id="3" name="Content Placeholder 2">
            <a:extLst>
              <a:ext uri="{FF2B5EF4-FFF2-40B4-BE49-F238E27FC236}">
                <a16:creationId xmlns:a16="http://schemas.microsoft.com/office/drawing/2014/main" id="{8C52C4DD-1666-0F46-85CF-D6B856FBE14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Another best practice for social media marketing is talking with your customers.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can deal with trust issues in many ways, for example, allowing your customers a quick and easy way to get in contact with you to ask any questions they possibly have.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gallery do this to gain customer trust, they have a pop up live chat with a sign saying ‘typical reply within 1 hour’ on Facebook between the hours of 9-5.</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way their customers trust that the gallery will get back to them with a reply to answer their questions as soon as possible. </a:t>
            </a:r>
          </a:p>
        </p:txBody>
      </p:sp>
    </p:spTree>
    <p:extLst>
      <p:ext uri="{BB962C8B-B14F-4D97-AF65-F5344CB8AC3E}">
        <p14:creationId xmlns:p14="http://schemas.microsoft.com/office/powerpoint/2010/main" val="1706040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79067-B216-0A45-A81C-C3C0D109181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Security issues – email marketing </a:t>
            </a:r>
            <a:endParaRPr lang="en-GB" dirty="0"/>
          </a:p>
        </p:txBody>
      </p:sp>
      <p:sp>
        <p:nvSpPr>
          <p:cNvPr id="3" name="Content Placeholder 2">
            <a:extLst>
              <a:ext uri="{FF2B5EF4-FFF2-40B4-BE49-F238E27FC236}">
                <a16:creationId xmlns:a16="http://schemas.microsoft.com/office/drawing/2014/main" id="{B742406A-92A0-C342-A1C0-AA1FB533C32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 security issue for email marketing could be email content. So best practice for this would be before you send an email, be sure to test your content so you don't send emails with missing data or broken links. Mailchimp's preview and test tools help make sure your images load properly and that all the hyperlinks and buttons in your campaign work.</a:t>
            </a:r>
          </a:p>
          <a:p>
            <a:r>
              <a:rPr lang="en-GB" dirty="0">
                <a:latin typeface="Times New Roman" panose="02020603050405020304" pitchFamily="18" charset="0"/>
                <a:cs typeface="Times New Roman" panose="02020603050405020304" pitchFamily="18" charset="0"/>
              </a:rPr>
              <a:t>It's considered best practice to send a few test emails to yourself, to ensure everything works and looks the way you want (</a:t>
            </a:r>
            <a:r>
              <a:rPr lang="en-GB" dirty="0" err="1">
                <a:latin typeface="Times New Roman" panose="02020603050405020304" pitchFamily="18" charset="0"/>
                <a:cs typeface="Times New Roman" panose="02020603050405020304" pitchFamily="18" charset="0"/>
              </a:rPr>
              <a:t>mailchimp.com</a:t>
            </a:r>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the gallery do this, then no broken links can get to customers to break security – as this is a possible outcome of broken links.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9217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8FEF-E53F-1347-AE98-1153CC80184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Security issues – email marketing </a:t>
            </a:r>
            <a:endParaRPr lang="en-GB" dirty="0"/>
          </a:p>
        </p:txBody>
      </p:sp>
      <p:sp>
        <p:nvSpPr>
          <p:cNvPr id="3" name="Content Placeholder 2">
            <a:extLst>
              <a:ext uri="{FF2B5EF4-FFF2-40B4-BE49-F238E27FC236}">
                <a16:creationId xmlns:a16="http://schemas.microsoft.com/office/drawing/2014/main" id="{7A2EE56A-D8B4-CA46-9CF8-C92BE09D1BF2}"/>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Another security issue could be data theft. So best practice for this would be to keep internal systems clean.</a:t>
            </a:r>
          </a:p>
          <a:p>
            <a:r>
              <a:rPr lang="en-GB" dirty="0">
                <a:latin typeface="Times New Roman" panose="02020603050405020304" pitchFamily="18" charset="0"/>
                <a:cs typeface="Times New Roman" panose="02020603050405020304" pitchFamily="18" charset="0"/>
              </a:rPr>
              <a:t>To maintain a good reputation on your business and the trust of loyal customers, its important to keep internal systems and servers clean. Many of the largest hacks and cyberattacks begin with the organisation itself with one reason being because of an incident with social engineering (</a:t>
            </a:r>
            <a:r>
              <a:rPr lang="en-GB" dirty="0" err="1">
                <a:latin typeface="Times New Roman" panose="02020603050405020304" pitchFamily="18" charset="0"/>
                <a:cs typeface="Times New Roman" panose="02020603050405020304" pitchFamily="18" charset="0"/>
              </a:rPr>
              <a:t>jotform.com</a:t>
            </a:r>
            <a:r>
              <a:rPr lang="en-GB" dirty="0">
                <a:latin typeface="Times New Roman" panose="02020603050405020304" pitchFamily="18" charset="0"/>
                <a:cs typeface="Times New Roman" panose="02020603050405020304" pitchFamily="18" charset="0"/>
              </a:rPr>
              <a:t>, 2019).</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organisation like the gallery can prevent this from happening by ensuring their staff are trained to be able to do this to ensure data isn’t stolen and customers aren’t dissatisfied with how their data is being stored. </a:t>
            </a:r>
          </a:p>
        </p:txBody>
      </p:sp>
    </p:spTree>
    <p:extLst>
      <p:ext uri="{BB962C8B-B14F-4D97-AF65-F5344CB8AC3E}">
        <p14:creationId xmlns:p14="http://schemas.microsoft.com/office/powerpoint/2010/main" val="2794118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54A06-8549-3842-944F-0B3490D34C2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Security issues – social media marketing </a:t>
            </a:r>
            <a:endParaRPr lang="en-GB" dirty="0"/>
          </a:p>
        </p:txBody>
      </p:sp>
      <p:sp>
        <p:nvSpPr>
          <p:cNvPr id="3" name="Content Placeholder 2">
            <a:extLst>
              <a:ext uri="{FF2B5EF4-FFF2-40B4-BE49-F238E27FC236}">
                <a16:creationId xmlns:a16="http://schemas.microsoft.com/office/drawing/2014/main" id="{6F9E27AC-6E2A-704B-A6FA-A642CF2A4F48}"/>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 best practice in dealing with security issues is discovering all points of presence (POPS). </a:t>
            </a:r>
          </a:p>
          <a:p>
            <a:r>
              <a:rPr lang="en-GB" dirty="0">
                <a:latin typeface="Times New Roman" panose="02020603050405020304" pitchFamily="18" charset="0"/>
                <a:cs typeface="Times New Roman" panose="02020603050405020304" pitchFamily="18" charset="0"/>
              </a:rPr>
              <a:t>The first step in keeping corporate social media governed, is to determine which accounts, pages, and profiles etc. are linked with your organisation. Counterfeit accounts can pop up at any time so you must be aware of where and how your business is being portrayed through social media. After this, you can identify the areas you need to keep secure to prevent any fraudulent accounts.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should keep your social media information secure, reliable and only accessible to the people you want it to be to. </a:t>
            </a:r>
          </a:p>
        </p:txBody>
      </p:sp>
    </p:spTree>
    <p:extLst>
      <p:ext uri="{BB962C8B-B14F-4D97-AF65-F5344CB8AC3E}">
        <p14:creationId xmlns:p14="http://schemas.microsoft.com/office/powerpoint/2010/main" val="3359240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E7031-6CF8-A44B-9004-895F52265ED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Security issues – social media marketing </a:t>
            </a:r>
            <a:endParaRPr lang="en-GB" dirty="0"/>
          </a:p>
        </p:txBody>
      </p:sp>
      <p:sp>
        <p:nvSpPr>
          <p:cNvPr id="3" name="Content Placeholder 2">
            <a:extLst>
              <a:ext uri="{FF2B5EF4-FFF2-40B4-BE49-F238E27FC236}">
                <a16:creationId xmlns:a16="http://schemas.microsoft.com/office/drawing/2014/main" id="{C52F0732-7B43-B647-966A-4E4F0E904B69}"/>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Another best practice for social media security is assessing all POPS.</a:t>
            </a:r>
          </a:p>
          <a:p>
            <a:r>
              <a:rPr lang="en-GB" dirty="0">
                <a:latin typeface="Times New Roman" panose="02020603050405020304" pitchFamily="18" charset="0"/>
                <a:cs typeface="Times New Roman" panose="02020603050405020304" pitchFamily="18" charset="0"/>
              </a:rPr>
              <a:t>The internet is a massive place with billions of websites, so all organisations should be aware that their business can be portrayed in more areas than they are aware of. Its important to find them, check them, and decide whether to manage them or get them shut down if they are destroying your business in any way (</a:t>
            </a:r>
            <a:r>
              <a:rPr lang="en-GB" dirty="0" err="1">
                <a:latin typeface="Times New Roman" panose="02020603050405020304" pitchFamily="18" charset="0"/>
                <a:cs typeface="Times New Roman" panose="02020603050405020304" pitchFamily="18" charset="0"/>
              </a:rPr>
              <a:t>brandle.net</a:t>
            </a:r>
            <a:r>
              <a:rPr lang="en-GB" dirty="0">
                <a:latin typeface="Times New Roman" panose="02020603050405020304" pitchFamily="18" charset="0"/>
                <a:cs typeface="Times New Roman" panose="02020603050405020304" pitchFamily="18" charset="0"/>
              </a:rPr>
              <a:t>, 2018).</a:t>
            </a:r>
          </a:p>
          <a:p>
            <a:r>
              <a:rPr lang="en-GB" dirty="0">
                <a:latin typeface="Times New Roman" panose="02020603050405020304" pitchFamily="18" charset="0"/>
                <a:cs typeface="Times New Roman" panose="02020603050405020304" pitchFamily="18" charset="0"/>
              </a:rPr>
              <a:t>Things to look out for include fraudulent accounts etc. </a:t>
            </a:r>
          </a:p>
          <a:p>
            <a:r>
              <a:rPr lang="en-GB" dirty="0">
                <a:latin typeface="Times New Roman" panose="02020603050405020304" pitchFamily="18" charset="0"/>
                <a:cs typeface="Times New Roman" panose="02020603050405020304" pitchFamily="18" charset="0"/>
              </a:rPr>
              <a:t>If this is done correctly, then there should be no security issues regarding POPS through social media.</a:t>
            </a:r>
          </a:p>
        </p:txBody>
      </p:sp>
    </p:spTree>
    <p:extLst>
      <p:ext uri="{BB962C8B-B14F-4D97-AF65-F5344CB8AC3E}">
        <p14:creationId xmlns:p14="http://schemas.microsoft.com/office/powerpoint/2010/main" val="25789608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{0D2A38B8-F859-7F43-895D-B9F7DC449E21}tf10001060</Template>
  <TotalTime>689</TotalTime>
  <Words>1249</Words>
  <Application>Microsoft Macintosh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Times New Roman</vt:lpstr>
      <vt:lpstr>Trebuchet MS</vt:lpstr>
      <vt:lpstr>Wingdings 3</vt:lpstr>
      <vt:lpstr>Facet</vt:lpstr>
      <vt:lpstr>Digital Marketing  Assignment 2 Glynn Vivian Art Gallery </vt:lpstr>
      <vt:lpstr>Privacy issues – email marketing  </vt:lpstr>
      <vt:lpstr>Privacy issues – email marketing  </vt:lpstr>
      <vt:lpstr>Privacy issues – social media marketing </vt:lpstr>
      <vt:lpstr>Privacy issues – social media marketing  </vt:lpstr>
      <vt:lpstr>Trust issues – email marketing </vt:lpstr>
      <vt:lpstr>Trust issues – social media marketing </vt:lpstr>
      <vt:lpstr>Trust issues – social media marketing </vt:lpstr>
      <vt:lpstr>Security issues – email marketing </vt:lpstr>
      <vt:lpstr>Security issues – email marketing </vt:lpstr>
      <vt:lpstr>Security issues – social media marketing </vt:lpstr>
      <vt:lpstr>Security issues – social media marketing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James (1705762)</dc:creator>
  <cp:lastModifiedBy>Nia James (1705762)</cp:lastModifiedBy>
  <cp:revision>29</cp:revision>
  <dcterms:created xsi:type="dcterms:W3CDTF">2019-03-04T14:00:12Z</dcterms:created>
  <dcterms:modified xsi:type="dcterms:W3CDTF">2019-04-04T16:30:50Z</dcterms:modified>
</cp:coreProperties>
</file>