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BA2B89-CE33-4148-9B20-85D0AFA8072D}" v="45" dt="2023-10-16T12:06:30.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1" autoAdjust="0"/>
    <p:restoredTop sz="70233" autoAdjust="0"/>
  </p:normalViewPr>
  <p:slideViewPr>
    <p:cSldViewPr snapToGrid="0">
      <p:cViewPr varScale="1">
        <p:scale>
          <a:sx n="58" d="100"/>
          <a:sy n="58" d="100"/>
        </p:scale>
        <p:origin x="1603"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entina Raluca Iamandi (2246151)" userId="S::2246151@student.uwtsd.ac.uk::28749107-ce9d-4f17-967f-421617292e30" providerId="AD" clId="Web-{35BA2B89-CE33-4148-9B20-85D0AFA8072D}"/>
    <pc:docChg chg="modSld">
      <pc:chgData name="Florentina Raluca Iamandi (2246151)" userId="S::2246151@student.uwtsd.ac.uk::28749107-ce9d-4f17-967f-421617292e30" providerId="AD" clId="Web-{35BA2B89-CE33-4148-9B20-85D0AFA8072D}" dt="2023-10-16T12:06:30.650" v="41" actId="1076"/>
      <pc:docMkLst>
        <pc:docMk/>
      </pc:docMkLst>
      <pc:sldChg chg="modSp">
        <pc:chgData name="Florentina Raluca Iamandi (2246151)" userId="S::2246151@student.uwtsd.ac.uk::28749107-ce9d-4f17-967f-421617292e30" providerId="AD" clId="Web-{35BA2B89-CE33-4148-9B20-85D0AFA8072D}" dt="2023-10-16T12:05:21.036" v="38" actId="20577"/>
        <pc:sldMkLst>
          <pc:docMk/>
          <pc:sldMk cId="0" sldId="256"/>
        </pc:sldMkLst>
        <pc:spChg chg="mod">
          <ac:chgData name="Florentina Raluca Iamandi (2246151)" userId="S::2246151@student.uwtsd.ac.uk::28749107-ce9d-4f17-967f-421617292e30" providerId="AD" clId="Web-{35BA2B89-CE33-4148-9B20-85D0AFA8072D}" dt="2023-10-16T12:05:21.036" v="38" actId="20577"/>
          <ac:spMkLst>
            <pc:docMk/>
            <pc:sldMk cId="0" sldId="256"/>
            <ac:spMk id="3" creationId="{00000000-0000-0000-0000-000000000000}"/>
          </ac:spMkLst>
        </pc:spChg>
      </pc:sldChg>
      <pc:sldChg chg="modSp">
        <pc:chgData name="Florentina Raluca Iamandi (2246151)" userId="S::2246151@student.uwtsd.ac.uk::28749107-ce9d-4f17-967f-421617292e30" providerId="AD" clId="Web-{35BA2B89-CE33-4148-9B20-85D0AFA8072D}" dt="2023-10-16T12:05:55.382" v="39" actId="1076"/>
        <pc:sldMkLst>
          <pc:docMk/>
          <pc:sldMk cId="0" sldId="259"/>
        </pc:sldMkLst>
        <pc:picChg chg="mod">
          <ac:chgData name="Florentina Raluca Iamandi (2246151)" userId="S::2246151@student.uwtsd.ac.uk::28749107-ce9d-4f17-967f-421617292e30" providerId="AD" clId="Web-{35BA2B89-CE33-4148-9B20-85D0AFA8072D}" dt="2023-10-16T12:05:55.382" v="39" actId="1076"/>
          <ac:picMkLst>
            <pc:docMk/>
            <pc:sldMk cId="0" sldId="259"/>
            <ac:picMk id="102" creationId="{00000000-0000-0000-0000-000000000000}"/>
          </ac:picMkLst>
        </pc:picChg>
      </pc:sldChg>
      <pc:sldChg chg="modSp">
        <pc:chgData name="Florentina Raluca Iamandi (2246151)" userId="S::2246151@student.uwtsd.ac.uk::28749107-ce9d-4f17-967f-421617292e30" providerId="AD" clId="Web-{35BA2B89-CE33-4148-9B20-85D0AFA8072D}" dt="2023-10-16T12:06:16.853" v="40" actId="1076"/>
        <pc:sldMkLst>
          <pc:docMk/>
          <pc:sldMk cId="0" sldId="262"/>
        </pc:sldMkLst>
        <pc:picChg chg="mod">
          <ac:chgData name="Florentina Raluca Iamandi (2246151)" userId="S::2246151@student.uwtsd.ac.uk::28749107-ce9d-4f17-967f-421617292e30" providerId="AD" clId="Web-{35BA2B89-CE33-4148-9B20-85D0AFA8072D}" dt="2023-10-16T12:06:16.853" v="40" actId="1076"/>
          <ac:picMkLst>
            <pc:docMk/>
            <pc:sldMk cId="0" sldId="262"/>
            <ac:picMk id="103" creationId="{00000000-0000-0000-0000-000000000000}"/>
          </ac:picMkLst>
        </pc:picChg>
      </pc:sldChg>
      <pc:sldChg chg="modSp">
        <pc:chgData name="Florentina Raluca Iamandi (2246151)" userId="S::2246151@student.uwtsd.ac.uk::28749107-ce9d-4f17-967f-421617292e30" providerId="AD" clId="Web-{35BA2B89-CE33-4148-9B20-85D0AFA8072D}" dt="2023-10-16T12:06:30.650" v="41" actId="1076"/>
        <pc:sldMkLst>
          <pc:docMk/>
          <pc:sldMk cId="0" sldId="263"/>
        </pc:sldMkLst>
        <pc:picChg chg="mod">
          <ac:chgData name="Florentina Raluca Iamandi (2246151)" userId="S::2246151@student.uwtsd.ac.uk::28749107-ce9d-4f17-967f-421617292e30" providerId="AD" clId="Web-{35BA2B89-CE33-4148-9B20-85D0AFA8072D}" dt="2023-10-16T12:06:30.650" v="41" actId="1076"/>
          <ac:picMkLst>
            <pc:docMk/>
            <pc:sldMk cId="0" sldId="263"/>
            <ac:picMk id="104"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3A06178A-81EE-4C24-9B75-27D3C6C0DD6F}" type="doc">
      <dgm:prSet loTypeId="urn:microsoft.com/office/officeart/2005/8/layout/vList2#1" qsTypeId="urn:microsoft.com/office/officeart/2005/8/quickstyle/simple1#1" csTypeId="urn:microsoft.com/office/officeart/2005/8/colors/accent1_2#1"/>
      <dgm:spPr/>
      <dgm:t>
        <a:bodyPr/>
        <a:lstStyle/>
        <a:p>
          <a:endParaRPr altLang="en-US"/>
        </a:p>
      </dgm:t>
    </dgm:pt>
    <dgm:pt modelId="{19BB6846-D24C-44AA-AA26-004E731403BC}">
      <dgm:prSet/>
      <dgm:spPr/>
      <dgm:t>
        <a:bodyPr/>
        <a:lstStyle/>
        <a:p>
          <a:r>
            <a:rPr lang="en-US" b="0" i="0" u="none" baseline="0">
              <a:rtl val="0"/>
            </a:rPr>
            <a:t>The role and importance of guest services and hospitality in the hospitality industry will be discussed in this presentation. </a:t>
          </a:r>
          <a:endParaRPr altLang="en-US"/>
        </a:p>
      </dgm:t>
    </dgm:pt>
    <dgm:pt modelId="{5F4BCCD4-482D-4A7F-BEAA-C4023A3B77C4}" type="parTrans" cxnId="{35957467-4E4B-41E4-AE54-1899B325A880}">
      <dgm:prSet/>
      <dgm:spPr/>
    </dgm:pt>
    <dgm:pt modelId="{C3CE77CF-0BAF-4796-AE1C-36C0D0574465}" type="sibTrans" cxnId="{35957467-4E4B-41E4-AE54-1899B325A880}">
      <dgm:prSet/>
      <dgm:spPr/>
    </dgm:pt>
    <dgm:pt modelId="{F9EF617A-2C45-4FB2-BB59-BA11A1F35D5E}">
      <dgm:prSet/>
      <dgm:spPr/>
      <dgm:t>
        <a:bodyPr/>
        <a:lstStyle/>
        <a:p>
          <a:r>
            <a:rPr lang="en-US" b="0" i="0" u="none" baseline="0">
              <a:rtl val="0"/>
            </a:rPr>
            <a:t>For this presentation, the chosen hotel chain is W Hotels. </a:t>
          </a:r>
          <a:endParaRPr altLang="en-US"/>
        </a:p>
      </dgm:t>
    </dgm:pt>
    <dgm:pt modelId="{F0B51E45-6B65-4381-9AE5-C43216E75E37}" type="parTrans" cxnId="{40313499-0F35-4EAF-A7A3-D7ED68BBCF3D}">
      <dgm:prSet/>
      <dgm:spPr/>
    </dgm:pt>
    <dgm:pt modelId="{043DA4CD-4F1A-45EF-8D26-6B61EF5B4E56}" type="sibTrans" cxnId="{40313499-0F35-4EAF-A7A3-D7ED68BBCF3D}">
      <dgm:prSet/>
      <dgm:spPr/>
    </dgm:pt>
    <dgm:pt modelId="{0ABC994B-8D4B-4787-B3DC-BDF04C2CCEEC}">
      <dgm:prSet/>
      <dgm:spPr/>
      <dgm:t>
        <a:bodyPr/>
        <a:lstStyle/>
        <a:p>
          <a:r>
            <a:rPr lang="en-US" b="0" i="0" u="none" baseline="0">
              <a:rtl val="0"/>
            </a:rPr>
            <a:t>W Hotels is a luxury hotel chain owned by the Marriott (Marriott., 2019). </a:t>
          </a:r>
          <a:endParaRPr altLang="en-US"/>
        </a:p>
      </dgm:t>
    </dgm:pt>
    <dgm:pt modelId="{6B81276C-B376-4814-A164-BA7CF1A9A7E3}" type="parTrans" cxnId="{BDFA333C-4344-417C-974A-86139D44F171}">
      <dgm:prSet/>
      <dgm:spPr/>
    </dgm:pt>
    <dgm:pt modelId="{381075E8-FC01-4AB4-A8E7-0397D0F92C3D}" type="sibTrans" cxnId="{BDFA333C-4344-417C-974A-86139D44F171}">
      <dgm:prSet/>
      <dgm:spPr/>
    </dgm:pt>
    <dgm:pt modelId="{01E17663-472C-4C1D-B178-FCFEB3B4018E}">
      <dgm:prSet/>
      <dgm:spPr/>
      <dgm:t>
        <a:bodyPr/>
        <a:lstStyle/>
        <a:p>
          <a:r>
            <a:rPr lang="en-US" b="0" i="0" u="none" baseline="0">
              <a:rtl val="0"/>
            </a:rPr>
            <a:t>W hotels have excellent design and aesthetics. </a:t>
          </a:r>
          <a:endParaRPr altLang="en-US"/>
        </a:p>
      </dgm:t>
    </dgm:pt>
    <dgm:pt modelId="{BB3887BB-2B3B-45BC-B010-824117960E26}" type="parTrans" cxnId="{03412BF2-1C3F-4A3A-BF7E-44D488244906}">
      <dgm:prSet/>
      <dgm:spPr/>
    </dgm:pt>
    <dgm:pt modelId="{5A443065-63B4-49A6-BE2F-074D2607D9F8}" type="sibTrans" cxnId="{03412BF2-1C3F-4A3A-BF7E-44D488244906}">
      <dgm:prSet/>
      <dgm:spPr/>
    </dgm:pt>
    <dgm:pt modelId="{DE5C90EF-D308-4017-B951-23E9A5362C74}">
      <dgm:prSet/>
      <dgm:spPr/>
      <dgm:t>
        <a:bodyPr/>
        <a:lstStyle/>
        <a:p>
          <a:r>
            <a:rPr lang="en-US" b="0" i="0" u="none" baseline="0">
              <a:rtl val="0"/>
            </a:rPr>
            <a:t>Each W Hotel has modern architecture, chic furnishings, and a vibrant colour palette. </a:t>
          </a:r>
          <a:endParaRPr altLang="en-US"/>
        </a:p>
      </dgm:t>
    </dgm:pt>
    <dgm:pt modelId="{BDCD258D-2EFC-42E2-B5D3-10AD17DBCA5C}" type="parTrans" cxnId="{8641A6DD-1F1E-461E-AD79-6D8648CD1890}">
      <dgm:prSet/>
      <dgm:spPr/>
    </dgm:pt>
    <dgm:pt modelId="{C304B791-598D-4F50-A2A9-CEEA6F16C4F0}" type="sibTrans" cxnId="{8641A6DD-1F1E-461E-AD79-6D8648CD1890}">
      <dgm:prSet/>
      <dgm:spPr/>
    </dgm:pt>
    <dgm:pt modelId="{5A235A08-D7BA-4A58-B42F-BCDAA3350ED5}">
      <dgm:prSet/>
      <dgm:spPr/>
      <dgm:t>
        <a:bodyPr/>
        <a:lstStyle/>
        <a:p>
          <a:r>
            <a:rPr lang="en-US" b="0" i="0" u="none" baseline="0">
              <a:rtl val="0"/>
            </a:rPr>
            <a:t>W Hotels have revolutionised modern hospitality with their unique aesthetic and unrivalled blend of luxury and liveliness. </a:t>
          </a:r>
          <a:endParaRPr altLang="en-US"/>
        </a:p>
      </dgm:t>
    </dgm:pt>
    <dgm:pt modelId="{7BEB1B16-FC0B-4223-81C8-69FCFFDFC38F}" type="parTrans" cxnId="{6DD3DDFB-3B3E-45E0-981E-A4B6AC4D6F64}">
      <dgm:prSet/>
      <dgm:spPr/>
    </dgm:pt>
    <dgm:pt modelId="{1248A4DB-0610-4B75-B8B8-F298D32F22A0}" type="sibTrans" cxnId="{6DD3DDFB-3B3E-45E0-981E-A4B6AC4D6F64}">
      <dgm:prSet/>
      <dgm:spPr/>
    </dgm:pt>
    <dgm:pt modelId="{DC61B01D-201E-4B74-868D-6EAD3075511F}" type="pres">
      <dgm:prSet presAssocID="{3A06178A-81EE-4C24-9B75-27D3C6C0DD6F}" presName="linear" presStyleCnt="0">
        <dgm:presLayoutVars>
          <dgm:animLvl val="lvl"/>
          <dgm:resizeHandles val="exact"/>
        </dgm:presLayoutVars>
      </dgm:prSet>
      <dgm:spPr/>
    </dgm:pt>
    <dgm:pt modelId="{FBEFE4E1-DCD3-4796-BCF2-1CE61F4F6F70}" type="pres">
      <dgm:prSet presAssocID="{19BB6846-D24C-44AA-AA26-004E731403BC}" presName="parentText" presStyleLbl="node1" presStyleIdx="0" presStyleCnt="6">
        <dgm:presLayoutVars>
          <dgm:chMax val="0"/>
          <dgm:bulletEnabled val="1"/>
        </dgm:presLayoutVars>
      </dgm:prSet>
      <dgm:spPr/>
    </dgm:pt>
    <dgm:pt modelId="{7CC2A32D-B5CF-421A-AD47-0662C1619A21}" type="pres">
      <dgm:prSet presAssocID="{C3CE77CF-0BAF-4796-AE1C-36C0D0574465}" presName="spacer" presStyleCnt="0"/>
      <dgm:spPr/>
    </dgm:pt>
    <dgm:pt modelId="{F51DF3D3-2668-4B1F-A9B5-201AE6CA45B1}" type="pres">
      <dgm:prSet presAssocID="{F9EF617A-2C45-4FB2-BB59-BA11A1F35D5E}" presName="parentText" presStyleLbl="node1" presStyleIdx="1" presStyleCnt="6">
        <dgm:presLayoutVars>
          <dgm:chMax val="0"/>
          <dgm:bulletEnabled val="1"/>
        </dgm:presLayoutVars>
      </dgm:prSet>
      <dgm:spPr/>
    </dgm:pt>
    <dgm:pt modelId="{F95DFC38-A8A3-438B-972E-7B1358EBB592}" type="pres">
      <dgm:prSet presAssocID="{043DA4CD-4F1A-45EF-8D26-6B61EF5B4E56}" presName="spacer" presStyleCnt="0"/>
      <dgm:spPr/>
    </dgm:pt>
    <dgm:pt modelId="{980FD2CD-DD9B-4CF2-ADE2-A663F16D180B}" type="pres">
      <dgm:prSet presAssocID="{0ABC994B-8D4B-4787-B3DC-BDF04C2CCEEC}" presName="parentText" presStyleLbl="node1" presStyleIdx="2" presStyleCnt="6">
        <dgm:presLayoutVars>
          <dgm:chMax val="0"/>
          <dgm:bulletEnabled val="1"/>
        </dgm:presLayoutVars>
      </dgm:prSet>
      <dgm:spPr/>
    </dgm:pt>
    <dgm:pt modelId="{F0EC87CD-698A-435C-B92D-CEBBF73EF078}" type="pres">
      <dgm:prSet presAssocID="{381075E8-FC01-4AB4-A8E7-0397D0F92C3D}" presName="spacer" presStyleCnt="0"/>
      <dgm:spPr/>
    </dgm:pt>
    <dgm:pt modelId="{CA6E5564-BCA8-4CE3-AC50-7F6FFE90E618}" type="pres">
      <dgm:prSet presAssocID="{01E17663-472C-4C1D-B178-FCFEB3B4018E}" presName="parentText" presStyleLbl="node1" presStyleIdx="3" presStyleCnt="6">
        <dgm:presLayoutVars>
          <dgm:chMax val="0"/>
          <dgm:bulletEnabled val="1"/>
        </dgm:presLayoutVars>
      </dgm:prSet>
      <dgm:spPr/>
    </dgm:pt>
    <dgm:pt modelId="{C1846717-C445-4944-B6CC-0553162B188B}" type="pres">
      <dgm:prSet presAssocID="{5A443065-63B4-49A6-BE2F-074D2607D9F8}" presName="spacer" presStyleCnt="0"/>
      <dgm:spPr/>
    </dgm:pt>
    <dgm:pt modelId="{7BB3E867-BA4F-43AC-9827-98993EE8EECA}" type="pres">
      <dgm:prSet presAssocID="{DE5C90EF-D308-4017-B951-23E9A5362C74}" presName="parentText" presStyleLbl="node1" presStyleIdx="4" presStyleCnt="6">
        <dgm:presLayoutVars>
          <dgm:chMax val="0"/>
          <dgm:bulletEnabled val="1"/>
        </dgm:presLayoutVars>
      </dgm:prSet>
      <dgm:spPr/>
    </dgm:pt>
    <dgm:pt modelId="{7F79917F-AB93-415C-9EA6-B71B4524C898}" type="pres">
      <dgm:prSet presAssocID="{C304B791-598D-4F50-A2A9-CEEA6F16C4F0}" presName="spacer" presStyleCnt="0"/>
      <dgm:spPr/>
    </dgm:pt>
    <dgm:pt modelId="{974A20EF-D860-4B69-9936-A6D21CCD5379}" type="pres">
      <dgm:prSet presAssocID="{5A235A08-D7BA-4A58-B42F-BCDAA3350ED5}" presName="parentText" presStyleLbl="node1" presStyleIdx="5" presStyleCnt="6">
        <dgm:presLayoutVars>
          <dgm:chMax val="0"/>
          <dgm:bulletEnabled val="1"/>
        </dgm:presLayoutVars>
      </dgm:prSet>
      <dgm:spPr/>
    </dgm:pt>
  </dgm:ptLst>
  <dgm:cxnLst>
    <dgm:cxn modelId="{C4FBF402-9085-470A-939C-5535C1D42FC3}" type="presOf" srcId="{5A235A08-D7BA-4A58-B42F-BCDAA3350ED5}" destId="{974A20EF-D860-4B69-9936-A6D21CCD5379}" srcOrd="0" destOrd="0" presId="urn:microsoft.com/office/officeart/2005/8/layout/vList2#1"/>
    <dgm:cxn modelId="{8ABA1319-0A92-40E5-ADF2-7C799E661534}" type="presOf" srcId="{19BB6846-D24C-44AA-AA26-004E731403BC}" destId="{FBEFE4E1-DCD3-4796-BCF2-1CE61F4F6F70}" srcOrd="0" destOrd="0" presId="urn:microsoft.com/office/officeart/2005/8/layout/vList2#1"/>
    <dgm:cxn modelId="{E0F6022B-B631-428A-A6BB-8A0911586515}" type="presOf" srcId="{0ABC994B-8D4B-4787-B3DC-BDF04C2CCEEC}" destId="{980FD2CD-DD9B-4CF2-ADE2-A663F16D180B}" srcOrd="0" destOrd="0" presId="urn:microsoft.com/office/officeart/2005/8/layout/vList2#1"/>
    <dgm:cxn modelId="{BDFA333C-4344-417C-974A-86139D44F171}" srcId="{3A06178A-81EE-4C24-9B75-27D3C6C0DD6F}" destId="{0ABC994B-8D4B-4787-B3DC-BDF04C2CCEEC}" srcOrd="2" destOrd="0" parTransId="{6B81276C-B376-4814-A164-BA7CF1A9A7E3}" sibTransId="{381075E8-FC01-4AB4-A8E7-0397D0F92C3D}"/>
    <dgm:cxn modelId="{88803464-FFED-4AD5-9ED0-06B60DDB7BA4}" type="presOf" srcId="{F9EF617A-2C45-4FB2-BB59-BA11A1F35D5E}" destId="{F51DF3D3-2668-4B1F-A9B5-201AE6CA45B1}" srcOrd="0" destOrd="0" presId="urn:microsoft.com/office/officeart/2005/8/layout/vList2#1"/>
    <dgm:cxn modelId="{35957467-4E4B-41E4-AE54-1899B325A880}" srcId="{3A06178A-81EE-4C24-9B75-27D3C6C0DD6F}" destId="{19BB6846-D24C-44AA-AA26-004E731403BC}" srcOrd="0" destOrd="0" parTransId="{5F4BCCD4-482D-4A7F-BEAA-C4023A3B77C4}" sibTransId="{C3CE77CF-0BAF-4796-AE1C-36C0D0574465}"/>
    <dgm:cxn modelId="{2CD15E7D-C92F-43A7-9A92-8827672016B4}" type="presOf" srcId="{DE5C90EF-D308-4017-B951-23E9A5362C74}" destId="{7BB3E867-BA4F-43AC-9827-98993EE8EECA}" srcOrd="0" destOrd="0" presId="urn:microsoft.com/office/officeart/2005/8/layout/vList2#1"/>
    <dgm:cxn modelId="{F90AB48C-93E4-4520-9A68-B9BE05E7DCCD}" type="presOf" srcId="{01E17663-472C-4C1D-B178-FCFEB3B4018E}" destId="{CA6E5564-BCA8-4CE3-AC50-7F6FFE90E618}" srcOrd="0" destOrd="0" presId="urn:microsoft.com/office/officeart/2005/8/layout/vList2#1"/>
    <dgm:cxn modelId="{43D53693-C232-4D54-A8D7-AE802C5D5066}" type="presOf" srcId="{3A06178A-81EE-4C24-9B75-27D3C6C0DD6F}" destId="{DC61B01D-201E-4B74-868D-6EAD3075511F}" srcOrd="0" destOrd="0" presId="urn:microsoft.com/office/officeart/2005/8/layout/vList2#1"/>
    <dgm:cxn modelId="{40313499-0F35-4EAF-A7A3-D7ED68BBCF3D}" srcId="{3A06178A-81EE-4C24-9B75-27D3C6C0DD6F}" destId="{F9EF617A-2C45-4FB2-BB59-BA11A1F35D5E}" srcOrd="1" destOrd="0" parTransId="{F0B51E45-6B65-4381-9AE5-C43216E75E37}" sibTransId="{043DA4CD-4F1A-45EF-8D26-6B61EF5B4E56}"/>
    <dgm:cxn modelId="{8641A6DD-1F1E-461E-AD79-6D8648CD1890}" srcId="{3A06178A-81EE-4C24-9B75-27D3C6C0DD6F}" destId="{DE5C90EF-D308-4017-B951-23E9A5362C74}" srcOrd="4" destOrd="0" parTransId="{BDCD258D-2EFC-42E2-B5D3-10AD17DBCA5C}" sibTransId="{C304B791-598D-4F50-A2A9-CEEA6F16C4F0}"/>
    <dgm:cxn modelId="{03412BF2-1C3F-4A3A-BF7E-44D488244906}" srcId="{3A06178A-81EE-4C24-9B75-27D3C6C0DD6F}" destId="{01E17663-472C-4C1D-B178-FCFEB3B4018E}" srcOrd="3" destOrd="0" parTransId="{BB3887BB-2B3B-45BC-B010-824117960E26}" sibTransId="{5A443065-63B4-49A6-BE2F-074D2607D9F8}"/>
    <dgm:cxn modelId="{6DD3DDFB-3B3E-45E0-981E-A4B6AC4D6F64}" srcId="{3A06178A-81EE-4C24-9B75-27D3C6C0DD6F}" destId="{5A235A08-D7BA-4A58-B42F-BCDAA3350ED5}" srcOrd="5" destOrd="0" parTransId="{7BEB1B16-FC0B-4223-81C8-69FCFFDFC38F}" sibTransId="{1248A4DB-0610-4B75-B8B8-F298D32F22A0}"/>
    <dgm:cxn modelId="{011B3A88-4D9C-4015-95A9-4B756BA33044}" type="presParOf" srcId="{DC61B01D-201E-4B74-868D-6EAD3075511F}" destId="{FBEFE4E1-DCD3-4796-BCF2-1CE61F4F6F70}" srcOrd="0" destOrd="0" presId="urn:microsoft.com/office/officeart/2005/8/layout/vList2#1"/>
    <dgm:cxn modelId="{3CFC657F-E325-444F-B85F-A6B68B015A7E}" type="presParOf" srcId="{DC61B01D-201E-4B74-868D-6EAD3075511F}" destId="{7CC2A32D-B5CF-421A-AD47-0662C1619A21}" srcOrd="1" destOrd="0" presId="urn:microsoft.com/office/officeart/2005/8/layout/vList2#1"/>
    <dgm:cxn modelId="{A1DA114B-E5FF-406A-B935-259C19E90518}" type="presParOf" srcId="{DC61B01D-201E-4B74-868D-6EAD3075511F}" destId="{F51DF3D3-2668-4B1F-A9B5-201AE6CA45B1}" srcOrd="2" destOrd="0" presId="urn:microsoft.com/office/officeart/2005/8/layout/vList2#1"/>
    <dgm:cxn modelId="{0F7654A1-6E92-440E-948D-0324E739CFAE}" type="presParOf" srcId="{DC61B01D-201E-4B74-868D-6EAD3075511F}" destId="{F95DFC38-A8A3-438B-972E-7B1358EBB592}" srcOrd="3" destOrd="0" presId="urn:microsoft.com/office/officeart/2005/8/layout/vList2#1"/>
    <dgm:cxn modelId="{3CC119DD-8660-4D8B-8BE8-7CA4BEF7CEDB}" type="presParOf" srcId="{DC61B01D-201E-4B74-868D-6EAD3075511F}" destId="{980FD2CD-DD9B-4CF2-ADE2-A663F16D180B}" srcOrd="4" destOrd="0" presId="urn:microsoft.com/office/officeart/2005/8/layout/vList2#1"/>
    <dgm:cxn modelId="{5BEF57C0-CAB3-4812-9B1F-32D5E2E8A769}" type="presParOf" srcId="{DC61B01D-201E-4B74-868D-6EAD3075511F}" destId="{F0EC87CD-698A-435C-B92D-CEBBF73EF078}" srcOrd="5" destOrd="0" presId="urn:microsoft.com/office/officeart/2005/8/layout/vList2#1"/>
    <dgm:cxn modelId="{C7C8F561-91F5-40C5-B6D9-C5998FE09ADF}" type="presParOf" srcId="{DC61B01D-201E-4B74-868D-6EAD3075511F}" destId="{CA6E5564-BCA8-4CE3-AC50-7F6FFE90E618}" srcOrd="6" destOrd="0" presId="urn:microsoft.com/office/officeart/2005/8/layout/vList2#1"/>
    <dgm:cxn modelId="{4694E115-C8DB-47A1-8669-3F32A764AB3A}" type="presParOf" srcId="{DC61B01D-201E-4B74-868D-6EAD3075511F}" destId="{C1846717-C445-4944-B6CC-0553162B188B}" srcOrd="7" destOrd="0" presId="urn:microsoft.com/office/officeart/2005/8/layout/vList2#1"/>
    <dgm:cxn modelId="{135F776D-3835-47DF-8B27-48843D6C838D}" type="presParOf" srcId="{DC61B01D-201E-4B74-868D-6EAD3075511F}" destId="{7BB3E867-BA4F-43AC-9827-98993EE8EECA}" srcOrd="8" destOrd="0" presId="urn:microsoft.com/office/officeart/2005/8/layout/vList2#1"/>
    <dgm:cxn modelId="{A27F90C6-C73E-4B9B-B208-C7D6809C60B1}" type="presParOf" srcId="{DC61B01D-201E-4B74-868D-6EAD3075511F}" destId="{7F79917F-AB93-415C-9EA6-B71B4524C898}" srcOrd="9" destOrd="0" presId="urn:microsoft.com/office/officeart/2005/8/layout/vList2#1"/>
    <dgm:cxn modelId="{391CEB4C-657E-4EFE-A609-9885A89F1916}" type="presParOf" srcId="{DC61B01D-201E-4B74-868D-6EAD3075511F}" destId="{974A20EF-D860-4B69-9936-A6D21CCD5379}" srcOrd="10" destOrd="0" presId="urn:microsoft.com/office/officeart/2005/8/layout/vList2#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63106-2878-41D2-8044-6084320C63A7}" type="doc">
      <dgm:prSet loTypeId="urn:microsoft.com/office/officeart/2005/8/layout/vList2#2" qsTypeId="urn:microsoft.com/office/officeart/2005/8/quickstyle/simple3#1" csTypeId="urn:microsoft.com/office/officeart/2005/8/colors/accent1_2#2"/>
      <dgm:spPr/>
      <dgm:t>
        <a:bodyPr/>
        <a:lstStyle/>
        <a:p>
          <a:endParaRPr altLang="en-US"/>
        </a:p>
      </dgm:t>
    </dgm:pt>
    <dgm:pt modelId="{D93E436C-DEE9-45DD-8AC7-9A87AC9674EA}">
      <dgm:prSet/>
      <dgm:spPr/>
      <dgm:t>
        <a:bodyPr/>
        <a:lstStyle/>
        <a:p>
          <a:r>
            <a:rPr lang="en-US" b="0" i="0" u="none" baseline="0">
              <a:rtl val="0"/>
            </a:rPr>
            <a:t>W Hotels' main consumers are luxury visitors who value creative design, comfortable rooms, and high-end service (Bardi, 2021).</a:t>
          </a:r>
          <a:endParaRPr altLang="en-US"/>
        </a:p>
      </dgm:t>
    </dgm:pt>
    <dgm:pt modelId="{749F0BF4-7E0F-4288-AC73-E6850364744B}" type="parTrans" cxnId="{CD7E58CD-AB8F-40E7-AAE2-BE03207F5CC3}">
      <dgm:prSet/>
      <dgm:spPr/>
    </dgm:pt>
    <dgm:pt modelId="{A9B974DD-A67A-4E85-921F-26E9E02E7AFE}" type="sibTrans" cxnId="{CD7E58CD-AB8F-40E7-AAE2-BE03207F5CC3}">
      <dgm:prSet/>
      <dgm:spPr/>
    </dgm:pt>
    <dgm:pt modelId="{43A9072B-F373-410D-B13D-03DE37D195AB}">
      <dgm:prSet/>
      <dgm:spPr/>
      <dgm:t>
        <a:bodyPr/>
        <a:lstStyle/>
        <a:p>
          <a:r>
            <a:rPr lang="en-US" b="0" i="0" u="none" baseline="0">
              <a:rtl val="0"/>
            </a:rPr>
            <a:t>Business Travellers: </a:t>
          </a:r>
          <a:endParaRPr altLang="en-US"/>
        </a:p>
      </dgm:t>
    </dgm:pt>
    <dgm:pt modelId="{D5FA3D23-256A-47F4-9206-D160F10D896F}" type="parTrans" cxnId="{744DDE38-E1DE-4218-8623-E16AB72F7595}">
      <dgm:prSet/>
      <dgm:spPr/>
    </dgm:pt>
    <dgm:pt modelId="{30C88504-9F70-4F56-B443-604356E75AE5}" type="sibTrans" cxnId="{744DDE38-E1DE-4218-8623-E16AB72F7595}">
      <dgm:prSet/>
      <dgm:spPr/>
    </dgm:pt>
    <dgm:pt modelId="{04D12EEC-B856-44DE-945C-675105242489}">
      <dgm:prSet/>
      <dgm:spPr/>
      <dgm:t>
        <a:bodyPr/>
        <a:lstStyle/>
        <a:p>
          <a:r>
            <a:rPr lang="en-US" b="0" i="0" u="none" baseline="0">
              <a:rtl val="0"/>
            </a:rPr>
            <a:t>Leisure Travellers: </a:t>
          </a:r>
          <a:endParaRPr altLang="en-US"/>
        </a:p>
      </dgm:t>
    </dgm:pt>
    <dgm:pt modelId="{B35D0DFB-591D-4010-8609-B678C500D97B}" type="parTrans" cxnId="{575C3148-358D-4320-8705-BE3DDF3003C6}">
      <dgm:prSet/>
      <dgm:spPr/>
    </dgm:pt>
    <dgm:pt modelId="{F9F2FF4C-350F-45A1-AEA4-05B8BDA85DFC}" type="sibTrans" cxnId="{575C3148-358D-4320-8705-BE3DDF3003C6}">
      <dgm:prSet/>
      <dgm:spPr/>
    </dgm:pt>
    <dgm:pt modelId="{59E4456E-72A7-4F4E-933D-6FB08F341237}">
      <dgm:prSet/>
      <dgm:spPr/>
      <dgm:t>
        <a:bodyPr/>
        <a:lstStyle/>
        <a:p>
          <a:r>
            <a:rPr lang="en-US" b="0" i="0" u="none" baseline="0">
              <a:rtl val="0"/>
            </a:rPr>
            <a:t>Couples: </a:t>
          </a:r>
          <a:endParaRPr altLang="en-US"/>
        </a:p>
      </dgm:t>
    </dgm:pt>
    <dgm:pt modelId="{EB6025DE-BAA0-4192-8912-2C5F3B30F7FA}" type="parTrans" cxnId="{F55B551C-B3BE-469A-8777-349BE7E6CC51}">
      <dgm:prSet/>
      <dgm:spPr/>
    </dgm:pt>
    <dgm:pt modelId="{FCED3A03-A72F-4C0F-95B5-4FC041C5B338}" type="sibTrans" cxnId="{F55B551C-B3BE-469A-8777-349BE7E6CC51}">
      <dgm:prSet/>
      <dgm:spPr/>
    </dgm:pt>
    <dgm:pt modelId="{5754BD0A-5D5C-4AA7-B399-F17F0FCBCB15}" type="pres">
      <dgm:prSet presAssocID="{3F863106-2878-41D2-8044-6084320C63A7}" presName="linear" presStyleCnt="0">
        <dgm:presLayoutVars>
          <dgm:animLvl val="lvl"/>
          <dgm:resizeHandles val="exact"/>
        </dgm:presLayoutVars>
      </dgm:prSet>
      <dgm:spPr/>
    </dgm:pt>
    <dgm:pt modelId="{75CE59B4-4600-4C62-A829-163B2527A725}" type="pres">
      <dgm:prSet presAssocID="{D93E436C-DEE9-45DD-8AC7-9A87AC9674EA}" presName="parentText" presStyleLbl="node1" presStyleIdx="0" presStyleCnt="1">
        <dgm:presLayoutVars>
          <dgm:chMax val="0"/>
          <dgm:bulletEnabled val="1"/>
        </dgm:presLayoutVars>
      </dgm:prSet>
      <dgm:spPr/>
    </dgm:pt>
    <dgm:pt modelId="{62C39170-E088-41BD-BA5A-EBFD13FA1921}" type="pres">
      <dgm:prSet presAssocID="{D93E436C-DEE9-45DD-8AC7-9A87AC9674EA}" presName="childText" presStyleLbl="revTx" presStyleIdx="0" presStyleCnt="1">
        <dgm:presLayoutVars>
          <dgm:bulletEnabled val="1"/>
        </dgm:presLayoutVars>
      </dgm:prSet>
      <dgm:spPr/>
    </dgm:pt>
  </dgm:ptLst>
  <dgm:cxnLst>
    <dgm:cxn modelId="{F55B551C-B3BE-469A-8777-349BE7E6CC51}" srcId="{D93E436C-DEE9-45DD-8AC7-9A87AC9674EA}" destId="{59E4456E-72A7-4F4E-933D-6FB08F341237}" srcOrd="2" destOrd="0" parTransId="{EB6025DE-BAA0-4192-8912-2C5F3B30F7FA}" sibTransId="{FCED3A03-A72F-4C0F-95B5-4FC041C5B338}"/>
    <dgm:cxn modelId="{B7D57722-A5B3-4A3E-9AB9-037D264C0077}" type="presOf" srcId="{D93E436C-DEE9-45DD-8AC7-9A87AC9674EA}" destId="{75CE59B4-4600-4C62-A829-163B2527A725}" srcOrd="0" destOrd="0" presId="urn:microsoft.com/office/officeart/2005/8/layout/vList2#2"/>
    <dgm:cxn modelId="{744DDE38-E1DE-4218-8623-E16AB72F7595}" srcId="{D93E436C-DEE9-45DD-8AC7-9A87AC9674EA}" destId="{43A9072B-F373-410D-B13D-03DE37D195AB}" srcOrd="0" destOrd="0" parTransId="{D5FA3D23-256A-47F4-9206-D160F10D896F}" sibTransId="{30C88504-9F70-4F56-B443-604356E75AE5}"/>
    <dgm:cxn modelId="{575C3148-358D-4320-8705-BE3DDF3003C6}" srcId="{D93E436C-DEE9-45DD-8AC7-9A87AC9674EA}" destId="{04D12EEC-B856-44DE-945C-675105242489}" srcOrd="1" destOrd="0" parTransId="{B35D0DFB-591D-4010-8609-B678C500D97B}" sibTransId="{F9F2FF4C-350F-45A1-AEA4-05B8BDA85DFC}"/>
    <dgm:cxn modelId="{EACCAD6C-3A29-4060-9BC3-2D223B5EED64}" type="presOf" srcId="{3F863106-2878-41D2-8044-6084320C63A7}" destId="{5754BD0A-5D5C-4AA7-B399-F17F0FCBCB15}" srcOrd="0" destOrd="0" presId="urn:microsoft.com/office/officeart/2005/8/layout/vList2#2"/>
    <dgm:cxn modelId="{5A850871-E3B7-43FB-9605-3A873243B6B2}" type="presOf" srcId="{04D12EEC-B856-44DE-945C-675105242489}" destId="{62C39170-E088-41BD-BA5A-EBFD13FA1921}" srcOrd="0" destOrd="1" presId="urn:microsoft.com/office/officeart/2005/8/layout/vList2#2"/>
    <dgm:cxn modelId="{370903B8-5148-4416-A3DD-1633DC860144}" type="presOf" srcId="{59E4456E-72A7-4F4E-933D-6FB08F341237}" destId="{62C39170-E088-41BD-BA5A-EBFD13FA1921}" srcOrd="0" destOrd="2" presId="urn:microsoft.com/office/officeart/2005/8/layout/vList2#2"/>
    <dgm:cxn modelId="{CD7E58CD-AB8F-40E7-AAE2-BE03207F5CC3}" srcId="{3F863106-2878-41D2-8044-6084320C63A7}" destId="{D93E436C-DEE9-45DD-8AC7-9A87AC9674EA}" srcOrd="0" destOrd="0" parTransId="{749F0BF4-7E0F-4288-AC73-E6850364744B}" sibTransId="{A9B974DD-A67A-4E85-921F-26E9E02E7AFE}"/>
    <dgm:cxn modelId="{63D9EBEE-F4CE-4DB3-9893-8E89C472EBFC}" type="presOf" srcId="{43A9072B-F373-410D-B13D-03DE37D195AB}" destId="{62C39170-E088-41BD-BA5A-EBFD13FA1921}" srcOrd="0" destOrd="0" presId="urn:microsoft.com/office/officeart/2005/8/layout/vList2#2"/>
    <dgm:cxn modelId="{9F712EC2-43DF-4847-A475-4682FADAE958}" type="presParOf" srcId="{5754BD0A-5D5C-4AA7-B399-F17F0FCBCB15}" destId="{75CE59B4-4600-4C62-A829-163B2527A725}" srcOrd="0" destOrd="0" presId="urn:microsoft.com/office/officeart/2005/8/layout/vList2#2"/>
    <dgm:cxn modelId="{CE8FB027-3DB5-47A0-ADCB-D706ACCDE2D2}" type="presParOf" srcId="{5754BD0A-5D5C-4AA7-B399-F17F0FCBCB15}" destId="{62C39170-E088-41BD-BA5A-EBFD13FA1921}" srcOrd="1" destOrd="0" presId="urn:microsoft.com/office/officeart/2005/8/layout/vList2#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778B02-B0FE-4B98-8EC3-873B9ADED017}" type="doc">
      <dgm:prSet loTypeId="urn:microsoft.com/office/officeart/2005/8/layout/vList5" qsTypeId="urn:microsoft.com/office/officeart/2005/8/quickstyle/simple1#2" csTypeId="urn:microsoft.com/office/officeart/2005/8/colors/accent1_2#3"/>
      <dgm:spPr/>
      <dgm:t>
        <a:bodyPr/>
        <a:lstStyle/>
        <a:p>
          <a:endParaRPr altLang="en-US"/>
        </a:p>
      </dgm:t>
    </dgm:pt>
    <dgm:pt modelId="{B5A6B876-298A-48F0-8D1A-02FF7D147169}">
      <dgm:prSet/>
      <dgm:spPr/>
      <dgm:t>
        <a:bodyPr/>
        <a:lstStyle/>
        <a:p>
          <a:r>
            <a:rPr lang="en-US" b="0" i="0" u="none" baseline="0">
              <a:rtl val="0"/>
            </a:rPr>
            <a:t>Guest services play a critical role in hospitality, tourism, event organising, and more. </a:t>
          </a:r>
          <a:endParaRPr altLang="en-US"/>
        </a:p>
      </dgm:t>
    </dgm:pt>
    <dgm:pt modelId="{F63DF01E-DE71-4D5B-810B-72DADAADCF37}" type="parTrans" cxnId="{02232E79-956F-41F4-9D7D-2BB5E474D353}">
      <dgm:prSet/>
      <dgm:spPr/>
    </dgm:pt>
    <dgm:pt modelId="{40DDEB7F-1C78-445C-98E9-9F92A146F0A3}" type="sibTrans" cxnId="{02232E79-956F-41F4-9D7D-2BB5E474D353}">
      <dgm:prSet/>
      <dgm:spPr/>
    </dgm:pt>
    <dgm:pt modelId="{1279DA58-E4D7-4DD0-9ECB-D50355D654FF}">
      <dgm:prSet/>
      <dgm:spPr/>
      <dgm:t>
        <a:bodyPr/>
        <a:lstStyle/>
        <a:p>
          <a:r>
            <a:rPr lang="en-US" b="0" i="0" u="none" baseline="0">
              <a:rtl val="0"/>
            </a:rPr>
            <a:t>Guest services aim to improve customer, guest, or visitor experiences (Heppell, 2015). </a:t>
          </a:r>
          <a:endParaRPr altLang="en-US"/>
        </a:p>
      </dgm:t>
    </dgm:pt>
    <dgm:pt modelId="{233163B9-3191-4C6A-8240-733D4D9A042F}" type="parTrans" cxnId="{59A068F5-323B-46BF-BC75-18B1CB03DB9C}">
      <dgm:prSet/>
      <dgm:spPr/>
    </dgm:pt>
    <dgm:pt modelId="{32460023-F505-4167-870C-574D9794A6B3}" type="sibTrans" cxnId="{59A068F5-323B-46BF-BC75-18B1CB03DB9C}">
      <dgm:prSet/>
      <dgm:spPr/>
    </dgm:pt>
    <dgm:pt modelId="{81C363FF-8F7B-414D-AD29-677E4CAE0074}">
      <dgm:prSet/>
      <dgm:spPr/>
      <dgm:t>
        <a:bodyPr/>
        <a:lstStyle/>
        <a:p>
          <a:r>
            <a:rPr lang="en-US" b="0" i="0" u="none" baseline="0">
              <a:rtl val="0"/>
            </a:rPr>
            <a:t>Guest services is on the front lines of customer interaction (Wood, 2015). </a:t>
          </a:r>
          <a:endParaRPr altLang="en-US"/>
        </a:p>
      </dgm:t>
    </dgm:pt>
    <dgm:pt modelId="{10A3A3EB-0579-442D-8BFD-EB440AB4E0B0}" type="parTrans" cxnId="{51886B1F-32A8-4E34-9384-A3977F10535B}">
      <dgm:prSet/>
      <dgm:spPr/>
    </dgm:pt>
    <dgm:pt modelId="{D99DD94E-4982-46A5-B21E-A680DDA3D4F3}" type="sibTrans" cxnId="{51886B1F-32A8-4E34-9384-A3977F10535B}">
      <dgm:prSet/>
      <dgm:spPr/>
    </dgm:pt>
    <dgm:pt modelId="{560CA6AC-8E2D-4C33-B83A-3F2FFC3AA8FB}">
      <dgm:prSet/>
      <dgm:spPr/>
      <dgm:t>
        <a:bodyPr/>
        <a:lstStyle/>
        <a:p>
          <a:r>
            <a:rPr lang="en-US" b="0" i="0" u="none" baseline="0">
              <a:rtl val="0"/>
            </a:rPr>
            <a:t>Their main role is to respond to guest inquiries quickly and thoroughly.</a:t>
          </a:r>
          <a:endParaRPr altLang="en-US"/>
        </a:p>
      </dgm:t>
    </dgm:pt>
    <dgm:pt modelId="{2BDF437A-AD04-4CBB-BB80-953E701592E8}" type="parTrans" cxnId="{2AC9AA60-5038-4DFB-AD6C-008899B76287}">
      <dgm:prSet/>
      <dgm:spPr/>
    </dgm:pt>
    <dgm:pt modelId="{8140DC9E-F4AB-48F8-B262-855D13D74078}" type="sibTrans" cxnId="{2AC9AA60-5038-4DFB-AD6C-008899B76287}">
      <dgm:prSet/>
      <dgm:spPr/>
    </dgm:pt>
    <dgm:pt modelId="{89702B08-206F-443C-8518-EC868F78171A}">
      <dgm:prSet/>
      <dgm:spPr/>
      <dgm:t>
        <a:bodyPr/>
        <a:lstStyle/>
        <a:p>
          <a:r>
            <a:rPr lang="en-US" b="0" i="0" u="none" baseline="0">
              <a:rtl val="0"/>
            </a:rPr>
            <a:t>Guest services are crucial to the management of bookings and reservations. </a:t>
          </a:r>
          <a:endParaRPr altLang="en-US"/>
        </a:p>
      </dgm:t>
    </dgm:pt>
    <dgm:pt modelId="{C10E47BD-797B-42EC-A3E6-4065FC78D99E}" type="parTrans" cxnId="{35B73DC4-F322-4902-98AE-D457E8924C4A}">
      <dgm:prSet/>
      <dgm:spPr/>
    </dgm:pt>
    <dgm:pt modelId="{FC7CA65C-5894-49C8-B03E-BECD48782C42}" type="sibTrans" cxnId="{35B73DC4-F322-4902-98AE-D457E8924C4A}">
      <dgm:prSet/>
      <dgm:spPr/>
    </dgm:pt>
    <dgm:pt modelId="{E89E5E2E-1394-444C-AAE9-0B727CAA3B60}">
      <dgm:prSet/>
      <dgm:spPr/>
      <dgm:t>
        <a:bodyPr/>
        <a:lstStyle/>
        <a:p>
          <a:r>
            <a:rPr lang="en-US" b="0" i="0" u="none" baseline="0">
              <a:rtl val="0"/>
            </a:rPr>
            <a:t>They handle everything from inquiry through reservation cancellation or alteration (Heppell, 2015). </a:t>
          </a:r>
          <a:endParaRPr altLang="en-US"/>
        </a:p>
      </dgm:t>
    </dgm:pt>
    <dgm:pt modelId="{12009B0B-D89D-4323-8B08-DC286138DD8F}" type="parTrans" cxnId="{54091861-E660-4F1C-A475-046B763EA536}">
      <dgm:prSet/>
      <dgm:spPr/>
    </dgm:pt>
    <dgm:pt modelId="{8AC67FB7-3EDF-4A1D-92CD-EAB9CAAC2D2C}" type="sibTrans" cxnId="{54091861-E660-4F1C-A475-046B763EA536}">
      <dgm:prSet/>
      <dgm:spPr/>
    </dgm:pt>
    <dgm:pt modelId="{3DAF69DA-5719-4689-BBAF-6AE3A979536A}" type="pres">
      <dgm:prSet presAssocID="{57778B02-B0FE-4B98-8EC3-873B9ADED017}" presName="Name0" presStyleCnt="0">
        <dgm:presLayoutVars>
          <dgm:dir/>
          <dgm:animLvl val="lvl"/>
          <dgm:resizeHandles val="exact"/>
        </dgm:presLayoutVars>
      </dgm:prSet>
      <dgm:spPr/>
    </dgm:pt>
    <dgm:pt modelId="{EFBF16C6-CCBA-4A6E-9E51-D6287873C597}" type="pres">
      <dgm:prSet presAssocID="{B5A6B876-298A-48F0-8D1A-02FF7D147169}" presName="linNode" presStyleCnt="0"/>
      <dgm:spPr/>
    </dgm:pt>
    <dgm:pt modelId="{19108374-4DFA-409F-A773-3BF00A392C14}" type="pres">
      <dgm:prSet presAssocID="{B5A6B876-298A-48F0-8D1A-02FF7D147169}" presName="parentText" presStyleLbl="node1" presStyleIdx="0" presStyleCnt="6" custScaleX="206790">
        <dgm:presLayoutVars>
          <dgm:chMax val="1"/>
          <dgm:bulletEnabled val="1"/>
        </dgm:presLayoutVars>
      </dgm:prSet>
      <dgm:spPr/>
    </dgm:pt>
    <dgm:pt modelId="{2AFE113F-1F1D-4E5D-87B6-1158B9B2B6AF}" type="pres">
      <dgm:prSet presAssocID="{40DDEB7F-1C78-445C-98E9-9F92A146F0A3}" presName="sp" presStyleCnt="0"/>
      <dgm:spPr/>
    </dgm:pt>
    <dgm:pt modelId="{B60A5CDC-9280-4B9B-983C-1BB3E1186E88}" type="pres">
      <dgm:prSet presAssocID="{1279DA58-E4D7-4DD0-9ECB-D50355D654FF}" presName="linNode" presStyleCnt="0"/>
      <dgm:spPr/>
    </dgm:pt>
    <dgm:pt modelId="{881DE937-AA3E-43DA-B92C-83609ADE57AD}" type="pres">
      <dgm:prSet presAssocID="{1279DA58-E4D7-4DD0-9ECB-D50355D654FF}" presName="parentText" presStyleLbl="node1" presStyleIdx="1" presStyleCnt="6" custScaleX="258433">
        <dgm:presLayoutVars>
          <dgm:chMax val="1"/>
          <dgm:bulletEnabled val="1"/>
        </dgm:presLayoutVars>
      </dgm:prSet>
      <dgm:spPr/>
    </dgm:pt>
    <dgm:pt modelId="{EE4BFD8E-DB6A-4E76-9447-BFFC9686CA0A}" type="pres">
      <dgm:prSet presAssocID="{32460023-F505-4167-870C-574D9794A6B3}" presName="sp" presStyleCnt="0"/>
      <dgm:spPr/>
    </dgm:pt>
    <dgm:pt modelId="{D7066E4C-A45F-4D32-B166-6E1EF3222C5B}" type="pres">
      <dgm:prSet presAssocID="{81C363FF-8F7B-414D-AD29-677E4CAE0074}" presName="linNode" presStyleCnt="0"/>
      <dgm:spPr/>
    </dgm:pt>
    <dgm:pt modelId="{04260229-507D-4A73-8D49-14FDD5F6B7C8}" type="pres">
      <dgm:prSet presAssocID="{81C363FF-8F7B-414D-AD29-677E4CAE0074}" presName="parentText" presStyleLbl="node1" presStyleIdx="2" presStyleCnt="6" custScaleX="277754">
        <dgm:presLayoutVars>
          <dgm:chMax val="1"/>
          <dgm:bulletEnabled val="1"/>
        </dgm:presLayoutVars>
      </dgm:prSet>
      <dgm:spPr/>
    </dgm:pt>
    <dgm:pt modelId="{CCF95836-48CC-4154-A054-7BBF63DE5FDB}" type="pres">
      <dgm:prSet presAssocID="{D99DD94E-4982-46A5-B21E-A680DDA3D4F3}" presName="sp" presStyleCnt="0"/>
      <dgm:spPr/>
    </dgm:pt>
    <dgm:pt modelId="{86F9D67E-80C4-4DEF-B774-01511BFC300D}" type="pres">
      <dgm:prSet presAssocID="{560CA6AC-8E2D-4C33-B83A-3F2FFC3AA8FB}" presName="linNode" presStyleCnt="0"/>
      <dgm:spPr/>
    </dgm:pt>
    <dgm:pt modelId="{725A9A17-5602-45DE-A181-299CAB76920A}" type="pres">
      <dgm:prSet presAssocID="{560CA6AC-8E2D-4C33-B83A-3F2FFC3AA8FB}" presName="parentText" presStyleLbl="node1" presStyleIdx="3" presStyleCnt="6" custScaleX="199620">
        <dgm:presLayoutVars>
          <dgm:chMax val="1"/>
          <dgm:bulletEnabled val="1"/>
        </dgm:presLayoutVars>
      </dgm:prSet>
      <dgm:spPr/>
    </dgm:pt>
    <dgm:pt modelId="{0C22DC12-D140-4335-A8C4-084DD0527DFA}" type="pres">
      <dgm:prSet presAssocID="{8140DC9E-F4AB-48F8-B262-855D13D74078}" presName="sp" presStyleCnt="0"/>
      <dgm:spPr/>
    </dgm:pt>
    <dgm:pt modelId="{AB38107A-3335-4E4A-8362-1A7B6FBBB6B6}" type="pres">
      <dgm:prSet presAssocID="{89702B08-206F-443C-8518-EC868F78171A}" presName="linNode" presStyleCnt="0"/>
      <dgm:spPr/>
    </dgm:pt>
    <dgm:pt modelId="{CA58C957-EFEF-477A-8218-AD6D43FF982E}" type="pres">
      <dgm:prSet presAssocID="{89702B08-206F-443C-8518-EC868F78171A}" presName="parentText" presStyleLbl="node1" presStyleIdx="4" presStyleCnt="6" custScaleX="277754">
        <dgm:presLayoutVars>
          <dgm:chMax val="1"/>
          <dgm:bulletEnabled val="1"/>
        </dgm:presLayoutVars>
      </dgm:prSet>
      <dgm:spPr/>
    </dgm:pt>
    <dgm:pt modelId="{F746C281-1797-4307-9B6F-CFAAEF60B950}" type="pres">
      <dgm:prSet presAssocID="{FC7CA65C-5894-49C8-B03E-BECD48782C42}" presName="sp" presStyleCnt="0"/>
      <dgm:spPr/>
    </dgm:pt>
    <dgm:pt modelId="{0A57FCAE-A61C-41BD-AD91-7790F7357759}" type="pres">
      <dgm:prSet presAssocID="{E89E5E2E-1394-444C-AAE9-0B727CAA3B60}" presName="linNode" presStyleCnt="0"/>
      <dgm:spPr/>
    </dgm:pt>
    <dgm:pt modelId="{4E99F958-D2F7-48E0-A3D2-4402C9F6B89D}" type="pres">
      <dgm:prSet presAssocID="{E89E5E2E-1394-444C-AAE9-0B727CAA3B60}" presName="parentText" presStyleLbl="node1" presStyleIdx="5" presStyleCnt="6" custScaleX="241832">
        <dgm:presLayoutVars>
          <dgm:chMax val="1"/>
          <dgm:bulletEnabled val="1"/>
        </dgm:presLayoutVars>
      </dgm:prSet>
      <dgm:spPr/>
    </dgm:pt>
  </dgm:ptLst>
  <dgm:cxnLst>
    <dgm:cxn modelId="{51886B1F-32A8-4E34-9384-A3977F10535B}" srcId="{57778B02-B0FE-4B98-8EC3-873B9ADED017}" destId="{81C363FF-8F7B-414D-AD29-677E4CAE0074}" srcOrd="2" destOrd="0" parTransId="{10A3A3EB-0579-442D-8BFD-EB440AB4E0B0}" sibTransId="{D99DD94E-4982-46A5-B21E-A680DDA3D4F3}"/>
    <dgm:cxn modelId="{D629A926-0C9D-4CD2-96C1-C5EFB011A0C8}" type="presOf" srcId="{560CA6AC-8E2D-4C33-B83A-3F2FFC3AA8FB}" destId="{725A9A17-5602-45DE-A181-299CAB76920A}" srcOrd="0" destOrd="0" presId="urn:microsoft.com/office/officeart/2005/8/layout/vList5"/>
    <dgm:cxn modelId="{34DA242B-155C-48E4-8262-5D96860DA9E7}" type="presOf" srcId="{B5A6B876-298A-48F0-8D1A-02FF7D147169}" destId="{19108374-4DFA-409F-A773-3BF00A392C14}" srcOrd="0" destOrd="0" presId="urn:microsoft.com/office/officeart/2005/8/layout/vList5"/>
    <dgm:cxn modelId="{2AC9AA60-5038-4DFB-AD6C-008899B76287}" srcId="{57778B02-B0FE-4B98-8EC3-873B9ADED017}" destId="{560CA6AC-8E2D-4C33-B83A-3F2FFC3AA8FB}" srcOrd="3" destOrd="0" parTransId="{2BDF437A-AD04-4CBB-BB80-953E701592E8}" sibTransId="{8140DC9E-F4AB-48F8-B262-855D13D74078}"/>
    <dgm:cxn modelId="{54091861-E660-4F1C-A475-046B763EA536}" srcId="{57778B02-B0FE-4B98-8EC3-873B9ADED017}" destId="{E89E5E2E-1394-444C-AAE9-0B727CAA3B60}" srcOrd="5" destOrd="0" parTransId="{12009B0B-D89D-4323-8B08-DC286138DD8F}" sibTransId="{8AC67FB7-3EDF-4A1D-92CD-EAB9CAAC2D2C}"/>
    <dgm:cxn modelId="{4A0E8775-F0C2-434E-B32E-7202241B7039}" type="presOf" srcId="{89702B08-206F-443C-8518-EC868F78171A}" destId="{CA58C957-EFEF-477A-8218-AD6D43FF982E}" srcOrd="0" destOrd="0" presId="urn:microsoft.com/office/officeart/2005/8/layout/vList5"/>
    <dgm:cxn modelId="{02232E79-956F-41F4-9D7D-2BB5E474D353}" srcId="{57778B02-B0FE-4B98-8EC3-873B9ADED017}" destId="{B5A6B876-298A-48F0-8D1A-02FF7D147169}" srcOrd="0" destOrd="0" parTransId="{F63DF01E-DE71-4D5B-810B-72DADAADCF37}" sibTransId="{40DDEB7F-1C78-445C-98E9-9F92A146F0A3}"/>
    <dgm:cxn modelId="{35B73DC4-F322-4902-98AE-D457E8924C4A}" srcId="{57778B02-B0FE-4B98-8EC3-873B9ADED017}" destId="{89702B08-206F-443C-8518-EC868F78171A}" srcOrd="4" destOrd="0" parTransId="{C10E47BD-797B-42EC-A3E6-4065FC78D99E}" sibTransId="{FC7CA65C-5894-49C8-B03E-BECD48782C42}"/>
    <dgm:cxn modelId="{62992FD6-E4E9-4E56-ACE1-F095E3301F92}" type="presOf" srcId="{81C363FF-8F7B-414D-AD29-677E4CAE0074}" destId="{04260229-507D-4A73-8D49-14FDD5F6B7C8}" srcOrd="0" destOrd="0" presId="urn:microsoft.com/office/officeart/2005/8/layout/vList5"/>
    <dgm:cxn modelId="{65E8F2D7-AAE0-4AD8-83F4-37DC74D04A25}" type="presOf" srcId="{1279DA58-E4D7-4DD0-9ECB-D50355D654FF}" destId="{881DE937-AA3E-43DA-B92C-83609ADE57AD}" srcOrd="0" destOrd="0" presId="urn:microsoft.com/office/officeart/2005/8/layout/vList5"/>
    <dgm:cxn modelId="{663029F3-D29C-44B1-A14D-82FD03F9665E}" type="presOf" srcId="{E89E5E2E-1394-444C-AAE9-0B727CAA3B60}" destId="{4E99F958-D2F7-48E0-A3D2-4402C9F6B89D}" srcOrd="0" destOrd="0" presId="urn:microsoft.com/office/officeart/2005/8/layout/vList5"/>
    <dgm:cxn modelId="{59A068F5-323B-46BF-BC75-18B1CB03DB9C}" srcId="{57778B02-B0FE-4B98-8EC3-873B9ADED017}" destId="{1279DA58-E4D7-4DD0-9ECB-D50355D654FF}" srcOrd="1" destOrd="0" parTransId="{233163B9-3191-4C6A-8240-733D4D9A042F}" sibTransId="{32460023-F505-4167-870C-574D9794A6B3}"/>
    <dgm:cxn modelId="{0A67C1FA-ED8B-40AD-BD7B-F18D9534C3E9}" type="presOf" srcId="{57778B02-B0FE-4B98-8EC3-873B9ADED017}" destId="{3DAF69DA-5719-4689-BBAF-6AE3A979536A}" srcOrd="0" destOrd="0" presId="urn:microsoft.com/office/officeart/2005/8/layout/vList5"/>
    <dgm:cxn modelId="{ACF21D95-02E5-4B98-B0DB-02C286257DD8}" type="presParOf" srcId="{3DAF69DA-5719-4689-BBAF-6AE3A979536A}" destId="{EFBF16C6-CCBA-4A6E-9E51-D6287873C597}" srcOrd="0" destOrd="0" presId="urn:microsoft.com/office/officeart/2005/8/layout/vList5"/>
    <dgm:cxn modelId="{9EB8BF38-877D-463E-9D34-3DDBCA3614A7}" type="presParOf" srcId="{EFBF16C6-CCBA-4A6E-9E51-D6287873C597}" destId="{19108374-4DFA-409F-A773-3BF00A392C14}" srcOrd="0" destOrd="0" presId="urn:microsoft.com/office/officeart/2005/8/layout/vList5"/>
    <dgm:cxn modelId="{AD7148BC-B498-43B5-98F3-27E9965F767C}" type="presParOf" srcId="{3DAF69DA-5719-4689-BBAF-6AE3A979536A}" destId="{2AFE113F-1F1D-4E5D-87B6-1158B9B2B6AF}" srcOrd="1" destOrd="0" presId="urn:microsoft.com/office/officeart/2005/8/layout/vList5"/>
    <dgm:cxn modelId="{C67ABDB7-E678-4B63-AA95-F05A1E554C1B}" type="presParOf" srcId="{3DAF69DA-5719-4689-BBAF-6AE3A979536A}" destId="{B60A5CDC-9280-4B9B-983C-1BB3E1186E88}" srcOrd="2" destOrd="0" presId="urn:microsoft.com/office/officeart/2005/8/layout/vList5"/>
    <dgm:cxn modelId="{B0635390-9630-464D-A65A-19EEF368BF43}" type="presParOf" srcId="{B60A5CDC-9280-4B9B-983C-1BB3E1186E88}" destId="{881DE937-AA3E-43DA-B92C-83609ADE57AD}" srcOrd="0" destOrd="0" presId="urn:microsoft.com/office/officeart/2005/8/layout/vList5"/>
    <dgm:cxn modelId="{A3ADC1F3-AE4A-42B5-BBD3-F531FC8CD56E}" type="presParOf" srcId="{3DAF69DA-5719-4689-BBAF-6AE3A979536A}" destId="{EE4BFD8E-DB6A-4E76-9447-BFFC9686CA0A}" srcOrd="3" destOrd="0" presId="urn:microsoft.com/office/officeart/2005/8/layout/vList5"/>
    <dgm:cxn modelId="{2D8730EF-2374-434F-8CCE-54C12977FFC4}" type="presParOf" srcId="{3DAF69DA-5719-4689-BBAF-6AE3A979536A}" destId="{D7066E4C-A45F-4D32-B166-6E1EF3222C5B}" srcOrd="4" destOrd="0" presId="urn:microsoft.com/office/officeart/2005/8/layout/vList5"/>
    <dgm:cxn modelId="{71361039-7034-436F-82F5-EF250DBC1934}" type="presParOf" srcId="{D7066E4C-A45F-4D32-B166-6E1EF3222C5B}" destId="{04260229-507D-4A73-8D49-14FDD5F6B7C8}" srcOrd="0" destOrd="0" presId="urn:microsoft.com/office/officeart/2005/8/layout/vList5"/>
    <dgm:cxn modelId="{5578164E-28F5-4CEA-90AE-211BFB5E843B}" type="presParOf" srcId="{3DAF69DA-5719-4689-BBAF-6AE3A979536A}" destId="{CCF95836-48CC-4154-A054-7BBF63DE5FDB}" srcOrd="5" destOrd="0" presId="urn:microsoft.com/office/officeart/2005/8/layout/vList5"/>
    <dgm:cxn modelId="{3D40810C-6182-418C-BE8C-2C0B8E99FD23}" type="presParOf" srcId="{3DAF69DA-5719-4689-BBAF-6AE3A979536A}" destId="{86F9D67E-80C4-4DEF-B774-01511BFC300D}" srcOrd="6" destOrd="0" presId="urn:microsoft.com/office/officeart/2005/8/layout/vList5"/>
    <dgm:cxn modelId="{7E26FDEC-CEB4-4C2F-B5E2-556EF5F31569}" type="presParOf" srcId="{86F9D67E-80C4-4DEF-B774-01511BFC300D}" destId="{725A9A17-5602-45DE-A181-299CAB76920A}" srcOrd="0" destOrd="0" presId="urn:microsoft.com/office/officeart/2005/8/layout/vList5"/>
    <dgm:cxn modelId="{6F6F4639-D2A3-453C-A286-AD18F5054ADA}" type="presParOf" srcId="{3DAF69DA-5719-4689-BBAF-6AE3A979536A}" destId="{0C22DC12-D140-4335-A8C4-084DD0527DFA}" srcOrd="7" destOrd="0" presId="urn:microsoft.com/office/officeart/2005/8/layout/vList5"/>
    <dgm:cxn modelId="{10C60152-9AAF-4AE3-BFC2-2856667937A3}" type="presParOf" srcId="{3DAF69DA-5719-4689-BBAF-6AE3A979536A}" destId="{AB38107A-3335-4E4A-8362-1A7B6FBBB6B6}" srcOrd="8" destOrd="0" presId="urn:microsoft.com/office/officeart/2005/8/layout/vList5"/>
    <dgm:cxn modelId="{8D01AA85-C600-44D5-A0B2-7C85A85D17E8}" type="presParOf" srcId="{AB38107A-3335-4E4A-8362-1A7B6FBBB6B6}" destId="{CA58C957-EFEF-477A-8218-AD6D43FF982E}" srcOrd="0" destOrd="0" presId="urn:microsoft.com/office/officeart/2005/8/layout/vList5"/>
    <dgm:cxn modelId="{8A810597-C183-4CA8-9DF7-591E88C2D046}" type="presParOf" srcId="{3DAF69DA-5719-4689-BBAF-6AE3A979536A}" destId="{F746C281-1797-4307-9B6F-CFAAEF60B950}" srcOrd="9" destOrd="0" presId="urn:microsoft.com/office/officeart/2005/8/layout/vList5"/>
    <dgm:cxn modelId="{6CFCA374-6DF5-4959-ADC5-E1ACBB740DB9}" type="presParOf" srcId="{3DAF69DA-5719-4689-BBAF-6AE3A979536A}" destId="{0A57FCAE-A61C-41BD-AD91-7790F7357759}" srcOrd="10" destOrd="0" presId="urn:microsoft.com/office/officeart/2005/8/layout/vList5"/>
    <dgm:cxn modelId="{D0FE3670-A819-4174-A756-F4B6D4597097}" type="presParOf" srcId="{0A57FCAE-A61C-41BD-AD91-7790F7357759}" destId="{4E99F958-D2F7-48E0-A3D2-4402C9F6B89D}"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6C9152-D697-4B2F-9CC6-9195F9164BE2}" type="doc">
      <dgm:prSet loTypeId="urn:microsoft.com/office/officeart/2005/8/layout/vList2#3" qsTypeId="urn:microsoft.com/office/officeart/2005/8/quickstyle/simple1#3" csTypeId="urn:microsoft.com/office/officeart/2005/8/colors/accent1_2#4" phldr="1"/>
      <dgm:spPr/>
      <dgm:t>
        <a:bodyPr/>
        <a:lstStyle/>
        <a:p>
          <a:endParaRPr altLang="en-US"/>
        </a:p>
      </dgm:t>
    </dgm:pt>
    <dgm:pt modelId="{4A96D15B-08DD-4CDE-B990-463E646B724A}">
      <dgm:prSet/>
      <dgm:spPr/>
      <dgm:t>
        <a:bodyPr/>
        <a:lstStyle/>
        <a:p>
          <a:r>
            <a:rPr lang="en-US" b="0" i="0" u="none" baseline="0">
              <a:rtl val="0"/>
            </a:rPr>
            <a:t>The guest service offered by W Hotels is a critical component of the whole guest experience.</a:t>
          </a:r>
          <a:endParaRPr altLang="en-US"/>
        </a:p>
      </dgm:t>
    </dgm:pt>
    <dgm:pt modelId="{A3E502B3-8DB6-4B3A-8DF7-2F5E204AF26D}" type="parTrans" cxnId="{1DF6B245-B70B-4193-9861-72571D8D098A}">
      <dgm:prSet/>
      <dgm:spPr/>
      <dgm:t>
        <a:bodyPr/>
        <a:lstStyle/>
        <a:p>
          <a:endParaRPr lang="en-GB"/>
        </a:p>
      </dgm:t>
    </dgm:pt>
    <dgm:pt modelId="{3755E8CE-72D2-4239-A583-BB5B1F2323DC}" type="sibTrans" cxnId="{1DF6B245-B70B-4193-9861-72571D8D098A}">
      <dgm:prSet/>
      <dgm:spPr/>
      <dgm:t>
        <a:bodyPr/>
        <a:lstStyle/>
        <a:p>
          <a:endParaRPr lang="en-GB"/>
        </a:p>
      </dgm:t>
    </dgm:pt>
    <dgm:pt modelId="{93075719-C677-4D46-AB20-E06A9390655D}">
      <dgm:prSet/>
      <dgm:spPr/>
      <dgm:t>
        <a:bodyPr/>
        <a:lstStyle/>
        <a:p>
          <a:r>
            <a:rPr lang="en-US" b="0" i="0" u="none" baseline="0">
              <a:rtl val="0"/>
            </a:rPr>
            <a:t>Plays a significant role in guaranteeing customer satisfaction (Lashley, 2015).</a:t>
          </a:r>
          <a:endParaRPr altLang="en-US"/>
        </a:p>
      </dgm:t>
    </dgm:pt>
    <dgm:pt modelId="{F3F35060-C3D7-44D7-BA8E-F3E1D0C00AB4}" type="parTrans" cxnId="{C3513345-9A38-4166-81F2-FFDBA33221D4}">
      <dgm:prSet/>
      <dgm:spPr/>
      <dgm:t>
        <a:bodyPr/>
        <a:lstStyle/>
        <a:p>
          <a:endParaRPr lang="en-GB"/>
        </a:p>
      </dgm:t>
    </dgm:pt>
    <dgm:pt modelId="{478DA9AB-D555-4CB0-9AA8-7CAC874196C2}" type="sibTrans" cxnId="{C3513345-9A38-4166-81F2-FFDBA33221D4}">
      <dgm:prSet/>
      <dgm:spPr/>
      <dgm:t>
        <a:bodyPr/>
        <a:lstStyle/>
        <a:p>
          <a:endParaRPr lang="en-GB"/>
        </a:p>
      </dgm:t>
    </dgm:pt>
    <dgm:pt modelId="{FF13C4A4-DA83-4F12-9973-58967E43A8D7}">
      <dgm:prSet/>
      <dgm:spPr/>
      <dgm:t>
        <a:bodyPr/>
        <a:lstStyle/>
        <a:p>
          <a:r>
            <a:rPr lang="en-US" b="0" i="0" u="none" baseline="0">
              <a:rtl val="0"/>
            </a:rPr>
            <a:t>Among the many great amenities and services that W Hotels provide their guests are:</a:t>
          </a:r>
          <a:endParaRPr altLang="en-US"/>
        </a:p>
      </dgm:t>
    </dgm:pt>
    <dgm:pt modelId="{0282CA22-2675-4EE8-8369-737F41796847}" type="parTrans" cxnId="{080D09C9-CDDF-4576-B227-6F1EB3610A89}">
      <dgm:prSet/>
      <dgm:spPr/>
      <dgm:t>
        <a:bodyPr/>
        <a:lstStyle/>
        <a:p>
          <a:endParaRPr lang="en-GB"/>
        </a:p>
      </dgm:t>
    </dgm:pt>
    <dgm:pt modelId="{CD6AE4BD-6A34-4BA2-AA67-8B8BCD67B03D}" type="sibTrans" cxnId="{080D09C9-CDDF-4576-B227-6F1EB3610A89}">
      <dgm:prSet/>
      <dgm:spPr/>
      <dgm:t>
        <a:bodyPr/>
        <a:lstStyle/>
        <a:p>
          <a:endParaRPr lang="en-GB"/>
        </a:p>
      </dgm:t>
    </dgm:pt>
    <dgm:pt modelId="{086D9CA7-9AB2-41C7-BB5D-E1FB31DD036E}">
      <dgm:prSet/>
      <dgm:spPr/>
      <dgm:t>
        <a:bodyPr/>
        <a:lstStyle/>
        <a:p>
          <a:r>
            <a:rPr lang="en-US" b="0" i="0" u="none" baseline="0" dirty="0">
              <a:rtl val="0"/>
            </a:rPr>
            <a:t>Front Desk: Check-In/Check-Out</a:t>
          </a:r>
          <a:endParaRPr altLang="en-US" dirty="0"/>
        </a:p>
      </dgm:t>
    </dgm:pt>
    <dgm:pt modelId="{76B76C4C-9A42-4A8D-98E4-0465AB6EC5DC}" type="parTrans" cxnId="{192A3BE9-00A6-4330-8516-016EE9063D4A}">
      <dgm:prSet/>
      <dgm:spPr/>
      <dgm:t>
        <a:bodyPr/>
        <a:lstStyle/>
        <a:p>
          <a:endParaRPr lang="en-GB"/>
        </a:p>
      </dgm:t>
    </dgm:pt>
    <dgm:pt modelId="{CF6C2F4E-BB1F-4189-B9B6-6064F7F31020}" type="sibTrans" cxnId="{192A3BE9-00A6-4330-8516-016EE9063D4A}">
      <dgm:prSet/>
      <dgm:spPr/>
      <dgm:t>
        <a:bodyPr/>
        <a:lstStyle/>
        <a:p>
          <a:endParaRPr lang="en-GB"/>
        </a:p>
      </dgm:t>
    </dgm:pt>
    <dgm:pt modelId="{7465722E-080C-4E2D-B202-8FAA620607FB}">
      <dgm:prSet/>
      <dgm:spPr/>
      <dgm:t>
        <a:bodyPr/>
        <a:lstStyle/>
        <a:p>
          <a:r>
            <a:rPr lang="en-US" b="0" i="0" u="none" baseline="0" dirty="0">
              <a:rtl val="0"/>
            </a:rPr>
            <a:t>Homeware</a:t>
          </a:r>
          <a:endParaRPr altLang="en-US" dirty="0"/>
        </a:p>
      </dgm:t>
    </dgm:pt>
    <dgm:pt modelId="{9F032075-1DBA-4FD0-A7E0-C1AEBF266415}" type="parTrans" cxnId="{48FFE87E-1654-4923-B82D-A35867D9D52F}">
      <dgm:prSet/>
      <dgm:spPr/>
      <dgm:t>
        <a:bodyPr/>
        <a:lstStyle/>
        <a:p>
          <a:endParaRPr lang="en-GB"/>
        </a:p>
      </dgm:t>
    </dgm:pt>
    <dgm:pt modelId="{1ABE98AF-EB41-4265-8CFD-63A0EF153BD5}" type="sibTrans" cxnId="{48FFE87E-1654-4923-B82D-A35867D9D52F}">
      <dgm:prSet/>
      <dgm:spPr/>
      <dgm:t>
        <a:bodyPr/>
        <a:lstStyle/>
        <a:p>
          <a:endParaRPr lang="en-GB"/>
        </a:p>
      </dgm:t>
    </dgm:pt>
    <dgm:pt modelId="{26C84395-A36F-4A9E-B908-59005DC4C11A}">
      <dgm:prSet/>
      <dgm:spPr/>
      <dgm:t>
        <a:bodyPr/>
        <a:lstStyle/>
        <a:p>
          <a:r>
            <a:rPr lang="en-US" b="0" i="0" u="none" baseline="0" dirty="0">
              <a:rtl val="0"/>
            </a:rPr>
            <a:t>Food Service</a:t>
          </a:r>
          <a:endParaRPr altLang="en-US" dirty="0"/>
        </a:p>
      </dgm:t>
    </dgm:pt>
    <dgm:pt modelId="{B3043817-AEFC-42ED-A8EB-9F4CF520D84E}" type="parTrans" cxnId="{2972BC1C-37CB-4E3D-BDB2-FF5739E633C5}">
      <dgm:prSet/>
      <dgm:spPr/>
      <dgm:t>
        <a:bodyPr/>
        <a:lstStyle/>
        <a:p>
          <a:endParaRPr lang="en-GB"/>
        </a:p>
      </dgm:t>
    </dgm:pt>
    <dgm:pt modelId="{3BCB712E-2E52-4144-9E47-B83CDAA2A444}" type="sibTrans" cxnId="{2972BC1C-37CB-4E3D-BDB2-FF5739E633C5}">
      <dgm:prSet/>
      <dgm:spPr/>
      <dgm:t>
        <a:bodyPr/>
        <a:lstStyle/>
        <a:p>
          <a:endParaRPr lang="en-GB"/>
        </a:p>
      </dgm:t>
    </dgm:pt>
    <dgm:pt modelId="{DFA61799-147A-4057-A7E8-175AF2E6C039}">
      <dgm:prSet/>
      <dgm:spPr/>
      <dgm:t>
        <a:bodyPr/>
        <a:lstStyle/>
        <a:p>
          <a:r>
            <a:rPr lang="en-US" b="0" i="0" u="none" baseline="0" dirty="0">
              <a:rtl val="0"/>
            </a:rPr>
            <a:t>Activity Centre</a:t>
          </a:r>
          <a:endParaRPr altLang="en-US" dirty="0"/>
        </a:p>
      </dgm:t>
    </dgm:pt>
    <dgm:pt modelId="{70A080EA-2937-48F5-B11F-972A1EF29DE9}" type="parTrans" cxnId="{81774FBA-3D90-4DED-A883-34D4F4BE3AE3}">
      <dgm:prSet/>
      <dgm:spPr/>
      <dgm:t>
        <a:bodyPr/>
        <a:lstStyle/>
        <a:p>
          <a:endParaRPr lang="en-GB"/>
        </a:p>
      </dgm:t>
    </dgm:pt>
    <dgm:pt modelId="{A19D8365-5C84-474D-BB95-B0AAF510EB3B}" type="sibTrans" cxnId="{81774FBA-3D90-4DED-A883-34D4F4BE3AE3}">
      <dgm:prSet/>
      <dgm:spPr/>
      <dgm:t>
        <a:bodyPr/>
        <a:lstStyle/>
        <a:p>
          <a:endParaRPr lang="en-GB"/>
        </a:p>
      </dgm:t>
    </dgm:pt>
    <dgm:pt modelId="{ADF97B41-A39C-4325-819C-D02C43634B06}">
      <dgm:prSet/>
      <dgm:spPr/>
      <dgm:t>
        <a:bodyPr/>
        <a:lstStyle/>
        <a:p>
          <a:r>
            <a:rPr lang="en-US" b="0" i="0" u="none" baseline="0" dirty="0">
              <a:rtl val="0"/>
            </a:rPr>
            <a:t>Other Services</a:t>
          </a:r>
          <a:endParaRPr altLang="en-US" dirty="0"/>
        </a:p>
      </dgm:t>
    </dgm:pt>
    <dgm:pt modelId="{CA92987E-5A20-4A18-A2A7-57DAB4B2011D}" type="parTrans" cxnId="{84B81C49-12F4-49E0-AC45-57BB4348D7E1}">
      <dgm:prSet/>
      <dgm:spPr/>
      <dgm:t>
        <a:bodyPr/>
        <a:lstStyle/>
        <a:p>
          <a:endParaRPr lang="en-GB"/>
        </a:p>
      </dgm:t>
    </dgm:pt>
    <dgm:pt modelId="{7624F7F9-157C-4B94-BE2F-56EB10CDDED1}" type="sibTrans" cxnId="{84B81C49-12F4-49E0-AC45-57BB4348D7E1}">
      <dgm:prSet/>
      <dgm:spPr/>
      <dgm:t>
        <a:bodyPr/>
        <a:lstStyle/>
        <a:p>
          <a:endParaRPr lang="en-GB"/>
        </a:p>
      </dgm:t>
    </dgm:pt>
    <dgm:pt modelId="{A8038532-9882-4557-AF25-A2E899694E9C}" type="pres">
      <dgm:prSet presAssocID="{CF6C9152-D697-4B2F-9CC6-9195F9164BE2}" presName="linear" presStyleCnt="0">
        <dgm:presLayoutVars>
          <dgm:animLvl val="lvl"/>
          <dgm:resizeHandles val="exact"/>
        </dgm:presLayoutVars>
      </dgm:prSet>
      <dgm:spPr/>
    </dgm:pt>
    <dgm:pt modelId="{F799C8A7-D10E-4CC0-892F-E6EB683F73DB}" type="pres">
      <dgm:prSet presAssocID="{4A96D15B-08DD-4CDE-B990-463E646B724A}" presName="parentText" presStyleLbl="node1" presStyleIdx="0" presStyleCnt="3">
        <dgm:presLayoutVars>
          <dgm:chMax val="0"/>
          <dgm:bulletEnabled val="1"/>
        </dgm:presLayoutVars>
      </dgm:prSet>
      <dgm:spPr/>
    </dgm:pt>
    <dgm:pt modelId="{5E234DDA-B2AF-42E7-B9F6-FEB13A1C4B71}" type="pres">
      <dgm:prSet presAssocID="{3755E8CE-72D2-4239-A583-BB5B1F2323DC}" presName="spacer" presStyleCnt="0"/>
      <dgm:spPr/>
    </dgm:pt>
    <dgm:pt modelId="{12697957-6BA4-421D-B171-E842BB60403D}" type="pres">
      <dgm:prSet presAssocID="{93075719-C677-4D46-AB20-E06A9390655D}" presName="parentText" presStyleLbl="node1" presStyleIdx="1" presStyleCnt="3">
        <dgm:presLayoutVars>
          <dgm:chMax val="0"/>
          <dgm:bulletEnabled val="1"/>
        </dgm:presLayoutVars>
      </dgm:prSet>
      <dgm:spPr/>
    </dgm:pt>
    <dgm:pt modelId="{99484431-7FEC-4CF1-B182-2D2F30A54F9D}" type="pres">
      <dgm:prSet presAssocID="{478DA9AB-D555-4CB0-9AA8-7CAC874196C2}" presName="spacer" presStyleCnt="0"/>
      <dgm:spPr/>
    </dgm:pt>
    <dgm:pt modelId="{99DF5B19-B2F5-46FC-AFD7-D4771B94749E}" type="pres">
      <dgm:prSet presAssocID="{FF13C4A4-DA83-4F12-9973-58967E43A8D7}" presName="parentText" presStyleLbl="node1" presStyleIdx="2" presStyleCnt="3">
        <dgm:presLayoutVars>
          <dgm:chMax val="0"/>
          <dgm:bulletEnabled val="1"/>
        </dgm:presLayoutVars>
      </dgm:prSet>
      <dgm:spPr/>
    </dgm:pt>
    <dgm:pt modelId="{7B94B64A-B15F-44C1-B877-AA71E42EFC47}" type="pres">
      <dgm:prSet presAssocID="{FF13C4A4-DA83-4F12-9973-58967E43A8D7}" presName="childText" presStyleLbl="revTx" presStyleIdx="0" presStyleCnt="1">
        <dgm:presLayoutVars>
          <dgm:bulletEnabled val="1"/>
        </dgm:presLayoutVars>
      </dgm:prSet>
      <dgm:spPr/>
    </dgm:pt>
  </dgm:ptLst>
  <dgm:cxnLst>
    <dgm:cxn modelId="{21340514-1354-4306-B654-9DFAD101F0A4}" type="presOf" srcId="{CF6C9152-D697-4B2F-9CC6-9195F9164BE2}" destId="{A8038532-9882-4557-AF25-A2E899694E9C}" srcOrd="0" destOrd="0" presId="urn:microsoft.com/office/officeart/2005/8/layout/vList2#3"/>
    <dgm:cxn modelId="{2972BC1C-37CB-4E3D-BDB2-FF5739E633C5}" srcId="{FF13C4A4-DA83-4F12-9973-58967E43A8D7}" destId="{26C84395-A36F-4A9E-B908-59005DC4C11A}" srcOrd="2" destOrd="0" parTransId="{B3043817-AEFC-42ED-A8EB-9F4CF520D84E}" sibTransId="{3BCB712E-2E52-4144-9E47-B83CDAA2A444}"/>
    <dgm:cxn modelId="{7FE42932-06B0-41FC-81EF-4DC2A05BCCE0}" type="presOf" srcId="{7465722E-080C-4E2D-B202-8FAA620607FB}" destId="{7B94B64A-B15F-44C1-B877-AA71E42EFC47}" srcOrd="0" destOrd="1" presId="urn:microsoft.com/office/officeart/2005/8/layout/vList2#3"/>
    <dgm:cxn modelId="{2127253D-11C8-4C2D-B3CE-7BADF457009E}" type="presOf" srcId="{ADF97B41-A39C-4325-819C-D02C43634B06}" destId="{7B94B64A-B15F-44C1-B877-AA71E42EFC47}" srcOrd="0" destOrd="4" presId="urn:microsoft.com/office/officeart/2005/8/layout/vList2#3"/>
    <dgm:cxn modelId="{09197161-16FD-4821-8526-5C5AD2D15BFC}" type="presOf" srcId="{4A96D15B-08DD-4CDE-B990-463E646B724A}" destId="{F799C8A7-D10E-4CC0-892F-E6EB683F73DB}" srcOrd="0" destOrd="0" presId="urn:microsoft.com/office/officeart/2005/8/layout/vList2#3"/>
    <dgm:cxn modelId="{C3513345-9A38-4166-81F2-FFDBA33221D4}" srcId="{CF6C9152-D697-4B2F-9CC6-9195F9164BE2}" destId="{93075719-C677-4D46-AB20-E06A9390655D}" srcOrd="1" destOrd="0" parTransId="{F3F35060-C3D7-44D7-BA8E-F3E1D0C00AB4}" sibTransId="{478DA9AB-D555-4CB0-9AA8-7CAC874196C2}"/>
    <dgm:cxn modelId="{1DF6B245-B70B-4193-9861-72571D8D098A}" srcId="{CF6C9152-D697-4B2F-9CC6-9195F9164BE2}" destId="{4A96D15B-08DD-4CDE-B990-463E646B724A}" srcOrd="0" destOrd="0" parTransId="{A3E502B3-8DB6-4B3A-8DF7-2F5E204AF26D}" sibTransId="{3755E8CE-72D2-4239-A583-BB5B1F2323DC}"/>
    <dgm:cxn modelId="{84B81C49-12F4-49E0-AC45-57BB4348D7E1}" srcId="{FF13C4A4-DA83-4F12-9973-58967E43A8D7}" destId="{ADF97B41-A39C-4325-819C-D02C43634B06}" srcOrd="4" destOrd="0" parTransId="{CA92987E-5A20-4A18-A2A7-57DAB4B2011D}" sibTransId="{7624F7F9-157C-4B94-BE2F-56EB10CDDED1}"/>
    <dgm:cxn modelId="{48FFE87E-1654-4923-B82D-A35867D9D52F}" srcId="{FF13C4A4-DA83-4F12-9973-58967E43A8D7}" destId="{7465722E-080C-4E2D-B202-8FAA620607FB}" srcOrd="1" destOrd="0" parTransId="{9F032075-1DBA-4FD0-A7E0-C1AEBF266415}" sibTransId="{1ABE98AF-EB41-4265-8CFD-63A0EF153BD5}"/>
    <dgm:cxn modelId="{753B877F-2BD3-4D0A-A4A8-8AE7237D00B7}" type="presOf" srcId="{FF13C4A4-DA83-4F12-9973-58967E43A8D7}" destId="{99DF5B19-B2F5-46FC-AFD7-D4771B94749E}" srcOrd="0" destOrd="0" presId="urn:microsoft.com/office/officeart/2005/8/layout/vList2#3"/>
    <dgm:cxn modelId="{087BB692-DFD3-470E-96BF-B7D2FCD4EE87}" type="presOf" srcId="{93075719-C677-4D46-AB20-E06A9390655D}" destId="{12697957-6BA4-421D-B171-E842BB60403D}" srcOrd="0" destOrd="0" presId="urn:microsoft.com/office/officeart/2005/8/layout/vList2#3"/>
    <dgm:cxn modelId="{2BC60A99-581C-422B-8109-8AC49E51925F}" type="presOf" srcId="{DFA61799-147A-4057-A7E8-175AF2E6C039}" destId="{7B94B64A-B15F-44C1-B877-AA71E42EFC47}" srcOrd="0" destOrd="3" presId="urn:microsoft.com/office/officeart/2005/8/layout/vList2#3"/>
    <dgm:cxn modelId="{81774FBA-3D90-4DED-A883-34D4F4BE3AE3}" srcId="{FF13C4A4-DA83-4F12-9973-58967E43A8D7}" destId="{DFA61799-147A-4057-A7E8-175AF2E6C039}" srcOrd="3" destOrd="0" parTransId="{70A080EA-2937-48F5-B11F-972A1EF29DE9}" sibTransId="{A19D8365-5C84-474D-BB95-B0AAF510EB3B}"/>
    <dgm:cxn modelId="{080D09C9-CDDF-4576-B227-6F1EB3610A89}" srcId="{CF6C9152-D697-4B2F-9CC6-9195F9164BE2}" destId="{FF13C4A4-DA83-4F12-9973-58967E43A8D7}" srcOrd="2" destOrd="0" parTransId="{0282CA22-2675-4EE8-8369-737F41796847}" sibTransId="{CD6AE4BD-6A34-4BA2-AA67-8B8BCD67B03D}"/>
    <dgm:cxn modelId="{C4BC6ED0-6FB3-456F-9685-204EA014DB40}" type="presOf" srcId="{086D9CA7-9AB2-41C7-BB5D-E1FB31DD036E}" destId="{7B94B64A-B15F-44C1-B877-AA71E42EFC47}" srcOrd="0" destOrd="0" presId="urn:microsoft.com/office/officeart/2005/8/layout/vList2#3"/>
    <dgm:cxn modelId="{192A3BE9-00A6-4330-8516-016EE9063D4A}" srcId="{FF13C4A4-DA83-4F12-9973-58967E43A8D7}" destId="{086D9CA7-9AB2-41C7-BB5D-E1FB31DD036E}" srcOrd="0" destOrd="0" parTransId="{76B76C4C-9A42-4A8D-98E4-0465AB6EC5DC}" sibTransId="{CF6C2F4E-BB1F-4189-B9B6-6064F7F31020}"/>
    <dgm:cxn modelId="{6C2398F9-5884-4AF1-9A77-79CD9943BA72}" type="presOf" srcId="{26C84395-A36F-4A9E-B908-59005DC4C11A}" destId="{7B94B64A-B15F-44C1-B877-AA71E42EFC47}" srcOrd="0" destOrd="2" presId="urn:microsoft.com/office/officeart/2005/8/layout/vList2#3"/>
    <dgm:cxn modelId="{326FF783-14F0-4C74-A735-274EC6BE4FA6}" type="presParOf" srcId="{A8038532-9882-4557-AF25-A2E899694E9C}" destId="{F799C8A7-D10E-4CC0-892F-E6EB683F73DB}" srcOrd="0" destOrd="0" presId="urn:microsoft.com/office/officeart/2005/8/layout/vList2#3"/>
    <dgm:cxn modelId="{A83D8FF6-F3BC-42B2-8753-D006A4981B77}" type="presParOf" srcId="{A8038532-9882-4557-AF25-A2E899694E9C}" destId="{5E234DDA-B2AF-42E7-B9F6-FEB13A1C4B71}" srcOrd="1" destOrd="0" presId="urn:microsoft.com/office/officeart/2005/8/layout/vList2#3"/>
    <dgm:cxn modelId="{07520F7C-371B-4936-893B-E6EDA61A7F97}" type="presParOf" srcId="{A8038532-9882-4557-AF25-A2E899694E9C}" destId="{12697957-6BA4-421D-B171-E842BB60403D}" srcOrd="2" destOrd="0" presId="urn:microsoft.com/office/officeart/2005/8/layout/vList2#3"/>
    <dgm:cxn modelId="{D7FD10B1-9880-48AD-9177-40E5F673240B}" type="presParOf" srcId="{A8038532-9882-4557-AF25-A2E899694E9C}" destId="{99484431-7FEC-4CF1-B182-2D2F30A54F9D}" srcOrd="3" destOrd="0" presId="urn:microsoft.com/office/officeart/2005/8/layout/vList2#3"/>
    <dgm:cxn modelId="{78EFAFE3-5B49-41CA-BC4F-B8ABDD4EE5AC}" type="presParOf" srcId="{A8038532-9882-4557-AF25-A2E899694E9C}" destId="{99DF5B19-B2F5-46FC-AFD7-D4771B94749E}" srcOrd="4" destOrd="0" presId="urn:microsoft.com/office/officeart/2005/8/layout/vList2#3"/>
    <dgm:cxn modelId="{C642210F-E14B-4878-A1BA-980D8902D8CE}" type="presParOf" srcId="{A8038532-9882-4557-AF25-A2E899694E9C}" destId="{7B94B64A-B15F-44C1-B877-AA71E42EFC47}" srcOrd="5" destOrd="0" presId="urn:microsoft.com/office/officeart/2005/8/layout/vList2#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7E8CDF-E959-4C1A-B94B-60364C160D78}" type="doc">
      <dgm:prSet loTypeId="urn:microsoft.com/office/officeart/2005/8/layout/vList2#4" qsTypeId="urn:microsoft.com/office/officeart/2005/8/quickstyle/simple4#1" csTypeId="urn:microsoft.com/office/officeart/2005/8/colors/accent1_2#5"/>
      <dgm:spPr/>
      <dgm:t>
        <a:bodyPr/>
        <a:lstStyle/>
        <a:p>
          <a:endParaRPr altLang="en-US"/>
        </a:p>
      </dgm:t>
    </dgm:pt>
    <dgm:pt modelId="{B144555E-7F5B-4F8A-A214-4AB7AC3AC62F}">
      <dgm:prSet/>
      <dgm:spPr/>
      <dgm:t>
        <a:bodyPr/>
        <a:lstStyle/>
        <a:p>
          <a:r>
            <a:rPr lang="en-US" b="0" i="0" u="none" baseline="0">
              <a:rtl val="0"/>
            </a:rPr>
            <a:t>The scope and nature of the guest services offered by W Hotels are vast and seek to give guests a luxury and personalised experience. </a:t>
          </a:r>
          <a:endParaRPr altLang="en-US"/>
        </a:p>
      </dgm:t>
    </dgm:pt>
    <dgm:pt modelId="{04600CF1-9772-410A-9D78-B8E3963F5C85}" type="parTrans" cxnId="{DD5EFDB8-FF6D-4EFB-B6F3-F0F48BAD1F1A}">
      <dgm:prSet/>
      <dgm:spPr/>
    </dgm:pt>
    <dgm:pt modelId="{98C8BE79-A279-4522-AE62-228F915119E9}" type="sibTrans" cxnId="{DD5EFDB8-FF6D-4EFB-B6F3-F0F48BAD1F1A}">
      <dgm:prSet/>
      <dgm:spPr/>
    </dgm:pt>
    <dgm:pt modelId="{AF257756-9CF2-4FC3-B637-1C37D1BEA1C6}">
      <dgm:prSet/>
      <dgm:spPr/>
      <dgm:t>
        <a:bodyPr/>
        <a:lstStyle/>
        <a:p>
          <a:r>
            <a:rPr lang="en-US" b="0" i="0" u="none" baseline="0">
              <a:rtl val="0"/>
            </a:rPr>
            <a:t>The amenities and services provided by W Hotels can be broken down into the following categories.</a:t>
          </a:r>
          <a:endParaRPr altLang="en-US"/>
        </a:p>
      </dgm:t>
    </dgm:pt>
    <dgm:pt modelId="{8F2A7395-44C4-4D17-A63A-AF955B66AF1C}" type="parTrans" cxnId="{4B418CD2-C80A-469D-B72D-CBFB9801DEFC}">
      <dgm:prSet/>
      <dgm:spPr/>
    </dgm:pt>
    <dgm:pt modelId="{D2AB4D27-F36B-46B7-982C-D97B7827BFFA}" type="sibTrans" cxnId="{4B418CD2-C80A-469D-B72D-CBFB9801DEFC}">
      <dgm:prSet/>
      <dgm:spPr/>
    </dgm:pt>
    <dgm:pt modelId="{968AF58B-80A1-44C0-846B-377453F76093}">
      <dgm:prSet/>
      <dgm:spPr/>
      <dgm:t>
        <a:bodyPr/>
        <a:lstStyle/>
        <a:p>
          <a:r>
            <a:rPr lang="en-US" b="0" i="0" u="none" baseline="0">
              <a:rtl val="0"/>
            </a:rPr>
            <a:t>Rooms at W Hotels are opulent and well-appointed, with modern decor and premium conveniences.</a:t>
          </a:r>
          <a:endParaRPr altLang="en-US"/>
        </a:p>
      </dgm:t>
    </dgm:pt>
    <dgm:pt modelId="{7A544AB2-F275-453A-AD55-B80EC6F32240}" type="parTrans" cxnId="{B6CA8BCE-225E-4487-929C-AE4229C3A154}">
      <dgm:prSet/>
      <dgm:spPr/>
    </dgm:pt>
    <dgm:pt modelId="{ABC48854-424F-446C-ADA5-863AEAA99678}" type="sibTrans" cxnId="{B6CA8BCE-225E-4487-929C-AE4229C3A154}">
      <dgm:prSet/>
      <dgm:spPr/>
    </dgm:pt>
    <dgm:pt modelId="{C514D094-7E95-4958-A3FB-17EAEAA849E6}">
      <dgm:prSet/>
      <dgm:spPr/>
      <dgm:t>
        <a:bodyPr/>
        <a:lstStyle/>
        <a:p>
          <a:r>
            <a:rPr lang="en-US" b="0" i="0" u="none" baseline="0">
              <a:rtl val="0"/>
            </a:rPr>
            <a:t>The restaurants and bars of W Hotels are among of the best in the world.</a:t>
          </a:r>
          <a:endParaRPr altLang="en-US"/>
        </a:p>
      </dgm:t>
    </dgm:pt>
    <dgm:pt modelId="{9AEDA3A0-201F-4992-A745-EB20FDABAFA5}" type="parTrans" cxnId="{FD8391AA-D0BE-46ED-A5A9-87C972BEAA26}">
      <dgm:prSet/>
      <dgm:spPr/>
    </dgm:pt>
    <dgm:pt modelId="{9F1CCCA5-26F7-42E0-86DA-8C4AC50FE8EA}" type="sibTrans" cxnId="{FD8391AA-D0BE-46ED-A5A9-87C972BEAA26}">
      <dgm:prSet/>
      <dgm:spPr/>
    </dgm:pt>
    <dgm:pt modelId="{AF5DD329-16BE-4F44-A005-32E5A5F74C56}">
      <dgm:prSet/>
      <dgm:spPr/>
      <dgm:t>
        <a:bodyPr/>
        <a:lstStyle/>
        <a:p>
          <a:r>
            <a:rPr lang="en-US" b="0" i="0" u="none" baseline="0">
              <a:rtl val="0"/>
            </a:rPr>
            <a:t>Serve a wide variety of cuisines and provide an amazing dining experience.</a:t>
          </a:r>
          <a:endParaRPr altLang="en-US"/>
        </a:p>
      </dgm:t>
    </dgm:pt>
    <dgm:pt modelId="{5249678E-8F7C-43D4-B0C8-C78999B21F17}" type="parTrans" cxnId="{24F434B1-6ABE-4B34-8E79-4EBE098574BE}">
      <dgm:prSet/>
      <dgm:spPr/>
    </dgm:pt>
    <dgm:pt modelId="{092FEC2E-7DFB-4425-9D42-821F23BF63F5}" type="sibTrans" cxnId="{24F434B1-6ABE-4B34-8E79-4EBE098574BE}">
      <dgm:prSet/>
      <dgm:spPr/>
    </dgm:pt>
    <dgm:pt modelId="{EF5A3A91-E0FA-4F58-B748-BF8D9009EABA}">
      <dgm:prSet/>
      <dgm:spPr/>
      <dgm:t>
        <a:bodyPr/>
        <a:lstStyle/>
        <a:p>
          <a:r>
            <a:rPr lang="en-US" b="0" i="0" u="none" baseline="0">
              <a:rtl val="0"/>
            </a:rPr>
            <a:t>Fitness centres, spas, and swimming pools.</a:t>
          </a:r>
          <a:endParaRPr altLang="en-US"/>
        </a:p>
      </dgm:t>
    </dgm:pt>
    <dgm:pt modelId="{07B3386E-0FAD-40F0-8910-C43EF3962CB5}" type="parTrans" cxnId="{7AA33943-F27E-4C79-BAA9-3699C5AD9182}">
      <dgm:prSet/>
      <dgm:spPr/>
    </dgm:pt>
    <dgm:pt modelId="{E054D00C-A99C-4B5E-BAB3-9D13D8882357}" type="sibTrans" cxnId="{7AA33943-F27E-4C79-BAA9-3699C5AD9182}">
      <dgm:prSet/>
      <dgm:spPr/>
    </dgm:pt>
    <dgm:pt modelId="{29C71767-9183-403D-8C8D-6D30DDEEAF9A}">
      <dgm:prSet/>
      <dgm:spPr/>
      <dgm:t>
        <a:bodyPr/>
        <a:lstStyle/>
        <a:p>
          <a:r>
            <a:rPr lang="en-US" b="0" i="0" u="none" baseline="0">
              <a:rtl val="0"/>
            </a:rPr>
            <a:t>W Hotels provide services like airport shuttles, car rentals, and taxis.</a:t>
          </a:r>
          <a:endParaRPr altLang="en-US"/>
        </a:p>
      </dgm:t>
    </dgm:pt>
    <dgm:pt modelId="{3C0F1D92-E737-4B93-9ED4-E19AAA03FEF4}" type="parTrans" cxnId="{33889DB1-A93C-4727-A114-5261C499C64D}">
      <dgm:prSet/>
      <dgm:spPr/>
    </dgm:pt>
    <dgm:pt modelId="{8E6DD920-C98A-4815-907C-94E4F5BCCDD1}" type="sibTrans" cxnId="{33889DB1-A93C-4727-A114-5261C499C64D}">
      <dgm:prSet/>
      <dgm:spPr/>
    </dgm:pt>
    <dgm:pt modelId="{0BE4BC67-7186-446B-AF78-76D54EE7B6C0}">
      <dgm:prSet/>
      <dgm:spPr/>
      <dgm:t>
        <a:bodyPr/>
        <a:lstStyle/>
        <a:p>
          <a:r>
            <a:rPr lang="en-US" b="0" i="0" u="none" baseline="0">
              <a:rtl val="0"/>
            </a:rPr>
            <a:t>W Hotels' dedication to provide a full and unforgettable luxury experience (Bardi, 2021).</a:t>
          </a:r>
          <a:endParaRPr altLang="en-US"/>
        </a:p>
      </dgm:t>
    </dgm:pt>
    <dgm:pt modelId="{52225E10-6FB9-4BDC-B511-FE4C10A5CBA4}" type="parTrans" cxnId="{DFEF71C1-012C-4B20-B8D2-19CE8096C88B}">
      <dgm:prSet/>
      <dgm:spPr/>
    </dgm:pt>
    <dgm:pt modelId="{60E05FAE-2335-4F5D-9181-9F3D504FC05F}" type="sibTrans" cxnId="{DFEF71C1-012C-4B20-B8D2-19CE8096C88B}">
      <dgm:prSet/>
      <dgm:spPr/>
    </dgm:pt>
    <dgm:pt modelId="{CB195373-1F20-46E6-A1DF-4F1CDA699F7C}" type="pres">
      <dgm:prSet presAssocID="{507E8CDF-E959-4C1A-B94B-60364C160D78}" presName="linear" presStyleCnt="0">
        <dgm:presLayoutVars>
          <dgm:animLvl val="lvl"/>
          <dgm:resizeHandles val="exact"/>
        </dgm:presLayoutVars>
      </dgm:prSet>
      <dgm:spPr/>
    </dgm:pt>
    <dgm:pt modelId="{9942055A-DA75-4DBE-B340-D890645CF0C5}" type="pres">
      <dgm:prSet presAssocID="{B144555E-7F5B-4F8A-A214-4AB7AC3AC62F}" presName="parentText" presStyleLbl="node1" presStyleIdx="0" presStyleCnt="3">
        <dgm:presLayoutVars>
          <dgm:chMax val="0"/>
          <dgm:bulletEnabled val="1"/>
        </dgm:presLayoutVars>
      </dgm:prSet>
      <dgm:spPr/>
    </dgm:pt>
    <dgm:pt modelId="{68C80511-EAC7-494B-95F6-2484A58A2CD2}" type="pres">
      <dgm:prSet presAssocID="{98C8BE79-A279-4522-AE62-228F915119E9}" presName="spacer" presStyleCnt="0"/>
      <dgm:spPr/>
    </dgm:pt>
    <dgm:pt modelId="{620E76D5-2465-4384-B53B-FCB028FE4566}" type="pres">
      <dgm:prSet presAssocID="{AF257756-9CF2-4FC3-B637-1C37D1BEA1C6}" presName="parentText" presStyleLbl="node1" presStyleIdx="1" presStyleCnt="3">
        <dgm:presLayoutVars>
          <dgm:chMax val="0"/>
          <dgm:bulletEnabled val="1"/>
        </dgm:presLayoutVars>
      </dgm:prSet>
      <dgm:spPr/>
    </dgm:pt>
    <dgm:pt modelId="{C0226194-66A0-4757-B038-B3F988AB9678}" type="pres">
      <dgm:prSet presAssocID="{AF257756-9CF2-4FC3-B637-1C37D1BEA1C6}" presName="childText" presStyleLbl="revTx" presStyleIdx="0" presStyleCnt="1">
        <dgm:presLayoutVars>
          <dgm:bulletEnabled val="1"/>
        </dgm:presLayoutVars>
      </dgm:prSet>
      <dgm:spPr/>
    </dgm:pt>
    <dgm:pt modelId="{9CEB6374-1602-47CB-9CF1-4050170CD0F3}" type="pres">
      <dgm:prSet presAssocID="{0BE4BC67-7186-446B-AF78-76D54EE7B6C0}" presName="parentText" presStyleLbl="node1" presStyleIdx="2" presStyleCnt="3">
        <dgm:presLayoutVars>
          <dgm:chMax val="0"/>
          <dgm:bulletEnabled val="1"/>
        </dgm:presLayoutVars>
      </dgm:prSet>
      <dgm:spPr/>
    </dgm:pt>
  </dgm:ptLst>
  <dgm:cxnLst>
    <dgm:cxn modelId="{E1C18319-9808-4D81-907E-6C58493554E2}" type="presOf" srcId="{29C71767-9183-403D-8C8D-6D30DDEEAF9A}" destId="{C0226194-66A0-4757-B038-B3F988AB9678}" srcOrd="0" destOrd="4" presId="urn:microsoft.com/office/officeart/2005/8/layout/vList2#4"/>
    <dgm:cxn modelId="{6914EA1D-06E2-41C6-B68C-BB9A18AA7743}" type="presOf" srcId="{EF5A3A91-E0FA-4F58-B748-BF8D9009EABA}" destId="{C0226194-66A0-4757-B038-B3F988AB9678}" srcOrd="0" destOrd="3" presId="urn:microsoft.com/office/officeart/2005/8/layout/vList2#4"/>
    <dgm:cxn modelId="{8B1ED235-A769-4DEA-A718-C1C12FA44329}" type="presOf" srcId="{AF257756-9CF2-4FC3-B637-1C37D1BEA1C6}" destId="{620E76D5-2465-4384-B53B-FCB028FE4566}" srcOrd="0" destOrd="0" presId="urn:microsoft.com/office/officeart/2005/8/layout/vList2#4"/>
    <dgm:cxn modelId="{89C01737-4F38-4EA9-B7C8-5F05460C9E4A}" type="presOf" srcId="{B144555E-7F5B-4F8A-A214-4AB7AC3AC62F}" destId="{9942055A-DA75-4DBE-B340-D890645CF0C5}" srcOrd="0" destOrd="0" presId="urn:microsoft.com/office/officeart/2005/8/layout/vList2#4"/>
    <dgm:cxn modelId="{DA03B93D-9367-4E96-BC60-413E08CDC3EA}" type="presOf" srcId="{0BE4BC67-7186-446B-AF78-76D54EE7B6C0}" destId="{9CEB6374-1602-47CB-9CF1-4050170CD0F3}" srcOrd="0" destOrd="0" presId="urn:microsoft.com/office/officeart/2005/8/layout/vList2#4"/>
    <dgm:cxn modelId="{3191D53F-C3F5-47B2-B6EE-F24B1655F7F4}" type="presOf" srcId="{C514D094-7E95-4958-A3FB-17EAEAA849E6}" destId="{C0226194-66A0-4757-B038-B3F988AB9678}" srcOrd="0" destOrd="1" presId="urn:microsoft.com/office/officeart/2005/8/layout/vList2#4"/>
    <dgm:cxn modelId="{7AA33943-F27E-4C79-BAA9-3699C5AD9182}" srcId="{AF257756-9CF2-4FC3-B637-1C37D1BEA1C6}" destId="{EF5A3A91-E0FA-4F58-B748-BF8D9009EABA}" srcOrd="3" destOrd="0" parTransId="{07B3386E-0FAD-40F0-8910-C43EF3962CB5}" sibTransId="{E054D00C-A99C-4B5E-BAB3-9D13D8882357}"/>
    <dgm:cxn modelId="{9368F386-A52B-4695-B04A-D6878745F7BA}" type="presOf" srcId="{507E8CDF-E959-4C1A-B94B-60364C160D78}" destId="{CB195373-1F20-46E6-A1DF-4F1CDA699F7C}" srcOrd="0" destOrd="0" presId="urn:microsoft.com/office/officeart/2005/8/layout/vList2#4"/>
    <dgm:cxn modelId="{E8062698-EDFB-4622-83C8-4E0327BD0D36}" type="presOf" srcId="{AF5DD329-16BE-4F44-A005-32E5A5F74C56}" destId="{C0226194-66A0-4757-B038-B3F988AB9678}" srcOrd="0" destOrd="2" presId="urn:microsoft.com/office/officeart/2005/8/layout/vList2#4"/>
    <dgm:cxn modelId="{FD8391AA-D0BE-46ED-A5A9-87C972BEAA26}" srcId="{AF257756-9CF2-4FC3-B637-1C37D1BEA1C6}" destId="{C514D094-7E95-4958-A3FB-17EAEAA849E6}" srcOrd="1" destOrd="0" parTransId="{9AEDA3A0-201F-4992-A745-EB20FDABAFA5}" sibTransId="{9F1CCCA5-26F7-42E0-86DA-8C4AC50FE8EA}"/>
    <dgm:cxn modelId="{24F434B1-6ABE-4B34-8E79-4EBE098574BE}" srcId="{AF257756-9CF2-4FC3-B637-1C37D1BEA1C6}" destId="{AF5DD329-16BE-4F44-A005-32E5A5F74C56}" srcOrd="2" destOrd="0" parTransId="{5249678E-8F7C-43D4-B0C8-C78999B21F17}" sibTransId="{092FEC2E-7DFB-4425-9D42-821F23BF63F5}"/>
    <dgm:cxn modelId="{33889DB1-A93C-4727-A114-5261C499C64D}" srcId="{AF257756-9CF2-4FC3-B637-1C37D1BEA1C6}" destId="{29C71767-9183-403D-8C8D-6D30DDEEAF9A}" srcOrd="4" destOrd="0" parTransId="{3C0F1D92-E737-4B93-9ED4-E19AAA03FEF4}" sibTransId="{8E6DD920-C98A-4815-907C-94E4F5BCCDD1}"/>
    <dgm:cxn modelId="{DD5EFDB8-FF6D-4EFB-B6F3-F0F48BAD1F1A}" srcId="{507E8CDF-E959-4C1A-B94B-60364C160D78}" destId="{B144555E-7F5B-4F8A-A214-4AB7AC3AC62F}" srcOrd="0" destOrd="0" parTransId="{04600CF1-9772-410A-9D78-B8E3963F5C85}" sibTransId="{98C8BE79-A279-4522-AE62-228F915119E9}"/>
    <dgm:cxn modelId="{EBE604C1-FC53-4C99-BE9C-9DB3964A4C8C}" type="presOf" srcId="{968AF58B-80A1-44C0-846B-377453F76093}" destId="{C0226194-66A0-4757-B038-B3F988AB9678}" srcOrd="0" destOrd="0" presId="urn:microsoft.com/office/officeart/2005/8/layout/vList2#4"/>
    <dgm:cxn modelId="{DFEF71C1-012C-4B20-B8D2-19CE8096C88B}" srcId="{507E8CDF-E959-4C1A-B94B-60364C160D78}" destId="{0BE4BC67-7186-446B-AF78-76D54EE7B6C0}" srcOrd="2" destOrd="0" parTransId="{52225E10-6FB9-4BDC-B511-FE4C10A5CBA4}" sibTransId="{60E05FAE-2335-4F5D-9181-9F3D504FC05F}"/>
    <dgm:cxn modelId="{B6CA8BCE-225E-4487-929C-AE4229C3A154}" srcId="{AF257756-9CF2-4FC3-B637-1C37D1BEA1C6}" destId="{968AF58B-80A1-44C0-846B-377453F76093}" srcOrd="0" destOrd="0" parTransId="{7A544AB2-F275-453A-AD55-B80EC6F32240}" sibTransId="{ABC48854-424F-446C-ADA5-863AEAA99678}"/>
    <dgm:cxn modelId="{4B418CD2-C80A-469D-B72D-CBFB9801DEFC}" srcId="{507E8CDF-E959-4C1A-B94B-60364C160D78}" destId="{AF257756-9CF2-4FC3-B637-1C37D1BEA1C6}" srcOrd="1" destOrd="0" parTransId="{8F2A7395-44C4-4D17-A63A-AF955B66AF1C}" sibTransId="{D2AB4D27-F36B-46B7-982C-D97B7827BFFA}"/>
    <dgm:cxn modelId="{A6BC904A-91AC-4B85-8EAF-4240D3289E2D}" type="presParOf" srcId="{CB195373-1F20-46E6-A1DF-4F1CDA699F7C}" destId="{9942055A-DA75-4DBE-B340-D890645CF0C5}" srcOrd="0" destOrd="0" presId="urn:microsoft.com/office/officeart/2005/8/layout/vList2#4"/>
    <dgm:cxn modelId="{EBB71B1A-B894-4830-BE33-2AF4EA760BC7}" type="presParOf" srcId="{CB195373-1F20-46E6-A1DF-4F1CDA699F7C}" destId="{68C80511-EAC7-494B-95F6-2484A58A2CD2}" srcOrd="1" destOrd="0" presId="urn:microsoft.com/office/officeart/2005/8/layout/vList2#4"/>
    <dgm:cxn modelId="{83B55A7F-FA15-4CAF-9668-E3A071B386A8}" type="presParOf" srcId="{CB195373-1F20-46E6-A1DF-4F1CDA699F7C}" destId="{620E76D5-2465-4384-B53B-FCB028FE4566}" srcOrd="2" destOrd="0" presId="urn:microsoft.com/office/officeart/2005/8/layout/vList2#4"/>
    <dgm:cxn modelId="{D8B11462-9694-4A37-8C1E-059A11FCD1F1}" type="presParOf" srcId="{CB195373-1F20-46E6-A1DF-4F1CDA699F7C}" destId="{C0226194-66A0-4757-B038-B3F988AB9678}" srcOrd="3" destOrd="0" presId="urn:microsoft.com/office/officeart/2005/8/layout/vList2#4"/>
    <dgm:cxn modelId="{60B85019-FA2D-4F9C-A69E-5F394AF05053}" type="presParOf" srcId="{CB195373-1F20-46E6-A1DF-4F1CDA699F7C}" destId="{9CEB6374-1602-47CB-9CF1-4050170CD0F3}" srcOrd="4" destOrd="0" presId="urn:microsoft.com/office/officeart/2005/8/layout/vList2#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221725-497D-45F7-8BFA-7ED9D2174110}" type="doc">
      <dgm:prSet loTypeId="urn:microsoft.com/office/officeart/2005/8/layout/vList2#5" qsTypeId="urn:microsoft.com/office/officeart/2005/8/quickstyle/simple1#4" csTypeId="urn:microsoft.com/office/officeart/2005/8/colors/accent1_2#6"/>
      <dgm:spPr/>
      <dgm:t>
        <a:bodyPr/>
        <a:lstStyle/>
        <a:p>
          <a:endParaRPr altLang="en-US"/>
        </a:p>
      </dgm:t>
    </dgm:pt>
    <dgm:pt modelId="{446BFDD0-2093-4ED3-A346-CAE3A2DDC2A7}">
      <dgm:prSet/>
      <dgm:spPr/>
      <dgm:t>
        <a:bodyPr/>
        <a:lstStyle/>
        <a:p>
          <a:r>
            <a:rPr lang="en-US" b="0" i="0" u="none" baseline="0">
              <a:rtl val="0"/>
            </a:rPr>
            <a:t>From everyday interactions to the functioning of businesses and society at large, hospitality plays a key role in many facets of our lives (Ford, 2020). </a:t>
          </a:r>
          <a:endParaRPr altLang="en-US"/>
        </a:p>
      </dgm:t>
    </dgm:pt>
    <dgm:pt modelId="{E65F2F7D-97F2-4101-BF36-54419B8CD55A}" type="parTrans" cxnId="{00C98482-1A1B-432A-9313-7F2D61153CD5}">
      <dgm:prSet/>
      <dgm:spPr/>
    </dgm:pt>
    <dgm:pt modelId="{3BFB975C-FFFB-4DE1-88D0-5B9DA8BB1F6B}" type="sibTrans" cxnId="{00C98482-1A1B-432A-9313-7F2D61153CD5}">
      <dgm:prSet/>
      <dgm:spPr/>
    </dgm:pt>
    <dgm:pt modelId="{431C6BC9-0F43-46AA-B3F3-844A88B28B68}">
      <dgm:prSet/>
      <dgm:spPr/>
      <dgm:t>
        <a:bodyPr/>
        <a:lstStyle/>
        <a:p>
          <a:r>
            <a:rPr lang="en-US" b="0" i="0" u="none" baseline="0">
              <a:rtl val="0"/>
            </a:rPr>
            <a:t>Relationships, customer service, cross-cultural understanding, and economic development are all impacted by it. </a:t>
          </a:r>
          <a:endParaRPr altLang="en-US"/>
        </a:p>
      </dgm:t>
    </dgm:pt>
    <dgm:pt modelId="{1F0E43D2-81E7-4899-AECF-C578207B9F45}" type="parTrans" cxnId="{3AA40051-8454-4B11-A8FF-504B8996B756}">
      <dgm:prSet/>
      <dgm:spPr/>
    </dgm:pt>
    <dgm:pt modelId="{BAE96F5D-24E4-427A-BD10-2E4A80F079D7}" type="sibTrans" cxnId="{3AA40051-8454-4B11-A8FF-504B8996B756}">
      <dgm:prSet/>
      <dgm:spPr/>
    </dgm:pt>
    <dgm:pt modelId="{2F71949C-E797-47E5-B8C4-4D401CC29B98}">
      <dgm:prSet/>
      <dgm:spPr/>
      <dgm:t>
        <a:bodyPr/>
        <a:lstStyle/>
        <a:p>
          <a:r>
            <a:rPr lang="en-US" b="0" i="0" u="none" baseline="0">
              <a:rtl val="0"/>
            </a:rPr>
            <a:t>The foundation of great customer service is a warm and welcoming attitude towards each individual (Heppell, 2015). </a:t>
          </a:r>
          <a:endParaRPr altLang="en-US"/>
        </a:p>
      </dgm:t>
    </dgm:pt>
    <dgm:pt modelId="{C186468E-AD39-4013-AB43-93764D28596B}" type="parTrans" cxnId="{B6F7DF49-5ED4-42CF-8041-DDEB0A39B3E2}">
      <dgm:prSet/>
      <dgm:spPr/>
    </dgm:pt>
    <dgm:pt modelId="{673AFDF4-5D98-4DA3-98BC-D14D0BBB8CB0}" type="sibTrans" cxnId="{B6F7DF49-5ED4-42CF-8041-DDEB0A39B3E2}">
      <dgm:prSet/>
      <dgm:spPr/>
    </dgm:pt>
    <dgm:pt modelId="{6041155D-6AB5-4A42-9C69-E119FBE3BD05}">
      <dgm:prSet/>
      <dgm:spPr/>
      <dgm:t>
        <a:bodyPr/>
        <a:lstStyle/>
        <a:p>
          <a:r>
            <a:rPr lang="en-US" b="0" i="0" u="none" baseline="0">
              <a:rtl val="0"/>
            </a:rPr>
            <a:t>Employment is created, local economies are boosted, investments are attracted, and a country or region advances (Wood, 2015).</a:t>
          </a:r>
          <a:endParaRPr altLang="en-US"/>
        </a:p>
      </dgm:t>
    </dgm:pt>
    <dgm:pt modelId="{ADD928E9-9A3B-4983-8DD7-2B45F07623F1}" type="parTrans" cxnId="{72C69F19-BA1D-4A13-AF8F-EB969F559978}">
      <dgm:prSet/>
      <dgm:spPr/>
    </dgm:pt>
    <dgm:pt modelId="{FFDE439C-47C0-4ADB-BE62-6ECD5531317F}" type="sibTrans" cxnId="{72C69F19-BA1D-4A13-AF8F-EB969F559978}">
      <dgm:prSet/>
      <dgm:spPr/>
    </dgm:pt>
    <dgm:pt modelId="{51223EB8-0897-4F07-B2D4-A0B933B7DF60}">
      <dgm:prSet/>
      <dgm:spPr/>
      <dgm:t>
        <a:bodyPr/>
        <a:lstStyle/>
        <a:p>
          <a:r>
            <a:rPr lang="en-US" b="0" i="0" u="none" baseline="0">
              <a:rtl val="0"/>
            </a:rPr>
            <a:t>Hospitality plays an important role in the tourist and travel business (Solomon, 2018). </a:t>
          </a:r>
          <a:endParaRPr altLang="en-US"/>
        </a:p>
      </dgm:t>
    </dgm:pt>
    <dgm:pt modelId="{E18D97C5-91D8-4703-A9AF-865B7F345C1A}" type="parTrans" cxnId="{1CC30160-7F33-4111-8F6E-666AD8A86137}">
      <dgm:prSet/>
      <dgm:spPr/>
    </dgm:pt>
    <dgm:pt modelId="{83DD5A9D-8280-4D0D-9023-9CC9D8DECEC2}" type="sibTrans" cxnId="{1CC30160-7F33-4111-8F6E-666AD8A86137}">
      <dgm:prSet/>
      <dgm:spPr/>
    </dgm:pt>
    <dgm:pt modelId="{7A6A7A7A-13E9-408E-B40E-977F0E970498}" type="pres">
      <dgm:prSet presAssocID="{27221725-497D-45F7-8BFA-7ED9D2174110}" presName="linear" presStyleCnt="0">
        <dgm:presLayoutVars>
          <dgm:animLvl val="lvl"/>
          <dgm:resizeHandles val="exact"/>
        </dgm:presLayoutVars>
      </dgm:prSet>
      <dgm:spPr/>
    </dgm:pt>
    <dgm:pt modelId="{A0281434-EF54-44CD-AACA-97105AE2F85D}" type="pres">
      <dgm:prSet presAssocID="{446BFDD0-2093-4ED3-A346-CAE3A2DDC2A7}" presName="parentText" presStyleLbl="node1" presStyleIdx="0" presStyleCnt="5">
        <dgm:presLayoutVars>
          <dgm:chMax val="0"/>
          <dgm:bulletEnabled val="1"/>
        </dgm:presLayoutVars>
      </dgm:prSet>
      <dgm:spPr/>
    </dgm:pt>
    <dgm:pt modelId="{04F1B99D-DE73-4496-94D8-EC810AC9AC69}" type="pres">
      <dgm:prSet presAssocID="{3BFB975C-FFFB-4DE1-88D0-5B9DA8BB1F6B}" presName="spacer" presStyleCnt="0"/>
      <dgm:spPr/>
    </dgm:pt>
    <dgm:pt modelId="{8CDB4B0E-04AF-47AB-B440-9C2B04759354}" type="pres">
      <dgm:prSet presAssocID="{431C6BC9-0F43-46AA-B3F3-844A88B28B68}" presName="parentText" presStyleLbl="node1" presStyleIdx="1" presStyleCnt="5">
        <dgm:presLayoutVars>
          <dgm:chMax val="0"/>
          <dgm:bulletEnabled val="1"/>
        </dgm:presLayoutVars>
      </dgm:prSet>
      <dgm:spPr/>
    </dgm:pt>
    <dgm:pt modelId="{792F50BC-B472-4EE2-B1E2-931FDB58FCB4}" type="pres">
      <dgm:prSet presAssocID="{BAE96F5D-24E4-427A-BD10-2E4A80F079D7}" presName="spacer" presStyleCnt="0"/>
      <dgm:spPr/>
    </dgm:pt>
    <dgm:pt modelId="{69562D3A-FE1B-4AED-9803-1E32CB06CBDD}" type="pres">
      <dgm:prSet presAssocID="{2F71949C-E797-47E5-B8C4-4D401CC29B98}" presName="parentText" presStyleLbl="node1" presStyleIdx="2" presStyleCnt="5">
        <dgm:presLayoutVars>
          <dgm:chMax val="0"/>
          <dgm:bulletEnabled val="1"/>
        </dgm:presLayoutVars>
      </dgm:prSet>
      <dgm:spPr/>
    </dgm:pt>
    <dgm:pt modelId="{C0F2EA52-979C-478C-919D-FC07B16349F0}" type="pres">
      <dgm:prSet presAssocID="{673AFDF4-5D98-4DA3-98BC-D14D0BBB8CB0}" presName="spacer" presStyleCnt="0"/>
      <dgm:spPr/>
    </dgm:pt>
    <dgm:pt modelId="{FF6227F9-6211-4DCD-8D09-4B7AD85356B2}" type="pres">
      <dgm:prSet presAssocID="{6041155D-6AB5-4A42-9C69-E119FBE3BD05}" presName="parentText" presStyleLbl="node1" presStyleIdx="3" presStyleCnt="5">
        <dgm:presLayoutVars>
          <dgm:chMax val="0"/>
          <dgm:bulletEnabled val="1"/>
        </dgm:presLayoutVars>
      </dgm:prSet>
      <dgm:spPr/>
    </dgm:pt>
    <dgm:pt modelId="{B80F6127-B214-4344-B321-FA9902123A85}" type="pres">
      <dgm:prSet presAssocID="{FFDE439C-47C0-4ADB-BE62-6ECD5531317F}" presName="spacer" presStyleCnt="0"/>
      <dgm:spPr/>
    </dgm:pt>
    <dgm:pt modelId="{9DD65B95-FA4A-43F1-97F3-BF417CF81699}" type="pres">
      <dgm:prSet presAssocID="{51223EB8-0897-4F07-B2D4-A0B933B7DF60}" presName="parentText" presStyleLbl="node1" presStyleIdx="4" presStyleCnt="5">
        <dgm:presLayoutVars>
          <dgm:chMax val="0"/>
          <dgm:bulletEnabled val="1"/>
        </dgm:presLayoutVars>
      </dgm:prSet>
      <dgm:spPr/>
    </dgm:pt>
  </dgm:ptLst>
  <dgm:cxnLst>
    <dgm:cxn modelId="{72C69F19-BA1D-4A13-AF8F-EB969F559978}" srcId="{27221725-497D-45F7-8BFA-7ED9D2174110}" destId="{6041155D-6AB5-4A42-9C69-E119FBE3BD05}" srcOrd="3" destOrd="0" parTransId="{ADD928E9-9A3B-4983-8DD7-2B45F07623F1}" sibTransId="{FFDE439C-47C0-4ADB-BE62-6ECD5531317F}"/>
    <dgm:cxn modelId="{1CC30160-7F33-4111-8F6E-666AD8A86137}" srcId="{27221725-497D-45F7-8BFA-7ED9D2174110}" destId="{51223EB8-0897-4F07-B2D4-A0B933B7DF60}" srcOrd="4" destOrd="0" parTransId="{E18D97C5-91D8-4703-A9AF-865B7F345C1A}" sibTransId="{83DD5A9D-8280-4D0D-9023-9CC9D8DECEC2}"/>
    <dgm:cxn modelId="{C0B07F45-85DE-4359-B87D-64D6475BC78D}" type="presOf" srcId="{446BFDD0-2093-4ED3-A346-CAE3A2DDC2A7}" destId="{A0281434-EF54-44CD-AACA-97105AE2F85D}" srcOrd="0" destOrd="0" presId="urn:microsoft.com/office/officeart/2005/8/layout/vList2#5"/>
    <dgm:cxn modelId="{C4B69268-5A72-439A-A2E1-F02F0F63CFA6}" type="presOf" srcId="{27221725-497D-45F7-8BFA-7ED9D2174110}" destId="{7A6A7A7A-13E9-408E-B40E-977F0E970498}" srcOrd="0" destOrd="0" presId="urn:microsoft.com/office/officeart/2005/8/layout/vList2#5"/>
    <dgm:cxn modelId="{B6F7DF49-5ED4-42CF-8041-DDEB0A39B3E2}" srcId="{27221725-497D-45F7-8BFA-7ED9D2174110}" destId="{2F71949C-E797-47E5-B8C4-4D401CC29B98}" srcOrd="2" destOrd="0" parTransId="{C186468E-AD39-4013-AB43-93764D28596B}" sibTransId="{673AFDF4-5D98-4DA3-98BC-D14D0BBB8CB0}"/>
    <dgm:cxn modelId="{0BD7334E-17E1-4E8B-B863-9B61EFFBCCBB}" type="presOf" srcId="{2F71949C-E797-47E5-B8C4-4D401CC29B98}" destId="{69562D3A-FE1B-4AED-9803-1E32CB06CBDD}" srcOrd="0" destOrd="0" presId="urn:microsoft.com/office/officeart/2005/8/layout/vList2#5"/>
    <dgm:cxn modelId="{3AA40051-8454-4B11-A8FF-504B8996B756}" srcId="{27221725-497D-45F7-8BFA-7ED9D2174110}" destId="{431C6BC9-0F43-46AA-B3F3-844A88B28B68}" srcOrd="1" destOrd="0" parTransId="{1F0E43D2-81E7-4899-AECF-C578207B9F45}" sibTransId="{BAE96F5D-24E4-427A-BD10-2E4A80F079D7}"/>
    <dgm:cxn modelId="{00C98482-1A1B-432A-9313-7F2D61153CD5}" srcId="{27221725-497D-45F7-8BFA-7ED9D2174110}" destId="{446BFDD0-2093-4ED3-A346-CAE3A2DDC2A7}" srcOrd="0" destOrd="0" parTransId="{E65F2F7D-97F2-4101-BF36-54419B8CD55A}" sibTransId="{3BFB975C-FFFB-4DE1-88D0-5B9DA8BB1F6B}"/>
    <dgm:cxn modelId="{95278099-1619-40AF-92C7-886434CE28FB}" type="presOf" srcId="{51223EB8-0897-4F07-B2D4-A0B933B7DF60}" destId="{9DD65B95-FA4A-43F1-97F3-BF417CF81699}" srcOrd="0" destOrd="0" presId="urn:microsoft.com/office/officeart/2005/8/layout/vList2#5"/>
    <dgm:cxn modelId="{DB0E1C9D-E28C-456A-92B3-185237DB70BD}" type="presOf" srcId="{431C6BC9-0F43-46AA-B3F3-844A88B28B68}" destId="{8CDB4B0E-04AF-47AB-B440-9C2B04759354}" srcOrd="0" destOrd="0" presId="urn:microsoft.com/office/officeart/2005/8/layout/vList2#5"/>
    <dgm:cxn modelId="{D010BFAC-741B-48E2-8FBB-4E353937D3AE}" type="presOf" srcId="{6041155D-6AB5-4A42-9C69-E119FBE3BD05}" destId="{FF6227F9-6211-4DCD-8D09-4B7AD85356B2}" srcOrd="0" destOrd="0" presId="urn:microsoft.com/office/officeart/2005/8/layout/vList2#5"/>
    <dgm:cxn modelId="{3236A9A3-09A9-4415-AB11-43E4E5F350F3}" type="presParOf" srcId="{7A6A7A7A-13E9-408E-B40E-977F0E970498}" destId="{A0281434-EF54-44CD-AACA-97105AE2F85D}" srcOrd="0" destOrd="0" presId="urn:microsoft.com/office/officeart/2005/8/layout/vList2#5"/>
    <dgm:cxn modelId="{558E91C4-C336-4D09-86D4-3C8CFF7DF2FA}" type="presParOf" srcId="{7A6A7A7A-13E9-408E-B40E-977F0E970498}" destId="{04F1B99D-DE73-4496-94D8-EC810AC9AC69}" srcOrd="1" destOrd="0" presId="urn:microsoft.com/office/officeart/2005/8/layout/vList2#5"/>
    <dgm:cxn modelId="{CFADFC0D-B5D6-4C69-B87A-0FB5573DDCF8}" type="presParOf" srcId="{7A6A7A7A-13E9-408E-B40E-977F0E970498}" destId="{8CDB4B0E-04AF-47AB-B440-9C2B04759354}" srcOrd="2" destOrd="0" presId="urn:microsoft.com/office/officeart/2005/8/layout/vList2#5"/>
    <dgm:cxn modelId="{62DCDC2A-41B8-4944-BD7B-4B9CEBEBE8AD}" type="presParOf" srcId="{7A6A7A7A-13E9-408E-B40E-977F0E970498}" destId="{792F50BC-B472-4EE2-B1E2-931FDB58FCB4}" srcOrd="3" destOrd="0" presId="urn:microsoft.com/office/officeart/2005/8/layout/vList2#5"/>
    <dgm:cxn modelId="{A7B58A02-8CE4-48ED-A64A-00D3917A1D22}" type="presParOf" srcId="{7A6A7A7A-13E9-408E-B40E-977F0E970498}" destId="{69562D3A-FE1B-4AED-9803-1E32CB06CBDD}" srcOrd="4" destOrd="0" presId="urn:microsoft.com/office/officeart/2005/8/layout/vList2#5"/>
    <dgm:cxn modelId="{463A8162-C64A-4FD7-9350-8DB1941ED56B}" type="presParOf" srcId="{7A6A7A7A-13E9-408E-B40E-977F0E970498}" destId="{C0F2EA52-979C-478C-919D-FC07B16349F0}" srcOrd="5" destOrd="0" presId="urn:microsoft.com/office/officeart/2005/8/layout/vList2#5"/>
    <dgm:cxn modelId="{760E146A-3E70-4611-90D2-6D7F7100DE57}" type="presParOf" srcId="{7A6A7A7A-13E9-408E-B40E-977F0E970498}" destId="{FF6227F9-6211-4DCD-8D09-4B7AD85356B2}" srcOrd="6" destOrd="0" presId="urn:microsoft.com/office/officeart/2005/8/layout/vList2#5"/>
    <dgm:cxn modelId="{8F4BD6F7-C38E-4190-B4B4-601349A377E8}" type="presParOf" srcId="{7A6A7A7A-13E9-408E-B40E-977F0E970498}" destId="{B80F6127-B214-4344-B321-FA9902123A85}" srcOrd="7" destOrd="0" presId="urn:microsoft.com/office/officeart/2005/8/layout/vList2#5"/>
    <dgm:cxn modelId="{6771E206-2E49-4076-B494-7191C03343A3}" type="presParOf" srcId="{7A6A7A7A-13E9-408E-B40E-977F0E970498}" destId="{9DD65B95-FA4A-43F1-97F3-BF417CF81699}" srcOrd="8" destOrd="0" presId="urn:microsoft.com/office/officeart/2005/8/layout/vList2#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B1A5526-AD81-424C-992D-13D02C5D46C6}" type="doc">
      <dgm:prSet loTypeId="urn:microsoft.com/office/officeart/2005/8/layout/vList5" qsTypeId="urn:microsoft.com/office/officeart/2005/8/quickstyle/simple1#5" csTypeId="urn:microsoft.com/office/officeart/2005/8/colors/accent1_2#7"/>
      <dgm:spPr/>
      <dgm:t>
        <a:bodyPr/>
        <a:lstStyle/>
        <a:p>
          <a:endParaRPr altLang="en-US"/>
        </a:p>
      </dgm:t>
    </dgm:pt>
    <dgm:pt modelId="{F90A1621-B5BB-4DE9-9E94-8DC9157574CD}">
      <dgm:prSet/>
      <dgm:spPr/>
      <dgm:t>
        <a:bodyPr/>
        <a:lstStyle/>
        <a:p>
          <a:r>
            <a:rPr lang="en-US" b="0" i="0" u="none" baseline="0">
              <a:rtl val="0"/>
            </a:rPr>
            <a:t>Having worked in guest services before is crucial in the highly competitive hospitality sector. </a:t>
          </a:r>
          <a:endParaRPr altLang="en-US"/>
        </a:p>
      </dgm:t>
    </dgm:pt>
    <dgm:pt modelId="{A1D6C973-F873-4D51-B40B-DAF9DCA99556}" type="parTrans" cxnId="{12CA4E51-5539-4B40-BB0B-3EEC36245316}">
      <dgm:prSet/>
      <dgm:spPr/>
    </dgm:pt>
    <dgm:pt modelId="{5638AC73-B729-48E5-A4F5-16DDAFD12BDC}" type="sibTrans" cxnId="{12CA4E51-5539-4B40-BB0B-3EEC36245316}">
      <dgm:prSet/>
      <dgm:spPr/>
    </dgm:pt>
    <dgm:pt modelId="{FAE9FC25-6F1D-4697-9BC4-947C69D2C695}">
      <dgm:prSet/>
      <dgm:spPr/>
      <dgm:t>
        <a:bodyPr/>
        <a:lstStyle/>
        <a:p>
          <a:r>
            <a:rPr lang="en-US" b="0" i="0" u="none" baseline="0">
              <a:rtl val="0"/>
            </a:rPr>
            <a:t>Given the abundance of options available to them:</a:t>
          </a:r>
          <a:endParaRPr altLang="en-US"/>
        </a:p>
      </dgm:t>
    </dgm:pt>
    <dgm:pt modelId="{4D4C97D7-4936-46E3-B36C-12A7B7AE86B0}" type="parTrans" cxnId="{6EAB8AAC-4704-4AFB-8697-060DE4DFBFB8}">
      <dgm:prSet/>
      <dgm:spPr/>
    </dgm:pt>
    <dgm:pt modelId="{9447A6DB-3F58-41DB-A37D-A6764D4F6132}" type="sibTrans" cxnId="{6EAB8AAC-4704-4AFB-8697-060DE4DFBFB8}">
      <dgm:prSet/>
      <dgm:spPr/>
    </dgm:pt>
    <dgm:pt modelId="{AE1A8852-7924-4825-8A10-19BBAD0AE1CE}">
      <dgm:prSet/>
      <dgm:spPr/>
      <dgm:t>
        <a:bodyPr/>
        <a:lstStyle/>
        <a:p>
          <a:r>
            <a:rPr lang="en-US" b="0" i="0" u="none" baseline="0">
              <a:rtl val="0"/>
            </a:rPr>
            <a:t>Acquire Confidence </a:t>
          </a:r>
          <a:endParaRPr altLang="en-US"/>
        </a:p>
      </dgm:t>
    </dgm:pt>
    <dgm:pt modelId="{0AA3D2FA-A16E-4BA1-AAC2-B53AA2A6A067}" type="parTrans" cxnId="{7F70ED38-776F-4029-93F7-116BD828A81F}">
      <dgm:prSet/>
      <dgm:spPr/>
    </dgm:pt>
    <dgm:pt modelId="{997A44FF-980B-4A77-B261-8C52E1D239DC}" type="sibTrans" cxnId="{7F70ED38-776F-4029-93F7-116BD828A81F}">
      <dgm:prSet/>
      <dgm:spPr/>
    </dgm:pt>
    <dgm:pt modelId="{4F565796-437D-4658-8A15-B6FA7F522EB5}">
      <dgm:prSet/>
      <dgm:spPr/>
      <dgm:t>
        <a:bodyPr/>
        <a:lstStyle/>
        <a:p>
          <a:r>
            <a:rPr lang="en-US" b="0" i="0" u="none" baseline="0">
              <a:rtl val="0"/>
            </a:rPr>
            <a:t>Improve Competitiveness </a:t>
          </a:r>
          <a:endParaRPr altLang="en-US"/>
        </a:p>
      </dgm:t>
    </dgm:pt>
    <dgm:pt modelId="{2AA176E6-8D25-4400-B115-E8EC3785916A}" type="parTrans" cxnId="{AE1A0722-F8AE-4651-803C-0B2C062803C3}">
      <dgm:prSet/>
      <dgm:spPr/>
    </dgm:pt>
    <dgm:pt modelId="{CA5F2020-27D0-40FB-BBDD-E9FF1D165AF8}" type="sibTrans" cxnId="{AE1A0722-F8AE-4651-803C-0B2C062803C3}">
      <dgm:prSet/>
      <dgm:spPr/>
    </dgm:pt>
    <dgm:pt modelId="{06259EBD-28F7-463C-B7EA-FDB2452C5559}">
      <dgm:prSet/>
      <dgm:spPr/>
      <dgm:t>
        <a:bodyPr/>
        <a:lstStyle/>
        <a:p>
          <a:r>
            <a:rPr lang="en-US" b="0" i="0" u="none" baseline="0">
              <a:rtl val="0"/>
            </a:rPr>
            <a:t>Satisfaction of Customers </a:t>
          </a:r>
          <a:endParaRPr altLang="en-US"/>
        </a:p>
      </dgm:t>
    </dgm:pt>
    <dgm:pt modelId="{9E561BA9-176B-4F74-837A-AF8F5262EDAF}" type="parTrans" cxnId="{263B2412-4EEB-42E8-B975-6A4E55A1C971}">
      <dgm:prSet/>
      <dgm:spPr/>
    </dgm:pt>
    <dgm:pt modelId="{B2D95EB0-01DC-425C-90AE-64008C1A066F}" type="sibTrans" cxnId="{263B2412-4EEB-42E8-B975-6A4E55A1C971}">
      <dgm:prSet/>
      <dgm:spPr/>
    </dgm:pt>
    <dgm:pt modelId="{A9299C53-E79C-48CA-A45B-6FE644DB24C7}" type="pres">
      <dgm:prSet presAssocID="{0B1A5526-AD81-424C-992D-13D02C5D46C6}" presName="Name0" presStyleCnt="0">
        <dgm:presLayoutVars>
          <dgm:dir/>
          <dgm:animLvl val="lvl"/>
          <dgm:resizeHandles val="exact"/>
        </dgm:presLayoutVars>
      </dgm:prSet>
      <dgm:spPr/>
    </dgm:pt>
    <dgm:pt modelId="{61D6EE54-9672-4268-AFE6-4B700E3C3B1D}" type="pres">
      <dgm:prSet presAssocID="{F90A1621-B5BB-4DE9-9E94-8DC9157574CD}" presName="linNode" presStyleCnt="0"/>
      <dgm:spPr/>
    </dgm:pt>
    <dgm:pt modelId="{2207CF38-FE33-422B-8BC7-532D6A989272}" type="pres">
      <dgm:prSet presAssocID="{F90A1621-B5BB-4DE9-9E94-8DC9157574CD}" presName="parentText" presStyleLbl="node1" presStyleIdx="0" presStyleCnt="2" custScaleX="245463" custLinFactNeighborX="15362">
        <dgm:presLayoutVars>
          <dgm:chMax val="1"/>
          <dgm:bulletEnabled val="1"/>
        </dgm:presLayoutVars>
      </dgm:prSet>
      <dgm:spPr/>
    </dgm:pt>
    <dgm:pt modelId="{174AB1AE-0660-49D8-80AC-E5179A5E630D}" type="pres">
      <dgm:prSet presAssocID="{5638AC73-B729-48E5-A4F5-16DDAFD12BDC}" presName="sp" presStyleCnt="0"/>
      <dgm:spPr/>
    </dgm:pt>
    <dgm:pt modelId="{2EFE69CC-00D0-4B7F-857A-23E75D2D7629}" type="pres">
      <dgm:prSet presAssocID="{FAE9FC25-6F1D-4697-9BC4-947C69D2C695}" presName="linNode" presStyleCnt="0"/>
      <dgm:spPr/>
    </dgm:pt>
    <dgm:pt modelId="{6FB28825-693B-4DB6-BFB8-5DBD74A63845}" type="pres">
      <dgm:prSet presAssocID="{FAE9FC25-6F1D-4697-9BC4-947C69D2C695}" presName="parentText" presStyleLbl="node1" presStyleIdx="1" presStyleCnt="2">
        <dgm:presLayoutVars>
          <dgm:chMax val="1"/>
          <dgm:bulletEnabled val="1"/>
        </dgm:presLayoutVars>
      </dgm:prSet>
      <dgm:spPr/>
    </dgm:pt>
    <dgm:pt modelId="{C72448E1-32C3-4A2F-B1BA-F8205FAE8C2E}" type="pres">
      <dgm:prSet presAssocID="{FAE9FC25-6F1D-4697-9BC4-947C69D2C695}" presName="descendantText" presStyleLbl="alignAccFollowNode1" presStyleIdx="0" presStyleCnt="1">
        <dgm:presLayoutVars>
          <dgm:bulletEnabled val="1"/>
        </dgm:presLayoutVars>
      </dgm:prSet>
      <dgm:spPr/>
    </dgm:pt>
  </dgm:ptLst>
  <dgm:cxnLst>
    <dgm:cxn modelId="{263B2412-4EEB-42E8-B975-6A4E55A1C971}" srcId="{FAE9FC25-6F1D-4697-9BC4-947C69D2C695}" destId="{06259EBD-28F7-463C-B7EA-FDB2452C5559}" srcOrd="2" destOrd="0" parTransId="{9E561BA9-176B-4F74-837A-AF8F5262EDAF}" sibTransId="{B2D95EB0-01DC-425C-90AE-64008C1A066F}"/>
    <dgm:cxn modelId="{AE1A0722-F8AE-4651-803C-0B2C062803C3}" srcId="{FAE9FC25-6F1D-4697-9BC4-947C69D2C695}" destId="{4F565796-437D-4658-8A15-B6FA7F522EB5}" srcOrd="1" destOrd="0" parTransId="{2AA176E6-8D25-4400-B115-E8EC3785916A}" sibTransId="{CA5F2020-27D0-40FB-BBDD-E9FF1D165AF8}"/>
    <dgm:cxn modelId="{4EC36834-C357-4189-B200-92115303C45B}" type="presOf" srcId="{4F565796-437D-4658-8A15-B6FA7F522EB5}" destId="{C72448E1-32C3-4A2F-B1BA-F8205FAE8C2E}" srcOrd="0" destOrd="1" presId="urn:microsoft.com/office/officeart/2005/8/layout/vList5"/>
    <dgm:cxn modelId="{7F70ED38-776F-4029-93F7-116BD828A81F}" srcId="{FAE9FC25-6F1D-4697-9BC4-947C69D2C695}" destId="{AE1A8852-7924-4825-8A10-19BBAD0AE1CE}" srcOrd="0" destOrd="0" parTransId="{0AA3D2FA-A16E-4BA1-AAC2-B53AA2A6A067}" sibTransId="{997A44FF-980B-4A77-B261-8C52E1D239DC}"/>
    <dgm:cxn modelId="{5850AB3F-AD5B-4B03-AD03-7CFD3FA5896D}" type="presOf" srcId="{FAE9FC25-6F1D-4697-9BC4-947C69D2C695}" destId="{6FB28825-693B-4DB6-BFB8-5DBD74A63845}" srcOrd="0" destOrd="0" presId="urn:microsoft.com/office/officeart/2005/8/layout/vList5"/>
    <dgm:cxn modelId="{12CA4E51-5539-4B40-BB0B-3EEC36245316}" srcId="{0B1A5526-AD81-424C-992D-13D02C5D46C6}" destId="{F90A1621-B5BB-4DE9-9E94-8DC9157574CD}" srcOrd="0" destOrd="0" parTransId="{A1D6C973-F873-4D51-B40B-DAF9DCA99556}" sibTransId="{5638AC73-B729-48E5-A4F5-16DDAFD12BDC}"/>
    <dgm:cxn modelId="{BA2C9D7D-F542-48BF-B5ED-275BD1431559}" type="presOf" srcId="{F90A1621-B5BB-4DE9-9E94-8DC9157574CD}" destId="{2207CF38-FE33-422B-8BC7-532D6A989272}" srcOrd="0" destOrd="0" presId="urn:microsoft.com/office/officeart/2005/8/layout/vList5"/>
    <dgm:cxn modelId="{ABA96197-C926-4CAB-9233-25A31AC7AC70}" type="presOf" srcId="{0B1A5526-AD81-424C-992D-13D02C5D46C6}" destId="{A9299C53-E79C-48CA-A45B-6FE644DB24C7}" srcOrd="0" destOrd="0" presId="urn:microsoft.com/office/officeart/2005/8/layout/vList5"/>
    <dgm:cxn modelId="{9A4098A4-43C8-4ACE-A865-1B99EA9BC461}" type="presOf" srcId="{AE1A8852-7924-4825-8A10-19BBAD0AE1CE}" destId="{C72448E1-32C3-4A2F-B1BA-F8205FAE8C2E}" srcOrd="0" destOrd="0" presId="urn:microsoft.com/office/officeart/2005/8/layout/vList5"/>
    <dgm:cxn modelId="{43BAEBA5-9700-4DC7-94C5-3F3755972315}" type="presOf" srcId="{06259EBD-28F7-463C-B7EA-FDB2452C5559}" destId="{C72448E1-32C3-4A2F-B1BA-F8205FAE8C2E}" srcOrd="0" destOrd="2" presId="urn:microsoft.com/office/officeart/2005/8/layout/vList5"/>
    <dgm:cxn modelId="{6EAB8AAC-4704-4AFB-8697-060DE4DFBFB8}" srcId="{0B1A5526-AD81-424C-992D-13D02C5D46C6}" destId="{FAE9FC25-6F1D-4697-9BC4-947C69D2C695}" srcOrd="1" destOrd="0" parTransId="{4D4C97D7-4936-46E3-B36C-12A7B7AE86B0}" sibTransId="{9447A6DB-3F58-41DB-A37D-A6764D4F6132}"/>
    <dgm:cxn modelId="{4A2D4899-D5D2-427B-AB1A-A96A5033B82D}" type="presParOf" srcId="{A9299C53-E79C-48CA-A45B-6FE644DB24C7}" destId="{61D6EE54-9672-4268-AFE6-4B700E3C3B1D}" srcOrd="0" destOrd="0" presId="urn:microsoft.com/office/officeart/2005/8/layout/vList5"/>
    <dgm:cxn modelId="{11F2F106-7B9A-489C-A048-CECD26AD99CB}" type="presParOf" srcId="{61D6EE54-9672-4268-AFE6-4B700E3C3B1D}" destId="{2207CF38-FE33-422B-8BC7-532D6A989272}" srcOrd="0" destOrd="0" presId="urn:microsoft.com/office/officeart/2005/8/layout/vList5"/>
    <dgm:cxn modelId="{621BAF3F-EFA5-4B0F-B7C3-4FBDF97564E7}" type="presParOf" srcId="{A9299C53-E79C-48CA-A45B-6FE644DB24C7}" destId="{174AB1AE-0660-49D8-80AC-E5179A5E630D}" srcOrd="1" destOrd="0" presId="urn:microsoft.com/office/officeart/2005/8/layout/vList5"/>
    <dgm:cxn modelId="{C232DAAD-7119-4527-8E98-734F3CA3192E}" type="presParOf" srcId="{A9299C53-E79C-48CA-A45B-6FE644DB24C7}" destId="{2EFE69CC-00D0-4B7F-857A-23E75D2D7629}" srcOrd="2" destOrd="0" presId="urn:microsoft.com/office/officeart/2005/8/layout/vList5"/>
    <dgm:cxn modelId="{D3649B91-CF9D-40A8-9FDC-8F3A6B4065B5}" type="presParOf" srcId="{2EFE69CC-00D0-4B7F-857A-23E75D2D7629}" destId="{6FB28825-693B-4DB6-BFB8-5DBD74A63845}" srcOrd="0" destOrd="0" presId="urn:microsoft.com/office/officeart/2005/8/layout/vList5"/>
    <dgm:cxn modelId="{266C7BC0-3D23-40AF-9AB6-FB25F549BDDD}" type="presParOf" srcId="{2EFE69CC-00D0-4B7F-857A-23E75D2D7629}" destId="{C72448E1-32C3-4A2F-B1BA-F8205FAE8C2E}"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E442CE-7654-4381-8C53-019DF195E141}" type="doc">
      <dgm:prSet loTypeId="urn:microsoft.com/office/officeart/2005/8/layout/vList2#6" qsTypeId="urn:microsoft.com/office/officeart/2005/8/quickstyle/simple1#6" csTypeId="urn:microsoft.com/office/officeart/2005/8/colors/accent1_2#8"/>
      <dgm:spPr/>
      <dgm:t>
        <a:bodyPr/>
        <a:lstStyle/>
        <a:p>
          <a:endParaRPr altLang="en-US"/>
        </a:p>
      </dgm:t>
    </dgm:pt>
    <dgm:pt modelId="{5D9D8E9D-C8D3-47E0-A331-E183CC703B15}">
      <dgm:prSet/>
      <dgm:spPr/>
      <dgm:t>
        <a:bodyPr/>
        <a:lstStyle/>
        <a:p>
          <a:r>
            <a:rPr lang="en-US" b="0" i="0" u="none" baseline="0">
              <a:rtl val="0"/>
            </a:rPr>
            <a:t>The W Hotel chain is a global leader in the hospitality industry. </a:t>
          </a:r>
          <a:endParaRPr altLang="en-US"/>
        </a:p>
      </dgm:t>
    </dgm:pt>
    <dgm:pt modelId="{367FCD1B-ECB1-4944-9A1D-C967F6380BC3}" type="parTrans" cxnId="{7EB199CD-BFD6-4C09-9FF3-905BB073982C}">
      <dgm:prSet/>
      <dgm:spPr/>
    </dgm:pt>
    <dgm:pt modelId="{0E868865-7F62-4749-A19A-459FAF1D5ADE}" type="sibTrans" cxnId="{7EB199CD-BFD6-4C09-9FF3-905BB073982C}">
      <dgm:prSet/>
      <dgm:spPr/>
    </dgm:pt>
    <dgm:pt modelId="{82FE07A1-DEF6-4B90-A36E-6226090A6551}">
      <dgm:prSet/>
      <dgm:spPr/>
      <dgm:t>
        <a:bodyPr/>
        <a:lstStyle/>
        <a:p>
          <a:r>
            <a:rPr lang="en-US" b="0" i="0" u="none" baseline="0">
              <a:rtl val="0"/>
            </a:rPr>
            <a:t>When staying at a W Hotel, guests can expect a luxurious stay tailored specifically to their preferences. </a:t>
          </a:r>
          <a:endParaRPr altLang="en-US"/>
        </a:p>
      </dgm:t>
    </dgm:pt>
    <dgm:pt modelId="{AE67DD91-B594-4CA3-A71F-E1DAB57DEAB6}" type="parTrans" cxnId="{4A350BC1-820A-417F-A439-7569677DAF87}">
      <dgm:prSet/>
      <dgm:spPr/>
    </dgm:pt>
    <dgm:pt modelId="{6691FDFC-8181-4A6F-961B-015A14ACF085}" type="sibTrans" cxnId="{4A350BC1-820A-417F-A439-7569677DAF87}">
      <dgm:prSet/>
      <dgm:spPr/>
    </dgm:pt>
    <dgm:pt modelId="{620647FB-91A5-46A0-9429-A8FC6E9F54B6}">
      <dgm:prSet/>
      <dgm:spPr/>
      <dgm:t>
        <a:bodyPr/>
        <a:lstStyle/>
        <a:p>
          <a:r>
            <a:rPr lang="en-US" b="0" i="0" u="none" baseline="0">
              <a:rtl val="0"/>
            </a:rPr>
            <a:t>Business and vacation travellers make up the majority of W Hotels' consumers. </a:t>
          </a:r>
          <a:endParaRPr altLang="en-US"/>
        </a:p>
      </dgm:t>
    </dgm:pt>
    <dgm:pt modelId="{5893630A-483F-4743-94D4-330F8AD5EC32}" type="parTrans" cxnId="{81BCB35B-2EE6-4976-AE81-3129BDB42A5F}">
      <dgm:prSet/>
      <dgm:spPr/>
    </dgm:pt>
    <dgm:pt modelId="{A7F4B859-EF99-4645-BFBA-D92FFD8A8975}" type="sibTrans" cxnId="{81BCB35B-2EE6-4976-AE81-3129BDB42A5F}">
      <dgm:prSet/>
      <dgm:spPr/>
    </dgm:pt>
    <dgm:pt modelId="{AE8DA038-F7FB-4153-A83E-8C03B021DCA1}">
      <dgm:prSet/>
      <dgm:spPr/>
      <dgm:t>
        <a:bodyPr/>
        <a:lstStyle/>
        <a:p>
          <a:r>
            <a:rPr lang="en-US" b="0" i="0" u="none" baseline="0">
              <a:rtl val="0"/>
            </a:rPr>
            <a:t>W Hotels strive to create a relaxing and enjoyable experience for their guests through a variety of services and amenities. </a:t>
          </a:r>
          <a:endParaRPr altLang="en-US"/>
        </a:p>
      </dgm:t>
    </dgm:pt>
    <dgm:pt modelId="{7E58AF0E-02DD-41F8-9465-4505A0869639}" type="parTrans" cxnId="{F99A8E17-E044-454E-B077-990D13C4B905}">
      <dgm:prSet/>
      <dgm:spPr/>
    </dgm:pt>
    <dgm:pt modelId="{7DB27004-2D7E-489A-B542-BBFF43FC199F}" type="sibTrans" cxnId="{F99A8E17-E044-454E-B077-990D13C4B905}">
      <dgm:prSet/>
      <dgm:spPr/>
    </dgm:pt>
    <dgm:pt modelId="{4D66CF25-1354-4AFC-8093-9B9540676695}">
      <dgm:prSet/>
      <dgm:spPr/>
      <dgm:t>
        <a:bodyPr/>
        <a:lstStyle/>
        <a:p>
          <a:r>
            <a:rPr lang="en-US" b="0" i="0" u="none" baseline="0">
              <a:rtl val="0"/>
            </a:rPr>
            <a:t>A 24-hour front desk, concierge services, free Wi-Fi, a conference room, and a gym are all part of the package. </a:t>
          </a:r>
          <a:endParaRPr altLang="en-US"/>
        </a:p>
      </dgm:t>
    </dgm:pt>
    <dgm:pt modelId="{0124408D-8FC6-4AC8-ABF2-098E81C76EB9}" type="parTrans" cxnId="{796C09BF-85D9-44DF-842F-39C30DF8F8AF}">
      <dgm:prSet/>
      <dgm:spPr/>
    </dgm:pt>
    <dgm:pt modelId="{DEA97831-AFD3-4178-B3BF-6E5BC7550412}" type="sibTrans" cxnId="{796C09BF-85D9-44DF-842F-39C30DF8F8AF}">
      <dgm:prSet/>
      <dgm:spPr/>
    </dgm:pt>
    <dgm:pt modelId="{5E5B5CA9-D608-48E1-9400-4F70D8172B62}">
      <dgm:prSet/>
      <dgm:spPr/>
      <dgm:t>
        <a:bodyPr/>
        <a:lstStyle/>
        <a:p>
          <a:r>
            <a:rPr lang="en-US" b="0" i="0" u="none" baseline="0">
              <a:rtl val="0"/>
            </a:rPr>
            <a:t>In addition, guests of W Hotels can enjoy a wide variety of recreational amenities. </a:t>
          </a:r>
          <a:endParaRPr altLang="en-US"/>
        </a:p>
      </dgm:t>
    </dgm:pt>
    <dgm:pt modelId="{72DD3F76-4474-4A78-A50E-4F8BD3E21147}" type="parTrans" cxnId="{8994220C-54B1-47CD-981D-44076A5EB32D}">
      <dgm:prSet/>
      <dgm:spPr/>
    </dgm:pt>
    <dgm:pt modelId="{8FA10DBB-80F7-445C-AFBF-5470E3FFAD9A}" type="sibTrans" cxnId="{8994220C-54B1-47CD-981D-44076A5EB32D}">
      <dgm:prSet/>
      <dgm:spPr/>
    </dgm:pt>
    <dgm:pt modelId="{481A56EA-E4F1-40E8-841E-80257F34CC3D}" type="pres">
      <dgm:prSet presAssocID="{A3E442CE-7654-4381-8C53-019DF195E141}" presName="linear" presStyleCnt="0">
        <dgm:presLayoutVars>
          <dgm:animLvl val="lvl"/>
          <dgm:resizeHandles val="exact"/>
        </dgm:presLayoutVars>
      </dgm:prSet>
      <dgm:spPr/>
    </dgm:pt>
    <dgm:pt modelId="{59A5B1C1-51FB-4E99-8D5E-1493F29AC05D}" type="pres">
      <dgm:prSet presAssocID="{5D9D8E9D-C8D3-47E0-A331-E183CC703B15}" presName="parentText" presStyleLbl="node1" presStyleIdx="0" presStyleCnt="6">
        <dgm:presLayoutVars>
          <dgm:chMax val="0"/>
          <dgm:bulletEnabled val="1"/>
        </dgm:presLayoutVars>
      </dgm:prSet>
      <dgm:spPr/>
    </dgm:pt>
    <dgm:pt modelId="{F5A97841-2F44-4FEC-B32A-5AF016201561}" type="pres">
      <dgm:prSet presAssocID="{0E868865-7F62-4749-A19A-459FAF1D5ADE}" presName="spacer" presStyleCnt="0"/>
      <dgm:spPr/>
    </dgm:pt>
    <dgm:pt modelId="{D3DC19AC-DA0D-4915-8174-EA5D4853EE7F}" type="pres">
      <dgm:prSet presAssocID="{82FE07A1-DEF6-4B90-A36E-6226090A6551}" presName="parentText" presStyleLbl="node1" presStyleIdx="1" presStyleCnt="6">
        <dgm:presLayoutVars>
          <dgm:chMax val="0"/>
          <dgm:bulletEnabled val="1"/>
        </dgm:presLayoutVars>
      </dgm:prSet>
      <dgm:spPr/>
    </dgm:pt>
    <dgm:pt modelId="{153E2FF1-B3FD-463C-B5C7-0AA32EAEAE4F}" type="pres">
      <dgm:prSet presAssocID="{6691FDFC-8181-4A6F-961B-015A14ACF085}" presName="spacer" presStyleCnt="0"/>
      <dgm:spPr/>
    </dgm:pt>
    <dgm:pt modelId="{EDE5AA14-B05F-4BCC-9147-5FB83071FFAB}" type="pres">
      <dgm:prSet presAssocID="{620647FB-91A5-46A0-9429-A8FC6E9F54B6}" presName="parentText" presStyleLbl="node1" presStyleIdx="2" presStyleCnt="6">
        <dgm:presLayoutVars>
          <dgm:chMax val="0"/>
          <dgm:bulletEnabled val="1"/>
        </dgm:presLayoutVars>
      </dgm:prSet>
      <dgm:spPr/>
    </dgm:pt>
    <dgm:pt modelId="{20C21B4C-B6BC-4600-B10E-21FB27005AC3}" type="pres">
      <dgm:prSet presAssocID="{A7F4B859-EF99-4645-BFBA-D92FFD8A8975}" presName="spacer" presStyleCnt="0"/>
      <dgm:spPr/>
    </dgm:pt>
    <dgm:pt modelId="{3CCF07D1-33C0-41C4-A120-8A5D1F11A401}" type="pres">
      <dgm:prSet presAssocID="{AE8DA038-F7FB-4153-A83E-8C03B021DCA1}" presName="parentText" presStyleLbl="node1" presStyleIdx="3" presStyleCnt="6">
        <dgm:presLayoutVars>
          <dgm:chMax val="0"/>
          <dgm:bulletEnabled val="1"/>
        </dgm:presLayoutVars>
      </dgm:prSet>
      <dgm:spPr/>
    </dgm:pt>
    <dgm:pt modelId="{8CC69051-415C-44F6-BA32-41236B6B6F98}" type="pres">
      <dgm:prSet presAssocID="{7DB27004-2D7E-489A-B542-BBFF43FC199F}" presName="spacer" presStyleCnt="0"/>
      <dgm:spPr/>
    </dgm:pt>
    <dgm:pt modelId="{0D54ED16-2DB8-4720-940A-6A68A23CA2DA}" type="pres">
      <dgm:prSet presAssocID="{4D66CF25-1354-4AFC-8093-9B9540676695}" presName="parentText" presStyleLbl="node1" presStyleIdx="4" presStyleCnt="6">
        <dgm:presLayoutVars>
          <dgm:chMax val="0"/>
          <dgm:bulletEnabled val="1"/>
        </dgm:presLayoutVars>
      </dgm:prSet>
      <dgm:spPr/>
    </dgm:pt>
    <dgm:pt modelId="{410C57F4-9F3F-41B5-B4B8-4DEB207A4339}" type="pres">
      <dgm:prSet presAssocID="{DEA97831-AFD3-4178-B3BF-6E5BC7550412}" presName="spacer" presStyleCnt="0"/>
      <dgm:spPr/>
    </dgm:pt>
    <dgm:pt modelId="{A2DFEE9A-34F7-4921-A16E-062FE33ED70C}" type="pres">
      <dgm:prSet presAssocID="{5E5B5CA9-D608-48E1-9400-4F70D8172B62}" presName="parentText" presStyleLbl="node1" presStyleIdx="5" presStyleCnt="6">
        <dgm:presLayoutVars>
          <dgm:chMax val="0"/>
          <dgm:bulletEnabled val="1"/>
        </dgm:presLayoutVars>
      </dgm:prSet>
      <dgm:spPr/>
    </dgm:pt>
  </dgm:ptLst>
  <dgm:cxnLst>
    <dgm:cxn modelId="{8994220C-54B1-47CD-981D-44076A5EB32D}" srcId="{A3E442CE-7654-4381-8C53-019DF195E141}" destId="{5E5B5CA9-D608-48E1-9400-4F70D8172B62}" srcOrd="5" destOrd="0" parTransId="{72DD3F76-4474-4A78-A50E-4F8BD3E21147}" sibTransId="{8FA10DBB-80F7-445C-AFBF-5470E3FFAD9A}"/>
    <dgm:cxn modelId="{F99A8E17-E044-454E-B077-990D13C4B905}" srcId="{A3E442CE-7654-4381-8C53-019DF195E141}" destId="{AE8DA038-F7FB-4153-A83E-8C03B021DCA1}" srcOrd="3" destOrd="0" parTransId="{7E58AF0E-02DD-41F8-9465-4505A0869639}" sibTransId="{7DB27004-2D7E-489A-B542-BBFF43FC199F}"/>
    <dgm:cxn modelId="{0F6D0619-B46E-4CA9-8907-599CD74759ED}" type="presOf" srcId="{82FE07A1-DEF6-4B90-A36E-6226090A6551}" destId="{D3DC19AC-DA0D-4915-8174-EA5D4853EE7F}" srcOrd="0" destOrd="0" presId="urn:microsoft.com/office/officeart/2005/8/layout/vList2#6"/>
    <dgm:cxn modelId="{245E672D-022D-4870-A393-71336C1508E6}" type="presOf" srcId="{4D66CF25-1354-4AFC-8093-9B9540676695}" destId="{0D54ED16-2DB8-4720-940A-6A68A23CA2DA}" srcOrd="0" destOrd="0" presId="urn:microsoft.com/office/officeart/2005/8/layout/vList2#6"/>
    <dgm:cxn modelId="{81BCB35B-2EE6-4976-AE81-3129BDB42A5F}" srcId="{A3E442CE-7654-4381-8C53-019DF195E141}" destId="{620647FB-91A5-46A0-9429-A8FC6E9F54B6}" srcOrd="2" destOrd="0" parTransId="{5893630A-483F-4743-94D4-330F8AD5EC32}" sibTransId="{A7F4B859-EF99-4645-BFBA-D92FFD8A8975}"/>
    <dgm:cxn modelId="{29DD1445-41CB-4337-8576-078984A6D78A}" type="presOf" srcId="{620647FB-91A5-46A0-9429-A8FC6E9F54B6}" destId="{EDE5AA14-B05F-4BCC-9147-5FB83071FFAB}" srcOrd="0" destOrd="0" presId="urn:microsoft.com/office/officeart/2005/8/layout/vList2#6"/>
    <dgm:cxn modelId="{5BE1E89D-F8E9-4677-A2A8-648A5F1CED91}" type="presOf" srcId="{5D9D8E9D-C8D3-47E0-A331-E183CC703B15}" destId="{59A5B1C1-51FB-4E99-8D5E-1493F29AC05D}" srcOrd="0" destOrd="0" presId="urn:microsoft.com/office/officeart/2005/8/layout/vList2#6"/>
    <dgm:cxn modelId="{C850B29F-20FC-4211-B6C6-F71B3A281882}" type="presOf" srcId="{AE8DA038-F7FB-4153-A83E-8C03B021DCA1}" destId="{3CCF07D1-33C0-41C4-A120-8A5D1F11A401}" srcOrd="0" destOrd="0" presId="urn:microsoft.com/office/officeart/2005/8/layout/vList2#6"/>
    <dgm:cxn modelId="{796C09BF-85D9-44DF-842F-39C30DF8F8AF}" srcId="{A3E442CE-7654-4381-8C53-019DF195E141}" destId="{4D66CF25-1354-4AFC-8093-9B9540676695}" srcOrd="4" destOrd="0" parTransId="{0124408D-8FC6-4AC8-ABF2-098E81C76EB9}" sibTransId="{DEA97831-AFD3-4178-B3BF-6E5BC7550412}"/>
    <dgm:cxn modelId="{4A350BC1-820A-417F-A439-7569677DAF87}" srcId="{A3E442CE-7654-4381-8C53-019DF195E141}" destId="{82FE07A1-DEF6-4B90-A36E-6226090A6551}" srcOrd="1" destOrd="0" parTransId="{AE67DD91-B594-4CA3-A71F-E1DAB57DEAB6}" sibTransId="{6691FDFC-8181-4A6F-961B-015A14ACF085}"/>
    <dgm:cxn modelId="{2D8D9AC4-ADAD-4F04-A8D7-71C2E89F0808}" type="presOf" srcId="{5E5B5CA9-D608-48E1-9400-4F70D8172B62}" destId="{A2DFEE9A-34F7-4921-A16E-062FE33ED70C}" srcOrd="0" destOrd="0" presId="urn:microsoft.com/office/officeart/2005/8/layout/vList2#6"/>
    <dgm:cxn modelId="{7EB199CD-BFD6-4C09-9FF3-905BB073982C}" srcId="{A3E442CE-7654-4381-8C53-019DF195E141}" destId="{5D9D8E9D-C8D3-47E0-A331-E183CC703B15}" srcOrd="0" destOrd="0" parTransId="{367FCD1B-ECB1-4944-9A1D-C967F6380BC3}" sibTransId="{0E868865-7F62-4749-A19A-459FAF1D5ADE}"/>
    <dgm:cxn modelId="{4C986BD6-43DB-4A5E-A2E6-F21CBE55CA2B}" type="presOf" srcId="{A3E442CE-7654-4381-8C53-019DF195E141}" destId="{481A56EA-E4F1-40E8-841E-80257F34CC3D}" srcOrd="0" destOrd="0" presId="urn:microsoft.com/office/officeart/2005/8/layout/vList2#6"/>
    <dgm:cxn modelId="{E5160EEB-D506-45BB-A7B7-F233B1BF51AB}" type="presParOf" srcId="{481A56EA-E4F1-40E8-841E-80257F34CC3D}" destId="{59A5B1C1-51FB-4E99-8D5E-1493F29AC05D}" srcOrd="0" destOrd="0" presId="urn:microsoft.com/office/officeart/2005/8/layout/vList2#6"/>
    <dgm:cxn modelId="{25FD7C5D-DBAA-49D7-A169-D888996BD297}" type="presParOf" srcId="{481A56EA-E4F1-40E8-841E-80257F34CC3D}" destId="{F5A97841-2F44-4FEC-B32A-5AF016201561}" srcOrd="1" destOrd="0" presId="urn:microsoft.com/office/officeart/2005/8/layout/vList2#6"/>
    <dgm:cxn modelId="{CB7AB5F1-E0B1-4546-ACA8-A53C8B02C7EB}" type="presParOf" srcId="{481A56EA-E4F1-40E8-841E-80257F34CC3D}" destId="{D3DC19AC-DA0D-4915-8174-EA5D4853EE7F}" srcOrd="2" destOrd="0" presId="urn:microsoft.com/office/officeart/2005/8/layout/vList2#6"/>
    <dgm:cxn modelId="{BF86B0A4-102D-4738-8590-44D6E8AF7282}" type="presParOf" srcId="{481A56EA-E4F1-40E8-841E-80257F34CC3D}" destId="{153E2FF1-B3FD-463C-B5C7-0AA32EAEAE4F}" srcOrd="3" destOrd="0" presId="urn:microsoft.com/office/officeart/2005/8/layout/vList2#6"/>
    <dgm:cxn modelId="{8E280C4A-C402-4691-B2D8-F3382346B731}" type="presParOf" srcId="{481A56EA-E4F1-40E8-841E-80257F34CC3D}" destId="{EDE5AA14-B05F-4BCC-9147-5FB83071FFAB}" srcOrd="4" destOrd="0" presId="urn:microsoft.com/office/officeart/2005/8/layout/vList2#6"/>
    <dgm:cxn modelId="{68C9DFC1-B4C7-47AC-9E7D-930C5D2FAE58}" type="presParOf" srcId="{481A56EA-E4F1-40E8-841E-80257F34CC3D}" destId="{20C21B4C-B6BC-4600-B10E-21FB27005AC3}" srcOrd="5" destOrd="0" presId="urn:microsoft.com/office/officeart/2005/8/layout/vList2#6"/>
    <dgm:cxn modelId="{926D459B-1AEA-4ABD-97E7-B32A4F768DDD}" type="presParOf" srcId="{481A56EA-E4F1-40E8-841E-80257F34CC3D}" destId="{3CCF07D1-33C0-41C4-A120-8A5D1F11A401}" srcOrd="6" destOrd="0" presId="urn:microsoft.com/office/officeart/2005/8/layout/vList2#6"/>
    <dgm:cxn modelId="{1A36883F-B956-41F2-AC78-548DAEFB45BD}" type="presParOf" srcId="{481A56EA-E4F1-40E8-841E-80257F34CC3D}" destId="{8CC69051-415C-44F6-BA32-41236B6B6F98}" srcOrd="7" destOrd="0" presId="urn:microsoft.com/office/officeart/2005/8/layout/vList2#6"/>
    <dgm:cxn modelId="{218192A3-E6DD-4BD3-B11A-9C2825AA4721}" type="presParOf" srcId="{481A56EA-E4F1-40E8-841E-80257F34CC3D}" destId="{0D54ED16-2DB8-4720-940A-6A68A23CA2DA}" srcOrd="8" destOrd="0" presId="urn:microsoft.com/office/officeart/2005/8/layout/vList2#6"/>
    <dgm:cxn modelId="{F05CC944-EE2A-475E-BB7A-AB5FD7638BC8}" type="presParOf" srcId="{481A56EA-E4F1-40E8-841E-80257F34CC3D}" destId="{410C57F4-9F3F-41B5-B4B8-4DEB207A4339}" srcOrd="9" destOrd="0" presId="urn:microsoft.com/office/officeart/2005/8/layout/vList2#6"/>
    <dgm:cxn modelId="{BE2344A5-E012-411E-9242-2BF0351CF533}" type="presParOf" srcId="{481A56EA-E4F1-40E8-841E-80257F34CC3D}" destId="{A2DFEE9A-34F7-4921-A16E-062FE33ED70C}" srcOrd="10" destOrd="0" presId="urn:microsoft.com/office/officeart/2005/8/layout/vList2#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FE4E1-DCD3-4796-BCF2-1CE61F4F6F70}">
      <dsp:nvSpPr>
        <dsp:cNvPr id="0" name=""/>
        <dsp:cNvSpPr/>
      </dsp:nvSpPr>
      <dsp:spPr bwMode="white">
        <a:xfrm>
          <a:off x="0" y="8431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The role and importance of guest services and hospitality in the hospitality industry will be discussed in this presentation. </a:t>
          </a:r>
          <a:endParaRPr altLang="en-US" sz="1700" kern="1200"/>
        </a:p>
      </dsp:txBody>
      <dsp:txXfrm>
        <a:off x="32041" y="116358"/>
        <a:ext cx="7921043" cy="592288"/>
      </dsp:txXfrm>
    </dsp:sp>
    <dsp:sp modelId="{F51DF3D3-2668-4B1F-A9B5-201AE6CA45B1}">
      <dsp:nvSpPr>
        <dsp:cNvPr id="0" name=""/>
        <dsp:cNvSpPr/>
      </dsp:nvSpPr>
      <dsp:spPr bwMode="white">
        <a:xfrm>
          <a:off x="0" y="78964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For this presentation, the chosen hotel chain is W Hotels. </a:t>
          </a:r>
          <a:endParaRPr altLang="en-US" sz="1700" kern="1200"/>
        </a:p>
      </dsp:txBody>
      <dsp:txXfrm>
        <a:off x="32041" y="821688"/>
        <a:ext cx="7921043" cy="592288"/>
      </dsp:txXfrm>
    </dsp:sp>
    <dsp:sp modelId="{980FD2CD-DD9B-4CF2-ADE2-A663F16D180B}">
      <dsp:nvSpPr>
        <dsp:cNvPr id="0" name=""/>
        <dsp:cNvSpPr/>
      </dsp:nvSpPr>
      <dsp:spPr bwMode="white">
        <a:xfrm>
          <a:off x="0" y="149497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W Hotels is a luxury hotel chain owned by the Marriott (Marriott., 2019). </a:t>
          </a:r>
          <a:endParaRPr altLang="en-US" sz="1700" kern="1200"/>
        </a:p>
      </dsp:txBody>
      <dsp:txXfrm>
        <a:off x="32041" y="1527018"/>
        <a:ext cx="7921043" cy="592288"/>
      </dsp:txXfrm>
    </dsp:sp>
    <dsp:sp modelId="{CA6E5564-BCA8-4CE3-AC50-7F6FFE90E618}">
      <dsp:nvSpPr>
        <dsp:cNvPr id="0" name=""/>
        <dsp:cNvSpPr/>
      </dsp:nvSpPr>
      <dsp:spPr bwMode="white">
        <a:xfrm>
          <a:off x="0" y="220030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W hotels have excellent design and aesthetics. </a:t>
          </a:r>
          <a:endParaRPr altLang="en-US" sz="1700" kern="1200"/>
        </a:p>
      </dsp:txBody>
      <dsp:txXfrm>
        <a:off x="32041" y="2232348"/>
        <a:ext cx="7921043" cy="592288"/>
      </dsp:txXfrm>
    </dsp:sp>
    <dsp:sp modelId="{7BB3E867-BA4F-43AC-9827-98993EE8EECA}">
      <dsp:nvSpPr>
        <dsp:cNvPr id="0" name=""/>
        <dsp:cNvSpPr/>
      </dsp:nvSpPr>
      <dsp:spPr bwMode="white">
        <a:xfrm>
          <a:off x="0" y="290563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Each W Hotel has modern architecture, chic furnishings, and a vibrant colour palette. </a:t>
          </a:r>
          <a:endParaRPr altLang="en-US" sz="1700" kern="1200"/>
        </a:p>
      </dsp:txBody>
      <dsp:txXfrm>
        <a:off x="32041" y="2937678"/>
        <a:ext cx="7921043" cy="592288"/>
      </dsp:txXfrm>
    </dsp:sp>
    <dsp:sp modelId="{974A20EF-D860-4B69-9936-A6D21CCD5379}">
      <dsp:nvSpPr>
        <dsp:cNvPr id="0" name=""/>
        <dsp:cNvSpPr/>
      </dsp:nvSpPr>
      <dsp:spPr bwMode="white">
        <a:xfrm>
          <a:off x="0" y="3610967"/>
          <a:ext cx="7985125" cy="656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u="none" kern="1200" baseline="0">
              <a:rtl val="0"/>
            </a:rPr>
            <a:t>W Hotels have revolutionised modern hospitality with their unique aesthetic and unrivalled blend of luxury and liveliness. </a:t>
          </a:r>
          <a:endParaRPr altLang="en-US" sz="1700" kern="1200"/>
        </a:p>
      </dsp:txBody>
      <dsp:txXfrm>
        <a:off x="32041" y="3643008"/>
        <a:ext cx="7921043" cy="592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E59B4-4600-4C62-A829-163B2527A725}">
      <dsp:nvSpPr>
        <dsp:cNvPr id="0" name=""/>
        <dsp:cNvSpPr/>
      </dsp:nvSpPr>
      <dsp:spPr bwMode="white">
        <a:xfrm>
          <a:off x="0" y="105804"/>
          <a:ext cx="7841615" cy="264654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b="0" i="0" u="none" kern="1200" baseline="0">
              <a:rtl val="0"/>
            </a:rPr>
            <a:t>W Hotels' main consumers are luxury visitors who value creative design, comfortable rooms, and high-end service (Bardi, 2021).</a:t>
          </a:r>
          <a:endParaRPr altLang="en-US" sz="3900" kern="1200"/>
        </a:p>
      </dsp:txBody>
      <dsp:txXfrm>
        <a:off x="129193" y="234997"/>
        <a:ext cx="7583229" cy="2388154"/>
      </dsp:txXfrm>
    </dsp:sp>
    <dsp:sp modelId="{62C39170-E088-41BD-BA5A-EBFD13FA1921}">
      <dsp:nvSpPr>
        <dsp:cNvPr id="0" name=""/>
        <dsp:cNvSpPr/>
      </dsp:nvSpPr>
      <dsp:spPr bwMode="white">
        <a:xfrm>
          <a:off x="0" y="2752345"/>
          <a:ext cx="7841615" cy="149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8971"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US" sz="3000" b="0" i="0" u="none" kern="1200" baseline="0">
              <a:rtl val="0"/>
            </a:rPr>
            <a:t>Business Travellers: </a:t>
          </a:r>
          <a:endParaRPr altLang="en-US" sz="3000" kern="1200"/>
        </a:p>
        <a:p>
          <a:pPr marL="285750" lvl="1" indent="-285750" algn="l" defTabSz="1333500">
            <a:lnSpc>
              <a:spcPct val="90000"/>
            </a:lnSpc>
            <a:spcBef>
              <a:spcPct val="0"/>
            </a:spcBef>
            <a:spcAft>
              <a:spcPct val="20000"/>
            </a:spcAft>
            <a:buChar char="•"/>
          </a:pPr>
          <a:r>
            <a:rPr lang="en-US" sz="3000" b="0" i="0" u="none" kern="1200" baseline="0">
              <a:rtl val="0"/>
            </a:rPr>
            <a:t>Leisure Travellers: </a:t>
          </a:r>
          <a:endParaRPr altLang="en-US" sz="3000" kern="1200"/>
        </a:p>
        <a:p>
          <a:pPr marL="285750" lvl="1" indent="-285750" algn="l" defTabSz="1333500">
            <a:lnSpc>
              <a:spcPct val="90000"/>
            </a:lnSpc>
            <a:spcBef>
              <a:spcPct val="0"/>
            </a:spcBef>
            <a:spcAft>
              <a:spcPct val="20000"/>
            </a:spcAft>
            <a:buChar char="•"/>
          </a:pPr>
          <a:r>
            <a:rPr lang="en-US" sz="3000" b="0" i="0" u="none" kern="1200" baseline="0">
              <a:rtl val="0"/>
            </a:rPr>
            <a:t>Couples: </a:t>
          </a:r>
          <a:endParaRPr altLang="en-US" sz="3000" kern="1200"/>
        </a:p>
      </dsp:txBody>
      <dsp:txXfrm>
        <a:off x="0" y="2752345"/>
        <a:ext cx="7841615" cy="1493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08374-4DFA-409F-A773-3BF00A392C14}">
      <dsp:nvSpPr>
        <dsp:cNvPr id="0" name=""/>
        <dsp:cNvSpPr/>
      </dsp:nvSpPr>
      <dsp:spPr bwMode="white">
        <a:xfrm>
          <a:off x="317" y="1195"/>
          <a:ext cx="5530373"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u="none" kern="1200" baseline="0">
              <a:rtl val="0"/>
            </a:rPr>
            <a:t>Guest services play a critical role in hospitality, tourism, event organising, and more. </a:t>
          </a:r>
          <a:endParaRPr altLang="en-US" sz="1500" kern="1200"/>
        </a:p>
      </dsp:txBody>
      <dsp:txXfrm>
        <a:off x="34287" y="35165"/>
        <a:ext cx="5462433" cy="627942"/>
      </dsp:txXfrm>
    </dsp:sp>
    <dsp:sp modelId="{881DE937-AA3E-43DA-B92C-83609ADE57AD}">
      <dsp:nvSpPr>
        <dsp:cNvPr id="0" name=""/>
        <dsp:cNvSpPr/>
      </dsp:nvSpPr>
      <dsp:spPr bwMode="white">
        <a:xfrm>
          <a:off x="317" y="731871"/>
          <a:ext cx="6911509"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US" sz="1500" b="0" i="0" u="none" kern="1200" baseline="0">
              <a:rtl val="0"/>
            </a:rPr>
            <a:t>Guest services aim to improve customer, guest, or visitor experiences (Heppell, 2015). </a:t>
          </a:r>
          <a:endParaRPr altLang="en-US" sz="1500" kern="1200"/>
        </a:p>
      </dsp:txBody>
      <dsp:txXfrm>
        <a:off x="34287" y="765841"/>
        <a:ext cx="6843569" cy="627942"/>
      </dsp:txXfrm>
    </dsp:sp>
    <dsp:sp modelId="{04260229-507D-4A73-8D49-14FDD5F6B7C8}">
      <dsp:nvSpPr>
        <dsp:cNvPr id="0" name=""/>
        <dsp:cNvSpPr/>
      </dsp:nvSpPr>
      <dsp:spPr bwMode="white">
        <a:xfrm>
          <a:off x="317" y="1462548"/>
          <a:ext cx="7428229"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u="none" kern="1200" baseline="0">
              <a:rtl val="0"/>
            </a:rPr>
            <a:t>Guest services is on the front lines of customer interaction (Wood, 2015). </a:t>
          </a:r>
          <a:endParaRPr altLang="en-US" sz="1400" kern="1200"/>
        </a:p>
      </dsp:txBody>
      <dsp:txXfrm>
        <a:off x="34287" y="1496518"/>
        <a:ext cx="7360289" cy="627942"/>
      </dsp:txXfrm>
    </dsp:sp>
    <dsp:sp modelId="{725A9A17-5602-45DE-A181-299CAB76920A}">
      <dsp:nvSpPr>
        <dsp:cNvPr id="0" name=""/>
        <dsp:cNvSpPr/>
      </dsp:nvSpPr>
      <dsp:spPr bwMode="white">
        <a:xfrm>
          <a:off x="317" y="2193224"/>
          <a:ext cx="5338620"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u="none" kern="1200" baseline="0">
              <a:rtl val="0"/>
            </a:rPr>
            <a:t>Their main role is to respond to guest inquiries quickly and thoroughly.</a:t>
          </a:r>
          <a:endParaRPr altLang="en-US" sz="1400" kern="1200"/>
        </a:p>
      </dsp:txBody>
      <dsp:txXfrm>
        <a:off x="34287" y="2227194"/>
        <a:ext cx="5270680" cy="627942"/>
      </dsp:txXfrm>
    </dsp:sp>
    <dsp:sp modelId="{CA58C957-EFEF-477A-8218-AD6D43FF982E}">
      <dsp:nvSpPr>
        <dsp:cNvPr id="0" name=""/>
        <dsp:cNvSpPr/>
      </dsp:nvSpPr>
      <dsp:spPr bwMode="white">
        <a:xfrm>
          <a:off x="317" y="2923901"/>
          <a:ext cx="7428229"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b="0" i="0" u="none" kern="1200" baseline="0">
              <a:rtl val="0"/>
            </a:rPr>
            <a:t>Guest services are crucial to the management of bookings and reservations. </a:t>
          </a:r>
          <a:endParaRPr altLang="en-US" sz="1400" kern="1200"/>
        </a:p>
      </dsp:txBody>
      <dsp:txXfrm>
        <a:off x="34287" y="2957871"/>
        <a:ext cx="7360289" cy="627942"/>
      </dsp:txXfrm>
    </dsp:sp>
    <dsp:sp modelId="{4E99F958-D2F7-48E0-A3D2-4402C9F6B89D}">
      <dsp:nvSpPr>
        <dsp:cNvPr id="0" name=""/>
        <dsp:cNvSpPr/>
      </dsp:nvSpPr>
      <dsp:spPr bwMode="white">
        <a:xfrm>
          <a:off x="317" y="3654577"/>
          <a:ext cx="6467534" cy="69588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US" sz="1300" b="0" i="0" u="none" kern="1200" baseline="0">
              <a:rtl val="0"/>
            </a:rPr>
            <a:t>They handle everything from inquiry through reservation cancellation or alteration (Heppell, 2015). </a:t>
          </a:r>
          <a:endParaRPr altLang="en-US" sz="1300" kern="1200"/>
        </a:p>
      </dsp:txBody>
      <dsp:txXfrm>
        <a:off x="34287" y="3688547"/>
        <a:ext cx="6399594" cy="6279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9C8A7-D10E-4CC0-892F-E6EB683F73DB}">
      <dsp:nvSpPr>
        <dsp:cNvPr id="0" name=""/>
        <dsp:cNvSpPr/>
      </dsp:nvSpPr>
      <dsp:spPr bwMode="white">
        <a:xfrm>
          <a:off x="0" y="88529"/>
          <a:ext cx="109728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u="none" kern="1200" baseline="0">
              <a:rtl val="0"/>
            </a:rPr>
            <a:t>The guest service offered by W Hotels is a critical component of the whole guest experience.</a:t>
          </a:r>
          <a:endParaRPr altLang="en-US" sz="2600" kern="1200"/>
        </a:p>
      </dsp:txBody>
      <dsp:txXfrm>
        <a:off x="49004" y="137533"/>
        <a:ext cx="10874792" cy="905852"/>
      </dsp:txXfrm>
    </dsp:sp>
    <dsp:sp modelId="{12697957-6BA4-421D-B171-E842BB60403D}">
      <dsp:nvSpPr>
        <dsp:cNvPr id="0" name=""/>
        <dsp:cNvSpPr/>
      </dsp:nvSpPr>
      <dsp:spPr bwMode="white">
        <a:xfrm>
          <a:off x="0" y="1167270"/>
          <a:ext cx="109728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u="none" kern="1200" baseline="0">
              <a:rtl val="0"/>
            </a:rPr>
            <a:t>Plays a significant role in guaranteeing customer satisfaction (Lashley, 2015).</a:t>
          </a:r>
          <a:endParaRPr altLang="en-US" sz="2600" kern="1200"/>
        </a:p>
      </dsp:txBody>
      <dsp:txXfrm>
        <a:off x="49004" y="1216274"/>
        <a:ext cx="10874792" cy="905852"/>
      </dsp:txXfrm>
    </dsp:sp>
    <dsp:sp modelId="{99DF5B19-B2F5-46FC-AFD7-D4771B94749E}">
      <dsp:nvSpPr>
        <dsp:cNvPr id="0" name=""/>
        <dsp:cNvSpPr/>
      </dsp:nvSpPr>
      <dsp:spPr bwMode="white">
        <a:xfrm>
          <a:off x="0" y="2246010"/>
          <a:ext cx="109728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u="none" kern="1200" baseline="0">
              <a:rtl val="0"/>
            </a:rPr>
            <a:t>Among the many great amenities and services that W Hotels provide their guests are:</a:t>
          </a:r>
          <a:endParaRPr altLang="en-US" sz="2600" kern="1200"/>
        </a:p>
      </dsp:txBody>
      <dsp:txXfrm>
        <a:off x="49004" y="2295014"/>
        <a:ext cx="10874792" cy="905852"/>
      </dsp:txXfrm>
    </dsp:sp>
    <dsp:sp modelId="{7B94B64A-B15F-44C1-B877-AA71E42EFC47}">
      <dsp:nvSpPr>
        <dsp:cNvPr id="0" name=""/>
        <dsp:cNvSpPr/>
      </dsp:nvSpPr>
      <dsp:spPr bwMode="white">
        <a:xfrm>
          <a:off x="0" y="3249870"/>
          <a:ext cx="10972800"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b="0" i="0" u="none" kern="1200" baseline="0" dirty="0">
              <a:rtl val="0"/>
            </a:rPr>
            <a:t>Front Desk: Check-In/Check-Out</a:t>
          </a:r>
          <a:endParaRPr altLang="en-US" sz="2000" kern="1200" dirty="0"/>
        </a:p>
        <a:p>
          <a:pPr marL="228600" lvl="1" indent="-228600" algn="l" defTabSz="889000">
            <a:lnSpc>
              <a:spcPct val="90000"/>
            </a:lnSpc>
            <a:spcBef>
              <a:spcPct val="0"/>
            </a:spcBef>
            <a:spcAft>
              <a:spcPct val="20000"/>
            </a:spcAft>
            <a:buChar char="•"/>
          </a:pPr>
          <a:r>
            <a:rPr lang="en-US" sz="2000" b="0" i="0" u="none" kern="1200" baseline="0" dirty="0">
              <a:rtl val="0"/>
            </a:rPr>
            <a:t>Homeware</a:t>
          </a:r>
          <a:endParaRPr altLang="en-US" sz="2000" kern="1200" dirty="0"/>
        </a:p>
        <a:p>
          <a:pPr marL="228600" lvl="1" indent="-228600" algn="l" defTabSz="889000">
            <a:lnSpc>
              <a:spcPct val="90000"/>
            </a:lnSpc>
            <a:spcBef>
              <a:spcPct val="0"/>
            </a:spcBef>
            <a:spcAft>
              <a:spcPct val="20000"/>
            </a:spcAft>
            <a:buChar char="•"/>
          </a:pPr>
          <a:r>
            <a:rPr lang="en-US" sz="2000" b="0" i="0" u="none" kern="1200" baseline="0" dirty="0">
              <a:rtl val="0"/>
            </a:rPr>
            <a:t>Food Service</a:t>
          </a:r>
          <a:endParaRPr altLang="en-US" sz="2000" kern="1200" dirty="0"/>
        </a:p>
        <a:p>
          <a:pPr marL="228600" lvl="1" indent="-228600" algn="l" defTabSz="889000">
            <a:lnSpc>
              <a:spcPct val="90000"/>
            </a:lnSpc>
            <a:spcBef>
              <a:spcPct val="0"/>
            </a:spcBef>
            <a:spcAft>
              <a:spcPct val="20000"/>
            </a:spcAft>
            <a:buChar char="•"/>
          </a:pPr>
          <a:r>
            <a:rPr lang="en-US" sz="2000" b="0" i="0" u="none" kern="1200" baseline="0" dirty="0">
              <a:rtl val="0"/>
            </a:rPr>
            <a:t>Activity Centre</a:t>
          </a:r>
          <a:endParaRPr altLang="en-US" sz="2000" kern="1200" dirty="0"/>
        </a:p>
        <a:p>
          <a:pPr marL="228600" lvl="1" indent="-228600" algn="l" defTabSz="889000">
            <a:lnSpc>
              <a:spcPct val="90000"/>
            </a:lnSpc>
            <a:spcBef>
              <a:spcPct val="0"/>
            </a:spcBef>
            <a:spcAft>
              <a:spcPct val="20000"/>
            </a:spcAft>
            <a:buChar char="•"/>
          </a:pPr>
          <a:r>
            <a:rPr lang="en-US" sz="2000" b="0" i="0" u="none" kern="1200" baseline="0" dirty="0">
              <a:rtl val="0"/>
            </a:rPr>
            <a:t>Other Services</a:t>
          </a:r>
          <a:endParaRPr altLang="en-US" sz="2000" kern="1200" dirty="0"/>
        </a:p>
      </dsp:txBody>
      <dsp:txXfrm>
        <a:off x="0" y="3249870"/>
        <a:ext cx="10972800" cy="16146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2055A-DA75-4DBE-B340-D890645CF0C5}">
      <dsp:nvSpPr>
        <dsp:cNvPr id="0" name=""/>
        <dsp:cNvSpPr/>
      </dsp:nvSpPr>
      <dsp:spPr bwMode="white">
        <a:xfrm>
          <a:off x="0" y="35250"/>
          <a:ext cx="10972800" cy="9652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u="none" kern="1200" baseline="0">
              <a:rtl val="0"/>
            </a:rPr>
            <a:t>The scope and nature of the guest services offered by W Hotels are vast and seek to give guests a luxury and personalised experience. </a:t>
          </a:r>
          <a:endParaRPr altLang="en-US" sz="2500" kern="1200"/>
        </a:p>
      </dsp:txBody>
      <dsp:txXfrm>
        <a:off x="47120" y="82370"/>
        <a:ext cx="10878560" cy="871010"/>
      </dsp:txXfrm>
    </dsp:sp>
    <dsp:sp modelId="{620E76D5-2465-4384-B53B-FCB028FE4566}">
      <dsp:nvSpPr>
        <dsp:cNvPr id="0" name=""/>
        <dsp:cNvSpPr/>
      </dsp:nvSpPr>
      <dsp:spPr bwMode="white">
        <a:xfrm>
          <a:off x="0" y="1072500"/>
          <a:ext cx="10972800" cy="9652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u="none" kern="1200" baseline="0">
              <a:rtl val="0"/>
            </a:rPr>
            <a:t>The amenities and services provided by W Hotels can be broken down into the following categories.</a:t>
          </a:r>
          <a:endParaRPr altLang="en-US" sz="2500" kern="1200"/>
        </a:p>
      </dsp:txBody>
      <dsp:txXfrm>
        <a:off x="47120" y="1119620"/>
        <a:ext cx="10878560" cy="871010"/>
      </dsp:txXfrm>
    </dsp:sp>
    <dsp:sp modelId="{C0226194-66A0-4757-B038-B3F988AB9678}">
      <dsp:nvSpPr>
        <dsp:cNvPr id="0" name=""/>
        <dsp:cNvSpPr/>
      </dsp:nvSpPr>
      <dsp:spPr bwMode="white">
        <a:xfrm>
          <a:off x="0" y="2037750"/>
          <a:ext cx="10972800" cy="191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b="0" i="0" u="none" kern="1200" baseline="0">
              <a:rtl val="0"/>
            </a:rPr>
            <a:t>Rooms at W Hotels are opulent and well-appointed, with modern decor and premium conveniences.</a:t>
          </a:r>
          <a:endParaRPr altLang="en-US" sz="2000" kern="1200"/>
        </a:p>
        <a:p>
          <a:pPr marL="228600" lvl="1" indent="-228600" algn="l" defTabSz="889000">
            <a:lnSpc>
              <a:spcPct val="90000"/>
            </a:lnSpc>
            <a:spcBef>
              <a:spcPct val="0"/>
            </a:spcBef>
            <a:spcAft>
              <a:spcPct val="20000"/>
            </a:spcAft>
            <a:buChar char="•"/>
          </a:pPr>
          <a:r>
            <a:rPr lang="en-US" sz="2000" b="0" i="0" u="none" kern="1200" baseline="0">
              <a:rtl val="0"/>
            </a:rPr>
            <a:t>The restaurants and bars of W Hotels are among of the best in the world.</a:t>
          </a:r>
          <a:endParaRPr altLang="en-US" sz="2000" kern="1200"/>
        </a:p>
        <a:p>
          <a:pPr marL="228600" lvl="1" indent="-228600" algn="l" defTabSz="889000">
            <a:lnSpc>
              <a:spcPct val="90000"/>
            </a:lnSpc>
            <a:spcBef>
              <a:spcPct val="0"/>
            </a:spcBef>
            <a:spcAft>
              <a:spcPct val="20000"/>
            </a:spcAft>
            <a:buChar char="•"/>
          </a:pPr>
          <a:r>
            <a:rPr lang="en-US" sz="2000" b="0" i="0" u="none" kern="1200" baseline="0">
              <a:rtl val="0"/>
            </a:rPr>
            <a:t>Serve a wide variety of cuisines and provide an amazing dining experience.</a:t>
          </a:r>
          <a:endParaRPr altLang="en-US" sz="2000" kern="1200"/>
        </a:p>
        <a:p>
          <a:pPr marL="228600" lvl="1" indent="-228600" algn="l" defTabSz="889000">
            <a:lnSpc>
              <a:spcPct val="90000"/>
            </a:lnSpc>
            <a:spcBef>
              <a:spcPct val="0"/>
            </a:spcBef>
            <a:spcAft>
              <a:spcPct val="20000"/>
            </a:spcAft>
            <a:buChar char="•"/>
          </a:pPr>
          <a:r>
            <a:rPr lang="en-US" sz="2000" b="0" i="0" u="none" kern="1200" baseline="0">
              <a:rtl val="0"/>
            </a:rPr>
            <a:t>Fitness centres, spas, and swimming pools.</a:t>
          </a:r>
          <a:endParaRPr altLang="en-US" sz="2000" kern="1200"/>
        </a:p>
        <a:p>
          <a:pPr marL="228600" lvl="1" indent="-228600" algn="l" defTabSz="889000">
            <a:lnSpc>
              <a:spcPct val="90000"/>
            </a:lnSpc>
            <a:spcBef>
              <a:spcPct val="0"/>
            </a:spcBef>
            <a:spcAft>
              <a:spcPct val="20000"/>
            </a:spcAft>
            <a:buChar char="•"/>
          </a:pPr>
          <a:r>
            <a:rPr lang="en-US" sz="2000" b="0" i="0" u="none" kern="1200" baseline="0">
              <a:rtl val="0"/>
            </a:rPr>
            <a:t>W Hotels provide services like airport shuttles, car rentals, and taxis.</a:t>
          </a:r>
          <a:endParaRPr altLang="en-US" sz="2000" kern="1200"/>
        </a:p>
      </dsp:txBody>
      <dsp:txXfrm>
        <a:off x="0" y="2037750"/>
        <a:ext cx="10972800" cy="1914750"/>
      </dsp:txXfrm>
    </dsp:sp>
    <dsp:sp modelId="{9CEB6374-1602-47CB-9CF1-4050170CD0F3}">
      <dsp:nvSpPr>
        <dsp:cNvPr id="0" name=""/>
        <dsp:cNvSpPr/>
      </dsp:nvSpPr>
      <dsp:spPr bwMode="white">
        <a:xfrm>
          <a:off x="0" y="3952500"/>
          <a:ext cx="10972800" cy="96525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u="none" kern="1200" baseline="0">
              <a:rtl val="0"/>
            </a:rPr>
            <a:t>W Hotels' dedication to provide a full and unforgettable luxury experience (Bardi, 2021).</a:t>
          </a:r>
          <a:endParaRPr altLang="en-US" sz="2500" kern="1200"/>
        </a:p>
      </dsp:txBody>
      <dsp:txXfrm>
        <a:off x="47120" y="3999620"/>
        <a:ext cx="10878560" cy="871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81434-EF54-44CD-AACA-97105AE2F85D}">
      <dsp:nvSpPr>
        <dsp:cNvPr id="0" name=""/>
        <dsp:cNvSpPr/>
      </dsp:nvSpPr>
      <dsp:spPr bwMode="white">
        <a:xfrm>
          <a:off x="0" y="334697"/>
          <a:ext cx="7927340"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u="none" kern="1200" baseline="0">
              <a:rtl val="0"/>
            </a:rPr>
            <a:t>From everyday interactions to the functioning of businesses and society at large, hospitality plays a key role in many facets of our lives (Ford, 2020). </a:t>
          </a:r>
          <a:endParaRPr altLang="en-US" sz="1800" kern="1200"/>
        </a:p>
      </dsp:txBody>
      <dsp:txXfrm>
        <a:off x="33926" y="368623"/>
        <a:ext cx="7859488" cy="627128"/>
      </dsp:txXfrm>
    </dsp:sp>
    <dsp:sp modelId="{8CDB4B0E-04AF-47AB-B440-9C2B04759354}">
      <dsp:nvSpPr>
        <dsp:cNvPr id="0" name=""/>
        <dsp:cNvSpPr/>
      </dsp:nvSpPr>
      <dsp:spPr bwMode="white">
        <a:xfrm>
          <a:off x="0" y="1081517"/>
          <a:ext cx="7927340"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u="none" kern="1200" baseline="0">
              <a:rtl val="0"/>
            </a:rPr>
            <a:t>Relationships, customer service, cross-cultural understanding, and economic development are all impacted by it. </a:t>
          </a:r>
          <a:endParaRPr altLang="en-US" sz="1800" kern="1200"/>
        </a:p>
      </dsp:txBody>
      <dsp:txXfrm>
        <a:off x="33926" y="1115443"/>
        <a:ext cx="7859488" cy="627128"/>
      </dsp:txXfrm>
    </dsp:sp>
    <dsp:sp modelId="{69562D3A-FE1B-4AED-9803-1E32CB06CBDD}">
      <dsp:nvSpPr>
        <dsp:cNvPr id="0" name=""/>
        <dsp:cNvSpPr/>
      </dsp:nvSpPr>
      <dsp:spPr bwMode="white">
        <a:xfrm>
          <a:off x="0" y="1828337"/>
          <a:ext cx="7927340"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u="none" kern="1200" baseline="0">
              <a:rtl val="0"/>
            </a:rPr>
            <a:t>The foundation of great customer service is a warm and welcoming attitude towards each individual (Heppell, 2015). </a:t>
          </a:r>
          <a:endParaRPr altLang="en-US" sz="1800" kern="1200"/>
        </a:p>
      </dsp:txBody>
      <dsp:txXfrm>
        <a:off x="33926" y="1862263"/>
        <a:ext cx="7859488" cy="627128"/>
      </dsp:txXfrm>
    </dsp:sp>
    <dsp:sp modelId="{FF6227F9-6211-4DCD-8D09-4B7AD85356B2}">
      <dsp:nvSpPr>
        <dsp:cNvPr id="0" name=""/>
        <dsp:cNvSpPr/>
      </dsp:nvSpPr>
      <dsp:spPr bwMode="white">
        <a:xfrm>
          <a:off x="0" y="2575157"/>
          <a:ext cx="7927340"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u="none" kern="1200" baseline="0">
              <a:rtl val="0"/>
            </a:rPr>
            <a:t>Employment is created, local economies are boosted, investments are attracted, and a country or region advances (Wood, 2015).</a:t>
          </a:r>
          <a:endParaRPr altLang="en-US" sz="1800" kern="1200"/>
        </a:p>
      </dsp:txBody>
      <dsp:txXfrm>
        <a:off x="33926" y="2609083"/>
        <a:ext cx="7859488" cy="627128"/>
      </dsp:txXfrm>
    </dsp:sp>
    <dsp:sp modelId="{9DD65B95-FA4A-43F1-97F3-BF417CF81699}">
      <dsp:nvSpPr>
        <dsp:cNvPr id="0" name=""/>
        <dsp:cNvSpPr/>
      </dsp:nvSpPr>
      <dsp:spPr bwMode="white">
        <a:xfrm>
          <a:off x="0" y="3321977"/>
          <a:ext cx="7927340" cy="6949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u="none" kern="1200" baseline="0">
              <a:rtl val="0"/>
            </a:rPr>
            <a:t>Hospitality plays an important role in the tourist and travel business (Solomon, 2018). </a:t>
          </a:r>
          <a:endParaRPr altLang="en-US" sz="1800" kern="1200"/>
        </a:p>
      </dsp:txBody>
      <dsp:txXfrm>
        <a:off x="33926" y="3355903"/>
        <a:ext cx="7859488" cy="6271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07CF38-FE33-422B-8BC7-532D6A989272}">
      <dsp:nvSpPr>
        <dsp:cNvPr id="0" name=""/>
        <dsp:cNvSpPr/>
      </dsp:nvSpPr>
      <dsp:spPr>
        <a:xfrm>
          <a:off x="297796" y="60"/>
          <a:ext cx="4758368" cy="2416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0" i="0" u="none" kern="1200" baseline="0">
              <a:rtl val="0"/>
            </a:rPr>
            <a:t>Having worked in guest services before is crucial in the highly competitive hospitality sector. </a:t>
          </a:r>
          <a:endParaRPr altLang="en-US" sz="2400" kern="1200"/>
        </a:p>
      </dsp:txBody>
      <dsp:txXfrm>
        <a:off x="415737" y="118001"/>
        <a:ext cx="4522486" cy="2180156"/>
      </dsp:txXfrm>
    </dsp:sp>
    <dsp:sp modelId="{C72448E1-32C3-4A2F-B1BA-F8205FAE8C2E}">
      <dsp:nvSpPr>
        <dsp:cNvPr id="0" name=""/>
        <dsp:cNvSpPr/>
      </dsp:nvSpPr>
      <dsp:spPr>
        <a:xfrm rot="5400000">
          <a:off x="2695248" y="2021784"/>
          <a:ext cx="1932830" cy="3446272"/>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b="0" i="0" u="none" kern="1200" baseline="0">
              <a:rtl val="0"/>
            </a:rPr>
            <a:t>Acquire Confidence </a:t>
          </a:r>
          <a:endParaRPr altLang="en-US" sz="2300" kern="1200"/>
        </a:p>
        <a:p>
          <a:pPr marL="228600" lvl="1" indent="-228600" algn="l" defTabSz="1022350">
            <a:lnSpc>
              <a:spcPct val="90000"/>
            </a:lnSpc>
            <a:spcBef>
              <a:spcPct val="0"/>
            </a:spcBef>
            <a:spcAft>
              <a:spcPct val="15000"/>
            </a:spcAft>
            <a:buChar char="•"/>
          </a:pPr>
          <a:r>
            <a:rPr lang="en-US" sz="2300" b="0" i="0" u="none" kern="1200" baseline="0">
              <a:rtl val="0"/>
            </a:rPr>
            <a:t>Improve Competitiveness </a:t>
          </a:r>
          <a:endParaRPr altLang="en-US" sz="2300" kern="1200"/>
        </a:p>
        <a:p>
          <a:pPr marL="228600" lvl="1" indent="-228600" algn="l" defTabSz="1022350">
            <a:lnSpc>
              <a:spcPct val="90000"/>
            </a:lnSpc>
            <a:spcBef>
              <a:spcPct val="0"/>
            </a:spcBef>
            <a:spcAft>
              <a:spcPct val="15000"/>
            </a:spcAft>
            <a:buChar char="•"/>
          </a:pPr>
          <a:r>
            <a:rPr lang="en-US" sz="2300" b="0" i="0" u="none" kern="1200" baseline="0">
              <a:rtl val="0"/>
            </a:rPr>
            <a:t>Satisfaction of Customers </a:t>
          </a:r>
          <a:endParaRPr altLang="en-US" sz="2300" kern="1200"/>
        </a:p>
      </dsp:txBody>
      <dsp:txXfrm rot="-5400000">
        <a:off x="1938528" y="2872858"/>
        <a:ext cx="3351919" cy="1744124"/>
      </dsp:txXfrm>
    </dsp:sp>
    <dsp:sp modelId="{6FB28825-693B-4DB6-BFB8-5DBD74A63845}">
      <dsp:nvSpPr>
        <dsp:cNvPr id="0" name=""/>
        <dsp:cNvSpPr/>
      </dsp:nvSpPr>
      <dsp:spPr>
        <a:xfrm>
          <a:off x="0" y="2536900"/>
          <a:ext cx="1938528" cy="24160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0" i="0" u="none" kern="1200" baseline="0">
              <a:rtl val="0"/>
            </a:rPr>
            <a:t>Given the abundance of options available to them:</a:t>
          </a:r>
          <a:endParaRPr altLang="en-US" sz="2400" kern="1200"/>
        </a:p>
      </dsp:txBody>
      <dsp:txXfrm>
        <a:off x="94631" y="2631531"/>
        <a:ext cx="1749266" cy="22267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5B1C1-51FB-4E99-8D5E-1493F29AC05D}">
      <dsp:nvSpPr>
        <dsp:cNvPr id="0" name=""/>
        <dsp:cNvSpPr/>
      </dsp:nvSpPr>
      <dsp:spPr bwMode="white">
        <a:xfrm>
          <a:off x="0" y="510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The W Hotel chain is a global leader in the hospitality industry. </a:t>
          </a:r>
          <a:endParaRPr altLang="en-US" sz="2000" kern="1200"/>
        </a:p>
      </dsp:txBody>
      <dsp:txXfrm>
        <a:off x="37125" y="88125"/>
        <a:ext cx="10898550" cy="686250"/>
      </dsp:txXfrm>
    </dsp:sp>
    <dsp:sp modelId="{D3DC19AC-DA0D-4915-8174-EA5D4853EE7F}">
      <dsp:nvSpPr>
        <dsp:cNvPr id="0" name=""/>
        <dsp:cNvSpPr/>
      </dsp:nvSpPr>
      <dsp:spPr bwMode="white">
        <a:xfrm>
          <a:off x="0" y="8691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When staying at a W Hotel, guests can expect a luxurious stay tailored specifically to their preferences. </a:t>
          </a:r>
          <a:endParaRPr altLang="en-US" sz="2000" kern="1200"/>
        </a:p>
      </dsp:txBody>
      <dsp:txXfrm>
        <a:off x="37125" y="906225"/>
        <a:ext cx="10898550" cy="686250"/>
      </dsp:txXfrm>
    </dsp:sp>
    <dsp:sp modelId="{EDE5AA14-B05F-4BCC-9147-5FB83071FFAB}">
      <dsp:nvSpPr>
        <dsp:cNvPr id="0" name=""/>
        <dsp:cNvSpPr/>
      </dsp:nvSpPr>
      <dsp:spPr bwMode="white">
        <a:xfrm>
          <a:off x="0" y="16872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Business and vacation travellers make up the majority of W Hotels' consumers. </a:t>
          </a:r>
          <a:endParaRPr altLang="en-US" sz="2000" kern="1200"/>
        </a:p>
      </dsp:txBody>
      <dsp:txXfrm>
        <a:off x="37125" y="1724325"/>
        <a:ext cx="10898550" cy="686250"/>
      </dsp:txXfrm>
    </dsp:sp>
    <dsp:sp modelId="{3CCF07D1-33C0-41C4-A120-8A5D1F11A401}">
      <dsp:nvSpPr>
        <dsp:cNvPr id="0" name=""/>
        <dsp:cNvSpPr/>
      </dsp:nvSpPr>
      <dsp:spPr bwMode="white">
        <a:xfrm>
          <a:off x="0" y="25053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W Hotels strive to create a relaxing and enjoyable experience for their guests through a variety of services and amenities. </a:t>
          </a:r>
          <a:endParaRPr altLang="en-US" sz="2000" kern="1200"/>
        </a:p>
      </dsp:txBody>
      <dsp:txXfrm>
        <a:off x="37125" y="2542425"/>
        <a:ext cx="10898550" cy="686250"/>
      </dsp:txXfrm>
    </dsp:sp>
    <dsp:sp modelId="{0D54ED16-2DB8-4720-940A-6A68A23CA2DA}">
      <dsp:nvSpPr>
        <dsp:cNvPr id="0" name=""/>
        <dsp:cNvSpPr/>
      </dsp:nvSpPr>
      <dsp:spPr bwMode="white">
        <a:xfrm>
          <a:off x="0" y="33234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A 24-hour front desk, concierge services, free Wi-Fi, a conference room, and a gym are all part of the package. </a:t>
          </a:r>
          <a:endParaRPr altLang="en-US" sz="2000" kern="1200"/>
        </a:p>
      </dsp:txBody>
      <dsp:txXfrm>
        <a:off x="37125" y="3360525"/>
        <a:ext cx="10898550" cy="686250"/>
      </dsp:txXfrm>
    </dsp:sp>
    <dsp:sp modelId="{A2DFEE9A-34F7-4921-A16E-062FE33ED70C}">
      <dsp:nvSpPr>
        <dsp:cNvPr id="0" name=""/>
        <dsp:cNvSpPr/>
      </dsp:nvSpPr>
      <dsp:spPr bwMode="white">
        <a:xfrm>
          <a:off x="0" y="4141500"/>
          <a:ext cx="10972800" cy="760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u="none" kern="1200" baseline="0">
              <a:rtl val="0"/>
            </a:rPr>
            <a:t>In addition, guests of W Hotels can enjoy a wide variety of recreational amenities. </a:t>
          </a:r>
          <a:endParaRPr altLang="en-US" sz="2000" kern="1200"/>
        </a:p>
      </dsp:txBody>
      <dsp:txXfrm>
        <a:off x="37125" y="4178625"/>
        <a:ext cx="10898550" cy="686250"/>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3">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4">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5">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6">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10/16/2023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role and importance of guest services and hospitality in the hospitality industry will be discussed in this presentation. For this presentation, the chosen hotel chain is W Hotels. </a:t>
            </a:r>
          </a:p>
          <a:p>
            <a:r>
              <a:rPr lang="en-US"/>
              <a:t>W Hotels is a luxury hotel chain owned by the Marriott (Marriott., 2019). W hotels have excellent design and aesthetics. Each W Hotel has modern architecture, chic furnishings, and a vibrant colour palette. Bright and energetic spaces were created to attract people. W Hotels are for guests who want more than a comfy bed. W Hotels have revolutionised modern hospitality with their unique aesthetic and unrivalled blend of luxury and liveliness.  W Hotels include a restaurant, fitness centre, business centre, and 24-hour front desk service. Hotel visitors enjoy spacious, comfortable rooms with flat-screen TVs and complimentary Wi-Fi (Holtom and Burch, 2016).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Business Travellers: W Hotels' prime position in major cities and business services including meeting and conference rooms and high-speed internet make it a popular choice for business travellers (Tennison et al., 2021).</a:t>
            </a:r>
          </a:p>
          <a:p>
            <a:r>
              <a:rPr lang="en-US"/>
              <a:t>Leisure Travellers: W Hotels' luxurious rooms, dining options, and wellness facilities, as well as its prime locations near tourist attractions, make it an attractive option for leisure travellers looking for a memorable and enjoyable vacation experience (Rahimi. and Kozak, 2017).</a:t>
            </a:r>
          </a:p>
          <a:p>
            <a:r>
              <a:rPr lang="en-US"/>
              <a:t>W Hotels' brand positioning and concentration on music and fashion make it appealing to consumers that value modern design, inventive experiences, and a trendy ambiance.</a:t>
            </a:r>
          </a:p>
          <a:p>
            <a:r>
              <a:rPr lang="en-US"/>
              <a:t>Couples: W Hotels' romantic environment and opulent spas and dining options make it a popular choice for couples celebrating special occasions or seeking a romantic retreat.</a:t>
            </a:r>
          </a:p>
          <a:p>
            <a:r>
              <a:rPr lang="en-US"/>
              <a:t>W Hotels' main consumers are luxury visitors who value creative design, comfortable rooms, and high-end service. 2021 (Bardi).</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Guest services play a critical role in hospitality, tourism, event organising, and more. Guest services aim to improve customer, guest, or visitor experiences (Heppell, 2015). This includes meeting their needs, making their experience memorable, and providing excellent service. </a:t>
            </a:r>
          </a:p>
          <a:p>
            <a:r>
              <a:rPr lang="en-US"/>
              <a:t>Guest services is on the front lines of customer interaction since they offer visitors the most rapid and vital support (Wood, 2015). Their main role is to respond to guest inquiries quickly and thoroughly, including detailed explanations of local amenities, services, and entertainment options. </a:t>
            </a:r>
          </a:p>
          <a:p>
            <a:r>
              <a:rPr lang="en-US"/>
              <a:t>A key role of guest services is managing check-in and check-out. To ensure a pleasant stay, staff members help guests settle into their rooms and provide information about the hotel's policies, facilities, and other services at check-in (Kandampully et al., 2015). </a:t>
            </a:r>
          </a:p>
          <a:p>
            <a:r>
              <a:rPr lang="en-US"/>
              <a:t>Guest services are crucial to the management of bookings and reservations. They handle everything from inquiry through reservation cancellation or alteration (Heppell, 2015).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dirty="0"/>
              <a:t>The guest service offered by W Hotels is a critical component of the whole guest experience and plays a significant role in guaranteeing customer satisfaction (Lashley, 2015). Among the many great amenities and services that W Hotels provide their guests are:</a:t>
            </a: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Front Desk</a:t>
            </a:r>
            <a:r>
              <a:rPr lang="en-US"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Check-In/Check-Out, Concierge Services, Luggage Storage, and Room Service Ordering are all available at the Front Desk</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(Solomon, 2018)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Homeware: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Modern conveniences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such as f</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-screen TVs, and luxurious bedding can be found in each of the hotel's guest rooms (Rahimi and Kozak,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Food service: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restaurant, a bar and in-room dining are all available on-site.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Activity Centres: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There are exercise centres, spas, and other wellness services available on the premises.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Transportation: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Services related to getting from one place to another, such as automobile rentals, taxi services, and airport shuttles.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Other Services: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Laundry/dry cleaning, foreign exchange, and aid booking tours and tickets are some examples of the supplementary services that may be provided.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order to provide the best possible experience for their guests, W Hotels offer a variety of amenities and services (Xiao, and Kumar, 2021).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scope and nature of the guest services offered by W Hotels are vast and seek to give guests a luxury and personalised experience. The amenities and services provided by W Hotels can be broken down into the following categories.</a:t>
            </a:r>
          </a:p>
          <a:p>
            <a:r>
              <a:rPr lang="en-US"/>
              <a:t>Rooms, apartments, and homes at W Hotels are opulent and well-appointed, with modern decor and premium conveniences.</a:t>
            </a:r>
          </a:p>
          <a:p>
            <a:r>
              <a:rPr lang="en-US"/>
              <a:t>The restaurants and bars of W Hotels are among of the best in the world, and they serve a wide variety of cuisines and provide an amazing dining experience.</a:t>
            </a:r>
          </a:p>
          <a:p>
            <a:r>
              <a:rPr lang="en-US"/>
              <a:t>Fitness centres, spas, and swimming pools are just a few of the wellness and leisure amenities available to W Hotels' guests to help them unwind and recharge.</a:t>
            </a:r>
          </a:p>
          <a:p>
            <a:r>
              <a:rPr lang="en-US"/>
              <a:t>In order to make getting around the city easier for their visitors, W Hotels provide services like airport shuttles, car rentals, and taxis.</a:t>
            </a:r>
          </a:p>
          <a:p>
            <a:r>
              <a:rPr lang="en-US"/>
              <a:t>W Hotels offers a variety of concierge services, like as recommendations for local sights, restaurant reservations, and tour bookings, to ensure that each and every guest has a relaxing and enjoyable stay.</a:t>
            </a:r>
          </a:p>
          <a:p>
            <a:r>
              <a:rPr lang="en-US"/>
              <a:t>Laundry and dry cleaning, foreign currency exchange, and aid booking tours and tickets are a few of the additional services provided by W Hotels.</a:t>
            </a:r>
          </a:p>
          <a:p>
            <a:r>
              <a:rPr lang="en-US"/>
              <a:t>W Hotels' dedication to provide a full and unforgettable luxury experience for their visitors is shown in the variety of services they offer (Bardi, 2021).</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From everyday interactions to the functioning of businesses and society at large, hospitality plays a key role in many facets of our lives (Ford, 2020). Relationships, customer service, cross-cultural understanding, and economic development are all impacted by it. </a:t>
            </a:r>
          </a:p>
          <a:p>
            <a:r>
              <a:rPr lang="en-US"/>
              <a:t>The foundation of great customer service is a warm and welcoming attitude towards each individual (Heppell, 2015). In general, people have a better time when they are treated kindly and given full attention. Customers who are happy with their service are more likely to come back, tell others about it, and boost the reputation of the company.</a:t>
            </a:r>
          </a:p>
          <a:p>
            <a:r>
              <a:rPr lang="en-US"/>
              <a:t>The tourism and hospitality industry has far-reaching effects on the economies of many different countries. Included in its broad scope are the hospitality, food service, travel, and event production sectors. Employment is created, local economies are boosted, investments are attracted, and a country or region advances (Wood, 2015).</a:t>
            </a:r>
          </a:p>
          <a:p>
            <a:r>
              <a:rPr lang="en-US"/>
              <a:t>Hospitality plays an important role in the tourist and travel business (Solomon, 2018). Guests at a hotel want to feel at home, have a satisfying meal, and have an enjoyable experience. Visitors who have a good time at a hotel are more likely to come back and tell their friends about it, which is good for business in the hospitality industry.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Having worked in guest services before is crucial in the highly competitive hospitality sector. Given the abundance of options available to them, guests are more likely to become repeat customers if the services they receive are exceptional (Hayes et al., 2021). </a:t>
            </a:r>
          </a:p>
          <a:p>
            <a:r>
              <a:rPr lang="en-US"/>
              <a:t>Acquire Confidence </a:t>
            </a:r>
          </a:p>
          <a:p>
            <a:r>
              <a:rPr lang="en-US"/>
              <a:t>Customers' positive experiences with W hotels' guest service have led to increased word-of-mouth advertising and positive online reviews (Lashley, 2015). To avoid any discrepancies between the hotel's advertising and its actual services, it can use this data to refine its marketing strategy (Paek et al., 2015).   </a:t>
            </a:r>
          </a:p>
          <a:p>
            <a:r>
              <a:rPr lang="en-US"/>
              <a:t>Improve Competitiveness </a:t>
            </a:r>
          </a:p>
          <a:p>
            <a:r>
              <a:rPr lang="en-US"/>
              <a:t>Amongst other hotels' services, W Hotels stood out for its individualised attention to each guest. Guest profiles, events like weddings and anniversaries, corporate packages, family and kid specials, leisure travellers, and more can all be taken into account when formulating a policy for a guest's unique experience (Rahimi. and Kozak, 2017). </a:t>
            </a:r>
          </a:p>
          <a:p>
            <a:r>
              <a:rPr lang="en-US"/>
              <a:t>Satisfaction of Customers </a:t>
            </a:r>
          </a:p>
          <a:p>
            <a:r>
              <a:rPr lang="en-US"/>
              <a:t>In order to improve their services, hotels should take use of guest feedback and break down positive and negative comments into specific categories (Hayes et al., 2021).</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W Hotel chain is a global leader in the hospitality industry. When staying at a W Hotel, guests can expect a luxurious stay tailored specifically to their preferences. Business and vacation travellers make up the majority of W Hotels' consumers. W Hotels strive to create a relaxing and enjoyable experience for their guests through a variety of services and amenities. A 24-hour front desk, concierge services, free Wi-Fi, a conference room, and a gym are all part of the package. In addition, guests of W Hotels can enjoy a wide variety of recreational amenities, including a swimming pool, a hot tub, and several dining and drinking establishments. W Hotels is a leader in the hospitality business because of its commitment to provide guests with a memorable experience across a wide range of services and amenities. By taking these measures, they can guarantee that their guests will have a fantastic time.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Bardi, J.A., 2021. Hotel-Front-Office-Management.</a:t>
            </a:r>
          </a:p>
          <a:p>
            <a:r>
              <a:rPr lang="en-US"/>
              <a:t>Ford, R.C., 2020. Managing hospitality organizations: Achieving excellence in the guest experience. SAGE Publications.</a:t>
            </a:r>
          </a:p>
          <a:p>
            <a:r>
              <a:rPr lang="en-US"/>
              <a:t>Hayes, D.K., Hayes, J.D. and Hayes, P.A., 2021. Revenue management for the hospitality industry. John Wiley and Sons.</a:t>
            </a:r>
          </a:p>
          <a:p>
            <a:r>
              <a:rPr lang="en-US"/>
              <a:t>Heppell, M., 2015. Five Star Service How to Deliver Exceptional Customer Service. 3rd Edition, Pearson Education, Harlow. - References - Scientific Research Publishing. [online] Available at: https://www.scirp.org/(S(351jmbntvnsjt1aadkozje))/reference/referencespapers.aspx?referenceid=2443190 [Accessed 9 Oct. 2023].</a:t>
            </a:r>
          </a:p>
          <a:p>
            <a:r>
              <a:rPr lang="en-US"/>
              <a:t>Holtom, B.C. and Burch, T.C., 2016. A model of turnover-based disruption in customer services. Human Resource Management Review, 26(1), pp.25-36.</a:t>
            </a:r>
          </a:p>
          <a:p>
            <a:r>
              <a:rPr lang="en-US"/>
              <a:t>Kandampully, J., Zhang, T.C. and Bilgihan, A., 2015. Customer loyalty: a review and future directions with a special focus on the hospitality industry. International Journal of Contemporary Hospitality Management, 27(3), pp.379-414.</a:t>
            </a:r>
          </a:p>
          <a:p>
            <a:r>
              <a:rPr lang="en-US"/>
              <a:t>Khafizov, A.O. and Ruziev, S.S., 2021. Importance Of Forecasting In Tourism And Hospitality Business. The American Journal of Management and Economics Innovations, 3(05), pp.95-99.</a:t>
            </a:r>
          </a:p>
          <a:p>
            <a:r>
              <a:rPr lang="en-US"/>
              <a:t>Lashley, C., 2015. Hospitality and hospitableness. Research in hospitality Management, 5(1), pp.1-7.</a:t>
            </a:r>
          </a:p>
          <a:p>
            <a:r>
              <a:rPr lang="en-US"/>
              <a:t>Marriott., 2019. W Hotels and Resorts | Luxury Boutique Hotels – Boutique Hotels, Design Hotels. [online] Available at: https://w-hotels.marriott.com/ [Accessed 9 Oct. 2023].</a:t>
            </a:r>
          </a:p>
          <a:p>
            <a:r>
              <a:rPr lang="en-US"/>
              <a:t>Paek, S., Schuckert, M., Kim, T.T. and Lee, G., 2015. Why is hospitality employees’ psychological capital important? The effects of psychological capital on work engagement and employee morale. International journal of hospitality management, 50, pp.9-26.</a:t>
            </a:r>
          </a:p>
          <a:p>
            <a:r>
              <a:rPr lang="en-US"/>
              <a:t>Rahimi, R. and Kozak, M., 2017. Impact of customer relationship management on customer satisfaction: The case of a budget hotel chain. Journal of travel and tourism marketing, 34(1), pp.40-51.</a:t>
            </a:r>
          </a:p>
          <a:p>
            <a:r>
              <a:rPr lang="en-US"/>
              <a:t>Solomon, M., 2018. The Heart of Hospitality. [online] SelectBooks, Inc. Available at: https://www.scribd.com/book/573096215/The-Heart-of-Hospitality-Great-Hotel-and-Restaurant-Leaders-Share-Their-Secrets [Accessed 9 Oct. 2023].</a:t>
            </a:r>
          </a:p>
          <a:p>
            <a:r>
              <a:rPr lang="en-US"/>
              <a:t>Tennison, I., Roschnik, S., Ashby, B., Boyd, R., Hamilton, I., Oreszczyn, T., Owen, A., Romanello, M., Ruyssevelt, P., Sherman, J.D. and Smith, A.Z., 2021. Health care's response to climate change: a carbon footprint assessment of the NHS in England. The Lancet Planetary Health, 5(2), pp.e84-e92.</a:t>
            </a:r>
          </a:p>
          <a:p>
            <a:r>
              <a:rPr lang="en-US"/>
              <a:t>Wood, R.C. ed., 2015. Hospitality management: a brief introduction. Sage.</a:t>
            </a:r>
          </a:p>
          <a:p>
            <a:r>
              <a:rPr lang="en-US"/>
              <a:t>Xiao, L. and Kumar, V., 2021. Robotics for customer service: a useful complement or an ultimate substitute?. Journal of Service Research, 24(1), pp.9-29.</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2208933" cy="6858000"/>
          </a:xfrm>
          <a:prstGeom prst="rect">
            <a:avLst/>
          </a:prstGeom>
          <a:noFill/>
          <a:ln w="9525">
            <a:noFill/>
          </a:ln>
        </p:spPr>
      </p:pic>
      <p:sp>
        <p:nvSpPr>
          <p:cNvPr id="2051" name="Rectangle 3"/>
          <p:cNvSpPr>
            <a:spLocks noGrp="1" noChangeArrowheads="1"/>
          </p:cNvSpPr>
          <p:nvPr>
            <p:ph type="ctrTitle"/>
          </p:nvPr>
        </p:nvSpPr>
        <p:spPr>
          <a:xfrm>
            <a:off x="624417" y="1196975"/>
            <a:ext cx="10943167" cy="1082675"/>
          </a:xfrm>
        </p:spPr>
        <p:txBody>
          <a:bodyPr/>
          <a:lstStyle>
            <a:lvl1pPr algn="ctr">
              <a:defRPr>
                <a:solidFill>
                  <a:schemeClr val="bg1"/>
                </a:solidFill>
              </a:defRPr>
            </a:lvl1pPr>
          </a:lstStyle>
          <a:p>
            <a:pPr lvl="0"/>
            <a:r>
              <a:rPr lang="en-US" altLang="zh-CN" noProof="0"/>
              <a:t>Click to edit Master title style</a:t>
            </a:r>
          </a:p>
        </p:txBody>
      </p:sp>
      <p:sp>
        <p:nvSpPr>
          <p:cNvPr id="2052" name="Rectangle 4"/>
          <p:cNvSpPr>
            <a:spLocks noGrp="1" noChangeArrowheads="1"/>
          </p:cNvSpPr>
          <p:nvPr>
            <p:ph type="subTitle" idx="1"/>
          </p:nvPr>
        </p:nvSpPr>
        <p:spPr>
          <a:xfrm>
            <a:off x="626533" y="2422525"/>
            <a:ext cx="10949517" cy="1752600"/>
          </a:xfrm>
        </p:spPr>
        <p:txBody>
          <a:bodyPr/>
          <a:lstStyle>
            <a:lvl1pPr marL="0" indent="0" algn="ctr">
              <a:buFontTx/>
              <a:buNone/>
              <a:defRPr>
                <a:solidFill>
                  <a:schemeClr val="bg1"/>
                </a:solidFill>
              </a:defRPr>
            </a:lvl1pPr>
          </a:lstStyle>
          <a:p>
            <a:pPr lvl="0"/>
            <a:r>
              <a:rPr lang="en-US" altLang="zh-CN" noProof="0"/>
              <a:t>Click to edit Master subtitle style</a:t>
            </a:r>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3A1C593-65D0-4073-BCC9-577B9352EA97}" type="datetimeFigureOut">
              <a:rPr lang="en-US" smtClean="0"/>
              <a:t>10/16/2023</a:t>
            </a:fld>
            <a:endParaRPr lang="en-US"/>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t>‹#›</a:t>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74750"/>
            <a:ext cx="5384800" cy="4953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7"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10/16/2023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10/16/2023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10/16/2023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10/16/2023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10/16/2023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9"/>
          <p:cNvPicPr>
            <a:picLocks noChangeAspect="1"/>
          </p:cNvPicPr>
          <p:nvPr/>
        </p:nvPicPr>
        <p:blipFill>
          <a:blip r:embed="rId13"/>
          <a:stretch>
            <a:fillRect/>
          </a:stretch>
        </p:blipFill>
        <p:spPr>
          <a:xfrm>
            <a:off x="0" y="0"/>
            <a:ext cx="12208933"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lstStyle/>
          <a:p>
            <a:pPr lvl="0"/>
            <a:r>
              <a:rPr lang="en-US" altLang="zh-CN" dirty="0"/>
              <a:t>Click to edit Master title style</a:t>
            </a:r>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63A1C593-65D0-4073-BCC9-577B9352EA97}" type="datetimeFigureOut">
              <a:rPr lang="en-US" smtClean="0"/>
              <a:t>10/16/2023</a:t>
            </a:fld>
            <a:endParaRPr lang="en-US"/>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7.jpe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3600" dirty="0"/>
              <a:t>The role and importance of quality service, hospitality, and guest services within the hotel Industry</a:t>
            </a:r>
            <a:br>
              <a:rPr lang="en-US" sz="3600" dirty="0"/>
            </a:br>
            <a:r>
              <a:rPr lang="en-US" sz="3600" dirty="0"/>
              <a:t>A Case Study of W Hotels</a:t>
            </a:r>
          </a:p>
        </p:txBody>
      </p:sp>
      <p:sp>
        <p:nvSpPr>
          <p:cNvPr id="3" name="Subtitle 2"/>
          <p:cNvSpPr>
            <a:spLocks noGrp="1"/>
          </p:cNvSpPr>
          <p:nvPr>
            <p:ph type="subTitle" idx="1"/>
          </p:nvPr>
        </p:nvSpPr>
        <p:spPr>
          <a:xfrm>
            <a:off x="626533" y="2857953"/>
            <a:ext cx="10960402" cy="1545772"/>
          </a:xfrm>
        </p:spPr>
        <p:txBody>
          <a:bodyPr lIns="91440" tIns="45720" rIns="91440" bIns="45720" anchor="t"/>
          <a:lstStyle/>
          <a:p>
            <a:r>
              <a:rPr lang="en-US" dirty="0"/>
              <a:t>Presented By: Florentina Raluca Iamandi</a:t>
            </a:r>
            <a:br>
              <a:rPr lang="en-US" dirty="0"/>
            </a:br>
            <a:r>
              <a:rPr lang="en-US" dirty="0"/>
              <a:t>Presented To: Charlotte Joyner</a:t>
            </a:r>
            <a:br>
              <a:rPr lang="en-US" dirty="0"/>
            </a:br>
            <a:r>
              <a:rPr lang="en-US" dirty="0">
                <a:cs typeface="Arial"/>
              </a:rPr>
              <a:t>Student ID: 2246151</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Introduction</a:t>
            </a:r>
          </a:p>
        </p:txBody>
      </p:sp>
      <p:pic>
        <p:nvPicPr>
          <p:cNvPr id="100" name="Content Placeholder 99"/>
          <p:cNvPicPr>
            <a:picLocks noGrp="1" noChangeAspect="1"/>
          </p:cNvPicPr>
          <p:nvPr>
            <p:ph sz="half" idx="2"/>
          </p:nvPr>
        </p:nvPicPr>
        <p:blipFill>
          <a:blip r:embed="rId3"/>
          <a:stretch>
            <a:fillRect/>
          </a:stretch>
        </p:blipFill>
        <p:spPr>
          <a:xfrm>
            <a:off x="9531350" y="1691005"/>
            <a:ext cx="1990725" cy="4680585"/>
          </a:xfrm>
          <a:prstGeom prst="rect">
            <a:avLst/>
          </a:prstGeom>
          <a:noFill/>
          <a:ln w="9525">
            <a:noFill/>
          </a:ln>
        </p:spPr>
      </p:pic>
      <p:graphicFrame>
        <p:nvGraphicFramePr>
          <p:cNvPr id="4" name="Diagram 3"/>
          <p:cNvGraphicFramePr/>
          <p:nvPr/>
        </p:nvGraphicFramePr>
        <p:xfrm>
          <a:off x="838200" y="1825625"/>
          <a:ext cx="7985125" cy="4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Main Consumers</a:t>
            </a:r>
          </a:p>
        </p:txBody>
      </p:sp>
      <p:pic>
        <p:nvPicPr>
          <p:cNvPr id="101" name="Content Placeholder 100"/>
          <p:cNvPicPr>
            <a:picLocks noGrp="1" noChangeAspect="1"/>
          </p:cNvPicPr>
          <p:nvPr>
            <p:ph sz="half" idx="2"/>
          </p:nvPr>
        </p:nvPicPr>
        <p:blipFill>
          <a:blip r:embed="rId3"/>
          <a:stretch>
            <a:fillRect/>
          </a:stretch>
        </p:blipFill>
        <p:spPr>
          <a:xfrm>
            <a:off x="9210675" y="1430655"/>
            <a:ext cx="2143125" cy="4476115"/>
          </a:xfrm>
          <a:prstGeom prst="rect">
            <a:avLst/>
          </a:prstGeom>
          <a:noFill/>
          <a:ln w="9525">
            <a:noFill/>
          </a:ln>
        </p:spPr>
      </p:pic>
      <p:graphicFrame>
        <p:nvGraphicFramePr>
          <p:cNvPr id="4" name="Diagram 3"/>
          <p:cNvGraphicFramePr/>
          <p:nvPr/>
        </p:nvGraphicFramePr>
        <p:xfrm>
          <a:off x="838200" y="1825625"/>
          <a:ext cx="7841615" cy="4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Role and Function of guest services in general</a:t>
            </a:r>
          </a:p>
        </p:txBody>
      </p:sp>
      <p:pic>
        <p:nvPicPr>
          <p:cNvPr id="102" name="Content Placeholder 101"/>
          <p:cNvPicPr>
            <a:picLocks noGrp="1" noChangeAspect="1"/>
          </p:cNvPicPr>
          <p:nvPr>
            <p:ph sz="half" idx="2"/>
          </p:nvPr>
        </p:nvPicPr>
        <p:blipFill>
          <a:blip r:embed="rId3"/>
          <a:srcRect t="10800" b="12096"/>
          <a:stretch>
            <a:fillRect/>
          </a:stretch>
        </p:blipFill>
        <p:spPr>
          <a:xfrm>
            <a:off x="8496300" y="1328329"/>
            <a:ext cx="2857500" cy="3286760"/>
          </a:xfrm>
          <a:prstGeom prst="rect">
            <a:avLst/>
          </a:prstGeom>
          <a:noFill/>
          <a:ln w="9525">
            <a:noFill/>
          </a:ln>
        </p:spPr>
      </p:pic>
      <p:graphicFrame>
        <p:nvGraphicFramePr>
          <p:cNvPr id="4" name="Diagram 3"/>
          <p:cNvGraphicFramePr/>
          <p:nvPr/>
        </p:nvGraphicFramePr>
        <p:xfrm>
          <a:off x="838200" y="1825625"/>
          <a:ext cx="7428865" cy="4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Role And Function of Guest Services in W Hotels</a:t>
            </a:r>
          </a:p>
        </p:txBody>
      </p:sp>
      <p:graphicFrame>
        <p:nvGraphicFramePr>
          <p:cNvPr id="4" name="Diagram 3"/>
          <p:cNvGraphicFramePr/>
          <p:nvPr>
            <p:extLst>
              <p:ext uri="{D42A27DB-BD31-4B8C-83A1-F6EECF244321}">
                <p14:modId xmlns:p14="http://schemas.microsoft.com/office/powerpoint/2010/main" val="2276618801"/>
              </p:ext>
            </p:extLst>
          </p:nvPr>
        </p:nvGraphicFramePr>
        <p:xfrm>
          <a:off x="609600" y="1174750"/>
          <a:ext cx="10972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Nature, and Scope of the Guest Services in W Hotels</a:t>
            </a:r>
          </a:p>
        </p:txBody>
      </p:sp>
      <p:graphicFrame>
        <p:nvGraphicFramePr>
          <p:cNvPr id="4" name="Diagram 3"/>
          <p:cNvGraphicFramePr/>
          <p:nvPr/>
        </p:nvGraphicFramePr>
        <p:xfrm>
          <a:off x="609600" y="1174750"/>
          <a:ext cx="10972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Importance Of Hospitality </a:t>
            </a:r>
          </a:p>
        </p:txBody>
      </p:sp>
      <p:pic>
        <p:nvPicPr>
          <p:cNvPr id="103" name="Content Placeholder 102"/>
          <p:cNvPicPr>
            <a:picLocks noGrp="1" noChangeAspect="1"/>
          </p:cNvPicPr>
          <p:nvPr>
            <p:ph sz="half" idx="2"/>
          </p:nvPr>
        </p:nvPicPr>
        <p:blipFill>
          <a:blip r:embed="rId3"/>
          <a:stretch>
            <a:fillRect/>
          </a:stretch>
        </p:blipFill>
        <p:spPr>
          <a:xfrm>
            <a:off x="8878479" y="185148"/>
            <a:ext cx="2962275" cy="4740275"/>
          </a:xfrm>
          <a:prstGeom prst="rect">
            <a:avLst/>
          </a:prstGeom>
          <a:noFill/>
          <a:ln w="9525">
            <a:noFill/>
          </a:ln>
        </p:spPr>
      </p:pic>
      <p:graphicFrame>
        <p:nvGraphicFramePr>
          <p:cNvPr id="5" name="Diagram 4"/>
          <p:cNvGraphicFramePr/>
          <p:nvPr/>
        </p:nvGraphicFramePr>
        <p:xfrm>
          <a:off x="838200" y="1825625"/>
          <a:ext cx="7927340" cy="4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Strategies to meet Guest Expectations</a:t>
            </a:r>
          </a:p>
        </p:txBody>
      </p:sp>
      <p:pic>
        <p:nvPicPr>
          <p:cNvPr id="104" name="Content Placeholder 103"/>
          <p:cNvPicPr>
            <a:picLocks noGrp="1" noChangeAspect="1"/>
          </p:cNvPicPr>
          <p:nvPr>
            <p:ph sz="half" idx="2"/>
          </p:nvPr>
        </p:nvPicPr>
        <p:blipFill>
          <a:blip r:embed="rId3"/>
          <a:stretch>
            <a:fillRect/>
          </a:stretch>
        </p:blipFill>
        <p:spPr>
          <a:xfrm>
            <a:off x="6877050" y="1716768"/>
            <a:ext cx="2952750" cy="2662555"/>
          </a:xfrm>
          <a:prstGeom prst="rect">
            <a:avLst/>
          </a:prstGeom>
          <a:noFill/>
          <a:ln w="9525">
            <a:noFill/>
          </a:ln>
        </p:spPr>
      </p:pic>
      <p:graphicFrame>
        <p:nvGraphicFramePr>
          <p:cNvPr id="4" name="Diagram 3"/>
          <p:cNvGraphicFramePr/>
          <p:nvPr/>
        </p:nvGraphicFramePr>
        <p:xfrm>
          <a:off x="609600" y="1174750"/>
          <a:ext cx="5384800" cy="4953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Conclusion</a:t>
            </a:r>
          </a:p>
        </p:txBody>
      </p:sp>
      <p:graphicFrame>
        <p:nvGraphicFramePr>
          <p:cNvPr id="6" name="Diagram 5"/>
          <p:cNvGraphicFramePr/>
          <p:nvPr/>
        </p:nvGraphicFramePr>
        <p:xfrm>
          <a:off x="609600" y="1174750"/>
          <a:ext cx="10972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a:t>
            </a:r>
          </a:p>
        </p:txBody>
      </p:sp>
      <p:sp>
        <p:nvSpPr>
          <p:cNvPr id="3" name="Content Placeholder 2"/>
          <p:cNvSpPr>
            <a:spLocks noGrp="1"/>
          </p:cNvSpPr>
          <p:nvPr>
            <p:ph idx="1"/>
          </p:nvPr>
        </p:nvSpPr>
        <p:spPr/>
        <p:txBody>
          <a:bodyPr>
            <a:normAutofit fontScale="37500" lnSpcReduction="10000"/>
          </a:bodyPr>
          <a:lstStyle/>
          <a:p>
            <a:r>
              <a:rPr lang="en-US"/>
              <a:t>Bardi, J.A., 2021. Hotel-Front-Office-Management.</a:t>
            </a:r>
          </a:p>
          <a:p>
            <a:r>
              <a:rPr lang="en-US"/>
              <a:t>Ford, R.C., 2020. Managing hospitality organizations: Achieving excellence in the guest experience. SAGE Publications.</a:t>
            </a:r>
          </a:p>
          <a:p>
            <a:r>
              <a:rPr lang="en-US"/>
              <a:t>Hayes, D.K., Hayes, J.D. and Hayes, P.A., 2021. Revenue management for the hospitality industry. John Wiley and Sons.</a:t>
            </a:r>
          </a:p>
          <a:p>
            <a:r>
              <a:rPr lang="en-US"/>
              <a:t>Heppell, M., 2015. Five Star Service How to Deliver Exceptional Customer Service. 3rd Edition, Pearson Education, Harlow. - References - Scientific Research Publishing. [online] Available at: https://www.scirp.org/(S(351jmbntvnsjt1aadkozje))/reference/referencespapers.aspx?referenceid=2443190 [Accessed 9 Oct. 2023].</a:t>
            </a:r>
          </a:p>
          <a:p>
            <a:r>
              <a:rPr lang="en-US"/>
              <a:t>Holtom, B.C. and Burch, T.C., 2016. A model of turnover-based disruption in customer services. Human Resource Management Review, 26(1), pp.25-36.</a:t>
            </a:r>
          </a:p>
          <a:p>
            <a:r>
              <a:rPr lang="en-US"/>
              <a:t>Kandampully, J., Zhang, T.C. and Bilgihan, A., 2015. Customer loyalty: a review and future directions with a special focus on the hospitality industry. International Journal of Contemporary Hospitality Management, 27(3), pp.379-414.</a:t>
            </a:r>
          </a:p>
          <a:p>
            <a:r>
              <a:rPr lang="en-US"/>
              <a:t>Khafizov, A.O. and Ruziev, S.S., 2021. Importance Of Forecasting In Tourism And Hospitality Business. The American Journal of Management and Economics Innovations, 3(05), pp.95-99.</a:t>
            </a:r>
          </a:p>
          <a:p>
            <a:r>
              <a:rPr lang="en-US"/>
              <a:t>Lashley, C., 2015. Hospitality and hospitableness. Research in hospitality Management, 5(1), pp.1-7.</a:t>
            </a:r>
          </a:p>
          <a:p>
            <a:r>
              <a:rPr lang="en-US"/>
              <a:t>Marriott., 2019. W Hotels and Resorts | Luxury Boutique Hotels – Boutique Hotels, Design Hotels. [online] Available at: https://w-hotels.marriott.com/ [Accessed 9 Oct. 2023].</a:t>
            </a:r>
          </a:p>
          <a:p>
            <a:r>
              <a:rPr lang="en-US"/>
              <a:t>Paek, S., Schuckert, M., Kim, T.T. and Lee, G., 2015. Why is hospitality employees’ psychological capital important? The effects of psychological capital on work engagement and employee morale. International journal of hospitality management, 50, pp.9-26.</a:t>
            </a:r>
          </a:p>
          <a:p>
            <a:r>
              <a:rPr lang="en-US"/>
              <a:t>Rahimi, R. and Kozak, M., 2017. Impact of customer relationship management on customer satisfaction: The case of a budget hotel chain. Journal of travel and tourism marketing, 34(1), pp.40-51.</a:t>
            </a:r>
          </a:p>
          <a:p>
            <a:r>
              <a:rPr lang="en-US"/>
              <a:t>Solomon, M., 2018. The Heart of Hospitality. [online] SelectBooks, Inc. Available at: https://www.scribd.com/book/573096215/The-Heart-of-Hospitality-Great-Hotel-and-Restaurant-Leaders-Share-Their-Secrets [Accessed 9 Oct. 2023].</a:t>
            </a:r>
          </a:p>
          <a:p>
            <a:r>
              <a:rPr lang="en-US"/>
              <a:t>Tennison, I., Roschnik, S., Ashby, B., Boyd, R., Hamilton, I., Oreszczyn, T., Owen, A., Romanello, M., Ruyssevelt, P., Sherman, J.D. and Smith, A.Z., 2021. Health care's response to climate change: a carbon footprint assessment of the NHS in England. The Lancet Planetary Health, 5(2), pp.e84-e92.</a:t>
            </a:r>
          </a:p>
          <a:p>
            <a:r>
              <a:rPr lang="en-US"/>
              <a:t>Wood, R.C. ed., 2015. Hospitality management: a brief introduction. Sage.</a:t>
            </a:r>
          </a:p>
          <a:p>
            <a:r>
              <a:rPr lang="en-US"/>
              <a:t>Xiao, L. and Kumar, V., 2021. Robotics for customer service: a useful complement or an ultimate substitute?. Journal of Service Research, 24(1), pp.9-29.</a:t>
            </a:r>
          </a:p>
        </p:txBody>
      </p:sp>
    </p:spTree>
  </p:cSld>
  <p:clrMapOvr>
    <a:masterClrMapping/>
  </p:clrMapOvr>
</p:sld>
</file>

<file path=ppt/theme/theme1.xml><?xml version="1.0" encoding="utf-8"?>
<a:theme xmlns:a="http://schemas.openxmlformats.org/drawingml/2006/main" name="Blue Waves">
  <a:themeElements>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Blu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lu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u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u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u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u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u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u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u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u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u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u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u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3449</Words>
  <Application>Microsoft Office PowerPoint</Application>
  <PresentationFormat>Widescreen</PresentationFormat>
  <Paragraphs>128</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Blue Waves</vt:lpstr>
      <vt:lpstr>The role and importance of quality service, hospitality, and guest services within the hotel Industry A Case Study of W Hotels</vt:lpstr>
      <vt:lpstr>Introduction</vt:lpstr>
      <vt:lpstr>Main Consumers</vt:lpstr>
      <vt:lpstr>Role and Function of guest services in general</vt:lpstr>
      <vt:lpstr>Role And Function of Guest Services in W Hotels</vt:lpstr>
      <vt:lpstr>Nature, and Scope of the Guest Services in W Hotels</vt:lpstr>
      <vt:lpstr>Importance Of Hospitality </vt:lpstr>
      <vt:lpstr>Strategies to meet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 W Hotels</dc:title>
  <dc:creator>ralu</dc:creator>
  <cp:lastModifiedBy>Gheorghe Adrian Arseanu</cp:lastModifiedBy>
  <cp:revision>24</cp:revision>
  <dcterms:created xsi:type="dcterms:W3CDTF">2023-10-10T08:29:47Z</dcterms:created>
  <dcterms:modified xsi:type="dcterms:W3CDTF">2023-10-16T12:06:30Z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646F61A5D53C485A915B31C95B8B3354_11</vt:lpwstr>
  </property>
  <property fmtid="{D5CDD505-2E9C-101B-9397-08002B2CF9AE}" pid="3" name="KSOProductBuildVer">
    <vt:lpwstr>1033-12.2.0.13215</vt:lpwstr>
  </property>
</Properties>
</file>