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6"/>
  </p:handoutMasterIdLst>
  <p:sldIdLst>
    <p:sldId id="256" r:id="rId2"/>
    <p:sldId id="257" r:id="rId3"/>
    <p:sldId id="265" r:id="rId4"/>
    <p:sldId id="266" r:id="rId5"/>
    <p:sldId id="267" r:id="rId6"/>
    <p:sldId id="268" r:id="rId7"/>
    <p:sldId id="269" r:id="rId8"/>
    <p:sldId id="275" r:id="rId9"/>
    <p:sldId id="270" r:id="rId10"/>
    <p:sldId id="271" r:id="rId11"/>
    <p:sldId id="276" r:id="rId12"/>
    <p:sldId id="277" r:id="rId13"/>
    <p:sldId id="278" r:id="rId14"/>
    <p:sldId id="274" r:id="rId15"/>
    <p:sldId id="279" r:id="rId16"/>
    <p:sldId id="281" r:id="rId17"/>
    <p:sldId id="280" r:id="rId18"/>
    <p:sldId id="260" r:id="rId19"/>
    <p:sldId id="261" r:id="rId20"/>
    <p:sldId id="262" r:id="rId21"/>
    <p:sldId id="263" r:id="rId22"/>
    <p:sldId id="283" r:id="rId23"/>
    <p:sldId id="272" r:id="rId24"/>
    <p:sldId id="282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26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6923DD-0D6F-45F6-A1E1-147613C59E88}" type="datetimeFigureOut">
              <a:rPr lang="en-US" smtClean="0"/>
              <a:t>4/18/2011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BF4678-7DA4-4FC0-97A7-3893870E7D6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EBB4D-E546-443D-B32D-4D19CFA470AE}" type="datetimeFigureOut">
              <a:rPr lang="en-US" smtClean="0"/>
              <a:t>4/18/2011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DFFE-B739-49E8-BC44-4DE053E45F11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EBB4D-E546-443D-B32D-4D19CFA470AE}" type="datetimeFigureOut">
              <a:rPr lang="en-US" smtClean="0"/>
              <a:t>4/18/2011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DFFE-B739-49E8-BC44-4DE053E45F11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EBB4D-E546-443D-B32D-4D19CFA470AE}" type="datetimeFigureOut">
              <a:rPr lang="en-US" smtClean="0"/>
              <a:t>4/18/2011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DFFE-B739-49E8-BC44-4DE053E45F11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EBB4D-E546-443D-B32D-4D19CFA470AE}" type="datetimeFigureOut">
              <a:rPr lang="en-US" smtClean="0"/>
              <a:t>4/18/2011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DFFE-B739-49E8-BC44-4DE053E45F11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EBB4D-E546-443D-B32D-4D19CFA470AE}" type="datetimeFigureOut">
              <a:rPr lang="en-US" smtClean="0"/>
              <a:t>4/18/2011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DFFE-B739-49E8-BC44-4DE053E45F11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EBB4D-E546-443D-B32D-4D19CFA470AE}" type="datetimeFigureOut">
              <a:rPr lang="en-US" smtClean="0"/>
              <a:t>4/18/2011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DFFE-B739-49E8-BC44-4DE053E45F11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EBB4D-E546-443D-B32D-4D19CFA470AE}" type="datetimeFigureOut">
              <a:rPr lang="en-US" smtClean="0"/>
              <a:t>4/18/2011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DFFE-B739-49E8-BC44-4DE053E45F11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EBB4D-E546-443D-B32D-4D19CFA470AE}" type="datetimeFigureOut">
              <a:rPr lang="en-US" smtClean="0"/>
              <a:t>4/18/2011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DFFE-B739-49E8-BC44-4DE053E45F11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EBB4D-E546-443D-B32D-4D19CFA470AE}" type="datetimeFigureOut">
              <a:rPr lang="en-US" smtClean="0"/>
              <a:t>4/18/2011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DFFE-B739-49E8-BC44-4DE053E45F11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EBB4D-E546-443D-B32D-4D19CFA470AE}" type="datetimeFigureOut">
              <a:rPr lang="en-US" smtClean="0"/>
              <a:t>4/18/2011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DFFE-B739-49E8-BC44-4DE053E45F11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EBB4D-E546-443D-B32D-4D19CFA470AE}" type="datetimeFigureOut">
              <a:rPr lang="en-US" smtClean="0"/>
              <a:t>4/18/2011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DFFE-B739-49E8-BC44-4DE053E45F11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BEBB4D-E546-443D-B32D-4D19CFA470AE}" type="datetimeFigureOut">
              <a:rPr lang="en-US" smtClean="0"/>
              <a:t>4/18/2011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C5DFFE-B739-49E8-BC44-4DE053E45F11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Designing appropriate learning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Stages in designing learning  &amp;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Clarify requirements and factors which affect design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Convert requirements to aims and learning outcomes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Determine and sequence learning content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Select methods to meet learning needs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Design learning materials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Select assessment activities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Select evaluation activities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Produce a plan for the training session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Agree plan with stake holders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good training design and why is it important?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Share experiences of best and worst training</a:t>
            </a:r>
          </a:p>
          <a:p>
            <a:r>
              <a:rPr lang="en-GB" dirty="0" smtClean="0"/>
              <a:t>What made it good or bad?</a:t>
            </a:r>
          </a:p>
          <a:p>
            <a:r>
              <a:rPr lang="en-GB" dirty="0" smtClean="0"/>
              <a:t>How does good design enhance the experience or bad design detract from the experience</a:t>
            </a:r>
            <a:r>
              <a:rPr lang="en-GB" dirty="0" smtClean="0"/>
              <a:t>?</a:t>
            </a:r>
            <a:endParaRPr lang="en-GB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Factors affecting the design of learning activities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Clarify who the key stakeholders are and their requirements and expectations</a:t>
            </a:r>
          </a:p>
          <a:p>
            <a:pPr lvl="1"/>
            <a:r>
              <a:rPr lang="en-GB" dirty="0" smtClean="0"/>
              <a:t>Learners</a:t>
            </a:r>
          </a:p>
          <a:p>
            <a:pPr lvl="1"/>
            <a:r>
              <a:rPr lang="en-GB" dirty="0" smtClean="0"/>
              <a:t>Team manager</a:t>
            </a:r>
          </a:p>
          <a:p>
            <a:pPr lvl="1"/>
            <a:r>
              <a:rPr lang="en-GB" dirty="0" smtClean="0"/>
              <a:t>Project manager</a:t>
            </a:r>
          </a:p>
          <a:p>
            <a:pPr lvl="1"/>
            <a:r>
              <a:rPr lang="en-GB" dirty="0" smtClean="0"/>
              <a:t>CEO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Agree requirements and expected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expect learners to be able to do differently as a result of this training?</a:t>
            </a:r>
          </a:p>
          <a:p>
            <a:r>
              <a:rPr lang="en-GB" dirty="0" smtClean="0"/>
              <a:t>What specific outcome/result/situation are you wanting to be brought about by this training?</a:t>
            </a:r>
          </a:p>
          <a:p>
            <a:r>
              <a:rPr lang="en-GB" dirty="0" smtClean="0"/>
              <a:t>What would be the best outcome of this training be (or look like) for you?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Confirming Requirements- a training agreement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General requirements/aims/objectives</a:t>
            </a:r>
          </a:p>
          <a:p>
            <a:r>
              <a:rPr lang="en-GB" dirty="0" smtClean="0"/>
              <a:t>Scope</a:t>
            </a:r>
          </a:p>
          <a:p>
            <a:pPr lvl="1"/>
            <a:r>
              <a:rPr lang="en-GB" dirty="0" smtClean="0"/>
              <a:t>Numbers and profiles of people to be trained</a:t>
            </a:r>
          </a:p>
          <a:p>
            <a:r>
              <a:rPr lang="en-GB" dirty="0" smtClean="0"/>
              <a:t>Deliverables</a:t>
            </a:r>
          </a:p>
          <a:p>
            <a:pPr lvl="1"/>
            <a:r>
              <a:rPr lang="en-GB" dirty="0" smtClean="0"/>
              <a:t>Agreements about what is required of L&amp;D and what can be provided</a:t>
            </a:r>
          </a:p>
          <a:p>
            <a:r>
              <a:rPr lang="en-GB" dirty="0" smtClean="0"/>
              <a:t>Resources</a:t>
            </a:r>
          </a:p>
          <a:p>
            <a:pPr lvl="1"/>
            <a:r>
              <a:rPr lang="en-GB" dirty="0" smtClean="0"/>
              <a:t>Available people, space, equipment, funding, expertise</a:t>
            </a:r>
          </a:p>
          <a:p>
            <a:r>
              <a:rPr lang="en-GB" dirty="0" smtClean="0"/>
              <a:t>Time scales</a:t>
            </a:r>
          </a:p>
          <a:p>
            <a:pPr lvl="1"/>
            <a:r>
              <a:rPr lang="en-GB" dirty="0" smtClean="0"/>
              <a:t>When the training has to be complete. Likely duration of training</a:t>
            </a:r>
          </a:p>
          <a:p>
            <a:pPr lvl="1">
              <a:buNone/>
            </a:pPr>
            <a:r>
              <a:rPr lang="en-GB" b="1" dirty="0" smtClean="0"/>
              <a:t>Risks</a:t>
            </a:r>
          </a:p>
          <a:p>
            <a:pPr lvl="1">
              <a:buNone/>
            </a:pPr>
            <a:r>
              <a:rPr lang="en-GB" dirty="0"/>
              <a:t>	</a:t>
            </a:r>
            <a:r>
              <a:rPr lang="en-GB" dirty="0" smtClean="0"/>
              <a:t>anything which might throw the training ‘off track’. Eg. Is there a particular busy work periods coming up?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Tend to be fairly general statements, broad ranging and may combine a number of intentions in to one statement</a:t>
            </a:r>
          </a:p>
          <a:p>
            <a:pPr>
              <a:buNone/>
            </a:pPr>
            <a:r>
              <a:rPr lang="en-GB" dirty="0" smtClean="0"/>
              <a:t>Eg</a:t>
            </a:r>
          </a:p>
          <a:p>
            <a:r>
              <a:rPr lang="en-GB" dirty="0" smtClean="0"/>
              <a:t>The course aims to develop the skills and knowledge required to operate the latest version of Microsoft office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Interventions should be SMART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Specific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Clear statement about the K or S that the learner should be able to do and demonstrate at the end of the learning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Measurable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Performance can be measured after learning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Achievable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It is possible for the learner to achieve the objectives in the light of the situation, aptitude and motivation of the learner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Realistic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Objectives should be useful and clearly related to learning needs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Time-related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Should be able to develop undersating</a:t>
            </a:r>
            <a:r>
              <a:rPr lang="en-GB" dirty="0" smtClean="0"/>
              <a:t> or skills within a pre-specified time </a:t>
            </a:r>
            <a:r>
              <a:rPr lang="en-GB" dirty="0" smtClean="0"/>
              <a:t>frame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Objectives/Learning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Sub divisions of aims</a:t>
            </a:r>
          </a:p>
          <a:p>
            <a:r>
              <a:rPr lang="en-GB" dirty="0" smtClean="0"/>
              <a:t>Precise and specific designed to be measurable</a:t>
            </a:r>
          </a:p>
          <a:p>
            <a:r>
              <a:rPr lang="en-GB" dirty="0" smtClean="0"/>
              <a:t>To </a:t>
            </a:r>
            <a:r>
              <a:rPr lang="en-GB" dirty="0" smtClean="0"/>
              <a:t>ensure objectives are relevant to the learners point of view, learning outcomes are usually more appropriate than ‘objectives’</a:t>
            </a:r>
          </a:p>
          <a:p>
            <a:r>
              <a:rPr lang="en-GB" dirty="0" smtClean="0"/>
              <a:t>“As a result of the learning, learners will....(or will be able to).....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choice of verb will impact on how measurable they are</a:t>
            </a:r>
          </a:p>
          <a:p>
            <a:r>
              <a:rPr lang="en-GB" dirty="0" smtClean="0"/>
              <a:t>Think of verbs which can be used in a learning outcome and are measurable </a:t>
            </a:r>
          </a:p>
          <a:p>
            <a:r>
              <a:rPr lang="en-GB" dirty="0" smtClean="0"/>
              <a:t>Eg. ‘identify’, ‘recognise’, ‘classify’, ‘describe’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parts of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Performance e/behaviour required</a:t>
            </a:r>
          </a:p>
          <a:p>
            <a:r>
              <a:rPr lang="en-GB" dirty="0" smtClean="0"/>
              <a:t>Conditions in which the behaviour must be demonstrated</a:t>
            </a:r>
          </a:p>
          <a:p>
            <a:r>
              <a:rPr lang="en-GB" dirty="0" smtClean="0"/>
              <a:t>Standard to which the learner must perform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71604" y="4214818"/>
          <a:ext cx="6096000" cy="25719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834614">
                <a:tc>
                  <a:txBody>
                    <a:bodyPr/>
                    <a:lstStyle/>
                    <a:p>
                      <a:r>
                        <a:rPr lang="en-GB" dirty="0" smtClean="0"/>
                        <a:t>Performance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Conditions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Standards</a:t>
                      </a:r>
                      <a:endParaRPr lang="en-GB" dirty="0"/>
                    </a:p>
                  </a:txBody>
                  <a:tcPr/>
                </a:tc>
              </a:tr>
              <a:tr h="238672">
                <a:tc>
                  <a:txBody>
                    <a:bodyPr/>
                    <a:lstStyle/>
                    <a:p>
                      <a:r>
                        <a:rPr lang="en-GB" dirty="0" smtClean="0"/>
                        <a:t>Press a pair of</a:t>
                      </a:r>
                      <a:r>
                        <a:rPr lang="en-GB" baseline="0" dirty="0" smtClean="0"/>
                        <a:t> trousers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Given electric</a:t>
                      </a:r>
                      <a:r>
                        <a:rPr lang="en-GB" baseline="0" dirty="0" smtClean="0"/>
                        <a:t> steam iron and pair of trousers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 within 10 minutes</a:t>
                      </a:r>
                    </a:p>
                    <a:p>
                      <a:r>
                        <a:rPr lang="en-GB" dirty="0" smtClean="0"/>
                        <a:t>Creases to be straight and in correct position</a:t>
                      </a:r>
                    </a:p>
                    <a:p>
                      <a:r>
                        <a:rPr lang="en-GB" dirty="0" smtClean="0"/>
                        <a:t>No damage to fabric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Importance of accurate learning outcomes/objectives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Prevent training too much or too little</a:t>
            </a:r>
          </a:p>
          <a:p>
            <a:r>
              <a:rPr lang="en-GB" dirty="0" smtClean="0"/>
              <a:t>Provide guidelines for training design</a:t>
            </a:r>
          </a:p>
          <a:p>
            <a:r>
              <a:rPr lang="en-GB" dirty="0" smtClean="0"/>
              <a:t>Clarify precisely what goals are for learners</a:t>
            </a:r>
          </a:p>
          <a:p>
            <a:r>
              <a:rPr lang="en-GB" dirty="0" smtClean="0"/>
              <a:t>Provide the basis for measuring effectiveness of learning</a:t>
            </a:r>
          </a:p>
          <a:p>
            <a:r>
              <a:rPr lang="en-GB" dirty="0" smtClean="0"/>
              <a:t>Provide a link between training needs and training delivered for validation purposes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Learning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Instruction and coaching on-the-job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Planned in-house attachments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In-house programmes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Planned experiences outside the organisation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External courses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Self-managed learning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Methods</a:t>
            </a:r>
            <a:endParaRPr lang="en-GB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Classify the following methods according to the 6 strategies of learning:</a:t>
            </a:r>
            <a:endParaRPr lang="en-GB" dirty="0" smtClean="0"/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E-learning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Observation/shadowing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Instruction manuals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Projects or assignments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Coaching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Rotation/ secondment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In </a:t>
            </a:r>
            <a:r>
              <a:rPr lang="en-GB" dirty="0" smtClean="0"/>
              <a:t>house or external training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Case studies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Workshops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Conferences/ exhibitions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Role plays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Simulations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DVD/video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Seminar/lectures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Books/journals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Determining appropriate learning methods (strategic)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Are the methods consistent with HRD policy/culture?</a:t>
            </a:r>
          </a:p>
          <a:p>
            <a:r>
              <a:rPr lang="en-GB" dirty="0" smtClean="0"/>
              <a:t>Is the objective for long-term career development or shorter term training need?</a:t>
            </a:r>
          </a:p>
          <a:p>
            <a:r>
              <a:rPr lang="en-GB" dirty="0" smtClean="0"/>
              <a:t>Is the main requirement knowledge or skill improvement or attitude change?</a:t>
            </a:r>
          </a:p>
          <a:p>
            <a:r>
              <a:rPr lang="en-GB" dirty="0" smtClean="0"/>
              <a:t>Does the objective require fresh ideas and new perspectives?</a:t>
            </a:r>
          </a:p>
          <a:p>
            <a:r>
              <a:rPr lang="en-GB" dirty="0" smtClean="0"/>
              <a:t>Is the objective associated with the need for reinforcement, reward or prestige?</a:t>
            </a:r>
          </a:p>
          <a:p>
            <a:r>
              <a:rPr lang="en-GB" dirty="0" smtClean="0"/>
              <a:t>Cost/benefit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Cost/benefit of training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People costs</a:t>
            </a:r>
          </a:p>
          <a:p>
            <a:r>
              <a:rPr lang="en-GB" dirty="0" smtClean="0"/>
              <a:t>Equipment costs</a:t>
            </a:r>
          </a:p>
          <a:p>
            <a:r>
              <a:rPr lang="en-GB" dirty="0" smtClean="0"/>
              <a:t>Administrative costs</a:t>
            </a:r>
          </a:p>
          <a:p>
            <a:r>
              <a:rPr lang="en-GB" dirty="0" smtClean="0"/>
              <a:t>Materials cost</a:t>
            </a:r>
          </a:p>
          <a:p>
            <a:r>
              <a:rPr lang="en-GB" dirty="0" smtClean="0"/>
              <a:t>Interference costs</a:t>
            </a:r>
          </a:p>
          <a:p>
            <a:r>
              <a:rPr lang="en-GB" dirty="0" smtClean="0"/>
              <a:t>Work benefits</a:t>
            </a:r>
          </a:p>
          <a:p>
            <a:r>
              <a:rPr lang="en-GB" dirty="0" smtClean="0"/>
              <a:t>Employee benefits</a:t>
            </a:r>
          </a:p>
          <a:p>
            <a:pPr>
              <a:buNone/>
            </a:pPr>
            <a:r>
              <a:rPr lang="en-GB" dirty="0" smtClean="0"/>
              <a:t>See pages 105-113 Reid et al. (2004)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Determining appropriate learning methods </a:t>
            </a:r>
            <a:r>
              <a:rPr lang="en-GB" dirty="0" smtClean="0"/>
              <a:t>(operational)</a:t>
            </a:r>
            <a:endParaRPr lang="en-GB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Learner related factors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Available resources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Transfer of learning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On-the-job learning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 always conscious or structured</a:t>
            </a:r>
          </a:p>
          <a:p>
            <a:r>
              <a:rPr lang="en-GB" dirty="0" smtClean="0"/>
              <a:t>Reflection needs to be encouraged</a:t>
            </a:r>
          </a:p>
          <a:p>
            <a:r>
              <a:rPr lang="en-GB" dirty="0" smtClean="0"/>
              <a:t>Identify level of support needed</a:t>
            </a:r>
          </a:p>
          <a:p>
            <a:r>
              <a:rPr lang="en-GB" dirty="0" smtClean="0"/>
              <a:t>Learning is carried out in the same circumstances as the job itself</a:t>
            </a:r>
          </a:p>
          <a:p>
            <a:r>
              <a:rPr lang="en-GB" dirty="0" smtClean="0"/>
              <a:t>Learning can be just-in-time</a:t>
            </a:r>
          </a:p>
          <a:p>
            <a:r>
              <a:rPr lang="en-GB" dirty="0" smtClean="0"/>
              <a:t>Less need for special equipment/materials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on-the-job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Is the learning properly planned?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Will enough time and resources be devoted to it?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Will it be properly documented to prove that learning  has taken place?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Will it be conducted by an effective coach?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Has proper account been taken of any health and safety hazards?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Will competence be assessed fairly and accurately?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Will it be carefully evaluated?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Hackett (2008 p.51) Training Practice, London: CIPD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Off-the-job learning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Learning takes place away from work but doesn’t necessary mean training course attendance</a:t>
            </a:r>
          </a:p>
          <a:p>
            <a:r>
              <a:rPr lang="en-GB" dirty="0" smtClean="0"/>
              <a:t>Technology and books can form a major part of the learning</a:t>
            </a:r>
          </a:p>
          <a:p>
            <a:r>
              <a:rPr lang="en-GB" dirty="0" smtClean="0"/>
              <a:t>Can be taught or distance learning or both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off-the-job learning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Reputation &amp; credibility</a:t>
            </a:r>
          </a:p>
          <a:p>
            <a:r>
              <a:rPr lang="en-GB" dirty="0" smtClean="0"/>
              <a:t>Skills, resources and support offered</a:t>
            </a:r>
          </a:p>
          <a:p>
            <a:r>
              <a:rPr lang="en-GB" dirty="0" smtClean="0"/>
              <a:t>Cost</a:t>
            </a:r>
          </a:p>
          <a:p>
            <a:r>
              <a:rPr lang="en-GB" dirty="0" smtClean="0"/>
              <a:t>Geographical location</a:t>
            </a:r>
          </a:p>
          <a:p>
            <a:r>
              <a:rPr lang="en-GB" dirty="0" smtClean="0"/>
              <a:t>Reliance</a:t>
            </a:r>
          </a:p>
          <a:p>
            <a:r>
              <a:rPr lang="en-GB" dirty="0" smtClean="0"/>
              <a:t>Availability</a:t>
            </a:r>
          </a:p>
          <a:p>
            <a:r>
              <a:rPr lang="en-GB" dirty="0" smtClean="0"/>
              <a:t>Competence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Designing a learning session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1. Review the training objectives</a:t>
            </a:r>
          </a:p>
          <a:p>
            <a:r>
              <a:rPr lang="en-GB" dirty="0" smtClean="0"/>
              <a:t>2. Determine appropriate learning activities</a:t>
            </a:r>
          </a:p>
          <a:p>
            <a:r>
              <a:rPr lang="en-GB" dirty="0" smtClean="0"/>
              <a:t>3. Ensure sequencing appropriate</a:t>
            </a:r>
          </a:p>
          <a:p>
            <a:r>
              <a:rPr lang="en-GB" dirty="0" smtClean="0"/>
              <a:t>4. Assess training times</a:t>
            </a:r>
          </a:p>
          <a:p>
            <a:r>
              <a:rPr lang="en-GB" dirty="0" smtClean="0"/>
              <a:t>5. Construct the timetable</a:t>
            </a:r>
          </a:p>
          <a:p>
            <a:r>
              <a:rPr lang="en-GB" dirty="0" smtClean="0"/>
              <a:t>6. Brief the trainers</a:t>
            </a:r>
          </a:p>
          <a:p>
            <a:r>
              <a:rPr lang="en-GB" dirty="0" smtClean="0"/>
              <a:t>7. Organise the preparation of material and equipment</a:t>
            </a:r>
          </a:p>
          <a:p>
            <a:r>
              <a:rPr lang="en-GB" dirty="0" smtClean="0"/>
              <a:t>8. Ensure opportunities for transfer of learning</a:t>
            </a:r>
          </a:p>
          <a:p>
            <a:r>
              <a:rPr lang="en-GB" dirty="0" smtClean="0"/>
              <a:t>9. Design appropriate evaluation methods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Designing a learning </a:t>
            </a:r>
            <a:r>
              <a:rPr lang="en-GB" dirty="0" smtClean="0"/>
              <a:t>session</a:t>
            </a:r>
            <a:br>
              <a:rPr lang="en-GB" dirty="0" smtClean="0"/>
            </a:br>
            <a:r>
              <a:rPr lang="en-GB" dirty="0" smtClean="0"/>
              <a:t> Sequencing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Need </a:t>
            </a:r>
            <a:r>
              <a:rPr lang="en-GB" dirty="0" smtClean="0"/>
              <a:t>to consider how learners will be best able to ‘take in’ the learning topic</a:t>
            </a:r>
          </a:p>
          <a:p>
            <a:r>
              <a:rPr lang="en-GB" dirty="0" smtClean="0"/>
              <a:t>Needs to be delivered in ‘blocks’ which build on </a:t>
            </a:r>
            <a:r>
              <a:rPr lang="en-GB" dirty="0" smtClean="0"/>
              <a:t>top </a:t>
            </a:r>
            <a:r>
              <a:rPr lang="en-GB" dirty="0" smtClean="0"/>
              <a:t>of each other until the desired level of learning has been covered.</a:t>
            </a:r>
          </a:p>
          <a:p>
            <a:r>
              <a:rPr lang="en-GB" dirty="0" smtClean="0"/>
              <a:t>Needs to be logical in flow</a:t>
            </a:r>
          </a:p>
          <a:p>
            <a:r>
              <a:rPr lang="en-GB" dirty="0" smtClean="0"/>
              <a:t>Simple        complex         increasing complexity</a:t>
            </a: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2143108" y="5715016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357686" y="5715016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Ensuring transfer of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Delegates should be briefed as to the objectives of the training and why they are partaking</a:t>
            </a:r>
          </a:p>
          <a:p>
            <a:r>
              <a:rPr lang="en-GB" dirty="0" smtClean="0"/>
              <a:t>Debriefed as to what use will be made of the training</a:t>
            </a:r>
          </a:p>
          <a:p>
            <a:r>
              <a:rPr lang="en-GB" dirty="0" smtClean="0"/>
              <a:t>Tests/ exercises/practice</a:t>
            </a:r>
          </a:p>
          <a:p>
            <a:r>
              <a:rPr lang="en-GB" dirty="0" smtClean="0"/>
              <a:t>Hand outs</a:t>
            </a:r>
          </a:p>
          <a:p>
            <a:r>
              <a:rPr lang="en-GB" dirty="0" smtClean="0"/>
              <a:t>Review sessions</a:t>
            </a:r>
          </a:p>
          <a:p>
            <a:r>
              <a:rPr lang="en-GB" dirty="0" smtClean="0"/>
              <a:t>Refresher courses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1038</Words>
  <Application>Microsoft Office PowerPoint</Application>
  <PresentationFormat>On-screen Show (4:3)</PresentationFormat>
  <Paragraphs>173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Office Theme</vt:lpstr>
      <vt:lpstr>Designing appropriate learning</vt:lpstr>
      <vt:lpstr>Stages in designing learning  &amp; development</vt:lpstr>
      <vt:lpstr>What is good training design and why is it important?</vt:lpstr>
      <vt:lpstr>Factors affecting the design of learning activities</vt:lpstr>
      <vt:lpstr>Agree requirements and expected outcomes</vt:lpstr>
      <vt:lpstr>Confirming Requirements- a training agreement</vt:lpstr>
      <vt:lpstr>Aims</vt:lpstr>
      <vt:lpstr>Interventions should be SMART</vt:lpstr>
      <vt:lpstr>Objectives/Learning outcomes</vt:lpstr>
      <vt:lpstr>Learning outcomes</vt:lpstr>
      <vt:lpstr>3 parts of objectives</vt:lpstr>
      <vt:lpstr>Importance of accurate learning outcomes/objectives</vt:lpstr>
      <vt:lpstr> Learning strategies</vt:lpstr>
      <vt:lpstr>Learning Methods</vt:lpstr>
      <vt:lpstr>Determining appropriate learning methods (strategic)</vt:lpstr>
      <vt:lpstr>Cost/benefit of training</vt:lpstr>
      <vt:lpstr>Determining appropriate learning methods (operational)</vt:lpstr>
      <vt:lpstr>On-the-job learning</vt:lpstr>
      <vt:lpstr>Effective on-the-job learning</vt:lpstr>
      <vt:lpstr>Off-the-job learning</vt:lpstr>
      <vt:lpstr>Effective off-the-job learning</vt:lpstr>
      <vt:lpstr>Designing a learning session </vt:lpstr>
      <vt:lpstr>Designing a learning session  Sequencing</vt:lpstr>
      <vt:lpstr> Ensuring transfer of learning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Designing appropriate learning</dc:title>
  <dc:creator>Dr Maggie Inman</dc:creator>
  <cp:lastModifiedBy>Dr Maggie Inman</cp:lastModifiedBy>
  <cp:revision>13</cp:revision>
  <dcterms:created xsi:type="dcterms:W3CDTF">2011-04-18T09:26:22Z</dcterms:created>
  <dcterms:modified xsi:type="dcterms:W3CDTF">2011-04-18T11:19:50Z</dcterms:modified>
</cp:coreProperties>
</file>