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7"/>
  </p:normalViewPr>
  <p:slideViewPr>
    <p:cSldViewPr snapToGrid="0">
      <p:cViewPr varScale="1">
        <p:scale>
          <a:sx n="108" d="100"/>
          <a:sy n="108" d="100"/>
        </p:scale>
        <p:origin x="73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4/10/26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534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4/10/26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671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4/10/26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2695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4/10/26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267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4/10/26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259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4/10/26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086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4/10/26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055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4/10/26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434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4/10/26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960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4/10/26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718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4/10/26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1939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4/10/26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2860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FFD619-5C9B-F16B-C86F-FF8A49FF73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02091"/>
            <a:ext cx="3291840" cy="2770216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Component 2: Debate/Discussion</a:t>
            </a:r>
            <a:br>
              <a:rPr lang="en-US" sz="2800"/>
            </a:br>
            <a:r>
              <a:rPr lang="en-US" sz="2800"/>
              <a:t>Assistive technology is beneficial for dementia (YES)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11B35F-A9B2-B27D-B7BF-23898A70AE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846904"/>
            <a:ext cx="3145535" cy="993821"/>
          </a:xfrm>
        </p:spPr>
        <p:txBody>
          <a:bodyPr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100"/>
              <a:t>Marilyn Mcleish</a:t>
            </a:r>
          </a:p>
          <a:p>
            <a:pPr>
              <a:lnSpc>
                <a:spcPct val="120000"/>
              </a:lnSpc>
            </a:pPr>
            <a:r>
              <a:rPr lang="en-US" sz="1100"/>
              <a:t>2316784</a:t>
            </a:r>
          </a:p>
          <a:p>
            <a:pPr>
              <a:lnSpc>
                <a:spcPct val="120000"/>
              </a:lnSpc>
            </a:pPr>
            <a:r>
              <a:rPr lang="en-US" sz="1100"/>
              <a:t>BMHP6027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9D7B6BE-A4E0-4483-BEC5-493AC3E5D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4596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Video 3" descr="People Discussing">
            <a:extLst>
              <a:ext uri="{FF2B5EF4-FFF2-40B4-BE49-F238E27FC236}">
                <a16:creationId xmlns:a16="http://schemas.microsoft.com/office/drawing/2014/main" id="{C2939E24-F304-E5D8-015E-6114B64292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59" r="-1" b="-1"/>
          <a:stretch>
            <a:fillRect/>
          </a:stretch>
        </p:blipFill>
        <p:spPr>
          <a:xfrm>
            <a:off x="4443984" y="1415910"/>
            <a:ext cx="7086600" cy="3975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462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4CA226-5488-FA20-C25C-CF94385F3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3412998" cy="1839433"/>
          </a:xfrm>
        </p:spPr>
        <p:txBody>
          <a:bodyPr>
            <a:normAutofit/>
          </a:bodyPr>
          <a:lstStyle/>
          <a:p>
            <a:r>
              <a:rPr lang="en-US" sz="3600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C0CA8-FB29-B02C-F2F4-1DF02A12C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2670" y="157163"/>
            <a:ext cx="7029274" cy="6543675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1400" dirty="0">
                <a:effectLst/>
                <a:latin typeface="Helvetica Neue" panose="02000503000000020004" pitchFamily="2" charset="0"/>
              </a:rPr>
              <a:t>Alzheimer’s Society (2023) Assistive technology and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dementia.Available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 at: https://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www.alzheimers.org.uk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/get-support/staying-independent/assistive-technology (Accessed: April 2026).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effectLst/>
                <a:latin typeface="Helvetica Neue" panose="02000503000000020004" pitchFamily="2" charset="0"/>
              </a:rPr>
              <a:t>Bonner, S. and Idris, T., 2012. Assistive technology as a means of supporting people with dementia: a review. London: Housing Learning &amp; Improvement Network, pp.1-17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effectLst/>
                <a:latin typeface="Helvetica Neue" panose="02000503000000020004" pitchFamily="2" charset="0"/>
              </a:rPr>
              <a:t>Gibson, G., Dickinson, C.,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Brittain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, K. et al. The everyday use of assistive technology by people with dementia and their family carers: a qualitative study. BMC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Geriatr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 15, 89 (2015). https://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doi.org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/10.1186/s12877-015-0091-3</a:t>
            </a:r>
          </a:p>
          <a:p>
            <a:pPr>
              <a:lnSpc>
                <a:spcPct val="110000"/>
              </a:lnSpc>
            </a:pPr>
            <a:r>
              <a:rPr lang="en-GB" sz="1400" dirty="0" err="1">
                <a:effectLst/>
                <a:latin typeface="Helvetica Neue" panose="02000503000000020004" pitchFamily="2" charset="0"/>
              </a:rPr>
              <a:t>Ienca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, M., Fabrice, J.,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Elger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, B.,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Caon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, M.,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Scoccia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 Pappagallo, A.,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Kressig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, R.W. and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Wangmo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, T., 2017. Intelligent assistive technology for Alzheimer’s disease and other dementias: a systematic review. Journal of Alzheimer’s disease, 56(4), pp.1301-1340.</a:t>
            </a:r>
          </a:p>
          <a:p>
            <a:pPr>
              <a:lnSpc>
                <a:spcPct val="110000"/>
              </a:lnSpc>
            </a:pPr>
            <a:r>
              <a:rPr lang="en-GB" sz="1400" dirty="0" err="1">
                <a:effectLst/>
                <a:latin typeface="Helvetica Neue" panose="02000503000000020004" pitchFamily="2" charset="0"/>
              </a:rPr>
              <a:t>Joddrell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, P. and Astell, A. (2016) ‘Studies involving people with dementia and touchscreen technology’, JMIR Rehabilitation and Assistive Technologies, 3(2), e10. Available at: https://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rehab.jmir.org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/2016/2/e10/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effectLst/>
                <a:latin typeface="Helvetica Neue" panose="02000503000000020004" pitchFamily="2" charset="0"/>
              </a:rPr>
              <a:t>Khan, A.A. et al. (2024) ‘Smart environments for dementia care: feasibility study’. Available at: https://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arxiv.org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/abs/2401.00959</a:t>
            </a:r>
          </a:p>
          <a:p>
            <a:pPr>
              <a:lnSpc>
                <a:spcPct val="110000"/>
              </a:lnSpc>
            </a:pPr>
            <a:r>
              <a:rPr lang="en-GB" sz="1400" dirty="0" err="1">
                <a:effectLst/>
                <a:latin typeface="Helvetica Neue" panose="02000503000000020004" pitchFamily="2" charset="0"/>
              </a:rPr>
              <a:t>Khosravi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 P,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Ghapanchi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 AH. Investigating the effectiveness of technologies applied to assist seniors: A systematic literature review. Int J Med Inform. 2016 Jan;85(1):17-26.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doi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: 10.1016/j.ijmedinf.2015.05.014.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Epub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 2015 Jun 11. PMID: 26216463.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effectLst/>
                <a:latin typeface="Helvetica Neue" panose="02000503000000020004" pitchFamily="2" charset="0"/>
              </a:rPr>
              <a:t>Ma, Y. et al. (2025) ‘Technological advances in dementia care: a scoping review’. Available at: https://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arxiv.org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/abs/2505.04184.</a:t>
            </a:r>
          </a:p>
          <a:p>
            <a:pPr>
              <a:lnSpc>
                <a:spcPct val="110000"/>
              </a:lnSpc>
            </a:pP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3907132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C7070-598B-476F-F286-68CE020FD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213755"/>
            <a:ext cx="11370623" cy="6644239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>
                <a:effectLst/>
                <a:latin typeface="Helvetica Neue" panose="02000503000000020004" pitchFamily="2" charset="0"/>
              </a:rPr>
              <a:t>Neubauer, N.A. et al. (2022)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effectLst/>
                <a:latin typeface="Helvetica Neue" panose="02000503000000020004" pitchFamily="2" charset="0"/>
              </a:rPr>
              <a:t>‘Determinants of technology adoption and continued use among cognitively impaired older adults’, BMC Geriatrics, 22.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effectLst/>
                <a:latin typeface="Helvetica Neue" panose="02000503000000020004" pitchFamily="2" charset="0"/>
              </a:rPr>
              <a:t>Available at: https://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pmc.ncbi.nlm.nih.gov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/articles/PMC9047390/ (Accessed: 10 April 2026).</a:t>
            </a:r>
            <a:br>
              <a:rPr lang="en-GB" sz="1400" dirty="0">
                <a:effectLst/>
                <a:latin typeface="Helvetica Neue" panose="02000503000000020004" pitchFamily="2" charset="0"/>
              </a:rPr>
            </a:br>
            <a:endParaRPr lang="en-GB" sz="1400" dirty="0">
              <a:effectLst/>
              <a:latin typeface="Helvetica Neue" panose="02000503000000020004" pitchFamily="2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effectLst/>
                <a:latin typeface="Helvetica Neue" panose="02000503000000020004" pitchFamily="2" charset="0"/>
              </a:rPr>
              <a:t>NHS Digital (2016) Focus on dementia. Available at: https://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digital.nhs.uk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/data-and-information/publications/statistical/focus-on/focus-on-dementia-january-2016</a:t>
            </a:r>
            <a:br>
              <a:rPr lang="en-GB" sz="1400" dirty="0">
                <a:effectLst/>
                <a:latin typeface="Helvetica Neue" panose="02000503000000020004" pitchFamily="2" charset="0"/>
              </a:rPr>
            </a:br>
            <a:endParaRPr lang="en-GB" sz="1400" dirty="0">
              <a:effectLst/>
              <a:latin typeface="Helvetica Neue" panose="02000503000000020004" pitchFamily="2" charset="0"/>
            </a:endParaRPr>
          </a:p>
          <a:p>
            <a:pPr>
              <a:lnSpc>
                <a:spcPct val="110000"/>
              </a:lnSpc>
            </a:pPr>
            <a:r>
              <a:rPr lang="en-GB" sz="1400" dirty="0" err="1">
                <a:effectLst/>
                <a:latin typeface="Helvetica Neue" panose="02000503000000020004" pitchFamily="2" charset="0"/>
              </a:rPr>
              <a:t>Pappadà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, A.,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Chattat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, R., Chirico, I., Valente, M. and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Ottoboni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, G., 2021. Assistive technologies in dementia care: an updated analysis of the literature. Frontiers in psychology, 12, p.644587.</a:t>
            </a:r>
            <a:br>
              <a:rPr lang="en-GB" sz="1400" dirty="0">
                <a:effectLst/>
                <a:latin typeface="Helvetica Neue" panose="02000503000000020004" pitchFamily="2" charset="0"/>
              </a:rPr>
            </a:br>
            <a:endParaRPr lang="en-GB" sz="1400" dirty="0">
              <a:effectLst/>
              <a:latin typeface="Helvetica Neue" panose="02000503000000020004" pitchFamily="2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effectLst/>
                <a:latin typeface="Helvetica Neue" panose="02000503000000020004" pitchFamily="2" charset="0"/>
              </a:rPr>
              <a:t>Sriram, V. et al. (2020) ‘Assistive technology use in dementia care at home’, BMJ Open, 10(3). Available at: https://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pmc.ncbi.nlm.nih.gov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/articles/PMC7150602/</a:t>
            </a:r>
            <a:br>
              <a:rPr lang="en-GB" sz="1400" dirty="0">
                <a:effectLst/>
                <a:latin typeface="Helvetica Neue" panose="02000503000000020004" pitchFamily="2" charset="0"/>
              </a:rPr>
            </a:br>
            <a:endParaRPr lang="en-GB" sz="1400" dirty="0">
              <a:effectLst/>
              <a:latin typeface="Helvetica Neue" panose="02000503000000020004" pitchFamily="2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effectLst/>
                <a:latin typeface="Helvetica Neue" panose="02000503000000020004" pitchFamily="2" charset="0"/>
              </a:rPr>
              <a:t>Sriram, V. et al. (2021) ‘Carers’ experience of assistive technology use in dementia’, BMC Geriatrics. Available at: https://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bmcgeriatr.biomedcentral.com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/articles/10.1186/s12877-021-02417-1</a:t>
            </a:r>
            <a:br>
              <a:rPr lang="en-GB" sz="1400" dirty="0">
                <a:effectLst/>
                <a:latin typeface="Helvetica Neue" panose="02000503000000020004" pitchFamily="2" charset="0"/>
              </a:rPr>
            </a:br>
            <a:endParaRPr lang="en-GB" sz="1400" dirty="0">
              <a:effectLst/>
              <a:latin typeface="Helvetica Neue" panose="02000503000000020004" pitchFamily="2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effectLst/>
                <a:latin typeface="Helvetica Neue" panose="02000503000000020004" pitchFamily="2" charset="0"/>
              </a:rPr>
              <a:t>Tyack, C. and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Camic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, P.M., 2017. Touchscreen interventions and the well-being of people with dementia and caregivers: a systematic review. International psychogeriatrics, 29(8), pp.1261-1280.</a:t>
            </a:r>
            <a:br>
              <a:rPr lang="en-GB" sz="1400" dirty="0">
                <a:effectLst/>
                <a:latin typeface="Helvetica Neue" panose="02000503000000020004" pitchFamily="2" charset="0"/>
              </a:rPr>
            </a:br>
            <a:endParaRPr lang="en-GB" sz="1400" dirty="0">
              <a:effectLst/>
              <a:latin typeface="Helvetica Neue" panose="02000503000000020004" pitchFamily="2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effectLst/>
                <a:latin typeface="Helvetica Neue" panose="02000503000000020004" pitchFamily="2" charset="0"/>
              </a:rPr>
              <a:t>Van der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Roest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 HG,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Wenborn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 J,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Pastink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 C,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Dröes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 RM,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Orrell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 M. Assistive technology for memory support in dementia. Cochrane Database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Syst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 Rev. 2017 Jun 11;6(6):CD009627. 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doi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: 10.1002/14651858.CD009627.pub2. PMID: 28602027; PMCID: PMC6481376.</a:t>
            </a:r>
            <a:br>
              <a:rPr lang="en-GB" sz="1400" dirty="0">
                <a:effectLst/>
                <a:latin typeface="Helvetica Neue" panose="02000503000000020004" pitchFamily="2" charset="0"/>
              </a:rPr>
            </a:br>
            <a:endParaRPr lang="en-GB" sz="1400" dirty="0">
              <a:effectLst/>
              <a:latin typeface="Helvetica Neue" panose="02000503000000020004" pitchFamily="2" charset="0"/>
            </a:endParaRPr>
          </a:p>
          <a:p>
            <a:pPr>
              <a:lnSpc>
                <a:spcPct val="110000"/>
              </a:lnSpc>
            </a:pPr>
            <a:r>
              <a:rPr lang="en-GB" sz="1400" dirty="0" err="1">
                <a:effectLst/>
                <a:latin typeface="Helvetica Neue" panose="02000503000000020004" pitchFamily="2" charset="0"/>
              </a:rPr>
              <a:t>Zallio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, M. and Ohashi, T. (2022) ‘Evolution of assistive technology: a review’. Available at: https://</a:t>
            </a:r>
            <a:r>
              <a:rPr lang="en-GB" sz="1400" dirty="0" err="1">
                <a:effectLst/>
                <a:latin typeface="Helvetica Neue" panose="02000503000000020004" pitchFamily="2" charset="0"/>
              </a:rPr>
              <a:t>arxiv.org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/abs/2201.07152.</a:t>
            </a:r>
          </a:p>
          <a:p>
            <a:pPr>
              <a:lnSpc>
                <a:spcPct val="110000"/>
              </a:lnSpc>
            </a:pPr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1628840346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716</Words>
  <Application>Microsoft Macintosh PowerPoint</Application>
  <PresentationFormat>Widescreen</PresentationFormat>
  <Paragraphs>23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Bierstadt</vt:lpstr>
      <vt:lpstr>Grandview Display</vt:lpstr>
      <vt:lpstr>Helvetica Neue</vt:lpstr>
      <vt:lpstr>DashVTI</vt:lpstr>
      <vt:lpstr>Component 2: Debate/Discussion Assistive technology is beneficial for dementia (YES)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Component 2: Debate/Discussion Assistive technology is beneficial for dementia (YES)</dc:title>
  <dc:creator>Marilyn Alda McLeish (2316784)</dc:creator>
  <cp:lastModifiedBy>Marilyn Alda McLeish (2316784)</cp:lastModifiedBy>
  <cp:revision>1</cp:revision>
  <dcterms:created xsi:type="dcterms:W3CDTF">2026-04-09T23:56:15Z</dcterms:created>
  <dcterms:modified xsi:type="dcterms:W3CDTF">2026-04-10T01:22:40Z</dcterms:modified>
</cp:coreProperties>
</file>