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2" r:id="rId1"/>
  </p:sldMasterIdLst>
  <p:notesMasterIdLst>
    <p:notesMasterId r:id="rId28"/>
  </p:notesMasterIdLst>
  <p:sldIdLst>
    <p:sldId id="301" r:id="rId2"/>
    <p:sldId id="259" r:id="rId3"/>
    <p:sldId id="257" r:id="rId4"/>
    <p:sldId id="292" r:id="rId5"/>
    <p:sldId id="258" r:id="rId6"/>
    <p:sldId id="275" r:id="rId7"/>
    <p:sldId id="260" r:id="rId8"/>
    <p:sldId id="304" r:id="rId9"/>
    <p:sldId id="305" r:id="rId10"/>
    <p:sldId id="277" r:id="rId11"/>
    <p:sldId id="262" r:id="rId12"/>
    <p:sldId id="265" r:id="rId13"/>
    <p:sldId id="303" r:id="rId14"/>
    <p:sldId id="279" r:id="rId15"/>
    <p:sldId id="306" r:id="rId16"/>
    <p:sldId id="280" r:id="rId17"/>
    <p:sldId id="281" r:id="rId18"/>
    <p:sldId id="282" r:id="rId19"/>
    <p:sldId id="302" r:id="rId20"/>
    <p:sldId id="284" r:id="rId21"/>
    <p:sldId id="286" r:id="rId22"/>
    <p:sldId id="287" r:id="rId23"/>
    <p:sldId id="285" r:id="rId24"/>
    <p:sldId id="288" r:id="rId25"/>
    <p:sldId id="300" r:id="rId26"/>
    <p:sldId id="289"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0807B9-F05F-4A19-83ED-E03EDE86D444}" v="1" dt="2023-01-08T11:41:27.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70627" autoAdjust="0"/>
  </p:normalViewPr>
  <p:slideViewPr>
    <p:cSldViewPr>
      <p:cViewPr varScale="1">
        <p:scale>
          <a:sx n="66" d="100"/>
          <a:sy n="66" d="100"/>
        </p:scale>
        <p:origin x="1335" y="36"/>
      </p:cViewPr>
      <p:guideLst>
        <p:guide orient="horz" pos="2160"/>
        <p:guide pos="2880"/>
      </p:guideLst>
    </p:cSldViewPr>
  </p:slideViewPr>
  <p:outlineViewPr>
    <p:cViewPr>
      <p:scale>
        <a:sx n="25" d="100"/>
        <a:sy n="25" d="100"/>
      </p:scale>
      <p:origin x="0" y="0"/>
    </p:cViewPr>
  </p:outlineViewPr>
  <p:notesTextViewPr>
    <p:cViewPr>
      <p:scale>
        <a:sx n="100" d="100"/>
        <a:sy n="100" d="100"/>
      </p:scale>
      <p:origin x="0" y="0"/>
    </p:cViewPr>
  </p:notesTextViewPr>
  <p:sorterViewPr>
    <p:cViewPr>
      <p:scale>
        <a:sx n="66" d="100"/>
        <a:sy n="66" d="100"/>
      </p:scale>
      <p:origin x="0" y="-112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AA0807B9-F05F-4A19-83ED-E03EDE86D444}"/>
    <pc:docChg chg="custSel addSld modSld">
      <pc:chgData name="Meryl Bowen" userId="0e33c516-b54b-4571-b07e-cdbdabee1070" providerId="ADAL" clId="{AA0807B9-F05F-4A19-83ED-E03EDE86D444}" dt="2023-01-30T11:19:11.288" v="10715" actId="1076"/>
      <pc:docMkLst>
        <pc:docMk/>
      </pc:docMkLst>
      <pc:sldChg chg="modNotesTx">
        <pc:chgData name="Meryl Bowen" userId="0e33c516-b54b-4571-b07e-cdbdabee1070" providerId="ADAL" clId="{AA0807B9-F05F-4A19-83ED-E03EDE86D444}" dt="2023-01-08T13:09:05.077" v="5961" actId="20577"/>
        <pc:sldMkLst>
          <pc:docMk/>
          <pc:sldMk cId="0" sldId="257"/>
        </pc:sldMkLst>
      </pc:sldChg>
      <pc:sldChg chg="modNotesTx">
        <pc:chgData name="Meryl Bowen" userId="0e33c516-b54b-4571-b07e-cdbdabee1070" providerId="ADAL" clId="{AA0807B9-F05F-4A19-83ED-E03EDE86D444}" dt="2023-01-08T13:13:43.895" v="6509" actId="20577"/>
        <pc:sldMkLst>
          <pc:docMk/>
          <pc:sldMk cId="0" sldId="258"/>
        </pc:sldMkLst>
      </pc:sldChg>
      <pc:sldChg chg="modNotesTx">
        <pc:chgData name="Meryl Bowen" userId="0e33c516-b54b-4571-b07e-cdbdabee1070" providerId="ADAL" clId="{AA0807B9-F05F-4A19-83ED-E03EDE86D444}" dt="2023-01-08T13:23:58.974" v="8006" actId="20577"/>
        <pc:sldMkLst>
          <pc:docMk/>
          <pc:sldMk cId="0" sldId="260"/>
        </pc:sldMkLst>
      </pc:sldChg>
      <pc:sldChg chg="modNotesTx">
        <pc:chgData name="Meryl Bowen" userId="0e33c516-b54b-4571-b07e-cdbdabee1070" providerId="ADAL" clId="{AA0807B9-F05F-4A19-83ED-E03EDE86D444}" dt="2023-01-08T13:36:22.724" v="9478" actId="20577"/>
        <pc:sldMkLst>
          <pc:docMk/>
          <pc:sldMk cId="0" sldId="262"/>
        </pc:sldMkLst>
      </pc:sldChg>
      <pc:sldChg chg="modNotesTx">
        <pc:chgData name="Meryl Bowen" userId="0e33c516-b54b-4571-b07e-cdbdabee1070" providerId="ADAL" clId="{AA0807B9-F05F-4A19-83ED-E03EDE86D444}" dt="2023-01-08T13:47:42.040" v="10699" actId="20577"/>
        <pc:sldMkLst>
          <pc:docMk/>
          <pc:sldMk cId="0" sldId="265"/>
        </pc:sldMkLst>
      </pc:sldChg>
      <pc:sldChg chg="modNotesTx">
        <pc:chgData name="Meryl Bowen" userId="0e33c516-b54b-4571-b07e-cdbdabee1070" providerId="ADAL" clId="{AA0807B9-F05F-4A19-83ED-E03EDE86D444}" dt="2023-01-08T13:17:47.152" v="7036" actId="20577"/>
        <pc:sldMkLst>
          <pc:docMk/>
          <pc:sldMk cId="0" sldId="275"/>
        </pc:sldMkLst>
      </pc:sldChg>
      <pc:sldChg chg="modNotesTx">
        <pc:chgData name="Meryl Bowen" userId="0e33c516-b54b-4571-b07e-cdbdabee1070" providerId="ADAL" clId="{AA0807B9-F05F-4A19-83ED-E03EDE86D444}" dt="2023-01-08T13:48:06.974" v="10700" actId="20577"/>
        <pc:sldMkLst>
          <pc:docMk/>
          <pc:sldMk cId="0" sldId="279"/>
        </pc:sldMkLst>
      </pc:sldChg>
      <pc:sldChg chg="modNotesTx">
        <pc:chgData name="Meryl Bowen" userId="0e33c516-b54b-4571-b07e-cdbdabee1070" providerId="ADAL" clId="{AA0807B9-F05F-4A19-83ED-E03EDE86D444}" dt="2023-01-08T12:47:39.849" v="4531" actId="20577"/>
        <pc:sldMkLst>
          <pc:docMk/>
          <pc:sldMk cId="0" sldId="280"/>
        </pc:sldMkLst>
      </pc:sldChg>
      <pc:sldChg chg="modNotesTx">
        <pc:chgData name="Meryl Bowen" userId="0e33c516-b54b-4571-b07e-cdbdabee1070" providerId="ADAL" clId="{AA0807B9-F05F-4A19-83ED-E03EDE86D444}" dt="2023-01-08T12:40:23.388" v="4072" actId="20577"/>
        <pc:sldMkLst>
          <pc:docMk/>
          <pc:sldMk cId="0" sldId="281"/>
        </pc:sldMkLst>
      </pc:sldChg>
      <pc:sldChg chg="modNotesTx">
        <pc:chgData name="Meryl Bowen" userId="0e33c516-b54b-4571-b07e-cdbdabee1070" providerId="ADAL" clId="{AA0807B9-F05F-4A19-83ED-E03EDE86D444}" dt="2023-01-08T12:34:43.499" v="3527" actId="20577"/>
        <pc:sldMkLst>
          <pc:docMk/>
          <pc:sldMk cId="0" sldId="282"/>
        </pc:sldMkLst>
      </pc:sldChg>
      <pc:sldChg chg="modNotesTx">
        <pc:chgData name="Meryl Bowen" userId="0e33c516-b54b-4571-b07e-cdbdabee1070" providerId="ADAL" clId="{AA0807B9-F05F-4A19-83ED-E03EDE86D444}" dt="2023-01-08T12:27:14.962" v="2870" actId="20577"/>
        <pc:sldMkLst>
          <pc:docMk/>
          <pc:sldMk cId="0" sldId="284"/>
        </pc:sldMkLst>
      </pc:sldChg>
      <pc:sldChg chg="modNotesTx">
        <pc:chgData name="Meryl Bowen" userId="0e33c516-b54b-4571-b07e-cdbdabee1070" providerId="ADAL" clId="{AA0807B9-F05F-4A19-83ED-E03EDE86D444}" dt="2023-01-08T12:02:07.182" v="783" actId="20577"/>
        <pc:sldMkLst>
          <pc:docMk/>
          <pc:sldMk cId="0" sldId="285"/>
        </pc:sldMkLst>
      </pc:sldChg>
      <pc:sldChg chg="modNotesTx">
        <pc:chgData name="Meryl Bowen" userId="0e33c516-b54b-4571-b07e-cdbdabee1070" providerId="ADAL" clId="{AA0807B9-F05F-4A19-83ED-E03EDE86D444}" dt="2023-01-08T12:18:14.338" v="2004" actId="20577"/>
        <pc:sldMkLst>
          <pc:docMk/>
          <pc:sldMk cId="0" sldId="286"/>
        </pc:sldMkLst>
      </pc:sldChg>
      <pc:sldChg chg="modNotesTx">
        <pc:chgData name="Meryl Bowen" userId="0e33c516-b54b-4571-b07e-cdbdabee1070" providerId="ADAL" clId="{AA0807B9-F05F-4A19-83ED-E03EDE86D444}" dt="2023-01-08T12:12:03.235" v="1356" actId="20577"/>
        <pc:sldMkLst>
          <pc:docMk/>
          <pc:sldMk cId="0" sldId="287"/>
        </pc:sldMkLst>
      </pc:sldChg>
      <pc:sldChg chg="modNotesTx">
        <pc:chgData name="Meryl Bowen" userId="0e33c516-b54b-4571-b07e-cdbdabee1070" providerId="ADAL" clId="{AA0807B9-F05F-4A19-83ED-E03EDE86D444}" dt="2023-01-08T11:59:24.265" v="415" actId="20577"/>
        <pc:sldMkLst>
          <pc:docMk/>
          <pc:sldMk cId="0" sldId="288"/>
        </pc:sldMkLst>
      </pc:sldChg>
      <pc:sldChg chg="modNotesTx">
        <pc:chgData name="Meryl Bowen" userId="0e33c516-b54b-4571-b07e-cdbdabee1070" providerId="ADAL" clId="{AA0807B9-F05F-4A19-83ED-E03EDE86D444}" dt="2023-01-08T13:09:48.055" v="6052" actId="20577"/>
        <pc:sldMkLst>
          <pc:docMk/>
          <pc:sldMk cId="592218352" sldId="292"/>
        </pc:sldMkLst>
      </pc:sldChg>
      <pc:sldChg chg="modSp mod">
        <pc:chgData name="Meryl Bowen" userId="0e33c516-b54b-4571-b07e-cdbdabee1070" providerId="ADAL" clId="{AA0807B9-F05F-4A19-83ED-E03EDE86D444}" dt="2023-01-30T11:19:11.288" v="10715" actId="1076"/>
        <pc:sldMkLst>
          <pc:docMk/>
          <pc:sldMk cId="1615050806" sldId="300"/>
        </pc:sldMkLst>
        <pc:spChg chg="mod">
          <ac:chgData name="Meryl Bowen" userId="0e33c516-b54b-4571-b07e-cdbdabee1070" providerId="ADAL" clId="{AA0807B9-F05F-4A19-83ED-E03EDE86D444}" dt="2023-01-08T18:34:59.764" v="10702" actId="20577"/>
          <ac:spMkLst>
            <pc:docMk/>
            <pc:sldMk cId="1615050806" sldId="300"/>
            <ac:spMk id="3" creationId="{00000000-0000-0000-0000-000000000000}"/>
          </ac:spMkLst>
        </pc:spChg>
        <pc:spChg chg="mod">
          <ac:chgData name="Meryl Bowen" userId="0e33c516-b54b-4571-b07e-cdbdabee1070" providerId="ADAL" clId="{AA0807B9-F05F-4A19-83ED-E03EDE86D444}" dt="2023-01-30T11:19:11.288" v="10715" actId="1076"/>
          <ac:spMkLst>
            <pc:docMk/>
            <pc:sldMk cId="1615050806" sldId="300"/>
            <ac:spMk id="5" creationId="{00000000-0000-0000-0000-000000000000}"/>
          </ac:spMkLst>
        </pc:spChg>
      </pc:sldChg>
      <pc:sldChg chg="addSp modSp mod">
        <pc:chgData name="Meryl Bowen" userId="0e33c516-b54b-4571-b07e-cdbdabee1070" providerId="ADAL" clId="{AA0807B9-F05F-4A19-83ED-E03EDE86D444}" dt="2023-01-30T11:14:36.473" v="10704" actId="1076"/>
        <pc:sldMkLst>
          <pc:docMk/>
          <pc:sldMk cId="2784387733" sldId="304"/>
        </pc:sldMkLst>
        <pc:spChg chg="add mod">
          <ac:chgData name="Meryl Bowen" userId="0e33c516-b54b-4571-b07e-cdbdabee1070" providerId="ADAL" clId="{AA0807B9-F05F-4A19-83ED-E03EDE86D444}" dt="2023-01-30T11:14:36.473" v="10704" actId="1076"/>
          <ac:spMkLst>
            <pc:docMk/>
            <pc:sldMk cId="2784387733" sldId="304"/>
            <ac:spMk id="5" creationId="{A168EE66-CE39-36D1-6513-EB5E661E2F78}"/>
          </ac:spMkLst>
        </pc:spChg>
      </pc:sldChg>
      <pc:sldChg chg="modNotesTx">
        <pc:chgData name="Meryl Bowen" userId="0e33c516-b54b-4571-b07e-cdbdabee1070" providerId="ADAL" clId="{AA0807B9-F05F-4A19-83ED-E03EDE86D444}" dt="2023-01-08T13:31:51.586" v="8957" actId="20577"/>
        <pc:sldMkLst>
          <pc:docMk/>
          <pc:sldMk cId="0" sldId="305"/>
        </pc:sldMkLst>
      </pc:sldChg>
      <pc:sldChg chg="addSp delSp modSp new mod modNotesTx">
        <pc:chgData name="Meryl Bowen" userId="0e33c516-b54b-4571-b07e-cdbdabee1070" providerId="ADAL" clId="{AA0807B9-F05F-4A19-83ED-E03EDE86D444}" dt="2023-01-08T11:41:39.466" v="48" actId="20577"/>
        <pc:sldMkLst>
          <pc:docMk/>
          <pc:sldMk cId="354231573" sldId="306"/>
        </pc:sldMkLst>
        <pc:spChg chg="del mod">
          <ac:chgData name="Meryl Bowen" userId="0e33c516-b54b-4571-b07e-cdbdabee1070" providerId="ADAL" clId="{AA0807B9-F05F-4A19-83ED-E03EDE86D444}" dt="2023-01-08T11:41:11.712" v="10" actId="478"/>
          <ac:spMkLst>
            <pc:docMk/>
            <pc:sldMk cId="354231573" sldId="306"/>
            <ac:spMk id="2" creationId="{A23B3B2C-019F-F9C6-CFDC-C31A36BDA135}"/>
          </ac:spMkLst>
        </pc:spChg>
        <pc:spChg chg="add mod">
          <ac:chgData name="Meryl Bowen" userId="0e33c516-b54b-4571-b07e-cdbdabee1070" providerId="ADAL" clId="{AA0807B9-F05F-4A19-83ED-E03EDE86D444}" dt="2023-01-08T11:41:17.392" v="12" actId="1076"/>
          <ac:spMkLst>
            <pc:docMk/>
            <pc:sldMk cId="354231573" sldId="306"/>
            <ac:spMk id="4" creationId="{BC4B3227-37BB-CF96-8F67-FE2EAC4CFDD4}"/>
          </ac:spMkLst>
        </pc:spChg>
        <pc:picChg chg="add mod">
          <ac:chgData name="Meryl Bowen" userId="0e33c516-b54b-4571-b07e-cdbdabee1070" providerId="ADAL" clId="{AA0807B9-F05F-4A19-83ED-E03EDE86D444}" dt="2023-01-08T11:41:30.692" v="14" actId="14100"/>
          <ac:picMkLst>
            <pc:docMk/>
            <pc:sldMk cId="354231573" sldId="306"/>
            <ac:picMk id="5" creationId="{878CB232-682C-643C-DC09-7F1A6F1EFAE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C9597B30-FDA6-4455-9411-348B7D70FCAE}" type="datetimeFigureOut">
              <a:rPr lang="en-US"/>
              <a:pPr>
                <a:defRPr/>
              </a:pPr>
              <a:t>1/30/2023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05D70307-46D9-48FC-A11F-253E8909F522}" type="slidenum">
              <a:rPr lang="en-US"/>
              <a:pPr>
                <a:defRPr/>
              </a:pPr>
              <a:t>‹#›</a:t>
            </a:fld>
            <a:endParaRPr lang="en-US"/>
          </a:p>
        </p:txBody>
      </p:sp>
    </p:spTree>
    <p:extLst>
      <p:ext uri="{BB962C8B-B14F-4D97-AF65-F5344CB8AC3E}">
        <p14:creationId xmlns:p14="http://schemas.microsoft.com/office/powerpoint/2010/main" val="359450874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gXLTuRW7a-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JIsXGiG39vQ"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a:t>
            </a:fld>
            <a:endParaRPr lang="en-GB"/>
          </a:p>
        </p:txBody>
      </p:sp>
    </p:spTree>
    <p:extLst>
      <p:ext uri="{BB962C8B-B14F-4D97-AF65-F5344CB8AC3E}">
        <p14:creationId xmlns:p14="http://schemas.microsoft.com/office/powerpoint/2010/main" val="441635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Jamie</a:t>
            </a:r>
            <a:r>
              <a:rPr lang="en-GB" baseline="0" dirty="0"/>
              <a:t> Oliver</a:t>
            </a:r>
          </a:p>
          <a:p>
            <a:pPr marL="228600" indent="-228600">
              <a:buAutoNum type="arabicPeriod"/>
            </a:pPr>
            <a:r>
              <a:rPr lang="en-GB" baseline="0" dirty="0"/>
              <a:t>Sir Winston Churchill</a:t>
            </a:r>
          </a:p>
          <a:p>
            <a:pPr marL="228600" indent="-228600">
              <a:buAutoNum type="arabicPeriod"/>
            </a:pPr>
            <a:r>
              <a:rPr lang="en-GB" baseline="0" dirty="0"/>
              <a:t>Richard Branson</a:t>
            </a:r>
          </a:p>
          <a:p>
            <a:pPr marL="228600" indent="-228600">
              <a:buAutoNum type="arabicPeriod"/>
            </a:pPr>
            <a:r>
              <a:rPr lang="en-GB" baseline="0" dirty="0"/>
              <a:t>Agatha Christie</a:t>
            </a:r>
          </a:p>
          <a:p>
            <a:pPr marL="228600" indent="-228600">
              <a:buAutoNum type="arabicPeriod"/>
            </a:pPr>
            <a:r>
              <a:rPr lang="en-GB" baseline="0"/>
              <a:t>Iwan Rheon</a:t>
            </a:r>
            <a:endParaRPr lang="en-GB" baseline="0" dirty="0"/>
          </a:p>
          <a:p>
            <a:pPr marL="228600" indent="-228600">
              <a:buAutoNum type="arabicPeriod"/>
            </a:pPr>
            <a:r>
              <a:rPr lang="en-GB" baseline="0" dirty="0"/>
              <a:t>Stephen Spielberg</a:t>
            </a:r>
          </a:p>
          <a:p>
            <a:pPr marL="228600" indent="-228600">
              <a:buAutoNum type="arabicPeriod"/>
            </a:pPr>
            <a:r>
              <a:rPr lang="en-GB" baseline="0" dirty="0"/>
              <a:t>Theo </a:t>
            </a:r>
            <a:r>
              <a:rPr lang="en-GB" baseline="0" dirty="0" err="1"/>
              <a:t>Paphitis</a:t>
            </a:r>
            <a:r>
              <a:rPr lang="en-GB" baseline="0" dirty="0"/>
              <a:t> (Dragon’s Den)</a:t>
            </a:r>
          </a:p>
          <a:p>
            <a:pPr marL="228600" indent="-228600">
              <a:buAutoNum type="arabicPeriod"/>
            </a:pPr>
            <a:r>
              <a:rPr lang="en-GB" baseline="0" dirty="0"/>
              <a:t>Whoopi Goldberg</a:t>
            </a:r>
          </a:p>
          <a:p>
            <a:pPr marL="228600" indent="-228600">
              <a:buAutoNum type="arabicPeriod"/>
            </a:pPr>
            <a:r>
              <a:rPr lang="en-GB" baseline="0" dirty="0"/>
              <a:t>Holly Willoughby</a:t>
            </a:r>
            <a:endParaRPr lang="en-GB" dirty="0"/>
          </a:p>
        </p:txBody>
      </p:sp>
      <p:sp>
        <p:nvSpPr>
          <p:cNvPr id="4" name="Slide Number Placeholder 3"/>
          <p:cNvSpPr>
            <a:spLocks noGrp="1"/>
          </p:cNvSpPr>
          <p:nvPr>
            <p:ph type="sldNum" sz="quarter" idx="10"/>
          </p:nvPr>
        </p:nvSpPr>
        <p:spPr/>
        <p:txBody>
          <a:bodyPr/>
          <a:lstStyle/>
          <a:p>
            <a:pPr>
              <a:defRPr/>
            </a:pPr>
            <a:fld id="{05D70307-46D9-48FC-A11F-253E8909F522}" type="slidenum">
              <a:rPr lang="en-US" smtClean="0"/>
              <a:pPr>
                <a:defRPr/>
              </a:pPr>
              <a:t>2</a:t>
            </a:fld>
            <a:endParaRPr lang="en-US"/>
          </a:p>
        </p:txBody>
      </p:sp>
    </p:spTree>
    <p:extLst>
      <p:ext uri="{BB962C8B-B14F-4D97-AF65-F5344CB8AC3E}">
        <p14:creationId xmlns:p14="http://schemas.microsoft.com/office/powerpoint/2010/main" val="635814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termau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anawsterau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penodol</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defnyddio’n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gyfredol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cyflwyniad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bod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golygu’r</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peth</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anhwaster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derm</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mwy</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diweddar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glywch</a:t>
            </a:r>
            <a:r>
              <a:rPr lang="en-GB" dirty="0">
                <a:solidFill>
                  <a:srgbClr val="222222"/>
                </a:solidFill>
                <a:latin typeface="Calibri" pitchFamily="34"/>
                <a:cs typeface="Calibri" pitchFamily="34"/>
              </a:rPr>
              <a:t> chi bob un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defnyddio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ysgolion</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anhawster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pendodol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adlewyrchu’r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ffaith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cyflwr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unigryw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unigolyn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unigryw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symtomau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i’r</a:t>
            </a:r>
            <a:r>
              <a:rPr lang="en-GB" dirty="0">
                <a:solidFill>
                  <a:srgbClr val="222222"/>
                </a:solidFill>
                <a:latin typeface="Calibri" pitchFamily="34"/>
                <a:cs typeface="Calibri" pitchFamily="34"/>
              </a:rPr>
              <a:t> person </a:t>
            </a:r>
            <a:r>
              <a:rPr lang="en-GB" dirty="0" err="1">
                <a:solidFill>
                  <a:srgbClr val="222222"/>
                </a:solidFill>
                <a:latin typeface="Calibri" pitchFamily="34"/>
                <a:cs typeface="Calibri" pitchFamily="34"/>
              </a:rPr>
              <a:t>hynny</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anhawster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agwedd</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ddysgu</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nid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anabledd</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anhawster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gontiniwm</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symtomau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amrywio</a:t>
            </a:r>
            <a:r>
              <a:rPr lang="en-GB" dirty="0">
                <a:solidFill>
                  <a:srgbClr val="222222"/>
                </a:solidFill>
                <a:latin typeface="Calibri" pitchFamily="34"/>
                <a:cs typeface="Calibri" pitchFamily="34"/>
              </a:rPr>
              <a:t> o un person </a:t>
            </a:r>
            <a:r>
              <a:rPr lang="en-GB" dirty="0" err="1">
                <a:solidFill>
                  <a:srgbClr val="222222"/>
                </a:solidFill>
                <a:latin typeface="Calibri" pitchFamily="34"/>
                <a:cs typeface="Calibri" pitchFamily="34"/>
              </a:rPr>
              <a:t>i’r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llall</a:t>
            </a:r>
            <a:r>
              <a:rPr lang="en-GB" dirty="0">
                <a:solidFill>
                  <a:srgbClr val="222222"/>
                </a:solidFill>
                <a:latin typeface="Calibri" pitchFamily="34"/>
                <a:cs typeface="Calibri" pitchFamily="34"/>
              </a:rPr>
              <a:t>, felly </a:t>
            </a:r>
            <a:r>
              <a:rPr lang="en-GB" dirty="0" err="1">
                <a:solidFill>
                  <a:srgbClr val="222222"/>
                </a:solidFill>
                <a:latin typeface="Calibri" pitchFamily="34"/>
                <a:cs typeface="Calibri" pitchFamily="34"/>
              </a:rPr>
              <a:t>fe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angen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gefnogaeth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unigolion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amrywio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Fe </a:t>
            </a:r>
            <a:r>
              <a:rPr lang="en-GB" dirty="0" err="1">
                <a:solidFill>
                  <a:srgbClr val="222222"/>
                </a:solidFill>
                <a:latin typeface="Calibri" pitchFamily="34"/>
                <a:cs typeface="Calibri" pitchFamily="34"/>
              </a:rPr>
              <a:t>gyhoeddodd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LlC</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arweiniad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ysgolion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gefnogi</a:t>
            </a:r>
            <a:r>
              <a:rPr lang="en-GB" dirty="0">
                <a:solidFill>
                  <a:srgbClr val="222222"/>
                </a:solidFill>
                <a:latin typeface="Calibri" pitchFamily="34"/>
                <a:cs typeface="Calibri" pitchFamily="34"/>
              </a:rPr>
              <a:t> plant </a:t>
            </a:r>
            <a:r>
              <a:rPr lang="en-GB" dirty="0" err="1">
                <a:solidFill>
                  <a:srgbClr val="222222"/>
                </a:solidFill>
                <a:latin typeface="Calibri" pitchFamily="34"/>
                <a:cs typeface="Calibri" pitchFamily="34"/>
              </a:rPr>
              <a:t>gydag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anawsterau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penodol</a:t>
            </a:r>
            <a:r>
              <a:rPr lang="en-GB" dirty="0">
                <a:solidFill>
                  <a:srgbClr val="222222"/>
                </a:solidFill>
                <a:latin typeface="Calibri" pitchFamily="34"/>
                <a:cs typeface="Calibri" pitchFamily="34"/>
              </a:rPr>
              <a:t> ac, er </a:t>
            </a:r>
            <a:r>
              <a:rPr lang="en-GB" dirty="0" err="1">
                <a:solidFill>
                  <a:srgbClr val="222222"/>
                </a:solidFill>
                <a:latin typeface="Calibri" pitchFamily="34"/>
                <a:cs typeface="Calibri" pitchFamily="34"/>
              </a:rPr>
              <a:t>nad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ddogfen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statudol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cynnig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arefer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gynnwys</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dysgwyr</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sicrhau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bod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derbyn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cyfleodd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cyfartal</a:t>
            </a:r>
            <a:r>
              <a:rPr lang="en-GB" dirty="0">
                <a:solidFill>
                  <a:srgbClr val="222222"/>
                </a:solidFill>
                <a:latin typeface="Calibri" pitchFamily="34"/>
                <a:cs typeface="Calibri" pitchFamily="34"/>
              </a:rPr>
              <a:t>.  </a:t>
            </a:r>
          </a:p>
          <a:p>
            <a:pPr lvl="0"/>
            <a:endParaRPr lang="en-GB" dirty="0">
              <a:solidFill>
                <a:srgbClr val="222222"/>
              </a:solidFill>
              <a:latin typeface="Calibri" pitchFamily="34"/>
              <a:cs typeface="Calibri" pitchFamily="34"/>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3</a:t>
            </a:fld>
            <a:endParaRPr lang="en-US"/>
          </a:p>
        </p:txBody>
      </p:sp>
    </p:spTree>
    <p:extLst>
      <p:ext uri="{BB962C8B-B14F-4D97-AF65-F5344CB8AC3E}">
        <p14:creationId xmlns:p14="http://schemas.microsoft.com/office/powerpoint/2010/main" val="4291269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a:t>TASG</a:t>
            </a:r>
          </a:p>
          <a:p>
            <a:pPr lvl="0"/>
            <a:r>
              <a:rPr lang="en-GB" dirty="0" err="1"/>
              <a:t>Ceisiwn</a:t>
            </a:r>
            <a:r>
              <a:rPr lang="en-GB" dirty="0"/>
              <a:t> </a:t>
            </a:r>
            <a:r>
              <a:rPr lang="en-GB" dirty="0" err="1"/>
              <a:t>ddarllen</a:t>
            </a:r>
            <a:r>
              <a:rPr lang="en-GB" dirty="0"/>
              <a:t> y darn</a:t>
            </a:r>
          </a:p>
          <a:p>
            <a:pPr lvl="0"/>
            <a:r>
              <a:rPr lang="en-GB" dirty="0"/>
              <a:t>Sut </a:t>
            </a:r>
            <a:r>
              <a:rPr lang="en-GB" dirty="0" err="1"/>
              <a:t>oeddech</a:t>
            </a:r>
            <a:r>
              <a:rPr lang="en-GB" dirty="0"/>
              <a:t> </a:t>
            </a:r>
            <a:r>
              <a:rPr lang="en-GB" dirty="0" err="1"/>
              <a:t>chi’n</a:t>
            </a:r>
            <a:r>
              <a:rPr lang="en-GB" dirty="0"/>
              <a:t> </a:t>
            </a:r>
            <a:r>
              <a:rPr lang="en-GB" dirty="0" err="1"/>
              <a:t>teimlo</a:t>
            </a:r>
            <a:r>
              <a:rPr lang="en-GB" dirty="0"/>
              <a:t> </a:t>
            </a:r>
            <a:r>
              <a:rPr lang="en-GB" dirty="0" err="1"/>
              <a:t>wedi</a:t>
            </a:r>
            <a:r>
              <a:rPr lang="en-GB" dirty="0"/>
              <a:t> </a:t>
            </a:r>
            <a:r>
              <a:rPr lang="en-GB" dirty="0" err="1"/>
              <a:t>ei</a:t>
            </a:r>
            <a:r>
              <a:rPr lang="en-GB" dirty="0"/>
              <a:t> </a:t>
            </a:r>
            <a:r>
              <a:rPr lang="en-GB" dirty="0" err="1"/>
              <a:t>ddarllen</a:t>
            </a:r>
            <a:r>
              <a:rPr lang="en-GB" dirty="0"/>
              <a:t>?</a:t>
            </a:r>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4</a:t>
            </a:fld>
            <a:endParaRPr lang="en-US"/>
          </a:p>
        </p:txBody>
      </p:sp>
    </p:spTree>
    <p:extLst>
      <p:ext uri="{BB962C8B-B14F-4D97-AF65-F5344CB8AC3E}">
        <p14:creationId xmlns:p14="http://schemas.microsoft.com/office/powerpoint/2010/main" val="2639905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err="1">
                <a:solidFill>
                  <a:srgbClr val="222222"/>
                </a:solidFill>
                <a:latin typeface="Calibri" pitchFamily="34"/>
              </a:rPr>
              <a:t>Darllenwch</a:t>
            </a:r>
            <a:r>
              <a:rPr lang="en-GB" dirty="0">
                <a:solidFill>
                  <a:srgbClr val="222222"/>
                </a:solidFill>
                <a:latin typeface="Calibri" pitchFamily="34"/>
              </a:rPr>
              <a:t> y </a:t>
            </a:r>
            <a:r>
              <a:rPr lang="en-GB" dirty="0" err="1">
                <a:solidFill>
                  <a:srgbClr val="222222"/>
                </a:solidFill>
                <a:latin typeface="Calibri" pitchFamily="34"/>
              </a:rPr>
              <a:t>ddau</a:t>
            </a:r>
            <a:r>
              <a:rPr lang="en-GB" dirty="0">
                <a:solidFill>
                  <a:srgbClr val="222222"/>
                </a:solidFill>
                <a:latin typeface="Calibri" pitchFamily="34"/>
              </a:rPr>
              <a:t> </a:t>
            </a:r>
            <a:r>
              <a:rPr lang="en-GB" dirty="0" err="1">
                <a:solidFill>
                  <a:srgbClr val="222222"/>
                </a:solidFill>
                <a:latin typeface="Calibri" pitchFamily="34"/>
              </a:rPr>
              <a:t>ddiffiniad</a:t>
            </a:r>
            <a:r>
              <a:rPr lang="en-GB" dirty="0">
                <a:solidFill>
                  <a:srgbClr val="222222"/>
                </a:solidFill>
                <a:latin typeface="Calibri" pitchFamily="34"/>
              </a:rPr>
              <a:t>.  </a:t>
            </a:r>
            <a:r>
              <a:rPr lang="en-GB" dirty="0" err="1">
                <a:solidFill>
                  <a:srgbClr val="222222"/>
                </a:solidFill>
                <a:latin typeface="Calibri" pitchFamily="34"/>
              </a:rPr>
              <a:t>Oes</a:t>
            </a:r>
            <a:r>
              <a:rPr lang="en-GB" dirty="0">
                <a:solidFill>
                  <a:srgbClr val="222222"/>
                </a:solidFill>
                <a:latin typeface="Calibri" pitchFamily="34"/>
              </a:rPr>
              <a:t> un </a:t>
            </a:r>
            <a:r>
              <a:rPr lang="en-GB" dirty="0" err="1">
                <a:solidFill>
                  <a:srgbClr val="222222"/>
                </a:solidFill>
                <a:latin typeface="Calibri" pitchFamily="34"/>
              </a:rPr>
              <a:t>yn</a:t>
            </a:r>
            <a:r>
              <a:rPr lang="en-GB" dirty="0">
                <a:solidFill>
                  <a:srgbClr val="222222"/>
                </a:solidFill>
                <a:latin typeface="Calibri" pitchFamily="34"/>
              </a:rPr>
              <a:t> well </a:t>
            </a:r>
            <a:r>
              <a:rPr lang="en-GB" dirty="0" err="1">
                <a:solidFill>
                  <a:srgbClr val="222222"/>
                </a:solidFill>
                <a:latin typeface="Calibri" pitchFamily="34"/>
              </a:rPr>
              <a:t>na’r</a:t>
            </a:r>
            <a:r>
              <a:rPr lang="en-GB" dirty="0">
                <a:solidFill>
                  <a:srgbClr val="222222"/>
                </a:solidFill>
                <a:latin typeface="Calibri" pitchFamily="34"/>
              </a:rPr>
              <a:t> </a:t>
            </a:r>
            <a:r>
              <a:rPr lang="en-GB" dirty="0" err="1">
                <a:solidFill>
                  <a:srgbClr val="222222"/>
                </a:solidFill>
                <a:latin typeface="Calibri" pitchFamily="34"/>
              </a:rPr>
              <a:t>llall</a:t>
            </a:r>
            <a:r>
              <a:rPr lang="en-GB" dirty="0">
                <a:solidFill>
                  <a:srgbClr val="222222"/>
                </a:solidFill>
                <a:latin typeface="Calibri" pitchFamily="34"/>
              </a:rPr>
              <a:t>? </a:t>
            </a:r>
            <a:r>
              <a:rPr lang="en-GB" dirty="0" err="1">
                <a:solidFill>
                  <a:srgbClr val="222222"/>
                </a:solidFill>
                <a:latin typeface="Calibri" pitchFamily="34"/>
              </a:rPr>
              <a:t>Yyd</a:t>
            </a:r>
            <a:r>
              <a:rPr lang="en-GB" dirty="0">
                <a:solidFill>
                  <a:srgbClr val="222222"/>
                </a:solidFill>
                <a:latin typeface="Calibri" pitchFamily="34"/>
              </a:rPr>
              <a:t> un </a:t>
            </a:r>
            <a:r>
              <a:rPr lang="en-GB" dirty="0" err="1">
                <a:solidFill>
                  <a:srgbClr val="222222"/>
                </a:solidFill>
                <a:latin typeface="Calibri" pitchFamily="34"/>
              </a:rPr>
              <a:t>ohonynt</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ymdrin</a:t>
            </a:r>
            <a:r>
              <a:rPr lang="en-GB" dirty="0">
                <a:solidFill>
                  <a:srgbClr val="222222"/>
                </a:solidFill>
                <a:latin typeface="Calibri" pitchFamily="34"/>
              </a:rPr>
              <a:t> ag </a:t>
            </a:r>
            <a:r>
              <a:rPr lang="en-GB" dirty="0" err="1">
                <a:solidFill>
                  <a:srgbClr val="222222"/>
                </a:solidFill>
                <a:latin typeface="Calibri" pitchFamily="34"/>
              </a:rPr>
              <a:t>holl</a:t>
            </a:r>
            <a:r>
              <a:rPr lang="en-GB" dirty="0">
                <a:solidFill>
                  <a:srgbClr val="222222"/>
                </a:solidFill>
                <a:latin typeface="Calibri" pitchFamily="34"/>
              </a:rPr>
              <a:t> </a:t>
            </a:r>
            <a:r>
              <a:rPr lang="en-GB" dirty="0" err="1">
                <a:solidFill>
                  <a:srgbClr val="222222"/>
                </a:solidFill>
                <a:latin typeface="Calibri" pitchFamily="34"/>
              </a:rPr>
              <a:t>nodweddion</a:t>
            </a:r>
            <a:r>
              <a:rPr lang="en-GB" dirty="0">
                <a:solidFill>
                  <a:srgbClr val="222222"/>
                </a:solidFill>
                <a:latin typeface="Calibri" pitchFamily="34"/>
              </a:rPr>
              <a:t> </a:t>
            </a:r>
            <a:r>
              <a:rPr lang="en-GB" dirty="0" err="1">
                <a:solidFill>
                  <a:srgbClr val="222222"/>
                </a:solidFill>
                <a:latin typeface="Calibri" pitchFamily="34"/>
              </a:rPr>
              <a:t>dyslecsia</a:t>
            </a:r>
            <a:r>
              <a:rPr lang="en-GB" dirty="0">
                <a:solidFill>
                  <a:srgbClr val="222222"/>
                </a:solidFill>
                <a:latin typeface="Calibri" pitchFamily="34"/>
              </a:rPr>
              <a:t> neu </a:t>
            </a:r>
            <a:r>
              <a:rPr lang="en-GB" dirty="0" err="1">
                <a:solidFill>
                  <a:srgbClr val="222222"/>
                </a:solidFill>
                <a:latin typeface="Calibri" pitchFamily="34"/>
              </a:rPr>
              <a:t>oes</a:t>
            </a:r>
            <a:r>
              <a:rPr lang="en-GB" dirty="0">
                <a:solidFill>
                  <a:srgbClr val="222222"/>
                </a:solidFill>
                <a:latin typeface="Calibri" pitchFamily="34"/>
              </a:rPr>
              <a:t> </a:t>
            </a:r>
            <a:r>
              <a:rPr lang="en-GB" dirty="0" err="1">
                <a:solidFill>
                  <a:srgbClr val="222222"/>
                </a:solidFill>
                <a:latin typeface="Calibri" pitchFamily="34"/>
              </a:rPr>
              <a:t>rhywbeth</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eisiau</a:t>
            </a:r>
            <a:r>
              <a:rPr lang="en-GB" dirty="0">
                <a:solidFill>
                  <a:srgbClr val="222222"/>
                </a:solidFill>
                <a:latin typeface="Calibri" pitchFamily="34"/>
              </a:rPr>
              <a:t>?</a:t>
            </a:r>
          </a:p>
          <a:p>
            <a:pPr lvl="0"/>
            <a:r>
              <a:rPr lang="en-GB" dirty="0">
                <a:solidFill>
                  <a:srgbClr val="222222"/>
                </a:solidFill>
                <a:latin typeface="Calibri" pitchFamily="34"/>
              </a:rPr>
              <a:t>Y </a:t>
            </a:r>
            <a:r>
              <a:rPr lang="en-GB" dirty="0" err="1">
                <a:solidFill>
                  <a:srgbClr val="222222"/>
                </a:solidFill>
                <a:latin typeface="Calibri" pitchFamily="34"/>
              </a:rPr>
              <a:t>gwir</a:t>
            </a:r>
            <a:r>
              <a:rPr lang="en-GB" dirty="0">
                <a:solidFill>
                  <a:srgbClr val="222222"/>
                </a:solidFill>
                <a:latin typeface="Calibri" pitchFamily="34"/>
              </a:rPr>
              <a:t> </a:t>
            </a:r>
            <a:r>
              <a:rPr lang="en-GB" dirty="0" err="1">
                <a:solidFill>
                  <a:srgbClr val="222222"/>
                </a:solidFill>
                <a:latin typeface="Calibri" pitchFamily="34"/>
              </a:rPr>
              <a:t>amdani</a:t>
            </a:r>
            <a:r>
              <a:rPr lang="en-GB" dirty="0">
                <a:solidFill>
                  <a:srgbClr val="222222"/>
                </a:solidFill>
                <a:latin typeface="Calibri" pitchFamily="34"/>
              </a:rPr>
              <a:t>, </a:t>
            </a:r>
            <a:r>
              <a:rPr lang="en-GB" dirty="0" err="1">
                <a:solidFill>
                  <a:srgbClr val="222222"/>
                </a:solidFill>
                <a:latin typeface="Calibri" pitchFamily="34"/>
              </a:rPr>
              <a:t>oherwydd</a:t>
            </a:r>
            <a:r>
              <a:rPr lang="en-GB" dirty="0">
                <a:solidFill>
                  <a:srgbClr val="222222"/>
                </a:solidFill>
                <a:latin typeface="Calibri" pitchFamily="34"/>
              </a:rPr>
              <a:t> </a:t>
            </a:r>
            <a:r>
              <a:rPr lang="en-GB" dirty="0" err="1">
                <a:solidFill>
                  <a:srgbClr val="222222"/>
                </a:solidFill>
                <a:latin typeface="Calibri" pitchFamily="34"/>
              </a:rPr>
              <a:t>fod</a:t>
            </a:r>
            <a:r>
              <a:rPr lang="en-GB" dirty="0">
                <a:solidFill>
                  <a:srgbClr val="222222"/>
                </a:solidFill>
                <a:latin typeface="Calibri" pitchFamily="34"/>
              </a:rPr>
              <a:t> </a:t>
            </a:r>
            <a:r>
              <a:rPr lang="en-GB" dirty="0" err="1">
                <a:solidFill>
                  <a:srgbClr val="222222"/>
                </a:solidFill>
                <a:latin typeface="Calibri" pitchFamily="34"/>
              </a:rPr>
              <a:t>dyslecsia</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gyflwr</a:t>
            </a:r>
            <a:r>
              <a:rPr lang="en-GB" dirty="0">
                <a:solidFill>
                  <a:srgbClr val="222222"/>
                </a:solidFill>
                <a:latin typeface="Calibri" pitchFamily="34"/>
              </a:rPr>
              <a:t> mor </a:t>
            </a:r>
            <a:r>
              <a:rPr lang="en-GB" dirty="0" err="1">
                <a:solidFill>
                  <a:srgbClr val="222222"/>
                </a:solidFill>
                <a:latin typeface="Calibri" pitchFamily="34"/>
              </a:rPr>
              <a:t>gymleth</a:t>
            </a:r>
            <a:r>
              <a:rPr lang="en-GB" dirty="0">
                <a:solidFill>
                  <a:srgbClr val="222222"/>
                </a:solidFill>
                <a:latin typeface="Calibri" pitchFamily="34"/>
              </a:rPr>
              <a:t> </a:t>
            </a:r>
            <a:r>
              <a:rPr lang="en-GB" dirty="0" err="1">
                <a:solidFill>
                  <a:srgbClr val="222222"/>
                </a:solidFill>
                <a:latin typeface="Calibri" pitchFamily="34"/>
              </a:rPr>
              <a:t>sydd</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amrywio</a:t>
            </a:r>
            <a:r>
              <a:rPr lang="en-GB" dirty="0">
                <a:solidFill>
                  <a:srgbClr val="222222"/>
                </a:solidFill>
                <a:latin typeface="Calibri" pitchFamily="34"/>
              </a:rPr>
              <a:t> </a:t>
            </a:r>
            <a:r>
              <a:rPr lang="en-GB" dirty="0" err="1">
                <a:solidFill>
                  <a:srgbClr val="222222"/>
                </a:solidFill>
                <a:latin typeface="Calibri" pitchFamily="34"/>
              </a:rPr>
              <a:t>cymaint</a:t>
            </a:r>
            <a:r>
              <a:rPr lang="en-GB" dirty="0">
                <a:solidFill>
                  <a:srgbClr val="222222"/>
                </a:solidFill>
                <a:latin typeface="Calibri" pitchFamily="34"/>
              </a:rPr>
              <a:t> o un person </a:t>
            </a:r>
            <a:r>
              <a:rPr lang="en-GB" dirty="0" err="1">
                <a:solidFill>
                  <a:srgbClr val="222222"/>
                </a:solidFill>
                <a:latin typeface="Calibri" pitchFamily="34"/>
              </a:rPr>
              <a:t>I’r</a:t>
            </a:r>
            <a:r>
              <a:rPr lang="en-GB" dirty="0">
                <a:solidFill>
                  <a:srgbClr val="222222"/>
                </a:solidFill>
                <a:latin typeface="Calibri" pitchFamily="34"/>
              </a:rPr>
              <a:t> </a:t>
            </a:r>
            <a:r>
              <a:rPr lang="en-GB" dirty="0" err="1">
                <a:solidFill>
                  <a:srgbClr val="222222"/>
                </a:solidFill>
                <a:latin typeface="Calibri" pitchFamily="34"/>
              </a:rPr>
              <a:t>llall</a:t>
            </a:r>
            <a:r>
              <a:rPr lang="en-GB" dirty="0">
                <a:solidFill>
                  <a:srgbClr val="222222"/>
                </a:solidFill>
                <a:latin typeface="Calibri" pitchFamily="34"/>
              </a:rPr>
              <a:t> ( </a:t>
            </a:r>
            <a:r>
              <a:rPr lang="en-GB" dirty="0" err="1">
                <a:solidFill>
                  <a:srgbClr val="222222"/>
                </a:solidFill>
                <a:latin typeface="Calibri" pitchFamily="34"/>
              </a:rPr>
              <a:t>ar</a:t>
            </a:r>
            <a:r>
              <a:rPr lang="en-GB" dirty="0">
                <a:solidFill>
                  <a:srgbClr val="222222"/>
                </a:solidFill>
                <a:latin typeface="Calibri" pitchFamily="34"/>
              </a:rPr>
              <a:t> </a:t>
            </a:r>
            <a:r>
              <a:rPr lang="en-GB" dirty="0" err="1">
                <a:solidFill>
                  <a:srgbClr val="222222"/>
                </a:solidFill>
                <a:latin typeface="Calibri" pitchFamily="34"/>
              </a:rPr>
              <a:t>gontiniwm</a:t>
            </a:r>
            <a:r>
              <a:rPr lang="en-GB" dirty="0">
                <a:solidFill>
                  <a:srgbClr val="222222"/>
                </a:solidFill>
                <a:latin typeface="Calibri" pitchFamily="34"/>
              </a:rPr>
              <a:t> o </a:t>
            </a:r>
            <a:r>
              <a:rPr lang="en-GB" dirty="0" err="1">
                <a:solidFill>
                  <a:srgbClr val="222222"/>
                </a:solidFill>
                <a:latin typeface="Calibri" pitchFamily="34"/>
              </a:rPr>
              <a:t>ysgafn</a:t>
            </a:r>
            <a:r>
              <a:rPr lang="en-GB" dirty="0">
                <a:solidFill>
                  <a:srgbClr val="222222"/>
                </a:solidFill>
                <a:latin typeface="Calibri" pitchFamily="34"/>
              </a:rPr>
              <a:t> I </a:t>
            </a:r>
            <a:r>
              <a:rPr lang="en-GB" dirty="0" err="1">
                <a:solidFill>
                  <a:srgbClr val="222222"/>
                </a:solidFill>
                <a:latin typeface="Calibri" pitchFamily="34"/>
              </a:rPr>
              <a:t>dwys</a:t>
            </a:r>
            <a:r>
              <a:rPr lang="en-GB" dirty="0">
                <a:solidFill>
                  <a:srgbClr val="222222"/>
                </a:solidFill>
                <a:latin typeface="Calibri" pitchFamily="34"/>
              </a:rPr>
              <a:t>), </a:t>
            </a:r>
            <a:r>
              <a:rPr lang="en-GB" dirty="0" err="1">
                <a:solidFill>
                  <a:srgbClr val="222222"/>
                </a:solidFill>
                <a:latin typeface="Calibri" pitchFamily="34"/>
              </a:rPr>
              <a:t>mae’r</a:t>
            </a:r>
            <a:r>
              <a:rPr lang="en-GB" dirty="0">
                <a:solidFill>
                  <a:srgbClr val="222222"/>
                </a:solidFill>
                <a:latin typeface="Calibri" pitchFamily="34"/>
              </a:rPr>
              <a:t> </a:t>
            </a:r>
            <a:r>
              <a:rPr lang="en-GB" dirty="0" err="1">
                <a:solidFill>
                  <a:srgbClr val="222222"/>
                </a:solidFill>
                <a:latin typeface="Calibri" pitchFamily="34"/>
              </a:rPr>
              <a:t>ymchwilwyr</a:t>
            </a:r>
            <a:r>
              <a:rPr lang="en-GB" dirty="0">
                <a:solidFill>
                  <a:srgbClr val="222222"/>
                </a:solidFill>
                <a:latin typeface="Calibri" pitchFamily="34"/>
              </a:rPr>
              <a:t> ac </a:t>
            </a:r>
            <a:r>
              <a:rPr lang="en-GB" dirty="0" err="1">
                <a:solidFill>
                  <a:srgbClr val="222222"/>
                </a:solidFill>
                <a:latin typeface="Calibri" pitchFamily="34"/>
              </a:rPr>
              <a:t>arbenigwyr</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y </a:t>
            </a:r>
            <a:r>
              <a:rPr lang="en-GB" dirty="0" err="1">
                <a:solidFill>
                  <a:srgbClr val="222222"/>
                </a:solidFill>
                <a:latin typeface="Calibri" pitchFamily="34"/>
              </a:rPr>
              <a:t>maes</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methu</a:t>
            </a:r>
            <a:r>
              <a:rPr lang="en-GB" dirty="0">
                <a:solidFill>
                  <a:srgbClr val="222222"/>
                </a:solidFill>
                <a:latin typeface="Calibri" pitchFamily="34"/>
              </a:rPr>
              <a:t> </a:t>
            </a:r>
            <a:r>
              <a:rPr lang="en-GB" dirty="0" err="1">
                <a:solidFill>
                  <a:srgbClr val="222222"/>
                </a:solidFill>
                <a:latin typeface="Calibri" pitchFamily="34"/>
              </a:rPr>
              <a:t>cytuno</a:t>
            </a:r>
            <a:r>
              <a:rPr lang="en-GB" dirty="0">
                <a:solidFill>
                  <a:srgbClr val="222222"/>
                </a:solidFill>
                <a:latin typeface="Calibri" pitchFamily="34"/>
              </a:rPr>
              <a:t> </a:t>
            </a:r>
            <a:r>
              <a:rPr lang="en-GB" dirty="0" err="1">
                <a:solidFill>
                  <a:srgbClr val="222222"/>
                </a:solidFill>
                <a:latin typeface="Calibri" pitchFamily="34"/>
              </a:rPr>
              <a:t>ar</a:t>
            </a:r>
            <a:r>
              <a:rPr lang="en-GB" dirty="0">
                <a:solidFill>
                  <a:srgbClr val="222222"/>
                </a:solidFill>
                <a:latin typeface="Calibri" pitchFamily="34"/>
              </a:rPr>
              <a:t> un </a:t>
            </a:r>
            <a:r>
              <a:rPr lang="en-GB" dirty="0" err="1">
                <a:solidFill>
                  <a:srgbClr val="222222"/>
                </a:solidFill>
                <a:latin typeface="Calibri" pitchFamily="34"/>
              </a:rPr>
              <a:t>diffiniad</a:t>
            </a:r>
            <a:r>
              <a:rPr lang="en-GB" dirty="0">
                <a:solidFill>
                  <a:srgbClr val="222222"/>
                </a:solidFill>
                <a:latin typeface="Calibri" pitchFamily="34"/>
              </a:rPr>
              <a:t> </a:t>
            </a:r>
            <a:r>
              <a:rPr lang="en-GB" dirty="0" err="1">
                <a:solidFill>
                  <a:srgbClr val="222222"/>
                </a:solidFill>
                <a:latin typeface="Calibri" pitchFamily="34"/>
              </a:rPr>
              <a:t>penodol</a:t>
            </a:r>
            <a:r>
              <a:rPr lang="en-GB" dirty="0">
                <a:solidFill>
                  <a:srgbClr val="222222"/>
                </a:solidFill>
                <a:latin typeface="Calibri" pitchFamily="34"/>
              </a:rPr>
              <a:t>, </a:t>
            </a:r>
            <a:r>
              <a:rPr lang="en-GB" dirty="0" err="1">
                <a:solidFill>
                  <a:srgbClr val="222222"/>
                </a:solidFill>
                <a:latin typeface="Calibri" pitchFamily="34"/>
              </a:rPr>
              <a:t>ond</a:t>
            </a:r>
            <a:r>
              <a:rPr lang="en-GB" dirty="0">
                <a:solidFill>
                  <a:srgbClr val="222222"/>
                </a:solidFill>
                <a:latin typeface="Calibri" pitchFamily="34"/>
              </a:rPr>
              <a:t> </a:t>
            </a:r>
            <a:r>
              <a:rPr lang="en-GB" dirty="0" err="1">
                <a:solidFill>
                  <a:srgbClr val="222222"/>
                </a:solidFill>
                <a:latin typeface="Calibri" pitchFamily="34"/>
              </a:rPr>
              <a:t>mae’r</a:t>
            </a:r>
            <a:r>
              <a:rPr lang="en-GB" dirty="0">
                <a:solidFill>
                  <a:srgbClr val="222222"/>
                </a:solidFill>
                <a:latin typeface="Calibri" pitchFamily="34"/>
              </a:rPr>
              <a:t> ail un </a:t>
            </a:r>
            <a:r>
              <a:rPr lang="en-GB" dirty="0" err="1">
                <a:solidFill>
                  <a:srgbClr val="222222"/>
                </a:solidFill>
                <a:latin typeface="Calibri" pitchFamily="34"/>
              </a:rPr>
              <a:t>yw’r</a:t>
            </a:r>
            <a:r>
              <a:rPr lang="en-GB" dirty="0">
                <a:solidFill>
                  <a:srgbClr val="222222"/>
                </a:solidFill>
                <a:latin typeface="Calibri" pitchFamily="34"/>
              </a:rPr>
              <a:t> </a:t>
            </a:r>
            <a:r>
              <a:rPr lang="en-GB" dirty="0" err="1">
                <a:solidFill>
                  <a:srgbClr val="222222"/>
                </a:solidFill>
                <a:latin typeface="Calibri" pitchFamily="34"/>
              </a:rPr>
              <a:t>gorau</a:t>
            </a:r>
            <a:r>
              <a:rPr lang="en-GB" dirty="0">
                <a:solidFill>
                  <a:srgbClr val="222222"/>
                </a:solidFill>
                <a:latin typeface="Calibri" pitchFamily="34"/>
              </a:rPr>
              <a:t> </a:t>
            </a:r>
            <a:r>
              <a:rPr lang="en-GB" dirty="0" err="1">
                <a:solidFill>
                  <a:srgbClr val="222222"/>
                </a:solidFill>
                <a:latin typeface="Calibri" pitchFamily="34"/>
              </a:rPr>
              <a:t>o’r</a:t>
            </a:r>
            <a:r>
              <a:rPr lang="en-GB" dirty="0">
                <a:solidFill>
                  <a:srgbClr val="222222"/>
                </a:solidFill>
                <a:latin typeface="Calibri" pitchFamily="34"/>
              </a:rPr>
              <a:t> </a:t>
            </a:r>
            <a:r>
              <a:rPr lang="en-GB" dirty="0" err="1">
                <a:solidFill>
                  <a:srgbClr val="222222"/>
                </a:solidFill>
                <a:latin typeface="Calibri" pitchFamily="34"/>
              </a:rPr>
              <a:t>ddau</a:t>
            </a:r>
            <a:r>
              <a:rPr lang="en-GB" dirty="0">
                <a:solidFill>
                  <a:srgbClr val="222222"/>
                </a:solidFill>
                <a:latin typeface="Calibri" pitchFamily="34"/>
              </a:rPr>
              <a:t> </a:t>
            </a:r>
            <a:r>
              <a:rPr lang="en-GB" dirty="0" err="1">
                <a:solidFill>
                  <a:srgbClr val="222222"/>
                </a:solidFill>
                <a:latin typeface="Calibri" pitchFamily="34"/>
              </a:rPr>
              <a:t>yma</a:t>
            </a:r>
            <a:r>
              <a:rPr lang="en-GB" dirty="0">
                <a:solidFill>
                  <a:srgbClr val="222222"/>
                </a:solidFill>
                <a:latin typeface="Calibri" pitchFamily="34"/>
              </a:rPr>
              <a:t>.</a:t>
            </a:r>
          </a:p>
          <a:p>
            <a:pPr lvl="0"/>
            <a:endParaRPr lang="en-GB" dirty="0">
              <a:solidFill>
                <a:srgbClr val="222222"/>
              </a:solidFill>
              <a:latin typeface="Calibri" pitchFamily="34"/>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5</a:t>
            </a:fld>
            <a:endParaRPr lang="en-US"/>
          </a:p>
        </p:txBody>
      </p:sp>
    </p:spTree>
    <p:extLst>
      <p:ext uri="{BB962C8B-B14F-4D97-AF65-F5344CB8AC3E}">
        <p14:creationId xmlns:p14="http://schemas.microsoft.com/office/powerpoint/2010/main" val="2667637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solidFill>
                  <a:srgbClr val="222222"/>
                </a:solidFill>
                <a:latin typeface="Calibri" pitchFamily="34"/>
              </a:rPr>
              <a:t>Mae </a:t>
            </a:r>
            <a:r>
              <a:rPr lang="en-GB" dirty="0" err="1">
                <a:solidFill>
                  <a:srgbClr val="222222"/>
                </a:solidFill>
                <a:latin typeface="Calibri" pitchFamily="34"/>
              </a:rPr>
              <a:t>tystiolaeth</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arddangos</a:t>
            </a:r>
            <a:r>
              <a:rPr lang="en-GB" dirty="0">
                <a:solidFill>
                  <a:srgbClr val="222222"/>
                </a:solidFill>
                <a:latin typeface="Calibri" pitchFamily="34"/>
              </a:rPr>
              <a:t> bod </a:t>
            </a:r>
            <a:r>
              <a:rPr lang="en-GB" dirty="0" err="1">
                <a:solidFill>
                  <a:srgbClr val="222222"/>
                </a:solidFill>
                <a:latin typeface="Calibri" pitchFamily="34"/>
              </a:rPr>
              <a:t>hemisffer</a:t>
            </a:r>
            <a:r>
              <a:rPr lang="en-GB" dirty="0">
                <a:solidFill>
                  <a:srgbClr val="222222"/>
                </a:solidFill>
                <a:latin typeface="Calibri" pitchFamily="34"/>
              </a:rPr>
              <a:t> </a:t>
            </a:r>
            <a:r>
              <a:rPr lang="en-GB" dirty="0" err="1">
                <a:solidFill>
                  <a:srgbClr val="222222"/>
                </a:solidFill>
                <a:latin typeface="Calibri" pitchFamily="34"/>
              </a:rPr>
              <a:t>gwahanol</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gweithio</a:t>
            </a:r>
            <a:r>
              <a:rPr lang="en-GB" dirty="0">
                <a:solidFill>
                  <a:srgbClr val="222222"/>
                </a:solidFill>
                <a:latin typeface="Calibri" pitchFamily="34"/>
              </a:rPr>
              <a:t> </a:t>
            </a:r>
            <a:r>
              <a:rPr lang="en-GB" dirty="0" err="1">
                <a:solidFill>
                  <a:srgbClr val="222222"/>
                </a:solidFill>
                <a:latin typeface="Calibri" pitchFamily="34"/>
              </a:rPr>
              <a:t>mewn</a:t>
            </a:r>
            <a:r>
              <a:rPr lang="en-GB" dirty="0">
                <a:solidFill>
                  <a:srgbClr val="222222"/>
                </a:solidFill>
                <a:latin typeface="Calibri" pitchFamily="34"/>
              </a:rPr>
              <a:t> </a:t>
            </a:r>
            <a:r>
              <a:rPr lang="en-GB" dirty="0" err="1">
                <a:solidFill>
                  <a:srgbClr val="222222"/>
                </a:solidFill>
                <a:latin typeface="Calibri" pitchFamily="34"/>
              </a:rPr>
              <a:t>gwahanol</a:t>
            </a:r>
            <a:r>
              <a:rPr lang="en-GB" dirty="0">
                <a:solidFill>
                  <a:srgbClr val="222222"/>
                </a:solidFill>
                <a:latin typeface="Calibri" pitchFamily="34"/>
              </a:rPr>
              <a:t> </a:t>
            </a:r>
            <a:r>
              <a:rPr lang="en-GB" dirty="0" err="1">
                <a:solidFill>
                  <a:srgbClr val="222222"/>
                </a:solidFill>
                <a:latin typeface="Calibri" pitchFamily="34"/>
              </a:rPr>
              <a:t>ffyrdd</a:t>
            </a:r>
            <a:r>
              <a:rPr lang="en-GB" dirty="0">
                <a:solidFill>
                  <a:srgbClr val="222222"/>
                </a:solidFill>
                <a:latin typeface="Calibri" pitchFamily="34"/>
              </a:rPr>
              <a:t>.  Mae </a:t>
            </a:r>
            <a:r>
              <a:rPr lang="en-GB" dirty="0" err="1">
                <a:solidFill>
                  <a:srgbClr val="222222"/>
                </a:solidFill>
                <a:latin typeface="Calibri" pitchFamily="34"/>
              </a:rPr>
              <a:t>ochr</a:t>
            </a:r>
            <a:r>
              <a:rPr lang="en-GB" dirty="0">
                <a:solidFill>
                  <a:srgbClr val="222222"/>
                </a:solidFill>
                <a:latin typeface="Calibri" pitchFamily="34"/>
              </a:rPr>
              <a:t> </a:t>
            </a:r>
            <a:r>
              <a:rPr lang="en-GB" dirty="0" err="1">
                <a:solidFill>
                  <a:srgbClr val="222222"/>
                </a:solidFill>
                <a:latin typeface="Calibri" pitchFamily="34"/>
              </a:rPr>
              <a:t>chwith</a:t>
            </a:r>
            <a:r>
              <a:rPr lang="en-GB" dirty="0">
                <a:solidFill>
                  <a:srgbClr val="222222"/>
                </a:solidFill>
                <a:latin typeface="Calibri" pitchFamily="34"/>
              </a:rPr>
              <a:t> </a:t>
            </a:r>
            <a:r>
              <a:rPr lang="en-GB" dirty="0" err="1">
                <a:solidFill>
                  <a:srgbClr val="222222"/>
                </a:solidFill>
                <a:latin typeface="Calibri" pitchFamily="34"/>
              </a:rPr>
              <a:t>yr</a:t>
            </a:r>
            <a:r>
              <a:rPr lang="en-GB" dirty="0">
                <a:solidFill>
                  <a:srgbClr val="222222"/>
                </a:solidFill>
                <a:latin typeface="Calibri" pitchFamily="34"/>
              </a:rPr>
              <a:t> </a:t>
            </a:r>
            <a:r>
              <a:rPr lang="en-GB" dirty="0" err="1">
                <a:solidFill>
                  <a:srgbClr val="222222"/>
                </a:solidFill>
                <a:latin typeface="Calibri" pitchFamily="34"/>
              </a:rPr>
              <a:t>ymennydd</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gwithio</a:t>
            </a:r>
            <a:r>
              <a:rPr lang="en-GB" dirty="0">
                <a:solidFill>
                  <a:srgbClr val="222222"/>
                </a:solidFill>
                <a:latin typeface="Calibri" pitchFamily="34"/>
              </a:rPr>
              <a:t> </a:t>
            </a:r>
            <a:r>
              <a:rPr lang="en-GB" dirty="0" err="1">
                <a:solidFill>
                  <a:srgbClr val="222222"/>
                </a:solidFill>
                <a:latin typeface="Calibri" pitchFamily="34"/>
              </a:rPr>
              <a:t>galetaf</a:t>
            </a:r>
            <a:r>
              <a:rPr lang="en-GB" dirty="0">
                <a:solidFill>
                  <a:srgbClr val="222222"/>
                </a:solidFill>
                <a:latin typeface="Calibri" pitchFamily="34"/>
              </a:rPr>
              <a:t> </a:t>
            </a:r>
            <a:r>
              <a:rPr lang="en-GB" dirty="0" err="1">
                <a:solidFill>
                  <a:srgbClr val="222222"/>
                </a:solidFill>
                <a:latin typeface="Calibri" pitchFamily="34"/>
              </a:rPr>
              <a:t>i</a:t>
            </a:r>
            <a:r>
              <a:rPr lang="en-GB" dirty="0">
                <a:solidFill>
                  <a:srgbClr val="222222"/>
                </a:solidFill>
                <a:latin typeface="Calibri" pitchFamily="34"/>
              </a:rPr>
              <a:t> </a:t>
            </a:r>
            <a:r>
              <a:rPr lang="en-GB" dirty="0" err="1">
                <a:solidFill>
                  <a:srgbClr val="222222"/>
                </a:solidFill>
                <a:latin typeface="Calibri" pitchFamily="34"/>
              </a:rPr>
              <a:t>brosesu</a:t>
            </a:r>
            <a:r>
              <a:rPr lang="en-GB" dirty="0">
                <a:solidFill>
                  <a:srgbClr val="222222"/>
                </a:solidFill>
                <a:latin typeface="Calibri" pitchFamily="34"/>
              </a:rPr>
              <a:t> </a:t>
            </a:r>
            <a:r>
              <a:rPr lang="en-GB" dirty="0" err="1">
                <a:solidFill>
                  <a:srgbClr val="222222"/>
                </a:solidFill>
                <a:latin typeface="Calibri" pitchFamily="34"/>
              </a:rPr>
              <a:t>iaith</a:t>
            </a:r>
            <a:r>
              <a:rPr lang="en-GB" dirty="0">
                <a:solidFill>
                  <a:srgbClr val="222222"/>
                </a:solidFill>
                <a:latin typeface="Calibri" pitchFamily="34"/>
              </a:rPr>
              <a:t> a </a:t>
            </a:r>
            <a:r>
              <a:rPr lang="en-GB" dirty="0" err="1">
                <a:solidFill>
                  <a:srgbClr val="222222"/>
                </a:solidFill>
                <a:latin typeface="Calibri" pitchFamily="34"/>
              </a:rPr>
              <a:t>ffonoleg</a:t>
            </a:r>
            <a:r>
              <a:rPr lang="en-GB" dirty="0">
                <a:solidFill>
                  <a:srgbClr val="222222"/>
                </a:solidFill>
                <a:latin typeface="Calibri" pitchFamily="34"/>
              </a:rPr>
              <a:t> </a:t>
            </a:r>
            <a:r>
              <a:rPr lang="en-GB" dirty="0" err="1">
                <a:solidFill>
                  <a:srgbClr val="222222"/>
                </a:solidFill>
                <a:latin typeface="Calibri" pitchFamily="34"/>
              </a:rPr>
              <a:t>sef</a:t>
            </a:r>
            <a:r>
              <a:rPr lang="en-GB" dirty="0">
                <a:solidFill>
                  <a:srgbClr val="222222"/>
                </a:solidFill>
                <a:latin typeface="Calibri" pitchFamily="34"/>
              </a:rPr>
              <a:t> </a:t>
            </a:r>
            <a:r>
              <a:rPr lang="en-GB" dirty="0" err="1">
                <a:solidFill>
                  <a:srgbClr val="222222"/>
                </a:solidFill>
                <a:latin typeface="Calibri" pitchFamily="34"/>
              </a:rPr>
              <a:t>swn</a:t>
            </a:r>
            <a:r>
              <a:rPr lang="en-GB" dirty="0">
                <a:solidFill>
                  <a:srgbClr val="222222"/>
                </a:solidFill>
                <a:latin typeface="Calibri" pitchFamily="34"/>
              </a:rPr>
              <a:t> </a:t>
            </a:r>
            <a:r>
              <a:rPr lang="en-GB" dirty="0" err="1">
                <a:solidFill>
                  <a:srgbClr val="222222"/>
                </a:solidFill>
                <a:latin typeface="Calibri" pitchFamily="34"/>
              </a:rPr>
              <a:t>geiriau</a:t>
            </a:r>
            <a:r>
              <a:rPr lang="en-GB" dirty="0">
                <a:solidFill>
                  <a:srgbClr val="222222"/>
                </a:solidFill>
                <a:latin typeface="Calibri" pitchFamily="34"/>
              </a:rPr>
              <a:t>, ac </a:t>
            </a:r>
            <a:r>
              <a:rPr lang="en-GB" dirty="0" err="1">
                <a:solidFill>
                  <a:srgbClr val="222222"/>
                </a:solidFill>
                <a:latin typeface="Calibri" pitchFamily="34"/>
              </a:rPr>
              <a:t>mae’r</a:t>
            </a:r>
            <a:r>
              <a:rPr lang="en-GB" dirty="0">
                <a:solidFill>
                  <a:srgbClr val="222222"/>
                </a:solidFill>
                <a:latin typeface="Calibri" pitchFamily="34"/>
              </a:rPr>
              <a:t> </a:t>
            </a:r>
            <a:r>
              <a:rPr lang="en-GB" dirty="0" err="1">
                <a:solidFill>
                  <a:srgbClr val="222222"/>
                </a:solidFill>
                <a:latin typeface="Calibri" pitchFamily="34"/>
              </a:rPr>
              <a:t>rhan</a:t>
            </a:r>
            <a:r>
              <a:rPr lang="en-GB" dirty="0">
                <a:solidFill>
                  <a:srgbClr val="222222"/>
                </a:solidFill>
                <a:latin typeface="Calibri" pitchFamily="34"/>
              </a:rPr>
              <a:t> </a:t>
            </a:r>
            <a:r>
              <a:rPr lang="en-GB" dirty="0" err="1">
                <a:solidFill>
                  <a:srgbClr val="222222"/>
                </a:solidFill>
                <a:latin typeface="Calibri" pitchFamily="34"/>
              </a:rPr>
              <a:t>yma</a:t>
            </a:r>
            <a:r>
              <a:rPr lang="en-GB" dirty="0">
                <a:solidFill>
                  <a:srgbClr val="222222"/>
                </a:solidFill>
                <a:latin typeface="Calibri" pitchFamily="34"/>
              </a:rPr>
              <a:t>, </a:t>
            </a:r>
            <a:r>
              <a:rPr lang="en-GB" dirty="0" err="1">
                <a:solidFill>
                  <a:srgbClr val="222222"/>
                </a:solidFill>
                <a:latin typeface="Calibri" pitchFamily="34"/>
              </a:rPr>
              <a:t>sef</a:t>
            </a:r>
            <a:r>
              <a:rPr lang="en-GB" dirty="0">
                <a:solidFill>
                  <a:srgbClr val="222222"/>
                </a:solidFill>
                <a:latin typeface="Calibri" pitchFamily="34"/>
              </a:rPr>
              <a:t> y </a:t>
            </a:r>
            <a:r>
              <a:rPr lang="en-GB" dirty="0" err="1">
                <a:solidFill>
                  <a:srgbClr val="222222"/>
                </a:solidFill>
                <a:latin typeface="Calibri" pitchFamily="34"/>
              </a:rPr>
              <a:t>cynllun</a:t>
            </a:r>
            <a:r>
              <a:rPr lang="en-GB" dirty="0">
                <a:solidFill>
                  <a:srgbClr val="222222"/>
                </a:solidFill>
                <a:latin typeface="Calibri" pitchFamily="34"/>
              </a:rPr>
              <a:t> temporal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cael</a:t>
            </a:r>
            <a:r>
              <a:rPr lang="en-GB" dirty="0">
                <a:solidFill>
                  <a:srgbClr val="222222"/>
                </a:solidFill>
                <a:latin typeface="Calibri" pitchFamily="34"/>
              </a:rPr>
              <a:t> </a:t>
            </a:r>
            <a:r>
              <a:rPr lang="en-GB" dirty="0" err="1">
                <a:solidFill>
                  <a:srgbClr val="222222"/>
                </a:solidFill>
                <a:latin typeface="Calibri" pitchFamily="34"/>
              </a:rPr>
              <a:t>ei</a:t>
            </a:r>
            <a:r>
              <a:rPr lang="en-GB" dirty="0">
                <a:solidFill>
                  <a:srgbClr val="222222"/>
                </a:solidFill>
                <a:latin typeface="Calibri" pitchFamily="34"/>
              </a:rPr>
              <a:t> </a:t>
            </a:r>
            <a:r>
              <a:rPr lang="en-GB" dirty="0" err="1">
                <a:solidFill>
                  <a:srgbClr val="222222"/>
                </a:solidFill>
                <a:latin typeface="Calibri" pitchFamily="34"/>
              </a:rPr>
              <a:t>ddefnyddio</a:t>
            </a:r>
            <a:r>
              <a:rPr lang="en-GB" dirty="0">
                <a:solidFill>
                  <a:srgbClr val="222222"/>
                </a:solidFill>
                <a:latin typeface="Calibri" pitchFamily="34"/>
              </a:rPr>
              <a:t> I </a:t>
            </a:r>
            <a:r>
              <a:rPr lang="en-GB" dirty="0" err="1">
                <a:solidFill>
                  <a:srgbClr val="222222"/>
                </a:solidFill>
                <a:latin typeface="Calibri" pitchFamily="34"/>
              </a:rPr>
              <a:t>ddysgu</a:t>
            </a:r>
            <a:r>
              <a:rPr lang="en-GB" dirty="0">
                <a:solidFill>
                  <a:srgbClr val="222222"/>
                </a:solidFill>
                <a:latin typeface="Calibri" pitchFamily="34"/>
              </a:rPr>
              <a:t> </a:t>
            </a:r>
            <a:r>
              <a:rPr lang="en-GB" dirty="0" err="1">
                <a:solidFill>
                  <a:srgbClr val="222222"/>
                </a:solidFill>
                <a:latin typeface="Calibri" pitchFamily="34"/>
              </a:rPr>
              <a:t>darllen</a:t>
            </a:r>
            <a:r>
              <a:rPr lang="en-GB" dirty="0">
                <a:solidFill>
                  <a:srgbClr val="222222"/>
                </a:solidFill>
                <a:latin typeface="Calibri" pitchFamily="34"/>
              </a:rPr>
              <a:t>.  Mae </a:t>
            </a:r>
            <a:r>
              <a:rPr lang="en-GB" dirty="0" err="1">
                <a:solidFill>
                  <a:srgbClr val="222222"/>
                </a:solidFill>
                <a:latin typeface="Calibri" pitchFamily="34"/>
              </a:rPr>
              <a:t>ymachwil</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dangos</a:t>
            </a:r>
            <a:r>
              <a:rPr lang="en-GB" dirty="0">
                <a:solidFill>
                  <a:srgbClr val="222222"/>
                </a:solidFill>
                <a:latin typeface="Calibri" pitchFamily="34"/>
              </a:rPr>
              <a:t> </a:t>
            </a:r>
            <a:r>
              <a:rPr lang="en-GB" dirty="0" err="1">
                <a:solidFill>
                  <a:srgbClr val="222222"/>
                </a:solidFill>
                <a:latin typeface="Calibri" pitchFamily="34"/>
              </a:rPr>
              <a:t>fod</a:t>
            </a:r>
            <a:r>
              <a:rPr lang="en-GB" dirty="0">
                <a:solidFill>
                  <a:srgbClr val="222222"/>
                </a:solidFill>
                <a:latin typeface="Calibri" pitchFamily="34"/>
              </a:rPr>
              <a:t> plant </a:t>
            </a:r>
            <a:r>
              <a:rPr lang="en-GB" dirty="0" err="1">
                <a:solidFill>
                  <a:srgbClr val="222222"/>
                </a:solidFill>
                <a:latin typeface="Calibri" pitchFamily="34"/>
              </a:rPr>
              <a:t>gyda</a:t>
            </a:r>
            <a:r>
              <a:rPr lang="en-GB" dirty="0">
                <a:solidFill>
                  <a:srgbClr val="222222"/>
                </a:solidFill>
                <a:latin typeface="Calibri" pitchFamily="34"/>
              </a:rPr>
              <a:t> </a:t>
            </a:r>
            <a:r>
              <a:rPr lang="en-GB" dirty="0" err="1">
                <a:solidFill>
                  <a:srgbClr val="222222"/>
                </a:solidFill>
                <a:latin typeface="Calibri" pitchFamily="34"/>
              </a:rPr>
              <a:t>dyslecsia</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fwy</a:t>
            </a:r>
            <a:r>
              <a:rPr lang="en-GB" dirty="0">
                <a:solidFill>
                  <a:srgbClr val="222222"/>
                </a:solidFill>
                <a:latin typeface="Calibri" pitchFamily="34"/>
              </a:rPr>
              <a:t> </a:t>
            </a:r>
            <a:r>
              <a:rPr lang="en-GB" dirty="0" err="1">
                <a:solidFill>
                  <a:srgbClr val="222222"/>
                </a:solidFill>
                <a:latin typeface="Calibri" pitchFamily="34"/>
              </a:rPr>
              <a:t>parod</a:t>
            </a:r>
            <a:r>
              <a:rPr lang="en-GB" dirty="0">
                <a:solidFill>
                  <a:srgbClr val="222222"/>
                </a:solidFill>
                <a:latin typeface="Calibri" pitchFamily="34"/>
              </a:rPr>
              <a:t> </a:t>
            </a:r>
            <a:r>
              <a:rPr lang="en-GB" dirty="0" err="1">
                <a:solidFill>
                  <a:srgbClr val="222222"/>
                </a:solidFill>
                <a:latin typeface="Calibri" pitchFamily="34"/>
              </a:rPr>
              <a:t>i</a:t>
            </a:r>
            <a:r>
              <a:rPr lang="en-GB" dirty="0">
                <a:solidFill>
                  <a:srgbClr val="222222"/>
                </a:solidFill>
                <a:latin typeface="Calibri" pitchFamily="34"/>
              </a:rPr>
              <a:t> </a:t>
            </a:r>
            <a:r>
              <a:rPr lang="en-GB" dirty="0" err="1">
                <a:solidFill>
                  <a:srgbClr val="222222"/>
                </a:solidFill>
                <a:latin typeface="Calibri" pitchFamily="34"/>
              </a:rPr>
              <a:t>ddefnyddio</a:t>
            </a:r>
            <a:r>
              <a:rPr lang="en-GB" dirty="0">
                <a:solidFill>
                  <a:srgbClr val="222222"/>
                </a:solidFill>
                <a:latin typeface="Calibri" pitchFamily="34"/>
              </a:rPr>
              <a:t> </a:t>
            </a:r>
            <a:r>
              <a:rPr lang="en-GB" dirty="0" err="1">
                <a:solidFill>
                  <a:srgbClr val="222222"/>
                </a:solidFill>
                <a:latin typeface="Calibri" pitchFamily="34"/>
              </a:rPr>
              <a:t>ochr</a:t>
            </a:r>
            <a:r>
              <a:rPr lang="en-GB" dirty="0">
                <a:solidFill>
                  <a:srgbClr val="222222"/>
                </a:solidFill>
                <a:latin typeface="Calibri" pitchFamily="34"/>
              </a:rPr>
              <a:t> </a:t>
            </a:r>
            <a:r>
              <a:rPr lang="en-GB" dirty="0" err="1">
                <a:solidFill>
                  <a:srgbClr val="222222"/>
                </a:solidFill>
                <a:latin typeface="Calibri" pitchFamily="34"/>
              </a:rPr>
              <a:t>dde</a:t>
            </a:r>
            <a:r>
              <a:rPr lang="en-GB" dirty="0">
                <a:solidFill>
                  <a:srgbClr val="222222"/>
                </a:solidFill>
                <a:latin typeface="Calibri" pitchFamily="34"/>
              </a:rPr>
              <a:t> </a:t>
            </a:r>
            <a:r>
              <a:rPr lang="en-GB" dirty="0" err="1">
                <a:solidFill>
                  <a:srgbClr val="222222"/>
                </a:solidFill>
                <a:latin typeface="Calibri" pitchFamily="34"/>
              </a:rPr>
              <a:t>yr</a:t>
            </a:r>
            <a:r>
              <a:rPr lang="en-GB" dirty="0">
                <a:solidFill>
                  <a:srgbClr val="222222"/>
                </a:solidFill>
                <a:latin typeface="Calibri" pitchFamily="34"/>
              </a:rPr>
              <a:t> </a:t>
            </a:r>
            <a:r>
              <a:rPr lang="en-GB" dirty="0" err="1">
                <a:solidFill>
                  <a:srgbClr val="222222"/>
                </a:solidFill>
                <a:latin typeface="Calibri" pitchFamily="34"/>
              </a:rPr>
              <a:t>ymennydd</a:t>
            </a:r>
            <a:r>
              <a:rPr lang="en-GB" dirty="0">
                <a:solidFill>
                  <a:srgbClr val="222222"/>
                </a:solidFill>
                <a:latin typeface="Calibri" pitchFamily="34"/>
              </a:rPr>
              <a:t> a </a:t>
            </a:r>
            <a:r>
              <a:rPr lang="en-GB" dirty="0" err="1">
                <a:solidFill>
                  <a:srgbClr val="222222"/>
                </a:solidFill>
                <a:latin typeface="Calibri" pitchFamily="34"/>
              </a:rPr>
              <a:t>delio</a:t>
            </a:r>
            <a:r>
              <a:rPr lang="en-GB" dirty="0">
                <a:solidFill>
                  <a:srgbClr val="222222"/>
                </a:solidFill>
                <a:latin typeface="Calibri" pitchFamily="34"/>
              </a:rPr>
              <a:t> </a:t>
            </a:r>
            <a:r>
              <a:rPr lang="en-GB" dirty="0" err="1">
                <a:solidFill>
                  <a:srgbClr val="222222"/>
                </a:solidFill>
                <a:latin typeface="Calibri" pitchFamily="34"/>
              </a:rPr>
              <a:t>gyda</a:t>
            </a:r>
            <a:r>
              <a:rPr lang="en-GB" dirty="0">
                <a:solidFill>
                  <a:srgbClr val="222222"/>
                </a:solidFill>
                <a:latin typeface="Calibri" pitchFamily="34"/>
              </a:rPr>
              <a:t> </a:t>
            </a:r>
            <a:r>
              <a:rPr lang="en-GB" dirty="0" err="1">
                <a:solidFill>
                  <a:srgbClr val="222222"/>
                </a:solidFill>
                <a:latin typeface="Calibri" pitchFamily="34"/>
              </a:rPr>
              <a:t>gwybodaeth</a:t>
            </a:r>
            <a:r>
              <a:rPr lang="en-GB" dirty="0">
                <a:solidFill>
                  <a:srgbClr val="222222"/>
                </a:solidFill>
                <a:latin typeface="Calibri" pitchFamily="34"/>
              </a:rPr>
              <a:t> </a:t>
            </a:r>
            <a:r>
              <a:rPr lang="en-GB" dirty="0" err="1">
                <a:solidFill>
                  <a:srgbClr val="222222"/>
                </a:solidFill>
                <a:latin typeface="Calibri" pitchFamily="34"/>
              </a:rPr>
              <a:t>gweledol</a:t>
            </a:r>
            <a:r>
              <a:rPr lang="en-GB" dirty="0">
                <a:solidFill>
                  <a:srgbClr val="222222"/>
                </a:solidFill>
                <a:latin typeface="Calibri" pitchFamily="34"/>
              </a:rPr>
              <a:t> a </a:t>
            </a:r>
            <a:r>
              <a:rPr lang="en-GB" dirty="0" err="1">
                <a:solidFill>
                  <a:srgbClr val="222222"/>
                </a:solidFill>
                <a:latin typeface="Calibri" pitchFamily="34"/>
              </a:rPr>
              <a:t>phrosesu</a:t>
            </a:r>
            <a:r>
              <a:rPr lang="en-GB" dirty="0">
                <a:solidFill>
                  <a:srgbClr val="222222"/>
                </a:solidFill>
                <a:latin typeface="Calibri" pitchFamily="34"/>
              </a:rPr>
              <a:t> </a:t>
            </a:r>
            <a:r>
              <a:rPr lang="en-GB" dirty="0" err="1">
                <a:solidFill>
                  <a:srgbClr val="222222"/>
                </a:solidFill>
                <a:latin typeface="Calibri" pitchFamily="34"/>
              </a:rPr>
              <a:t>creadigol</a:t>
            </a:r>
            <a:r>
              <a:rPr lang="en-GB" dirty="0">
                <a:solidFill>
                  <a:srgbClr val="222222"/>
                </a:solidFill>
                <a:latin typeface="Calibri" pitchFamily="34"/>
              </a:rPr>
              <a:t>.  </a:t>
            </a:r>
            <a:r>
              <a:rPr lang="en-GB" dirty="0" err="1">
                <a:solidFill>
                  <a:srgbClr val="222222"/>
                </a:solidFill>
                <a:latin typeface="Calibri" pitchFamily="34"/>
              </a:rPr>
              <a:t>Cyfeiriech</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ol</a:t>
            </a:r>
            <a:r>
              <a:rPr lang="en-GB" dirty="0">
                <a:solidFill>
                  <a:srgbClr val="222222"/>
                </a:solidFill>
                <a:latin typeface="Calibri" pitchFamily="34"/>
              </a:rPr>
              <a:t> </a:t>
            </a:r>
            <a:r>
              <a:rPr lang="en-GB" dirty="0" err="1">
                <a:solidFill>
                  <a:srgbClr val="222222"/>
                </a:solidFill>
                <a:latin typeface="Calibri" pitchFamily="34"/>
              </a:rPr>
              <a:t>I’r</a:t>
            </a:r>
            <a:r>
              <a:rPr lang="en-GB" dirty="0">
                <a:solidFill>
                  <a:srgbClr val="222222"/>
                </a:solidFill>
                <a:latin typeface="Calibri" pitchFamily="34"/>
              </a:rPr>
              <a:t> </a:t>
            </a:r>
            <a:r>
              <a:rPr lang="en-GB" dirty="0" err="1">
                <a:solidFill>
                  <a:srgbClr val="222222"/>
                </a:solidFill>
                <a:latin typeface="Calibri" pitchFamily="34"/>
              </a:rPr>
              <a:t>personoliaethau</a:t>
            </a:r>
            <a:r>
              <a:rPr lang="en-GB" dirty="0">
                <a:solidFill>
                  <a:srgbClr val="222222"/>
                </a:solidFill>
                <a:latin typeface="Calibri" pitchFamily="34"/>
              </a:rPr>
              <a:t> </a:t>
            </a:r>
            <a:r>
              <a:rPr lang="en-GB" dirty="0" err="1">
                <a:solidFill>
                  <a:srgbClr val="222222"/>
                </a:solidFill>
                <a:latin typeface="Calibri" pitchFamily="34"/>
              </a:rPr>
              <a:t>enwog</a:t>
            </a:r>
            <a:r>
              <a:rPr lang="en-GB" dirty="0">
                <a:solidFill>
                  <a:srgbClr val="222222"/>
                </a:solidFill>
                <a:latin typeface="Calibri" pitchFamily="34"/>
              </a:rPr>
              <a:t> </a:t>
            </a:r>
            <a:r>
              <a:rPr lang="en-GB" dirty="0" err="1">
                <a:solidFill>
                  <a:srgbClr val="222222"/>
                </a:solidFill>
                <a:latin typeface="Calibri" pitchFamily="34"/>
              </a:rPr>
              <a:t>ar</a:t>
            </a:r>
            <a:r>
              <a:rPr lang="en-GB" dirty="0">
                <a:solidFill>
                  <a:srgbClr val="222222"/>
                </a:solidFill>
                <a:latin typeface="Calibri" pitchFamily="34"/>
              </a:rPr>
              <a:t> </a:t>
            </a:r>
            <a:r>
              <a:rPr lang="en-GB" dirty="0" err="1">
                <a:solidFill>
                  <a:srgbClr val="222222"/>
                </a:solidFill>
                <a:latin typeface="Calibri" pitchFamily="34"/>
              </a:rPr>
              <a:t>sleid</a:t>
            </a:r>
            <a:r>
              <a:rPr lang="en-GB" dirty="0">
                <a:solidFill>
                  <a:srgbClr val="222222"/>
                </a:solidFill>
                <a:latin typeface="Calibri" pitchFamily="34"/>
              </a:rPr>
              <a:t> 2 </a:t>
            </a:r>
            <a:r>
              <a:rPr lang="en-GB" dirty="0" err="1">
                <a:solidFill>
                  <a:srgbClr val="222222"/>
                </a:solidFill>
                <a:latin typeface="Calibri" pitchFamily="34"/>
              </a:rPr>
              <a:t>a’u</a:t>
            </a:r>
            <a:r>
              <a:rPr lang="en-GB" dirty="0">
                <a:solidFill>
                  <a:srgbClr val="222222"/>
                </a:solidFill>
                <a:latin typeface="Calibri" pitchFamily="34"/>
              </a:rPr>
              <a:t> </a:t>
            </a:r>
            <a:r>
              <a:rPr lang="en-GB" dirty="0" err="1">
                <a:solidFill>
                  <a:srgbClr val="222222"/>
                </a:solidFill>
                <a:latin typeface="Calibri" pitchFamily="34"/>
              </a:rPr>
              <a:t>credigrwydd</a:t>
            </a:r>
            <a:r>
              <a:rPr lang="en-GB" dirty="0">
                <a:solidFill>
                  <a:srgbClr val="222222"/>
                </a:solidFill>
                <a:latin typeface="Calibri" pitchFamily="34"/>
              </a:rPr>
              <a:t>.</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solidFill>
                <a:srgbClr val="222222"/>
              </a:solidFill>
              <a:latin typeface="Calibri" pitchFamily="34"/>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6</a:t>
            </a:fld>
            <a:endParaRPr lang="en-US"/>
          </a:p>
        </p:txBody>
      </p:sp>
    </p:spTree>
    <p:extLst>
      <p:ext uri="{BB962C8B-B14F-4D97-AF65-F5344CB8AC3E}">
        <p14:creationId xmlns:p14="http://schemas.microsoft.com/office/powerpoint/2010/main" val="2667129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err="1">
                <a:solidFill>
                  <a:srgbClr val="222222"/>
                </a:solidFill>
                <a:latin typeface="Calibri" pitchFamily="34"/>
              </a:rPr>
              <a:t>Mae’r</a:t>
            </a:r>
            <a:r>
              <a:rPr lang="en-GB" dirty="0">
                <a:solidFill>
                  <a:srgbClr val="222222"/>
                </a:solidFill>
                <a:latin typeface="Calibri" pitchFamily="34"/>
              </a:rPr>
              <a:t> gair </a:t>
            </a:r>
            <a:r>
              <a:rPr lang="en-GB" dirty="0" err="1">
                <a:solidFill>
                  <a:srgbClr val="222222"/>
                </a:solidFill>
                <a:latin typeface="Calibri" pitchFamily="34"/>
              </a:rPr>
              <a:t>dyslecia</a:t>
            </a:r>
            <a:r>
              <a:rPr lang="en-GB" dirty="0">
                <a:solidFill>
                  <a:srgbClr val="222222"/>
                </a:solidFill>
                <a:latin typeface="Calibri" pitchFamily="34"/>
              </a:rPr>
              <a:t> </a:t>
            </a:r>
            <a:r>
              <a:rPr lang="en-GB" dirty="0" err="1">
                <a:solidFill>
                  <a:srgbClr val="222222"/>
                </a:solidFill>
                <a:latin typeface="Calibri" pitchFamily="34"/>
              </a:rPr>
              <a:t>ei</a:t>
            </a:r>
            <a:r>
              <a:rPr lang="en-GB" dirty="0">
                <a:solidFill>
                  <a:srgbClr val="222222"/>
                </a:solidFill>
                <a:latin typeface="Calibri" pitchFamily="34"/>
              </a:rPr>
              <a:t> </a:t>
            </a:r>
            <a:r>
              <a:rPr lang="en-GB" dirty="0" err="1">
                <a:solidFill>
                  <a:srgbClr val="222222"/>
                </a:solidFill>
                <a:latin typeface="Calibri" pitchFamily="34"/>
              </a:rPr>
              <a:t>hun</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dod</a:t>
            </a:r>
            <a:r>
              <a:rPr lang="en-GB" dirty="0">
                <a:solidFill>
                  <a:srgbClr val="222222"/>
                </a:solidFill>
                <a:latin typeface="Calibri" pitchFamily="34"/>
              </a:rPr>
              <a:t> </a:t>
            </a:r>
            <a:r>
              <a:rPr lang="en-GB" dirty="0" err="1">
                <a:solidFill>
                  <a:srgbClr val="222222"/>
                </a:solidFill>
                <a:latin typeface="Calibri" pitchFamily="34"/>
              </a:rPr>
              <a:t>o’r</a:t>
            </a:r>
            <a:r>
              <a:rPr lang="en-GB" dirty="0">
                <a:solidFill>
                  <a:srgbClr val="222222"/>
                </a:solidFill>
                <a:latin typeface="Calibri" pitchFamily="34"/>
              </a:rPr>
              <a:t> </a:t>
            </a:r>
            <a:r>
              <a:rPr lang="en-GB" dirty="0" err="1">
                <a:solidFill>
                  <a:srgbClr val="222222"/>
                </a:solidFill>
                <a:latin typeface="Calibri" pitchFamily="34"/>
              </a:rPr>
              <a:t>iaith</a:t>
            </a:r>
            <a:r>
              <a:rPr lang="en-GB" dirty="0">
                <a:solidFill>
                  <a:srgbClr val="222222"/>
                </a:solidFill>
                <a:latin typeface="Calibri" pitchFamily="34"/>
              </a:rPr>
              <a:t> </a:t>
            </a:r>
            <a:r>
              <a:rPr lang="en-GB" dirty="0" err="1">
                <a:solidFill>
                  <a:srgbClr val="222222"/>
                </a:solidFill>
                <a:latin typeface="Calibri" pitchFamily="34"/>
              </a:rPr>
              <a:t>Groeg</a:t>
            </a:r>
            <a:r>
              <a:rPr lang="en-GB" dirty="0">
                <a:solidFill>
                  <a:srgbClr val="222222"/>
                </a:solidFill>
                <a:latin typeface="Calibri" pitchFamily="34"/>
              </a:rPr>
              <a:t> </a:t>
            </a:r>
            <a:r>
              <a:rPr lang="en-GB" dirty="0" err="1">
                <a:solidFill>
                  <a:srgbClr val="222222"/>
                </a:solidFill>
                <a:latin typeface="Calibri" pitchFamily="34"/>
              </a:rPr>
              <a:t>gyda</a:t>
            </a:r>
            <a:r>
              <a:rPr lang="en-GB" dirty="0">
                <a:solidFill>
                  <a:srgbClr val="222222"/>
                </a:solidFill>
                <a:latin typeface="Calibri" pitchFamily="34"/>
              </a:rPr>
              <a:t> '</a:t>
            </a:r>
            <a:r>
              <a:rPr lang="en-GB" dirty="0" err="1">
                <a:solidFill>
                  <a:srgbClr val="222222"/>
                </a:solidFill>
                <a:latin typeface="Calibri" pitchFamily="34"/>
              </a:rPr>
              <a:t>Dys</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golygu</a:t>
            </a:r>
            <a:r>
              <a:rPr lang="en-GB" dirty="0">
                <a:solidFill>
                  <a:srgbClr val="222222"/>
                </a:solidFill>
                <a:latin typeface="Calibri" pitchFamily="34"/>
              </a:rPr>
              <a:t> </a:t>
            </a:r>
            <a:r>
              <a:rPr lang="en-GB" dirty="0" err="1">
                <a:solidFill>
                  <a:srgbClr val="222222"/>
                </a:solidFill>
                <a:latin typeface="Calibri" pitchFamily="34"/>
              </a:rPr>
              <a:t>anhawster</a:t>
            </a:r>
            <a:r>
              <a:rPr lang="en-GB" dirty="0">
                <a:solidFill>
                  <a:srgbClr val="222222"/>
                </a:solidFill>
                <a:latin typeface="Calibri" pitchFamily="34"/>
              </a:rPr>
              <a:t> a 'lexia’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goygu</a:t>
            </a:r>
            <a:r>
              <a:rPr lang="en-GB" dirty="0">
                <a:solidFill>
                  <a:srgbClr val="222222"/>
                </a:solidFill>
                <a:latin typeface="Calibri" pitchFamily="34"/>
              </a:rPr>
              <a:t> </a:t>
            </a:r>
            <a:r>
              <a:rPr lang="en-GB" dirty="0" err="1">
                <a:solidFill>
                  <a:srgbClr val="222222"/>
                </a:solidFill>
                <a:latin typeface="Calibri" pitchFamily="34"/>
              </a:rPr>
              <a:t>iaith</a:t>
            </a:r>
            <a:r>
              <a:rPr lang="en-GB" dirty="0">
                <a:solidFill>
                  <a:srgbClr val="222222"/>
                </a:solidFill>
                <a:latin typeface="Calibri" pitchFamily="34"/>
              </a:rPr>
              <a:t>. Mae </a:t>
            </a:r>
            <a:r>
              <a:rPr lang="en-GB" dirty="0" err="1">
                <a:solidFill>
                  <a:srgbClr val="222222"/>
                </a:solidFill>
                <a:latin typeface="Calibri" pitchFamily="34"/>
              </a:rPr>
              <a:t>nifer</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gyfarwydd</a:t>
            </a:r>
            <a:r>
              <a:rPr lang="en-GB" dirty="0">
                <a:solidFill>
                  <a:srgbClr val="222222"/>
                </a:solidFill>
                <a:latin typeface="Calibri" pitchFamily="34"/>
              </a:rPr>
              <a:t> </a:t>
            </a:r>
            <a:r>
              <a:rPr lang="en-GB" dirty="0" err="1">
                <a:solidFill>
                  <a:srgbClr val="222222"/>
                </a:solidFill>
                <a:latin typeface="Calibri" pitchFamily="34"/>
              </a:rPr>
              <a:t>gyda’r</a:t>
            </a:r>
            <a:r>
              <a:rPr lang="en-GB" dirty="0">
                <a:solidFill>
                  <a:srgbClr val="222222"/>
                </a:solidFill>
                <a:latin typeface="Calibri" pitchFamily="34"/>
              </a:rPr>
              <a:t> </a:t>
            </a:r>
            <a:r>
              <a:rPr lang="en-GB" dirty="0" err="1">
                <a:solidFill>
                  <a:srgbClr val="222222"/>
                </a:solidFill>
                <a:latin typeface="Calibri" pitchFamily="34"/>
              </a:rPr>
              <a:t>nodweddion</a:t>
            </a:r>
            <a:r>
              <a:rPr lang="en-GB" dirty="0">
                <a:solidFill>
                  <a:srgbClr val="222222"/>
                </a:solidFill>
                <a:latin typeface="Calibri" pitchFamily="34"/>
              </a:rPr>
              <a:t> o </a:t>
            </a:r>
            <a:r>
              <a:rPr lang="en-GB" dirty="0" err="1">
                <a:solidFill>
                  <a:srgbClr val="222222"/>
                </a:solidFill>
                <a:latin typeface="Calibri" pitchFamily="34"/>
              </a:rPr>
              <a:t>sillafu</a:t>
            </a:r>
            <a:r>
              <a:rPr lang="en-GB" dirty="0">
                <a:solidFill>
                  <a:srgbClr val="222222"/>
                </a:solidFill>
                <a:latin typeface="Calibri" pitchFamily="34"/>
              </a:rPr>
              <a:t> </a:t>
            </a:r>
            <a:r>
              <a:rPr lang="en-GB" dirty="0" err="1">
                <a:solidFill>
                  <a:srgbClr val="222222"/>
                </a:solidFill>
                <a:latin typeface="Calibri" pitchFamily="34"/>
              </a:rPr>
              <a:t>geiriau</a:t>
            </a:r>
            <a:r>
              <a:rPr lang="en-GB" dirty="0">
                <a:solidFill>
                  <a:srgbClr val="222222"/>
                </a:solidFill>
                <a:latin typeface="Calibri" pitchFamily="34"/>
              </a:rPr>
              <a:t> </a:t>
            </a:r>
            <a:r>
              <a:rPr lang="en-GB" dirty="0" err="1">
                <a:solidFill>
                  <a:srgbClr val="222222"/>
                </a:solidFill>
                <a:latin typeface="Calibri" pitchFamily="34"/>
              </a:rPr>
              <a:t>mewn</a:t>
            </a:r>
            <a:r>
              <a:rPr lang="en-GB" dirty="0">
                <a:solidFill>
                  <a:srgbClr val="222222"/>
                </a:solidFill>
                <a:latin typeface="Calibri" pitchFamily="34"/>
              </a:rPr>
              <a:t> </a:t>
            </a:r>
            <a:r>
              <a:rPr lang="en-GB" dirty="0" err="1">
                <a:solidFill>
                  <a:srgbClr val="222222"/>
                </a:solidFill>
                <a:latin typeface="Calibri" pitchFamily="34"/>
              </a:rPr>
              <a:t>modd</a:t>
            </a:r>
            <a:r>
              <a:rPr lang="en-GB" dirty="0">
                <a:solidFill>
                  <a:srgbClr val="222222"/>
                </a:solidFill>
                <a:latin typeface="Calibri" pitchFamily="34"/>
              </a:rPr>
              <a:t> </a:t>
            </a:r>
            <a:r>
              <a:rPr lang="en-GB" dirty="0" err="1">
                <a:solidFill>
                  <a:srgbClr val="222222"/>
                </a:solidFill>
                <a:latin typeface="Calibri" pitchFamily="34"/>
              </a:rPr>
              <a:t>diethr</a:t>
            </a:r>
            <a:r>
              <a:rPr lang="en-GB" dirty="0">
                <a:solidFill>
                  <a:srgbClr val="222222"/>
                </a:solidFill>
                <a:latin typeface="Calibri" pitchFamily="34"/>
              </a:rPr>
              <a:t> ac </a:t>
            </a:r>
            <a:r>
              <a:rPr lang="en-GB" dirty="0" err="1">
                <a:solidFill>
                  <a:srgbClr val="222222"/>
                </a:solidFill>
                <a:latin typeface="Calibri" pitchFamily="34"/>
              </a:rPr>
              <a:t>ysgrifennu</a:t>
            </a:r>
            <a:r>
              <a:rPr lang="en-GB" dirty="0">
                <a:solidFill>
                  <a:srgbClr val="222222"/>
                </a:solidFill>
                <a:latin typeface="Calibri" pitchFamily="34"/>
              </a:rPr>
              <a:t> </a:t>
            </a:r>
            <a:r>
              <a:rPr lang="en-GB" dirty="0" err="1">
                <a:solidFill>
                  <a:srgbClr val="222222"/>
                </a:solidFill>
                <a:latin typeface="Calibri" pitchFamily="34"/>
              </a:rPr>
              <a:t>geiriau</a:t>
            </a:r>
            <a:r>
              <a:rPr lang="en-GB" dirty="0">
                <a:solidFill>
                  <a:srgbClr val="222222"/>
                </a:solidFill>
                <a:latin typeface="Calibri" pitchFamily="34"/>
              </a:rPr>
              <a:t> a </a:t>
            </a:r>
            <a:r>
              <a:rPr lang="en-GB" dirty="0" err="1">
                <a:solidFill>
                  <a:srgbClr val="222222"/>
                </a:solidFill>
                <a:latin typeface="Calibri" pitchFamily="34"/>
              </a:rPr>
              <a:t>cholli</a:t>
            </a:r>
            <a:r>
              <a:rPr lang="en-GB" dirty="0">
                <a:solidFill>
                  <a:srgbClr val="222222"/>
                </a:solidFill>
                <a:latin typeface="Calibri" pitchFamily="34"/>
              </a:rPr>
              <a:t> </a:t>
            </a:r>
            <a:r>
              <a:rPr lang="en-GB" dirty="0" err="1">
                <a:solidFill>
                  <a:srgbClr val="222222"/>
                </a:solidFill>
                <a:latin typeface="Calibri" pitchFamily="34"/>
              </a:rPr>
              <a:t>llythrennau</a:t>
            </a:r>
            <a:r>
              <a:rPr lang="en-GB" dirty="0">
                <a:solidFill>
                  <a:srgbClr val="222222"/>
                </a:solidFill>
                <a:latin typeface="Calibri" pitchFamily="34"/>
              </a:rPr>
              <a:t>.  Mae </a:t>
            </a:r>
            <a:r>
              <a:rPr lang="en-GB" dirty="0" err="1">
                <a:solidFill>
                  <a:srgbClr val="222222"/>
                </a:solidFill>
                <a:latin typeface="Calibri" pitchFamily="34"/>
              </a:rPr>
              <a:t>nhw</a:t>
            </a:r>
            <a:r>
              <a:rPr lang="en-GB" dirty="0">
                <a:solidFill>
                  <a:srgbClr val="222222"/>
                </a:solidFill>
                <a:latin typeface="Calibri" pitchFamily="34"/>
              </a:rPr>
              <a:t> </a:t>
            </a:r>
            <a:r>
              <a:rPr lang="en-GB" dirty="0" err="1">
                <a:solidFill>
                  <a:srgbClr val="222222"/>
                </a:solidFill>
                <a:latin typeface="Calibri" pitchFamily="34"/>
              </a:rPr>
              <a:t>hefyd</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ei</a:t>
            </a:r>
            <a:r>
              <a:rPr lang="en-GB" dirty="0">
                <a:solidFill>
                  <a:srgbClr val="222222"/>
                </a:solidFill>
                <a:latin typeface="Calibri" pitchFamily="34"/>
              </a:rPr>
              <a:t> </a:t>
            </a:r>
            <a:r>
              <a:rPr lang="en-GB" dirty="0" err="1">
                <a:solidFill>
                  <a:srgbClr val="222222"/>
                </a:solidFill>
                <a:latin typeface="Calibri" pitchFamily="34"/>
              </a:rPr>
              <a:t>chael</a:t>
            </a:r>
            <a:r>
              <a:rPr lang="en-GB" dirty="0">
                <a:solidFill>
                  <a:srgbClr val="222222"/>
                </a:solidFill>
                <a:latin typeface="Calibri" pitchFamily="34"/>
              </a:rPr>
              <a:t> </a:t>
            </a:r>
            <a:r>
              <a:rPr lang="en-GB" dirty="0" err="1">
                <a:solidFill>
                  <a:srgbClr val="222222"/>
                </a:solidFill>
                <a:latin typeface="Calibri" pitchFamily="34"/>
              </a:rPr>
              <a:t>hi’n</a:t>
            </a:r>
            <a:r>
              <a:rPr lang="en-GB" dirty="0">
                <a:solidFill>
                  <a:srgbClr val="222222"/>
                </a:solidFill>
                <a:latin typeface="Calibri" pitchFamily="34"/>
              </a:rPr>
              <a:t> </a:t>
            </a:r>
            <a:r>
              <a:rPr lang="en-GB" dirty="0" err="1">
                <a:solidFill>
                  <a:srgbClr val="222222"/>
                </a:solidFill>
                <a:latin typeface="Calibri" pitchFamily="34"/>
              </a:rPr>
              <a:t>anodd</a:t>
            </a:r>
            <a:r>
              <a:rPr lang="en-GB" dirty="0">
                <a:solidFill>
                  <a:srgbClr val="222222"/>
                </a:solidFill>
                <a:latin typeface="Calibri" pitchFamily="34"/>
              </a:rPr>
              <a:t> </a:t>
            </a:r>
            <a:r>
              <a:rPr lang="en-GB" dirty="0" err="1">
                <a:solidFill>
                  <a:srgbClr val="222222"/>
                </a:solidFill>
                <a:latin typeface="Calibri" pitchFamily="34"/>
              </a:rPr>
              <a:t>i</a:t>
            </a:r>
            <a:r>
              <a:rPr lang="en-GB" dirty="0">
                <a:solidFill>
                  <a:srgbClr val="222222"/>
                </a:solidFill>
                <a:latin typeface="Calibri" pitchFamily="34"/>
              </a:rPr>
              <a:t> </a:t>
            </a:r>
            <a:r>
              <a:rPr lang="en-GB" dirty="0" err="1">
                <a:solidFill>
                  <a:srgbClr val="222222"/>
                </a:solidFill>
                <a:latin typeface="Calibri" pitchFamily="34"/>
              </a:rPr>
              <a:t>gadw</a:t>
            </a:r>
            <a:r>
              <a:rPr lang="en-GB" dirty="0">
                <a:solidFill>
                  <a:srgbClr val="222222"/>
                </a:solidFill>
                <a:latin typeface="Calibri" pitchFamily="34"/>
              </a:rPr>
              <a:t> </a:t>
            </a:r>
            <a:r>
              <a:rPr lang="en-GB" dirty="0" err="1">
                <a:solidFill>
                  <a:srgbClr val="222222"/>
                </a:solidFill>
                <a:latin typeface="Calibri" pitchFamily="34"/>
              </a:rPr>
              <a:t>eu</a:t>
            </a:r>
            <a:r>
              <a:rPr lang="en-GB" dirty="0">
                <a:solidFill>
                  <a:srgbClr val="222222"/>
                </a:solidFill>
                <a:latin typeface="Calibri" pitchFamily="34"/>
              </a:rPr>
              <a:t> </a:t>
            </a:r>
            <a:r>
              <a:rPr lang="en-GB" dirty="0" err="1">
                <a:solidFill>
                  <a:srgbClr val="222222"/>
                </a:solidFill>
                <a:latin typeface="Calibri" pitchFamily="34"/>
              </a:rPr>
              <a:t>lle</a:t>
            </a:r>
            <a:r>
              <a:rPr lang="en-GB" dirty="0">
                <a:solidFill>
                  <a:srgbClr val="222222"/>
                </a:solidFill>
                <a:latin typeface="Calibri" pitchFamily="34"/>
              </a:rPr>
              <a:t> a </a:t>
            </a:r>
            <a:r>
              <a:rPr lang="en-GB" dirty="0" err="1">
                <a:solidFill>
                  <a:srgbClr val="222222"/>
                </a:solidFill>
                <a:latin typeface="Calibri" pitchFamily="34"/>
              </a:rPr>
              <a:t>chanolbeyntio</a:t>
            </a:r>
            <a:r>
              <a:rPr lang="en-GB" dirty="0">
                <a:solidFill>
                  <a:srgbClr val="222222"/>
                </a:solidFill>
                <a:latin typeface="Calibri" pitchFamily="34"/>
              </a:rPr>
              <a:t> </a:t>
            </a:r>
            <a:r>
              <a:rPr lang="en-GB" dirty="0" err="1">
                <a:solidFill>
                  <a:srgbClr val="222222"/>
                </a:solidFill>
                <a:latin typeface="Calibri" pitchFamily="34"/>
              </a:rPr>
              <a:t>tra’n</a:t>
            </a:r>
            <a:r>
              <a:rPr lang="en-GB" dirty="0">
                <a:solidFill>
                  <a:srgbClr val="222222"/>
                </a:solidFill>
                <a:latin typeface="Calibri" pitchFamily="34"/>
              </a:rPr>
              <a:t> </a:t>
            </a:r>
            <a:r>
              <a:rPr lang="en-GB" dirty="0" err="1">
                <a:solidFill>
                  <a:srgbClr val="222222"/>
                </a:solidFill>
                <a:latin typeface="Calibri" pitchFamily="34"/>
              </a:rPr>
              <a:t>darllen</a:t>
            </a:r>
            <a:r>
              <a:rPr lang="en-GB" dirty="0">
                <a:solidFill>
                  <a:srgbClr val="222222"/>
                </a:solidFill>
                <a:latin typeface="Calibri" pitchFamily="34"/>
              </a:rPr>
              <a:t> ac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aml</a:t>
            </a:r>
            <a:r>
              <a:rPr lang="en-GB" dirty="0">
                <a:solidFill>
                  <a:srgbClr val="222222"/>
                </a:solidFill>
                <a:latin typeface="Calibri" pitchFamily="34"/>
              </a:rPr>
              <a:t> </a:t>
            </a:r>
            <a:r>
              <a:rPr lang="en-GB" dirty="0" err="1">
                <a:solidFill>
                  <a:srgbClr val="222222"/>
                </a:solidFill>
                <a:latin typeface="Calibri" pitchFamily="34"/>
              </a:rPr>
              <a:t>angen</a:t>
            </a:r>
            <a:r>
              <a:rPr lang="en-GB" dirty="0">
                <a:solidFill>
                  <a:srgbClr val="222222"/>
                </a:solidFill>
                <a:latin typeface="Calibri" pitchFamily="34"/>
              </a:rPr>
              <a:t> </a:t>
            </a:r>
            <a:r>
              <a:rPr lang="en-GB" dirty="0" err="1">
                <a:solidFill>
                  <a:srgbClr val="222222"/>
                </a:solidFill>
                <a:latin typeface="Calibri" pitchFamily="34"/>
              </a:rPr>
              <a:t>bys</a:t>
            </a:r>
            <a:r>
              <a:rPr lang="en-GB" dirty="0">
                <a:solidFill>
                  <a:srgbClr val="222222"/>
                </a:solidFill>
                <a:latin typeface="Calibri" pitchFamily="34"/>
              </a:rPr>
              <a:t> neu </a:t>
            </a:r>
            <a:r>
              <a:rPr lang="en-GB" dirty="0" err="1">
                <a:solidFill>
                  <a:srgbClr val="222222"/>
                </a:solidFill>
                <a:latin typeface="Calibri" pitchFamily="34"/>
              </a:rPr>
              <a:t>bren</a:t>
            </a:r>
            <a:r>
              <a:rPr lang="en-GB" dirty="0">
                <a:solidFill>
                  <a:srgbClr val="222222"/>
                </a:solidFill>
                <a:latin typeface="Calibri" pitchFamily="34"/>
              </a:rPr>
              <a:t> </a:t>
            </a:r>
            <a:r>
              <a:rPr lang="en-GB" dirty="0" err="1">
                <a:solidFill>
                  <a:srgbClr val="222222"/>
                </a:solidFill>
                <a:latin typeface="Calibri" pitchFamily="34"/>
              </a:rPr>
              <a:t>mesur</a:t>
            </a:r>
            <a:r>
              <a:rPr lang="en-GB" dirty="0">
                <a:solidFill>
                  <a:srgbClr val="222222"/>
                </a:solidFill>
                <a:latin typeface="Calibri" pitchFamily="34"/>
              </a:rPr>
              <a:t> I </a:t>
            </a:r>
            <a:r>
              <a:rPr lang="en-GB" dirty="0" err="1">
                <a:solidFill>
                  <a:srgbClr val="222222"/>
                </a:solidFill>
                <a:latin typeface="Calibri" pitchFamily="34"/>
              </a:rPr>
              <a:t>gynorthwyo</a:t>
            </a:r>
            <a:r>
              <a:rPr lang="en-GB" dirty="0">
                <a:solidFill>
                  <a:srgbClr val="222222"/>
                </a:solidFill>
                <a:latin typeface="Calibri" pitchFamily="34"/>
              </a:rPr>
              <a:t> </a:t>
            </a:r>
            <a:r>
              <a:rPr lang="en-GB" dirty="0" err="1">
                <a:solidFill>
                  <a:srgbClr val="222222"/>
                </a:solidFill>
                <a:latin typeface="Calibri" pitchFamily="34"/>
              </a:rPr>
              <a:t>gyda</a:t>
            </a:r>
            <a:r>
              <a:rPr lang="en-GB" dirty="0">
                <a:solidFill>
                  <a:srgbClr val="222222"/>
                </a:solidFill>
                <a:latin typeface="Calibri" pitchFamily="34"/>
              </a:rPr>
              <a:t> </a:t>
            </a:r>
            <a:r>
              <a:rPr lang="en-GB" dirty="0" err="1">
                <a:solidFill>
                  <a:srgbClr val="222222"/>
                </a:solidFill>
                <a:latin typeface="Calibri" pitchFamily="34"/>
              </a:rPr>
              <a:t>hyn</a:t>
            </a:r>
            <a:r>
              <a:rPr lang="en-GB" dirty="0">
                <a:solidFill>
                  <a:srgbClr val="222222"/>
                </a:solidFill>
                <a:latin typeface="Calibri" pitchFamily="34"/>
              </a:rPr>
              <a:t>.  </a:t>
            </a:r>
            <a:r>
              <a:rPr lang="en-GB" dirty="0" err="1">
                <a:solidFill>
                  <a:srgbClr val="222222"/>
                </a:solidFill>
                <a:latin typeface="Calibri" pitchFamily="34"/>
              </a:rPr>
              <a:t>Nodweddion</a:t>
            </a:r>
            <a:r>
              <a:rPr lang="en-GB" dirty="0">
                <a:solidFill>
                  <a:srgbClr val="222222"/>
                </a:solidFill>
                <a:latin typeface="Calibri" pitchFamily="34"/>
              </a:rPr>
              <a:t> </a:t>
            </a:r>
            <a:r>
              <a:rPr lang="en-GB" dirty="0" err="1">
                <a:solidFill>
                  <a:srgbClr val="222222"/>
                </a:solidFill>
                <a:latin typeface="Calibri" pitchFamily="34"/>
              </a:rPr>
              <a:t>cyffredinol</a:t>
            </a:r>
            <a:r>
              <a:rPr lang="en-GB" dirty="0">
                <a:solidFill>
                  <a:srgbClr val="222222"/>
                </a:solidFill>
                <a:latin typeface="Calibri" pitchFamily="34"/>
              </a:rPr>
              <a:t> </a:t>
            </a:r>
            <a:r>
              <a:rPr lang="en-GB" dirty="0" err="1">
                <a:solidFill>
                  <a:srgbClr val="222222"/>
                </a:solidFill>
                <a:latin typeface="Calibri" pitchFamily="34"/>
              </a:rPr>
              <a:t>eraill</a:t>
            </a:r>
            <a:r>
              <a:rPr lang="en-GB" dirty="0">
                <a:solidFill>
                  <a:srgbClr val="222222"/>
                </a:solidFill>
                <a:latin typeface="Calibri" pitchFamily="34"/>
              </a:rPr>
              <a:t> </a:t>
            </a:r>
            <a:r>
              <a:rPr lang="en-GB" dirty="0" err="1">
                <a:solidFill>
                  <a:srgbClr val="222222"/>
                </a:solidFill>
                <a:latin typeface="Calibri" pitchFamily="34"/>
              </a:rPr>
              <a:t>yw</a:t>
            </a:r>
            <a:r>
              <a:rPr lang="en-GB" dirty="0">
                <a:solidFill>
                  <a:srgbClr val="222222"/>
                </a:solidFill>
                <a:latin typeface="Calibri" pitchFamily="34"/>
              </a:rPr>
              <a:t> </a:t>
            </a:r>
            <a:r>
              <a:rPr lang="en-GB" dirty="0" err="1">
                <a:solidFill>
                  <a:srgbClr val="222222"/>
                </a:solidFill>
                <a:latin typeface="Calibri" pitchFamily="34"/>
              </a:rPr>
              <a:t>diffyg</a:t>
            </a:r>
            <a:r>
              <a:rPr lang="en-GB" dirty="0">
                <a:solidFill>
                  <a:srgbClr val="222222"/>
                </a:solidFill>
                <a:latin typeface="Calibri" pitchFamily="34"/>
              </a:rPr>
              <a:t> </a:t>
            </a:r>
            <a:r>
              <a:rPr lang="en-GB" dirty="0" err="1">
                <a:solidFill>
                  <a:srgbClr val="222222"/>
                </a:solidFill>
                <a:latin typeface="Calibri" pitchFamily="34"/>
              </a:rPr>
              <a:t>trefn</a:t>
            </a:r>
            <a:r>
              <a:rPr lang="en-GB" dirty="0">
                <a:solidFill>
                  <a:srgbClr val="222222"/>
                </a:solidFill>
                <a:latin typeface="Calibri" pitchFamily="34"/>
              </a:rPr>
              <a:t> </a:t>
            </a:r>
            <a:r>
              <a:rPr lang="en-GB" dirty="0" err="1">
                <a:solidFill>
                  <a:srgbClr val="222222"/>
                </a:solidFill>
                <a:latin typeface="Calibri" pitchFamily="34"/>
              </a:rPr>
              <a:t>gyda</a:t>
            </a:r>
            <a:r>
              <a:rPr lang="en-GB" dirty="0">
                <a:solidFill>
                  <a:srgbClr val="222222"/>
                </a:solidFill>
                <a:latin typeface="Calibri" pitchFamily="34"/>
              </a:rPr>
              <a:t> Gwaith a </a:t>
            </a:r>
            <a:r>
              <a:rPr lang="en-GB" dirty="0" err="1">
                <a:solidFill>
                  <a:srgbClr val="222222"/>
                </a:solidFill>
                <a:latin typeface="Calibri" pitchFamily="34"/>
              </a:rPr>
              <a:t>bywyd</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gyffredinol</a:t>
            </a:r>
            <a:r>
              <a:rPr lang="en-GB" dirty="0">
                <a:solidFill>
                  <a:srgbClr val="222222"/>
                </a:solidFill>
                <a:latin typeface="Calibri" pitchFamily="34"/>
              </a:rPr>
              <a:t> </a:t>
            </a:r>
            <a:r>
              <a:rPr lang="en-GB" dirty="0" err="1">
                <a:solidFill>
                  <a:srgbClr val="222222"/>
                </a:solidFill>
                <a:latin typeface="Calibri" pitchFamily="34"/>
              </a:rPr>
              <a:t>sydd</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arwain</a:t>
            </a:r>
            <a:r>
              <a:rPr lang="en-GB" dirty="0">
                <a:solidFill>
                  <a:srgbClr val="222222"/>
                </a:solidFill>
                <a:latin typeface="Calibri" pitchFamily="34"/>
              </a:rPr>
              <a:t> at </a:t>
            </a:r>
            <a:r>
              <a:rPr lang="en-GB" dirty="0" err="1">
                <a:solidFill>
                  <a:srgbClr val="222222"/>
                </a:solidFill>
                <a:latin typeface="Calibri" pitchFamily="34"/>
              </a:rPr>
              <a:t>anhawster</a:t>
            </a:r>
            <a:r>
              <a:rPr lang="en-GB" dirty="0">
                <a:solidFill>
                  <a:srgbClr val="222222"/>
                </a:solidFill>
                <a:latin typeface="Calibri" pitchFamily="34"/>
              </a:rPr>
              <a:t> </a:t>
            </a:r>
            <a:r>
              <a:rPr lang="en-GB" dirty="0" err="1">
                <a:solidFill>
                  <a:srgbClr val="222222"/>
                </a:solidFill>
                <a:latin typeface="Calibri" pitchFamily="34"/>
              </a:rPr>
              <a:t>gyda</a:t>
            </a:r>
            <a:r>
              <a:rPr lang="en-GB" dirty="0">
                <a:solidFill>
                  <a:srgbClr val="222222"/>
                </a:solidFill>
                <a:latin typeface="Calibri" pitchFamily="34"/>
              </a:rPr>
              <a:t> </a:t>
            </a:r>
            <a:r>
              <a:rPr lang="en-GB" dirty="0" err="1">
                <a:solidFill>
                  <a:srgbClr val="222222"/>
                </a:solidFill>
                <a:latin typeface="Calibri" pitchFamily="34"/>
              </a:rPr>
              <a:t>rhoi</a:t>
            </a:r>
            <a:r>
              <a:rPr lang="en-GB" dirty="0">
                <a:solidFill>
                  <a:srgbClr val="222222"/>
                </a:solidFill>
                <a:latin typeface="Calibri" pitchFamily="34"/>
              </a:rPr>
              <a:t> </a:t>
            </a:r>
            <a:r>
              <a:rPr lang="en-GB" dirty="0" err="1">
                <a:solidFill>
                  <a:srgbClr val="222222"/>
                </a:solidFill>
                <a:latin typeface="Calibri" pitchFamily="34"/>
              </a:rPr>
              <a:t>pethau</a:t>
            </a:r>
            <a:r>
              <a:rPr lang="en-GB" dirty="0">
                <a:solidFill>
                  <a:srgbClr val="222222"/>
                </a:solidFill>
                <a:latin typeface="Calibri" pitchFamily="34"/>
              </a:rPr>
              <a:t> </a:t>
            </a:r>
            <a:r>
              <a:rPr lang="en-GB" dirty="0" err="1">
                <a:solidFill>
                  <a:srgbClr val="222222"/>
                </a:solidFill>
                <a:latin typeface="Calibri" pitchFamily="34"/>
              </a:rPr>
              <a:t>mewn</a:t>
            </a:r>
            <a:r>
              <a:rPr lang="en-GB" dirty="0">
                <a:solidFill>
                  <a:srgbClr val="222222"/>
                </a:solidFill>
                <a:latin typeface="Calibri" pitchFamily="34"/>
              </a:rPr>
              <a:t> </a:t>
            </a:r>
            <a:r>
              <a:rPr lang="en-GB" dirty="0" err="1">
                <a:solidFill>
                  <a:srgbClr val="222222"/>
                </a:solidFill>
                <a:latin typeface="Calibri" pitchFamily="34"/>
              </a:rPr>
              <a:t>trefn</a:t>
            </a:r>
            <a:r>
              <a:rPr lang="en-GB" dirty="0">
                <a:solidFill>
                  <a:srgbClr val="222222"/>
                </a:solidFill>
                <a:latin typeface="Calibri" pitchFamily="34"/>
              </a:rPr>
              <a:t> neu </a:t>
            </a:r>
            <a:r>
              <a:rPr lang="en-GB" dirty="0" err="1">
                <a:solidFill>
                  <a:srgbClr val="222222"/>
                </a:solidFill>
                <a:latin typeface="Calibri" pitchFamily="34"/>
              </a:rPr>
              <a:t>ddilyniant</a:t>
            </a:r>
            <a:r>
              <a:rPr lang="en-GB" dirty="0">
                <a:solidFill>
                  <a:srgbClr val="222222"/>
                </a:solidFill>
                <a:latin typeface="Calibri" pitchFamily="34"/>
              </a:rPr>
              <a:t> </a:t>
            </a:r>
            <a:r>
              <a:rPr lang="en-GB" dirty="0" err="1">
                <a:solidFill>
                  <a:srgbClr val="222222"/>
                </a:solidFill>
                <a:latin typeface="Calibri" pitchFamily="34"/>
              </a:rPr>
              <a:t>syml</a:t>
            </a:r>
            <a:r>
              <a:rPr lang="en-GB" dirty="0">
                <a:solidFill>
                  <a:srgbClr val="222222"/>
                </a:solidFill>
                <a:latin typeface="Calibri" pitchFamily="34"/>
              </a:rPr>
              <a:t> </a:t>
            </a:r>
            <a:r>
              <a:rPr lang="en-GB" dirty="0" err="1">
                <a:solidFill>
                  <a:srgbClr val="222222"/>
                </a:solidFill>
                <a:latin typeface="Calibri" pitchFamily="34"/>
              </a:rPr>
              <a:t>fel</a:t>
            </a:r>
            <a:r>
              <a:rPr lang="en-GB" dirty="0">
                <a:solidFill>
                  <a:srgbClr val="222222"/>
                </a:solidFill>
                <a:latin typeface="Calibri" pitchFamily="34"/>
              </a:rPr>
              <a:t> </a:t>
            </a:r>
            <a:r>
              <a:rPr lang="en-GB" dirty="0" err="1">
                <a:solidFill>
                  <a:srgbClr val="222222"/>
                </a:solidFill>
                <a:latin typeface="Calibri" pitchFamily="34"/>
              </a:rPr>
              <a:t>diwrnodau’r</a:t>
            </a:r>
            <a:r>
              <a:rPr lang="en-GB" dirty="0">
                <a:solidFill>
                  <a:srgbClr val="222222"/>
                </a:solidFill>
                <a:latin typeface="Calibri" pitchFamily="34"/>
              </a:rPr>
              <a:t> </a:t>
            </a:r>
            <a:r>
              <a:rPr lang="en-GB" dirty="0" err="1">
                <a:solidFill>
                  <a:srgbClr val="222222"/>
                </a:solidFill>
                <a:latin typeface="Calibri" pitchFamily="34"/>
              </a:rPr>
              <a:t>wythnos</a:t>
            </a:r>
            <a:r>
              <a:rPr lang="en-GB" dirty="0">
                <a:solidFill>
                  <a:srgbClr val="222222"/>
                </a:solidFill>
                <a:latin typeface="Calibri" pitchFamily="34"/>
              </a:rPr>
              <a:t>, </a:t>
            </a:r>
            <a:r>
              <a:rPr lang="en-GB" dirty="0" err="1">
                <a:solidFill>
                  <a:srgbClr val="222222"/>
                </a:solidFill>
                <a:latin typeface="Calibri" pitchFamily="34"/>
              </a:rPr>
              <a:t>misoedd</a:t>
            </a:r>
            <a:r>
              <a:rPr lang="en-GB" dirty="0">
                <a:solidFill>
                  <a:srgbClr val="222222"/>
                </a:solidFill>
                <a:latin typeface="Calibri" pitchFamily="34"/>
              </a:rPr>
              <a:t> a </a:t>
            </a:r>
            <a:r>
              <a:rPr lang="en-GB" dirty="0" err="1">
                <a:solidFill>
                  <a:srgbClr val="222222"/>
                </a:solidFill>
                <a:latin typeface="Calibri" pitchFamily="34"/>
              </a:rPr>
              <a:t>thymorau’r</a:t>
            </a:r>
            <a:r>
              <a:rPr lang="en-GB" dirty="0">
                <a:solidFill>
                  <a:srgbClr val="222222"/>
                </a:solidFill>
                <a:latin typeface="Calibri" pitchFamily="34"/>
              </a:rPr>
              <a:t> </a:t>
            </a:r>
            <a:r>
              <a:rPr lang="en-GB" dirty="0" err="1">
                <a:solidFill>
                  <a:srgbClr val="222222"/>
                </a:solidFill>
                <a:latin typeface="Calibri" pitchFamily="34"/>
              </a:rPr>
              <a:t>flwyddyn</a:t>
            </a:r>
            <a:r>
              <a:rPr lang="en-GB" dirty="0">
                <a:solidFill>
                  <a:srgbClr val="222222"/>
                </a:solidFill>
                <a:latin typeface="Calibri" pitchFamily="34"/>
              </a:rPr>
              <a:t>.  Felly, </a:t>
            </a:r>
            <a:r>
              <a:rPr lang="en-GB" dirty="0" err="1">
                <a:solidFill>
                  <a:srgbClr val="222222"/>
                </a:solidFill>
                <a:latin typeface="Calibri" pitchFamily="34"/>
              </a:rPr>
              <a:t>mae</a:t>
            </a:r>
            <a:r>
              <a:rPr lang="en-GB" dirty="0">
                <a:solidFill>
                  <a:srgbClr val="222222"/>
                </a:solidFill>
                <a:latin typeface="Calibri" pitchFamily="34"/>
              </a:rPr>
              <a:t> </a:t>
            </a:r>
            <a:r>
              <a:rPr lang="en-GB" dirty="0" err="1">
                <a:solidFill>
                  <a:srgbClr val="222222"/>
                </a:solidFill>
                <a:latin typeface="Calibri" pitchFamily="34"/>
              </a:rPr>
              <a:t>angen</a:t>
            </a:r>
            <a:r>
              <a:rPr lang="en-GB" dirty="0">
                <a:solidFill>
                  <a:srgbClr val="222222"/>
                </a:solidFill>
                <a:latin typeface="Calibri" pitchFamily="34"/>
              </a:rPr>
              <a:t> </a:t>
            </a:r>
            <a:r>
              <a:rPr lang="en-GB" dirty="0" err="1">
                <a:solidFill>
                  <a:srgbClr val="222222"/>
                </a:solidFill>
                <a:latin typeface="Calibri" pitchFamily="34"/>
              </a:rPr>
              <a:t>llawer</a:t>
            </a:r>
            <a:r>
              <a:rPr lang="en-GB" dirty="0">
                <a:solidFill>
                  <a:srgbClr val="222222"/>
                </a:solidFill>
                <a:latin typeface="Calibri" pitchFamily="34"/>
              </a:rPr>
              <a:t> o </a:t>
            </a:r>
            <a:r>
              <a:rPr lang="en-GB" dirty="0" err="1">
                <a:solidFill>
                  <a:srgbClr val="222222"/>
                </a:solidFill>
                <a:latin typeface="Calibri" pitchFamily="34"/>
              </a:rPr>
              <a:t>ymarfer</a:t>
            </a:r>
            <a:r>
              <a:rPr lang="en-GB" dirty="0">
                <a:solidFill>
                  <a:srgbClr val="222222"/>
                </a:solidFill>
                <a:latin typeface="Calibri" pitchFamily="34"/>
              </a:rPr>
              <a:t> </a:t>
            </a:r>
            <a:r>
              <a:rPr lang="en-GB" dirty="0" err="1">
                <a:solidFill>
                  <a:srgbClr val="222222"/>
                </a:solidFill>
                <a:latin typeface="Calibri" pitchFamily="34"/>
              </a:rPr>
              <a:t>achyfleoedd</a:t>
            </a:r>
            <a:r>
              <a:rPr lang="en-GB" dirty="0">
                <a:solidFill>
                  <a:srgbClr val="222222"/>
                </a:solidFill>
                <a:latin typeface="Calibri" pitchFamily="34"/>
              </a:rPr>
              <a:t> </a:t>
            </a:r>
            <a:r>
              <a:rPr lang="en-GB" dirty="0" err="1">
                <a:solidFill>
                  <a:srgbClr val="222222"/>
                </a:solidFill>
                <a:latin typeface="Calibri" pitchFamily="34"/>
              </a:rPr>
              <a:t>iddynt</a:t>
            </a:r>
            <a:r>
              <a:rPr lang="en-GB" dirty="0">
                <a:solidFill>
                  <a:srgbClr val="222222"/>
                </a:solidFill>
                <a:latin typeface="Calibri" pitchFamily="34"/>
              </a:rPr>
              <a:t> </a:t>
            </a:r>
            <a:r>
              <a:rPr lang="en-GB" dirty="0" err="1">
                <a:solidFill>
                  <a:srgbClr val="222222"/>
                </a:solidFill>
                <a:latin typeface="Calibri" pitchFamily="34"/>
              </a:rPr>
              <a:t>i</a:t>
            </a:r>
            <a:r>
              <a:rPr lang="en-GB" dirty="0">
                <a:solidFill>
                  <a:srgbClr val="222222"/>
                </a:solidFill>
                <a:latin typeface="Calibri" pitchFamily="34"/>
              </a:rPr>
              <a:t> </a:t>
            </a:r>
            <a:r>
              <a:rPr lang="en-GB" dirty="0" err="1">
                <a:solidFill>
                  <a:srgbClr val="222222"/>
                </a:solidFill>
                <a:latin typeface="Calibri" pitchFamily="34"/>
              </a:rPr>
              <a:t>wneud</a:t>
            </a:r>
            <a:r>
              <a:rPr lang="en-GB" dirty="0">
                <a:solidFill>
                  <a:srgbClr val="222222"/>
                </a:solidFill>
                <a:latin typeface="Calibri" pitchFamily="34"/>
              </a:rPr>
              <a:t> </a:t>
            </a:r>
            <a:r>
              <a:rPr lang="en-GB" dirty="0" err="1">
                <a:solidFill>
                  <a:srgbClr val="222222"/>
                </a:solidFill>
                <a:latin typeface="Calibri" pitchFamily="34"/>
              </a:rPr>
              <a:t>hyn</a:t>
            </a:r>
            <a:r>
              <a:rPr lang="en-GB" dirty="0">
                <a:solidFill>
                  <a:srgbClr val="222222"/>
                </a:solidFill>
                <a:latin typeface="Calibri" pitchFamily="34"/>
              </a:rPr>
              <a:t> </a:t>
            </a:r>
            <a:r>
              <a:rPr lang="en-GB" dirty="0" err="1">
                <a:solidFill>
                  <a:srgbClr val="222222"/>
                </a:solidFill>
                <a:latin typeface="Calibri" pitchFamily="34"/>
              </a:rPr>
              <a:t>mewn</a:t>
            </a:r>
            <a:r>
              <a:rPr lang="en-GB" dirty="0">
                <a:solidFill>
                  <a:srgbClr val="222222"/>
                </a:solidFill>
                <a:latin typeface="Calibri" pitchFamily="34"/>
              </a:rPr>
              <a:t> </a:t>
            </a:r>
            <a:r>
              <a:rPr lang="en-GB" dirty="0" err="1">
                <a:solidFill>
                  <a:srgbClr val="222222"/>
                </a:solidFill>
                <a:latin typeface="Calibri" pitchFamily="34"/>
              </a:rPr>
              <a:t>modd</a:t>
            </a:r>
            <a:r>
              <a:rPr lang="en-GB" dirty="0">
                <a:solidFill>
                  <a:srgbClr val="222222"/>
                </a:solidFill>
                <a:latin typeface="Calibri" pitchFamily="34"/>
              </a:rPr>
              <a:t> </a:t>
            </a:r>
            <a:r>
              <a:rPr lang="en-GB" dirty="0" err="1">
                <a:solidFill>
                  <a:srgbClr val="222222"/>
                </a:solidFill>
                <a:latin typeface="Calibri" pitchFamily="34"/>
              </a:rPr>
              <a:t>mwy</a:t>
            </a:r>
            <a:r>
              <a:rPr lang="en-GB" dirty="0">
                <a:solidFill>
                  <a:srgbClr val="222222"/>
                </a:solidFill>
                <a:latin typeface="Calibri" pitchFamily="34"/>
              </a:rPr>
              <a:t> </a:t>
            </a:r>
            <a:r>
              <a:rPr lang="en-GB" dirty="0" err="1">
                <a:solidFill>
                  <a:srgbClr val="222222"/>
                </a:solidFill>
                <a:latin typeface="Calibri" pitchFamily="34"/>
              </a:rPr>
              <a:t>ymarferol</a:t>
            </a:r>
            <a:r>
              <a:rPr lang="en-GB" dirty="0">
                <a:solidFill>
                  <a:srgbClr val="222222"/>
                </a:solidFill>
                <a:latin typeface="Calibri" pitchFamily="34"/>
              </a:rPr>
              <a:t>.  </a:t>
            </a:r>
            <a:r>
              <a:rPr lang="en-GB" dirty="0" err="1">
                <a:solidFill>
                  <a:srgbClr val="222222"/>
                </a:solidFill>
                <a:latin typeface="Calibri" pitchFamily="34"/>
              </a:rPr>
              <a:t>Agwedd</a:t>
            </a:r>
            <a:r>
              <a:rPr lang="en-GB" dirty="0">
                <a:solidFill>
                  <a:srgbClr val="222222"/>
                </a:solidFill>
                <a:latin typeface="Calibri" pitchFamily="34"/>
              </a:rPr>
              <a:t> </a:t>
            </a:r>
            <a:r>
              <a:rPr lang="en-GB" dirty="0" err="1">
                <a:solidFill>
                  <a:srgbClr val="222222"/>
                </a:solidFill>
                <a:latin typeface="Calibri" pitchFamily="34"/>
              </a:rPr>
              <a:t>arall</a:t>
            </a:r>
            <a:r>
              <a:rPr lang="en-GB" dirty="0">
                <a:solidFill>
                  <a:srgbClr val="222222"/>
                </a:solidFill>
                <a:latin typeface="Calibri" pitchFamily="34"/>
              </a:rPr>
              <a:t> </a:t>
            </a:r>
            <a:r>
              <a:rPr lang="en-GB" dirty="0" err="1">
                <a:solidFill>
                  <a:srgbClr val="222222"/>
                </a:solidFill>
                <a:latin typeface="Calibri" pitchFamily="34"/>
              </a:rPr>
              <a:t>sydd</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cael</a:t>
            </a:r>
            <a:r>
              <a:rPr lang="en-GB" dirty="0">
                <a:solidFill>
                  <a:srgbClr val="222222"/>
                </a:solidFill>
                <a:latin typeface="Calibri" pitchFamily="34"/>
              </a:rPr>
              <a:t> </a:t>
            </a:r>
            <a:r>
              <a:rPr lang="en-GB" dirty="0" err="1">
                <a:solidFill>
                  <a:srgbClr val="222222"/>
                </a:solidFill>
                <a:latin typeface="Calibri" pitchFamily="34"/>
              </a:rPr>
              <a:t>ei</a:t>
            </a:r>
            <a:r>
              <a:rPr lang="en-GB" dirty="0">
                <a:solidFill>
                  <a:srgbClr val="222222"/>
                </a:solidFill>
                <a:latin typeface="Calibri" pitchFamily="34"/>
              </a:rPr>
              <a:t> </a:t>
            </a:r>
            <a:r>
              <a:rPr lang="en-GB" dirty="0" err="1">
                <a:solidFill>
                  <a:srgbClr val="222222"/>
                </a:solidFill>
                <a:latin typeface="Calibri" pitchFamily="34"/>
              </a:rPr>
              <a:t>effeithio</a:t>
            </a:r>
            <a:r>
              <a:rPr lang="en-GB" dirty="0">
                <a:solidFill>
                  <a:srgbClr val="222222"/>
                </a:solidFill>
                <a:latin typeface="Calibri" pitchFamily="34"/>
              </a:rPr>
              <a:t> </a:t>
            </a:r>
            <a:r>
              <a:rPr lang="en-GB" dirty="0" err="1">
                <a:solidFill>
                  <a:srgbClr val="222222"/>
                </a:solidFill>
                <a:latin typeface="Calibri" pitchFamily="34"/>
              </a:rPr>
              <a:t>yw</a:t>
            </a:r>
            <a:r>
              <a:rPr lang="en-GB" dirty="0">
                <a:solidFill>
                  <a:srgbClr val="222222"/>
                </a:solidFill>
                <a:latin typeface="Calibri" pitchFamily="34"/>
              </a:rPr>
              <a:t> </a:t>
            </a:r>
            <a:r>
              <a:rPr lang="en-GB" dirty="0" err="1">
                <a:solidFill>
                  <a:srgbClr val="222222"/>
                </a:solidFill>
                <a:latin typeface="Calibri" pitchFamily="34"/>
              </a:rPr>
              <a:t>lles</a:t>
            </a:r>
            <a:r>
              <a:rPr lang="en-GB" dirty="0">
                <a:solidFill>
                  <a:srgbClr val="222222"/>
                </a:solidFill>
                <a:latin typeface="Calibri" pitchFamily="34"/>
              </a:rPr>
              <a:t> </a:t>
            </a:r>
            <a:r>
              <a:rPr lang="en-GB" dirty="0" err="1">
                <a:solidFill>
                  <a:srgbClr val="222222"/>
                </a:solidFill>
                <a:latin typeface="Calibri" pitchFamily="34"/>
              </a:rPr>
              <a:t>emosiynol</a:t>
            </a:r>
            <a:r>
              <a:rPr lang="en-GB" dirty="0">
                <a:solidFill>
                  <a:srgbClr val="222222"/>
                </a:solidFill>
                <a:latin typeface="Calibri" pitchFamily="34"/>
              </a:rPr>
              <a:t> ac </a:t>
            </a:r>
            <a:r>
              <a:rPr lang="en-GB" dirty="0" err="1">
                <a:solidFill>
                  <a:srgbClr val="222222"/>
                </a:solidFill>
                <a:latin typeface="Calibri" pitchFamily="34"/>
              </a:rPr>
              <a:t>mae</a:t>
            </a:r>
            <a:r>
              <a:rPr lang="en-GB" dirty="0">
                <a:solidFill>
                  <a:srgbClr val="222222"/>
                </a:solidFill>
                <a:latin typeface="Calibri" pitchFamily="34"/>
              </a:rPr>
              <a:t> </a:t>
            </a:r>
            <a:r>
              <a:rPr lang="en-GB" dirty="0" err="1">
                <a:solidFill>
                  <a:srgbClr val="222222"/>
                </a:solidFill>
                <a:latin typeface="Calibri" pitchFamily="34"/>
              </a:rPr>
              <a:t>dysgwyr</a:t>
            </a:r>
            <a:r>
              <a:rPr lang="en-GB" dirty="0">
                <a:solidFill>
                  <a:srgbClr val="222222"/>
                </a:solidFill>
                <a:latin typeface="Calibri" pitchFamily="34"/>
              </a:rPr>
              <a:t> </a:t>
            </a:r>
            <a:r>
              <a:rPr lang="en-GB" dirty="0" err="1">
                <a:solidFill>
                  <a:srgbClr val="222222"/>
                </a:solidFill>
                <a:latin typeface="Calibri" pitchFamily="34"/>
              </a:rPr>
              <a:t>gyda</a:t>
            </a:r>
            <a:r>
              <a:rPr lang="en-GB" dirty="0">
                <a:solidFill>
                  <a:srgbClr val="222222"/>
                </a:solidFill>
                <a:latin typeface="Calibri" pitchFamily="34"/>
              </a:rPr>
              <a:t> </a:t>
            </a:r>
            <a:r>
              <a:rPr lang="en-GB" dirty="0" err="1">
                <a:solidFill>
                  <a:srgbClr val="222222"/>
                </a:solidFill>
                <a:latin typeface="Calibri" pitchFamily="34"/>
              </a:rPr>
              <a:t>dyslecsia</a:t>
            </a:r>
            <a:r>
              <a:rPr lang="en-GB" dirty="0">
                <a:solidFill>
                  <a:srgbClr val="222222"/>
                </a:solidFill>
                <a:latin typeface="Calibri" pitchFamily="34"/>
              </a:rPr>
              <a:t> </a:t>
            </a:r>
            <a:r>
              <a:rPr lang="en-GB" dirty="0" err="1">
                <a:solidFill>
                  <a:srgbClr val="222222"/>
                </a:solidFill>
                <a:latin typeface="Calibri" pitchFamily="34"/>
              </a:rPr>
              <a:t>yn</a:t>
            </a:r>
            <a:r>
              <a:rPr lang="en-GB" dirty="0">
                <a:solidFill>
                  <a:srgbClr val="222222"/>
                </a:solidFill>
                <a:latin typeface="Calibri" pitchFamily="34"/>
              </a:rPr>
              <a:t> </a:t>
            </a:r>
            <a:r>
              <a:rPr lang="en-GB" dirty="0" err="1">
                <a:solidFill>
                  <a:srgbClr val="222222"/>
                </a:solidFill>
                <a:latin typeface="Calibri" pitchFamily="34"/>
              </a:rPr>
              <a:t>aml</a:t>
            </a:r>
            <a:r>
              <a:rPr lang="en-GB" dirty="0">
                <a:solidFill>
                  <a:srgbClr val="222222"/>
                </a:solidFill>
                <a:latin typeface="Calibri" pitchFamily="34"/>
              </a:rPr>
              <a:t> </a:t>
            </a:r>
            <a:r>
              <a:rPr lang="en-GB" dirty="0" err="1">
                <a:solidFill>
                  <a:srgbClr val="222222"/>
                </a:solidFill>
                <a:latin typeface="Calibri" pitchFamily="34"/>
              </a:rPr>
              <a:t>gyda</a:t>
            </a:r>
            <a:r>
              <a:rPr lang="en-GB" dirty="0">
                <a:solidFill>
                  <a:srgbClr val="222222"/>
                </a:solidFill>
                <a:latin typeface="Calibri" pitchFamily="34"/>
              </a:rPr>
              <a:t> </a:t>
            </a:r>
            <a:r>
              <a:rPr lang="en-GB" dirty="0" err="1">
                <a:solidFill>
                  <a:srgbClr val="222222"/>
                </a:solidFill>
                <a:latin typeface="Calibri" pitchFamily="34"/>
              </a:rPr>
              <a:t>hunan</a:t>
            </a:r>
            <a:r>
              <a:rPr lang="en-GB" dirty="0">
                <a:solidFill>
                  <a:srgbClr val="222222"/>
                </a:solidFill>
                <a:latin typeface="Calibri" pitchFamily="34"/>
              </a:rPr>
              <a:t> </a:t>
            </a:r>
            <a:r>
              <a:rPr lang="en-GB" dirty="0" err="1">
                <a:solidFill>
                  <a:srgbClr val="222222"/>
                </a:solidFill>
                <a:latin typeface="Calibri" pitchFamily="34"/>
              </a:rPr>
              <a:t>barch</a:t>
            </a:r>
            <a:r>
              <a:rPr lang="en-GB" dirty="0">
                <a:solidFill>
                  <a:srgbClr val="222222"/>
                </a:solidFill>
                <a:latin typeface="Calibri" pitchFamily="34"/>
              </a:rPr>
              <a:t> ac </a:t>
            </a:r>
            <a:r>
              <a:rPr lang="en-GB" dirty="0" err="1">
                <a:solidFill>
                  <a:srgbClr val="222222"/>
                </a:solidFill>
                <a:latin typeface="Calibri" pitchFamily="34"/>
              </a:rPr>
              <a:t>hunana</a:t>
            </a:r>
            <a:r>
              <a:rPr lang="en-GB" dirty="0">
                <a:solidFill>
                  <a:srgbClr val="222222"/>
                </a:solidFill>
                <a:latin typeface="Calibri" pitchFamily="34"/>
              </a:rPr>
              <a:t> </a:t>
            </a:r>
            <a:r>
              <a:rPr lang="en-GB" dirty="0" err="1">
                <a:solidFill>
                  <a:srgbClr val="222222"/>
                </a:solidFill>
                <a:latin typeface="Calibri" pitchFamily="34"/>
              </a:rPr>
              <a:t>hyder</a:t>
            </a:r>
            <a:r>
              <a:rPr lang="en-GB" dirty="0">
                <a:solidFill>
                  <a:srgbClr val="222222"/>
                </a:solidFill>
                <a:latin typeface="Calibri" pitchFamily="34"/>
              </a:rPr>
              <a:t> </a:t>
            </a:r>
            <a:r>
              <a:rPr lang="en-GB" dirty="0" err="1">
                <a:solidFill>
                  <a:srgbClr val="222222"/>
                </a:solidFill>
                <a:latin typeface="Calibri" pitchFamily="34"/>
              </a:rPr>
              <a:t>isel</a:t>
            </a:r>
            <a:r>
              <a:rPr lang="en-GB" dirty="0">
                <a:solidFill>
                  <a:srgbClr val="222222"/>
                </a:solidFill>
                <a:latin typeface="Calibri" pitchFamily="34"/>
              </a:rPr>
              <a:t>.</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solidFill>
                <a:srgbClr val="222222"/>
              </a:solidFill>
              <a:latin typeface="Calibri" pitchFamily="34"/>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7</a:t>
            </a:fld>
            <a:endParaRPr lang="en-US"/>
          </a:p>
        </p:txBody>
      </p:sp>
    </p:spTree>
    <p:extLst>
      <p:ext uri="{BB962C8B-B14F-4D97-AF65-F5344CB8AC3E}">
        <p14:creationId xmlns:p14="http://schemas.microsoft.com/office/powerpoint/2010/main" val="4160767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8</a:t>
            </a:fld>
            <a:endParaRPr lang="en-GB"/>
          </a:p>
        </p:txBody>
      </p:sp>
    </p:spTree>
    <p:extLst>
      <p:ext uri="{BB962C8B-B14F-4D97-AF65-F5344CB8AC3E}">
        <p14:creationId xmlns:p14="http://schemas.microsoft.com/office/powerpoint/2010/main" val="1659460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b="1"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Nid</a:t>
            </a:r>
            <a:r>
              <a:rPr lang="en-GB" b="1"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b="1"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yw</a:t>
            </a:r>
            <a:r>
              <a:rPr lang="en-GB" b="1"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athrawon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diagnosio</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dyslecsia</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Fe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fydd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hyn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cael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wneud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drwy</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asesiad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ffurfiol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gan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rhywun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sydd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wedi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hyfforddi’n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briodol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ac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gwmwysedig</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I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wneud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hynny</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efallai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eich</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CADY neu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seicolegydd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addsyg</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Mae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amrywiaeth</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o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sgrinio</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dyslecsia</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phrofion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asesu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ar</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gael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ar</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gyfer</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grwpiau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o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oedran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gwahanol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gan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gynnwys</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Dyslexia Early Years a Junior Screening Test.  Er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hynny</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mae</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rhai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ysgolion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anharod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I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sgrinio</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plenty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cyn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7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oed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o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berspectif</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dalbygiadol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a:t>
            </a: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Mae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nifer</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mynd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drwy</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bywyd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heb</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gael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diagnosis neu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dderbyn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cymorth</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oherwydd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bod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datblygu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strategaeth</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ymdopi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hunain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Nid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oes</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rhai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cael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diagnosio</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nes</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eu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bod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oedolion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nifer</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gan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Wasanaethau</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Myfyrwyr</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mewn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prifysgolion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ddiddorol</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ni</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gafod</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Stephen Spielberg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ei</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ddiagnosio</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hyd</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nes</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ei</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fod</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yn</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ei</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50au </a:t>
            </a:r>
            <a:r>
              <a:rPr lang="en-GB" dirty="0" err="1">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cynnar</a:t>
            </a:r>
            <a:r>
              <a:rPr lang="en-GB"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9</a:t>
            </a:fld>
            <a:endParaRPr lang="en-GB"/>
          </a:p>
        </p:txBody>
      </p:sp>
    </p:spTree>
    <p:extLst>
      <p:ext uri="{BB962C8B-B14F-4D97-AF65-F5344CB8AC3E}">
        <p14:creationId xmlns:p14="http://schemas.microsoft.com/office/powerpoint/2010/main" val="284114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itchFamily="2" charset="2"/>
              <a:buNone/>
            </a:pPr>
            <a:r>
              <a:rPr lang="en-GB" dirty="0">
                <a:hlinkClick r:id="rId3"/>
              </a:rPr>
              <a:t>Teachers TV: Dyslexia Support - YouTube</a:t>
            </a:r>
            <a:endParaRPr lang="en-GB" altLang="en-US" dirty="0"/>
          </a:p>
          <a:p>
            <a:pPr marL="514350" indent="-514350">
              <a:buFont typeface="Wingdings" pitchFamily="2" charset="2"/>
              <a:buAutoNum type="arabicPeriod"/>
            </a:pPr>
            <a:r>
              <a:rPr lang="en-GB" altLang="en-US" dirty="0" err="1"/>
              <a:t>Gwyliwch</a:t>
            </a:r>
            <a:r>
              <a:rPr lang="en-GB" altLang="en-US" dirty="0"/>
              <a:t> y </a:t>
            </a:r>
            <a:r>
              <a:rPr lang="en-GB" altLang="en-US" dirty="0" err="1"/>
              <a:t>fideo</a:t>
            </a:r>
            <a:r>
              <a:rPr lang="en-GB" altLang="en-US" dirty="0"/>
              <a:t> </a:t>
            </a:r>
            <a:r>
              <a:rPr lang="en-GB" altLang="en-US" dirty="0" err="1"/>
              <a:t>yma</a:t>
            </a:r>
            <a:r>
              <a:rPr lang="en-GB" altLang="en-US" dirty="0"/>
              <a:t>.</a:t>
            </a:r>
          </a:p>
          <a:p>
            <a:pPr marL="514350" indent="-514350">
              <a:buFont typeface="Wingdings" pitchFamily="2" charset="2"/>
              <a:buAutoNum type="arabicPeriod"/>
            </a:pPr>
            <a:r>
              <a:rPr lang="en-GB" altLang="en-US" dirty="0"/>
              <a:t>Pan </a:t>
            </a:r>
            <a:r>
              <a:rPr lang="en-GB" altLang="en-US" dirty="0" err="1"/>
              <a:t>mae</a:t>
            </a:r>
            <a:r>
              <a:rPr lang="en-GB" altLang="en-US" dirty="0"/>
              <a:t> Lee </a:t>
            </a:r>
            <a:r>
              <a:rPr lang="en-GB" altLang="en-US" dirty="0" err="1"/>
              <a:t>yn</a:t>
            </a:r>
            <a:r>
              <a:rPr lang="en-GB" altLang="en-US" dirty="0"/>
              <a:t> </a:t>
            </a:r>
            <a:r>
              <a:rPr lang="en-GB" altLang="en-US" dirty="0" err="1"/>
              <a:t>gosod</a:t>
            </a:r>
            <a:r>
              <a:rPr lang="en-GB" altLang="en-US" dirty="0"/>
              <a:t> </a:t>
            </a:r>
            <a:r>
              <a:rPr lang="en-GB" altLang="en-US" dirty="0" err="1"/>
              <a:t>tasg</a:t>
            </a:r>
            <a:r>
              <a:rPr lang="en-GB" altLang="en-US" dirty="0"/>
              <a:t> </a:t>
            </a:r>
            <a:r>
              <a:rPr lang="en-GB" altLang="en-US" dirty="0" err="1"/>
              <a:t>i’r</a:t>
            </a:r>
            <a:r>
              <a:rPr lang="en-GB" altLang="en-US" dirty="0"/>
              <a:t> </a:t>
            </a:r>
            <a:r>
              <a:rPr lang="en-GB" altLang="en-US" dirty="0" err="1"/>
              <a:t>gynulleidfa</a:t>
            </a:r>
            <a:r>
              <a:rPr lang="en-GB" altLang="en-US" dirty="0"/>
              <a:t> </a:t>
            </a:r>
            <a:r>
              <a:rPr lang="en-GB" altLang="en-US" dirty="0" err="1"/>
              <a:t>gwasgwch</a:t>
            </a:r>
            <a:r>
              <a:rPr lang="en-GB" altLang="en-US" dirty="0"/>
              <a:t> y </a:t>
            </a:r>
            <a:r>
              <a:rPr lang="en-GB" altLang="en-US" dirty="0" err="1"/>
              <a:t>botwm</a:t>
            </a:r>
            <a:r>
              <a:rPr lang="en-GB" altLang="en-US" dirty="0"/>
              <a:t> </a:t>
            </a:r>
            <a:r>
              <a:rPr lang="en-GB" altLang="en-US" dirty="0" err="1"/>
              <a:t>saib</a:t>
            </a:r>
            <a:r>
              <a:rPr lang="en-GB" altLang="en-US" dirty="0"/>
              <a:t> a </a:t>
            </a:r>
            <a:r>
              <a:rPr lang="en-GB" altLang="en-US" dirty="0" err="1"/>
              <a:t>chyflawnwch</a:t>
            </a:r>
            <a:r>
              <a:rPr lang="en-GB" altLang="en-US" dirty="0"/>
              <a:t> y </a:t>
            </a:r>
            <a:r>
              <a:rPr lang="en-GB" altLang="en-US" dirty="0" err="1"/>
              <a:t>tasgau</a:t>
            </a:r>
            <a:r>
              <a:rPr lang="en-GB" altLang="en-US" dirty="0"/>
              <a:t>.</a:t>
            </a:r>
          </a:p>
          <a:p>
            <a:pPr marL="514350" indent="-514350">
              <a:buFont typeface="Wingdings" pitchFamily="2" charset="2"/>
              <a:buAutoNum type="arabicPeriod"/>
            </a:pPr>
            <a:r>
              <a:rPr lang="en-GB" altLang="en-US" dirty="0" err="1"/>
              <a:t>Wedi</a:t>
            </a:r>
            <a:r>
              <a:rPr lang="en-GB" altLang="en-US" dirty="0"/>
              <a:t> </a:t>
            </a:r>
            <a:r>
              <a:rPr lang="en-GB" altLang="en-US" dirty="0" err="1"/>
              <a:t>gwylio</a:t>
            </a:r>
            <a:r>
              <a:rPr lang="en-GB" altLang="en-US" dirty="0"/>
              <a:t> </a:t>
            </a:r>
            <a:r>
              <a:rPr lang="en-GB" altLang="en-US" dirty="0" err="1"/>
              <a:t>hwn</a:t>
            </a:r>
            <a:r>
              <a:rPr lang="en-GB" altLang="en-US" dirty="0"/>
              <a:t>, pa </a:t>
            </a:r>
            <a:r>
              <a:rPr lang="en-GB" altLang="en-US" dirty="0" err="1"/>
              <a:t>arfer</a:t>
            </a:r>
            <a:r>
              <a:rPr lang="en-GB" altLang="en-US" dirty="0"/>
              <a:t> </a:t>
            </a:r>
            <a:r>
              <a:rPr lang="en-GB" altLang="en-US" dirty="0" err="1"/>
              <a:t>dda</a:t>
            </a:r>
            <a:r>
              <a:rPr lang="en-GB" altLang="en-US" dirty="0"/>
              <a:t> </a:t>
            </a:r>
            <a:r>
              <a:rPr lang="en-GB" altLang="en-US" dirty="0" err="1"/>
              <a:t>allech</a:t>
            </a:r>
            <a:r>
              <a:rPr lang="en-GB" altLang="en-US" dirty="0"/>
              <a:t> chi </a:t>
            </a:r>
            <a:r>
              <a:rPr lang="en-GB" altLang="en-US" dirty="0" err="1"/>
              <a:t>ei</a:t>
            </a:r>
            <a:r>
              <a:rPr lang="en-GB" altLang="en-US" dirty="0"/>
              <a:t> </a:t>
            </a:r>
            <a:r>
              <a:rPr lang="en-GB" altLang="en-US" dirty="0" err="1"/>
              <a:t>ddefnyddio</a:t>
            </a:r>
            <a:r>
              <a:rPr lang="en-GB" altLang="en-US" dirty="0"/>
              <a:t> </a:t>
            </a:r>
            <a:r>
              <a:rPr lang="en-GB" altLang="en-US" dirty="0" err="1"/>
              <a:t>yn</a:t>
            </a:r>
            <a:r>
              <a:rPr lang="en-GB" altLang="en-US" dirty="0"/>
              <a:t> y </a:t>
            </a:r>
            <a:r>
              <a:rPr lang="en-GB" altLang="en-US" dirty="0" err="1"/>
              <a:t>dosbarth</a:t>
            </a:r>
            <a:r>
              <a:rPr lang="en-GB" altLang="en-US" dirty="0"/>
              <a:t>?</a:t>
            </a:r>
          </a:p>
          <a:p>
            <a:endParaRPr lang="en-GB" dirty="0"/>
          </a:p>
        </p:txBody>
      </p:sp>
      <p:sp>
        <p:nvSpPr>
          <p:cNvPr id="4" name="Slide Number Placeholder 3"/>
          <p:cNvSpPr>
            <a:spLocks noGrp="1"/>
          </p:cNvSpPr>
          <p:nvPr>
            <p:ph type="sldNum" sz="quarter" idx="5"/>
          </p:nvPr>
        </p:nvSpPr>
        <p:spPr/>
        <p:txBody>
          <a:bodyPr/>
          <a:lstStyle/>
          <a:p>
            <a:pPr>
              <a:defRPr/>
            </a:pPr>
            <a:fld id="{05D70307-46D9-48FC-A11F-253E8909F522}" type="slidenum">
              <a:rPr lang="en-US" smtClean="0"/>
              <a:pPr>
                <a:defRPr/>
              </a:pPr>
              <a:t>10</a:t>
            </a:fld>
            <a:endParaRPr lang="en-US"/>
          </a:p>
        </p:txBody>
      </p:sp>
    </p:spTree>
    <p:extLst>
      <p:ext uri="{BB962C8B-B14F-4D97-AF65-F5344CB8AC3E}">
        <p14:creationId xmlns:p14="http://schemas.microsoft.com/office/powerpoint/2010/main" val="1161413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a:solidFill>
                  <a:srgbClr val="222222"/>
                </a:solidFill>
                <a:latin typeface="Calibri" pitchFamily="34"/>
                <a:cs typeface="Calibri" pitchFamily="34"/>
              </a:rPr>
              <a:t>Y </a:t>
            </a:r>
            <a:r>
              <a:rPr lang="en-GB" dirty="0" err="1">
                <a:solidFill>
                  <a:srgbClr val="222222"/>
                </a:solidFill>
                <a:latin typeface="Calibri" pitchFamily="34"/>
                <a:cs typeface="Calibri" pitchFamily="34"/>
              </a:rPr>
              <a:t>mathau</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adnoddau</a:t>
            </a:r>
            <a:r>
              <a:rPr lang="en-GB" dirty="0">
                <a:solidFill>
                  <a:srgbClr val="222222"/>
                </a:solidFill>
                <a:latin typeface="Calibri" pitchFamily="34"/>
                <a:cs typeface="Calibri" pitchFamily="34"/>
              </a:rPr>
              <a:t> all </a:t>
            </a:r>
            <a:r>
              <a:rPr lang="en-GB" dirty="0" err="1">
                <a:solidFill>
                  <a:srgbClr val="222222"/>
                </a:solidFill>
                <a:latin typeface="Calibri" pitchFamily="34"/>
                <a:cs typeface="Calibri" pitchFamily="34"/>
              </a:rPr>
              <a:t>gynorthwyo</a:t>
            </a:r>
            <a:r>
              <a:rPr lang="en-GB" dirty="0">
                <a:solidFill>
                  <a:srgbClr val="222222"/>
                </a:solidFill>
                <a:latin typeface="Calibri" pitchFamily="34"/>
                <a:cs typeface="Calibri" pitchFamily="34"/>
              </a:rPr>
              <a:t> plant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dddefnyddiol</a:t>
            </a:r>
            <a:r>
              <a:rPr lang="en-GB" dirty="0">
                <a:solidFill>
                  <a:srgbClr val="222222"/>
                </a:solidFill>
                <a:latin typeface="Calibri" pitchFamily="34"/>
                <a:cs typeface="Calibri" pitchFamily="34"/>
              </a:rPr>
              <a:t> I </a:t>
            </a:r>
            <a:r>
              <a:rPr lang="en-GB" dirty="0" err="1">
                <a:solidFill>
                  <a:srgbClr val="222222"/>
                </a:solidFill>
                <a:latin typeface="Calibri" pitchFamily="34"/>
                <a:cs typeface="Calibri" pitchFamily="34"/>
              </a:rPr>
              <a:t>blant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eraill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gweledol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mapiau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meddawl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a.y.b</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mapiau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meddwl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gallu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cynnwys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lluniau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os</a:t>
            </a:r>
            <a:r>
              <a:rPr lang="en-GB" dirty="0">
                <a:solidFill>
                  <a:srgbClr val="222222"/>
                </a:solidFill>
                <a:latin typeface="Calibri" pitchFamily="34"/>
                <a:cs typeface="Calibri" pitchFamily="34"/>
              </a:rPr>
              <a:t> and </a:t>
            </a:r>
            <a:r>
              <a:rPr lang="en-GB" dirty="0" err="1">
                <a:solidFill>
                  <a:srgbClr val="222222"/>
                </a:solidFill>
                <a:latin typeface="Calibri" pitchFamily="34"/>
                <a:cs typeface="Calibri" pitchFamily="34"/>
              </a:rPr>
              <a:t>yw’r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plentyn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eisiau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ysgrifennu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nhw’n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adnodd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gwych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gynorthwyo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plentyn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ddelweddu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meddyliau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syniadau</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byrddau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osgo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cynorthwyo</a:t>
            </a:r>
            <a:r>
              <a:rPr lang="en-GB" dirty="0">
                <a:solidFill>
                  <a:srgbClr val="222222"/>
                </a:solidFill>
                <a:latin typeface="Calibri" pitchFamily="34"/>
                <a:cs typeface="Calibri" pitchFamily="34"/>
              </a:rPr>
              <a:t> plenty I </a:t>
            </a:r>
            <a:r>
              <a:rPr lang="en-GB" dirty="0" err="1">
                <a:solidFill>
                  <a:srgbClr val="222222"/>
                </a:solidFill>
                <a:latin typeface="Calibri" pitchFamily="34"/>
                <a:cs typeface="Calibri" pitchFamily="34"/>
              </a:rPr>
              <a:t>wneud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gwelll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cyswllt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llygad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ysgrifennu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Lluniau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cynorthwyo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gofio </a:t>
            </a:r>
            <a:r>
              <a:rPr lang="en-GB" dirty="0" err="1">
                <a:solidFill>
                  <a:srgbClr val="222222"/>
                </a:solidFill>
                <a:latin typeface="Calibri" pitchFamily="34"/>
                <a:cs typeface="Calibri" pitchFamily="34"/>
              </a:rPr>
              <a:t>siapau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llythrennau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a.y.b</a:t>
            </a:r>
            <a:r>
              <a:rPr lang="en-GB" dirty="0">
                <a:solidFill>
                  <a:srgbClr val="222222"/>
                </a:solidFill>
                <a:latin typeface="Calibri" pitchFamily="34"/>
                <a:cs typeface="Calibri" pitchFamily="34"/>
              </a:rPr>
              <a:t> </a:t>
            </a:r>
          </a:p>
          <a:p>
            <a:pPr lvl="0"/>
            <a:endParaRPr lang="en-GB" dirty="0">
              <a:solidFill>
                <a:srgbClr val="222222"/>
              </a:solidFill>
              <a:latin typeface="Calibri" pitchFamily="34"/>
              <a:cs typeface="Calibri" pitchFamily="34"/>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11</a:t>
            </a:fld>
            <a:endParaRPr lang="en-US"/>
          </a:p>
        </p:txBody>
      </p:sp>
    </p:spTree>
    <p:extLst>
      <p:ext uri="{BB962C8B-B14F-4D97-AF65-F5344CB8AC3E}">
        <p14:creationId xmlns:p14="http://schemas.microsoft.com/office/powerpoint/2010/main" val="2346230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a:solidFill>
                  <a:srgbClr val="222222"/>
                </a:solidFill>
                <a:latin typeface="Calibri" pitchFamily="34"/>
                <a:cs typeface="Calibri" pitchFamily="34"/>
              </a:rPr>
              <a:t>Mae </a:t>
            </a:r>
            <a:r>
              <a:rPr lang="en-GB" dirty="0" err="1">
                <a:solidFill>
                  <a:srgbClr val="222222"/>
                </a:solidFill>
                <a:latin typeface="Calibri" pitchFamily="34"/>
                <a:cs typeface="Calibri" pitchFamily="34"/>
              </a:rPr>
              <a:t>wyddor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lliwiau’r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enfys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ble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cytseiniaid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las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llafariaid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goch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gwyrdd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oherwydd</a:t>
            </a:r>
            <a:r>
              <a:rPr lang="en-GB" dirty="0">
                <a:solidFill>
                  <a:srgbClr val="222222"/>
                </a:solidFill>
                <a:latin typeface="Calibri" pitchFamily="34"/>
                <a:cs typeface="Calibri" pitchFamily="34"/>
              </a:rPr>
              <a:t> gall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gytsain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neu’n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lafariad</a:t>
            </a:r>
            <a:r>
              <a:rPr lang="en-GB" dirty="0">
                <a:solidFill>
                  <a:srgbClr val="222222"/>
                </a:solidFill>
                <a:latin typeface="Calibri" pitchFamily="34"/>
                <a:cs typeface="Calibri" pitchFamily="34"/>
              </a:rPr>
              <a:t>.  Gall </a:t>
            </a:r>
            <a:r>
              <a:rPr lang="en-GB" dirty="0" err="1">
                <a:solidFill>
                  <a:srgbClr val="222222"/>
                </a:solidFill>
                <a:latin typeface="Calibri" pitchFamily="34"/>
                <a:cs typeface="Calibri" pitchFamily="34"/>
              </a:rPr>
              <a:t>gosod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nhw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patrwm</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helpu’r</a:t>
            </a:r>
            <a:r>
              <a:rPr lang="en-GB" dirty="0">
                <a:solidFill>
                  <a:srgbClr val="222222"/>
                </a:solidFill>
                <a:latin typeface="Calibri" pitchFamily="34"/>
                <a:cs typeface="Calibri" pitchFamily="34"/>
              </a:rPr>
              <a:t> plenty I </a:t>
            </a:r>
            <a:r>
              <a:rPr lang="en-GB" dirty="0" err="1">
                <a:solidFill>
                  <a:srgbClr val="222222"/>
                </a:solidFill>
                <a:latin typeface="Calibri" pitchFamily="34"/>
                <a:cs typeface="Calibri" pitchFamily="34"/>
              </a:rPr>
              <a:t>adnabod</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chofion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dilyniant</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llythrennau</a:t>
            </a:r>
            <a:r>
              <a:rPr lang="en-GB" dirty="0">
                <a:solidFill>
                  <a:srgbClr val="222222"/>
                </a:solidFill>
                <a:latin typeface="Calibri" pitchFamily="34"/>
                <a:cs typeface="Calibri" pitchFamily="34"/>
              </a:rPr>
              <a:t> a gall </a:t>
            </a:r>
            <a:r>
              <a:rPr lang="en-GB" dirty="0" err="1">
                <a:solidFill>
                  <a:srgbClr val="222222"/>
                </a:solidFill>
                <a:latin typeface="Calibri" pitchFamily="34"/>
                <a:cs typeface="Calibri" pitchFamily="34"/>
              </a:rPr>
              <a:t>gael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defnyddio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gemau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sillafu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gydag</a:t>
            </a:r>
            <a:r>
              <a:rPr lang="en-GB" dirty="0">
                <a:solidFill>
                  <a:srgbClr val="222222"/>
                </a:solidFill>
                <a:latin typeface="Calibri" pitchFamily="34"/>
                <a:cs typeface="Calibri" pitchFamily="34"/>
              </a:rPr>
              <a:t> person </a:t>
            </a:r>
            <a:r>
              <a:rPr lang="en-GB" dirty="0" err="1">
                <a:solidFill>
                  <a:srgbClr val="222222"/>
                </a:solidFill>
                <a:latin typeface="Calibri" pitchFamily="34"/>
                <a:cs typeface="Calibri" pitchFamily="34"/>
              </a:rPr>
              <a:t>mwy</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gwybodus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oedolyn</a:t>
            </a:r>
            <a:r>
              <a:rPr lang="en-GB" dirty="0">
                <a:solidFill>
                  <a:srgbClr val="222222"/>
                </a:solidFill>
                <a:latin typeface="Calibri" pitchFamily="34"/>
                <a:cs typeface="Calibri" pitchFamily="34"/>
              </a:rPr>
              <a:t> neu </a:t>
            </a:r>
            <a:r>
              <a:rPr lang="en-GB" dirty="0" err="1">
                <a:solidFill>
                  <a:srgbClr val="222222"/>
                </a:solidFill>
                <a:latin typeface="Calibri" pitchFamily="34"/>
                <a:cs typeface="Calibri" pitchFamily="34"/>
              </a:rPr>
              <a:t>blentyn</a:t>
            </a:r>
            <a:r>
              <a:rPr lang="en-GB" dirty="0">
                <a:solidFill>
                  <a:srgbClr val="222222"/>
                </a:solidFill>
                <a:latin typeface="Calibri" pitchFamily="34"/>
                <a:cs typeface="Calibri" pitchFamily="34"/>
              </a:rPr>
              <a:t>.</a:t>
            </a:r>
          </a:p>
          <a:p>
            <a:pPr lvl="0"/>
            <a:endParaRPr lang="en-GB" dirty="0">
              <a:solidFill>
                <a:srgbClr val="222222"/>
              </a:solidFill>
              <a:latin typeface="Calibri" pitchFamily="34"/>
              <a:cs typeface="Calibri" pitchFamily="34"/>
            </a:endParaRPr>
          </a:p>
          <a:p>
            <a:pPr lvl="0"/>
            <a:r>
              <a:rPr lang="en-GB" dirty="0">
                <a:solidFill>
                  <a:srgbClr val="222222"/>
                </a:solidFill>
                <a:latin typeface="Calibri" pitchFamily="34"/>
                <a:cs typeface="Calibri" pitchFamily="34"/>
              </a:rPr>
              <a:t>Mae </a:t>
            </a:r>
            <a:r>
              <a:rPr lang="en-GB" dirty="0" err="1">
                <a:solidFill>
                  <a:srgbClr val="222222"/>
                </a:solidFill>
                <a:latin typeface="Calibri" pitchFamily="34"/>
                <a:cs typeface="Calibri" pitchFamily="34"/>
              </a:rPr>
              <a:t>papur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lliw</a:t>
            </a:r>
            <a:r>
              <a:rPr lang="en-GB" dirty="0">
                <a:solidFill>
                  <a:srgbClr val="222222"/>
                </a:solidFill>
                <a:latin typeface="Calibri" pitchFamily="34"/>
                <a:cs typeface="Calibri" pitchFamily="34"/>
              </a:rPr>
              <a:t> pastel neu </a:t>
            </a:r>
            <a:r>
              <a:rPr lang="en-GB" dirty="0" err="1">
                <a:solidFill>
                  <a:srgbClr val="222222"/>
                </a:solidFill>
                <a:latin typeface="Calibri" pitchFamily="34"/>
                <a:cs typeface="Calibri" pitchFamily="34"/>
              </a:rPr>
              <a:t>bwerbwynt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gefndir</a:t>
            </a:r>
            <a:r>
              <a:rPr lang="en-GB" dirty="0">
                <a:solidFill>
                  <a:srgbClr val="222222"/>
                </a:solidFill>
                <a:latin typeface="Calibri" pitchFamily="34"/>
                <a:cs typeface="Calibri" pitchFamily="34"/>
              </a:rPr>
              <a:t> pastel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helpu’r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sgiliau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darllen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print du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gefndir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anodd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ogystal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byddwch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ofalus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ffont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ysgrifennu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gwrliog</a:t>
            </a:r>
            <a:r>
              <a:rPr lang="en-GB" dirty="0">
                <a:solidFill>
                  <a:srgbClr val="222222"/>
                </a:solidFill>
                <a:latin typeface="Calibri" pitchFamily="34"/>
                <a:cs typeface="Calibri" pitchFamily="34"/>
              </a:rPr>
              <a:t>.  Mae Comic Sans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addas ac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rhestr</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ffontiau</a:t>
            </a:r>
            <a:r>
              <a:rPr lang="en-GB" dirty="0">
                <a:solidFill>
                  <a:srgbClr val="222222"/>
                </a:solidFill>
                <a:latin typeface="Calibri" pitchFamily="34"/>
                <a:cs typeface="Calibri" pitchFamily="34"/>
              </a:rPr>
              <a:t> addas </a:t>
            </a:r>
            <a:r>
              <a:rPr lang="en-GB" dirty="0" err="1">
                <a:solidFill>
                  <a:srgbClr val="222222"/>
                </a:solidFill>
                <a:latin typeface="Calibri" pitchFamily="34"/>
                <a:cs typeface="Calibri" pitchFamily="34"/>
              </a:rPr>
              <a:t>eraill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wefan</a:t>
            </a:r>
            <a:r>
              <a:rPr lang="en-GB" dirty="0">
                <a:solidFill>
                  <a:srgbClr val="222222"/>
                </a:solidFill>
                <a:latin typeface="Calibri" pitchFamily="34"/>
                <a:cs typeface="Calibri" pitchFamily="34"/>
              </a:rPr>
              <a:t> British Dyslexia Association website. </a:t>
            </a:r>
          </a:p>
          <a:p>
            <a:pPr lvl="0"/>
            <a:endParaRPr lang="en-GB" dirty="0">
              <a:solidFill>
                <a:srgbClr val="222222"/>
              </a:solidFill>
              <a:latin typeface="Calibri" pitchFamily="34"/>
              <a:cs typeface="Calibri" pitchFamily="34"/>
            </a:endParaRPr>
          </a:p>
          <a:p>
            <a:pPr lvl="0"/>
            <a:r>
              <a:rPr lang="en-GB" dirty="0">
                <a:solidFill>
                  <a:srgbClr val="222222"/>
                </a:solidFill>
                <a:latin typeface="Calibri" pitchFamily="34"/>
                <a:cs typeface="Calibri" pitchFamily="34"/>
              </a:rPr>
              <a:t>Mae </a:t>
            </a:r>
            <a:r>
              <a:rPr lang="en-GB" dirty="0" err="1">
                <a:solidFill>
                  <a:srgbClr val="222222"/>
                </a:solidFill>
                <a:latin typeface="Calibri" pitchFamily="34"/>
                <a:cs typeface="Calibri" pitchFamily="34"/>
              </a:rPr>
              <a:t>gorchuddion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plastig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ddefnyddio</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fater</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geisio</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methu</a:t>
            </a:r>
            <a:r>
              <a:rPr lang="en-GB" dirty="0">
                <a:solidFill>
                  <a:srgbClr val="222222"/>
                </a:solidFill>
                <a:latin typeface="Calibri" pitchFamily="34"/>
                <a:cs typeface="Calibri" pitchFamily="34"/>
              </a:rPr>
              <a:t> er </a:t>
            </a:r>
            <a:r>
              <a:rPr lang="en-GB" dirty="0" err="1">
                <a:solidFill>
                  <a:srgbClr val="222222"/>
                </a:solidFill>
                <a:latin typeface="Calibri" pitchFamily="34"/>
                <a:cs typeface="Calibri" pitchFamily="34"/>
              </a:rPr>
              <a:t>mwyn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canfod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lliw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addas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gwahanol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unigolion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syniad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gefn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fedruddion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lliw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helpu</a:t>
            </a:r>
            <a:r>
              <a:rPr lang="en-GB" dirty="0">
                <a:solidFill>
                  <a:srgbClr val="222222"/>
                </a:solidFill>
                <a:latin typeface="Calibri" pitchFamily="34"/>
                <a:cs typeface="Calibri" pitchFamily="34"/>
              </a:rPr>
              <a:t> plant I </a:t>
            </a:r>
            <a:r>
              <a:rPr lang="en-GB" dirty="0" err="1">
                <a:solidFill>
                  <a:srgbClr val="222222"/>
                </a:solidFill>
                <a:latin typeface="Calibri" pitchFamily="34"/>
                <a:cs typeface="Calibri" pitchFamily="34"/>
              </a:rPr>
              <a:t>gadw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lle</a:t>
            </a:r>
            <a:r>
              <a:rPr lang="en-GB" dirty="0">
                <a:solidFill>
                  <a:srgbClr val="222222"/>
                </a:solidFill>
                <a:latin typeface="Calibri" pitchFamily="34"/>
                <a:cs typeface="Calibri" pitchFamily="34"/>
              </a:rPr>
              <a:t> pan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darllen</a:t>
            </a:r>
            <a:r>
              <a:rPr lang="en-GB" dirty="0">
                <a:solidFill>
                  <a:srgbClr val="222222"/>
                </a:solidFill>
                <a:latin typeface="Calibri" pitchFamily="34"/>
                <a:cs typeface="Calibri" pitchFamily="34"/>
              </a:rPr>
              <a:t>.  Mae offer </a:t>
            </a:r>
            <a:r>
              <a:rPr lang="en-GB" dirty="0" err="1">
                <a:solidFill>
                  <a:srgbClr val="222222"/>
                </a:solidFill>
                <a:latin typeface="Calibri" pitchFamily="34"/>
                <a:cs typeface="Calibri" pitchFamily="34"/>
              </a:rPr>
              <a:t>technolegol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llais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destun</a:t>
            </a:r>
            <a:r>
              <a:rPr lang="en-GB" dirty="0">
                <a:solidFill>
                  <a:srgbClr val="222222"/>
                </a:solidFill>
                <a:latin typeface="Calibri" pitchFamily="34"/>
                <a:cs typeface="Calibri" pitchFamily="34"/>
              </a:rPr>
              <a:t> ( speech to text)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ddefnyddiol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unigolion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y gem TRUGS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Gymraeg</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Saesneg</a:t>
            </a:r>
            <a:r>
              <a:rPr lang="en-GB" dirty="0">
                <a:solidFill>
                  <a:srgbClr val="222222"/>
                </a:solidFill>
                <a:latin typeface="Calibri" pitchFamily="34"/>
                <a:cs typeface="Calibri" pitchFamily="34"/>
              </a:rPr>
              <a:t> – </a:t>
            </a:r>
            <a:r>
              <a:rPr lang="en-GB" dirty="0" err="1">
                <a:solidFill>
                  <a:srgbClr val="222222"/>
                </a:solidFill>
                <a:latin typeface="Calibri" pitchFamily="34"/>
                <a:cs typeface="Calibri" pitchFamily="34"/>
              </a:rPr>
              <a:t>modd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amlsynhwyraidd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ddsygu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sut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ddarllen</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sillafu</a:t>
            </a:r>
            <a:r>
              <a:rPr lang="en-GB" dirty="0">
                <a:solidFill>
                  <a:srgbClr val="222222"/>
                </a:solidFill>
                <a:latin typeface="Calibri" pitchFamily="34"/>
                <a:cs typeface="Calibri" pitchFamily="34"/>
              </a:rPr>
              <a:t>. </a:t>
            </a:r>
            <a:endParaRPr lang="en-GB" dirty="0">
              <a:latin typeface="Calibri" pitchFamily="34"/>
              <a:cs typeface="Times New Roman" pitchFamily="18"/>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12</a:t>
            </a:fld>
            <a:endParaRPr lang="en-US"/>
          </a:p>
        </p:txBody>
      </p:sp>
    </p:spTree>
    <p:extLst>
      <p:ext uri="{BB962C8B-B14F-4D97-AF65-F5344CB8AC3E}">
        <p14:creationId xmlns:p14="http://schemas.microsoft.com/office/powerpoint/2010/main" val="17368859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13</a:t>
            </a:fld>
            <a:endParaRPr lang="en-GB"/>
          </a:p>
        </p:txBody>
      </p:sp>
    </p:spTree>
    <p:extLst>
      <p:ext uri="{BB962C8B-B14F-4D97-AF65-F5344CB8AC3E}">
        <p14:creationId xmlns:p14="http://schemas.microsoft.com/office/powerpoint/2010/main" val="3284435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anhawster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cyfatebol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rhifedd</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bwysig</a:t>
            </a:r>
            <a:r>
              <a:rPr lang="en-GB" dirty="0">
                <a:solidFill>
                  <a:srgbClr val="222222"/>
                </a:solidFill>
                <a:latin typeface="Calibri" pitchFamily="34"/>
                <a:cs typeface="Calibri" pitchFamily="34"/>
              </a:rPr>
              <a:t> nodi bod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agweddau</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rifedd</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nid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phob</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agwedd</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fathemateg</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adnabyddus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nid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wedi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ymchwilio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cymaint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chwaith</a:t>
            </a:r>
            <a:r>
              <a:rPr lang="en-GB" dirty="0">
                <a:solidFill>
                  <a:srgbClr val="222222"/>
                </a:solidFill>
                <a:latin typeface="Calibri" pitchFamily="34"/>
                <a:cs typeface="Calibri" pitchFamily="34"/>
              </a:rPr>
              <a:t>.  Er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rhwng</a:t>
            </a:r>
            <a:r>
              <a:rPr lang="en-GB" dirty="0">
                <a:solidFill>
                  <a:srgbClr val="222222"/>
                </a:solidFill>
                <a:latin typeface="Calibri" pitchFamily="34"/>
                <a:cs typeface="Calibri" pitchFamily="34"/>
              </a:rPr>
              <a:t> 50 a 60% o </a:t>
            </a:r>
            <a:r>
              <a:rPr lang="en-GB" dirty="0" err="1">
                <a:solidFill>
                  <a:srgbClr val="222222"/>
                </a:solidFill>
                <a:latin typeface="Calibri" pitchFamily="34"/>
                <a:cs typeface="Calibri" pitchFamily="34"/>
              </a:rPr>
              <a:t>unigolion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fath</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genfogaeth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gweledol</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ymarferol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cynorthwyo</a:t>
            </a:r>
            <a:r>
              <a:rPr lang="en-GB" dirty="0">
                <a:solidFill>
                  <a:srgbClr val="222222"/>
                </a:solidFill>
                <a:latin typeface="Calibri" pitchFamily="34"/>
                <a:cs typeface="Calibri" pitchFamily="34"/>
              </a:rPr>
              <a:t>..</a:t>
            </a:r>
            <a:endParaRPr lang="en-GB" dirty="0">
              <a:latin typeface="Calibri" pitchFamily="34"/>
              <a:cs typeface="Times New Roman" pitchFamily="18"/>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14</a:t>
            </a:fld>
            <a:endParaRPr lang="en-US"/>
          </a:p>
        </p:txBody>
      </p:sp>
    </p:spTree>
    <p:extLst>
      <p:ext uri="{BB962C8B-B14F-4D97-AF65-F5344CB8AC3E}">
        <p14:creationId xmlns:p14="http://schemas.microsoft.com/office/powerpoint/2010/main" val="6811265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Clicio ar y ddolen i wylio’r clip</a:t>
            </a:r>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15</a:t>
            </a:fld>
            <a:endParaRPr lang="en-US"/>
          </a:p>
        </p:txBody>
      </p:sp>
    </p:spTree>
    <p:extLst>
      <p:ext uri="{BB962C8B-B14F-4D97-AF65-F5344CB8AC3E}">
        <p14:creationId xmlns:p14="http://schemas.microsoft.com/office/powerpoint/2010/main" val="3182619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a:solidFill>
                  <a:srgbClr val="222222"/>
                </a:solidFill>
                <a:latin typeface="Calibri" pitchFamily="34"/>
                <a:cs typeface="Calibri" pitchFamily="34"/>
              </a:rPr>
              <a:t>Mae diagnosis o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llawer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mwy</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cyffredin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y sector </a:t>
            </a:r>
            <a:r>
              <a:rPr lang="en-GB" dirty="0" err="1">
                <a:solidFill>
                  <a:srgbClr val="222222"/>
                </a:solidFill>
                <a:latin typeface="Calibri" pitchFamily="34"/>
                <a:cs typeface="Calibri" pitchFamily="34"/>
              </a:rPr>
              <a:t>uwchradd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cynradd</a:t>
            </a:r>
            <a:r>
              <a:rPr lang="en-GB" dirty="0">
                <a:solidFill>
                  <a:srgbClr val="222222"/>
                </a:solidFill>
                <a:latin typeface="Calibri" pitchFamily="34"/>
                <a:cs typeface="Calibri" pitchFamily="34"/>
              </a:rPr>
              <a:t>.</a:t>
            </a:r>
          </a:p>
          <a:p>
            <a:pPr lvl="0"/>
            <a:r>
              <a:rPr lang="en-GB" dirty="0" err="1">
                <a:solidFill>
                  <a:srgbClr val="222222"/>
                </a:solidFill>
                <a:latin typeface="Calibri" pitchFamily="34"/>
                <a:cs typeface="Calibri" pitchFamily="34"/>
              </a:rPr>
              <a:t>Oes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unrhyw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brofiad</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PAP?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anhawsterau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penodol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rhifedd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gyfrifol</a:t>
            </a:r>
            <a:r>
              <a:rPr lang="en-GB" dirty="0">
                <a:solidFill>
                  <a:srgbClr val="222222"/>
                </a:solidFill>
                <a:latin typeface="Calibri" pitchFamily="34"/>
                <a:cs typeface="Calibri" pitchFamily="34"/>
              </a:rPr>
              <a:t> am </a:t>
            </a:r>
            <a:r>
              <a:rPr lang="en-GB" dirty="0" err="1">
                <a:solidFill>
                  <a:srgbClr val="222222"/>
                </a:solidFill>
                <a:latin typeface="Calibri" pitchFamily="34"/>
                <a:cs typeface="Calibri" pitchFamily="34"/>
              </a:rPr>
              <a:t>unigolion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tangyflawni</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fel</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gwlewch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Mae e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broblem</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ol</a:t>
            </a:r>
            <a:r>
              <a:rPr lang="en-GB" dirty="0">
                <a:solidFill>
                  <a:srgbClr val="222222"/>
                </a:solidFill>
                <a:latin typeface="Calibri" pitchFamily="34"/>
                <a:cs typeface="Calibri" pitchFamily="34"/>
              </a:rPr>
              <a:t> Brian Butterworth,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enwog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maes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eithaf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cyffredin</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broblem</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cyd-daro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a:t>
            </a:r>
            <a:endParaRPr lang="en-GB" dirty="0">
              <a:latin typeface="Calibri" pitchFamily="34"/>
              <a:cs typeface="Times New Roman" pitchFamily="18"/>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16</a:t>
            </a:fld>
            <a:endParaRPr lang="en-US"/>
          </a:p>
        </p:txBody>
      </p:sp>
    </p:spTree>
    <p:extLst>
      <p:ext uri="{BB962C8B-B14F-4D97-AF65-F5344CB8AC3E}">
        <p14:creationId xmlns:p14="http://schemas.microsoft.com/office/powerpoint/2010/main" val="3479485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solidFill>
                  <a:srgbClr val="222222"/>
                </a:solidFill>
                <a:latin typeface="Calibri" pitchFamily="34"/>
                <a:cs typeface="Calibri" pitchFamily="34"/>
              </a:rPr>
              <a:t>Mae </a:t>
            </a:r>
            <a:r>
              <a:rPr lang="en-GB" dirty="0" err="1">
                <a:solidFill>
                  <a:srgbClr val="222222"/>
                </a:solidFill>
                <a:latin typeface="Calibri" pitchFamily="34"/>
                <a:cs typeface="Calibri" pitchFamily="34"/>
              </a:rPr>
              <a:t>diffinio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llawer</a:t>
            </a:r>
            <a:r>
              <a:rPr lang="en-GB" dirty="0">
                <a:solidFill>
                  <a:srgbClr val="222222"/>
                </a:solidFill>
                <a:latin typeface="Calibri" pitchFamily="34"/>
                <a:cs typeface="Calibri" pitchFamily="34"/>
              </a:rPr>
              <a:t> haws </a:t>
            </a:r>
            <a:r>
              <a:rPr lang="en-GB" dirty="0" err="1">
                <a:solidFill>
                  <a:srgbClr val="222222"/>
                </a:solidFill>
                <a:latin typeface="Calibri" pitchFamily="34"/>
                <a:cs typeface="Calibri" pitchFamily="34"/>
              </a:rPr>
              <a:t>na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diffinio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sleid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manwl</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chynhwysfawr</a:t>
            </a:r>
            <a:r>
              <a:rPr lang="en-GB" dirty="0">
                <a:solidFill>
                  <a:srgbClr val="222222"/>
                </a:solidFill>
                <a:latin typeface="Calibri" pitchFamily="34"/>
                <a:cs typeface="Calibri" pitchFamily="34"/>
              </a:rPr>
              <a:t>, felly </a:t>
            </a:r>
            <a:r>
              <a:rPr lang="en-GB" dirty="0" err="1">
                <a:solidFill>
                  <a:srgbClr val="222222"/>
                </a:solidFill>
                <a:latin typeface="Calibri" pitchFamily="34"/>
                <a:cs typeface="Calibri" pitchFamily="34"/>
              </a:rPr>
              <a:t>gwnewch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amser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ddarllen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Eto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wedi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gysylltu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sut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ymennydd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gweithio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wahanol</a:t>
            </a:r>
            <a:r>
              <a:rPr lang="en-GB" dirty="0">
                <a:solidFill>
                  <a:srgbClr val="222222"/>
                </a:solidFill>
                <a:latin typeface="Calibri" pitchFamily="34"/>
                <a:cs typeface="Calibri" pitchFamily="34"/>
              </a:rPr>
              <a:t> – </a:t>
            </a:r>
            <a:r>
              <a:rPr lang="en-GB" dirty="0" err="1">
                <a:solidFill>
                  <a:srgbClr val="222222"/>
                </a:solidFill>
                <a:latin typeface="Calibri" pitchFamily="34"/>
                <a:cs typeface="Calibri" pitchFamily="34"/>
              </a:rPr>
              <a:t>ffordd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gwahanol</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feddwl</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dysgu</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gweithredoedd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rhesymu</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rhif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defnyddio’r</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rhan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ymennydd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weithredol</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chof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tymor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ddefnyddio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darllen</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sillafu</a:t>
            </a:r>
            <a:r>
              <a:rPr lang="en-GB" dirty="0">
                <a:solidFill>
                  <a:srgbClr val="222222"/>
                </a:solidFill>
                <a:latin typeface="Calibri" pitchFamily="34"/>
                <a:cs typeface="Calibri" pitchFamily="34"/>
              </a:rPr>
              <a:t> felly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dystiolaeth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cysylltiad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amlwg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rhwng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dyscalwlia</a:t>
            </a:r>
            <a:r>
              <a:rPr lang="en-GB" dirty="0">
                <a:solidFill>
                  <a:srgbClr val="222222"/>
                </a:solidFill>
                <a:latin typeface="Calibri" pitchFamily="34"/>
                <a:cs typeface="Calibri" pitchFamily="34"/>
              </a:rPr>
              <a:t>.</a:t>
            </a:r>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17</a:t>
            </a:fld>
            <a:endParaRPr lang="en-US"/>
          </a:p>
        </p:txBody>
      </p:sp>
    </p:spTree>
    <p:extLst>
      <p:ext uri="{BB962C8B-B14F-4D97-AF65-F5344CB8AC3E}">
        <p14:creationId xmlns:p14="http://schemas.microsoft.com/office/powerpoint/2010/main" val="1544771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solidFill>
                  <a:srgbClr val="222222"/>
                </a:solidFill>
                <a:latin typeface="Calibri" pitchFamily="34"/>
                <a:cs typeface="Calibri" pitchFamily="34"/>
              </a:rPr>
              <a:t>Mae </a:t>
            </a:r>
            <a:r>
              <a:rPr lang="en-GB" dirty="0" err="1">
                <a:solidFill>
                  <a:srgbClr val="222222"/>
                </a:solidFill>
                <a:latin typeface="Calibri" pitchFamily="34"/>
                <a:cs typeface="Calibri" pitchFamily="34"/>
              </a:rPr>
              <a:t>nodweddion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debyg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oherwydd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effaith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ddatblygiad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emosiynol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unigolyn</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cymhelliant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awydd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ddysgu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gyfyngiedig</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gallu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arwain</a:t>
            </a:r>
            <a:r>
              <a:rPr lang="en-GB" dirty="0">
                <a:solidFill>
                  <a:srgbClr val="222222"/>
                </a:solidFill>
                <a:latin typeface="Calibri" pitchFamily="34"/>
                <a:cs typeface="Calibri" pitchFamily="34"/>
              </a:rPr>
              <a:t> at </a:t>
            </a:r>
            <a:r>
              <a:rPr lang="en-GB" dirty="0" err="1">
                <a:solidFill>
                  <a:srgbClr val="222222"/>
                </a:solidFill>
                <a:latin typeface="Calibri" pitchFamily="34"/>
                <a:cs typeface="Calibri" pitchFamily="34"/>
              </a:rPr>
              <a:t>deimladau</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fethiant</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gor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bryder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hunan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barch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isel</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diffyg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hunan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hyder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ystod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gweithgareddau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rhif</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gwersi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mathemateg</a:t>
            </a:r>
            <a:r>
              <a:rPr lang="en-GB" dirty="0">
                <a:solidFill>
                  <a:srgbClr val="222222"/>
                </a:solidFill>
                <a:latin typeface="Calibri" pitchFamily="34"/>
                <a:cs typeface="Calibri" pitchFamily="34"/>
              </a:rPr>
              <a:t>. Gall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arwain</a:t>
            </a:r>
            <a:r>
              <a:rPr lang="en-GB" dirty="0">
                <a:solidFill>
                  <a:srgbClr val="222222"/>
                </a:solidFill>
                <a:latin typeface="Calibri" pitchFamily="34"/>
                <a:cs typeface="Calibri" pitchFamily="34"/>
              </a:rPr>
              <a:t> at </a:t>
            </a:r>
            <a:r>
              <a:rPr lang="en-GB" dirty="0" err="1">
                <a:solidFill>
                  <a:srgbClr val="222222"/>
                </a:solidFill>
                <a:latin typeface="Calibri" pitchFamily="34"/>
                <a:cs typeface="Calibri" pitchFamily="34"/>
              </a:rPr>
              <a:t>osgoad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tasgau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rhif</a:t>
            </a:r>
            <a:r>
              <a:rPr lang="en-GB" dirty="0">
                <a:solidFill>
                  <a:srgbClr val="222222"/>
                </a:solidFill>
                <a:latin typeface="Calibri" pitchFamily="34"/>
                <a:cs typeface="Calibri" pitchFamily="34"/>
              </a:rPr>
              <a:t> –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angen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fynd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I’r</a:t>
            </a:r>
            <a:r>
              <a:rPr lang="en-GB" dirty="0">
                <a:solidFill>
                  <a:srgbClr val="222222"/>
                </a:solidFill>
                <a:latin typeface="Calibri" pitchFamily="34"/>
                <a:cs typeface="Calibri" pitchFamily="34"/>
              </a:rPr>
              <a:t> ty </a:t>
            </a:r>
            <a:r>
              <a:rPr lang="en-GB" dirty="0" err="1">
                <a:solidFill>
                  <a:srgbClr val="222222"/>
                </a:solidFill>
                <a:latin typeface="Calibri" pitchFamily="34"/>
                <a:cs typeface="Calibri" pitchFamily="34"/>
              </a:rPr>
              <a:t>bach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aml</a:t>
            </a:r>
            <a:r>
              <a:rPr lang="en-GB" dirty="0">
                <a:solidFill>
                  <a:srgbClr val="222222"/>
                </a:solidFill>
                <a:latin typeface="Calibri" pitchFamily="34"/>
                <a:cs typeface="Calibri" pitchFamily="34"/>
              </a:rPr>
              <a:t> neu </a:t>
            </a:r>
            <a:r>
              <a:rPr lang="en-GB" dirty="0" err="1">
                <a:solidFill>
                  <a:srgbClr val="222222"/>
                </a:solidFill>
                <a:latin typeface="Calibri" pitchFamily="34"/>
                <a:cs typeface="Calibri" pitchFamily="34"/>
              </a:rPr>
              <a:t>naddu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pensil</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dro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datblygu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agwedd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negyddol</a:t>
            </a:r>
            <a:r>
              <a:rPr lang="en-GB" dirty="0">
                <a:solidFill>
                  <a:srgbClr val="222222"/>
                </a:solidFill>
                <a:latin typeface="Calibri" pitchFamily="34"/>
                <a:cs typeface="Calibri" pitchFamily="34"/>
              </a:rPr>
              <a:t> at y </a:t>
            </a:r>
            <a:r>
              <a:rPr lang="en-GB" dirty="0" err="1">
                <a:solidFill>
                  <a:srgbClr val="222222"/>
                </a:solidFill>
                <a:latin typeface="Calibri" pitchFamily="34"/>
                <a:cs typeface="Calibri" pitchFamily="34"/>
              </a:rPr>
              <a:t>pwnc</a:t>
            </a:r>
            <a:r>
              <a:rPr lang="en-GB" dirty="0">
                <a:solidFill>
                  <a:srgbClr val="222222"/>
                </a:solidFill>
                <a:latin typeface="Calibri" pitchFamily="34"/>
                <a:cs typeface="Calibri" pitchFamily="34"/>
              </a:rPr>
              <a:t>.  Dyna pam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holl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bwysig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adnabod</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nodweddion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er </a:t>
            </a:r>
            <a:r>
              <a:rPr lang="en-GB" dirty="0" err="1">
                <a:solidFill>
                  <a:srgbClr val="222222"/>
                </a:solidFill>
                <a:latin typeface="Calibri" pitchFamily="34"/>
                <a:cs typeface="Calibri" pitchFamily="34"/>
              </a:rPr>
              <a:t>mwyn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gosod</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gweithredoedd</a:t>
            </a:r>
            <a:r>
              <a:rPr lang="en-GB" dirty="0">
                <a:solidFill>
                  <a:srgbClr val="222222"/>
                </a:solidFill>
                <a:latin typeface="Calibri" pitchFamily="34"/>
                <a:cs typeface="Calibri" pitchFamily="34"/>
              </a:rPr>
              <a:t> addas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lle</a:t>
            </a:r>
            <a:r>
              <a:rPr lang="en-GB" dirty="0">
                <a:solidFill>
                  <a:srgbClr val="222222"/>
                </a:solidFill>
                <a:latin typeface="Calibri" pitchFamily="34"/>
                <a:cs typeface="Calibri" pitchFamily="34"/>
              </a:rPr>
              <a:t> I </a:t>
            </a:r>
            <a:r>
              <a:rPr lang="en-GB" dirty="0" err="1">
                <a:solidFill>
                  <a:srgbClr val="222222"/>
                </a:solidFill>
                <a:latin typeface="Calibri" pitchFamily="34"/>
                <a:cs typeface="Calibri" pitchFamily="34"/>
              </a:rPr>
              <a:t>gefnogi’r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unigolyn</a:t>
            </a:r>
            <a:r>
              <a:rPr lang="en-GB" dirty="0">
                <a:solidFill>
                  <a:srgbClr val="222222"/>
                </a:solidFill>
                <a:latin typeface="Calibri" pitchFamily="34"/>
                <a:cs typeface="Calibri" pitchFamily="34"/>
              </a:rPr>
              <a:t>. </a:t>
            </a:r>
            <a:endParaRPr lang="en-GB" dirty="0">
              <a:latin typeface="Calibri" pitchFamily="34"/>
              <a:cs typeface="Times New Roman" pitchFamily="18"/>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18</a:t>
            </a:fld>
            <a:endParaRPr lang="en-US"/>
          </a:p>
        </p:txBody>
      </p:sp>
    </p:spTree>
    <p:extLst>
      <p:ext uri="{BB962C8B-B14F-4D97-AF65-F5344CB8AC3E}">
        <p14:creationId xmlns:p14="http://schemas.microsoft.com/office/powerpoint/2010/main" val="135973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Teachers TV: Dyscalculia – YouTube</a:t>
            </a:r>
            <a:endParaRPr lang="en-GB" dirty="0"/>
          </a:p>
          <a:p>
            <a:r>
              <a:rPr lang="en-GB" dirty="0" err="1"/>
              <a:t>Wrth</a:t>
            </a:r>
            <a:r>
              <a:rPr lang="en-GB" dirty="0"/>
              <a:t> </a:t>
            </a:r>
            <a:r>
              <a:rPr lang="en-GB" dirty="0" err="1"/>
              <a:t>wylio’r</a:t>
            </a:r>
            <a:r>
              <a:rPr lang="en-GB" dirty="0"/>
              <a:t> </a:t>
            </a:r>
            <a:r>
              <a:rPr lang="en-GB" dirty="0" err="1"/>
              <a:t>fideo</a:t>
            </a:r>
            <a:r>
              <a:rPr lang="en-GB" dirty="0"/>
              <a:t> </a:t>
            </a:r>
            <a:r>
              <a:rPr lang="en-GB" dirty="0" err="1"/>
              <a:t>yma</a:t>
            </a:r>
            <a:r>
              <a:rPr lang="en-GB" dirty="0"/>
              <a:t>, </a:t>
            </a:r>
            <a:r>
              <a:rPr lang="en-GB" dirty="0" err="1"/>
              <a:t>nodwch</a:t>
            </a:r>
            <a:r>
              <a:rPr lang="en-GB" dirty="0"/>
              <a:t> </a:t>
            </a:r>
            <a:r>
              <a:rPr lang="en-GB" dirty="0" err="1"/>
              <a:t>unrhyw</a:t>
            </a:r>
            <a:r>
              <a:rPr lang="en-GB" dirty="0"/>
              <a:t> </a:t>
            </a:r>
            <a:r>
              <a:rPr lang="en-GB" dirty="0" err="1"/>
              <a:t>strategaethau</a:t>
            </a:r>
            <a:r>
              <a:rPr lang="en-GB" baseline="0" dirty="0"/>
              <a:t> </a:t>
            </a:r>
            <a:r>
              <a:rPr lang="en-GB" baseline="0" dirty="0" err="1"/>
              <a:t>effeithiol</a:t>
            </a:r>
            <a:r>
              <a:rPr lang="en-GB" baseline="0" dirty="0"/>
              <a:t> </a:t>
            </a:r>
            <a:r>
              <a:rPr lang="en-GB" baseline="0" dirty="0" err="1"/>
              <a:t>i</a:t>
            </a:r>
            <a:r>
              <a:rPr lang="en-GB" baseline="0" dirty="0"/>
              <a:t> </a:t>
            </a:r>
            <a:r>
              <a:rPr lang="en-GB" baseline="0" dirty="0" err="1"/>
              <a:t>gefnogi</a:t>
            </a:r>
            <a:r>
              <a:rPr lang="en-GB" baseline="0" dirty="0"/>
              <a:t> </a:t>
            </a:r>
            <a:r>
              <a:rPr lang="en-GB" baseline="0" dirty="0" err="1"/>
              <a:t>dysgu</a:t>
            </a:r>
            <a:r>
              <a:rPr lang="en-GB" baseline="0" dirty="0"/>
              <a:t>. </a:t>
            </a:r>
          </a:p>
          <a:p>
            <a:r>
              <a:rPr lang="en-GB" dirty="0" err="1"/>
              <a:t>Unrhyw</a:t>
            </a:r>
            <a:r>
              <a:rPr lang="en-GB" dirty="0"/>
              <a:t> </a:t>
            </a:r>
            <a:r>
              <a:rPr lang="en-GB" dirty="0" err="1"/>
              <a:t>negeseuon</a:t>
            </a:r>
            <a:r>
              <a:rPr lang="en-GB" dirty="0"/>
              <a:t> </a:t>
            </a:r>
            <a:r>
              <a:rPr lang="en-GB" dirty="0" err="1"/>
              <a:t>allweddol</a:t>
            </a:r>
            <a:r>
              <a:rPr lang="en-GB" dirty="0"/>
              <a:t> </a:t>
            </a:r>
            <a:r>
              <a:rPr lang="en-GB" dirty="0" err="1"/>
              <a:t>i</a:t>
            </a:r>
            <a:r>
              <a:rPr lang="en-GB" dirty="0"/>
              <a:t> chi </a:t>
            </a:r>
            <a:r>
              <a:rPr lang="en-GB" dirty="0" err="1"/>
              <a:t>fel</a:t>
            </a:r>
            <a:r>
              <a:rPr lang="en-GB" dirty="0"/>
              <a:t> </a:t>
            </a:r>
            <a:r>
              <a:rPr lang="en-GB" dirty="0" err="1"/>
              <a:t>athrawon</a:t>
            </a:r>
            <a:r>
              <a:rPr lang="en-GB" dirty="0"/>
              <a:t>?</a:t>
            </a:r>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19</a:t>
            </a:fld>
            <a:endParaRPr lang="en-GB"/>
          </a:p>
        </p:txBody>
      </p:sp>
    </p:spTree>
    <p:extLst>
      <p:ext uri="{BB962C8B-B14F-4D97-AF65-F5344CB8AC3E}">
        <p14:creationId xmlns:p14="http://schemas.microsoft.com/office/powerpoint/2010/main" val="1015420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lnSpc>
                <a:spcPct val="115000"/>
              </a:lnSpc>
              <a:spcAft>
                <a:spcPts val="800"/>
              </a:spcAft>
              <a:tabLst>
                <a:tab pos="581658" algn="l"/>
                <a:tab pos="1163317" algn="l"/>
                <a:tab pos="1744976" algn="l"/>
                <a:tab pos="2326635" algn="l"/>
                <a:tab pos="2908304" algn="l"/>
                <a:tab pos="3489963" algn="l"/>
                <a:tab pos="4071622" algn="l"/>
                <a:tab pos="4653281" algn="l"/>
                <a:tab pos="5234940" algn="l"/>
                <a:tab pos="5816598" algn="l"/>
                <a:tab pos="6398257" algn="l"/>
                <a:tab pos="6979916" algn="l"/>
                <a:tab pos="7561575" algn="l"/>
                <a:tab pos="8143244" algn="l"/>
                <a:tab pos="8724903" algn="l"/>
                <a:tab pos="9306562" algn="l"/>
              </a:tabLst>
            </a:pPr>
            <a:r>
              <a:rPr lang="en-GB" dirty="0" err="1">
                <a:solidFill>
                  <a:srgbClr val="222222"/>
                </a:solidFill>
                <a:latin typeface="Calibri" pitchFamily="34"/>
                <a:cs typeface="Calibri" pitchFamily="34"/>
              </a:rPr>
              <a:t>Dulliau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ffurfiol</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anffurfiol</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asesu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a:t>
            </a:r>
          </a:p>
          <a:p>
            <a:pPr lvl="0">
              <a:lnSpc>
                <a:spcPct val="115000"/>
              </a:lnSpc>
              <a:spcAft>
                <a:spcPts val="800"/>
              </a:spcAft>
              <a:tabLst>
                <a:tab pos="581658" algn="l"/>
                <a:tab pos="1163317" algn="l"/>
                <a:tab pos="1744976" algn="l"/>
                <a:tab pos="2326635" algn="l"/>
                <a:tab pos="2908304" algn="l"/>
                <a:tab pos="3489963" algn="l"/>
                <a:tab pos="4071622" algn="l"/>
                <a:tab pos="4653281" algn="l"/>
                <a:tab pos="5234940" algn="l"/>
                <a:tab pos="5816598" algn="l"/>
                <a:tab pos="6398257" algn="l"/>
                <a:tab pos="6979916" algn="l"/>
                <a:tab pos="7561575" algn="l"/>
                <a:tab pos="8143244" algn="l"/>
                <a:tab pos="8724903" algn="l"/>
                <a:tab pos="9306562" algn="l"/>
              </a:tabLst>
            </a:pPr>
            <a:r>
              <a:rPr lang="en-GB" dirty="0" err="1">
                <a:solidFill>
                  <a:srgbClr val="222222"/>
                </a:solidFill>
                <a:latin typeface="Calibri" pitchFamily="34"/>
                <a:cs typeface="Calibri" pitchFamily="34"/>
              </a:rPr>
              <a:t>Anffurfiol</a:t>
            </a:r>
            <a:r>
              <a:rPr lang="en-GB" dirty="0">
                <a:solidFill>
                  <a:srgbClr val="222222"/>
                </a:solidFill>
                <a:latin typeface="Calibri" pitchFamily="34"/>
                <a:cs typeface="Calibri" pitchFamily="34"/>
              </a:rPr>
              <a:t> – </a:t>
            </a:r>
            <a:r>
              <a:rPr lang="en-GB" dirty="0" err="1">
                <a:solidFill>
                  <a:srgbClr val="222222"/>
                </a:solidFill>
                <a:latin typeface="Calibri" pitchFamily="34"/>
                <a:cs typeface="Calibri" pitchFamily="34"/>
              </a:rPr>
              <a:t>gan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athro</a:t>
            </a:r>
            <a:r>
              <a:rPr lang="en-GB" dirty="0">
                <a:solidFill>
                  <a:srgbClr val="222222"/>
                </a:solidFill>
                <a:latin typeface="Calibri" pitchFamily="34"/>
                <a:cs typeface="Calibri" pitchFamily="34"/>
              </a:rPr>
              <a:t>/awes </a:t>
            </a:r>
            <a:r>
              <a:rPr lang="en-GB" dirty="0" err="1">
                <a:solidFill>
                  <a:srgbClr val="222222"/>
                </a:solidFill>
                <a:latin typeface="Calibri" pitchFamily="34"/>
                <a:cs typeface="Calibri" pitchFamily="34"/>
              </a:rPr>
              <a:t>ddosbarth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ble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patrymau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nodwyd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amlwg</a:t>
            </a:r>
            <a:r>
              <a:rPr lang="en-GB" dirty="0">
                <a:solidFill>
                  <a:srgbClr val="222222"/>
                </a:solidFill>
                <a:latin typeface="Calibri" pitchFamily="34"/>
                <a:cs typeface="Calibri" pitchFamily="34"/>
              </a:rPr>
              <a:t>. I </a:t>
            </a:r>
            <a:r>
              <a:rPr lang="en-GB" dirty="0" err="1">
                <a:solidFill>
                  <a:srgbClr val="222222"/>
                </a:solidFill>
                <a:latin typeface="Calibri" pitchFamily="34"/>
                <a:cs typeface="Calibri" pitchFamily="34"/>
              </a:rPr>
              <a:t>ddechrau</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bosib</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bydd</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plentyn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gallu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cyfri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ymlaen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rif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arbennig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llawn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hyder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pan </a:t>
            </a:r>
            <a:r>
              <a:rPr lang="en-GB" dirty="0" err="1">
                <a:solidFill>
                  <a:srgbClr val="222222"/>
                </a:solidFill>
                <a:latin typeface="Calibri" pitchFamily="34"/>
                <a:cs typeface="Calibri" pitchFamily="34"/>
              </a:rPr>
              <a:t>mae’n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gyfri</a:t>
            </a:r>
            <a:r>
              <a:rPr lang="en-GB" dirty="0">
                <a:solidFill>
                  <a:srgbClr val="222222"/>
                </a:solidFill>
                <a:latin typeface="Calibri" pitchFamily="34"/>
                <a:cs typeface="Calibri" pitchFamily="34"/>
              </a:rPr>
              <a:t> am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goll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llwyr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oherwydd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nid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ydynt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gallu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meistroli</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dilyniannau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threfnu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rhifau</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dealltwriaeth</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ddilyniant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bwysig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gyfer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tablau</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eto</a:t>
            </a:r>
            <a:r>
              <a:rPr lang="en-GB" dirty="0">
                <a:solidFill>
                  <a:srgbClr val="222222"/>
                </a:solidFill>
                <a:latin typeface="Calibri" pitchFamily="34"/>
                <a:cs typeface="Calibri" pitchFamily="34"/>
              </a:rPr>
              <a:t> all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broblem</a:t>
            </a:r>
            <a:r>
              <a:rPr lang="en-GB" dirty="0">
                <a:solidFill>
                  <a:srgbClr val="222222"/>
                </a:solidFill>
                <a:latin typeface="Calibri" pitchFamily="34"/>
                <a:cs typeface="Calibri" pitchFamily="34"/>
              </a:rPr>
              <a:t>. I </a:t>
            </a:r>
            <a:r>
              <a:rPr lang="en-GB" dirty="0" err="1">
                <a:solidFill>
                  <a:srgbClr val="222222"/>
                </a:solidFill>
                <a:latin typeface="Calibri" pitchFamily="34"/>
                <a:cs typeface="Calibri" pitchFamily="34"/>
              </a:rPr>
              <a:t>gloi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ydyn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nhw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gallu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cyfrif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fesul</a:t>
            </a:r>
            <a:r>
              <a:rPr lang="en-GB" dirty="0">
                <a:solidFill>
                  <a:srgbClr val="222222"/>
                </a:solidFill>
                <a:latin typeface="Calibri" pitchFamily="34"/>
                <a:cs typeface="Calibri" pitchFamily="34"/>
              </a:rPr>
              <a:t> 1, felly </a:t>
            </a:r>
            <a:r>
              <a:rPr lang="en-GB" dirty="0" err="1">
                <a:solidFill>
                  <a:srgbClr val="222222"/>
                </a:solidFill>
                <a:latin typeface="Calibri" pitchFamily="34"/>
                <a:cs typeface="Calibri" pitchFamily="34"/>
              </a:rPr>
              <a:t>defnyddir</a:t>
            </a:r>
            <a:r>
              <a:rPr lang="en-GB" dirty="0">
                <a:solidFill>
                  <a:srgbClr val="222222"/>
                </a:solidFill>
                <a:latin typeface="Calibri" pitchFamily="34"/>
                <a:cs typeface="Calibri" pitchFamily="34"/>
              </a:rPr>
              <a:t> y term ‘</a:t>
            </a:r>
            <a:r>
              <a:rPr lang="en-GB" dirty="0" err="1">
                <a:solidFill>
                  <a:srgbClr val="222222"/>
                </a:solidFill>
                <a:latin typeface="Calibri" pitchFamily="34"/>
                <a:cs typeface="Calibri" pitchFamily="34"/>
              </a:rPr>
              <a:t>subitisation</a:t>
            </a:r>
            <a:r>
              <a:rPr lang="en-GB" dirty="0">
                <a:solidFill>
                  <a:srgbClr val="222222"/>
                </a:solidFill>
                <a:latin typeface="Calibri" pitchFamily="34"/>
                <a:cs typeface="Calibri" pitchFamily="34"/>
              </a:rPr>
              <a:t>’.</a:t>
            </a:r>
          </a:p>
          <a:p>
            <a:pPr lvl="0">
              <a:lnSpc>
                <a:spcPct val="115000"/>
              </a:lnSpc>
              <a:spcAft>
                <a:spcPts val="800"/>
              </a:spcAft>
              <a:tabLst>
                <a:tab pos="581658" algn="l"/>
                <a:tab pos="1163317" algn="l"/>
                <a:tab pos="1744976" algn="l"/>
                <a:tab pos="2326635" algn="l"/>
                <a:tab pos="2908304" algn="l"/>
                <a:tab pos="3489963" algn="l"/>
                <a:tab pos="4071622" algn="l"/>
                <a:tab pos="4653281" algn="l"/>
                <a:tab pos="5234940" algn="l"/>
                <a:tab pos="5816598" algn="l"/>
                <a:tab pos="6398257" algn="l"/>
                <a:tab pos="6979916" algn="l"/>
                <a:tab pos="7561575" algn="l"/>
                <a:tab pos="8143244" algn="l"/>
                <a:tab pos="8724903" algn="l"/>
                <a:tab pos="9306562" algn="l"/>
              </a:tabLst>
            </a:pPr>
            <a:r>
              <a:rPr lang="en-GB" dirty="0">
                <a:solidFill>
                  <a:srgbClr val="222222"/>
                </a:solidFill>
                <a:latin typeface="Calibri" pitchFamily="34"/>
                <a:cs typeface="Calibri" pitchFamily="34"/>
              </a:rPr>
              <a:t>Fe </a:t>
            </a:r>
            <a:r>
              <a:rPr lang="en-GB" dirty="0" err="1">
                <a:solidFill>
                  <a:srgbClr val="222222"/>
                </a:solidFill>
                <a:latin typeface="Calibri" pitchFamily="34"/>
                <a:cs typeface="Calibri" pitchFamily="34"/>
              </a:rPr>
              <a:t>welwch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asesiad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ffurfiol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gwblhau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ymarefrwyr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cymwysedig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profion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fwy</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prin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rhai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mwyaf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cyffredin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ddefnyddio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yw</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offeryn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asesu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cyfrifadurol</a:t>
            </a:r>
            <a:r>
              <a:rPr lang="en-GB" dirty="0">
                <a:solidFill>
                  <a:srgbClr val="222222"/>
                </a:solidFill>
                <a:latin typeface="Calibri" pitchFamily="34"/>
                <a:cs typeface="Calibri" pitchFamily="34"/>
              </a:rPr>
              <a:t> Brian Butterworth</a:t>
            </a: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20</a:t>
            </a:fld>
            <a:endParaRPr lang="en-US"/>
          </a:p>
        </p:txBody>
      </p:sp>
    </p:spTree>
    <p:extLst>
      <p:ext uri="{BB962C8B-B14F-4D97-AF65-F5344CB8AC3E}">
        <p14:creationId xmlns:p14="http://schemas.microsoft.com/office/powerpoint/2010/main" val="17831816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a:solidFill>
                  <a:srgbClr val="222222"/>
                </a:solidFill>
                <a:latin typeface="Calibri" pitchFamily="34"/>
                <a:cs typeface="Calibri" pitchFamily="34"/>
              </a:rPr>
              <a:t>Gall plant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ddatblygu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sgiliau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dealltwriaeth</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rif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ydynt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derbyn</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gefnogaeth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wedi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rhestri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gemau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gweledol</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ymarferol</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datrys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problemau</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gymorth</a:t>
            </a:r>
            <a:r>
              <a:rPr lang="en-GB" dirty="0">
                <a:solidFill>
                  <a:srgbClr val="222222"/>
                </a:solidFill>
                <a:latin typeface="Calibri" pitchFamily="34"/>
                <a:cs typeface="Calibri" pitchFamily="34"/>
              </a:rPr>
              <a:t>.</a:t>
            </a:r>
          </a:p>
          <a:p>
            <a:pPr lvl="0"/>
            <a:r>
              <a:rPr lang="en-GB" dirty="0">
                <a:solidFill>
                  <a:srgbClr val="222222"/>
                </a:solidFill>
                <a:latin typeface="Calibri" pitchFamily="34"/>
                <a:cs typeface="Calibri" pitchFamily="34"/>
              </a:rPr>
              <a:t>Mae e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bwysig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adeiladu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gryfderau</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esbonio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pethau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gwahanol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ffyrdd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Eto</a:t>
            </a:r>
            <a:r>
              <a:rPr lang="en-GB" dirty="0">
                <a:solidFill>
                  <a:srgbClr val="222222"/>
                </a:solidFill>
                <a:latin typeface="Calibri" pitchFamily="34"/>
                <a:cs typeface="Calibri" pitchFamily="34"/>
              </a:rPr>
              <a:t>, gall </a:t>
            </a:r>
            <a:r>
              <a:rPr lang="en-GB" dirty="0" err="1">
                <a:solidFill>
                  <a:srgbClr val="222222"/>
                </a:solidFill>
                <a:latin typeface="Calibri" pitchFamily="34"/>
                <a:cs typeface="Calibri" pitchFamily="34"/>
              </a:rPr>
              <a:t>rhaglenni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cyfrifiadurol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ddefnyddiol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cyd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destun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mae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nifer</a:t>
            </a:r>
            <a:r>
              <a:rPr lang="en-GB" dirty="0">
                <a:solidFill>
                  <a:srgbClr val="222222"/>
                </a:solidFill>
                <a:latin typeface="Calibri" pitchFamily="34"/>
                <a:cs typeface="Calibri" pitchFamily="34"/>
              </a:rPr>
              <a:t> o </a:t>
            </a:r>
            <a:r>
              <a:rPr lang="en-GB" dirty="0" err="1">
                <a:solidFill>
                  <a:srgbClr val="222222"/>
                </a:solidFill>
                <a:latin typeface="Calibri" pitchFamily="34"/>
                <a:cs typeface="Calibri" pitchFamily="34"/>
              </a:rPr>
              <a:t>gemau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gorblethu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Hwb </a:t>
            </a:r>
            <a:r>
              <a:rPr lang="en-GB" dirty="0" err="1">
                <a:solidFill>
                  <a:srgbClr val="222222"/>
                </a:solidFill>
                <a:latin typeface="Calibri" pitchFamily="34"/>
                <a:cs typeface="Calibri" pitchFamily="34"/>
              </a:rPr>
              <a:t>sy’n</a:t>
            </a:r>
            <a:r>
              <a:rPr lang="en-GB" dirty="0">
                <a:solidFill>
                  <a:srgbClr val="222222"/>
                </a:solidFill>
                <a:latin typeface="Calibri" pitchFamily="34"/>
                <a:cs typeface="Calibri" pitchFamily="34"/>
              </a:rPr>
              <a:t> addas </a:t>
            </a:r>
            <a:r>
              <a:rPr lang="en-GB" dirty="0" err="1">
                <a:solidFill>
                  <a:srgbClr val="222222"/>
                </a:solidFill>
                <a:latin typeface="Calibri" pitchFamily="34"/>
                <a:cs typeface="Calibri" pitchFamily="34"/>
              </a:rPr>
              <a:t>os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ydych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chi’n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dymuno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edrych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bellach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fel</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dywedir</a:t>
            </a:r>
            <a:r>
              <a:rPr lang="en-GB" dirty="0">
                <a:solidFill>
                  <a:srgbClr val="222222"/>
                </a:solidFill>
                <a:latin typeface="Calibri" pitchFamily="34"/>
                <a:cs typeface="Calibri" pitchFamily="34"/>
              </a:rPr>
              <a:t> Steve Chinn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dyw’r</a:t>
            </a:r>
            <a:r>
              <a:rPr lang="en-GB" dirty="0">
                <a:solidFill>
                  <a:srgbClr val="222222"/>
                </a:solidFill>
                <a:latin typeface="Calibri" pitchFamily="34"/>
                <a:cs typeface="Calibri" pitchFamily="34"/>
              </a:rPr>
              <a:t> un </a:t>
            </a:r>
            <a:r>
              <a:rPr lang="en-GB" dirty="0" err="1">
                <a:solidFill>
                  <a:srgbClr val="222222"/>
                </a:solidFill>
                <a:latin typeface="Calibri" pitchFamily="34"/>
                <a:cs typeface="Calibri" pitchFamily="34"/>
              </a:rPr>
              <a:t>ddull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ddim</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arwain</a:t>
            </a:r>
            <a:r>
              <a:rPr lang="en-GB" dirty="0">
                <a:solidFill>
                  <a:srgbClr val="222222"/>
                </a:solidFill>
                <a:latin typeface="Calibri" pitchFamily="34"/>
                <a:cs typeface="Calibri" pitchFamily="34"/>
              </a:rPr>
              <a:t> at </a:t>
            </a:r>
            <a:r>
              <a:rPr lang="en-GB" dirty="0" err="1">
                <a:solidFill>
                  <a:srgbClr val="222222"/>
                </a:solidFill>
                <a:latin typeface="Calibri" pitchFamily="34"/>
                <a:cs typeface="Calibri" pitchFamily="34"/>
              </a:rPr>
              <a:t>lwyddiant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bawb</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dyslecsia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gontiniwm</a:t>
            </a:r>
            <a:r>
              <a:rPr lang="en-GB" dirty="0">
                <a:solidFill>
                  <a:srgbClr val="222222"/>
                </a:solidFill>
                <a:latin typeface="Calibri" pitchFamily="34"/>
                <a:cs typeface="Calibri" pitchFamily="34"/>
              </a:rPr>
              <a:t>.. </a:t>
            </a: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21</a:t>
            </a:fld>
            <a:endParaRPr lang="en-US"/>
          </a:p>
        </p:txBody>
      </p:sp>
    </p:spTree>
    <p:extLst>
      <p:ext uri="{BB962C8B-B14F-4D97-AF65-F5344CB8AC3E}">
        <p14:creationId xmlns:p14="http://schemas.microsoft.com/office/powerpoint/2010/main" val="40716299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adnoddau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gefnogi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pob</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plentyn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nid</a:t>
            </a:r>
            <a:r>
              <a:rPr lang="en-GB" dirty="0">
                <a:solidFill>
                  <a:srgbClr val="222222"/>
                </a:solidFill>
                <a:latin typeface="Calibri" pitchFamily="34"/>
                <a:cs typeface="Calibri" pitchFamily="34"/>
              </a:rPr>
              <a:t> dim </a:t>
            </a:r>
            <a:r>
              <a:rPr lang="en-GB" dirty="0" err="1">
                <a:solidFill>
                  <a:srgbClr val="222222"/>
                </a:solidFill>
                <a:latin typeface="Calibri" pitchFamily="34"/>
                <a:cs typeface="Calibri" pitchFamily="34"/>
              </a:rPr>
              <a:t>ond</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rhai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gyda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dyscalcwlia</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plethu</a:t>
            </a:r>
            <a:r>
              <a:rPr lang="en-GB" dirty="0">
                <a:solidFill>
                  <a:srgbClr val="222222"/>
                </a:solidFill>
                <a:latin typeface="Calibri" pitchFamily="34"/>
                <a:cs typeface="Calibri" pitchFamily="34"/>
              </a:rPr>
              <a:t> y </a:t>
            </a:r>
            <a:r>
              <a:rPr lang="en-GB" dirty="0" err="1">
                <a:solidFill>
                  <a:srgbClr val="222222"/>
                </a:solidFill>
                <a:latin typeface="Calibri" pitchFamily="34"/>
                <a:cs typeface="Calibri" pitchFamily="34"/>
              </a:rPr>
              <a:t>dysgu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weledol</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weithdrefnol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drwy</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olwg</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thrafodaeth</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cryfhau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dealltwriaeth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modd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ymarferol</a:t>
            </a:r>
            <a:r>
              <a:rPr lang="en-GB" dirty="0">
                <a:solidFill>
                  <a:srgbClr val="222222"/>
                </a:solidFill>
                <a:latin typeface="Calibri" pitchFamily="34"/>
                <a:cs typeface="Calibri" pitchFamily="34"/>
              </a:rPr>
              <a:t>. Mae </a:t>
            </a:r>
            <a:r>
              <a:rPr lang="en-GB" dirty="0" err="1">
                <a:solidFill>
                  <a:srgbClr val="222222"/>
                </a:solidFill>
                <a:latin typeface="Calibri" pitchFamily="34"/>
                <a:cs typeface="Calibri" pitchFamily="34"/>
              </a:rPr>
              <a:t>angen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rifau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gael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torri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lawr</a:t>
            </a:r>
            <a:r>
              <a:rPr lang="en-GB" dirty="0">
                <a:solidFill>
                  <a:srgbClr val="222222"/>
                </a:solidFill>
                <a:latin typeface="Calibri" pitchFamily="34"/>
                <a:cs typeface="Calibri" pitchFamily="34"/>
              </a:rPr>
              <a:t> er </a:t>
            </a:r>
            <a:r>
              <a:rPr lang="en-GB" dirty="0" err="1">
                <a:solidFill>
                  <a:srgbClr val="222222"/>
                </a:solidFill>
                <a:latin typeface="Calibri" pitchFamily="34"/>
                <a:cs typeface="Calibri" pitchFamily="34"/>
              </a:rPr>
              <a:t>mwyn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cyfnerthu</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pheidio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hastu</a:t>
            </a:r>
            <a:r>
              <a:rPr lang="en-GB" dirty="0">
                <a:solidFill>
                  <a:srgbClr val="222222"/>
                </a:solidFill>
                <a:latin typeface="Calibri" pitchFamily="34"/>
                <a:cs typeface="Calibri" pitchFamily="34"/>
              </a:rPr>
              <a:t> y person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gwblhau’r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dasg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nes</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bod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barod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wneud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hynny</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drafodaeth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hefyd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elfennol</a:t>
            </a:r>
            <a:r>
              <a:rPr lang="en-GB" dirty="0">
                <a:solidFill>
                  <a:srgbClr val="222222"/>
                </a:solidFill>
                <a:latin typeface="Calibri" pitchFamily="34"/>
                <a:cs typeface="Calibri" pitchFamily="34"/>
              </a:rPr>
              <a:t> ac </a:t>
            </a:r>
            <a:r>
              <a:rPr lang="en-GB" dirty="0" err="1">
                <a:solidFill>
                  <a:srgbClr val="222222"/>
                </a:solidFill>
                <a:latin typeface="Calibri" pitchFamily="34"/>
                <a:cs typeface="Calibri" pitchFamily="34"/>
              </a:rPr>
              <a:t>fe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ddylsech</a:t>
            </a:r>
            <a:r>
              <a:rPr lang="en-GB" dirty="0">
                <a:solidFill>
                  <a:srgbClr val="222222"/>
                </a:solidFill>
                <a:latin typeface="Calibri" pitchFamily="34"/>
                <a:cs typeface="Calibri" pitchFamily="34"/>
              </a:rPr>
              <a:t> chi </a:t>
            </a:r>
            <a:r>
              <a:rPr lang="en-GB" dirty="0" err="1">
                <a:solidFill>
                  <a:srgbClr val="222222"/>
                </a:solidFill>
                <a:latin typeface="Calibri" pitchFamily="34"/>
                <a:cs typeface="Calibri" pitchFamily="34"/>
              </a:rPr>
              <a:t>fel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athrawon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annog</a:t>
            </a:r>
            <a:r>
              <a:rPr lang="en-GB" dirty="0">
                <a:solidFill>
                  <a:srgbClr val="222222"/>
                </a:solidFill>
                <a:latin typeface="Calibri" pitchFamily="34"/>
                <a:cs typeface="Calibri" pitchFamily="34"/>
              </a:rPr>
              <a:t> y plant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esbonio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eu</a:t>
            </a:r>
            <a:r>
              <a:rPr lang="en-GB" dirty="0">
                <a:solidFill>
                  <a:srgbClr val="222222"/>
                </a:solidFill>
                <a:latin typeface="Calibri" pitchFamily="34"/>
                <a:cs typeface="Calibri" pitchFamily="34"/>
              </a:rPr>
              <a:t> proses </a:t>
            </a:r>
            <a:r>
              <a:rPr lang="en-GB" dirty="0" err="1">
                <a:solidFill>
                  <a:srgbClr val="222222"/>
                </a:solidFill>
                <a:latin typeface="Calibri" pitchFamily="34"/>
                <a:cs typeface="Calibri" pitchFamily="34"/>
              </a:rPr>
              <a:t>meddwl</a:t>
            </a:r>
            <a:r>
              <a:rPr lang="en-GB" dirty="0">
                <a:solidFill>
                  <a:srgbClr val="222222"/>
                </a:solidFill>
                <a:latin typeface="Calibri" pitchFamily="34"/>
                <a:cs typeface="Calibri" pitchFamily="34"/>
              </a:rPr>
              <a:t> pan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cwblhau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tasgau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rhif</a:t>
            </a:r>
            <a:r>
              <a:rPr lang="en-GB" dirty="0">
                <a:solidFill>
                  <a:srgbClr val="222222"/>
                </a:solidFill>
                <a:latin typeface="Calibri" pitchFamily="34"/>
                <a:cs typeface="Calibri" pitchFamily="34"/>
              </a:rPr>
              <a:t>. Fe </a:t>
            </a:r>
            <a:r>
              <a:rPr lang="en-GB" dirty="0" err="1">
                <a:solidFill>
                  <a:srgbClr val="222222"/>
                </a:solidFill>
                <a:latin typeface="Calibri" pitchFamily="34"/>
                <a:cs typeface="Calibri" pitchFamily="34"/>
              </a:rPr>
              <a:t>fydd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rhoi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cyfle</a:t>
            </a:r>
            <a:r>
              <a:rPr lang="en-GB" dirty="0">
                <a:solidFill>
                  <a:srgbClr val="222222"/>
                </a:solidFill>
                <a:latin typeface="Calibri" pitchFamily="34"/>
                <a:cs typeface="Calibri" pitchFamily="34"/>
              </a:rPr>
              <a:t> I chi weld </a:t>
            </a:r>
            <a:r>
              <a:rPr lang="en-GB" dirty="0" err="1">
                <a:solidFill>
                  <a:srgbClr val="222222"/>
                </a:solidFill>
                <a:latin typeface="Calibri" pitchFamily="34"/>
                <a:cs typeface="Calibri" pitchFamily="34"/>
              </a:rPr>
              <a:t>ble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camgymeriadau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digwydd</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sut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fynd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afael</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nhw</a:t>
            </a:r>
            <a:r>
              <a:rPr lang="en-GB" dirty="0">
                <a:solidFill>
                  <a:srgbClr val="222222"/>
                </a:solidFill>
                <a:latin typeface="Calibri" pitchFamily="34"/>
                <a:cs typeface="Calibri" pitchFamily="34"/>
              </a:rPr>
              <a:t>.</a:t>
            </a:r>
            <a:endParaRPr lang="en-GB" dirty="0">
              <a:latin typeface="Calibri" pitchFamily="34"/>
              <a:cs typeface="Times New Roman" pitchFamily="18"/>
            </a:endParaRPr>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22</a:t>
            </a:fld>
            <a:endParaRPr lang="en-US"/>
          </a:p>
        </p:txBody>
      </p:sp>
    </p:spTree>
    <p:extLst>
      <p:ext uri="{BB962C8B-B14F-4D97-AF65-F5344CB8AC3E}">
        <p14:creationId xmlns:p14="http://schemas.microsoft.com/office/powerpoint/2010/main" val="21091872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lvl="0"/>
            <a:r>
              <a:rPr lang="en-GB" dirty="0" err="1"/>
              <a:t>Cymharwch</a:t>
            </a:r>
            <a:r>
              <a:rPr lang="en-GB" dirty="0"/>
              <a:t> a </a:t>
            </a:r>
            <a:r>
              <a:rPr lang="en-GB" dirty="0" err="1"/>
              <a:t>chyferbyniwch</a:t>
            </a:r>
            <a:r>
              <a:rPr lang="en-GB" dirty="0"/>
              <a:t> </a:t>
            </a:r>
            <a:r>
              <a:rPr lang="en-GB" dirty="0" err="1"/>
              <a:t>dyslecsia</a:t>
            </a:r>
            <a:r>
              <a:rPr lang="en-GB" dirty="0"/>
              <a:t> a </a:t>
            </a:r>
            <a:r>
              <a:rPr lang="en-GB" dirty="0" err="1"/>
              <a:t>dyscalciwlia</a:t>
            </a:r>
            <a:endParaRPr lang="en-GB" dirty="0"/>
          </a:p>
          <a:p>
            <a:pPr lvl="0"/>
            <a:r>
              <a:rPr lang="en-GB" dirty="0" err="1"/>
              <a:t>Gosodwch</a:t>
            </a:r>
            <a:r>
              <a:rPr lang="en-GB" dirty="0"/>
              <a:t> </a:t>
            </a:r>
            <a:r>
              <a:rPr lang="en-GB" dirty="0" err="1"/>
              <a:t>nodweddion</a:t>
            </a:r>
            <a:r>
              <a:rPr lang="en-GB" dirty="0"/>
              <a:t> </a:t>
            </a:r>
            <a:r>
              <a:rPr lang="en-GB" dirty="0" err="1"/>
              <a:t>sydd</a:t>
            </a:r>
            <a:r>
              <a:rPr lang="en-GB" dirty="0"/>
              <a:t> </a:t>
            </a:r>
            <a:r>
              <a:rPr lang="en-GB" dirty="0" err="1"/>
              <a:t>yn</a:t>
            </a:r>
            <a:r>
              <a:rPr lang="en-GB" dirty="0"/>
              <a:t> </a:t>
            </a:r>
            <a:r>
              <a:rPr lang="en-GB" dirty="0" err="1"/>
              <a:t>unigryw</a:t>
            </a:r>
            <a:r>
              <a:rPr lang="en-GB" dirty="0"/>
              <a:t> I </a:t>
            </a:r>
            <a:r>
              <a:rPr lang="en-GB" dirty="0" err="1"/>
              <a:t>dyslecsia</a:t>
            </a:r>
            <a:r>
              <a:rPr lang="en-GB" dirty="0"/>
              <a:t> </a:t>
            </a:r>
            <a:r>
              <a:rPr lang="en-GB" dirty="0" err="1"/>
              <a:t>ar</a:t>
            </a:r>
            <a:r>
              <a:rPr lang="en-GB" dirty="0"/>
              <a:t> y </a:t>
            </a:r>
            <a:r>
              <a:rPr lang="en-GB" dirty="0" err="1"/>
              <a:t>chwith</a:t>
            </a:r>
            <a:r>
              <a:rPr lang="en-GB" dirty="0"/>
              <a:t> a </a:t>
            </a:r>
            <a:r>
              <a:rPr lang="en-GB" dirty="0" err="1"/>
              <a:t>nodweddion</a:t>
            </a:r>
            <a:r>
              <a:rPr lang="en-GB" dirty="0"/>
              <a:t> </a:t>
            </a:r>
            <a:r>
              <a:rPr lang="en-GB" dirty="0" err="1"/>
              <a:t>sydd</a:t>
            </a:r>
            <a:r>
              <a:rPr lang="en-GB" dirty="0"/>
              <a:t> </a:t>
            </a:r>
            <a:r>
              <a:rPr lang="en-GB" dirty="0" err="1"/>
              <a:t>yn</a:t>
            </a:r>
            <a:r>
              <a:rPr lang="en-GB" dirty="0"/>
              <a:t> </a:t>
            </a:r>
            <a:r>
              <a:rPr lang="en-GB" dirty="0" err="1"/>
              <a:t>unigryw</a:t>
            </a:r>
            <a:r>
              <a:rPr lang="en-GB" dirty="0"/>
              <a:t> I </a:t>
            </a:r>
            <a:r>
              <a:rPr lang="en-GB" dirty="0" err="1"/>
              <a:t>dyscalcwlia</a:t>
            </a:r>
            <a:r>
              <a:rPr lang="en-GB" dirty="0"/>
              <a:t> </a:t>
            </a:r>
            <a:r>
              <a:rPr lang="en-GB" dirty="0" err="1"/>
              <a:t>ar</a:t>
            </a:r>
            <a:r>
              <a:rPr lang="en-GB" dirty="0"/>
              <a:t> y </a:t>
            </a:r>
            <a:r>
              <a:rPr lang="en-GB" dirty="0" err="1"/>
              <a:t>dde</a:t>
            </a:r>
            <a:r>
              <a:rPr lang="en-GB" dirty="0"/>
              <a:t>, </a:t>
            </a:r>
            <a:r>
              <a:rPr lang="en-GB" dirty="0" err="1"/>
              <a:t>yna</a:t>
            </a:r>
            <a:r>
              <a:rPr lang="en-GB" dirty="0"/>
              <a:t> </a:t>
            </a:r>
            <a:r>
              <a:rPr lang="en-GB" dirty="0" err="1"/>
              <a:t>yn</a:t>
            </a:r>
            <a:r>
              <a:rPr lang="en-GB" dirty="0"/>
              <a:t> y </a:t>
            </a:r>
            <a:r>
              <a:rPr lang="en-GB" dirty="0" err="1"/>
              <a:t>canol</a:t>
            </a:r>
            <a:r>
              <a:rPr lang="en-GB" dirty="0"/>
              <a:t> </a:t>
            </a:r>
            <a:r>
              <a:rPr lang="en-GB" dirty="0" err="1"/>
              <a:t>gosodwch</a:t>
            </a:r>
            <a:r>
              <a:rPr lang="en-GB" dirty="0"/>
              <a:t> </a:t>
            </a:r>
            <a:r>
              <a:rPr lang="en-GB" dirty="0" err="1"/>
              <a:t>yr</a:t>
            </a:r>
            <a:r>
              <a:rPr lang="en-GB" dirty="0"/>
              <a:t> </a:t>
            </a:r>
            <a:r>
              <a:rPr lang="en-GB" dirty="0" err="1"/>
              <a:t>hyn</a:t>
            </a:r>
            <a:r>
              <a:rPr lang="en-GB" dirty="0"/>
              <a:t> </a:t>
            </a:r>
            <a:r>
              <a:rPr lang="en-GB" dirty="0" err="1"/>
              <a:t>sy’n</a:t>
            </a:r>
            <a:r>
              <a:rPr lang="en-GB" dirty="0"/>
              <a:t> </a:t>
            </a:r>
            <a:r>
              <a:rPr lang="en-GB" dirty="0" err="1"/>
              <a:t>debyg</a:t>
            </a:r>
            <a:r>
              <a:rPr lang="en-GB" dirty="0"/>
              <a:t> </a:t>
            </a:r>
            <a:r>
              <a:rPr lang="en-GB" dirty="0" err="1"/>
              <a:t>rhwng</a:t>
            </a:r>
            <a:r>
              <a:rPr lang="en-GB" dirty="0"/>
              <a:t> y </a:t>
            </a:r>
            <a:r>
              <a:rPr lang="en-GB" dirty="0" err="1"/>
              <a:t>ddau</a:t>
            </a:r>
            <a:r>
              <a:rPr lang="en-GB" dirty="0"/>
              <a:t>.</a:t>
            </a:r>
          </a:p>
          <a:p>
            <a:pPr lvl="0">
              <a:spcBef>
                <a:spcPts val="600"/>
              </a:spcBef>
            </a:pPr>
            <a:r>
              <a:rPr lang="en-GB" sz="1800" dirty="0">
                <a:solidFill>
                  <a:srgbClr val="222222"/>
                </a:solidFill>
                <a:latin typeface="Calibri" pitchFamily="34"/>
              </a:rPr>
              <a:t>. </a:t>
            </a:r>
            <a:endParaRPr lang="en-GB" dirty="0"/>
          </a:p>
          <a:p>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23</a:t>
            </a:fld>
            <a:endParaRPr lang="en-US"/>
          </a:p>
        </p:txBody>
      </p:sp>
    </p:spTree>
    <p:extLst>
      <p:ext uri="{BB962C8B-B14F-4D97-AF65-F5344CB8AC3E}">
        <p14:creationId xmlns:p14="http://schemas.microsoft.com/office/powerpoint/2010/main" val="10592474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solidFill>
                  <a:srgbClr val="222222"/>
                </a:solidFill>
                <a:latin typeface="Calibri" pitchFamily="34"/>
                <a:cs typeface="Calibri" pitchFamily="34"/>
              </a:rPr>
              <a:t>Pan </a:t>
            </a:r>
            <a:r>
              <a:rPr lang="en-GB" dirty="0" err="1">
                <a:solidFill>
                  <a:srgbClr val="222222"/>
                </a:solidFill>
                <a:latin typeface="Calibri" pitchFamily="34"/>
                <a:cs typeface="Calibri" pitchFamily="34"/>
              </a:rPr>
              <a:t>dderbyniodd</a:t>
            </a:r>
            <a:r>
              <a:rPr lang="en-GB" dirty="0">
                <a:solidFill>
                  <a:srgbClr val="222222"/>
                </a:solidFill>
                <a:latin typeface="Calibri" pitchFamily="34"/>
                <a:cs typeface="Calibri" pitchFamily="34"/>
              </a:rPr>
              <a:t> mam Edison’s y </a:t>
            </a:r>
            <a:r>
              <a:rPr lang="en-GB" dirty="0" err="1">
                <a:solidFill>
                  <a:srgbClr val="222222"/>
                </a:solidFill>
                <a:latin typeface="Calibri" pitchFamily="34"/>
                <a:cs typeface="Calibri" pitchFamily="34"/>
              </a:rPr>
              <a:t>llythyr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fe</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benderfynodd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ei</a:t>
            </a:r>
            <a:r>
              <a:rPr lang="en-GB" dirty="0">
                <a:solidFill>
                  <a:srgbClr val="222222"/>
                </a:solidFill>
                <a:latin typeface="Calibri" pitchFamily="34"/>
                <a:cs typeface="Calibri" pitchFamily="34"/>
              </a:rPr>
              <a:t> bod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dychwelyd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addysgu</a:t>
            </a:r>
            <a:r>
              <a:rPr lang="en-GB" dirty="0">
                <a:solidFill>
                  <a:srgbClr val="222222"/>
                </a:solidFill>
                <a:latin typeface="Calibri" pitchFamily="34"/>
                <a:cs typeface="Calibri" pitchFamily="34"/>
              </a:rPr>
              <a:t> Thomas </a:t>
            </a:r>
            <a:r>
              <a:rPr lang="en-GB" dirty="0" err="1">
                <a:solidFill>
                  <a:srgbClr val="222222"/>
                </a:solidFill>
                <a:latin typeface="Calibri" pitchFamily="34"/>
                <a:cs typeface="Calibri" pitchFamily="34"/>
              </a:rPr>
              <a:t>adref</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mewn</a:t>
            </a:r>
            <a:r>
              <a:rPr lang="en-GB" dirty="0">
                <a:solidFill>
                  <a:srgbClr val="222222"/>
                </a:solidFill>
                <a:latin typeface="Calibri" pitchFamily="34"/>
                <a:cs typeface="Calibri" pitchFamily="34"/>
              </a:rPr>
              <a:t> dull </a:t>
            </a:r>
            <a:r>
              <a:rPr lang="en-GB" dirty="0" err="1">
                <a:solidFill>
                  <a:srgbClr val="222222"/>
                </a:solidFill>
                <a:latin typeface="Calibri" pitchFamily="34"/>
                <a:cs typeface="Calibri" pitchFamily="34"/>
              </a:rPr>
              <a:t>oedd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siwtio</a:t>
            </a:r>
            <a:r>
              <a:rPr lang="en-GB" dirty="0">
                <a:solidFill>
                  <a:srgbClr val="222222"/>
                </a:solidFill>
                <a:latin typeface="Calibri" pitchFamily="34"/>
                <a:cs typeface="Calibri" pitchFamily="34"/>
              </a:rPr>
              <a:t> hi a Thomas ac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gweddill</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hanes</a:t>
            </a:r>
            <a:r>
              <a:rPr lang="en-GB" dirty="0">
                <a:solidFill>
                  <a:srgbClr val="222222"/>
                </a:solidFill>
                <a:latin typeface="Calibri" pitchFamily="34"/>
                <a:cs typeface="Calibri" pitchFamily="34"/>
              </a:rPr>
              <a:t>! Does neb </a:t>
            </a:r>
            <a:r>
              <a:rPr lang="en-GB" dirty="0" err="1">
                <a:solidFill>
                  <a:srgbClr val="222222"/>
                </a:solidFill>
                <a:latin typeface="Calibri" pitchFamily="34"/>
                <a:cs typeface="Calibri" pitchFamily="34"/>
              </a:rPr>
              <a:t>eisiau</a:t>
            </a:r>
            <a:r>
              <a:rPr lang="en-GB" dirty="0">
                <a:solidFill>
                  <a:srgbClr val="222222"/>
                </a:solidFill>
                <a:latin typeface="Calibri" pitchFamily="34"/>
                <a:cs typeface="Calibri" pitchFamily="34"/>
              </a:rPr>
              <a:t> bod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esgidiau</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athro</a:t>
            </a:r>
            <a:r>
              <a:rPr lang="en-GB" dirty="0">
                <a:solidFill>
                  <a:srgbClr val="222222"/>
                </a:solidFill>
                <a:latin typeface="Calibri" pitchFamily="34"/>
                <a:cs typeface="Calibri" pitchFamily="34"/>
              </a:rPr>
              <a:t>/awes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a </a:t>
            </a:r>
            <a:r>
              <a:rPr lang="en-GB" dirty="0" err="1">
                <a:solidFill>
                  <a:srgbClr val="222222"/>
                </a:solidFill>
                <a:latin typeface="Calibri" pitchFamily="34"/>
                <a:cs typeface="Calibri" pitchFamily="34"/>
              </a:rPr>
              <a:t>diolch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byth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mae’r</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ychydig</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wybodaeth</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sydd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gennym</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mynd</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cynorthwyo</a:t>
            </a:r>
            <a:r>
              <a:rPr lang="en-GB" dirty="0">
                <a:solidFill>
                  <a:srgbClr val="222222"/>
                </a:solidFill>
                <a:latin typeface="Calibri" pitchFamily="34"/>
                <a:cs typeface="Calibri" pitchFamily="34"/>
              </a:rPr>
              <a:t> I </a:t>
            </a:r>
            <a:r>
              <a:rPr lang="en-GB" dirty="0" err="1">
                <a:solidFill>
                  <a:srgbClr val="222222"/>
                </a:solidFill>
                <a:latin typeface="Calibri" pitchFamily="34"/>
                <a:cs typeface="Calibri" pitchFamily="34"/>
              </a:rPr>
              <a:t>gefnogi</a:t>
            </a:r>
            <a:r>
              <a:rPr lang="en-GB" dirty="0">
                <a:solidFill>
                  <a:srgbClr val="222222"/>
                </a:solidFill>
                <a:latin typeface="Calibri" pitchFamily="34"/>
                <a:cs typeface="Calibri" pitchFamily="34"/>
              </a:rPr>
              <a:t> y plant </a:t>
            </a:r>
            <a:r>
              <a:rPr lang="en-GB" dirty="0" err="1">
                <a:solidFill>
                  <a:srgbClr val="222222"/>
                </a:solidFill>
                <a:latin typeface="Calibri" pitchFamily="34"/>
                <a:cs typeface="Calibri" pitchFamily="34"/>
              </a:rPr>
              <a:t>yma</a:t>
            </a:r>
            <a:r>
              <a:rPr lang="en-GB" dirty="0">
                <a:solidFill>
                  <a:srgbClr val="222222"/>
                </a:solidFill>
                <a:latin typeface="Calibri" pitchFamily="34"/>
                <a:cs typeface="Calibri" pitchFamily="34"/>
              </a:rPr>
              <a:t> er </a:t>
            </a:r>
            <a:r>
              <a:rPr lang="en-GB" dirty="0" err="1">
                <a:solidFill>
                  <a:srgbClr val="222222"/>
                </a:solidFill>
                <a:latin typeface="Calibri" pitchFamily="34"/>
                <a:cs typeface="Calibri" pitchFamily="34"/>
              </a:rPr>
              <a:t>mwyn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iddynt</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lwyddo</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mewn</a:t>
            </a:r>
            <a:r>
              <a:rPr lang="en-GB" dirty="0">
                <a:solidFill>
                  <a:srgbClr val="222222"/>
                </a:solidFill>
                <a:latin typeface="Calibri" pitchFamily="34"/>
                <a:cs typeface="Calibri" pitchFamily="34"/>
              </a:rPr>
              <a:t> </a:t>
            </a:r>
            <a:r>
              <a:rPr lang="en-GB" dirty="0" err="1">
                <a:solidFill>
                  <a:srgbClr val="222222"/>
                </a:solidFill>
                <a:latin typeface="Calibri" pitchFamily="34"/>
                <a:cs typeface="Calibri" pitchFamily="34"/>
              </a:rPr>
              <a:t>bywyd</a:t>
            </a:r>
            <a:r>
              <a:rPr lang="en-GB" dirty="0">
                <a:solidFill>
                  <a:srgbClr val="222222"/>
                </a:solidFill>
                <a:latin typeface="Calibri" pitchFamily="34"/>
                <a:cs typeface="Calibri" pitchFamily="34"/>
              </a:rPr>
              <a:t>.</a:t>
            </a:r>
            <a:endParaRPr lang="cy-GB" dirty="0"/>
          </a:p>
        </p:txBody>
      </p:sp>
      <p:sp>
        <p:nvSpPr>
          <p:cNvPr id="4" name="Dalfan Rhif y Sleid 3"/>
          <p:cNvSpPr>
            <a:spLocks noGrp="1"/>
          </p:cNvSpPr>
          <p:nvPr>
            <p:ph type="sldNum" sz="quarter" idx="5"/>
          </p:nvPr>
        </p:nvSpPr>
        <p:spPr/>
        <p:txBody>
          <a:bodyPr/>
          <a:lstStyle/>
          <a:p>
            <a:pPr>
              <a:defRPr/>
            </a:pPr>
            <a:fld id="{05D70307-46D9-48FC-A11F-253E8909F522}" type="slidenum">
              <a:rPr lang="en-US" smtClean="0"/>
              <a:pPr>
                <a:defRPr/>
              </a:pPr>
              <a:t>24</a:t>
            </a:fld>
            <a:endParaRPr lang="en-US"/>
          </a:p>
        </p:txBody>
      </p:sp>
    </p:spTree>
    <p:extLst>
      <p:ext uri="{BB962C8B-B14F-4D97-AF65-F5344CB8AC3E}">
        <p14:creationId xmlns:p14="http://schemas.microsoft.com/office/powerpoint/2010/main" val="22471140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0614A26-B74F-4CAC-8E14-40CA139440FC}" type="slidenum">
              <a:rPr lang="en-GB" smtClean="0"/>
              <a:pPr>
                <a:defRPr/>
              </a:pPr>
              <a:t>25</a:t>
            </a:fld>
            <a:endParaRPr lang="en-GB"/>
          </a:p>
        </p:txBody>
      </p:sp>
    </p:spTree>
    <p:extLst>
      <p:ext uri="{BB962C8B-B14F-4D97-AF65-F5344CB8AC3E}">
        <p14:creationId xmlns:p14="http://schemas.microsoft.com/office/powerpoint/2010/main" val="41650494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000">
                <a:solidFill>
                  <a:schemeClr val="tx1"/>
                </a:solidFill>
                <a:latin typeface="Tahoma" pitchFamily="34" charset="0"/>
                <a:cs typeface="Times New Roman" pitchFamily="18" charset="0"/>
              </a:defRPr>
            </a:lvl1pPr>
            <a:lvl2pPr marL="742950" indent="-285750" eaLnBrk="0" hangingPunct="0">
              <a:defRPr sz="2000">
                <a:solidFill>
                  <a:schemeClr val="tx1"/>
                </a:solidFill>
                <a:latin typeface="Tahoma" pitchFamily="34" charset="0"/>
                <a:cs typeface="Times New Roman" pitchFamily="18" charset="0"/>
              </a:defRPr>
            </a:lvl2pPr>
            <a:lvl3pPr marL="1143000" indent="-228600" eaLnBrk="0" hangingPunct="0">
              <a:defRPr sz="2000">
                <a:solidFill>
                  <a:schemeClr val="tx1"/>
                </a:solidFill>
                <a:latin typeface="Tahoma" pitchFamily="34" charset="0"/>
                <a:cs typeface="Times New Roman" pitchFamily="18" charset="0"/>
              </a:defRPr>
            </a:lvl3pPr>
            <a:lvl4pPr marL="1600200" indent="-228600" eaLnBrk="0" hangingPunct="0">
              <a:defRPr sz="2000">
                <a:solidFill>
                  <a:schemeClr val="tx1"/>
                </a:solidFill>
                <a:latin typeface="Tahoma" pitchFamily="34" charset="0"/>
                <a:cs typeface="Times New Roman" pitchFamily="18" charset="0"/>
              </a:defRPr>
            </a:lvl4pPr>
            <a:lvl5pPr marL="2057400" indent="-228600" eaLnBrk="0" hangingPunct="0">
              <a:defRPr sz="2000">
                <a:solidFill>
                  <a:schemeClr val="tx1"/>
                </a:solidFill>
                <a:latin typeface="Tahoma" pitchFamily="34" charset="0"/>
                <a:cs typeface="Times New Roman" pitchFamily="18" charset="0"/>
              </a:defRPr>
            </a:lvl5pPr>
            <a:lvl6pPr marL="2514600" indent="-228600" eaLnBrk="0" fontAlgn="base" hangingPunct="0">
              <a:spcBef>
                <a:spcPct val="0"/>
              </a:spcBef>
              <a:spcAft>
                <a:spcPct val="0"/>
              </a:spcAft>
              <a:defRPr sz="2000">
                <a:solidFill>
                  <a:schemeClr val="tx1"/>
                </a:solidFill>
                <a:latin typeface="Tahoma" pitchFamily="34" charset="0"/>
                <a:cs typeface="Times New Roman" pitchFamily="18" charset="0"/>
              </a:defRPr>
            </a:lvl6pPr>
            <a:lvl7pPr marL="2971800" indent="-228600" eaLnBrk="0" fontAlgn="base" hangingPunct="0">
              <a:spcBef>
                <a:spcPct val="0"/>
              </a:spcBef>
              <a:spcAft>
                <a:spcPct val="0"/>
              </a:spcAft>
              <a:defRPr sz="2000">
                <a:solidFill>
                  <a:schemeClr val="tx1"/>
                </a:solidFill>
                <a:latin typeface="Tahoma" pitchFamily="34" charset="0"/>
                <a:cs typeface="Times New Roman" pitchFamily="18" charset="0"/>
              </a:defRPr>
            </a:lvl7pPr>
            <a:lvl8pPr marL="3429000" indent="-228600" eaLnBrk="0" fontAlgn="base" hangingPunct="0">
              <a:spcBef>
                <a:spcPct val="0"/>
              </a:spcBef>
              <a:spcAft>
                <a:spcPct val="0"/>
              </a:spcAft>
              <a:defRPr sz="2000">
                <a:solidFill>
                  <a:schemeClr val="tx1"/>
                </a:solidFill>
                <a:latin typeface="Tahoma" pitchFamily="34" charset="0"/>
                <a:cs typeface="Times New Roman" pitchFamily="18" charset="0"/>
              </a:defRPr>
            </a:lvl8pPr>
            <a:lvl9pPr marL="3886200" indent="-228600" eaLnBrk="0" fontAlgn="base" hangingPunct="0">
              <a:spcBef>
                <a:spcPct val="0"/>
              </a:spcBef>
              <a:spcAft>
                <a:spcPct val="0"/>
              </a:spcAft>
              <a:defRPr sz="2000">
                <a:solidFill>
                  <a:schemeClr val="tx1"/>
                </a:solidFill>
                <a:latin typeface="Tahoma" pitchFamily="34" charset="0"/>
                <a:cs typeface="Times New Roman" pitchFamily="18" charset="0"/>
              </a:defRPr>
            </a:lvl9pPr>
          </a:lstStyle>
          <a:p>
            <a:pPr eaLnBrk="1" hangingPunct="1"/>
            <a:fld id="{9C20841C-3A5D-4AE8-B2C2-12FC6A5DBBE8}" type="slidenum">
              <a:rPr lang="en-US" altLang="en-US" sz="1200"/>
              <a:pPr eaLnBrk="1" hangingPunct="1"/>
              <a:t>26</a:t>
            </a:fld>
            <a:endParaRPr lang="en-US"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pPr>
              <a:defRPr/>
            </a:pPr>
            <a:fld id="{369AA034-9F99-46F8-9400-820BD41BA652}" type="slidenum">
              <a:rPr lang="en-US" altLang="en-US" smtClean="0"/>
              <a:pPr>
                <a:defRPr/>
              </a:pPr>
              <a:t>‹#›</a:t>
            </a:fld>
            <a:endParaRPr lang="en-US" altLang="en-US"/>
          </a:p>
        </p:txBody>
      </p:sp>
    </p:spTree>
    <p:extLst>
      <p:ext uri="{BB962C8B-B14F-4D97-AF65-F5344CB8AC3E}">
        <p14:creationId xmlns:p14="http://schemas.microsoft.com/office/powerpoint/2010/main" val="970491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97D4B5D8-7814-47A6-9C96-AC7ECB160969}" type="slidenum">
              <a:rPr lang="en-US" altLang="en-US" smtClean="0"/>
              <a:pPr>
                <a:defRPr/>
              </a:pPr>
              <a:t>‹#›</a:t>
            </a:fld>
            <a:endParaRPr lang="en-US" altLang="en-US"/>
          </a:p>
        </p:txBody>
      </p:sp>
    </p:spTree>
    <p:extLst>
      <p:ext uri="{BB962C8B-B14F-4D97-AF65-F5344CB8AC3E}">
        <p14:creationId xmlns:p14="http://schemas.microsoft.com/office/powerpoint/2010/main" val="2428342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0F2389A6-AA92-4D95-90ED-54503464801B}" type="slidenum">
              <a:rPr lang="en-US" altLang="en-US" smtClean="0"/>
              <a:pPr>
                <a:defRPr/>
              </a:pPr>
              <a:t>‹#›</a:t>
            </a:fld>
            <a:endParaRPr lang="en-US" altLang="en-US"/>
          </a:p>
        </p:txBody>
      </p:sp>
    </p:spTree>
    <p:extLst>
      <p:ext uri="{BB962C8B-B14F-4D97-AF65-F5344CB8AC3E}">
        <p14:creationId xmlns:p14="http://schemas.microsoft.com/office/powerpoint/2010/main" val="1442938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pPr>
              <a:defRPr/>
            </a:pPr>
            <a:fld id="{51D1470B-A39C-4C21-BA4F-E725911902D9}" type="slidenum">
              <a:rPr lang="en-US" altLang="en-US" smtClean="0"/>
              <a:pPr>
                <a:defRPr/>
              </a:pPr>
              <a:t>‹#›</a:t>
            </a:fld>
            <a:endParaRPr lang="en-US" altLang="en-US"/>
          </a:p>
        </p:txBody>
      </p:sp>
    </p:spTree>
    <p:extLst>
      <p:ext uri="{BB962C8B-B14F-4D97-AF65-F5344CB8AC3E}">
        <p14:creationId xmlns:p14="http://schemas.microsoft.com/office/powerpoint/2010/main" val="3400432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pPr>
              <a:defRPr/>
            </a:pPr>
            <a:fld id="{E2E8F5D6-CFC7-42E1-9CAD-772E9B587FDD}" type="slidenum">
              <a:rPr lang="en-US" altLang="en-US" smtClean="0"/>
              <a:pPr>
                <a:defRPr/>
              </a:pPr>
              <a:t>‹#›</a:t>
            </a:fld>
            <a:endParaRPr lang="en-US" altLang="en-US"/>
          </a:p>
        </p:txBody>
      </p:sp>
    </p:spTree>
    <p:extLst>
      <p:ext uri="{BB962C8B-B14F-4D97-AF65-F5344CB8AC3E}">
        <p14:creationId xmlns:p14="http://schemas.microsoft.com/office/powerpoint/2010/main" val="2719994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a:defRPr/>
            </a:pPr>
            <a:fld id="{7C497725-9E8E-4793-8DC2-0B273FBE76E4}" type="slidenum">
              <a:rPr lang="en-US" altLang="en-US" smtClean="0"/>
              <a:pPr>
                <a:defRPr/>
              </a:pPr>
              <a:t>‹#›</a:t>
            </a:fld>
            <a:endParaRPr lang="en-US" altLang="en-US"/>
          </a:p>
        </p:txBody>
      </p:sp>
    </p:spTree>
    <p:extLst>
      <p:ext uri="{BB962C8B-B14F-4D97-AF65-F5344CB8AC3E}">
        <p14:creationId xmlns:p14="http://schemas.microsoft.com/office/powerpoint/2010/main" val="2074850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a:defRPr/>
            </a:pPr>
            <a:fld id="{667AEA17-5EC2-484D-8051-9B3ECF149424}" type="slidenum">
              <a:rPr lang="en-US" altLang="en-US" smtClean="0"/>
              <a:pPr>
                <a:defRPr/>
              </a:pPr>
              <a:t>‹#›</a:t>
            </a:fld>
            <a:endParaRPr lang="en-US" altLang="en-US"/>
          </a:p>
        </p:txBody>
      </p:sp>
    </p:spTree>
    <p:extLst>
      <p:ext uri="{BB962C8B-B14F-4D97-AF65-F5344CB8AC3E}">
        <p14:creationId xmlns:p14="http://schemas.microsoft.com/office/powerpoint/2010/main" val="2948766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a:defRPr/>
            </a:pPr>
            <a:fld id="{5A500B89-5746-4E91-9E0B-6DC2F41618C4}" type="slidenum">
              <a:rPr lang="en-US" altLang="en-US" smtClean="0"/>
              <a:pPr>
                <a:defRPr/>
              </a:pPr>
              <a:t>‹#›</a:t>
            </a:fld>
            <a:endParaRPr lang="en-US" altLang="en-US"/>
          </a:p>
        </p:txBody>
      </p:sp>
    </p:spTree>
    <p:extLst>
      <p:ext uri="{BB962C8B-B14F-4D97-AF65-F5344CB8AC3E}">
        <p14:creationId xmlns:p14="http://schemas.microsoft.com/office/powerpoint/2010/main" val="1110236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372D3C9C-A21E-4E0A-B98C-6C93494C214D}" type="slidenum">
              <a:rPr lang="en-US" altLang="en-US" smtClean="0"/>
              <a:pPr>
                <a:defRPr/>
              </a:pPr>
              <a:t>‹#›</a:t>
            </a:fld>
            <a:endParaRPr lang="en-US" altLang="en-US"/>
          </a:p>
        </p:txBody>
      </p:sp>
    </p:spTree>
    <p:extLst>
      <p:ext uri="{BB962C8B-B14F-4D97-AF65-F5344CB8AC3E}">
        <p14:creationId xmlns:p14="http://schemas.microsoft.com/office/powerpoint/2010/main" val="288144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105629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FE5EED2F-B1EE-4C17-9FE6-0CFE0E5E842B}" type="slidenum">
              <a:rPr lang="en-US" altLang="en-US" smtClean="0"/>
              <a:pPr>
                <a:defRPr/>
              </a:pPr>
              <a:t>‹#›</a:t>
            </a:fld>
            <a:endParaRPr lang="en-US" alt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7831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3461131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FE5EED2F-B1EE-4C17-9FE6-0CFE0E5E842B}" type="slidenum">
              <a:rPr lang="en-US" altLang="en-US" smtClean="0"/>
              <a:pPr>
                <a:defRPr/>
              </a:pPr>
              <a:t>‹#›</a:t>
            </a:fld>
            <a:endParaRPr lang="en-US" alt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8025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41665852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2A0064CF-A33A-4CD5-AA13-823BBFC89035}" type="slidenum">
              <a:rPr lang="en-US" altLang="en-US" smtClean="0"/>
              <a:pPr>
                <a:defRPr/>
              </a:pPr>
              <a:t>‹#›</a:t>
            </a:fld>
            <a:endParaRPr lang="en-US" altLang="en-US"/>
          </a:p>
        </p:txBody>
      </p:sp>
    </p:spTree>
    <p:extLst>
      <p:ext uri="{BB962C8B-B14F-4D97-AF65-F5344CB8AC3E}">
        <p14:creationId xmlns:p14="http://schemas.microsoft.com/office/powerpoint/2010/main" val="3627960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06C2556F-31F2-4787-8786-216B79D4DD47}" type="slidenum">
              <a:rPr lang="en-US" altLang="en-US" smtClean="0"/>
              <a:pPr>
                <a:defRPr/>
              </a:pPr>
              <a:t>‹#›</a:t>
            </a:fld>
            <a:endParaRPr lang="en-US" altLang="en-US"/>
          </a:p>
        </p:txBody>
      </p:sp>
    </p:spTree>
    <p:extLst>
      <p:ext uri="{BB962C8B-B14F-4D97-AF65-F5344CB8AC3E}">
        <p14:creationId xmlns:p14="http://schemas.microsoft.com/office/powerpoint/2010/main" val="3259238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533400"/>
            <a:ext cx="7696200" cy="1143000"/>
          </a:xfrm>
        </p:spPr>
        <p:txBody>
          <a:bodyPr/>
          <a:lstStyle/>
          <a:p>
            <a:r>
              <a:rPr lang="en-US"/>
              <a:t>Click to edit Master title style</a:t>
            </a:r>
          </a:p>
        </p:txBody>
      </p:sp>
      <p:sp>
        <p:nvSpPr>
          <p:cNvPr id="3" name="Text Placeholder 2"/>
          <p:cNvSpPr>
            <a:spLocks noGrp="1"/>
          </p:cNvSpPr>
          <p:nvPr>
            <p:ph type="body" sz="half" idx="1"/>
          </p:nvPr>
        </p:nvSpPr>
        <p:spPr>
          <a:xfrm>
            <a:off x="762000" y="1905000"/>
            <a:ext cx="37719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86300" y="1905000"/>
            <a:ext cx="37719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0CD9001E-B331-4211-A34A-9466970F0307}" type="slidenum">
              <a:rPr lang="en-GB" altLang="en-US"/>
              <a:pPr>
                <a:defRPr/>
              </a:pPr>
              <a:t>‹#›</a:t>
            </a:fld>
            <a:endParaRPr lang="en-GB" altLang="en-US"/>
          </a:p>
        </p:txBody>
      </p:sp>
    </p:spTree>
    <p:extLst>
      <p:ext uri="{BB962C8B-B14F-4D97-AF65-F5344CB8AC3E}">
        <p14:creationId xmlns:p14="http://schemas.microsoft.com/office/powerpoint/2010/main" val="3682907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2607180376"/>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mailto:n.ryder@uwtsd.ac.uk"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jpeg"/><Relationship Id="rId7" Type="http://schemas.openxmlformats.org/officeDocument/2006/relationships/image" Target="../media/image5.png"/><Relationship Id="rId12"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hyperlink" Target="http://www.google.co.uk/imgres?q=Scott+Quinnell&amp;hl=en&amp;sa=G&amp;biw=1600&amp;bih=665&amp;gbv=2&amp;tbm=isch&amp;tbnid=p6HHENYWhTYykM:&amp;imgrefurl=http://www.walesonline.co.uk/rugbynation/the-british-and-irish-lions/2009/05/26/ten-greatest-welsh-lions-moments-scott-quinnell-91466-23708163/&amp;docid=B2JObUDrO6ozTM&amp;imgurl=http://images.icnetwork.co.uk/upl/icwales2/may2009/9/6/scott-quinnell-267936862.jpg&amp;w=250&amp;h=176&amp;ei=XTjETufYB7KM4gSyttG0DQ&amp;zoom=1" TargetMode="Externa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llyw.cymru/sites/default/files/publications/2018-03/fframwaith-ar-gyfer-anawsterau-dysgu-penodol.pd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uowtsd-my.sharepoint.com/:b:/g/personal/m_bowen_uwtsd_ac_uk/EcETv2zg_TNEv5UkHGrnMu0BT50y1NHff42LijfP7Ug9qw?e=dBEY6q"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0MZ9freQQgE?feature=oembed" TargetMode="Externa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bbc.co.uk/news/av/disability-63464239"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27.png"/><Relationship Id="rId4" Type="http://schemas.openxmlformats.org/officeDocument/2006/relationships/hyperlink" Target="Dyscalculia:%20&#8216;Numbers%20look%20like%20a%20foreign%20language%20to%20me&#8217;%20-%20BBC%20New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video" Target="https://www.youtube.com/embed/JIsXGiG39vQ?feature=oembed" TargetMode="External"/><Relationship Id="rId4" Type="http://schemas.openxmlformats.org/officeDocument/2006/relationships/image" Target="../media/image2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google.co.uk/imgres?imgurl=http://www.juniorscholars.co.uk/images/products/medium/5001111303481.jpg&amp;imgrefurl=http://www.juniorscholars.co.uk/Invicta-Base-Ten-Group-Set-(Dienes)-P5001111303481/&amp;usg=__6Bp_M5jR7DejqsQBK-dzGJ4f36w=&amp;h=268&amp;w=268&amp;sz=16&amp;hl=en&amp;start=1&amp;sig2=HdslDoT7oq753wGFPGVCow&amp;zoom=1&amp;tbnid=qXlsVfti567Y4M:&amp;tbnh=113&amp;tbnw=113&amp;ei=coSNT43oN8fn8QPR4OinCw&amp;prev=/search?q=dienes+apparatus&amp;hl=en&amp;gbv=2&amp;tbm=isch&amp;itbs=1" TargetMode="External"/><Relationship Id="rId7"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17.xml"/><Relationship Id="rId6" Type="http://schemas.openxmlformats.org/officeDocument/2006/relationships/image" Target="../media/image31.jpeg"/><Relationship Id="rId5" Type="http://schemas.openxmlformats.org/officeDocument/2006/relationships/hyperlink" Target="http://www.google.co.uk/imgres?imgurl=http://www.easywebmarketing.co.uk/images/4/ref.153p.gif&amp;imgrefurl=http://www.cuisenaire.co.uk/Products.aspx?PageId=77&amp;PtId=50&amp;PTName=Mathematics&amp;PSTId=321&amp;PSTName=Cuisenaire%20Sets&amp;usg=__hgLx_S3uQdT51FdgW7MV0KjlGS4=&amp;h=390&amp;w=420&amp;sz=82&amp;hl=en&amp;start=9&amp;sig2=tsEyEkHavmUlPBzZaBJztA&amp;zoom=1&amp;tbnid=5n2AebHVpcRzFM:&amp;tbnh=116&amp;tbnw=125&amp;ei=lIONT7bQGoX-8gOf0925Cw&amp;prev=/search?q=cuisenaire+rods&amp;hl=en&amp;gbv=2&amp;tbm=isch&amp;itbs=1" TargetMode="Externa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uk/imgres?imgurl=https://s-media-cache-ak0.pinimg.com/236x/00/53/88/00538881f06e645493407d678cc44922.jpg&amp;imgrefurl=https://www.pinterest.com/malaniz80/quotes/&amp;docid=ix3RO725XU270M&amp;tbnid=dQ4rJ1t5ecF9kM:&amp;w=236&amp;h=330&amp;ved=0CAQQxiAwAmoVChMIxonY16TTyAIVhm4UCh1qzwW4&amp;iact=c&amp;ictx=1" TargetMode="External"/><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www.empowher.com/media/reference/dyslexia"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www.tda.gov.uk/teacher/developing-career/sen-and-disability/sen-training-resources/induction/dyslexia-primary-classroom.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DF497C-AD7D-41B9-8523-13F5E9F4D9EE}"/>
              </a:ext>
            </a:extLst>
          </p:cNvPr>
          <p:cNvPicPr>
            <a:picLocks noChangeAspect="1"/>
          </p:cNvPicPr>
          <p:nvPr/>
        </p:nvPicPr>
        <p:blipFill>
          <a:blip r:embed="rId3"/>
          <a:stretch>
            <a:fillRect/>
          </a:stretch>
        </p:blipFill>
        <p:spPr>
          <a:xfrm>
            <a:off x="35496" y="-99392"/>
            <a:ext cx="9108503" cy="7084391"/>
          </a:xfrm>
          <a:prstGeom prst="rect">
            <a:avLst/>
          </a:prstGeom>
        </p:spPr>
      </p:pic>
      <p:sp>
        <p:nvSpPr>
          <p:cNvPr id="6" name="TextBox 5">
            <a:extLst>
              <a:ext uri="{FF2B5EF4-FFF2-40B4-BE49-F238E27FC236}">
                <a16:creationId xmlns:a16="http://schemas.microsoft.com/office/drawing/2014/main" id="{45CA9AA3-4656-4C20-A17F-6671BB892B56}"/>
              </a:ext>
            </a:extLst>
          </p:cNvPr>
          <p:cNvSpPr txBox="1"/>
          <p:nvPr/>
        </p:nvSpPr>
        <p:spPr>
          <a:xfrm>
            <a:off x="899592" y="579746"/>
            <a:ext cx="7560840" cy="1323439"/>
          </a:xfrm>
          <a:prstGeom prst="rect">
            <a:avLst/>
          </a:prstGeom>
          <a:solidFill>
            <a:schemeClr val="accent5">
              <a:lumMod val="20000"/>
              <a:lumOff val="80000"/>
            </a:schemeClr>
          </a:solidFill>
        </p:spPr>
        <p:txBody>
          <a:bodyPr wrap="square" rtlCol="0">
            <a:spAutoFit/>
          </a:bodyPr>
          <a:lstStyle/>
          <a:p>
            <a:pPr algn="ctr"/>
            <a:r>
              <a:rPr lang="en-GB" sz="4000" dirty="0" err="1"/>
              <a:t>Anawsterau</a:t>
            </a:r>
            <a:r>
              <a:rPr lang="en-GB" sz="4000" dirty="0"/>
              <a:t> </a:t>
            </a:r>
            <a:r>
              <a:rPr lang="en-GB" sz="4000" dirty="0" err="1"/>
              <a:t>Dysgu</a:t>
            </a:r>
            <a:r>
              <a:rPr lang="en-GB" sz="4000" dirty="0"/>
              <a:t> </a:t>
            </a:r>
            <a:r>
              <a:rPr lang="en-GB" sz="4000" dirty="0" err="1"/>
              <a:t>Penodol</a:t>
            </a:r>
            <a:r>
              <a:rPr lang="en-GB" sz="4000" dirty="0"/>
              <a:t> – </a:t>
            </a:r>
            <a:r>
              <a:rPr lang="en-GB" sz="4000" dirty="0" err="1"/>
              <a:t>dyslecsia</a:t>
            </a:r>
            <a:r>
              <a:rPr lang="en-GB" sz="4000" dirty="0"/>
              <a:t> a </a:t>
            </a:r>
            <a:r>
              <a:rPr lang="en-GB" sz="4000" dirty="0" err="1"/>
              <a:t>dyscalcwlia</a:t>
            </a:r>
            <a:endParaRPr lang="en-GB" sz="4000" dirty="0"/>
          </a:p>
        </p:txBody>
      </p:sp>
      <p:sp>
        <p:nvSpPr>
          <p:cNvPr id="7" name="TextBox 6">
            <a:extLst>
              <a:ext uri="{FF2B5EF4-FFF2-40B4-BE49-F238E27FC236}">
                <a16:creationId xmlns:a16="http://schemas.microsoft.com/office/drawing/2014/main" id="{5D9DC2E3-9A3E-4137-95F3-2E72FFE847DC}"/>
              </a:ext>
            </a:extLst>
          </p:cNvPr>
          <p:cNvSpPr txBox="1"/>
          <p:nvPr/>
        </p:nvSpPr>
        <p:spPr>
          <a:xfrm>
            <a:off x="2771800" y="5229200"/>
            <a:ext cx="4032448" cy="646331"/>
          </a:xfrm>
          <a:prstGeom prst="rect">
            <a:avLst/>
          </a:prstGeom>
          <a:solidFill>
            <a:schemeClr val="accent5">
              <a:lumMod val="20000"/>
              <a:lumOff val="80000"/>
            </a:schemeClr>
          </a:solidFill>
        </p:spPr>
        <p:txBody>
          <a:bodyPr wrap="square" rtlCol="0">
            <a:spAutoFit/>
          </a:bodyPr>
          <a:lstStyle/>
          <a:p>
            <a:pPr algn="ctr"/>
            <a:r>
              <a:rPr lang="en-GB" dirty="0"/>
              <a:t>Nanna Ryder</a:t>
            </a:r>
          </a:p>
          <a:p>
            <a:pPr algn="ctr"/>
            <a:r>
              <a:rPr lang="en-GB" dirty="0">
                <a:hlinkClick r:id="rId4"/>
              </a:rPr>
              <a:t>n.ryder@uwtsd.ac.uk</a:t>
            </a:r>
            <a:r>
              <a:rPr lang="en-GB" dirty="0"/>
              <a:t> </a:t>
            </a:r>
          </a:p>
        </p:txBody>
      </p:sp>
    </p:spTree>
    <p:extLst>
      <p:ext uri="{BB962C8B-B14F-4D97-AF65-F5344CB8AC3E}">
        <p14:creationId xmlns:p14="http://schemas.microsoft.com/office/powerpoint/2010/main" val="61580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descr="ANd9GcTntmdMuZfJ9cMqUvO0pDOyh01rS5Al8NeevytpHdSKb95Ew2sdos6658G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304800"/>
            <a:ext cx="180975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9"/>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0" name="Rectangle 10"/>
          <p:cNvSpPr>
            <a:spLocks noChangeArrowheads="1"/>
          </p:cNvSpPr>
          <p:nvPr/>
        </p:nvSpPr>
        <p:spPr bwMode="auto">
          <a:xfrm>
            <a:off x="-55563" y="-400050"/>
            <a:ext cx="9144001"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AutoNum type="arabicPeriod"/>
            </a:pPr>
            <a:endParaRPr lang="en-GB" altLang="en-US" sz="2400">
              <a:solidFill>
                <a:srgbClr val="CC0000"/>
              </a:solidFill>
              <a:latin typeface="Times New Roman" pitchFamily="18" charset="0"/>
            </a:endParaRPr>
          </a:p>
          <a:p>
            <a:pPr lvl="1">
              <a:spcBef>
                <a:spcPct val="0"/>
              </a:spcBef>
              <a:buClrTx/>
              <a:buSzTx/>
              <a:buFontTx/>
              <a:buNone/>
            </a:pPr>
            <a:endParaRPr lang="en-GB" altLang="en-US" sz="2400">
              <a:latin typeface="Times New Roman" pitchFamily="18" charset="0"/>
            </a:endParaRPr>
          </a:p>
        </p:txBody>
      </p:sp>
      <p:sp>
        <p:nvSpPr>
          <p:cNvPr id="4101" name="Rectangle 11"/>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2" name="Rectangle 14"/>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endParaRPr lang="en-GB" altLang="en-US" sz="2400">
              <a:solidFill>
                <a:srgbClr val="CC0000"/>
              </a:solidFill>
              <a:latin typeface="Times New Roman" pitchFamily="18" charset="0"/>
            </a:endParaRPr>
          </a:p>
          <a:p>
            <a:pPr>
              <a:spcBef>
                <a:spcPct val="0"/>
              </a:spcBef>
              <a:buClrTx/>
              <a:buSzTx/>
              <a:buFontTx/>
              <a:buNone/>
            </a:pPr>
            <a:endParaRPr lang="en-GB" altLang="en-US" sz="2400">
              <a:latin typeface="Times New Roman" pitchFamily="18" charset="0"/>
            </a:endParaRPr>
          </a:p>
        </p:txBody>
      </p:sp>
      <p:sp>
        <p:nvSpPr>
          <p:cNvPr id="4103" name="Rectangle 15"/>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4" name="Rectangle 16"/>
          <p:cNvSpPr>
            <a:spLocks noChangeArrowheads="1"/>
          </p:cNvSpPr>
          <p:nvPr/>
        </p:nvSpPr>
        <p:spPr bwMode="auto">
          <a:xfrm>
            <a:off x="0" y="-411163"/>
            <a:ext cx="9144000" cy="822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AutoNum type="arabicPeriod"/>
            </a:pPr>
            <a:endParaRPr lang="en-GB" altLang="en-US" sz="2400">
              <a:solidFill>
                <a:srgbClr val="CC0000"/>
              </a:solidFill>
              <a:latin typeface="Times New Roman" pitchFamily="18" charset="0"/>
            </a:endParaRPr>
          </a:p>
          <a:p>
            <a:pPr lvl="1">
              <a:spcBef>
                <a:spcPct val="0"/>
              </a:spcBef>
              <a:buClrTx/>
              <a:buSzTx/>
              <a:buFontTx/>
              <a:buNone/>
            </a:pPr>
            <a:endParaRPr lang="en-GB" altLang="en-US" sz="2400">
              <a:latin typeface="Times New Roman" pitchFamily="18" charset="0"/>
            </a:endParaRPr>
          </a:p>
        </p:txBody>
      </p:sp>
      <p:sp>
        <p:nvSpPr>
          <p:cNvPr id="4105" name="Rectangle 17"/>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6" name="Rectangle 20"/>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endParaRPr lang="en-GB" altLang="en-US" sz="2400">
              <a:solidFill>
                <a:srgbClr val="CC0000"/>
              </a:solidFill>
              <a:latin typeface="Times New Roman" pitchFamily="18" charset="0"/>
            </a:endParaRPr>
          </a:p>
          <a:p>
            <a:pPr>
              <a:spcBef>
                <a:spcPct val="0"/>
              </a:spcBef>
              <a:buClrTx/>
              <a:buSzTx/>
              <a:buFontTx/>
              <a:buNone/>
            </a:pPr>
            <a:endParaRPr lang="en-GB" altLang="en-US" sz="2400">
              <a:latin typeface="Times New Roman" pitchFamily="18" charset="0"/>
            </a:endParaRPr>
          </a:p>
        </p:txBody>
      </p:sp>
      <p:sp>
        <p:nvSpPr>
          <p:cNvPr id="4107" name="AutoShape 19" descr="data:image/jpeg;base64,/9j/4AAQSkZJRgABAQAAAQABAAD/2wCEAAkGBhQSERUUExQVFRUWGRcYGBcYGBwYGBgYHRcaFxgXGh0YGyYeFxojHRwXHy8gJCcpLCwtFx4xNTAqNSYrLCkBCQoKDgwOGg8PGiolHyQ0LikpLiotLCwqLCwsLCwsLCwsLCksLCwsKSwsLCwsLCksLCwsLCwpLCwsLCksKSwpLP/AABEIAIwAyAMBIgACEQEDEQH/xAAcAAABBQEBAQAAAAAAAAAAAAAGAgMEBQcAAQj/xAA+EAABAgQEAwUGBAQGAwEAAAABAhEAAwQhBRIxQQZRYRMicYGRMqGxwdHwBxRCUhUjYuEzU4KSovFDstJy/8QAGgEAAgMBAQAAAAAAAAAAAAAAAgQAAQMFBv/EACkRAAICAQQBAwMFAQAAAAAAAAABAhEDBBIhMSIFE0EUUZEyYXGB4aH/2gAMAwEAAhEDEQA/AIQw9ByKShHeFgQhzfRgdel2h6bQoSSMsrqAEkp8W0h6YUpYOSyUJFmulT7+J9x2iYlSFpILkHtDp+9RVzs3d8W844UtndnTcY/ALYhh6JlgpKFBxZI09PfAmqoEtZStAmlOjlka6skAq9Y0KZhaAdIHOLMEzDtUAApBcc0j6RtpsyUtrFM0LVooqrF5k0JC8oSn2UJSEoHVki56m8Mt4RFkqgkw3hVZQJtQtNNJ/fM9pQ1aWj2ln0HWOukIMIOG61CkIzBOZPdNhtofRoNqaqQQwaMsxDFKdCQillrAdzOmK767W7o7qU++L/AcUUQHhWS9tt/A1DK6phHiqweURabFMnKFTJoULxX1dPa0JTkm7NveSQQUfGaAoJJgoo8bSsWMYdiNKsFxFlgPFSpfdWS8PY343YvGdvk2ebXBoqquvEDdNxGJgha6x4CWoSN4ziiaqoN+cZNxVOXMrCO8VFkpB8dBGk9vFXimBJqJktb5ZiCCFdAoKvz0PrFLUJsPJNZaijOaikXLWUrBCk6g9fi4a8MyJCpi0pQlS1KLBKQSonkALk+EapinBorFhQaWrMylkOChm0FyRsLQe8I8J0dAl5QUuafamqAz+AayB0Hm8XDU433JfkwyYHF0jGZH4ZYmtmpVh/3KQn1BU4jQsM4bqKWklibLIyJ7zEEC/Q6RopxVP7V/7f7w3/EULdJStiCC6WDGx3g/fxfE1+QsTnjdpGcqqIj1E5wRzEWGMcOzZa1dmkrl6gi5bkRq4+UUCp0YvVfA1LVUeUVfZn0iauqs7xQTFZJmYvlV7jEqdUjLrC38BQkpq0dXnOGjog/ngAb3j2CVootJyYXIELULQkKYPHLDHVB4gYgm4HSJsuZvEXECHB33+sHi/UL514cDHBHB+aaQnskBN+0yZ5lz+ntHQg21YwWY9+FkuYCtMxaphHtTT2nk5ukeHpHvAAAK1dWg3qpgyx2oSco8iseOT5kxzDlyJhlrDKSb8j1B5QR8O6CGfxDJVVra+Vhbwh3AHyi0Dmd4zKS5CDPCgYYeFZ45wIifShUD2KYUzlIvBKVQ1VIdMa48jiyAxgtcpK8hg0lTXTAeaEiZmEFGFy1LIQ4BO5hjNta3GkY2S5EpSyyQSen3aCCloEoSLd/c+03gWt5ephdFSCWnKNN+ZPMw+Ddt4409Q+oDuLTqPMhVHLu0WSJuXwiFKS3jFFxjjM2VLCZAUZsxWRJSCVJASFKUkAe13kAHa51Zg0+J5pqKNcslCNsL/wCIJBYqAOwNifAHXyh0mMywPgNMxGeqVN7RXeKXCVJcls5UhSis6sWYEaxLUidhq0mWtUynUSDLWdCACQCLAsXCgALF07R0npMbk8cJ+SFVlklulHg0DNAzxJw7mebKF9VJG/8AUOvTeLOpqCuQVSjcoKpZJAuUug3LAg8zYiB7AsEq0ZlmYUrBsFLCxM1JzZVEAbOecBg03i5SlTRMsk6VWDU1Lgg+EUlTTzE2QQocnY/3gv4jkd4TMmQrcLQ7hMxLZgDyLhXnAVX1hSsgjqDzBhjGmm0Xp2k2mdLkKd1AjoY6HPzhUnpHRpyN0FqRDNU7Bg9/sxKSIYrpzJYB1GwH1jkLsIr63EUy08ybAbkxHQot3td4k0uEC0xZzKBLxKrqoGWAACNlN8IYjKKdIwzQco3ZWyK6YmblStSUsCwJF7jaEcQ41OQkNNmA9FGPE/4v+kfEmIGNK7SYhA3IHlv7odh2iQpYrJ8ikKpaFLJUogEklyXvEqWgJMe5Dz/6jky4GWW1Qk5DhVHZ4SUx4UxiZi88eTJlo87OPBKicFkVQBMFXDwlhJt/MDZnb2VB0lJFspF3gJx/EhTgAMVq9w5n5QzUcRLFChTHtVpVJKgWdCFOgkAe0CVJfl5QzLTvLi7r7GuKdS6DfFOPJEg5bzFf0kEDxPOIWG/iRIKiVhSX/wBTAfHc+cZVIkqUoDcnX4u0GVHwDM7MTDcEAlJN9H+kA9DhiuRqOScujVMLxSVUJzylhQFuo8QbiJfY63N9Q5bRtPAAeQjKuHahdPNSZRLEsUE2IP8Ad41lEwFIOgZ77eMczPheGXi+GbJ32MqISLAdNAOZ6AAOSdgDAFX46aypTKk95AUUoteYs2K76AsABskX1MWnHGKKymRLd1WmEatY9kOuhV5DYu7wlw4KUOtu3VZXNCWJMtI/cR7R65RuY6ukwLTw3y/UxHNN5JbV0FFFT5EIQ7hKQkHm2pHR3bo0TJa4p8LxtFQkql+yCxcZSCwItyZ/SIuLcUpkKSkF1q9kchpnPwA3IfQXQ9jJlztSVPtm++MYWiLxRJzqmpSLpCVnopIyq/4m/wD+YDTQJmagum4ILW9I0vCaAEGYoPnSQH/afaJ8dPWM/qFJp1zO0JyoKgW1YHVheHc/jKo/Ywg6akyCKZKHBF9gA5MdEGs4ypkvkzLPg3vN46MlizPnax15sa+QmnVGW7xTTselhRJLqFgkX8T0HjA/iuKK/wDNND/5Uouf9SjZMD9RVldgAhP7R8zqo+MHh0d8sCeZR6CPEOMixEsPd9e706q8Aw8YcwPiSZNX2c5QIIdLAC42sBtt0gTy9In4PSlS3Gxd3+9nh56fHGD4FHOeR0GRWylK8h5RCog9QVHRIt4m31jpyikRGo1kOXuYWUeB2cPHYgh7YQrthFMmYecO9oYy9sw+mLM1IjhUCKoLMOypalFkgn4AdSdBF+2EtNZZiqEOqqEolqmL9lN2GqubRTpmISTnU7bJu/nHVuO5hZALC36QA1mAUffbpBxw82xzH6a3zLgpONKVYrprjuqIVLYWMpQBQUts3ziOqeE5EKH6B7+9y100hWJYvNWfaKWYWYAAOwFnG8E3D1BkkqE+UpU5YB7wBUpBHdcEGzbFtTprD2Sfj0L/AEeydJ3/AF/pXcPYckzArUAu33teNJkViWZ2A9w+UCVDhxlVGUuA2ZjyIdj1EW1XiS5I/kylTFHQgHKOpOg9YTk7ZtCKjEtqehk586Egl3to/Pl6tBDIW5G3eSw3DkAH1v5RnmDYpWz3KpbpYsmwvyd/dBJwthUyXKUqasTFr19qydknMdQX5Qvm8I7n8NMBqyk/h1QogiVNJBfMEq9rV3bV948qsMr1C35jwzqHxVBv2IVs/jf4x4KFI/SkeQi36qviP/RT6T9wZ4Rw6dITME1CkZlSyH3ZE12/4+6KfiTAJ66kzZcpS0EIYpvohKdi40IjQUSEjQB+YAePPyqDqE+YBjGPqFZHPb3+4b09wUbKSkxaeJRTMBCmAGYEKDdbdLXtFDxlSPOmDaYkH/cmNAEpIDajlqPTSAjjrOmalRS0vKEpOwId0nkfl4RtLUxzVtVMylhklRisxBCiDqCxjon8QSMs9RGiu8PPX3x0dmLtJi74K5SuUevDeaJ1Dh795RYe8/SI2kuQopvgakyyosHJ6Xgw4fpQiUlJT35iyS/6UJ189BC8DpswCZSHPIC7dYIRwWSUqm1HZAWyywHYlyMxs53NxCeTJv8AEdxwWPybKaanMGSlytRSkdA97eB9IXS8KVSiSKaYlOxUMoPUZmjQMPrKenCMkpAyjKF6rAb9Sje/pfaF1/4gygGurnl/+j/eKhBVybp5MrrHGwCmcKVSdZKvJlf+pMQainXLLTEqQeSgR8YJMQ4umzGyBMsA2JOZXTp7oosd4nmqQUqmqWNw/d8gLRbgvgcjo81bp0iKgkqSkB1LISlNrklhrYX3i/oqDNKKSCVTpFQUoZjLmyVgqtqTlBHNyYCKCrUJonG5QpKgDzSQoeVhGmLds8hlLlLVXUw/zJMy9RK37yVO48G0eNYQSKleNLb+TOEvqfSFqmN4Ra8TYUmXME2TennjtJJ5A+1LLWdJs3JvGKcrG8C0dHHkTjaIdbK3G+sajipKVU01AzGZTSVFzYkJym+ruNYy+asQc4Tjhn0MtJLzKVWQ9ZK7oPXKUlLcr7xJcwaEs1b1Jf2SpGJiZMCljKrk7jwc3J0vE+biiJaDnIy/doC6qrZZLEOdesPow8z2C1Ol3LEv0Lg6iFdtcirl8IK6XGVoSgdlMUFK7mTLZzbM5BBf5RM4X4gRMWpDFGZSsjkbEjLYsel7tAbW00yTKmKMyflGVEvOpklSiAWZibPt6xCkVLJDFmZtm+/lF5MSyQcRjT4vdvdwbKqHE5Vi2o2MD2GcTpVKlqmlnAdf6XdmV+06a2L+UXEtYPeSfAiPPSi4OmLyjTokhB8tojTX84l09RmsoB+nxha5LGBA6I1EHDvcBj9Yo+NxmpJp/qlt5K/7ggMsByLQxMuCGccuf1jXHJqSZTMD4okd1KuRY+env+MdF9xHMlzqactCChIUpkkMRlWzMdI6PU6edx5OZkknLgFuHuFairmFMmW/Z+2onKhHiTvrYOekGdbwKimAROnhcwsSiWO6nopSrl+gB35OWYnV/lT2UhOVLZrAAcibaqOr+rwNrqAV97MSXOZT6m5MDOe7g1jGiZhq5clPcCUXAYD3km5bqYcrsVyjM5fYeOre+Is10gkgAEa/A9bP4xUT6jMXO1h4ffxjOkdHR6V55c9Lscn1hUXNhy2hCJwYk+XziFNmak6DbmYjT55PRtvT6xaR6HdHDHbFcE6ZODFmtvvFRUF7dLev2YkTrI56esMyZYUefTz0gkjHLLcqGgoAMD5gEwU8JcRZQmTNWpCQsTJM/wDyJmhKgC6pSxZQtq/URp2ASkDMvMnKzgMocjlNwebEps/SKasSElkrSpJdmBBF9w1ju17QfQk1GcaYc1uLU2SZ35ZlLJ7alCgVS1lX+PSKNlJJ7zWN2PQeTwsicQKSrlzif/GpC0TUjqkIUCA91Pl6xSUeGqnTES0KJKi3spJbcswHvjWuGMLEhBk0yUlVu1qFh0hW4SA3aKH7QyUvcvaI5IQzZPZ4V2UNP+F9PKlBVbVEK2CGQM2yUlQJWfK7x2D8FdlOE2TM7WQypcxMxBQsFSAUuC2ZJdJcM1vK/wAFq6dVYuU4mKFjUTZicyyLKCEuO7mDDJbu3GkT8JT/AD6xBBCQmQcu2YoU/ibJjHfJTSa4E3mlT5Mi4hxgSZsyVkUcpsVHK4IBSWHMFMNYNPX+UnTw+dCwQ3shLpBccme/WCjFOCZmK1rSmRLkfyps9QGUqCicqAP8RSQTuwcCzAEq4h4NpMLweoSCVKUgoClkBS5ilDKABvuw2SYb2RrhARyNy5ZlNfxFNqEpQtsqTmAA3Zn8g/qYQisADcvsmKuWsgWDqNgBr5NFpIwtCadU6ZNDglCZIBzlZFio6JA9rc90DcQCgukdJZ/ZjwIosamy/ZXbQpPeSfI29IJuGeLRnCVr/Lq/SpN5atsq0myTyV5E6QEJmgiPIrLpseRU1/ZyY6ialdm502OoVbtZZUP2uhQPUXHyiUvHFp1DjmLjxBGnhHz6SpJBQopPQmLGj4vqZX6yfMv6iOVP0uS/S7Go6qL7RvUivE26S43+cRMbxuXTyzMUtLACz3JzaDrpGOp47nPmSClX7gfjziLiWLzKhSVzCCQGtuHJ8yYHH6bNy8+gZ6mKXiFGOV3bUs2cWT2gJb/Vb4R7FBxPVq7OTLCSEKQhTlrs4sxPd8bx5HVwY9kaEnzyaljMpSiWs9sx0F9fHaFSsBTlvyufLWPKniJFkqRkUSBlm9wOf6iCk+sQuIsTXKkutSHmOEJQ5B2Kidwn5gbwFD0ccpSUUge4vrhmEqWoqALzDtm2SOiRr18L0kpfkPv3QgKO92+7widMtoT4aGIehw41hjSFLqdTs9usNyLO5u7/ADhUunUS69tANIc7Igm2u+sQ3W58sanL7pa+ptC5FHMy91CvS/o7xMpZTlIIu49IuJDJKgebQEp7RHUZZQlSBGfUqByLWtLF8irB21YiGVlhYnyP0g8RwrLrVOoKKUi5SQFAnRnt1vsIAeJsFFHOSlCypKkBaSqyhcpII8RG0Gpr9znz1bhdr8B1+H2DMhU9YKszgB79nb9txmPuHWCLini1NPTFKQUEkS/5RGeSkj2gksHAYBtCdQzjO8N/EyfIkGWlCCtwyiCQEs2XK7WYAX5xWnFF19QhMyWkzVrSAsPoWAQU5gFJe+xub6Nftyu30cyeTe7DnhhMuajKuXInSpa0LRPSFJUZrjuKQboVlSCpIDWBLu5LsJrSpVQQzzJxSG5IShGvN0q9Ypqah/KJQnItwCkHIQlLe0tRN3Up217oQHIAJu5UlKJeZwkBy4trc6XuST5wtOXPBrjhfLBXjH8QqmhnppqZCE2BKlJz5lKP6QbNz6vArXU9dia0qn1AVkdjMUBLS4dkiWCMzMSydg50gg/E2qT2dNNR/iBUyyv2qQMyi+rFKbf1QJ4KtBQqTOOinB0OfQh/d9Y3U2oKg6SnR1JVJoJi5c6Uoz0l0zpU8oLbNYpKCL3AN7tcRXY1j8ypmlcxRU1gC1huO6AH6teNWwRYCEBKVTSAEhCkZQPIgAfCM142wUya+clCQEEhSUo0SCAcrbNfSw2g8WXc+QNRGkUSjHjnn5Q4KVZ/QfQwtOGTSCQg2YxvuX3EhhU07whUTJWEzVD2WF9bORZo5OBzSWCfePH+0Dvj9yrRESqJCTo2trRIRw5OOw6d7W/xidh+CKQcy2cbe9+sDLLFLslnTKidMkdiQlSEkFJOss7gHkeUdFp2fXxbl4A66x0LLPRNxayccyHuBabaJIKCeSkLzAB9Skh+QEVFdWLmrQSmXLYMShLA6kEpBZ9ns4hgVCgf1O/hd/d/eGrvd9LvAqTGFq8i5TFrmqBBIB6gt8fOFoqQTexHWORSHXLy8H+TwqVQWLpdum32Im9DMPVM8e2n/Iv80nx9w98SZGKSEgqWmZML2Qn+Wk6s61B/QPY6w2ihsO7oDt5k+IP0h6Vg40Zgfjdj984r3YoLJ6tnmqVL+CJL4omTZgSqXKkyg5QiWNSzOpSnUstzO8EKp0qYl3ZTMfvnFYvCEllKQDlbQNbUsNy/3eHU4YbOm2zc390BkyRk7FY6qSXPIXYROFNIKXZwXPNSg3usPAdYzH8Qq7tqxgLS0JluBqXKj43JHlBWnDDuDbkT9tHDBQoMoP0bxb4mBhmUHZlLK2qoy1vrE/A8yKmStj3ZqC5BZ0zE7+LP4xoBwRDWQA7bDa4DNr9Yf/hJswG/vuQW5mN3rFXRnuC+q4tlrCkFScwDsdzuHNr6RT1XE4yHKlv6WuCAbHbUfMOIgpw02fXdvd5fSOThpBHfIIHvN+WlhbpCjyXybRzyiuECeNpqqtSVFDJR7KVW9oAk675Rbp4xHp+HVvlWi57wU9hd9ut/ODZNEAWf6eXL+0JVh4UbEsL+fOD+pfSMnkk3Z5TYiwl9qiYohrGY6SXsXABaz9IiYwO1nLmZQAQOngbj7e8SzQDZRAHqB9vCZ+GAq9pQHuI/7YxnvsuWWc1TK2VRXdyXYhOnUelvvRf5IOA5s5520u/pE+VhZFnIPrd9bw4ujJ5P6DfkevvgXIyoq59GnNdwLu3noNAH+sIXTAMz+e3IDnFr/CwXcvybY/b2hSMOB5sN25sPI2ibyUUpKDYMNfj0HLN/fSO7MEbWvp4lmN+e8XMzCktYX3+/OI66It9+Ply8om9FUVypYSRlYj56aWvc+kdFkcPBAOnSwOzu3n6x0FuRCsVJSQxDaeJ3hxNOAA/1hpHjsfhD0uXdNzcRbKselyhbf5DaH5cga7jaI0pDkvtEuSgXgGFYoU4Is310iQiXlD+DeMIlByIUk3bYQDZLFy7D0doeQGO7aw2g2feJJT5WeKLPCkF7t1+EcF2uW5b2j0DZ7co9Sh9YH5JZyTex66Q4vmISEa+ENylOwiEsUEG4J12j3IwY3fWFhTvCAssYhBSEhxHqpYGm8eS6cFjHLliJRdHoSPC+kIUga8ocA1MJy2PWIUImSu9YW1LmEv0tC1W++kNTTaIUdLSeTDpHFPOxeORL0udITM1N9YsgzMBOhaGuxUBdR1Hzh9fyhCeUEixlZtZnHWPYjr1josG18n//2Q==">
            <a:hlinkClick r:id="rId4"/>
          </p:cNvPr>
          <p:cNvSpPr>
            <a:spLocks noChangeAspect="1" noChangeArrowheads="1"/>
          </p:cNvSpPr>
          <p:nvPr/>
        </p:nvSpPr>
        <p:spPr bwMode="auto">
          <a:xfrm>
            <a:off x="9144000" y="-990600"/>
            <a:ext cx="19812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r>
              <a:rPr lang="en-GB" altLang="en-US" sz="2000">
                <a:solidFill>
                  <a:srgbClr val="FFFFFF"/>
                </a:solidFill>
                <a:hlinkClick r:id="rId4"/>
              </a:rPr>
              <a:t> </a:t>
            </a:r>
            <a:endParaRPr lang="en-GB" altLang="en-US" sz="2000">
              <a:solidFill>
                <a:srgbClr val="FFFFFF"/>
              </a:solidFill>
            </a:endParaRPr>
          </a:p>
        </p:txBody>
      </p:sp>
      <p:pic>
        <p:nvPicPr>
          <p:cNvPr id="13325" name="Picture 19"/>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425032" y="4668774"/>
            <a:ext cx="2057400" cy="186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6" name="Picture 20"/>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076950" y="2667000"/>
            <a:ext cx="25209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7" name="Picture 22"/>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705600" y="304800"/>
            <a:ext cx="1879600" cy="219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9" name="Picture 25"/>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941762" y="393700"/>
            <a:ext cx="2057400" cy="1636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0" name="Picture 26"/>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891412" y="2209800"/>
            <a:ext cx="1699387" cy="234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2" name="Picture 29"/>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943600" y="4648200"/>
            <a:ext cx="230663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7" name="TextBox 20"/>
          <p:cNvSpPr txBox="1">
            <a:spLocks noChangeArrowheads="1"/>
          </p:cNvSpPr>
          <p:nvPr/>
        </p:nvSpPr>
        <p:spPr bwMode="auto">
          <a:xfrm>
            <a:off x="9906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1</a:t>
            </a:r>
          </a:p>
        </p:txBody>
      </p:sp>
      <p:sp>
        <p:nvSpPr>
          <p:cNvPr id="4118" name="TextBox 22"/>
          <p:cNvSpPr txBox="1">
            <a:spLocks noChangeArrowheads="1"/>
          </p:cNvSpPr>
          <p:nvPr/>
        </p:nvSpPr>
        <p:spPr bwMode="auto">
          <a:xfrm>
            <a:off x="35052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2</a:t>
            </a:r>
          </a:p>
        </p:txBody>
      </p:sp>
      <p:sp>
        <p:nvSpPr>
          <p:cNvPr id="4119" name="TextBox 23"/>
          <p:cNvSpPr txBox="1">
            <a:spLocks noChangeArrowheads="1"/>
          </p:cNvSpPr>
          <p:nvPr/>
        </p:nvSpPr>
        <p:spPr bwMode="auto">
          <a:xfrm>
            <a:off x="64008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3</a:t>
            </a:r>
          </a:p>
        </p:txBody>
      </p:sp>
      <p:sp>
        <p:nvSpPr>
          <p:cNvPr id="4120" name="TextBox 24"/>
          <p:cNvSpPr txBox="1">
            <a:spLocks noChangeArrowheads="1"/>
          </p:cNvSpPr>
          <p:nvPr/>
        </p:nvSpPr>
        <p:spPr bwMode="auto">
          <a:xfrm>
            <a:off x="304800" y="2209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4</a:t>
            </a:r>
          </a:p>
        </p:txBody>
      </p:sp>
      <p:sp>
        <p:nvSpPr>
          <p:cNvPr id="4121" name="TextBox 26"/>
          <p:cNvSpPr txBox="1">
            <a:spLocks noChangeArrowheads="1"/>
          </p:cNvSpPr>
          <p:nvPr/>
        </p:nvSpPr>
        <p:spPr bwMode="auto">
          <a:xfrm>
            <a:off x="3048000" y="2971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5</a:t>
            </a:r>
          </a:p>
        </p:txBody>
      </p:sp>
      <p:sp>
        <p:nvSpPr>
          <p:cNvPr id="4122" name="TextBox 27"/>
          <p:cNvSpPr txBox="1">
            <a:spLocks noChangeArrowheads="1"/>
          </p:cNvSpPr>
          <p:nvPr/>
        </p:nvSpPr>
        <p:spPr bwMode="auto">
          <a:xfrm>
            <a:off x="5791200" y="2743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6</a:t>
            </a:r>
          </a:p>
        </p:txBody>
      </p:sp>
      <p:sp>
        <p:nvSpPr>
          <p:cNvPr id="4123" name="TextBox 28"/>
          <p:cNvSpPr txBox="1">
            <a:spLocks noChangeArrowheads="1"/>
          </p:cNvSpPr>
          <p:nvPr/>
        </p:nvSpPr>
        <p:spPr bwMode="auto">
          <a:xfrm>
            <a:off x="200025" y="4738396"/>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dirty="0"/>
              <a:t>7</a:t>
            </a:r>
          </a:p>
        </p:txBody>
      </p:sp>
      <p:sp>
        <p:nvSpPr>
          <p:cNvPr id="4124" name="TextBox 29"/>
          <p:cNvSpPr txBox="1">
            <a:spLocks noChangeArrowheads="1"/>
          </p:cNvSpPr>
          <p:nvPr/>
        </p:nvSpPr>
        <p:spPr bwMode="auto">
          <a:xfrm>
            <a:off x="3090211" y="4559203"/>
            <a:ext cx="3048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dirty="0"/>
              <a:t>8</a:t>
            </a:r>
          </a:p>
        </p:txBody>
      </p:sp>
      <p:sp>
        <p:nvSpPr>
          <p:cNvPr id="4125" name="TextBox 30"/>
          <p:cNvSpPr txBox="1">
            <a:spLocks noChangeArrowheads="1"/>
          </p:cNvSpPr>
          <p:nvPr/>
        </p:nvSpPr>
        <p:spPr bwMode="auto">
          <a:xfrm>
            <a:off x="5638800" y="47244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9</a:t>
            </a:r>
          </a:p>
        </p:txBody>
      </p:sp>
      <p:sp>
        <p:nvSpPr>
          <p:cNvPr id="2" name="AutoShape 2" descr="Image result for Theo Paphiti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Theo Paphiti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11"/>
          <a:stretch>
            <a:fillRect/>
          </a:stretch>
        </p:blipFill>
        <p:spPr>
          <a:xfrm>
            <a:off x="493756" y="4892545"/>
            <a:ext cx="2619375" cy="1743075"/>
          </a:xfrm>
          <a:prstGeom prst="rect">
            <a:avLst/>
          </a:prstGeom>
        </p:spPr>
      </p:pic>
      <p:pic>
        <p:nvPicPr>
          <p:cNvPr id="15362" name="Picture 2" descr="Iwan Rheon - IMDb">
            <a:extLst>
              <a:ext uri="{FF2B5EF4-FFF2-40B4-BE49-F238E27FC236}">
                <a16:creationId xmlns:a16="http://schemas.microsoft.com/office/drawing/2014/main" id="{279A9931-4E92-45F7-ADE3-DDF0A7C113C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865563" y="2171799"/>
            <a:ext cx="1616869" cy="23345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2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3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32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332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3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dirty="0" err="1"/>
              <a:t>Amcanion</a:t>
            </a:r>
            <a:r>
              <a:rPr lang="en-GB" altLang="en-US" dirty="0"/>
              <a:t>:</a:t>
            </a:r>
          </a:p>
        </p:txBody>
      </p:sp>
      <p:sp>
        <p:nvSpPr>
          <p:cNvPr id="5123" name="Rectangle 3"/>
          <p:cNvSpPr>
            <a:spLocks noGrp="1" noChangeArrowheads="1"/>
          </p:cNvSpPr>
          <p:nvPr>
            <p:ph idx="1"/>
          </p:nvPr>
        </p:nvSpPr>
        <p:spPr>
          <a:xfrm>
            <a:off x="1964673" y="1905000"/>
            <a:ext cx="3636168" cy="4459288"/>
          </a:xfrm>
        </p:spPr>
        <p:txBody>
          <a:bodyPr/>
          <a:lstStyle/>
          <a:p>
            <a:pPr eaLnBrk="1" hangingPunct="1"/>
            <a:r>
              <a:rPr lang="en-GB" altLang="en-US" dirty="0" err="1"/>
              <a:t>datblygu</a:t>
            </a:r>
            <a:r>
              <a:rPr lang="en-GB" altLang="en-US" dirty="0"/>
              <a:t> </a:t>
            </a:r>
            <a:r>
              <a:rPr lang="en-GB" altLang="en-US" dirty="0" err="1"/>
              <a:t>dealltwriaeth</a:t>
            </a:r>
            <a:r>
              <a:rPr lang="en-GB" altLang="en-US" dirty="0"/>
              <a:t> o rai </a:t>
            </a:r>
            <a:r>
              <a:rPr lang="en-GB" altLang="en-US" dirty="0" err="1"/>
              <a:t>o’r</a:t>
            </a:r>
            <a:r>
              <a:rPr lang="en-GB" altLang="en-US" dirty="0"/>
              <a:t> </a:t>
            </a:r>
            <a:r>
              <a:rPr lang="en-GB" altLang="en-US" dirty="0" err="1"/>
              <a:t>rhwystrau</a:t>
            </a:r>
            <a:r>
              <a:rPr lang="en-GB" altLang="en-US" dirty="0"/>
              <a:t> </a:t>
            </a:r>
            <a:r>
              <a:rPr lang="en-GB" altLang="en-US" dirty="0" err="1"/>
              <a:t>rhag</a:t>
            </a:r>
            <a:r>
              <a:rPr lang="en-GB" altLang="en-US" dirty="0"/>
              <a:t> </a:t>
            </a:r>
            <a:r>
              <a:rPr lang="en-GB" altLang="en-US" dirty="0" err="1"/>
              <a:t>dysgu</a:t>
            </a:r>
            <a:r>
              <a:rPr lang="en-GB" altLang="en-US" dirty="0"/>
              <a:t> </a:t>
            </a:r>
            <a:r>
              <a:rPr lang="en-GB" altLang="en-US" dirty="0" err="1"/>
              <a:t>sydd</a:t>
            </a:r>
            <a:r>
              <a:rPr lang="en-GB" altLang="en-US" dirty="0"/>
              <a:t> </a:t>
            </a:r>
            <a:r>
              <a:rPr lang="en-GB" altLang="en-US" dirty="0" err="1"/>
              <a:t>gan</a:t>
            </a:r>
            <a:r>
              <a:rPr lang="en-GB" altLang="en-US" dirty="0"/>
              <a:t> </a:t>
            </a:r>
            <a:r>
              <a:rPr lang="en-GB" altLang="en-US" dirty="0" err="1"/>
              <a:t>ddysgwyr</a:t>
            </a:r>
            <a:r>
              <a:rPr lang="en-GB" altLang="en-US" dirty="0"/>
              <a:t> ag </a:t>
            </a:r>
            <a:r>
              <a:rPr lang="en-GB" altLang="en-US" dirty="0" err="1"/>
              <a:t>anawsterau</a:t>
            </a:r>
            <a:r>
              <a:rPr lang="en-GB" altLang="en-US" dirty="0"/>
              <a:t> </a:t>
            </a:r>
            <a:r>
              <a:rPr lang="en-GB" altLang="en-US" dirty="0" err="1"/>
              <a:t>dysgu</a:t>
            </a:r>
            <a:r>
              <a:rPr lang="en-GB" altLang="en-US" dirty="0"/>
              <a:t> </a:t>
            </a:r>
            <a:r>
              <a:rPr lang="en-GB" altLang="en-US" dirty="0" err="1"/>
              <a:t>penodol</a:t>
            </a:r>
            <a:r>
              <a:rPr lang="en-GB" altLang="en-US" dirty="0"/>
              <a:t> </a:t>
            </a:r>
            <a:r>
              <a:rPr lang="en-GB" altLang="en-US" dirty="0" err="1"/>
              <a:t>gyda</a:t>
            </a:r>
            <a:r>
              <a:rPr lang="en-GB" altLang="en-US" dirty="0"/>
              <a:t> </a:t>
            </a:r>
            <a:r>
              <a:rPr lang="en-GB" altLang="en-US" dirty="0" err="1"/>
              <a:t>llythrennedd</a:t>
            </a:r>
            <a:r>
              <a:rPr lang="en-GB" altLang="en-US" dirty="0"/>
              <a:t> a </a:t>
            </a:r>
            <a:r>
              <a:rPr lang="en-GB" altLang="en-US" dirty="0" err="1"/>
              <a:t>rhifedd</a:t>
            </a:r>
            <a:r>
              <a:rPr lang="en-GB" altLang="en-US" dirty="0"/>
              <a:t> </a:t>
            </a:r>
          </a:p>
          <a:p>
            <a:pPr marL="0" indent="0" eaLnBrk="1" hangingPunct="1">
              <a:buNone/>
            </a:pPr>
            <a:endParaRPr lang="en-GB" altLang="en-US" dirty="0"/>
          </a:p>
          <a:p>
            <a:pPr eaLnBrk="1" hangingPunct="1"/>
            <a:r>
              <a:rPr lang="en-GB" altLang="en-US" dirty="0" err="1"/>
              <a:t>archwilio’r</a:t>
            </a:r>
            <a:r>
              <a:rPr lang="en-GB" altLang="en-US" dirty="0"/>
              <a:t> </a:t>
            </a:r>
            <a:r>
              <a:rPr lang="en-GB" altLang="en-US" dirty="0" err="1"/>
              <a:t>goblygiadau</a:t>
            </a:r>
            <a:r>
              <a:rPr lang="en-GB" altLang="en-US" dirty="0"/>
              <a:t> </a:t>
            </a:r>
            <a:r>
              <a:rPr lang="en-GB" altLang="en-US" dirty="0" err="1"/>
              <a:t>ar</a:t>
            </a:r>
            <a:r>
              <a:rPr lang="en-GB" altLang="en-US" dirty="0"/>
              <a:t> </a:t>
            </a:r>
            <a:r>
              <a:rPr lang="en-GB" altLang="en-US" dirty="0" err="1"/>
              <a:t>gyfer</a:t>
            </a:r>
            <a:r>
              <a:rPr lang="en-GB" altLang="en-US" dirty="0"/>
              <a:t> </a:t>
            </a:r>
            <a:r>
              <a:rPr lang="en-GB" altLang="en-US" dirty="0" err="1"/>
              <a:t>dysgu</a:t>
            </a:r>
            <a:r>
              <a:rPr lang="en-GB" altLang="en-US" dirty="0"/>
              <a:t> ac </a:t>
            </a:r>
            <a:r>
              <a:rPr lang="en-GB" altLang="en-US" dirty="0" err="1"/>
              <a:t>addysgu</a:t>
            </a:r>
            <a:endParaRPr lang="en-GB" altLang="en-US" dirty="0"/>
          </a:p>
          <a:p>
            <a:pPr eaLnBrk="1" hangingPunct="1">
              <a:buFont typeface="Wingdings" pitchFamily="2" charset="2"/>
              <a:buNone/>
            </a:pPr>
            <a:endParaRPr lang="en-GB" altLang="en-US" dirty="0"/>
          </a:p>
        </p:txBody>
      </p:sp>
      <p:pic>
        <p:nvPicPr>
          <p:cNvPr id="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92964">
            <a:off x="6086465" y="1170459"/>
            <a:ext cx="2522260" cy="3601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508104" y="5013176"/>
            <a:ext cx="3456384" cy="1477328"/>
          </a:xfrm>
          <a:prstGeom prst="rect">
            <a:avLst/>
          </a:prstGeom>
          <a:noFill/>
        </p:spPr>
        <p:txBody>
          <a:bodyPr wrap="square" rtlCol="0">
            <a:spAutoFit/>
          </a:bodyPr>
          <a:lstStyle/>
          <a:p>
            <a:r>
              <a:rPr lang="en-GB" dirty="0">
                <a:hlinkClick r:id="rId4"/>
              </a:rPr>
              <a:t>https://llyw.cymru/sites/default/files/publications/2018-03/fframwaith-ar-gyfer-anawsterau-dysgu-penodol.pdf</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520B72-94C4-4ABB-AC64-A3382705B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A64CBFD-D6E8-4E6A-8F66-1948BED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482600" y="837096"/>
            <a:ext cx="8178799" cy="5183807"/>
          </a:xfrm>
          <a:prstGeom prst="rect">
            <a:avLst/>
          </a:prstGeom>
        </p:spPr>
      </p:pic>
    </p:spTree>
    <p:extLst>
      <p:ext uri="{BB962C8B-B14F-4D97-AF65-F5344CB8AC3E}">
        <p14:creationId xmlns:p14="http://schemas.microsoft.com/office/powerpoint/2010/main" val="592218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t>Diffinio dyslecsia</a:t>
            </a:r>
          </a:p>
        </p:txBody>
      </p:sp>
      <p:sp>
        <p:nvSpPr>
          <p:cNvPr id="9219" name="AutoShape 3"/>
          <p:cNvSpPr>
            <a:spLocks noChangeArrowheads="1"/>
          </p:cNvSpPr>
          <p:nvPr/>
        </p:nvSpPr>
        <p:spPr bwMode="auto">
          <a:xfrm>
            <a:off x="1929784" y="1412776"/>
            <a:ext cx="7176864" cy="1584176"/>
          </a:xfrm>
          <a:prstGeom prst="wedgeRoundRectCallout">
            <a:avLst>
              <a:gd name="adj1" fmla="val -33968"/>
              <a:gd name="adj2" fmla="val 73611"/>
              <a:gd name="adj3" fmla="val 16667"/>
            </a:avLst>
          </a:prstGeom>
          <a:solidFill>
            <a:srgbClr val="99CCFF"/>
          </a:solidFill>
          <a:ln w="9525">
            <a:solidFill>
              <a:schemeClr val="tx1"/>
            </a:solidFill>
            <a:miter lim="800000"/>
            <a:headEnd/>
            <a:tailEnd/>
          </a:ln>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2400" dirty="0"/>
              <a:t>“Dyslexia is evident when accurate fluent reading and/or spelling develops incompletely or with great difficulty.” </a:t>
            </a:r>
            <a:r>
              <a:rPr lang="en-GB" altLang="en-US" sz="2000" dirty="0"/>
              <a:t>(British Psychological Society, 1999 </a:t>
            </a:r>
            <a:r>
              <a:rPr lang="en-GB" altLang="en-US" sz="2000" i="1" dirty="0"/>
              <a:t>cited in </a:t>
            </a:r>
            <a:r>
              <a:rPr lang="en-GB" altLang="en-US" sz="2000" dirty="0"/>
              <a:t>Hall, 2009, p.7)</a:t>
            </a:r>
          </a:p>
        </p:txBody>
      </p:sp>
      <p:sp>
        <p:nvSpPr>
          <p:cNvPr id="9220" name="AutoShape 4"/>
          <p:cNvSpPr>
            <a:spLocks noChangeArrowheads="1"/>
          </p:cNvSpPr>
          <p:nvPr/>
        </p:nvSpPr>
        <p:spPr bwMode="auto">
          <a:xfrm>
            <a:off x="1835696" y="3212976"/>
            <a:ext cx="6840760" cy="3528392"/>
          </a:xfrm>
          <a:prstGeom prst="cloudCallout">
            <a:avLst>
              <a:gd name="adj1" fmla="val -43750"/>
              <a:gd name="adj2" fmla="val 45889"/>
            </a:avLst>
          </a:prstGeom>
          <a:solidFill>
            <a:srgbClr val="99CCFF"/>
          </a:solidFill>
          <a:ln w="9525">
            <a:solidFill>
              <a:schemeClr val="tx1"/>
            </a:solidFill>
            <a:miter lim="800000"/>
            <a:headEnd/>
            <a:tailEnd/>
          </a:ln>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algn="ctr" eaLnBrk="1" hangingPunct="1">
              <a:spcBef>
                <a:spcPct val="0"/>
              </a:spcBef>
              <a:buClrTx/>
              <a:buSzTx/>
              <a:buFontTx/>
              <a:buNone/>
            </a:pPr>
            <a:r>
              <a:rPr lang="en-GB" altLang="en-US" sz="2000"/>
              <a:t>“A processing difference experienced by people of all ages, often characterised by difficulties in literacy, it can affect other cognitive areas such as memory, speed of processing, time management, co-ordination and directional aspects .”</a:t>
            </a:r>
          </a:p>
          <a:p>
            <a:pPr algn="ctr" eaLnBrk="1" hangingPunct="1">
              <a:spcBef>
                <a:spcPct val="0"/>
              </a:spcBef>
              <a:buClrTx/>
              <a:buSzTx/>
              <a:buFontTx/>
              <a:buNone/>
            </a:pPr>
            <a:r>
              <a:rPr lang="en-GB" altLang="en-US" sz="2000"/>
              <a:t>(Reid, 2004 </a:t>
            </a:r>
            <a:r>
              <a:rPr lang="en-GB" altLang="en-US" sz="2000" i="1"/>
              <a:t>cited in </a:t>
            </a:r>
            <a:r>
              <a:rPr lang="en-GB" altLang="en-US" sz="2000"/>
              <a:t>Hall, 2009, p.7)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Gwahaniaeth dysgu</a:t>
            </a:r>
          </a:p>
        </p:txBody>
      </p:sp>
      <p:pic>
        <p:nvPicPr>
          <p:cNvPr id="10243"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99592" y="1828800"/>
            <a:ext cx="3995738"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66456" y="4048777"/>
            <a:ext cx="4067944" cy="2418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449763" y="3306763"/>
            <a:ext cx="244475" cy="244475"/>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4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Rhwystrau rhag dysgu</a:t>
            </a:r>
          </a:p>
        </p:txBody>
      </p:sp>
      <p:sp>
        <p:nvSpPr>
          <p:cNvPr id="11267" name="Rectangle 3"/>
          <p:cNvSpPr>
            <a:spLocks noGrp="1" noChangeArrowheads="1"/>
          </p:cNvSpPr>
          <p:nvPr>
            <p:ph sz="half" idx="1"/>
          </p:nvPr>
        </p:nvSpPr>
        <p:spPr/>
        <p:txBody>
          <a:bodyPr/>
          <a:lstStyle/>
          <a:p>
            <a:r>
              <a:rPr lang="en-GB" altLang="en-US" dirty="0"/>
              <a:t>‘</a:t>
            </a:r>
            <a:r>
              <a:rPr lang="en-GB" altLang="en-US" dirty="0" err="1"/>
              <a:t>dys</a:t>
            </a:r>
            <a:r>
              <a:rPr lang="en-GB" altLang="en-US" dirty="0"/>
              <a:t>’ – </a:t>
            </a:r>
            <a:r>
              <a:rPr lang="en-GB" altLang="en-US" dirty="0" err="1"/>
              <a:t>anhawster</a:t>
            </a:r>
            <a:r>
              <a:rPr lang="en-GB" altLang="en-US" dirty="0"/>
              <a:t> + ‘</a:t>
            </a:r>
            <a:r>
              <a:rPr lang="en-GB" altLang="en-US" dirty="0" err="1"/>
              <a:t>lexia</a:t>
            </a:r>
            <a:r>
              <a:rPr lang="en-GB" altLang="en-US" dirty="0"/>
              <a:t>’ – </a:t>
            </a:r>
            <a:r>
              <a:rPr lang="en-GB" altLang="en-US" dirty="0" err="1"/>
              <a:t>iaith</a:t>
            </a:r>
            <a:endParaRPr lang="en-GB" altLang="en-US" dirty="0"/>
          </a:p>
          <a:p>
            <a:r>
              <a:rPr lang="en-GB" altLang="en-US" dirty="0" err="1"/>
              <a:t>sillafu</a:t>
            </a:r>
            <a:r>
              <a:rPr lang="en-GB" altLang="en-US" dirty="0"/>
              <a:t> a </a:t>
            </a:r>
            <a:r>
              <a:rPr lang="en-GB" altLang="en-US" dirty="0" err="1"/>
              <a:t>chymysgu</a:t>
            </a:r>
            <a:r>
              <a:rPr lang="en-GB" altLang="en-US" dirty="0"/>
              <a:t> </a:t>
            </a:r>
            <a:r>
              <a:rPr lang="en-GB" altLang="en-US" dirty="0" err="1"/>
              <a:t>geiriau</a:t>
            </a:r>
            <a:r>
              <a:rPr lang="en-GB" altLang="en-US" dirty="0"/>
              <a:t>, </a:t>
            </a:r>
            <a:r>
              <a:rPr lang="en-GB" altLang="en-US" dirty="0" err="1"/>
              <a:t>e.e</a:t>
            </a:r>
            <a:r>
              <a:rPr lang="en-GB" altLang="en-US" dirty="0"/>
              <a:t>. </a:t>
            </a:r>
            <a:r>
              <a:rPr lang="en-GB" altLang="en-US" dirty="0" err="1"/>
              <a:t>oedd</a:t>
            </a:r>
            <a:r>
              <a:rPr lang="en-GB" altLang="en-US" dirty="0"/>
              <a:t>/</a:t>
            </a:r>
            <a:r>
              <a:rPr lang="en-GB" altLang="en-US" dirty="0" err="1"/>
              <a:t>ddoe</a:t>
            </a:r>
            <a:r>
              <a:rPr lang="en-GB" altLang="en-US" dirty="0"/>
              <a:t> (go </a:t>
            </a:r>
            <a:r>
              <a:rPr lang="en-GB" altLang="en-US" dirty="0" err="1"/>
              <a:t>chwith</a:t>
            </a:r>
            <a:r>
              <a:rPr lang="en-GB" altLang="en-US" dirty="0"/>
              <a:t>)</a:t>
            </a:r>
          </a:p>
          <a:p>
            <a:r>
              <a:rPr lang="en-GB" altLang="en-US" dirty="0" err="1"/>
              <a:t>colli</a:t>
            </a:r>
            <a:r>
              <a:rPr lang="en-GB" altLang="en-US" dirty="0"/>
              <a:t> </a:t>
            </a:r>
            <a:r>
              <a:rPr lang="en-GB" altLang="en-US" dirty="0" err="1"/>
              <a:t>lle</a:t>
            </a:r>
            <a:r>
              <a:rPr lang="en-GB" altLang="en-US" dirty="0"/>
              <a:t> </a:t>
            </a:r>
            <a:r>
              <a:rPr lang="en-GB" altLang="en-US" dirty="0" err="1"/>
              <a:t>wrth</a:t>
            </a:r>
            <a:r>
              <a:rPr lang="en-GB" altLang="en-US" dirty="0"/>
              <a:t> </a:t>
            </a:r>
            <a:r>
              <a:rPr lang="en-GB" altLang="en-US" dirty="0" err="1"/>
              <a:t>ddarllen</a:t>
            </a:r>
            <a:r>
              <a:rPr lang="en-GB" altLang="en-US" dirty="0"/>
              <a:t> </a:t>
            </a:r>
          </a:p>
          <a:p>
            <a:r>
              <a:rPr lang="en-GB" altLang="en-US" dirty="0" err="1"/>
              <a:t>diffyg</a:t>
            </a:r>
            <a:r>
              <a:rPr lang="en-GB" altLang="en-US" dirty="0"/>
              <a:t> </a:t>
            </a:r>
            <a:r>
              <a:rPr lang="en-GB" altLang="en-US" dirty="0" err="1"/>
              <a:t>canolbwyntio</a:t>
            </a:r>
            <a:r>
              <a:rPr lang="en-GB" altLang="en-US" dirty="0"/>
              <a:t> am </a:t>
            </a:r>
            <a:r>
              <a:rPr lang="en-GB" altLang="en-US" dirty="0" err="1"/>
              <a:t>amser</a:t>
            </a:r>
            <a:r>
              <a:rPr lang="en-GB" altLang="en-US" dirty="0"/>
              <a:t> </a:t>
            </a:r>
            <a:r>
              <a:rPr lang="en-GB" altLang="en-US" dirty="0" err="1"/>
              <a:t>hir</a:t>
            </a:r>
            <a:endParaRPr lang="en-GB" altLang="en-US" dirty="0"/>
          </a:p>
          <a:p>
            <a:r>
              <a:rPr lang="en-GB" altLang="en-US" dirty="0" err="1"/>
              <a:t>diffyg</a:t>
            </a:r>
            <a:r>
              <a:rPr lang="en-GB" altLang="en-US" dirty="0"/>
              <a:t> </a:t>
            </a:r>
            <a:r>
              <a:rPr lang="en-GB" altLang="en-US" dirty="0" err="1"/>
              <a:t>trefn</a:t>
            </a:r>
            <a:endParaRPr lang="en-GB" altLang="en-US" dirty="0"/>
          </a:p>
          <a:p>
            <a:endParaRPr lang="en-GB" altLang="en-US" dirty="0"/>
          </a:p>
        </p:txBody>
      </p:sp>
      <p:sp>
        <p:nvSpPr>
          <p:cNvPr id="11268" name="Content Placeholder 8"/>
          <p:cNvSpPr>
            <a:spLocks noGrp="1"/>
          </p:cNvSpPr>
          <p:nvPr>
            <p:ph sz="half" idx="2"/>
          </p:nvPr>
        </p:nvSpPr>
        <p:spPr>
          <a:xfrm>
            <a:off x="5145088" y="2017713"/>
            <a:ext cx="3998912" cy="4114800"/>
          </a:xfrm>
        </p:spPr>
        <p:txBody>
          <a:bodyPr/>
          <a:lstStyle/>
          <a:p>
            <a:pPr eaLnBrk="1" hangingPunct="1">
              <a:lnSpc>
                <a:spcPct val="90000"/>
              </a:lnSpc>
            </a:pPr>
            <a:r>
              <a:rPr lang="en-GB" altLang="en-US" dirty="0" err="1"/>
              <a:t>methu</a:t>
            </a:r>
            <a:r>
              <a:rPr lang="en-GB" altLang="en-US" dirty="0"/>
              <a:t> </a:t>
            </a:r>
            <a:r>
              <a:rPr lang="en-GB" altLang="en-US" dirty="0" err="1"/>
              <a:t>cofio</a:t>
            </a:r>
            <a:r>
              <a:rPr lang="en-GB" altLang="en-US" dirty="0"/>
              <a:t> </a:t>
            </a:r>
            <a:r>
              <a:rPr lang="en-GB" altLang="en-US" dirty="0" err="1"/>
              <a:t>dilyniannau</a:t>
            </a:r>
            <a:r>
              <a:rPr lang="en-GB" altLang="en-US" dirty="0"/>
              <a:t> </a:t>
            </a:r>
            <a:r>
              <a:rPr lang="en-GB" altLang="en-US" dirty="0" err="1"/>
              <a:t>syml</a:t>
            </a:r>
            <a:r>
              <a:rPr lang="en-GB" altLang="en-US" dirty="0"/>
              <a:t>, </a:t>
            </a:r>
            <a:r>
              <a:rPr lang="en-GB" altLang="en-US" dirty="0" err="1"/>
              <a:t>e.e</a:t>
            </a:r>
            <a:r>
              <a:rPr lang="en-GB" altLang="en-US" dirty="0"/>
              <a:t>. </a:t>
            </a:r>
            <a:r>
              <a:rPr lang="en-GB" altLang="en-US" dirty="0" err="1"/>
              <a:t>diwrnodau’r</a:t>
            </a:r>
            <a:r>
              <a:rPr lang="en-GB" altLang="en-US" dirty="0"/>
              <a:t> </a:t>
            </a:r>
            <a:r>
              <a:rPr lang="en-GB" altLang="en-US" dirty="0" err="1"/>
              <a:t>wythnos</a:t>
            </a:r>
            <a:endParaRPr lang="en-GB" altLang="en-US" dirty="0"/>
          </a:p>
          <a:p>
            <a:pPr eaLnBrk="1" hangingPunct="1">
              <a:lnSpc>
                <a:spcPct val="90000"/>
              </a:lnSpc>
            </a:pPr>
            <a:r>
              <a:rPr lang="en-GB" altLang="en-US" dirty="0" err="1"/>
              <a:t>methu</a:t>
            </a:r>
            <a:r>
              <a:rPr lang="en-GB" altLang="en-US" dirty="0"/>
              <a:t> </a:t>
            </a:r>
            <a:r>
              <a:rPr lang="en-GB" altLang="en-US" dirty="0" err="1"/>
              <a:t>dilyn</a:t>
            </a:r>
            <a:r>
              <a:rPr lang="en-GB" altLang="en-US" dirty="0"/>
              <a:t> </a:t>
            </a:r>
            <a:r>
              <a:rPr lang="en-GB" altLang="en-US" dirty="0" err="1"/>
              <a:t>cyfarwyddiadau</a:t>
            </a:r>
            <a:r>
              <a:rPr lang="en-GB" altLang="en-US" dirty="0"/>
              <a:t> </a:t>
            </a:r>
            <a:r>
              <a:rPr lang="en-GB" altLang="en-US" dirty="0" err="1"/>
              <a:t>llafar</a:t>
            </a:r>
            <a:endParaRPr lang="en-GB" altLang="en-US" dirty="0"/>
          </a:p>
          <a:p>
            <a:pPr eaLnBrk="1" hangingPunct="1">
              <a:lnSpc>
                <a:spcPct val="90000"/>
              </a:lnSpc>
            </a:pPr>
            <a:r>
              <a:rPr lang="en-GB" altLang="en-US" dirty="0" err="1"/>
              <a:t>anodd</a:t>
            </a:r>
            <a:r>
              <a:rPr lang="en-GB" altLang="en-US" dirty="0"/>
              <a:t> </a:t>
            </a:r>
            <a:r>
              <a:rPr lang="en-GB" altLang="en-US" dirty="0" err="1"/>
              <a:t>deall</a:t>
            </a:r>
            <a:r>
              <a:rPr lang="en-GB" altLang="en-US" dirty="0"/>
              <a:t> </a:t>
            </a:r>
            <a:r>
              <a:rPr lang="en-GB" altLang="en-US" dirty="0" err="1"/>
              <a:t>amser</a:t>
            </a:r>
            <a:r>
              <a:rPr lang="en-GB" altLang="en-US" dirty="0"/>
              <a:t> a </a:t>
            </a:r>
            <a:r>
              <a:rPr lang="en-GB" altLang="en-US" dirty="0" err="1"/>
              <a:t>chyfeiriadau</a:t>
            </a:r>
            <a:endParaRPr lang="en-GB" altLang="en-US" dirty="0"/>
          </a:p>
          <a:p>
            <a:pPr eaLnBrk="1" hangingPunct="1">
              <a:lnSpc>
                <a:spcPct val="90000"/>
              </a:lnSpc>
            </a:pPr>
            <a:r>
              <a:rPr lang="en-GB" altLang="en-US" dirty="0" err="1"/>
              <a:t>lefelau</a:t>
            </a:r>
            <a:r>
              <a:rPr lang="en-GB" altLang="en-US" dirty="0"/>
              <a:t> </a:t>
            </a:r>
            <a:r>
              <a:rPr lang="en-GB" altLang="en-US" dirty="0" err="1"/>
              <a:t>isel</a:t>
            </a:r>
            <a:r>
              <a:rPr lang="en-GB" altLang="en-US" dirty="0"/>
              <a:t> o </a:t>
            </a:r>
            <a:r>
              <a:rPr lang="en-GB" altLang="en-US" dirty="0" err="1"/>
              <a:t>gymhelliant</a:t>
            </a:r>
            <a:r>
              <a:rPr lang="en-GB" altLang="en-US" dirty="0"/>
              <a:t> a </a:t>
            </a:r>
            <a:r>
              <a:rPr lang="en-GB" altLang="en-US" dirty="0" err="1"/>
              <a:t>hunan-barch</a:t>
            </a:r>
            <a:endParaRPr lang="en-GB" altLang="en-US" dirty="0"/>
          </a:p>
          <a:p>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240C8-0282-41F5-B441-1F750EC9099D}"/>
              </a:ext>
            </a:extLst>
          </p:cNvPr>
          <p:cNvSpPr>
            <a:spLocks noGrp="1"/>
          </p:cNvSpPr>
          <p:nvPr>
            <p:ph type="title"/>
          </p:nvPr>
        </p:nvSpPr>
        <p:spPr/>
        <p:txBody>
          <a:bodyPr/>
          <a:lstStyle/>
          <a:p>
            <a:r>
              <a:rPr lang="en-GB" dirty="0"/>
              <a:t>TASG</a:t>
            </a:r>
          </a:p>
        </p:txBody>
      </p:sp>
      <p:sp>
        <p:nvSpPr>
          <p:cNvPr id="3" name="Content Placeholder 2">
            <a:extLst>
              <a:ext uri="{FF2B5EF4-FFF2-40B4-BE49-F238E27FC236}">
                <a16:creationId xmlns:a16="http://schemas.microsoft.com/office/drawing/2014/main" id="{462125EB-4459-4D19-86F7-7F410D11C5E4}"/>
              </a:ext>
            </a:extLst>
          </p:cNvPr>
          <p:cNvSpPr>
            <a:spLocks noGrp="1"/>
          </p:cNvSpPr>
          <p:nvPr>
            <p:ph idx="1"/>
          </p:nvPr>
        </p:nvSpPr>
        <p:spPr/>
        <p:txBody>
          <a:bodyPr/>
          <a:lstStyle/>
          <a:p>
            <a:r>
              <a:rPr lang="en-GB" sz="2800" dirty="0" err="1"/>
              <a:t>Darllenwch‘The</a:t>
            </a:r>
            <a:r>
              <a:rPr lang="en-GB" sz="2800" dirty="0"/>
              <a:t> Power of Different’ (</a:t>
            </a:r>
            <a:r>
              <a:rPr lang="en-GB" sz="2800" dirty="0" err="1"/>
              <a:t>ar</a:t>
            </a:r>
            <a:r>
              <a:rPr lang="en-GB" sz="2800" dirty="0"/>
              <a:t> </a:t>
            </a:r>
            <a:r>
              <a:rPr lang="en-GB" sz="2800" dirty="0" err="1"/>
              <a:t>gael</a:t>
            </a:r>
            <a:r>
              <a:rPr lang="en-GB" sz="2800" dirty="0"/>
              <a:t> </a:t>
            </a:r>
            <a:r>
              <a:rPr lang="en-GB" sz="2800" dirty="0" err="1"/>
              <a:t>ar</a:t>
            </a:r>
            <a:r>
              <a:rPr lang="en-GB" sz="2800" dirty="0"/>
              <a:t> Moodle)</a:t>
            </a:r>
          </a:p>
          <a:p>
            <a:r>
              <a:rPr lang="en-GB" sz="2800" dirty="0"/>
              <a:t>Beth </a:t>
            </a:r>
            <a:r>
              <a:rPr lang="en-GB" sz="2800" dirty="0" err="1"/>
              <a:t>yw’r</a:t>
            </a:r>
            <a:r>
              <a:rPr lang="en-GB" sz="2800" dirty="0"/>
              <a:t> </a:t>
            </a:r>
            <a:r>
              <a:rPr lang="en-GB" sz="2800" dirty="0" err="1"/>
              <a:t>negeseuon</a:t>
            </a:r>
            <a:r>
              <a:rPr lang="en-GB" sz="2800" dirty="0"/>
              <a:t> </a:t>
            </a:r>
            <a:r>
              <a:rPr lang="en-GB" sz="2800" dirty="0" err="1"/>
              <a:t>allweddol</a:t>
            </a:r>
            <a:r>
              <a:rPr lang="en-GB" sz="2800" dirty="0"/>
              <a:t> fan </a:t>
            </a:r>
            <a:r>
              <a:rPr lang="en-GB" sz="2800" dirty="0" err="1"/>
              <a:t>hyn</a:t>
            </a:r>
            <a:r>
              <a:rPr lang="en-GB" sz="2800" dirty="0"/>
              <a:t> am </a:t>
            </a:r>
            <a:r>
              <a:rPr lang="en-GB" sz="2800" dirty="0" err="1"/>
              <a:t>ddyslecsia</a:t>
            </a:r>
            <a:r>
              <a:rPr lang="en-GB" sz="2800" dirty="0"/>
              <a:t>?</a:t>
            </a:r>
          </a:p>
          <a:p>
            <a:r>
              <a:rPr lang="en-GB" sz="2800" dirty="0"/>
              <a:t>Beth </a:t>
            </a:r>
            <a:r>
              <a:rPr lang="en-GB" sz="2800" dirty="0" err="1"/>
              <a:t>yw’r</a:t>
            </a:r>
            <a:r>
              <a:rPr lang="en-GB" sz="2800" dirty="0"/>
              <a:t> </a:t>
            </a:r>
            <a:r>
              <a:rPr lang="en-GB" sz="2800" dirty="0" err="1"/>
              <a:t>agweddau</a:t>
            </a:r>
            <a:r>
              <a:rPr lang="en-GB" sz="2800" dirty="0"/>
              <a:t> </a:t>
            </a:r>
            <a:r>
              <a:rPr lang="en-GB" sz="2800" dirty="0" err="1"/>
              <a:t>positif</a:t>
            </a:r>
            <a:r>
              <a:rPr lang="en-GB" sz="2800" dirty="0"/>
              <a:t> o </a:t>
            </a:r>
            <a:r>
              <a:rPr lang="en-GB" sz="2800" dirty="0" err="1"/>
              <a:t>fyw</a:t>
            </a:r>
            <a:r>
              <a:rPr lang="en-GB" sz="2800" dirty="0"/>
              <a:t> </a:t>
            </a:r>
            <a:r>
              <a:rPr lang="en-GB" sz="2800" dirty="0" err="1"/>
              <a:t>gyda</a:t>
            </a:r>
            <a:r>
              <a:rPr lang="en-GB" sz="2800" dirty="0"/>
              <a:t> </a:t>
            </a:r>
            <a:r>
              <a:rPr lang="en-GB" sz="2800" dirty="0" err="1"/>
              <a:t>dyslecsia</a:t>
            </a:r>
            <a:r>
              <a:rPr lang="en-GB" sz="2800" dirty="0"/>
              <a:t>?</a:t>
            </a:r>
          </a:p>
          <a:p>
            <a:endParaRPr lang="en-GB" dirty="0"/>
          </a:p>
        </p:txBody>
      </p:sp>
      <p:sp>
        <p:nvSpPr>
          <p:cNvPr id="5" name="Blwch Testun 4">
            <a:extLst>
              <a:ext uri="{FF2B5EF4-FFF2-40B4-BE49-F238E27FC236}">
                <a16:creationId xmlns:a16="http://schemas.microsoft.com/office/drawing/2014/main" id="{A168EE66-CE39-36D1-6513-EB5E661E2F78}"/>
              </a:ext>
            </a:extLst>
          </p:cNvPr>
          <p:cNvSpPr txBox="1"/>
          <p:nvPr/>
        </p:nvSpPr>
        <p:spPr>
          <a:xfrm>
            <a:off x="2555776" y="5661248"/>
            <a:ext cx="4572000" cy="369332"/>
          </a:xfrm>
          <a:prstGeom prst="rect">
            <a:avLst/>
          </a:prstGeom>
          <a:noFill/>
        </p:spPr>
        <p:txBody>
          <a:bodyPr wrap="square">
            <a:spAutoFit/>
          </a:bodyPr>
          <a:lstStyle/>
          <a:p>
            <a:r>
              <a:rPr lang="en-GB" dirty="0">
                <a:hlinkClick r:id="rId3"/>
              </a:rPr>
              <a:t>The Power of Different - dyslexia.pdf</a:t>
            </a:r>
            <a:endParaRPr lang="cy-GB" dirty="0"/>
          </a:p>
        </p:txBody>
      </p:sp>
    </p:spTree>
    <p:extLst>
      <p:ext uri="{BB962C8B-B14F-4D97-AF65-F5344CB8AC3E}">
        <p14:creationId xmlns:p14="http://schemas.microsoft.com/office/powerpoint/2010/main" val="2784387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17105" y="1268760"/>
            <a:ext cx="3128189" cy="1259894"/>
          </a:xfrm>
        </p:spPr>
        <p:txBody>
          <a:bodyPr vert="horz" lIns="91440" tIns="45720" rIns="91440" bIns="45720" rtlCol="0" anchor="t">
            <a:noAutofit/>
          </a:bodyPr>
          <a:lstStyle/>
          <a:p>
            <a:pPr eaLnBrk="1" hangingPunct="1"/>
            <a:r>
              <a:rPr lang="en-US" altLang="en-US" sz="4000" dirty="0" err="1">
                <a:solidFill>
                  <a:schemeClr val="tx1">
                    <a:lumMod val="85000"/>
                    <a:lumOff val="15000"/>
                  </a:schemeClr>
                </a:solidFill>
              </a:rPr>
              <a:t>Asesu</a:t>
            </a:r>
            <a:endParaRPr lang="en-US" altLang="en-US" sz="4000" dirty="0">
              <a:solidFill>
                <a:schemeClr val="tx1">
                  <a:lumMod val="85000"/>
                  <a:lumOff val="15000"/>
                </a:schemeClr>
              </a:solidFill>
            </a:endParaRPr>
          </a:p>
        </p:txBody>
      </p:sp>
      <p:sp>
        <p:nvSpPr>
          <p:cNvPr id="3" name="Rectangle 2"/>
          <p:cNvSpPr/>
          <p:nvPr/>
        </p:nvSpPr>
        <p:spPr>
          <a:xfrm>
            <a:off x="486918" y="2133600"/>
            <a:ext cx="2737709" cy="3759253"/>
          </a:xfrm>
          <a:prstGeom prst="rect">
            <a:avLst/>
          </a:prstGeom>
        </p:spPr>
        <p:txBody>
          <a:bodyPr vert="horz" lIns="91440" tIns="45720" rIns="91440" bIns="45720" rtlCol="0">
            <a:normAutofit/>
          </a:bodyPr>
          <a:lstStyle/>
          <a:p>
            <a:pPr algn="ctr" eaLnBrk="1" hangingPunct="1">
              <a:spcBef>
                <a:spcPts val="1000"/>
              </a:spcBef>
              <a:spcAft>
                <a:spcPts val="0"/>
              </a:spcAft>
              <a:buClr>
                <a:schemeClr val="accent1"/>
              </a:buClr>
              <a:defRPr/>
            </a:pPr>
            <a:r>
              <a:rPr lang="en-US" sz="3600" dirty="0" err="1">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latin typeface="+mn-lt"/>
              </a:rPr>
              <a:t>Ffurfiol</a:t>
            </a:r>
            <a:endParaRPr lang="en-US" sz="3600" dirty="0">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latin typeface="+mn-lt"/>
            </a:endParaRPr>
          </a:p>
          <a:p>
            <a:pPr algn="ctr" eaLnBrk="1" hangingPunct="1">
              <a:spcBef>
                <a:spcPts val="1000"/>
              </a:spcBef>
              <a:spcAft>
                <a:spcPts val="0"/>
              </a:spcAft>
              <a:buClr>
                <a:schemeClr val="accent1"/>
              </a:buClr>
              <a:defRPr/>
            </a:pPr>
            <a:r>
              <a:rPr lang="en-US" sz="3600" dirty="0">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latin typeface="+mn-lt"/>
              </a:rPr>
              <a:t>   +</a:t>
            </a:r>
          </a:p>
          <a:p>
            <a:pPr algn="ctr" eaLnBrk="1" hangingPunct="1">
              <a:spcBef>
                <a:spcPts val="1000"/>
              </a:spcBef>
              <a:spcAft>
                <a:spcPts val="0"/>
              </a:spcAft>
              <a:buClr>
                <a:schemeClr val="accent1"/>
              </a:buClr>
              <a:defRPr/>
            </a:pPr>
            <a:r>
              <a:rPr lang="en-US" sz="3600" dirty="0" err="1">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rPr>
              <a:t>Anffurfiol</a:t>
            </a:r>
            <a:endParaRPr lang="en-US" sz="3600" dirty="0">
              <a:ln w="19050">
                <a:solidFill>
                  <a:srgbClr val="99CCFF"/>
                </a:solidFill>
                <a:miter lim="800000"/>
                <a:headEnd/>
                <a:tailEnd/>
              </a:ln>
              <a:solidFill>
                <a:schemeClr val="tx1">
                  <a:lumMod val="75000"/>
                  <a:lumOff val="25000"/>
                </a:schemeClr>
              </a:solidFill>
              <a:effectLst>
                <a:outerShdw dist="35921" dir="2700000" algn="ctr" rotWithShape="0">
                  <a:srgbClr val="990000">
                    <a:alpha val="74997"/>
                  </a:srgbClr>
                </a:outerShdw>
              </a:effectLst>
              <a:latin typeface="+mn-lt"/>
            </a:endParaRPr>
          </a:p>
        </p:txBody>
      </p:sp>
      <p:pic>
        <p:nvPicPr>
          <p:cNvPr id="31749" name="Picture 31748">
            <a:extLst>
              <a:ext uri="{FF2B5EF4-FFF2-40B4-BE49-F238E27FC236}">
                <a16:creationId xmlns:a16="http://schemas.microsoft.com/office/drawing/2014/main" id="{6156AC99-857F-41BE-992D-6CD3A12DEC4B}"/>
              </a:ext>
            </a:extLst>
          </p:cNvPr>
          <p:cNvPicPr>
            <a:picLocks noChangeAspect="1"/>
          </p:cNvPicPr>
          <p:nvPr/>
        </p:nvPicPr>
        <p:blipFill rotWithShape="1">
          <a:blip r:embed="rId3"/>
          <a:srcRect l="19753" r="21656" b="-1"/>
          <a:stretch/>
        </p:blipFill>
        <p:spPr>
          <a:xfrm>
            <a:off x="3464657" y="10"/>
            <a:ext cx="5679343" cy="6857990"/>
          </a:xfrm>
          <a:prstGeom prst="rect">
            <a:avLst/>
          </a:prstGeom>
        </p:spPr>
      </p:pic>
      <p:sp>
        <p:nvSpPr>
          <p:cNvPr id="31747" name="WordArt 3"/>
          <p:cNvSpPr>
            <a:spLocks noChangeArrowheads="1" noChangeShapeType="1" noTextEdit="1"/>
          </p:cNvSpPr>
          <p:nvPr/>
        </p:nvSpPr>
        <p:spPr bwMode="auto">
          <a:xfrm>
            <a:off x="1828800" y="2209800"/>
            <a:ext cx="5334000" cy="3657600"/>
          </a:xfrm>
          <a:prstGeom prst="rect">
            <a:avLst/>
          </a:prstGeom>
        </p:spPr>
        <p:txBody>
          <a:bodyPr wrap="none" fromWordArt="1">
            <a:prstTxWarp prst="textPlain">
              <a:avLst>
                <a:gd name="adj" fmla="val 50000"/>
              </a:avLst>
            </a:prstTxWarp>
          </a:bodyPr>
          <a:lstStyle/>
          <a:p>
            <a:pPr algn="ctr"/>
            <a:endParaRPr lang="en-GB"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panose="020B080603090205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45201" y="624110"/>
            <a:ext cx="6875271" cy="1280890"/>
          </a:xfrm>
        </p:spPr>
        <p:txBody>
          <a:bodyPr/>
          <a:lstStyle/>
          <a:p>
            <a:r>
              <a:rPr lang="en-US" altLang="en-US" dirty="0" err="1"/>
              <a:t>Cefnogi’r</a:t>
            </a:r>
            <a:r>
              <a:rPr lang="en-US" altLang="en-US" dirty="0"/>
              <a:t> </a:t>
            </a:r>
            <a:r>
              <a:rPr lang="en-US" altLang="en-US" dirty="0" err="1"/>
              <a:t>dysgu</a:t>
            </a:r>
            <a:r>
              <a:rPr lang="en-US" altLang="en-US" dirty="0"/>
              <a:t> – Lee Pascal</a:t>
            </a:r>
          </a:p>
        </p:txBody>
      </p:sp>
      <p:pic>
        <p:nvPicPr>
          <p:cNvPr id="6" name="Online Media 2" title="Teachers TV: Dyslexia Support">
            <a:hlinkClick r:id="" action="ppaction://media"/>
            <a:extLst>
              <a:ext uri="{FF2B5EF4-FFF2-40B4-BE49-F238E27FC236}">
                <a16:creationId xmlns:a16="http://schemas.microsoft.com/office/drawing/2014/main" id="{F5DBDF86-44D5-4A3F-B84E-403F6BDBBE8A}"/>
              </a:ext>
            </a:extLst>
          </p:cNvPr>
          <p:cNvPicPr>
            <a:picLocks noRot="1" noChangeAspect="1"/>
          </p:cNvPicPr>
          <p:nvPr>
            <a:videoFile r:link="rId1"/>
          </p:nvPr>
        </p:nvPicPr>
        <p:blipFill>
          <a:blip r:embed="rId4"/>
          <a:stretch>
            <a:fillRect/>
          </a:stretch>
        </p:blipFill>
        <p:spPr>
          <a:xfrm>
            <a:off x="111327" y="1700808"/>
            <a:ext cx="8921346" cy="50405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title"/>
          </p:nvPr>
        </p:nvSpPr>
        <p:spPr/>
        <p:txBody>
          <a:bodyPr/>
          <a:lstStyle/>
          <a:p>
            <a:pPr eaLnBrk="1" hangingPunct="1"/>
            <a:r>
              <a:rPr lang="en-GB" altLang="en-US"/>
              <a:t>Adnoddau i gefnogi’r dysgu</a:t>
            </a:r>
          </a:p>
        </p:txBody>
      </p:sp>
      <p:pic>
        <p:nvPicPr>
          <p:cNvPr id="24580" name="Picture 8" descr="Session8 Pg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905000"/>
            <a:ext cx="2819400" cy="211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9"/>
          <p:cNvSpPr txBox="1">
            <a:spLocks noChangeArrowheads="1"/>
          </p:cNvSpPr>
          <p:nvPr/>
        </p:nvSpPr>
        <p:spPr bwMode="auto">
          <a:xfrm>
            <a:off x="7162800" y="6324600"/>
            <a:ext cx="2819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2000"/>
              <a:t>(TDA, 2008)</a:t>
            </a:r>
          </a:p>
        </p:txBody>
      </p:sp>
      <p:graphicFrame>
        <p:nvGraphicFramePr>
          <p:cNvPr id="24578" name="Object 3"/>
          <p:cNvGraphicFramePr>
            <a:graphicFrameLocks noChangeAspect="1"/>
          </p:cNvGraphicFramePr>
          <p:nvPr/>
        </p:nvGraphicFramePr>
        <p:xfrm>
          <a:off x="4953000" y="1905000"/>
          <a:ext cx="3048000" cy="2144713"/>
        </p:xfrm>
        <a:graphic>
          <a:graphicData uri="http://schemas.openxmlformats.org/presentationml/2006/ole">
            <mc:AlternateContent xmlns:mc="http://schemas.openxmlformats.org/markup-compatibility/2006">
              <mc:Choice xmlns:v="urn:schemas-microsoft-com:vml" Requires="v">
                <p:oleObj name="Photo Editor Photo" r:id="rId4" imgW="7621064" imgH="5361905" progId="">
                  <p:embed/>
                </p:oleObj>
              </mc:Choice>
              <mc:Fallback>
                <p:oleObj name="Photo Editor Photo" r:id="rId4" imgW="7621064" imgH="5361905" progId="">
                  <p:embed/>
                  <p:pic>
                    <p:nvPicPr>
                      <p:cNvPr id="24578"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3000" y="1905000"/>
                        <a:ext cx="3048000" cy="2144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24582" name="Picture 3" descr="DSCN071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4850" y="4114800"/>
            <a:ext cx="19431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3" descr="DSCN071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62400" y="4191000"/>
            <a:ext cx="3198813"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458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45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Grp="1" noChangeArrowheads="1"/>
          </p:cNvSpPr>
          <p:nvPr>
            <p:ph type="title"/>
          </p:nvPr>
        </p:nvSpPr>
        <p:spPr/>
        <p:txBody>
          <a:bodyPr/>
          <a:lstStyle/>
          <a:p>
            <a:pPr eaLnBrk="1" hangingPunct="1"/>
            <a:r>
              <a:rPr lang="en-GB" altLang="en-US" dirty="0" err="1"/>
              <a:t>Mwy</a:t>
            </a:r>
            <a:r>
              <a:rPr lang="en-GB" altLang="en-US" dirty="0"/>
              <a:t> o </a:t>
            </a:r>
            <a:r>
              <a:rPr lang="en-GB" altLang="en-US" dirty="0" err="1"/>
              <a:t>adnoddau</a:t>
            </a:r>
            <a:r>
              <a:rPr lang="en-GB" altLang="en-US" dirty="0"/>
              <a:t> </a:t>
            </a:r>
            <a:r>
              <a:rPr lang="en-GB" altLang="en-US" dirty="0" err="1"/>
              <a:t>i</a:t>
            </a:r>
            <a:r>
              <a:rPr lang="en-GB" altLang="en-US" dirty="0"/>
              <a:t> </a:t>
            </a:r>
            <a:r>
              <a:rPr lang="en-GB" altLang="en-US" dirty="0" err="1"/>
              <a:t>gefnogi’r</a:t>
            </a:r>
            <a:r>
              <a:rPr lang="en-GB" altLang="en-US" dirty="0"/>
              <a:t> </a:t>
            </a:r>
            <a:r>
              <a:rPr lang="en-GB" altLang="en-US" dirty="0" err="1"/>
              <a:t>dysgu</a:t>
            </a:r>
            <a:endParaRPr lang="en-GB" altLang="en-US" dirty="0"/>
          </a:p>
        </p:txBody>
      </p:sp>
      <p:sp>
        <p:nvSpPr>
          <p:cNvPr id="15363" name="Rectangle 7"/>
          <p:cNvSpPr>
            <a:spLocks noGrp="1" noChangeArrowheads="1"/>
          </p:cNvSpPr>
          <p:nvPr>
            <p:ph idx="1"/>
          </p:nvPr>
        </p:nvSpPr>
        <p:spPr>
          <a:xfrm>
            <a:off x="1907704" y="2132856"/>
            <a:ext cx="8650288" cy="4114800"/>
          </a:xfrm>
        </p:spPr>
        <p:txBody>
          <a:bodyPr/>
          <a:lstStyle/>
          <a:p>
            <a:r>
              <a:rPr lang="en-GB" altLang="en-US" dirty="0" err="1"/>
              <a:t>Yr</a:t>
            </a:r>
            <a:r>
              <a:rPr lang="en-GB" altLang="en-US" dirty="0"/>
              <a:t> </a:t>
            </a:r>
            <a:r>
              <a:rPr lang="en-GB" altLang="en-US" dirty="0" err="1"/>
              <a:t>wyddor</a:t>
            </a:r>
            <a:r>
              <a:rPr lang="en-GB" altLang="en-US" dirty="0"/>
              <a:t> </a:t>
            </a:r>
            <a:r>
              <a:rPr lang="en-GB" altLang="en-US" dirty="0" err="1"/>
              <a:t>lliwiau’r</a:t>
            </a:r>
            <a:r>
              <a:rPr lang="en-GB" altLang="en-US" dirty="0"/>
              <a:t> </a:t>
            </a:r>
            <a:r>
              <a:rPr lang="en-GB" altLang="en-US" dirty="0" err="1"/>
              <a:t>enfys</a:t>
            </a:r>
            <a:endParaRPr lang="en-GB" altLang="en-US" dirty="0"/>
          </a:p>
          <a:p>
            <a:pPr eaLnBrk="1" hangingPunct="1"/>
            <a:r>
              <a:rPr lang="en-GB" altLang="en-US" dirty="0" err="1"/>
              <a:t>Papur</a:t>
            </a:r>
            <a:r>
              <a:rPr lang="en-GB" altLang="en-US" dirty="0"/>
              <a:t>/</a:t>
            </a:r>
            <a:r>
              <a:rPr lang="en-GB" altLang="en-US" dirty="0" err="1"/>
              <a:t>gorchudd</a:t>
            </a:r>
            <a:r>
              <a:rPr lang="en-GB" altLang="en-US" dirty="0"/>
              <a:t> </a:t>
            </a:r>
            <a:r>
              <a:rPr lang="en-GB" altLang="en-US" dirty="0" err="1"/>
              <a:t>lliw</a:t>
            </a:r>
            <a:endParaRPr lang="en-GB" altLang="en-US" dirty="0"/>
          </a:p>
          <a:p>
            <a:pPr eaLnBrk="1" hangingPunct="1"/>
            <a:r>
              <a:rPr lang="en-GB" altLang="en-US" dirty="0" err="1"/>
              <a:t>Prennau</a:t>
            </a:r>
            <a:r>
              <a:rPr lang="en-GB" altLang="en-US" dirty="0"/>
              <a:t> </a:t>
            </a:r>
            <a:r>
              <a:rPr lang="en-GB" altLang="en-US" dirty="0" err="1"/>
              <a:t>mesur</a:t>
            </a:r>
            <a:r>
              <a:rPr lang="en-GB" altLang="en-US" dirty="0"/>
              <a:t> </a:t>
            </a:r>
            <a:r>
              <a:rPr lang="en-GB" altLang="en-US" dirty="0" err="1"/>
              <a:t>darllen</a:t>
            </a:r>
            <a:endParaRPr lang="en-GB" altLang="en-US" dirty="0"/>
          </a:p>
          <a:p>
            <a:pPr eaLnBrk="1" hangingPunct="1"/>
            <a:r>
              <a:rPr lang="en-GB" altLang="en-US" dirty="0" err="1"/>
              <a:t>Teclyn</a:t>
            </a:r>
            <a:r>
              <a:rPr lang="en-GB" altLang="en-US" dirty="0"/>
              <a:t> </a:t>
            </a:r>
            <a:r>
              <a:rPr lang="en-GB" altLang="en-US" dirty="0" err="1"/>
              <a:t>gafael</a:t>
            </a:r>
            <a:r>
              <a:rPr lang="en-GB" altLang="en-US" dirty="0"/>
              <a:t> </a:t>
            </a:r>
            <a:r>
              <a:rPr lang="en-GB" altLang="en-US" dirty="0" err="1"/>
              <a:t>mewn</a:t>
            </a:r>
            <a:r>
              <a:rPr lang="en-GB" altLang="en-US" dirty="0"/>
              <a:t> </a:t>
            </a:r>
            <a:r>
              <a:rPr lang="en-GB" altLang="en-US" dirty="0" err="1"/>
              <a:t>pensil</a:t>
            </a:r>
            <a:endParaRPr lang="en-GB" altLang="en-US" dirty="0"/>
          </a:p>
          <a:p>
            <a:pPr eaLnBrk="1" hangingPunct="1"/>
            <a:r>
              <a:rPr lang="en-GB" altLang="en-US" dirty="0" err="1"/>
              <a:t>Defnydd</a:t>
            </a:r>
            <a:r>
              <a:rPr lang="en-GB" altLang="en-US" dirty="0"/>
              <a:t> o </a:t>
            </a:r>
            <a:r>
              <a:rPr lang="en-GB" altLang="en-US" dirty="0" err="1"/>
              <a:t>TGCh</a:t>
            </a:r>
            <a:endParaRPr lang="en-GB" altLang="en-US" dirty="0"/>
          </a:p>
          <a:p>
            <a:pPr eaLnBrk="1" hangingPunct="1"/>
            <a:r>
              <a:rPr lang="en-GB" altLang="en-US" dirty="0" err="1"/>
              <a:t>Gemau</a:t>
            </a:r>
            <a:r>
              <a:rPr lang="en-GB" altLang="en-US" dirty="0"/>
              <a:t> </a:t>
            </a:r>
            <a:r>
              <a:rPr lang="en-GB" altLang="en-US" dirty="0" err="1"/>
              <a:t>cof</a:t>
            </a:r>
            <a:r>
              <a:rPr lang="en-GB" altLang="en-US" dirty="0"/>
              <a:t> </a:t>
            </a:r>
          </a:p>
          <a:p>
            <a:pPr marL="0" indent="0" eaLnBrk="1" hangingPunct="1">
              <a:buNone/>
            </a:pPr>
            <a:endParaRPr lang="en-GB" altLang="en-US" dirty="0"/>
          </a:p>
        </p:txBody>
      </p:sp>
      <p:pic>
        <p:nvPicPr>
          <p:cNvPr id="15364" name="Picture 3" descr="DSCN076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1628800"/>
            <a:ext cx="2421409" cy="181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 Box 9"/>
          <p:cNvSpPr txBox="1">
            <a:spLocks noChangeArrowheads="1"/>
          </p:cNvSpPr>
          <p:nvPr/>
        </p:nvSpPr>
        <p:spPr bwMode="auto">
          <a:xfrm>
            <a:off x="6485568" y="5733256"/>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2000" dirty="0"/>
              <a:t>(TDA, 2008)</a:t>
            </a:r>
          </a:p>
        </p:txBody>
      </p:sp>
      <p:pic>
        <p:nvPicPr>
          <p:cNvPr id="3" name="Picture 2"/>
          <p:cNvPicPr>
            <a:picLocks noChangeAspect="1"/>
          </p:cNvPicPr>
          <p:nvPr/>
        </p:nvPicPr>
        <p:blipFill>
          <a:blip r:embed="rId4"/>
          <a:stretch>
            <a:fillRect/>
          </a:stretch>
        </p:blipFill>
        <p:spPr>
          <a:xfrm>
            <a:off x="5969756" y="3617964"/>
            <a:ext cx="2362200" cy="1943100"/>
          </a:xfrm>
          <a:prstGeom prst="rect">
            <a:avLst/>
          </a:prstGeom>
        </p:spPr>
      </p:pic>
      <p:pic>
        <p:nvPicPr>
          <p:cNvPr id="8" name="Picture 7" descr="Trugs Shop - Read Successfully">
            <a:extLst>
              <a:ext uri="{FF2B5EF4-FFF2-40B4-BE49-F238E27FC236}">
                <a16:creationId xmlns:a16="http://schemas.microsoft.com/office/drawing/2014/main" id="{056DA44D-A850-42DB-8624-30D11EF666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81712" y="4575226"/>
            <a:ext cx="2324100" cy="19716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erson with idea concept">
            <a:extLst>
              <a:ext uri="{FF2B5EF4-FFF2-40B4-BE49-F238E27FC236}">
                <a16:creationId xmlns:a16="http://schemas.microsoft.com/office/drawing/2014/main" id="{2C3DFE10-1089-48C2-A07C-876F49F4053E}"/>
              </a:ext>
            </a:extLst>
          </p:cNvPr>
          <p:cNvPicPr>
            <a:picLocks noChangeAspect="1"/>
          </p:cNvPicPr>
          <p:nvPr/>
        </p:nvPicPr>
        <p:blipFill rotWithShape="1">
          <a:blip r:embed="rId3">
            <a:alphaModFix amt="40000"/>
          </a:blip>
          <a:srcRect l="9731" r="1268" b="-1"/>
          <a:stretch/>
        </p:blipFill>
        <p:spPr>
          <a:xfrm>
            <a:off x="20" y="0"/>
            <a:ext cx="9143980" cy="6857990"/>
          </a:xfrm>
          <a:prstGeom prst="rect">
            <a:avLst/>
          </a:prstGeom>
        </p:spPr>
      </p:pic>
      <p:sp>
        <p:nvSpPr>
          <p:cNvPr id="2" name="Title 1">
            <a:extLst>
              <a:ext uri="{FF2B5EF4-FFF2-40B4-BE49-F238E27FC236}">
                <a16:creationId xmlns:a16="http://schemas.microsoft.com/office/drawing/2014/main" id="{44CC2C65-AA64-4789-8042-78E4EAF6DEBA}"/>
              </a:ext>
            </a:extLst>
          </p:cNvPr>
          <p:cNvSpPr>
            <a:spLocks noGrp="1"/>
          </p:cNvSpPr>
          <p:nvPr>
            <p:ph type="title"/>
          </p:nvPr>
        </p:nvSpPr>
        <p:spPr>
          <a:xfrm>
            <a:off x="1619672" y="1556792"/>
            <a:ext cx="6686550" cy="2262781"/>
          </a:xfrm>
        </p:spPr>
        <p:txBody>
          <a:bodyPr vert="horz" lIns="91440" tIns="45720" rIns="91440" bIns="45720" rtlCol="0" anchor="b">
            <a:normAutofit/>
          </a:bodyPr>
          <a:lstStyle/>
          <a:p>
            <a:pPr eaLnBrk="1" hangingPunct="1"/>
            <a:r>
              <a:rPr lang="en-US" sz="5400" dirty="0" err="1">
                <a:solidFill>
                  <a:schemeClr val="tx1"/>
                </a:solidFill>
              </a:rPr>
              <a:t>Meddyliwch</a:t>
            </a:r>
            <a:r>
              <a:rPr lang="en-US" sz="5400" dirty="0">
                <a:solidFill>
                  <a:schemeClr val="tx1"/>
                </a:solidFill>
              </a:rPr>
              <a:t>!</a:t>
            </a:r>
          </a:p>
        </p:txBody>
      </p:sp>
      <p:sp>
        <p:nvSpPr>
          <p:cNvPr id="5" name="Content Placeholder 4">
            <a:extLst>
              <a:ext uri="{FF2B5EF4-FFF2-40B4-BE49-F238E27FC236}">
                <a16:creationId xmlns:a16="http://schemas.microsoft.com/office/drawing/2014/main" id="{297536B2-B249-47FF-9DCF-D7D03D7394C0}"/>
              </a:ext>
            </a:extLst>
          </p:cNvPr>
          <p:cNvSpPr>
            <a:spLocks noGrp="1"/>
          </p:cNvSpPr>
          <p:nvPr>
            <p:ph idx="1"/>
          </p:nvPr>
        </p:nvSpPr>
        <p:spPr>
          <a:xfrm>
            <a:off x="1117247" y="4212498"/>
            <a:ext cx="7691400" cy="1126283"/>
          </a:xfrm>
        </p:spPr>
        <p:txBody>
          <a:bodyPr vert="horz" lIns="91440" tIns="45720" rIns="91440" bIns="45720" rtlCol="0" anchor="t">
            <a:noAutofit/>
          </a:bodyPr>
          <a:lstStyle/>
          <a:p>
            <a:pPr marL="0" indent="0" eaLnBrk="1" hangingPunct="1">
              <a:spcAft>
                <a:spcPts val="0"/>
              </a:spcAft>
              <a:buNone/>
            </a:pPr>
            <a:r>
              <a:rPr lang="en-US" sz="3200" b="1" dirty="0">
                <a:solidFill>
                  <a:schemeClr val="tx1">
                    <a:lumMod val="65000"/>
                    <a:lumOff val="35000"/>
                  </a:schemeClr>
                </a:solidFill>
              </a:rPr>
              <a:t>Beth </a:t>
            </a:r>
            <a:r>
              <a:rPr lang="en-US" sz="3200" b="1" dirty="0" err="1">
                <a:solidFill>
                  <a:schemeClr val="tx1">
                    <a:lumMod val="65000"/>
                    <a:lumOff val="35000"/>
                  </a:schemeClr>
                </a:solidFill>
              </a:rPr>
              <a:t>fyddai’r</a:t>
            </a:r>
            <a:r>
              <a:rPr lang="en-US" sz="3200" b="1" dirty="0">
                <a:solidFill>
                  <a:schemeClr val="tx1">
                    <a:lumMod val="65000"/>
                    <a:lumOff val="35000"/>
                  </a:schemeClr>
                </a:solidFill>
              </a:rPr>
              <a:t> </a:t>
            </a:r>
            <a:r>
              <a:rPr lang="en-US" sz="3200" b="1" dirty="0" err="1">
                <a:solidFill>
                  <a:schemeClr val="tx1">
                    <a:lumMod val="65000"/>
                    <a:lumOff val="35000"/>
                  </a:schemeClr>
                </a:solidFill>
              </a:rPr>
              <a:t>heriau</a:t>
            </a:r>
            <a:r>
              <a:rPr lang="en-US" sz="3200" b="1" dirty="0">
                <a:solidFill>
                  <a:schemeClr val="tx1">
                    <a:lumMod val="65000"/>
                    <a:lumOff val="35000"/>
                  </a:schemeClr>
                </a:solidFill>
              </a:rPr>
              <a:t> </a:t>
            </a:r>
            <a:r>
              <a:rPr lang="en-US" sz="3200" b="1" dirty="0" err="1">
                <a:solidFill>
                  <a:schemeClr val="tx1">
                    <a:lumMod val="65000"/>
                    <a:lumOff val="35000"/>
                  </a:schemeClr>
                </a:solidFill>
              </a:rPr>
              <a:t>mwyaf</a:t>
            </a:r>
            <a:r>
              <a:rPr lang="en-US" sz="3200" b="1" dirty="0">
                <a:solidFill>
                  <a:schemeClr val="tx1">
                    <a:lumMod val="65000"/>
                    <a:lumOff val="35000"/>
                  </a:schemeClr>
                </a:solidFill>
              </a:rPr>
              <a:t> </a:t>
            </a:r>
            <a:r>
              <a:rPr lang="en-US" sz="3200" b="1" dirty="0" err="1">
                <a:solidFill>
                  <a:schemeClr val="tx1">
                    <a:lumMod val="65000"/>
                    <a:lumOff val="35000"/>
                  </a:schemeClr>
                </a:solidFill>
              </a:rPr>
              <a:t>i</a:t>
            </a:r>
            <a:r>
              <a:rPr lang="en-US" sz="3200" b="1" dirty="0">
                <a:solidFill>
                  <a:schemeClr val="tx1">
                    <a:lumMod val="65000"/>
                    <a:lumOff val="35000"/>
                  </a:schemeClr>
                </a:solidFill>
              </a:rPr>
              <a:t> chi </a:t>
            </a:r>
            <a:r>
              <a:rPr lang="en-US" sz="3200" b="1" dirty="0" err="1">
                <a:solidFill>
                  <a:schemeClr val="tx1">
                    <a:lumMod val="65000"/>
                    <a:lumOff val="35000"/>
                  </a:schemeClr>
                </a:solidFill>
              </a:rPr>
              <a:t>fel</a:t>
            </a:r>
            <a:r>
              <a:rPr lang="en-US" sz="3200" b="1" dirty="0">
                <a:solidFill>
                  <a:schemeClr val="tx1">
                    <a:lumMod val="65000"/>
                    <a:lumOff val="35000"/>
                  </a:schemeClr>
                </a:solidFill>
              </a:rPr>
              <a:t> </a:t>
            </a:r>
            <a:r>
              <a:rPr lang="en-US" sz="3200" b="1" dirty="0" err="1">
                <a:solidFill>
                  <a:schemeClr val="tx1">
                    <a:lumMod val="65000"/>
                    <a:lumOff val="35000"/>
                  </a:schemeClr>
                </a:solidFill>
              </a:rPr>
              <a:t>athro</a:t>
            </a:r>
            <a:r>
              <a:rPr lang="en-US" sz="3200" b="1" dirty="0">
                <a:solidFill>
                  <a:schemeClr val="tx1">
                    <a:lumMod val="65000"/>
                    <a:lumOff val="35000"/>
                  </a:schemeClr>
                </a:solidFill>
              </a:rPr>
              <a:t>/</a:t>
            </a:r>
            <a:r>
              <a:rPr lang="en-US" sz="3200" b="1" dirty="0" err="1">
                <a:solidFill>
                  <a:schemeClr val="tx1">
                    <a:lumMod val="65000"/>
                    <a:lumOff val="35000"/>
                  </a:schemeClr>
                </a:solidFill>
              </a:rPr>
              <a:t>athrawes</a:t>
            </a:r>
            <a:r>
              <a:rPr lang="en-US" sz="3200" b="1" dirty="0">
                <a:solidFill>
                  <a:schemeClr val="tx1">
                    <a:lumMod val="65000"/>
                    <a:lumOff val="35000"/>
                  </a:schemeClr>
                </a:solidFill>
              </a:rPr>
              <a:t> </a:t>
            </a:r>
            <a:r>
              <a:rPr lang="en-US" sz="3200" b="1" dirty="0" err="1">
                <a:solidFill>
                  <a:schemeClr val="tx1">
                    <a:lumMod val="65000"/>
                    <a:lumOff val="35000"/>
                  </a:schemeClr>
                </a:solidFill>
              </a:rPr>
              <a:t>wrth</a:t>
            </a:r>
            <a:r>
              <a:rPr lang="en-US" sz="3200" b="1" dirty="0">
                <a:solidFill>
                  <a:schemeClr val="tx1">
                    <a:lumMod val="65000"/>
                    <a:lumOff val="35000"/>
                  </a:schemeClr>
                </a:solidFill>
              </a:rPr>
              <a:t> </a:t>
            </a:r>
            <a:r>
              <a:rPr lang="en-US" sz="3200" b="1" dirty="0" err="1">
                <a:solidFill>
                  <a:schemeClr val="tx1">
                    <a:lumMod val="65000"/>
                    <a:lumOff val="35000"/>
                  </a:schemeClr>
                </a:solidFill>
              </a:rPr>
              <a:t>gefnogi</a:t>
            </a:r>
            <a:r>
              <a:rPr lang="en-US" sz="3200" b="1" dirty="0">
                <a:solidFill>
                  <a:schemeClr val="tx1">
                    <a:lumMod val="65000"/>
                    <a:lumOff val="35000"/>
                  </a:schemeClr>
                </a:solidFill>
              </a:rPr>
              <a:t> </a:t>
            </a:r>
            <a:r>
              <a:rPr lang="en-US" sz="3200" b="1" dirty="0" err="1">
                <a:solidFill>
                  <a:schemeClr val="tx1">
                    <a:lumMod val="65000"/>
                    <a:lumOff val="35000"/>
                  </a:schemeClr>
                </a:solidFill>
              </a:rPr>
              <a:t>dysgwr</a:t>
            </a:r>
            <a:r>
              <a:rPr lang="en-US" sz="3200" b="1" dirty="0">
                <a:solidFill>
                  <a:schemeClr val="tx1">
                    <a:lumMod val="65000"/>
                    <a:lumOff val="35000"/>
                  </a:schemeClr>
                </a:solidFill>
              </a:rPr>
              <a:t> </a:t>
            </a:r>
            <a:r>
              <a:rPr lang="en-US" sz="3200" b="1" dirty="0" err="1">
                <a:solidFill>
                  <a:schemeClr val="tx1">
                    <a:lumMod val="65000"/>
                    <a:lumOff val="35000"/>
                  </a:schemeClr>
                </a:solidFill>
              </a:rPr>
              <a:t>gyda</a:t>
            </a:r>
            <a:r>
              <a:rPr lang="en-US" sz="3200" b="1" dirty="0">
                <a:solidFill>
                  <a:schemeClr val="tx1">
                    <a:lumMod val="65000"/>
                    <a:lumOff val="35000"/>
                  </a:schemeClr>
                </a:solidFill>
              </a:rPr>
              <a:t> </a:t>
            </a:r>
            <a:r>
              <a:rPr lang="en-US" sz="3200" b="1" dirty="0" err="1">
                <a:solidFill>
                  <a:schemeClr val="tx1">
                    <a:lumMod val="65000"/>
                    <a:lumOff val="35000"/>
                  </a:schemeClr>
                </a:solidFill>
              </a:rPr>
              <a:t>dyslecsia</a:t>
            </a:r>
            <a:r>
              <a:rPr lang="en-US" sz="3200" b="1" dirty="0">
                <a:solidFill>
                  <a:schemeClr val="tx1">
                    <a:lumMod val="65000"/>
                    <a:lumOff val="35000"/>
                  </a:schemeClr>
                </a:solidFill>
              </a:rPr>
              <a:t>? </a:t>
            </a:r>
          </a:p>
        </p:txBody>
      </p:sp>
    </p:spTree>
    <p:extLst>
      <p:ext uri="{BB962C8B-B14F-4D97-AF65-F5344CB8AC3E}">
        <p14:creationId xmlns:p14="http://schemas.microsoft.com/office/powerpoint/2010/main" val="1125338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yscalculia - SPELD NZ">
            <a:extLst>
              <a:ext uri="{FF2B5EF4-FFF2-40B4-BE49-F238E27FC236}">
                <a16:creationId xmlns:a16="http://schemas.microsoft.com/office/drawing/2014/main" id="{29A9AE86-28D6-4266-9BEB-B16CD1BE8EE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11760" y="2420888"/>
            <a:ext cx="4856459" cy="333321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1A845D51-0E89-4548-9394-B8CD963DEDA1}"/>
              </a:ext>
            </a:extLst>
          </p:cNvPr>
          <p:cNvSpPr>
            <a:spLocks noGrp="1"/>
          </p:cNvSpPr>
          <p:nvPr>
            <p:ph type="title"/>
          </p:nvPr>
        </p:nvSpPr>
        <p:spPr/>
        <p:txBody>
          <a:bodyPr/>
          <a:lstStyle/>
          <a:p>
            <a:r>
              <a:rPr lang="en-GB" dirty="0" err="1"/>
              <a:t>Dyscalcwlia</a:t>
            </a:r>
            <a:r>
              <a:rPr lang="en-GB" dirty="0"/>
              <a:t> – </a:t>
            </a:r>
            <a:r>
              <a:rPr lang="en-GB" dirty="0" err="1"/>
              <a:t>beth</a:t>
            </a:r>
            <a:r>
              <a:rPr lang="en-GB" dirty="0"/>
              <a:t> </a:t>
            </a:r>
            <a:r>
              <a:rPr lang="en-GB" dirty="0" err="1"/>
              <a:t>yw</a:t>
            </a:r>
            <a:r>
              <a:rPr lang="en-GB" dirty="0"/>
              <a:t> </a:t>
            </a:r>
            <a:r>
              <a:rPr lang="en-GB" dirty="0" err="1"/>
              <a:t>hwn</a:t>
            </a:r>
            <a:r>
              <a:rPr lang="en-GB" dirty="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lwch Testun 3">
            <a:extLst>
              <a:ext uri="{FF2B5EF4-FFF2-40B4-BE49-F238E27FC236}">
                <a16:creationId xmlns:a16="http://schemas.microsoft.com/office/drawing/2014/main" id="{BC4B3227-37BB-CF96-8F67-FE2EAC4CFDD4}"/>
              </a:ext>
            </a:extLst>
          </p:cNvPr>
          <p:cNvSpPr txBox="1"/>
          <p:nvPr/>
        </p:nvSpPr>
        <p:spPr>
          <a:xfrm>
            <a:off x="2411760" y="5445224"/>
            <a:ext cx="4572000" cy="646331"/>
          </a:xfrm>
          <a:prstGeom prst="rect">
            <a:avLst/>
          </a:prstGeom>
          <a:noFill/>
        </p:spPr>
        <p:txBody>
          <a:bodyPr wrap="square">
            <a:spAutoFit/>
          </a:bodyPr>
          <a:lstStyle/>
          <a:p>
            <a:r>
              <a:rPr lang="en-GB" dirty="0">
                <a:hlinkClick r:id="rId3"/>
              </a:rPr>
              <a:t>Dyscalculia: ‘Numbers look like a foreign language to me’ - BBC News</a:t>
            </a:r>
            <a:endParaRPr lang="cy-GB" dirty="0"/>
          </a:p>
        </p:txBody>
      </p:sp>
      <p:pic>
        <p:nvPicPr>
          <p:cNvPr id="5" name="Llun 4">
            <a:hlinkClick r:id="rId4"/>
            <a:extLst>
              <a:ext uri="{FF2B5EF4-FFF2-40B4-BE49-F238E27FC236}">
                <a16:creationId xmlns:a16="http://schemas.microsoft.com/office/drawing/2014/main" id="{878CB232-682C-643C-DC09-7F1A6F1EFAE1}"/>
              </a:ext>
            </a:extLst>
          </p:cNvPr>
          <p:cNvPicPr>
            <a:picLocks noChangeAspect="1"/>
          </p:cNvPicPr>
          <p:nvPr/>
        </p:nvPicPr>
        <p:blipFill rotWithShape="1">
          <a:blip r:embed="rId5"/>
          <a:srcRect l="3257" t="34773" r="33333" b="11478"/>
          <a:stretch/>
        </p:blipFill>
        <p:spPr>
          <a:xfrm>
            <a:off x="1454727" y="1385454"/>
            <a:ext cx="6419455" cy="3627722"/>
          </a:xfrm>
          <a:prstGeom prst="rect">
            <a:avLst/>
          </a:prstGeom>
        </p:spPr>
      </p:pic>
    </p:spTree>
    <p:extLst>
      <p:ext uri="{BB962C8B-B14F-4D97-AF65-F5344CB8AC3E}">
        <p14:creationId xmlns:p14="http://schemas.microsoft.com/office/powerpoint/2010/main" val="354231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err="1"/>
              <a:t>Ffeithiau</a:t>
            </a:r>
            <a:r>
              <a:rPr lang="en-GB" altLang="en-US" dirty="0"/>
              <a:t>!</a:t>
            </a:r>
          </a:p>
        </p:txBody>
      </p:sp>
      <p:sp>
        <p:nvSpPr>
          <p:cNvPr id="18435" name="Rectangle 3"/>
          <p:cNvSpPr>
            <a:spLocks noGrp="1" noChangeArrowheads="1"/>
          </p:cNvSpPr>
          <p:nvPr>
            <p:ph idx="1"/>
          </p:nvPr>
        </p:nvSpPr>
        <p:spPr/>
        <p:txBody>
          <a:bodyPr>
            <a:normAutofit fontScale="77500" lnSpcReduction="20000"/>
          </a:bodyPr>
          <a:lstStyle/>
          <a:p>
            <a:pPr>
              <a:lnSpc>
                <a:spcPct val="120000"/>
              </a:lnSpc>
              <a:buClr>
                <a:srgbClr val="0066FF"/>
              </a:buClr>
            </a:pPr>
            <a:r>
              <a:rPr lang="en-GB" altLang="en-US" sz="2500" dirty="0" err="1"/>
              <a:t>yn</a:t>
            </a:r>
            <a:r>
              <a:rPr lang="en-GB" altLang="en-US" sz="2500" dirty="0"/>
              <a:t> </a:t>
            </a:r>
            <a:r>
              <a:rPr lang="en-GB" altLang="en-US" sz="2500" dirty="0" err="1"/>
              <a:t>ôl</a:t>
            </a:r>
            <a:r>
              <a:rPr lang="en-GB" altLang="en-US" sz="2500" dirty="0"/>
              <a:t> y Williams Review (DCSF, 2008) </a:t>
            </a:r>
            <a:r>
              <a:rPr lang="en-GB" altLang="en-US" sz="2500" dirty="0" err="1"/>
              <a:t>mae</a:t>
            </a:r>
            <a:r>
              <a:rPr lang="en-GB" altLang="en-US" sz="2500" dirty="0"/>
              <a:t> </a:t>
            </a:r>
            <a:r>
              <a:rPr lang="en-GB" altLang="en-US" sz="2500" dirty="0" err="1"/>
              <a:t>oddeutu</a:t>
            </a:r>
            <a:r>
              <a:rPr lang="en-GB" altLang="en-US" sz="2500" dirty="0"/>
              <a:t> 6% o </a:t>
            </a:r>
            <a:r>
              <a:rPr lang="en-GB" altLang="en-US" sz="2500" dirty="0" err="1"/>
              <a:t>ddisgyblion</a:t>
            </a:r>
            <a:r>
              <a:rPr lang="en-GB" altLang="en-US" sz="2500" dirty="0"/>
              <a:t> </a:t>
            </a:r>
            <a:r>
              <a:rPr lang="en-GB" altLang="en-US" sz="2500" dirty="0" err="1"/>
              <a:t>wedi</a:t>
            </a:r>
            <a:r>
              <a:rPr lang="en-GB" altLang="en-US" sz="2500" dirty="0"/>
              <a:t> </a:t>
            </a:r>
            <a:r>
              <a:rPr lang="en-GB" altLang="en-US" sz="2500" dirty="0" err="1"/>
              <a:t>syrthio’n</a:t>
            </a:r>
            <a:r>
              <a:rPr lang="en-GB" altLang="en-US" sz="2500" dirty="0"/>
              <a:t> </a:t>
            </a:r>
            <a:r>
              <a:rPr lang="en-GB" altLang="en-US" sz="2500" dirty="0" err="1"/>
              <a:t>ôl</a:t>
            </a:r>
            <a:r>
              <a:rPr lang="en-GB" altLang="en-US" sz="2500" dirty="0"/>
              <a:t> </a:t>
            </a:r>
            <a:r>
              <a:rPr lang="en-GB" altLang="en-US" sz="2500" dirty="0" err="1"/>
              <a:t>yn</a:t>
            </a:r>
            <a:r>
              <a:rPr lang="en-GB" altLang="en-US" sz="2500" dirty="0"/>
              <a:t> </a:t>
            </a:r>
            <a:r>
              <a:rPr lang="en-GB" altLang="en-US" sz="2500" dirty="0" err="1"/>
              <a:t>sylweddol</a:t>
            </a:r>
            <a:r>
              <a:rPr lang="en-GB" altLang="en-US" sz="2500" dirty="0"/>
              <a:t> </a:t>
            </a:r>
            <a:r>
              <a:rPr lang="en-GB" altLang="en-US" sz="2500" dirty="0" err="1"/>
              <a:t>erbyn</a:t>
            </a:r>
            <a:r>
              <a:rPr lang="en-GB" altLang="en-US" sz="2500" dirty="0"/>
              <a:t> </a:t>
            </a:r>
            <a:r>
              <a:rPr lang="en-GB" altLang="en-US" sz="2500" dirty="0" err="1"/>
              <a:t>diwedd</a:t>
            </a:r>
            <a:r>
              <a:rPr lang="en-GB" altLang="en-US" sz="2500" dirty="0"/>
              <a:t> CA2 (</a:t>
            </a:r>
            <a:r>
              <a:rPr lang="en-GB" altLang="en-US" sz="2500" dirty="0" err="1"/>
              <a:t>islaw</a:t>
            </a:r>
            <a:r>
              <a:rPr lang="en-GB" altLang="en-US" sz="2500" dirty="0"/>
              <a:t> </a:t>
            </a:r>
            <a:r>
              <a:rPr lang="en-GB" altLang="en-US" sz="2500" dirty="0" err="1"/>
              <a:t>lefel</a:t>
            </a:r>
            <a:r>
              <a:rPr lang="en-GB" altLang="en-US" sz="2500" dirty="0"/>
              <a:t> 3)</a:t>
            </a:r>
          </a:p>
          <a:p>
            <a:pPr>
              <a:lnSpc>
                <a:spcPct val="120000"/>
              </a:lnSpc>
              <a:buClr>
                <a:srgbClr val="0066FF"/>
              </a:buClr>
            </a:pPr>
            <a:r>
              <a:rPr lang="en-GB" altLang="en-US" sz="2500" dirty="0" err="1"/>
              <a:t>mae</a:t>
            </a:r>
            <a:r>
              <a:rPr lang="en-GB" altLang="en-US" sz="2500" dirty="0"/>
              <a:t> Butterworth </a:t>
            </a:r>
            <a:r>
              <a:rPr lang="en-GB" altLang="en-US" sz="2500" dirty="0" err="1"/>
              <a:t>yn</a:t>
            </a:r>
            <a:r>
              <a:rPr lang="en-GB" altLang="en-US" sz="2500" dirty="0"/>
              <a:t> </a:t>
            </a:r>
            <a:r>
              <a:rPr lang="en-GB" altLang="en-US" sz="2500" dirty="0" err="1"/>
              <a:t>amcangyfrif</a:t>
            </a:r>
            <a:r>
              <a:rPr lang="en-GB" altLang="en-US" sz="2500" dirty="0"/>
              <a:t> bod </a:t>
            </a:r>
            <a:r>
              <a:rPr lang="en-GB" altLang="en-US" sz="2500" dirty="0" err="1"/>
              <a:t>rhwng</a:t>
            </a:r>
            <a:r>
              <a:rPr lang="en-GB" altLang="en-US" sz="2500" dirty="0"/>
              <a:t> 4% a 6% o </a:t>
            </a:r>
            <a:r>
              <a:rPr lang="en-GB" altLang="en-US" sz="2500" dirty="0" err="1"/>
              <a:t>boblogaeth</a:t>
            </a:r>
            <a:r>
              <a:rPr lang="en-GB" altLang="en-US" sz="2500" dirty="0"/>
              <a:t> </a:t>
            </a:r>
            <a:r>
              <a:rPr lang="en-GB" altLang="en-US" sz="2500" dirty="0" err="1"/>
              <a:t>Prydain</a:t>
            </a:r>
            <a:r>
              <a:rPr lang="en-GB" altLang="en-US" sz="2500" dirty="0"/>
              <a:t> â </a:t>
            </a:r>
            <a:r>
              <a:rPr lang="en-GB" altLang="en-US" sz="2500" dirty="0" err="1"/>
              <a:t>dyscalcwlia</a:t>
            </a:r>
            <a:endParaRPr lang="en-GB" altLang="en-US" sz="2500" dirty="0"/>
          </a:p>
          <a:p>
            <a:pPr>
              <a:lnSpc>
                <a:spcPct val="120000"/>
              </a:lnSpc>
              <a:buClr>
                <a:srgbClr val="0066FF"/>
              </a:buClr>
            </a:pPr>
            <a:r>
              <a:rPr lang="en-GB" altLang="en-US" sz="2500" dirty="0" err="1"/>
              <a:t>mae’r</a:t>
            </a:r>
            <a:r>
              <a:rPr lang="en-GB" altLang="en-US" sz="2500" dirty="0"/>
              <a:t> ‘Department for Innovation, Universities and Skills’ </a:t>
            </a:r>
            <a:r>
              <a:rPr lang="en-GB" altLang="en-US" sz="2500" dirty="0" err="1"/>
              <a:t>yn</a:t>
            </a:r>
            <a:r>
              <a:rPr lang="en-GB" altLang="en-US" sz="2500" dirty="0"/>
              <a:t> </a:t>
            </a:r>
            <a:r>
              <a:rPr lang="en-GB" altLang="en-US" sz="2500" dirty="0" err="1"/>
              <a:t>amcangyfrif</a:t>
            </a:r>
            <a:r>
              <a:rPr lang="en-GB" altLang="en-US" sz="2500" dirty="0"/>
              <a:t> bod 4-10% </a:t>
            </a:r>
            <a:r>
              <a:rPr lang="en-GB" altLang="en-US" sz="2500" dirty="0" err="1"/>
              <a:t>o’r</a:t>
            </a:r>
            <a:r>
              <a:rPr lang="en-GB" altLang="en-US" sz="2500" dirty="0"/>
              <a:t> </a:t>
            </a:r>
            <a:r>
              <a:rPr lang="en-GB" altLang="en-US" sz="2500" dirty="0" err="1"/>
              <a:t>boblogaeth</a:t>
            </a:r>
            <a:r>
              <a:rPr lang="en-GB" altLang="en-US" sz="2500" dirty="0"/>
              <a:t> </a:t>
            </a:r>
            <a:r>
              <a:rPr lang="en-GB" altLang="en-US" sz="2500" dirty="0" err="1"/>
              <a:t>gyffredin</a:t>
            </a:r>
            <a:r>
              <a:rPr lang="en-GB" altLang="en-US" sz="2500" dirty="0"/>
              <a:t> â </a:t>
            </a:r>
            <a:r>
              <a:rPr lang="en-GB" altLang="en-US" sz="2500" dirty="0" err="1"/>
              <a:t>dyslecsia</a:t>
            </a:r>
            <a:r>
              <a:rPr lang="en-GB" altLang="en-US" sz="2500" dirty="0"/>
              <a:t>, ac </a:t>
            </a:r>
            <a:r>
              <a:rPr lang="en-GB" altLang="en-US" sz="2500" dirty="0" err="1"/>
              <a:t>oddeutu</a:t>
            </a:r>
            <a:r>
              <a:rPr lang="en-GB" altLang="en-US" sz="2500" dirty="0"/>
              <a:t> 50-60% </a:t>
            </a:r>
            <a:r>
              <a:rPr lang="en-GB" altLang="en-US" sz="2500" dirty="0" err="1"/>
              <a:t>o’r</a:t>
            </a:r>
            <a:r>
              <a:rPr lang="en-GB" altLang="en-US" sz="2500" dirty="0"/>
              <a:t> </a:t>
            </a:r>
            <a:r>
              <a:rPr lang="en-GB" altLang="en-US" sz="2500" dirty="0" err="1"/>
              <a:t>rheiny</a:t>
            </a:r>
            <a:r>
              <a:rPr lang="en-GB" altLang="en-US" sz="2500" dirty="0"/>
              <a:t> ag </a:t>
            </a:r>
            <a:r>
              <a:rPr lang="en-GB" altLang="en-US" sz="2500" dirty="0" err="1"/>
              <a:t>anawsterau</a:t>
            </a:r>
            <a:r>
              <a:rPr lang="en-GB" altLang="en-US" sz="2500" dirty="0"/>
              <a:t> </a:t>
            </a:r>
            <a:r>
              <a:rPr lang="en-GB" altLang="en-US" sz="2500" dirty="0" err="1"/>
              <a:t>tebyg</a:t>
            </a:r>
            <a:r>
              <a:rPr lang="en-GB" altLang="en-US" sz="2500" dirty="0"/>
              <a:t> </a:t>
            </a:r>
            <a:r>
              <a:rPr lang="en-GB" altLang="en-US" sz="2500" dirty="0" err="1"/>
              <a:t>gydag</a:t>
            </a:r>
            <a:r>
              <a:rPr lang="en-GB" altLang="en-US" sz="2500" dirty="0"/>
              <a:t> </a:t>
            </a:r>
            <a:r>
              <a:rPr lang="en-GB" altLang="en-US" sz="2500" dirty="0" err="1"/>
              <a:t>agweddau</a:t>
            </a:r>
            <a:r>
              <a:rPr lang="en-GB" altLang="en-US" sz="2500" dirty="0"/>
              <a:t> o </a:t>
            </a:r>
            <a:r>
              <a:rPr lang="en-GB" altLang="en-US" sz="2500" dirty="0" err="1"/>
              <a:t>fathemateg</a:t>
            </a:r>
            <a:endParaRPr lang="en-GB" altLang="en-US" sz="2500" dirty="0"/>
          </a:p>
          <a:p>
            <a:pPr algn="r" eaLnBrk="1" hangingPunct="1">
              <a:lnSpc>
                <a:spcPct val="80000"/>
              </a:lnSpc>
              <a:buFont typeface="Wingdings" pitchFamily="2" charset="2"/>
              <a:buNone/>
            </a:pPr>
            <a:r>
              <a:rPr lang="en-GB" altLang="en-US" sz="1600" dirty="0"/>
              <a:t>(Bird, 2009, t. 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691680" y="332656"/>
            <a:ext cx="7793038" cy="1143000"/>
          </a:xfrm>
        </p:spPr>
        <p:txBody>
          <a:bodyPr/>
          <a:lstStyle/>
          <a:p>
            <a:pPr eaLnBrk="1" hangingPunct="1"/>
            <a:r>
              <a:rPr lang="en-GB" altLang="en-US" dirty="0" err="1"/>
              <a:t>Diffinio</a:t>
            </a:r>
            <a:r>
              <a:rPr lang="en-GB" altLang="en-US" dirty="0"/>
              <a:t> </a:t>
            </a:r>
            <a:r>
              <a:rPr lang="en-GB" altLang="en-US" dirty="0" err="1"/>
              <a:t>Dyscalcwlia</a:t>
            </a:r>
            <a:endParaRPr lang="en-GB" altLang="en-US" dirty="0"/>
          </a:p>
        </p:txBody>
      </p:sp>
      <p:sp>
        <p:nvSpPr>
          <p:cNvPr id="19459" name="Rectangle 4"/>
          <p:cNvSpPr>
            <a:spLocks noGrp="1" noChangeArrowheads="1"/>
          </p:cNvSpPr>
          <p:nvPr>
            <p:ph idx="1"/>
          </p:nvPr>
        </p:nvSpPr>
        <p:spPr>
          <a:xfrm>
            <a:off x="1712723" y="1412776"/>
            <a:ext cx="6891725" cy="4114800"/>
          </a:xfrm>
          <a:noFill/>
          <a:ln w="28575">
            <a:solidFill>
              <a:srgbClr val="0000FF"/>
            </a:solidFill>
            <a:miter lim="800000"/>
            <a:headEnd/>
            <a:tailEnd/>
          </a:ln>
        </p:spPr>
        <p:txBody>
          <a:bodyPr>
            <a:normAutofit fontScale="92500" lnSpcReduction="10000"/>
          </a:bodyPr>
          <a:lstStyle/>
          <a:p>
            <a:pPr eaLnBrk="1" hangingPunct="1">
              <a:buFont typeface="Wingdings" pitchFamily="2" charset="2"/>
              <a:buNone/>
            </a:pPr>
            <a:r>
              <a:rPr lang="en-GB" altLang="en-US" sz="2700" dirty="0"/>
              <a:t>   “A condition that affects the ability to acquire arithmetical skills.  Dyscalculic learners may have difficulty understanding simple number concepts, lack an intuitive grasp of numbers, and have problems learning number facts and procedures.  Even if they produce a correct answer or use a correct method, they may do so mechanically and without confidence.”</a:t>
            </a:r>
          </a:p>
          <a:p>
            <a:pPr algn="r" eaLnBrk="1" hangingPunct="1">
              <a:buFont typeface="Wingdings" pitchFamily="2" charset="2"/>
              <a:buNone/>
            </a:pPr>
            <a:r>
              <a:rPr lang="en-GB" altLang="en-US" sz="2000" dirty="0"/>
              <a:t>(Department for Education and Skills, 2001, t.2)</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6"/>
          <p:cNvSpPr>
            <a:spLocks noGrp="1" noChangeArrowheads="1"/>
          </p:cNvSpPr>
          <p:nvPr>
            <p:ph type="title"/>
          </p:nvPr>
        </p:nvSpPr>
        <p:spPr/>
        <p:txBody>
          <a:bodyPr/>
          <a:lstStyle/>
          <a:p>
            <a:pPr eaLnBrk="1" hangingPunct="1"/>
            <a:r>
              <a:rPr lang="en-GB" altLang="en-US" dirty="0" err="1"/>
              <a:t>Nodweddion</a:t>
            </a:r>
            <a:r>
              <a:rPr lang="en-GB" altLang="en-US" dirty="0"/>
              <a:t> </a:t>
            </a:r>
            <a:r>
              <a:rPr lang="en-GB" altLang="en-US" dirty="0" err="1"/>
              <a:t>allweddol</a:t>
            </a:r>
            <a:r>
              <a:rPr lang="en-GB" altLang="en-US" dirty="0"/>
              <a:t> </a:t>
            </a:r>
          </a:p>
        </p:txBody>
      </p:sp>
      <p:sp>
        <p:nvSpPr>
          <p:cNvPr id="20483" name="Rectangle 7"/>
          <p:cNvSpPr>
            <a:spLocks noGrp="1" noChangeArrowheads="1"/>
          </p:cNvSpPr>
          <p:nvPr>
            <p:ph idx="1"/>
          </p:nvPr>
        </p:nvSpPr>
        <p:spPr>
          <a:xfrm>
            <a:off x="1763688" y="1628800"/>
            <a:ext cx="6480720" cy="4038600"/>
          </a:xfrm>
        </p:spPr>
        <p:txBody>
          <a:bodyPr>
            <a:normAutofit fontScale="92500" lnSpcReduction="20000"/>
          </a:bodyPr>
          <a:lstStyle/>
          <a:p>
            <a:r>
              <a:rPr lang="en-US" altLang="en-US" sz="2700" dirty="0" err="1"/>
              <a:t>diffyg</a:t>
            </a:r>
            <a:r>
              <a:rPr lang="en-US" altLang="en-US" sz="2700" dirty="0"/>
              <a:t> </a:t>
            </a:r>
            <a:r>
              <a:rPr lang="en-US" altLang="en-US" sz="2700" dirty="0" err="1"/>
              <a:t>cymhelliant</a:t>
            </a:r>
            <a:r>
              <a:rPr lang="en-US" altLang="en-US" sz="2700" dirty="0"/>
              <a:t> </a:t>
            </a:r>
            <a:r>
              <a:rPr lang="en-US" altLang="en-US" sz="2700" dirty="0" err="1"/>
              <a:t>mewn</a:t>
            </a:r>
            <a:r>
              <a:rPr lang="en-US" altLang="en-US" sz="2700" dirty="0"/>
              <a:t> </a:t>
            </a:r>
            <a:r>
              <a:rPr lang="en-US" altLang="en-US" sz="2700" dirty="0" err="1"/>
              <a:t>gweithgareddau</a:t>
            </a:r>
            <a:r>
              <a:rPr lang="en-US" altLang="en-US" sz="2700" dirty="0"/>
              <a:t> </a:t>
            </a:r>
            <a:r>
              <a:rPr lang="en-US" altLang="en-US" sz="2700" dirty="0" err="1"/>
              <a:t>mathemategol</a:t>
            </a:r>
            <a:r>
              <a:rPr lang="en-US" altLang="en-US" sz="2700" dirty="0"/>
              <a:t> </a:t>
            </a:r>
          </a:p>
          <a:p>
            <a:r>
              <a:rPr lang="en-US" altLang="en-US" sz="2700" dirty="0" err="1"/>
              <a:t>diffyg</a:t>
            </a:r>
            <a:r>
              <a:rPr lang="en-US" altLang="en-US" sz="2700" dirty="0"/>
              <a:t> </a:t>
            </a:r>
            <a:r>
              <a:rPr lang="en-US" altLang="en-US" sz="2700" dirty="0" err="1"/>
              <a:t>hunan-hyder</a:t>
            </a:r>
            <a:r>
              <a:rPr lang="en-US" altLang="en-US" sz="2700" dirty="0"/>
              <a:t> - </a:t>
            </a:r>
            <a:r>
              <a:rPr lang="en-US" altLang="en-US" sz="2700" dirty="0" err="1"/>
              <a:t>hyd</a:t>
            </a:r>
            <a:r>
              <a:rPr lang="en-US" altLang="en-US" sz="2700" dirty="0"/>
              <a:t> </a:t>
            </a:r>
            <a:r>
              <a:rPr lang="en-US" altLang="en-US" sz="2700" dirty="0" err="1"/>
              <a:t>yn</a:t>
            </a:r>
            <a:r>
              <a:rPr lang="en-US" altLang="en-US" sz="2700" dirty="0"/>
              <a:t> </a:t>
            </a:r>
            <a:r>
              <a:rPr lang="en-US" altLang="en-US" sz="2700" dirty="0" err="1"/>
              <a:t>oed</a:t>
            </a:r>
            <a:r>
              <a:rPr lang="en-US" altLang="en-US" sz="2700" dirty="0"/>
              <a:t> pan </a:t>
            </a:r>
            <a:r>
              <a:rPr lang="en-US" altLang="en-US" sz="2700" dirty="0" err="1"/>
              <a:t>fydd</a:t>
            </a:r>
            <a:r>
              <a:rPr lang="en-US" altLang="en-US" sz="2700" dirty="0"/>
              <a:t> </a:t>
            </a:r>
            <a:r>
              <a:rPr lang="en-US" altLang="en-US" sz="2700" dirty="0" err="1"/>
              <a:t>yr</a:t>
            </a:r>
            <a:r>
              <a:rPr lang="en-US" altLang="en-US" sz="2700" dirty="0"/>
              <a:t> </a:t>
            </a:r>
            <a:r>
              <a:rPr lang="en-US" altLang="en-US" sz="2700" dirty="0" err="1"/>
              <a:t>ateb</a:t>
            </a:r>
            <a:r>
              <a:rPr lang="en-US" altLang="en-US" sz="2700" dirty="0"/>
              <a:t> </a:t>
            </a:r>
            <a:r>
              <a:rPr lang="en-US" altLang="en-US" sz="2700" dirty="0" err="1"/>
              <a:t>yn</a:t>
            </a:r>
            <a:r>
              <a:rPr lang="en-US" altLang="en-US" sz="2700" dirty="0"/>
              <a:t> </a:t>
            </a:r>
            <a:r>
              <a:rPr lang="en-US" altLang="en-US" sz="2700" dirty="0" err="1"/>
              <a:t>gywir</a:t>
            </a:r>
            <a:r>
              <a:rPr lang="en-US" altLang="en-US" sz="2700" dirty="0"/>
              <a:t> </a:t>
            </a:r>
          </a:p>
          <a:p>
            <a:r>
              <a:rPr lang="en-US" altLang="en-US" sz="2700" dirty="0" err="1"/>
              <a:t>pryderi</a:t>
            </a:r>
            <a:r>
              <a:rPr lang="en-US" altLang="en-US" sz="2700" dirty="0"/>
              <a:t> </a:t>
            </a:r>
          </a:p>
          <a:p>
            <a:r>
              <a:rPr lang="en-US" altLang="en-US" sz="2700" dirty="0" err="1"/>
              <a:t>datblygu</a:t>
            </a:r>
            <a:r>
              <a:rPr lang="en-US" altLang="en-US" sz="2700" dirty="0"/>
              <a:t> </a:t>
            </a:r>
            <a:r>
              <a:rPr lang="en-US" altLang="en-US" sz="2700" dirty="0" err="1"/>
              <a:t>strategaethau</a:t>
            </a:r>
            <a:r>
              <a:rPr lang="en-US" altLang="en-US" sz="2700" dirty="0"/>
              <a:t> </a:t>
            </a:r>
            <a:r>
              <a:rPr lang="en-US" altLang="en-US" sz="2700" dirty="0" err="1"/>
              <a:t>osgoi</a:t>
            </a:r>
            <a:r>
              <a:rPr lang="en-US" altLang="en-US" sz="2700" dirty="0"/>
              <a:t> </a:t>
            </a:r>
          </a:p>
          <a:p>
            <a:r>
              <a:rPr lang="en-US" altLang="en-US" sz="2700" dirty="0" err="1"/>
              <a:t>osgoi</a:t>
            </a:r>
            <a:r>
              <a:rPr lang="en-US" altLang="en-US" sz="2700" dirty="0"/>
              <a:t> </a:t>
            </a:r>
            <a:r>
              <a:rPr lang="en-US" altLang="en-US" sz="2700" dirty="0" err="1"/>
              <a:t>cymryd</a:t>
            </a:r>
            <a:r>
              <a:rPr lang="en-US" altLang="en-US" sz="2700" dirty="0"/>
              <a:t> </a:t>
            </a:r>
            <a:r>
              <a:rPr lang="en-US" altLang="en-US" sz="2700" dirty="0" err="1"/>
              <a:t>rhan</a:t>
            </a:r>
            <a:r>
              <a:rPr lang="en-US" altLang="en-US" sz="2700" dirty="0"/>
              <a:t> </a:t>
            </a:r>
            <a:r>
              <a:rPr lang="en-US" altLang="en-US" sz="2700" dirty="0" err="1"/>
              <a:t>mewn</a:t>
            </a:r>
            <a:r>
              <a:rPr lang="en-US" altLang="en-US" sz="2700" dirty="0"/>
              <a:t> </a:t>
            </a:r>
            <a:r>
              <a:rPr lang="en-US" altLang="en-US" sz="2700" dirty="0" err="1"/>
              <a:t>gweithgareddau</a:t>
            </a:r>
            <a:r>
              <a:rPr lang="en-US" altLang="en-US" sz="2700" dirty="0"/>
              <a:t> </a:t>
            </a:r>
            <a:r>
              <a:rPr lang="en-US" altLang="en-US" sz="2700" dirty="0" err="1"/>
              <a:t>grŵp</a:t>
            </a:r>
            <a:r>
              <a:rPr lang="en-US" altLang="en-US" sz="2700" dirty="0"/>
              <a:t> </a:t>
            </a:r>
            <a:r>
              <a:rPr lang="en-US" altLang="en-US" sz="2700" dirty="0" err="1"/>
              <a:t>cyfan</a:t>
            </a:r>
            <a:r>
              <a:rPr lang="en-US" altLang="en-US" sz="2700" dirty="0"/>
              <a:t> </a:t>
            </a:r>
          </a:p>
          <a:p>
            <a:r>
              <a:rPr lang="en-US" altLang="en-US" sz="2700" dirty="0" err="1"/>
              <a:t>agwedd</a:t>
            </a:r>
            <a:r>
              <a:rPr lang="en-US" altLang="en-US" sz="2700" dirty="0"/>
              <a:t> ”</a:t>
            </a:r>
            <a:r>
              <a:rPr lang="en-US" altLang="en-US" sz="2700" dirty="0" err="1"/>
              <a:t>Dw</a:t>
            </a:r>
            <a:r>
              <a:rPr lang="en-US" altLang="en-US" sz="2700" dirty="0"/>
              <a:t> </a:t>
            </a:r>
            <a:r>
              <a:rPr lang="en-US" altLang="en-US" sz="2700" dirty="0" err="1"/>
              <a:t>i’n</a:t>
            </a:r>
            <a:r>
              <a:rPr lang="en-US" altLang="en-US" sz="2700" dirty="0"/>
              <a:t> </a:t>
            </a:r>
            <a:r>
              <a:rPr lang="en-US" altLang="en-US" sz="2700" dirty="0" err="1"/>
              <a:t>casau</a:t>
            </a:r>
            <a:r>
              <a:rPr lang="en-US" altLang="en-US" sz="2700" dirty="0"/>
              <a:t> </a:t>
            </a:r>
            <a:r>
              <a:rPr lang="en-US" altLang="en-US" sz="2700" dirty="0" err="1"/>
              <a:t>Mathemateg</a:t>
            </a:r>
            <a:r>
              <a:rPr lang="en-US" altLang="en-US" sz="2700" dirty="0"/>
              <a:t>!”</a:t>
            </a:r>
            <a:endParaRPr lang="en-GB" altLang="en-US" sz="2700" dirty="0"/>
          </a:p>
          <a:p>
            <a:pPr marL="0" indent="0" eaLnBrk="1" hangingPunct="1">
              <a:buNone/>
            </a:pPr>
            <a:endParaRPr lang="en-GB" altLang="en-US" sz="2700" dirty="0"/>
          </a:p>
        </p:txBody>
      </p:sp>
      <p:sp>
        <p:nvSpPr>
          <p:cNvPr id="20484" name="Text Box 4"/>
          <p:cNvSpPr txBox="1">
            <a:spLocks noChangeArrowheads="1"/>
          </p:cNvSpPr>
          <p:nvPr/>
        </p:nvSpPr>
        <p:spPr bwMode="auto">
          <a:xfrm>
            <a:off x="4724400" y="5943600"/>
            <a:ext cx="3657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2400">
              <a:ea typeface="MS PGothic" pitchFamily="34" charset="-128"/>
            </a:endParaRPr>
          </a:p>
        </p:txBody>
      </p:sp>
      <p:sp>
        <p:nvSpPr>
          <p:cNvPr id="20485" name="Text Box 5"/>
          <p:cNvSpPr txBox="1">
            <a:spLocks noChangeArrowheads="1"/>
          </p:cNvSpPr>
          <p:nvPr/>
        </p:nvSpPr>
        <p:spPr bwMode="auto">
          <a:xfrm>
            <a:off x="4572000" y="6019800"/>
            <a:ext cx="426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2400">
              <a:ea typeface="MS PGothic" pitchFamily="34" charset="-128"/>
            </a:endParaRP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eachers TV: Dyscalculia">
            <a:hlinkClick r:id="" action="ppaction://media"/>
            <a:extLst>
              <a:ext uri="{FF2B5EF4-FFF2-40B4-BE49-F238E27FC236}">
                <a16:creationId xmlns:a16="http://schemas.microsoft.com/office/drawing/2014/main" id="{DF1CEACA-F3F2-4FD8-AEC6-E30B459F4A92}"/>
              </a:ext>
            </a:extLst>
          </p:cNvPr>
          <p:cNvPicPr>
            <a:picLocks noRot="1" noChangeAspect="1"/>
          </p:cNvPicPr>
          <p:nvPr>
            <a:videoFile r:link="rId1"/>
          </p:nvPr>
        </p:nvPicPr>
        <p:blipFill>
          <a:blip r:embed="rId4"/>
          <a:stretch>
            <a:fillRect/>
          </a:stretch>
        </p:blipFill>
        <p:spPr>
          <a:xfrm>
            <a:off x="179512" y="1412776"/>
            <a:ext cx="8644146" cy="5328592"/>
          </a:xfrm>
          <a:prstGeom prst="rect">
            <a:avLst/>
          </a:prstGeom>
        </p:spPr>
      </p:pic>
      <p:sp>
        <p:nvSpPr>
          <p:cNvPr id="5" name="Title 4">
            <a:extLst>
              <a:ext uri="{FF2B5EF4-FFF2-40B4-BE49-F238E27FC236}">
                <a16:creationId xmlns:a16="http://schemas.microsoft.com/office/drawing/2014/main" id="{F4F5FAB6-E330-48F4-8601-D24264C67F3F}"/>
              </a:ext>
            </a:extLst>
          </p:cNvPr>
          <p:cNvSpPr>
            <a:spLocks noGrp="1"/>
          </p:cNvSpPr>
          <p:nvPr>
            <p:ph type="title"/>
          </p:nvPr>
        </p:nvSpPr>
        <p:spPr/>
        <p:txBody>
          <a:bodyPr/>
          <a:lstStyle/>
          <a:p>
            <a:r>
              <a:rPr lang="en-GB" dirty="0" err="1"/>
              <a:t>Ffordd</a:t>
            </a:r>
            <a:r>
              <a:rPr lang="en-GB" dirty="0"/>
              <a:t> </a:t>
            </a:r>
            <a:r>
              <a:rPr lang="en-GB" dirty="0" err="1"/>
              <a:t>wahanol</a:t>
            </a:r>
            <a:r>
              <a:rPr lang="en-GB" dirty="0"/>
              <a:t> o </a:t>
            </a:r>
            <a:r>
              <a:rPr lang="en-GB" dirty="0" err="1"/>
              <a:t>ddysgu</a:t>
            </a:r>
            <a:endParaRPr lang="en-GB" dirty="0"/>
          </a:p>
        </p:txBody>
      </p:sp>
    </p:spTree>
    <p:extLst>
      <p:ext uri="{BB962C8B-B14F-4D97-AF65-F5344CB8AC3E}">
        <p14:creationId xmlns:p14="http://schemas.microsoft.com/office/powerpoint/2010/main" val="978991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p:txBody>
          <a:bodyPr/>
          <a:lstStyle/>
          <a:p>
            <a:pPr eaLnBrk="1" hangingPunct="1"/>
            <a:r>
              <a:rPr lang="en-GB" altLang="en-US" dirty="0" err="1"/>
              <a:t>Adnabod</a:t>
            </a:r>
            <a:r>
              <a:rPr lang="en-GB" altLang="en-US" dirty="0"/>
              <a:t> </a:t>
            </a:r>
            <a:r>
              <a:rPr lang="en-GB" altLang="en-US" dirty="0" err="1"/>
              <a:t>yr</a:t>
            </a:r>
            <a:r>
              <a:rPr lang="en-GB" altLang="en-US" dirty="0"/>
              <a:t> </a:t>
            </a:r>
            <a:r>
              <a:rPr lang="en-GB" altLang="en-US" dirty="0" err="1"/>
              <a:t>arwyddion</a:t>
            </a:r>
            <a:endParaRPr lang="en-GB" altLang="en-US" dirty="0"/>
          </a:p>
        </p:txBody>
      </p:sp>
      <p:sp>
        <p:nvSpPr>
          <p:cNvPr id="22531" name="Rectangle 5"/>
          <p:cNvSpPr>
            <a:spLocks noGrp="1" noChangeArrowheads="1"/>
          </p:cNvSpPr>
          <p:nvPr>
            <p:ph sz="half" idx="1"/>
          </p:nvPr>
        </p:nvSpPr>
        <p:spPr/>
        <p:txBody>
          <a:bodyPr>
            <a:normAutofit fontScale="92500" lnSpcReduction="10000"/>
          </a:bodyPr>
          <a:lstStyle/>
          <a:p>
            <a:pPr eaLnBrk="1" hangingPunct="1">
              <a:lnSpc>
                <a:spcPct val="90000"/>
              </a:lnSpc>
              <a:buFont typeface="Wingdings" pitchFamily="2" charset="2"/>
              <a:buNone/>
            </a:pPr>
            <a:r>
              <a:rPr lang="en-GB" altLang="en-US" sz="2300" dirty="0" err="1"/>
              <a:t>Anffurfiol</a:t>
            </a:r>
            <a:r>
              <a:rPr lang="en-GB" altLang="en-US" sz="2300" dirty="0"/>
              <a:t>:</a:t>
            </a:r>
          </a:p>
          <a:p>
            <a:pPr>
              <a:lnSpc>
                <a:spcPct val="90000"/>
              </a:lnSpc>
            </a:pPr>
            <a:r>
              <a:rPr lang="en-US" altLang="en-US" sz="2300" dirty="0" err="1"/>
              <a:t>Oes</a:t>
            </a:r>
            <a:r>
              <a:rPr lang="en-US" altLang="en-US" sz="2300" dirty="0"/>
              <a:t> </a:t>
            </a:r>
            <a:r>
              <a:rPr lang="en-US" altLang="en-US" sz="2300" dirty="0" err="1"/>
              <a:t>ganddynt</a:t>
            </a:r>
            <a:r>
              <a:rPr lang="en-US" altLang="en-US" sz="2300" dirty="0"/>
              <a:t> </a:t>
            </a:r>
            <a:r>
              <a:rPr lang="en-US" altLang="en-US" sz="2300" dirty="0" err="1"/>
              <a:t>anhawster</a:t>
            </a:r>
            <a:r>
              <a:rPr lang="en-US" altLang="en-US" sz="2300" dirty="0"/>
              <a:t> </a:t>
            </a:r>
            <a:r>
              <a:rPr lang="en-US" altLang="en-US" sz="2300" dirty="0" err="1"/>
              <a:t>wrth</a:t>
            </a:r>
            <a:r>
              <a:rPr lang="en-US" altLang="en-US" sz="2300" dirty="0"/>
              <a:t> </a:t>
            </a:r>
            <a:r>
              <a:rPr lang="en-US" altLang="en-US" sz="2300" dirty="0" err="1"/>
              <a:t>gyfrif</a:t>
            </a:r>
            <a:r>
              <a:rPr lang="en-US" altLang="en-US" sz="2300" dirty="0"/>
              <a:t> </a:t>
            </a:r>
            <a:r>
              <a:rPr lang="en-US" altLang="en-US" sz="2300" dirty="0" err="1"/>
              <a:t>yn</a:t>
            </a:r>
            <a:r>
              <a:rPr lang="en-US" altLang="en-US" sz="2300" dirty="0"/>
              <a:t> </a:t>
            </a:r>
            <a:r>
              <a:rPr lang="en-US" altLang="en-US" sz="2300" dirty="0" err="1"/>
              <a:t>ôl</a:t>
            </a:r>
            <a:r>
              <a:rPr lang="en-US" altLang="en-US" sz="2300" dirty="0"/>
              <a:t>? </a:t>
            </a:r>
          </a:p>
          <a:p>
            <a:pPr>
              <a:lnSpc>
                <a:spcPct val="90000"/>
              </a:lnSpc>
            </a:pPr>
            <a:r>
              <a:rPr lang="en-US" altLang="en-US" sz="2300" dirty="0"/>
              <a:t>Pa </a:t>
            </a:r>
            <a:r>
              <a:rPr lang="en-US" altLang="en-US" sz="2300" dirty="0" err="1"/>
              <a:t>mor</a:t>
            </a:r>
            <a:r>
              <a:rPr lang="en-US" altLang="en-US" sz="2300" dirty="0"/>
              <a:t> </a:t>
            </a:r>
            <a:r>
              <a:rPr lang="en-US" altLang="en-US" sz="2300" dirty="0" err="1"/>
              <a:t>ddibynadwy</a:t>
            </a:r>
            <a:r>
              <a:rPr lang="en-US" altLang="en-US" sz="2300" dirty="0"/>
              <a:t> </a:t>
            </a:r>
            <a:r>
              <a:rPr lang="en-US" altLang="en-US" sz="2300" dirty="0" err="1"/>
              <a:t>ydynt</a:t>
            </a:r>
            <a:r>
              <a:rPr lang="en-US" altLang="en-US" sz="2300" dirty="0"/>
              <a:t> </a:t>
            </a:r>
            <a:r>
              <a:rPr lang="en-US" altLang="en-US" sz="2300" dirty="0" err="1"/>
              <a:t>wrth</a:t>
            </a:r>
            <a:r>
              <a:rPr lang="en-US" altLang="en-US" sz="2300" dirty="0"/>
              <a:t> gofio </a:t>
            </a:r>
            <a:r>
              <a:rPr lang="en-US" altLang="en-US" sz="2300" dirty="0" err="1"/>
              <a:t>eu</a:t>
            </a:r>
            <a:r>
              <a:rPr lang="en-US" altLang="en-US" sz="2300" dirty="0"/>
              <a:t> </a:t>
            </a:r>
            <a:r>
              <a:rPr lang="en-US" altLang="en-US" sz="2300" dirty="0" err="1"/>
              <a:t>tablau</a:t>
            </a:r>
            <a:r>
              <a:rPr lang="en-US" altLang="en-US" sz="2300" dirty="0"/>
              <a:t>? </a:t>
            </a:r>
          </a:p>
          <a:p>
            <a:pPr>
              <a:lnSpc>
                <a:spcPct val="90000"/>
              </a:lnSpc>
            </a:pPr>
            <a:r>
              <a:rPr lang="en-US" altLang="en-US" sz="2300" dirty="0"/>
              <a:t>A </a:t>
            </a:r>
            <a:r>
              <a:rPr lang="en-US" altLang="en-US" sz="2300" dirty="0" err="1"/>
              <a:t>oes</a:t>
            </a:r>
            <a:r>
              <a:rPr lang="en-US" altLang="en-US" sz="2300" dirty="0"/>
              <a:t> </a:t>
            </a:r>
            <a:r>
              <a:rPr lang="en-US" altLang="en-US" sz="2300" dirty="0" err="1"/>
              <a:t>ganddynt</a:t>
            </a:r>
            <a:r>
              <a:rPr lang="en-US" altLang="en-US" sz="2300" dirty="0"/>
              <a:t> </a:t>
            </a:r>
            <a:r>
              <a:rPr lang="en-US" altLang="en-US" sz="2300" dirty="0" err="1"/>
              <a:t>strategaethau</a:t>
            </a:r>
            <a:r>
              <a:rPr lang="en-US" altLang="en-US" sz="2300" dirty="0"/>
              <a:t> </a:t>
            </a:r>
            <a:r>
              <a:rPr lang="en-US" altLang="en-US" sz="2300" dirty="0" err="1"/>
              <a:t>cyfrif</a:t>
            </a:r>
            <a:r>
              <a:rPr lang="en-US" altLang="en-US" sz="2300" dirty="0"/>
              <a:t> y </a:t>
            </a:r>
            <a:r>
              <a:rPr lang="en-US" altLang="en-US" sz="2300" dirty="0" err="1"/>
              <a:t>tu</a:t>
            </a:r>
            <a:r>
              <a:rPr lang="en-US" altLang="en-US" sz="2300" dirty="0"/>
              <a:t> </a:t>
            </a:r>
            <a:r>
              <a:rPr lang="en-US" altLang="en-US" sz="2300" dirty="0" err="1"/>
              <a:t>hwnt</a:t>
            </a:r>
            <a:r>
              <a:rPr lang="en-US" altLang="en-US" sz="2300" dirty="0"/>
              <a:t> </a:t>
            </a:r>
            <a:r>
              <a:rPr lang="en-US" altLang="en-US" sz="2300" dirty="0" err="1"/>
              <a:t>i</a:t>
            </a:r>
            <a:r>
              <a:rPr lang="en-US" altLang="en-US" sz="2300" dirty="0"/>
              <a:t> </a:t>
            </a:r>
            <a:r>
              <a:rPr lang="en-US" altLang="en-US" sz="2300" dirty="0" err="1"/>
              <a:t>gyfrif</a:t>
            </a:r>
            <a:r>
              <a:rPr lang="en-US" altLang="en-US" sz="2300" dirty="0"/>
              <a:t> </a:t>
            </a:r>
            <a:r>
              <a:rPr lang="en-US" altLang="en-US" sz="2300" dirty="0" err="1"/>
              <a:t>fesul</a:t>
            </a:r>
            <a:r>
              <a:rPr lang="en-US" altLang="en-US" sz="2300" dirty="0"/>
              <a:t> un?</a:t>
            </a:r>
          </a:p>
        </p:txBody>
      </p:sp>
      <p:sp>
        <p:nvSpPr>
          <p:cNvPr id="22532" name="Rectangle 6"/>
          <p:cNvSpPr>
            <a:spLocks noGrp="1" noChangeArrowheads="1"/>
          </p:cNvSpPr>
          <p:nvPr>
            <p:ph sz="half" idx="2"/>
          </p:nvPr>
        </p:nvSpPr>
        <p:spPr/>
        <p:txBody>
          <a:bodyPr>
            <a:normAutofit fontScale="92500" lnSpcReduction="10000"/>
          </a:bodyPr>
          <a:lstStyle/>
          <a:p>
            <a:pPr eaLnBrk="1" hangingPunct="1">
              <a:lnSpc>
                <a:spcPct val="90000"/>
              </a:lnSpc>
              <a:buFont typeface="Wingdings" pitchFamily="2" charset="2"/>
              <a:buNone/>
            </a:pPr>
            <a:r>
              <a:rPr lang="en-GB" altLang="en-US" sz="2300" dirty="0" err="1"/>
              <a:t>Ffurfiol</a:t>
            </a:r>
            <a:r>
              <a:rPr lang="en-GB" altLang="en-US" sz="2300" dirty="0"/>
              <a:t>:</a:t>
            </a:r>
          </a:p>
          <a:p>
            <a:pPr>
              <a:lnSpc>
                <a:spcPct val="90000"/>
              </a:lnSpc>
            </a:pPr>
            <a:r>
              <a:rPr lang="en-GB" altLang="en-US" sz="2300" dirty="0"/>
              <a:t>diagnosis </a:t>
            </a:r>
            <a:r>
              <a:rPr lang="en-GB" altLang="en-US" sz="2300" dirty="0" err="1"/>
              <a:t>ffurfiol</a:t>
            </a:r>
            <a:r>
              <a:rPr lang="en-GB" altLang="en-US" sz="2300" dirty="0"/>
              <a:t> </a:t>
            </a:r>
            <a:r>
              <a:rPr lang="en-GB" altLang="en-US" sz="2300" dirty="0" err="1"/>
              <a:t>gan</a:t>
            </a:r>
            <a:r>
              <a:rPr lang="en-GB" altLang="en-US" sz="2300" dirty="0"/>
              <a:t> </a:t>
            </a:r>
            <a:r>
              <a:rPr lang="en-GB" altLang="en-US" sz="2300" dirty="0" err="1"/>
              <a:t>athro</a:t>
            </a:r>
            <a:r>
              <a:rPr lang="en-GB" altLang="en-US" sz="2300" dirty="0"/>
              <a:t>/</a:t>
            </a:r>
            <a:r>
              <a:rPr lang="en-GB" altLang="en-US" sz="2300" dirty="0" err="1"/>
              <a:t>athrawes</a:t>
            </a:r>
            <a:r>
              <a:rPr lang="en-GB" altLang="en-US" sz="2300" dirty="0"/>
              <a:t> </a:t>
            </a:r>
            <a:r>
              <a:rPr lang="en-GB" altLang="en-US" sz="2300" dirty="0" err="1"/>
              <a:t>cymwysedig</a:t>
            </a:r>
            <a:r>
              <a:rPr lang="en-GB" altLang="en-US" sz="2300" dirty="0"/>
              <a:t> </a:t>
            </a:r>
            <a:r>
              <a:rPr lang="en-GB" altLang="en-US" sz="2300" dirty="0" err="1"/>
              <a:t>neu</a:t>
            </a:r>
            <a:r>
              <a:rPr lang="en-GB" altLang="en-US" sz="2300" dirty="0"/>
              <a:t> </a:t>
            </a:r>
            <a:r>
              <a:rPr lang="en-GB" altLang="en-US" sz="2300" dirty="0" err="1"/>
              <a:t>gan</a:t>
            </a:r>
            <a:r>
              <a:rPr lang="en-GB" altLang="en-US" sz="2300" dirty="0"/>
              <a:t> </a:t>
            </a:r>
            <a:r>
              <a:rPr lang="en-GB" altLang="en-US" sz="2300" dirty="0" err="1"/>
              <a:t>seicolegydd</a:t>
            </a:r>
            <a:r>
              <a:rPr lang="en-GB" altLang="en-US" sz="2300" dirty="0"/>
              <a:t> </a:t>
            </a:r>
            <a:r>
              <a:rPr lang="en-GB" altLang="en-US" sz="2300" dirty="0" err="1"/>
              <a:t>addysg</a:t>
            </a:r>
            <a:endParaRPr lang="en-GB" altLang="en-US" sz="2300" dirty="0"/>
          </a:p>
          <a:p>
            <a:pPr>
              <a:lnSpc>
                <a:spcPct val="90000"/>
              </a:lnSpc>
            </a:pPr>
            <a:r>
              <a:rPr lang="en-GB" altLang="en-US" sz="2300" dirty="0" err="1"/>
              <a:t>yn</a:t>
            </a:r>
            <a:r>
              <a:rPr lang="en-GB" altLang="en-US" sz="2300" dirty="0"/>
              <a:t> </a:t>
            </a:r>
            <a:r>
              <a:rPr lang="en-GB" altLang="en-US" sz="2300" dirty="0" err="1"/>
              <a:t>dilyn</a:t>
            </a:r>
            <a:r>
              <a:rPr lang="en-GB" altLang="en-US" sz="2300" dirty="0"/>
              <a:t> </a:t>
            </a:r>
            <a:r>
              <a:rPr lang="en-GB" altLang="en-US" sz="2300" dirty="0" err="1"/>
              <a:t>asesiad</a:t>
            </a:r>
            <a:r>
              <a:rPr lang="en-GB" altLang="en-US" sz="2300" dirty="0"/>
              <a:t> </a:t>
            </a:r>
            <a:r>
              <a:rPr lang="en-GB" altLang="en-US" sz="2300" dirty="0" err="1"/>
              <a:t>trylwyr</a:t>
            </a:r>
            <a:r>
              <a:rPr lang="en-GB" altLang="en-US" sz="2300" dirty="0"/>
              <a:t> </a:t>
            </a:r>
            <a:r>
              <a:rPr lang="en-GB" altLang="en-US" sz="2300" dirty="0" err="1"/>
              <a:t>e.e</a:t>
            </a:r>
            <a:r>
              <a:rPr lang="en-GB" altLang="en-US" sz="2300" dirty="0"/>
              <a:t>. ‘Dyscalculia Screener’ Butterworth </a:t>
            </a:r>
            <a:r>
              <a:rPr lang="en-GB" altLang="en-US" sz="2300" dirty="0" err="1"/>
              <a:t>ar</a:t>
            </a:r>
            <a:r>
              <a:rPr lang="en-GB" altLang="en-US" sz="2300" dirty="0"/>
              <a:t> y </a:t>
            </a:r>
            <a:r>
              <a:rPr lang="en-GB" altLang="en-US" sz="2300" dirty="0" err="1"/>
              <a:t>cyfrifiadur</a:t>
            </a:r>
            <a:endParaRPr lang="en-GB" altLang="en-US" sz="2300" dirty="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err="1"/>
              <a:t>Strategaethau</a:t>
            </a:r>
            <a:r>
              <a:rPr lang="en-GB" altLang="en-US" dirty="0"/>
              <a:t> </a:t>
            </a:r>
            <a:r>
              <a:rPr lang="en-GB" altLang="en-US" dirty="0" err="1"/>
              <a:t>i</a:t>
            </a:r>
            <a:r>
              <a:rPr lang="en-GB" altLang="en-US" dirty="0"/>
              <a:t> </a:t>
            </a:r>
            <a:r>
              <a:rPr lang="en-GB" altLang="en-US" dirty="0" err="1"/>
              <a:t>gefnogi’r</a:t>
            </a:r>
            <a:r>
              <a:rPr lang="en-GB" altLang="en-US" dirty="0"/>
              <a:t> </a:t>
            </a:r>
            <a:r>
              <a:rPr lang="en-GB" altLang="en-US" dirty="0" err="1"/>
              <a:t>dysgu</a:t>
            </a:r>
            <a:endParaRPr lang="en-GB" altLang="en-US" dirty="0"/>
          </a:p>
        </p:txBody>
      </p:sp>
      <p:sp>
        <p:nvSpPr>
          <p:cNvPr id="23555" name="Rectangle 3"/>
          <p:cNvSpPr>
            <a:spLocks noGrp="1" noChangeArrowheads="1"/>
          </p:cNvSpPr>
          <p:nvPr>
            <p:ph idx="1"/>
          </p:nvPr>
        </p:nvSpPr>
        <p:spPr/>
        <p:txBody>
          <a:bodyPr>
            <a:normAutofit fontScale="92500" lnSpcReduction="10000"/>
          </a:bodyPr>
          <a:lstStyle/>
          <a:p>
            <a:pPr>
              <a:lnSpc>
                <a:spcPct val="80000"/>
              </a:lnSpc>
            </a:pPr>
            <a:r>
              <a:rPr lang="en-US" altLang="en-US" sz="2400" dirty="0" err="1"/>
              <a:t>defnyddio’r</a:t>
            </a:r>
            <a:r>
              <a:rPr lang="en-US" altLang="en-US" sz="2400" dirty="0"/>
              <a:t> </a:t>
            </a:r>
            <a:r>
              <a:rPr lang="en-US" altLang="en-US" sz="2400" dirty="0" err="1"/>
              <a:t>hyn</a:t>
            </a:r>
            <a:r>
              <a:rPr lang="en-US" altLang="en-US" sz="2400" dirty="0"/>
              <a:t> </a:t>
            </a:r>
            <a:r>
              <a:rPr lang="en-US" altLang="en-US" sz="2400" dirty="0" err="1"/>
              <a:t>mae'r</a:t>
            </a:r>
            <a:r>
              <a:rPr lang="en-US" altLang="en-US" sz="2400" dirty="0"/>
              <a:t> </a:t>
            </a:r>
            <a:r>
              <a:rPr lang="en-US" altLang="en-US" sz="2400" dirty="0" err="1"/>
              <a:t>disgybl</a:t>
            </a:r>
            <a:r>
              <a:rPr lang="en-US" altLang="en-US" sz="2400" dirty="0"/>
              <a:t> </a:t>
            </a:r>
            <a:r>
              <a:rPr lang="en-US" altLang="en-US" sz="2400" dirty="0" err="1"/>
              <a:t>yn</a:t>
            </a:r>
            <a:r>
              <a:rPr lang="en-US" altLang="en-US" sz="2400" dirty="0"/>
              <a:t> </a:t>
            </a:r>
            <a:r>
              <a:rPr lang="en-US" altLang="en-US" sz="2400" dirty="0" err="1"/>
              <a:t>gwybod</a:t>
            </a:r>
            <a:r>
              <a:rPr lang="en-US" altLang="en-US" sz="2400" dirty="0"/>
              <a:t> </a:t>
            </a:r>
            <a:r>
              <a:rPr lang="en-US" altLang="en-US" sz="2400" dirty="0" err="1"/>
              <a:t>yn</a:t>
            </a:r>
            <a:r>
              <a:rPr lang="en-US" altLang="en-US" sz="2400" dirty="0"/>
              <a:t> </a:t>
            </a:r>
            <a:r>
              <a:rPr lang="en-US" altLang="en-US" sz="2400" dirty="0" err="1"/>
              <a:t>barod</a:t>
            </a:r>
            <a:r>
              <a:rPr lang="en-US" altLang="en-US" sz="2400" dirty="0"/>
              <a:t> </a:t>
            </a:r>
          </a:p>
          <a:p>
            <a:pPr>
              <a:lnSpc>
                <a:spcPct val="80000"/>
              </a:lnSpc>
            </a:pPr>
            <a:r>
              <a:rPr lang="en-US" altLang="en-US" sz="2400" dirty="0" err="1"/>
              <a:t>defnyddio</a:t>
            </a:r>
            <a:r>
              <a:rPr lang="en-US" altLang="en-US" sz="2400" dirty="0"/>
              <a:t> </a:t>
            </a:r>
            <a:r>
              <a:rPr lang="en-US" altLang="en-US" sz="2400" dirty="0" err="1"/>
              <a:t>gwahanol</a:t>
            </a:r>
            <a:r>
              <a:rPr lang="en-US" altLang="en-US" sz="2400" dirty="0"/>
              <a:t> </a:t>
            </a:r>
            <a:r>
              <a:rPr lang="en-US" altLang="en-US" sz="2400" dirty="0" err="1"/>
              <a:t>arddulliau</a:t>
            </a:r>
            <a:r>
              <a:rPr lang="en-US" altLang="en-US" sz="2400" dirty="0"/>
              <a:t> </a:t>
            </a:r>
            <a:r>
              <a:rPr lang="en-US" altLang="en-US" sz="2400" dirty="0" err="1"/>
              <a:t>dysgu</a:t>
            </a:r>
            <a:r>
              <a:rPr lang="en-US" altLang="en-US" sz="2400" dirty="0"/>
              <a:t>: </a:t>
            </a:r>
          </a:p>
          <a:p>
            <a:pPr lvl="1" eaLnBrk="1" hangingPunct="1">
              <a:lnSpc>
                <a:spcPct val="80000"/>
              </a:lnSpc>
              <a:buClr>
                <a:srgbClr val="0066FF"/>
              </a:buClr>
              <a:buSzTx/>
              <a:buFont typeface="Wingdings" pitchFamily="2" charset="2"/>
              <a:buChar char="q"/>
            </a:pPr>
            <a:r>
              <a:rPr lang="en-GB" altLang="en-US" sz="2200" dirty="0"/>
              <a:t> </a:t>
            </a:r>
            <a:r>
              <a:rPr lang="en-GB" altLang="en-US" sz="2200" dirty="0" err="1"/>
              <a:t>deunydd</a:t>
            </a:r>
            <a:r>
              <a:rPr lang="en-GB" altLang="en-US" sz="2200" dirty="0"/>
              <a:t> </a:t>
            </a:r>
            <a:r>
              <a:rPr lang="en-GB" altLang="en-US" sz="2200" dirty="0" err="1"/>
              <a:t>sain</a:t>
            </a:r>
            <a:endParaRPr lang="en-GB" altLang="en-US" sz="2200" dirty="0"/>
          </a:p>
          <a:p>
            <a:pPr lvl="1" eaLnBrk="1" hangingPunct="1">
              <a:lnSpc>
                <a:spcPct val="80000"/>
              </a:lnSpc>
              <a:buClr>
                <a:srgbClr val="0066FF"/>
              </a:buClr>
              <a:buSzTx/>
              <a:buFont typeface="Wingdings" pitchFamily="2" charset="2"/>
              <a:buChar char="q"/>
            </a:pPr>
            <a:r>
              <a:rPr lang="en-GB" altLang="en-US" sz="2200" dirty="0"/>
              <a:t> </a:t>
            </a:r>
            <a:r>
              <a:rPr lang="en-GB" altLang="en-US" sz="2200" dirty="0" err="1"/>
              <a:t>strategaethau</a:t>
            </a:r>
            <a:r>
              <a:rPr lang="en-GB" altLang="en-US" sz="2200" dirty="0"/>
              <a:t> </a:t>
            </a:r>
            <a:r>
              <a:rPr lang="en-GB" altLang="en-US" sz="2200" dirty="0" err="1"/>
              <a:t>gweledol</a:t>
            </a:r>
            <a:endParaRPr lang="en-GB" altLang="en-US" sz="2200" dirty="0"/>
          </a:p>
          <a:p>
            <a:pPr lvl="1" eaLnBrk="1" hangingPunct="1">
              <a:lnSpc>
                <a:spcPct val="80000"/>
              </a:lnSpc>
              <a:buClr>
                <a:srgbClr val="0066FF"/>
              </a:buClr>
              <a:buSzTx/>
              <a:buFont typeface="Wingdings" pitchFamily="2" charset="2"/>
              <a:buChar char="q"/>
            </a:pPr>
            <a:r>
              <a:rPr lang="en-GB" altLang="en-US" sz="2200" dirty="0"/>
              <a:t> </a:t>
            </a:r>
            <a:r>
              <a:rPr lang="en-GB" altLang="en-US" sz="2200" dirty="0" err="1"/>
              <a:t>cinesthetig</a:t>
            </a:r>
            <a:r>
              <a:rPr lang="en-GB" altLang="en-US" sz="2200" dirty="0"/>
              <a:t>  - </a:t>
            </a:r>
            <a:r>
              <a:rPr lang="en-GB" altLang="en-US" sz="2200" dirty="0" err="1"/>
              <a:t>profiadau</a:t>
            </a:r>
            <a:r>
              <a:rPr lang="en-GB" altLang="en-US" sz="2200" dirty="0"/>
              <a:t> </a:t>
            </a:r>
            <a:r>
              <a:rPr lang="en-GB" altLang="en-US" sz="2200" dirty="0" err="1"/>
              <a:t>ymarferol</a:t>
            </a:r>
            <a:r>
              <a:rPr lang="en-GB" altLang="en-US" sz="2200" dirty="0"/>
              <a:t>	</a:t>
            </a:r>
            <a:endParaRPr lang="en-US" altLang="en-US" sz="2400" dirty="0"/>
          </a:p>
          <a:p>
            <a:pPr>
              <a:lnSpc>
                <a:spcPct val="80000"/>
              </a:lnSpc>
            </a:pPr>
            <a:r>
              <a:rPr lang="en-US" altLang="en-US" sz="2400" dirty="0"/>
              <a:t> </a:t>
            </a:r>
            <a:r>
              <a:rPr lang="en-US" altLang="en-US" sz="2400" dirty="0" err="1"/>
              <a:t>dangos</a:t>
            </a:r>
            <a:r>
              <a:rPr lang="en-US" altLang="en-US" sz="2400" dirty="0"/>
              <a:t> </a:t>
            </a:r>
            <a:r>
              <a:rPr lang="en-US" altLang="en-US" sz="2400" dirty="0" err="1"/>
              <a:t>dulliau</a:t>
            </a:r>
            <a:r>
              <a:rPr lang="en-US" altLang="en-US" sz="2400" dirty="0"/>
              <a:t> </a:t>
            </a:r>
            <a:r>
              <a:rPr lang="en-US" altLang="en-US" sz="2400" dirty="0" err="1"/>
              <a:t>gwahanol</a:t>
            </a:r>
            <a:r>
              <a:rPr lang="en-US" altLang="en-US" sz="2400" dirty="0"/>
              <a:t> </a:t>
            </a:r>
          </a:p>
          <a:p>
            <a:pPr>
              <a:lnSpc>
                <a:spcPct val="80000"/>
              </a:lnSpc>
            </a:pPr>
            <a:r>
              <a:rPr lang="en-US" altLang="en-US" sz="2400" dirty="0" err="1"/>
              <a:t>dysgu</a:t>
            </a:r>
            <a:r>
              <a:rPr lang="en-US" altLang="en-US" sz="2400" dirty="0"/>
              <a:t> 'pam' </a:t>
            </a:r>
            <a:r>
              <a:rPr lang="en-US" altLang="en-US" sz="2400" dirty="0" err="1"/>
              <a:t>yn</a:t>
            </a:r>
            <a:r>
              <a:rPr lang="en-US" altLang="en-US" sz="2400" dirty="0"/>
              <a:t> </a:t>
            </a:r>
            <a:r>
              <a:rPr lang="en-US" altLang="en-US" sz="2400" dirty="0" err="1"/>
              <a:t>ogystal</a:t>
            </a:r>
            <a:r>
              <a:rPr lang="en-US" altLang="en-US" sz="2400" dirty="0"/>
              <a:t> â '</a:t>
            </a:r>
            <a:r>
              <a:rPr lang="en-US" altLang="en-US" sz="2400" dirty="0" err="1"/>
              <a:t>sut</a:t>
            </a:r>
            <a:r>
              <a:rPr lang="en-US" altLang="en-US" sz="2400" dirty="0"/>
              <a:t>' </a:t>
            </a:r>
          </a:p>
          <a:p>
            <a:pPr>
              <a:lnSpc>
                <a:spcPct val="80000"/>
              </a:lnSpc>
            </a:pPr>
            <a:r>
              <a:rPr lang="en-US" altLang="en-US" sz="2400" dirty="0" err="1"/>
              <a:t>defnydd</a:t>
            </a:r>
            <a:r>
              <a:rPr lang="en-US" altLang="en-US" sz="2400" dirty="0"/>
              <a:t> o </a:t>
            </a:r>
            <a:r>
              <a:rPr lang="en-US" altLang="en-US" sz="2400" dirty="0" err="1"/>
              <a:t>TGCh</a:t>
            </a:r>
            <a:r>
              <a:rPr lang="en-US" altLang="en-US" sz="2400" dirty="0"/>
              <a:t> </a:t>
            </a:r>
          </a:p>
          <a:p>
            <a:pPr>
              <a:lnSpc>
                <a:spcPct val="80000"/>
              </a:lnSpc>
            </a:pPr>
            <a:r>
              <a:rPr lang="en-US" altLang="en-US" sz="2400" dirty="0"/>
              <a:t>COFIWCH - </a:t>
            </a:r>
            <a:r>
              <a:rPr lang="en-US" altLang="en-US" sz="2400" dirty="0" err="1"/>
              <a:t>nid</a:t>
            </a:r>
            <a:r>
              <a:rPr lang="en-US" altLang="en-US" sz="2400" dirty="0"/>
              <a:t> </a:t>
            </a:r>
            <a:r>
              <a:rPr lang="en-US" altLang="en-US" sz="2400" dirty="0" err="1"/>
              <a:t>yw’r</a:t>
            </a:r>
            <a:r>
              <a:rPr lang="en-US" altLang="en-US" sz="2400" dirty="0"/>
              <a:t> un dull </a:t>
            </a:r>
            <a:r>
              <a:rPr lang="en-US" altLang="en-US" sz="2400" dirty="0" err="1"/>
              <a:t>yn</a:t>
            </a:r>
            <a:r>
              <a:rPr lang="en-US" altLang="en-US" sz="2400" dirty="0"/>
              <a:t> </a:t>
            </a:r>
            <a:r>
              <a:rPr lang="en-US" altLang="en-US" sz="2400" dirty="0" err="1"/>
              <a:t>addas</a:t>
            </a:r>
            <a:r>
              <a:rPr lang="en-US" altLang="en-US" sz="2400" dirty="0"/>
              <a:t> </a:t>
            </a:r>
            <a:r>
              <a:rPr lang="en-US" altLang="en-US" sz="2400" dirty="0" err="1"/>
              <a:t>i</a:t>
            </a:r>
            <a:r>
              <a:rPr lang="en-US" altLang="en-US" sz="2400" dirty="0"/>
              <a:t> </a:t>
            </a:r>
            <a:r>
              <a:rPr lang="en-US" altLang="en-US" sz="2400" dirty="0" err="1"/>
              <a:t>bawb</a:t>
            </a:r>
            <a:endParaRPr lang="en-GB" altLang="en-US" sz="2400" dirty="0"/>
          </a:p>
          <a:p>
            <a:pPr eaLnBrk="1" hangingPunct="1">
              <a:lnSpc>
                <a:spcPct val="80000"/>
              </a:lnSpc>
              <a:buFont typeface="Wingdings" pitchFamily="2" charset="2"/>
              <a:buNone/>
            </a:pPr>
            <a:r>
              <a:rPr lang="en-GB" altLang="en-US" sz="2400" dirty="0"/>
              <a:t>                                             </a:t>
            </a:r>
            <a:r>
              <a:rPr lang="en-GB" altLang="en-US" sz="2000" dirty="0"/>
              <a:t>(Chinn &amp; Ashcroft, 2007)</a:t>
            </a:r>
            <a:endParaRPr lang="en-GB" altLang="en-US" sz="2400" dirty="0"/>
          </a:p>
          <a:p>
            <a:pPr eaLnBrk="1" hangingPunct="1">
              <a:lnSpc>
                <a:spcPct val="80000"/>
              </a:lnSpc>
              <a:buFont typeface="Wingdings" pitchFamily="2" charset="2"/>
              <a:buBlip>
                <a:blip r:embed="rId3"/>
              </a:buBlip>
            </a:pPr>
            <a:endParaRPr lang="en-GB" altLang="en-US" sz="2400" dirty="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a:t>     </a:t>
            </a:r>
            <a:r>
              <a:rPr lang="en-GB" altLang="en-US" dirty="0" err="1"/>
              <a:t>Mwy</a:t>
            </a:r>
            <a:r>
              <a:rPr lang="en-GB" altLang="en-US" dirty="0"/>
              <a:t> o </a:t>
            </a:r>
            <a:r>
              <a:rPr lang="en-GB" altLang="en-US" dirty="0" err="1"/>
              <a:t>strategaethau</a:t>
            </a:r>
            <a:endParaRPr lang="en-GB" altLang="en-US" dirty="0"/>
          </a:p>
        </p:txBody>
      </p:sp>
      <p:sp>
        <p:nvSpPr>
          <p:cNvPr id="24579" name="Rectangle 4"/>
          <p:cNvSpPr>
            <a:spLocks noGrp="1" noChangeArrowheads="1"/>
          </p:cNvSpPr>
          <p:nvPr>
            <p:ph type="body" sz="half" idx="1"/>
          </p:nvPr>
        </p:nvSpPr>
        <p:spPr>
          <a:xfrm>
            <a:off x="1691680" y="1905000"/>
            <a:ext cx="3312368" cy="4038600"/>
          </a:xfrm>
        </p:spPr>
        <p:txBody>
          <a:bodyPr>
            <a:normAutofit fontScale="92500" lnSpcReduction="20000"/>
          </a:bodyPr>
          <a:lstStyle/>
          <a:p>
            <a:pPr>
              <a:lnSpc>
                <a:spcPct val="90000"/>
              </a:lnSpc>
            </a:pPr>
            <a:r>
              <a:rPr lang="en-GB" altLang="en-US" sz="2000" dirty="0" err="1"/>
              <a:t>defnyddiwch</a:t>
            </a:r>
            <a:r>
              <a:rPr lang="en-GB" altLang="en-US" sz="2000" dirty="0"/>
              <a:t> </a:t>
            </a:r>
            <a:r>
              <a:rPr lang="en-GB" altLang="en-US" sz="2000" dirty="0" err="1"/>
              <a:t>adnoddau</a:t>
            </a:r>
            <a:r>
              <a:rPr lang="en-GB" altLang="en-US" sz="2000" dirty="0"/>
              <a:t>, </a:t>
            </a:r>
            <a:r>
              <a:rPr lang="en-GB" altLang="en-US" sz="2000" dirty="0" err="1"/>
              <a:t>e.e</a:t>
            </a:r>
            <a:r>
              <a:rPr lang="en-GB" altLang="en-US" sz="2000" dirty="0"/>
              <a:t>. </a:t>
            </a:r>
            <a:r>
              <a:rPr lang="en-GB" altLang="en-US" sz="2000" dirty="0" err="1"/>
              <a:t>ffyn</a:t>
            </a:r>
            <a:r>
              <a:rPr lang="en-GB" altLang="en-US" sz="2000" dirty="0"/>
              <a:t> Cuisenaire, </a:t>
            </a:r>
            <a:r>
              <a:rPr lang="en-GB" altLang="en-US" sz="2000" dirty="0" err="1"/>
              <a:t>blociau</a:t>
            </a:r>
            <a:r>
              <a:rPr lang="en-GB" altLang="en-US" sz="2000" dirty="0"/>
              <a:t> Dienes </a:t>
            </a:r>
            <a:r>
              <a:rPr lang="en-GB" altLang="en-US" sz="2000" dirty="0" err="1"/>
              <a:t>fel</a:t>
            </a:r>
            <a:r>
              <a:rPr lang="en-GB" altLang="en-US" sz="2000" dirty="0"/>
              <a:t> model </a:t>
            </a:r>
            <a:r>
              <a:rPr lang="en-GB" altLang="en-US" sz="2000" dirty="0" err="1"/>
              <a:t>weledol</a:t>
            </a:r>
            <a:r>
              <a:rPr lang="en-GB" altLang="en-US" sz="2000" dirty="0"/>
              <a:t> a </a:t>
            </a:r>
            <a:r>
              <a:rPr lang="en-GB" altLang="en-US" sz="2000" dirty="0" err="1"/>
              <a:t>gwybyddol</a:t>
            </a:r>
            <a:endParaRPr lang="en-GB" altLang="en-US" sz="2000" dirty="0"/>
          </a:p>
          <a:p>
            <a:pPr>
              <a:lnSpc>
                <a:spcPct val="90000"/>
              </a:lnSpc>
            </a:pPr>
            <a:r>
              <a:rPr lang="en-US" altLang="en-US" sz="2000" dirty="0" err="1"/>
              <a:t>annog</a:t>
            </a:r>
            <a:r>
              <a:rPr lang="en-US" altLang="en-US" sz="2000" dirty="0"/>
              <a:t> </a:t>
            </a:r>
            <a:r>
              <a:rPr lang="en-US" altLang="en-US" sz="2000" dirty="0" err="1"/>
              <a:t>meddwl</a:t>
            </a:r>
            <a:r>
              <a:rPr lang="en-US" altLang="en-US" sz="2000" dirty="0"/>
              <a:t> </a:t>
            </a:r>
            <a:r>
              <a:rPr lang="en-US" altLang="en-US" sz="2000" dirty="0" err="1"/>
              <a:t>yn</a:t>
            </a:r>
            <a:r>
              <a:rPr lang="en-US" altLang="en-US" sz="2000" dirty="0"/>
              <a:t> </a:t>
            </a:r>
            <a:r>
              <a:rPr lang="en-US" altLang="en-US" sz="2000" dirty="0" err="1"/>
              <a:t>nhermau</a:t>
            </a:r>
            <a:r>
              <a:rPr lang="en-US" altLang="en-US" sz="2000" dirty="0"/>
              <a:t> </a:t>
            </a:r>
            <a:r>
              <a:rPr lang="en-US" altLang="en-US" sz="2000" dirty="0" err="1"/>
              <a:t>cydrannau</a:t>
            </a:r>
            <a:r>
              <a:rPr lang="en-US" altLang="en-US" sz="2000" dirty="0"/>
              <a:t> / </a:t>
            </a:r>
            <a:r>
              <a:rPr lang="en-US" altLang="en-US" sz="2000" dirty="0" err="1"/>
              <a:t>darnau</a:t>
            </a:r>
            <a:r>
              <a:rPr lang="en-US" altLang="en-US" sz="2000" dirty="0"/>
              <a:t> </a:t>
            </a:r>
            <a:r>
              <a:rPr lang="en-US" altLang="en-US" sz="2000" dirty="0" err="1"/>
              <a:t>ar</a:t>
            </a:r>
            <a:r>
              <a:rPr lang="en-US" altLang="en-US" sz="2000" dirty="0"/>
              <a:t> </a:t>
            </a:r>
            <a:r>
              <a:rPr lang="en-US" altLang="en-US" sz="2000" dirty="0" err="1"/>
              <a:t>gyfer</a:t>
            </a:r>
            <a:r>
              <a:rPr lang="en-US" altLang="en-US" sz="2000" dirty="0"/>
              <a:t> </a:t>
            </a:r>
            <a:r>
              <a:rPr lang="en-US" altLang="en-US" sz="2000" dirty="0" err="1"/>
              <a:t>adeiladu</a:t>
            </a:r>
            <a:r>
              <a:rPr lang="en-US" altLang="en-US" sz="2000" dirty="0"/>
              <a:t> </a:t>
            </a:r>
            <a:r>
              <a:rPr lang="en-US" altLang="en-US" sz="2000" dirty="0" err="1"/>
              <a:t>neu</a:t>
            </a:r>
            <a:r>
              <a:rPr lang="en-US" altLang="en-US" sz="2000" dirty="0"/>
              <a:t> </a:t>
            </a:r>
            <a:r>
              <a:rPr lang="en-US" altLang="en-US" sz="2000" dirty="0" err="1"/>
              <a:t>rannu</a:t>
            </a:r>
            <a:r>
              <a:rPr lang="en-US" altLang="en-US" sz="2000" dirty="0"/>
              <a:t> </a:t>
            </a:r>
            <a:r>
              <a:rPr lang="en-US" altLang="en-US" sz="2000" dirty="0" err="1"/>
              <a:t>rhifau</a:t>
            </a:r>
            <a:endParaRPr lang="en-US" altLang="en-US" sz="2000" dirty="0"/>
          </a:p>
          <a:p>
            <a:pPr>
              <a:lnSpc>
                <a:spcPct val="90000"/>
              </a:lnSpc>
            </a:pPr>
            <a:r>
              <a:rPr lang="en-GB" altLang="en-US" sz="2000" dirty="0" err="1"/>
              <a:t>rhoi</a:t>
            </a:r>
            <a:r>
              <a:rPr lang="en-GB" altLang="en-US" sz="2000" dirty="0"/>
              <a:t> </a:t>
            </a:r>
            <a:r>
              <a:rPr lang="en-GB" altLang="en-US" sz="2000" dirty="0" err="1"/>
              <a:t>digon</a:t>
            </a:r>
            <a:r>
              <a:rPr lang="en-GB" altLang="en-US" sz="2000" dirty="0"/>
              <a:t> o </a:t>
            </a:r>
            <a:r>
              <a:rPr lang="en-GB" altLang="en-US" sz="2000" dirty="0" err="1"/>
              <a:t>amser</a:t>
            </a:r>
            <a:endParaRPr lang="en-GB" altLang="en-US" sz="2000" dirty="0"/>
          </a:p>
          <a:p>
            <a:pPr>
              <a:lnSpc>
                <a:spcPct val="90000"/>
              </a:lnSpc>
            </a:pPr>
            <a:r>
              <a:rPr lang="en-GB" altLang="en-US" sz="2000" dirty="0" err="1"/>
              <a:t>siarad</a:t>
            </a:r>
            <a:r>
              <a:rPr lang="en-GB" altLang="en-US" sz="2000" dirty="0"/>
              <a:t> </a:t>
            </a:r>
            <a:r>
              <a:rPr lang="en-GB" altLang="en-US" sz="2000" dirty="0" err="1"/>
              <a:t>trwy’r</a:t>
            </a:r>
            <a:r>
              <a:rPr lang="en-GB" altLang="en-US" sz="2000" dirty="0"/>
              <a:t> broses ac </a:t>
            </a:r>
            <a:r>
              <a:rPr lang="en-GB" altLang="en-US" sz="2000" dirty="0" err="1"/>
              <a:t>annog</a:t>
            </a:r>
            <a:r>
              <a:rPr lang="en-GB" altLang="en-US" sz="2000" dirty="0"/>
              <a:t> y </a:t>
            </a:r>
            <a:r>
              <a:rPr lang="en-GB" altLang="en-US" sz="2000" dirty="0" err="1"/>
              <a:t>disgyblion</a:t>
            </a:r>
            <a:r>
              <a:rPr lang="en-GB" altLang="en-US" sz="2000" dirty="0"/>
              <a:t> </a:t>
            </a:r>
            <a:r>
              <a:rPr lang="en-GB" altLang="en-US" sz="2000" dirty="0" err="1"/>
              <a:t>i</a:t>
            </a:r>
            <a:r>
              <a:rPr lang="en-GB" altLang="en-US" sz="2000" dirty="0"/>
              <a:t> </a:t>
            </a:r>
            <a:r>
              <a:rPr lang="en-GB" altLang="en-US" sz="2000" dirty="0" err="1"/>
              <a:t>siarad</a:t>
            </a:r>
            <a:r>
              <a:rPr lang="en-GB" altLang="en-US" sz="2000" dirty="0"/>
              <a:t> </a:t>
            </a:r>
            <a:r>
              <a:rPr lang="en-GB" altLang="en-US" sz="2000" dirty="0" err="1"/>
              <a:t>drwy</a:t>
            </a:r>
            <a:r>
              <a:rPr lang="en-GB" altLang="en-US" sz="2000" dirty="0"/>
              <a:t> </a:t>
            </a:r>
            <a:r>
              <a:rPr lang="en-GB" altLang="en-US" sz="2000" dirty="0" err="1"/>
              <a:t>eu</a:t>
            </a:r>
            <a:r>
              <a:rPr lang="en-GB" altLang="en-US" sz="2000" dirty="0"/>
              <a:t> </a:t>
            </a:r>
            <a:r>
              <a:rPr lang="en-GB" altLang="en-US" sz="2000" dirty="0" err="1"/>
              <a:t>prosesau</a:t>
            </a:r>
            <a:r>
              <a:rPr lang="en-GB" altLang="en-US" sz="2000" dirty="0"/>
              <a:t> </a:t>
            </a:r>
            <a:r>
              <a:rPr lang="en-GB" altLang="en-US" sz="2000" dirty="0" err="1"/>
              <a:t>meddwl</a:t>
            </a:r>
            <a:r>
              <a:rPr lang="en-GB" altLang="en-US" sz="2000" dirty="0"/>
              <a:t> </a:t>
            </a:r>
            <a:r>
              <a:rPr lang="en-GB" altLang="en-US" sz="2000" dirty="0" err="1"/>
              <a:t>hwythau</a:t>
            </a:r>
            <a:endParaRPr lang="en-GB" altLang="en-US" sz="2000" dirty="0"/>
          </a:p>
        </p:txBody>
      </p:sp>
      <p:pic>
        <p:nvPicPr>
          <p:cNvPr id="24583" name="Picture 19" descr="ANd9GcQ0-5XMWEZDqj6j9N3-CwijRdRBn-3JyE-irnaSbnszX7YTN7eQmQbF5zo">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a:xfrm>
            <a:off x="7381875" y="3974704"/>
            <a:ext cx="1076325" cy="1076325"/>
          </a:xfrm>
        </p:spPr>
      </p:pic>
      <p:pic>
        <p:nvPicPr>
          <p:cNvPr id="24580" name="Picture 9" descr="ANd9GcT9QCN2Z3ZIlUSi5tQuQ_CQAZzgY63VP0EEPr9M43cmxh8HVZdpsOeBr4o">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76256" y="1066799"/>
            <a:ext cx="1800225" cy="1671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10"/>
          <p:cNvSpPr>
            <a:spLocks noChangeArrowheads="1"/>
          </p:cNvSpPr>
          <p:nvPr/>
        </p:nvSpPr>
        <p:spPr bwMode="auto">
          <a:xfrm>
            <a:off x="4694585" y="5532695"/>
            <a:ext cx="137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800" dirty="0">
                <a:latin typeface="Arial" charset="0"/>
                <a:ea typeface="MS PGothic" pitchFamily="34" charset="-128"/>
              </a:rPr>
              <a:t>(Bird, 2009)</a:t>
            </a:r>
          </a:p>
        </p:txBody>
      </p:sp>
      <p:sp>
        <p:nvSpPr>
          <p:cNvPr id="24582" name="Rectangle 13"/>
          <p:cNvSpPr>
            <a:spLocks noChangeArrowheads="1"/>
          </p:cNvSpPr>
          <p:nvPr/>
        </p:nvSpPr>
        <p:spPr bwMode="auto">
          <a:xfrm>
            <a:off x="6799262" y="2738437"/>
            <a:ext cx="18446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dirty="0">
                <a:latin typeface="Arial" charset="0"/>
                <a:ea typeface="MS PGothic" pitchFamily="34" charset="-128"/>
              </a:rPr>
              <a:t>(cuisenaire.co.uk</a:t>
            </a:r>
            <a:r>
              <a:rPr lang="en-GB" altLang="en-US" sz="1600" dirty="0">
                <a:latin typeface="Arial" charset="0"/>
                <a:ea typeface="MS PGothic" pitchFamily="34" charset="-128"/>
              </a:rPr>
              <a:t> )</a:t>
            </a:r>
          </a:p>
        </p:txBody>
      </p:sp>
      <p:sp>
        <p:nvSpPr>
          <p:cNvPr id="24584" name="Rectangle 21"/>
          <p:cNvSpPr>
            <a:spLocks noChangeArrowheads="1"/>
          </p:cNvSpPr>
          <p:nvPr/>
        </p:nvSpPr>
        <p:spPr bwMode="auto">
          <a:xfrm>
            <a:off x="6732240" y="5151175"/>
            <a:ext cx="2178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dirty="0">
                <a:latin typeface="Arial" charset="0"/>
                <a:ea typeface="MS PGothic" pitchFamily="34" charset="-128"/>
              </a:rPr>
              <a:t>(juniorscholars.co.uk)</a:t>
            </a:r>
            <a:r>
              <a:rPr lang="en-GB" altLang="en-US" sz="1800" dirty="0">
                <a:latin typeface="Arial" charset="0"/>
                <a:ea typeface="MS PGothic" pitchFamily="34" charset="-128"/>
              </a:rPr>
              <a:t> </a:t>
            </a:r>
          </a:p>
        </p:txBody>
      </p:sp>
      <p:pic>
        <p:nvPicPr>
          <p:cNvPr id="24585" name="Picture 8"/>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rot="916572">
            <a:off x="5261764" y="3068056"/>
            <a:ext cx="1625600" cy="108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6" name="Rectangle 13"/>
          <p:cNvSpPr>
            <a:spLocks noChangeArrowheads="1"/>
          </p:cNvSpPr>
          <p:nvPr/>
        </p:nvSpPr>
        <p:spPr bwMode="auto">
          <a:xfrm>
            <a:off x="5246069" y="4127368"/>
            <a:ext cx="17018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dirty="0">
                <a:latin typeface="Arial" charset="0"/>
                <a:ea typeface="MS PGothic" pitchFamily="34" charset="-128"/>
              </a:rPr>
              <a:t>(numicon.co.uk</a:t>
            </a:r>
            <a:r>
              <a:rPr lang="en-GB" altLang="en-US" sz="1600" dirty="0">
                <a:latin typeface="Arial" charset="0"/>
                <a:ea typeface="MS PGothic" pitchFamily="34" charset="-128"/>
              </a:rPr>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6"/>
          <p:cNvSpPr>
            <a:spLocks noChangeArrowheads="1"/>
          </p:cNvSpPr>
          <p:nvPr/>
        </p:nvSpPr>
        <p:spPr bwMode="auto">
          <a:xfrm>
            <a:off x="38100" y="-2286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1800">
              <a:latin typeface="Arial" charset="0"/>
              <a:ea typeface="MS PGothic" pitchFamily="34" charset="-128"/>
            </a:endParaRPr>
          </a:p>
        </p:txBody>
      </p:sp>
      <p:pic>
        <p:nvPicPr>
          <p:cNvPr id="25603" name="Picture 0" descr="double bubbl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260648"/>
            <a:ext cx="8135938"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Rectangle 7"/>
          <p:cNvSpPr>
            <a:spLocks noChangeArrowheads="1"/>
          </p:cNvSpPr>
          <p:nvPr/>
        </p:nvSpPr>
        <p:spPr bwMode="auto">
          <a:xfrm>
            <a:off x="38100" y="-228600"/>
            <a:ext cx="6175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1200">
                <a:latin typeface="Cambria" pitchFamily="18" charset="0"/>
                <a:ea typeface="MS PGothic" pitchFamily="34" charset="-128"/>
              </a:rPr>
              <a:t>             </a:t>
            </a:r>
            <a:endParaRPr lang="en-US" altLang="en-US" sz="2400">
              <a:latin typeface="Times New Roman" pitchFamily="18" charset="0"/>
              <a:ea typeface="MS PGothic" pitchFamily="34" charset="-128"/>
            </a:endParaRPr>
          </a:p>
        </p:txBody>
      </p:sp>
      <p:sp>
        <p:nvSpPr>
          <p:cNvPr id="25605" name="Text Box 8"/>
          <p:cNvSpPr txBox="1">
            <a:spLocks noChangeArrowheads="1"/>
          </p:cNvSpPr>
          <p:nvPr/>
        </p:nvSpPr>
        <p:spPr bwMode="auto">
          <a:xfrm>
            <a:off x="2555875" y="3141663"/>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1800">
              <a:latin typeface="Arial" charset="0"/>
              <a:ea typeface="MS PGothic" pitchFamily="34" charset="-128"/>
            </a:endParaRPr>
          </a:p>
        </p:txBody>
      </p:sp>
      <p:sp>
        <p:nvSpPr>
          <p:cNvPr id="25606" name="Text Box 9"/>
          <p:cNvSpPr txBox="1">
            <a:spLocks noChangeArrowheads="1"/>
          </p:cNvSpPr>
          <p:nvPr/>
        </p:nvSpPr>
        <p:spPr bwMode="auto">
          <a:xfrm>
            <a:off x="2627313" y="3068638"/>
            <a:ext cx="1008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1800">
              <a:latin typeface="Arial" charset="0"/>
              <a:ea typeface="MS PGothic" pitchFamily="34" charset="-128"/>
            </a:endParaRPr>
          </a:p>
        </p:txBody>
      </p:sp>
      <p:sp>
        <p:nvSpPr>
          <p:cNvPr id="25607" name="Text Box 10"/>
          <p:cNvSpPr txBox="1">
            <a:spLocks noChangeArrowheads="1"/>
          </p:cNvSpPr>
          <p:nvPr/>
        </p:nvSpPr>
        <p:spPr bwMode="auto">
          <a:xfrm>
            <a:off x="2811884" y="2995613"/>
            <a:ext cx="12652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1800" dirty="0" err="1">
                <a:latin typeface="Arial" charset="0"/>
                <a:ea typeface="MS PGothic" pitchFamily="34" charset="-128"/>
              </a:rPr>
              <a:t>Dyslecsia</a:t>
            </a:r>
            <a:endParaRPr lang="en-GB" altLang="en-US" sz="1800" dirty="0">
              <a:latin typeface="Arial" charset="0"/>
              <a:ea typeface="MS PGothic" pitchFamily="34" charset="-128"/>
            </a:endParaRPr>
          </a:p>
        </p:txBody>
      </p:sp>
      <p:sp>
        <p:nvSpPr>
          <p:cNvPr id="25608" name="Text Box 11"/>
          <p:cNvSpPr txBox="1">
            <a:spLocks noChangeArrowheads="1"/>
          </p:cNvSpPr>
          <p:nvPr/>
        </p:nvSpPr>
        <p:spPr bwMode="auto">
          <a:xfrm>
            <a:off x="5537432" y="2991941"/>
            <a:ext cx="1493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1800" dirty="0" err="1">
                <a:latin typeface="Arial" charset="0"/>
                <a:ea typeface="MS PGothic" pitchFamily="34" charset="-128"/>
              </a:rPr>
              <a:t>Dyscalcwlia</a:t>
            </a:r>
            <a:endParaRPr lang="en-GB" altLang="en-US" sz="1800" dirty="0">
              <a:latin typeface="Arial" charset="0"/>
              <a:ea typeface="MS PGothic" pitchFamily="34" charset="-128"/>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dirty="0"/>
              <a:t>Cofiwch</a:t>
            </a:r>
            <a:endParaRPr lang="en-US" altLang="en-US" dirty="0"/>
          </a:p>
        </p:txBody>
      </p:sp>
      <p:sp>
        <p:nvSpPr>
          <p:cNvPr id="26627" name="AutoShape 2" descr="Related image">
            <a:hlinkClick r:id="rId3"/>
          </p:cNvPr>
          <p:cNvSpPr>
            <a:spLocks noChangeAspect="1" noChangeArrowheads="1"/>
          </p:cNvSpPr>
          <p:nvPr/>
        </p:nvSpPr>
        <p:spPr bwMode="auto">
          <a:xfrm>
            <a:off x="150813" y="-1524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742950" indent="-285750"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5" name="Rounded Rectangle 4"/>
          <p:cNvSpPr/>
          <p:nvPr/>
        </p:nvSpPr>
        <p:spPr bwMode="auto">
          <a:xfrm>
            <a:off x="2123729" y="1844824"/>
            <a:ext cx="5544616" cy="4032448"/>
          </a:xfrm>
          <a:prstGeom prst="roundRect">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a:defRPr/>
            </a:pPr>
            <a:r>
              <a:rPr lang="en-US" i="1" dirty="0"/>
              <a:t>“</a:t>
            </a:r>
            <a:r>
              <a:rPr lang="en-US" sz="3250" i="1" dirty="0"/>
              <a:t>A teacher sent the </a:t>
            </a:r>
          </a:p>
          <a:p>
            <a:pPr>
              <a:defRPr/>
            </a:pPr>
            <a:r>
              <a:rPr lang="en-US" sz="3250" i="1" dirty="0"/>
              <a:t>following note home with </a:t>
            </a:r>
          </a:p>
          <a:p>
            <a:pPr>
              <a:defRPr/>
            </a:pPr>
            <a:r>
              <a:rPr lang="en-US" sz="3250" i="1" dirty="0"/>
              <a:t>a six-year-old boy: </a:t>
            </a:r>
          </a:p>
          <a:p>
            <a:pPr>
              <a:defRPr/>
            </a:pPr>
            <a:r>
              <a:rPr lang="en-US" sz="3250" i="1" dirty="0"/>
              <a:t>“He is too stupid to learn.” </a:t>
            </a:r>
          </a:p>
          <a:p>
            <a:pPr>
              <a:defRPr/>
            </a:pPr>
            <a:r>
              <a:rPr lang="en-US" sz="3250" i="1" dirty="0"/>
              <a:t>That boy was Thomas </a:t>
            </a:r>
          </a:p>
          <a:p>
            <a:pPr>
              <a:defRPr/>
            </a:pPr>
            <a:r>
              <a:rPr lang="en-US" sz="3250" i="1" dirty="0"/>
              <a:t>A. Edison”. </a:t>
            </a:r>
            <a:br>
              <a:rPr lang="en-US" sz="3250" dirty="0"/>
            </a:br>
            <a:r>
              <a:rPr lang="en-US" sz="3250" b="1" dirty="0"/>
              <a:t>- Thomas Edison</a:t>
            </a:r>
            <a:endParaRPr lang="en-US" sz="3250" dirty="0">
              <a:latin typeface="Tahoma" charset="0"/>
              <a:cs typeface="Times New Roman"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4211960" y="624110"/>
            <a:ext cx="4416499" cy="1280890"/>
          </a:xfrm>
        </p:spPr>
        <p:txBody>
          <a:bodyPr vert="horz" lIns="91440" tIns="45720" rIns="91440" bIns="45720" rtlCol="0" anchor="t">
            <a:normAutofit/>
          </a:bodyPr>
          <a:lstStyle/>
          <a:p>
            <a:pPr eaLnBrk="1" hangingPunct="1"/>
            <a:r>
              <a:rPr lang="en-US" altLang="en-US" dirty="0" err="1">
                <a:solidFill>
                  <a:schemeClr val="tx1">
                    <a:lumMod val="85000"/>
                    <a:lumOff val="15000"/>
                  </a:schemeClr>
                </a:solidFill>
              </a:rPr>
              <a:t>Tasg</a:t>
            </a:r>
            <a:r>
              <a:rPr lang="en-US" altLang="en-US" dirty="0">
                <a:solidFill>
                  <a:schemeClr val="tx1">
                    <a:lumMod val="85000"/>
                    <a:lumOff val="15000"/>
                  </a:schemeClr>
                </a:solidFill>
              </a:rPr>
              <a:t> </a:t>
            </a:r>
            <a:r>
              <a:rPr lang="en-US" altLang="en-US" dirty="0" err="1">
                <a:solidFill>
                  <a:schemeClr val="tx1">
                    <a:lumMod val="85000"/>
                    <a:lumOff val="15000"/>
                  </a:schemeClr>
                </a:solidFill>
              </a:rPr>
              <a:t>Gyfeiriedig</a:t>
            </a:r>
            <a:r>
              <a:rPr lang="en-US" altLang="en-US">
                <a:solidFill>
                  <a:schemeClr val="tx1">
                    <a:lumMod val="85000"/>
                    <a:lumOff val="15000"/>
                  </a:schemeClr>
                </a:solidFill>
              </a:rPr>
              <a:t> 2</a:t>
            </a:r>
            <a:endParaRPr lang="en-US" altLang="en-US" dirty="0">
              <a:solidFill>
                <a:schemeClr val="tx1">
                  <a:lumMod val="85000"/>
                  <a:lumOff val="15000"/>
                </a:schemeClr>
              </a:solidFill>
            </a:endParaRPr>
          </a:p>
        </p:txBody>
      </p:sp>
      <p:pic>
        <p:nvPicPr>
          <p:cNvPr id="7" name="Picture 6" descr="Hand holding a pen shading number on a sheet">
            <a:extLst>
              <a:ext uri="{FF2B5EF4-FFF2-40B4-BE49-F238E27FC236}">
                <a16:creationId xmlns:a16="http://schemas.microsoft.com/office/drawing/2014/main" id="{621D723F-9DDB-45A7-8E70-AC4431C27E8B}"/>
              </a:ext>
            </a:extLst>
          </p:cNvPr>
          <p:cNvPicPr>
            <a:picLocks noChangeAspect="1"/>
          </p:cNvPicPr>
          <p:nvPr/>
        </p:nvPicPr>
        <p:blipFill rotWithShape="1">
          <a:blip r:embed="rId3"/>
          <a:srcRect l="56265" r="9636" b="-2"/>
          <a:stretch/>
        </p:blipFill>
        <p:spPr>
          <a:xfrm>
            <a:off x="-1166" y="1731"/>
            <a:ext cx="3503318" cy="6858000"/>
          </a:xfrm>
          <a:prstGeom prst="rect">
            <a:avLst/>
          </a:prstGeom>
        </p:spPr>
      </p:pic>
      <p:sp>
        <p:nvSpPr>
          <p:cNvPr id="5" name="Rectangle 4"/>
          <p:cNvSpPr/>
          <p:nvPr/>
        </p:nvSpPr>
        <p:spPr>
          <a:xfrm>
            <a:off x="4355976" y="1772816"/>
            <a:ext cx="3799814" cy="4607768"/>
          </a:xfrm>
          <a:prstGeom prst="rect">
            <a:avLst/>
          </a:prstGeom>
        </p:spPr>
        <p:txBody>
          <a:bodyPr vert="horz" lIns="91440" tIns="45720" rIns="91440" bIns="45720" rtlCol="0">
            <a:normAutofit/>
          </a:bodyPr>
          <a:lstStyle/>
          <a:p>
            <a:pPr marL="457200" indent="-457200">
              <a:buFont typeface="+mj-lt"/>
              <a:buAutoNum type="arabicPeriod"/>
            </a:pPr>
            <a:r>
              <a:rPr lang="en-US" sz="2000" dirty="0" err="1">
                <a:latin typeface="Arial" panose="020B0604020202020204" pitchFamily="34" charset="0"/>
                <a:ea typeface="Times New Roman" panose="02020603050405020304" pitchFamily="18" charset="0"/>
              </a:rPr>
              <a:t>Yn</a:t>
            </a:r>
            <a:r>
              <a:rPr lang="en-US" sz="2000" dirty="0">
                <a:latin typeface="Arial" panose="020B0604020202020204" pitchFamily="34" charset="0"/>
                <a:ea typeface="Times New Roman" panose="02020603050405020304" pitchFamily="18" charset="0"/>
              </a:rPr>
              <a:t> </a:t>
            </a:r>
            <a:r>
              <a:rPr lang="en-US" sz="2000" dirty="0" err="1">
                <a:latin typeface="Arial" panose="020B0604020202020204" pitchFamily="34" charset="0"/>
                <a:ea typeface="Times New Roman" panose="02020603050405020304" pitchFamily="18" charset="0"/>
              </a:rPr>
              <a:t>dilyn</a:t>
            </a:r>
            <a:r>
              <a:rPr lang="en-US" sz="2000" dirty="0">
                <a:latin typeface="Arial" panose="020B0604020202020204" pitchFamily="34" charset="0"/>
                <a:ea typeface="Times New Roman" panose="02020603050405020304" pitchFamily="18" charset="0"/>
              </a:rPr>
              <a:t> y </a:t>
            </a:r>
            <a:r>
              <a:rPr lang="en-US" sz="2000" dirty="0" err="1">
                <a:latin typeface="Arial" panose="020B0604020202020204" pitchFamily="34" charset="0"/>
                <a:ea typeface="Times New Roman" panose="02020603050405020304" pitchFamily="18" charset="0"/>
              </a:rPr>
              <a:t>sesiwn</a:t>
            </a:r>
            <a:r>
              <a:rPr lang="en-US" sz="2000" dirty="0">
                <a:latin typeface="Arial" panose="020B0604020202020204" pitchFamily="34" charset="0"/>
                <a:ea typeface="Times New Roman" panose="02020603050405020304" pitchFamily="18" charset="0"/>
              </a:rPr>
              <a:t> </a:t>
            </a:r>
            <a:r>
              <a:rPr lang="en-US" sz="2000" dirty="0" err="1">
                <a:latin typeface="Arial" panose="020B0604020202020204" pitchFamily="34" charset="0"/>
                <a:ea typeface="Times New Roman" panose="02020603050405020304" pitchFamily="18" charset="0"/>
              </a:rPr>
              <a:t>yma</a:t>
            </a:r>
            <a:r>
              <a:rPr lang="en-US" sz="2000" dirty="0">
                <a:latin typeface="Arial" panose="020B0604020202020204" pitchFamily="34" charset="0"/>
                <a:ea typeface="Times New Roman" panose="02020603050405020304" pitchFamily="18" charset="0"/>
              </a:rPr>
              <a:t> </a:t>
            </a:r>
            <a:r>
              <a:rPr lang="en-US" sz="2000" dirty="0" err="1">
                <a:latin typeface="Arial" panose="020B0604020202020204" pitchFamily="34" charset="0"/>
                <a:ea typeface="Times New Roman" panose="02020603050405020304" pitchFamily="18" charset="0"/>
              </a:rPr>
              <a:t>archwiliwch</a:t>
            </a:r>
            <a:r>
              <a:rPr lang="en-US" sz="2000" dirty="0">
                <a:latin typeface="Arial" panose="020B0604020202020204" pitchFamily="34" charset="0"/>
                <a:ea typeface="Times New Roman" panose="02020603050405020304" pitchFamily="18" charset="0"/>
              </a:rPr>
              <a:t> am </a:t>
            </a:r>
            <a:r>
              <a:rPr lang="en-US" sz="2000" dirty="0" err="1">
                <a:latin typeface="Arial" panose="020B0604020202020204" pitchFamily="34" charset="0"/>
                <a:ea typeface="Times New Roman" panose="02020603050405020304" pitchFamily="18" charset="0"/>
              </a:rPr>
              <a:t>esiamplau</a:t>
            </a:r>
            <a:r>
              <a:rPr lang="en-US" sz="2000" dirty="0">
                <a:latin typeface="Arial" panose="020B0604020202020204" pitchFamily="34" charset="0"/>
                <a:ea typeface="Times New Roman" panose="02020603050405020304" pitchFamily="18" charset="0"/>
              </a:rPr>
              <a:t> </a:t>
            </a:r>
            <a:r>
              <a:rPr lang="en-US" sz="2000" dirty="0" err="1">
                <a:latin typeface="Arial" panose="020B0604020202020204" pitchFamily="34" charset="0"/>
                <a:ea typeface="Times New Roman" panose="02020603050405020304" pitchFamily="18" charset="0"/>
              </a:rPr>
              <a:t>pellach</a:t>
            </a:r>
            <a:r>
              <a:rPr lang="en-US" sz="2000" dirty="0">
                <a:latin typeface="Arial" panose="020B0604020202020204" pitchFamily="34" charset="0"/>
                <a:ea typeface="Times New Roman" panose="02020603050405020304" pitchFamily="18" charset="0"/>
              </a:rPr>
              <a:t> o </a:t>
            </a:r>
            <a:r>
              <a:rPr lang="en-US" sz="2000" dirty="0" err="1">
                <a:latin typeface="Arial" panose="020B0604020202020204" pitchFamily="34" charset="0"/>
                <a:ea typeface="Times New Roman" panose="02020603050405020304" pitchFamily="18" charset="0"/>
              </a:rPr>
              <a:t>ymyraethau</a:t>
            </a:r>
            <a:r>
              <a:rPr lang="en-US" sz="2000" dirty="0">
                <a:latin typeface="Arial" panose="020B0604020202020204" pitchFamily="34" charset="0"/>
                <a:ea typeface="Times New Roman" panose="02020603050405020304" pitchFamily="18" charset="0"/>
              </a:rPr>
              <a:t> </a:t>
            </a:r>
            <a:r>
              <a:rPr lang="en-US" sz="2000" dirty="0" err="1">
                <a:latin typeface="Arial" panose="020B0604020202020204" pitchFamily="34" charset="0"/>
                <a:ea typeface="Times New Roman" panose="02020603050405020304" pitchFamily="18" charset="0"/>
              </a:rPr>
              <a:t>llythrennedd</a:t>
            </a:r>
            <a:r>
              <a:rPr lang="en-US" sz="2000" dirty="0">
                <a:latin typeface="Arial" panose="020B0604020202020204" pitchFamily="34" charset="0"/>
                <a:ea typeface="Times New Roman" panose="02020603050405020304" pitchFamily="18" charset="0"/>
              </a:rPr>
              <a:t> a </a:t>
            </a:r>
            <a:r>
              <a:rPr lang="en-US" sz="2000" dirty="0" err="1">
                <a:latin typeface="Arial" panose="020B0604020202020204" pitchFamily="34" charset="0"/>
                <a:ea typeface="Times New Roman" panose="02020603050405020304" pitchFamily="18" charset="0"/>
              </a:rPr>
              <a:t>rhifedd</a:t>
            </a:r>
            <a:r>
              <a:rPr lang="en-US" sz="2000" dirty="0">
                <a:latin typeface="Arial" panose="020B0604020202020204" pitchFamily="34" charset="0"/>
                <a:ea typeface="Times New Roman" panose="02020603050405020304" pitchFamily="18" charset="0"/>
              </a:rPr>
              <a:t> </a:t>
            </a:r>
            <a:r>
              <a:rPr lang="en-US" sz="2000" dirty="0" err="1">
                <a:latin typeface="Arial" panose="020B0604020202020204" pitchFamily="34" charset="0"/>
                <a:ea typeface="Times New Roman" panose="02020603050405020304" pitchFamily="18" charset="0"/>
              </a:rPr>
              <a:t>effeithiol</a:t>
            </a:r>
            <a:r>
              <a:rPr lang="en-US" sz="2000" dirty="0">
                <a:latin typeface="Arial" panose="020B0604020202020204" pitchFamily="34" charset="0"/>
                <a:ea typeface="Times New Roman" panose="02020603050405020304" pitchFamily="18" charset="0"/>
              </a:rPr>
              <a:t>. </a:t>
            </a:r>
          </a:p>
          <a:p>
            <a:pPr marL="457200" indent="-457200">
              <a:buFont typeface="+mj-lt"/>
              <a:buAutoNum type="arabicPeriod"/>
            </a:pPr>
            <a:r>
              <a:rPr lang="en-US" sz="2000" dirty="0" err="1">
                <a:latin typeface="Arial" panose="020B0604020202020204" pitchFamily="34" charset="0"/>
              </a:rPr>
              <a:t>Paratowch</a:t>
            </a:r>
            <a:r>
              <a:rPr lang="en-US" sz="2000" dirty="0">
                <a:latin typeface="Arial" panose="020B0604020202020204" pitchFamily="34" charset="0"/>
              </a:rPr>
              <a:t> 5-7 </a:t>
            </a:r>
            <a:r>
              <a:rPr lang="en-US" sz="2000" dirty="0" err="1">
                <a:latin typeface="Arial" panose="020B0604020202020204" pitchFamily="34" charset="0"/>
              </a:rPr>
              <a:t>pwynt</a:t>
            </a:r>
            <a:r>
              <a:rPr lang="en-US" sz="2000" dirty="0">
                <a:latin typeface="Arial" panose="020B0604020202020204" pitchFamily="34" charset="0"/>
              </a:rPr>
              <a:t> </a:t>
            </a:r>
            <a:r>
              <a:rPr lang="en-US" sz="2000" dirty="0" err="1">
                <a:latin typeface="Arial" panose="020B0604020202020204" pitchFamily="34" charset="0"/>
              </a:rPr>
              <a:t>bwled</a:t>
            </a:r>
            <a:r>
              <a:rPr lang="en-US" sz="2000" dirty="0">
                <a:latin typeface="Arial" panose="020B0604020202020204" pitchFamily="34" charset="0"/>
              </a:rPr>
              <a:t> </a:t>
            </a:r>
            <a:r>
              <a:rPr lang="en-US" sz="2000" dirty="0" err="1">
                <a:latin typeface="Arial" panose="020B0604020202020204" pitchFamily="34" charset="0"/>
              </a:rPr>
              <a:t>yn</a:t>
            </a:r>
            <a:r>
              <a:rPr lang="en-US" sz="2000" dirty="0">
                <a:latin typeface="Arial" panose="020B0604020202020204" pitchFamily="34" charset="0"/>
              </a:rPr>
              <a:t> </a:t>
            </a:r>
            <a:r>
              <a:rPr lang="en-US" sz="2000" dirty="0" err="1">
                <a:latin typeface="Arial" panose="020B0604020202020204" pitchFamily="34" charset="0"/>
              </a:rPr>
              <a:t>esbonio</a:t>
            </a:r>
            <a:r>
              <a:rPr lang="en-US" sz="2000" dirty="0">
                <a:latin typeface="Arial" panose="020B0604020202020204" pitchFamily="34" charset="0"/>
              </a:rPr>
              <a:t> ac </a:t>
            </a:r>
            <a:r>
              <a:rPr lang="en-US" sz="2000" dirty="0" err="1">
                <a:latin typeface="Arial" panose="020B0604020202020204" pitchFamily="34" charset="0"/>
              </a:rPr>
              <a:t>yn</a:t>
            </a:r>
            <a:r>
              <a:rPr lang="en-US" sz="2000" dirty="0">
                <a:latin typeface="Arial" panose="020B0604020202020204" pitchFamily="34" charset="0"/>
              </a:rPr>
              <a:t> </a:t>
            </a:r>
            <a:r>
              <a:rPr lang="en-US" sz="2000" dirty="0" err="1">
                <a:latin typeface="Arial" panose="020B0604020202020204" pitchFamily="34" charset="0"/>
              </a:rPr>
              <a:t>gwerthuso</a:t>
            </a:r>
            <a:r>
              <a:rPr lang="en-US" sz="2000" dirty="0">
                <a:latin typeface="Arial" panose="020B0604020202020204" pitchFamily="34" charset="0"/>
              </a:rPr>
              <a:t> </a:t>
            </a:r>
            <a:r>
              <a:rPr lang="en-US" sz="2000" dirty="0" err="1">
                <a:latin typeface="Arial" panose="020B0604020202020204" pitchFamily="34" charset="0"/>
              </a:rPr>
              <a:t>eich</a:t>
            </a:r>
            <a:r>
              <a:rPr lang="en-US" sz="2000" dirty="0">
                <a:latin typeface="Arial" panose="020B0604020202020204" pitchFamily="34" charset="0"/>
              </a:rPr>
              <a:t> </a:t>
            </a:r>
            <a:r>
              <a:rPr lang="en-US" sz="2000" dirty="0" err="1">
                <a:latin typeface="Arial" panose="020B0604020202020204" pitchFamily="34" charset="0"/>
              </a:rPr>
              <a:t>dewis</a:t>
            </a:r>
            <a:r>
              <a:rPr lang="en-US" sz="2000" dirty="0">
                <a:latin typeface="Arial" panose="020B0604020202020204" pitchFamily="34" charset="0"/>
              </a:rPr>
              <a:t>.</a:t>
            </a:r>
          </a:p>
          <a:p>
            <a:pPr marL="457200" indent="-457200">
              <a:buFont typeface="+mj-lt"/>
              <a:buAutoNum type="arabicPeriod"/>
            </a:pPr>
            <a:r>
              <a:rPr lang="en-US" sz="2000" dirty="0" err="1">
                <a:latin typeface="Arial" panose="020B0604020202020204" pitchFamily="34" charset="0"/>
              </a:rPr>
              <a:t>Bydd</a:t>
            </a:r>
            <a:r>
              <a:rPr lang="en-US" sz="2000" dirty="0">
                <a:latin typeface="Arial" panose="020B0604020202020204" pitchFamily="34" charset="0"/>
              </a:rPr>
              <a:t> </a:t>
            </a:r>
            <a:r>
              <a:rPr lang="en-US" sz="2000" dirty="0" err="1">
                <a:latin typeface="Arial" panose="020B0604020202020204" pitchFamily="34" charset="0"/>
              </a:rPr>
              <a:t>cyfle</a:t>
            </a:r>
            <a:r>
              <a:rPr lang="en-US" sz="2000" dirty="0">
                <a:latin typeface="Arial" panose="020B0604020202020204" pitchFamily="34" charset="0"/>
              </a:rPr>
              <a:t> </a:t>
            </a:r>
            <a:r>
              <a:rPr lang="en-US" sz="2000" dirty="0" err="1">
                <a:latin typeface="Arial" panose="020B0604020202020204" pitchFamily="34" charset="0"/>
              </a:rPr>
              <a:t>i</a:t>
            </a:r>
            <a:r>
              <a:rPr lang="en-US" sz="2000" dirty="0">
                <a:latin typeface="Arial" panose="020B0604020202020204" pitchFamily="34" charset="0"/>
              </a:rPr>
              <a:t> chi </a:t>
            </a:r>
            <a:r>
              <a:rPr lang="en-US" sz="2000" dirty="0" err="1">
                <a:latin typeface="Arial" panose="020B0604020202020204" pitchFamily="34" charset="0"/>
              </a:rPr>
              <a:t>rannu</a:t>
            </a:r>
            <a:r>
              <a:rPr lang="en-US" sz="2000" dirty="0">
                <a:latin typeface="Arial" panose="020B0604020202020204" pitchFamily="34" charset="0"/>
              </a:rPr>
              <a:t> </a:t>
            </a:r>
            <a:r>
              <a:rPr lang="en-US" sz="2000" dirty="0" err="1">
                <a:latin typeface="Arial" panose="020B0604020202020204" pitchFamily="34" charset="0"/>
              </a:rPr>
              <a:t>eich</a:t>
            </a:r>
            <a:r>
              <a:rPr lang="en-US" sz="2000" dirty="0">
                <a:latin typeface="Arial" panose="020B0604020202020204" pitchFamily="34" charset="0"/>
              </a:rPr>
              <a:t> </a:t>
            </a:r>
            <a:r>
              <a:rPr lang="en-US" sz="2000" dirty="0" err="1">
                <a:latin typeface="Arial" panose="020B0604020202020204" pitchFamily="34" charset="0"/>
              </a:rPr>
              <a:t>syniadau</a:t>
            </a:r>
            <a:r>
              <a:rPr lang="en-US" sz="2000" dirty="0">
                <a:latin typeface="Arial" panose="020B0604020202020204" pitchFamily="34" charset="0"/>
              </a:rPr>
              <a:t> </a:t>
            </a:r>
            <a:r>
              <a:rPr lang="en-US" sz="2000" dirty="0" err="1">
                <a:latin typeface="Arial" panose="020B0604020202020204" pitchFamily="34" charset="0"/>
              </a:rPr>
              <a:t>yn</a:t>
            </a:r>
            <a:r>
              <a:rPr lang="en-US" sz="2000" dirty="0">
                <a:latin typeface="Arial" panose="020B0604020202020204" pitchFamily="34" charset="0"/>
              </a:rPr>
              <a:t> un o </a:t>
            </a:r>
            <a:r>
              <a:rPr lang="en-US" sz="2000" dirty="0" err="1">
                <a:latin typeface="Arial" panose="020B0604020202020204" pitchFamily="34" charset="0"/>
              </a:rPr>
              <a:t>sesiynau</a:t>
            </a:r>
            <a:r>
              <a:rPr lang="en-US" sz="2000" dirty="0">
                <a:latin typeface="Arial" panose="020B0604020202020204" pitchFamily="34" charset="0"/>
              </a:rPr>
              <a:t> </a:t>
            </a:r>
            <a:r>
              <a:rPr lang="en-US" sz="2000" dirty="0" err="1">
                <a:latin typeface="Arial" panose="020B0604020202020204" pitchFamily="34" charset="0"/>
              </a:rPr>
              <a:t>yr</a:t>
            </a:r>
            <a:r>
              <a:rPr lang="en-US" sz="2000" dirty="0">
                <a:latin typeface="Arial" panose="020B0604020202020204" pitchFamily="34" charset="0"/>
              </a:rPr>
              <a:t> </a:t>
            </a:r>
            <a:r>
              <a:rPr lang="en-US" sz="2000" dirty="0" err="1">
                <a:latin typeface="Arial" panose="020B0604020202020204" pitchFamily="34" charset="0"/>
              </a:rPr>
              <a:t>wythnos</a:t>
            </a:r>
            <a:r>
              <a:rPr lang="en-US" sz="2000" dirty="0">
                <a:latin typeface="Arial" panose="020B0604020202020204" pitchFamily="34" charset="0"/>
              </a:rPr>
              <a:t> </a:t>
            </a:r>
            <a:r>
              <a:rPr lang="en-US" sz="2000" dirty="0" err="1">
                <a:latin typeface="Arial" panose="020B0604020202020204" pitchFamily="34" charset="0"/>
              </a:rPr>
              <a:t>nesaf</a:t>
            </a:r>
            <a:r>
              <a:rPr lang="en-US" sz="2000" dirty="0">
                <a:latin typeface="Arial" panose="020B0604020202020204" pitchFamily="34" charset="0"/>
              </a:rPr>
              <a:t>.</a:t>
            </a:r>
            <a:endParaRPr lang="en-GB" sz="2000" dirty="0"/>
          </a:p>
        </p:txBody>
      </p:sp>
    </p:spTree>
    <p:extLst>
      <p:ext uri="{BB962C8B-B14F-4D97-AF65-F5344CB8AC3E}">
        <p14:creationId xmlns:p14="http://schemas.microsoft.com/office/powerpoint/2010/main" val="1615050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err="1"/>
              <a:t>Cyfeirnodau</a:t>
            </a:r>
            <a:endParaRPr lang="en-GB" altLang="en-US" dirty="0"/>
          </a:p>
        </p:txBody>
      </p:sp>
      <p:sp>
        <p:nvSpPr>
          <p:cNvPr id="28675" name="Rectangle 3"/>
          <p:cNvSpPr>
            <a:spLocks noGrp="1" noChangeArrowheads="1"/>
          </p:cNvSpPr>
          <p:nvPr>
            <p:ph idx="1"/>
          </p:nvPr>
        </p:nvSpPr>
        <p:spPr>
          <a:xfrm>
            <a:off x="1549644" y="1412776"/>
            <a:ext cx="7380312" cy="4114800"/>
          </a:xfrm>
        </p:spPr>
        <p:txBody>
          <a:bodyPr>
            <a:normAutofit fontScale="85000" lnSpcReduction="10000"/>
          </a:bodyPr>
          <a:lstStyle/>
          <a:p>
            <a:pPr eaLnBrk="1" hangingPunct="1">
              <a:lnSpc>
                <a:spcPct val="80000"/>
              </a:lnSpc>
              <a:buFont typeface="Wingdings" pitchFamily="2" charset="2"/>
              <a:buNone/>
            </a:pPr>
            <a:r>
              <a:rPr lang="en-GB" altLang="en-US" sz="2400" dirty="0"/>
              <a:t>     </a:t>
            </a:r>
            <a:r>
              <a:rPr lang="en-GB" altLang="en-US" sz="1800" dirty="0"/>
              <a:t>Bird, R. (2009) </a:t>
            </a:r>
            <a:r>
              <a:rPr lang="en-GB" altLang="en-US" sz="1800" i="1" dirty="0"/>
              <a:t>Overcoming Difficulties with Number, </a:t>
            </a:r>
            <a:r>
              <a:rPr lang="en-GB" altLang="en-US" sz="1800" dirty="0"/>
              <a:t>London: Sage.</a:t>
            </a:r>
          </a:p>
          <a:p>
            <a:pPr eaLnBrk="1" hangingPunct="1">
              <a:lnSpc>
                <a:spcPct val="80000"/>
              </a:lnSpc>
              <a:buFont typeface="Wingdings" pitchFamily="2" charset="2"/>
              <a:buNone/>
            </a:pPr>
            <a:r>
              <a:rPr lang="en-GB" altLang="en-US" sz="1800" dirty="0"/>
              <a:t>	Bird, R. (2011) </a:t>
            </a:r>
            <a:r>
              <a:rPr lang="en-GB" altLang="en-US" sz="1800" i="1" dirty="0"/>
              <a:t>The Dyscalculia Toolkit, </a:t>
            </a:r>
            <a:r>
              <a:rPr lang="en-GB" altLang="en-US" sz="1800" dirty="0"/>
              <a:t>London: Sage.</a:t>
            </a:r>
          </a:p>
          <a:p>
            <a:pPr eaLnBrk="1" hangingPunct="1">
              <a:lnSpc>
                <a:spcPct val="80000"/>
              </a:lnSpc>
              <a:buFont typeface="Wingdings" pitchFamily="2" charset="2"/>
              <a:buNone/>
            </a:pPr>
            <a:r>
              <a:rPr lang="en-GB" altLang="en-US" sz="1800" dirty="0"/>
              <a:t>	Chinn, S. &amp; Ashcroft, R., (2007) </a:t>
            </a:r>
            <a:r>
              <a:rPr lang="en-GB" altLang="en-US" sz="1800" i="1" dirty="0"/>
              <a:t>Mathematics for Dyslexics, </a:t>
            </a:r>
            <a:r>
              <a:rPr lang="en-GB" altLang="en-US" sz="1800" dirty="0"/>
              <a:t>London: John Wiley &amp; Sons Ltd.</a:t>
            </a:r>
          </a:p>
          <a:p>
            <a:pPr eaLnBrk="1" hangingPunct="1">
              <a:lnSpc>
                <a:spcPct val="80000"/>
              </a:lnSpc>
              <a:buFont typeface="Wingdings" pitchFamily="2" charset="2"/>
              <a:buNone/>
            </a:pPr>
            <a:r>
              <a:rPr lang="en-GB" altLang="en-US" sz="1800" dirty="0"/>
              <a:t>	Bennett, J. (2012) </a:t>
            </a:r>
            <a:r>
              <a:rPr lang="en-GB" altLang="en-US" sz="1800" i="1" dirty="0"/>
              <a:t>Dyslexia Pocketbook. </a:t>
            </a:r>
            <a:r>
              <a:rPr lang="en-GB" altLang="en-US" sz="1800" dirty="0"/>
              <a:t>Hampshire: Teachers’ Pocketbooks.</a:t>
            </a:r>
          </a:p>
          <a:p>
            <a:pPr eaLnBrk="1" hangingPunct="1">
              <a:lnSpc>
                <a:spcPct val="80000"/>
              </a:lnSpc>
              <a:buFont typeface="Wingdings" pitchFamily="2" charset="2"/>
              <a:buNone/>
            </a:pPr>
            <a:r>
              <a:rPr lang="en-GB" altLang="en-US" sz="1800" dirty="0"/>
              <a:t>	</a:t>
            </a:r>
            <a:r>
              <a:rPr lang="en-US" altLang="en-US" sz="1800" dirty="0"/>
              <a:t>Chinn, S. (2004) </a:t>
            </a:r>
            <a:r>
              <a:rPr lang="en-US" altLang="en-US" sz="1800" i="1" dirty="0"/>
              <a:t>The trouble with </a:t>
            </a:r>
            <a:r>
              <a:rPr lang="en-US" altLang="en-US" sz="1800" i="1" dirty="0" err="1"/>
              <a:t>maths</a:t>
            </a:r>
            <a:r>
              <a:rPr lang="en-US" altLang="en-US" sz="1800" i="1" dirty="0"/>
              <a:t>: a practical guide to helping learners with numeracy difficulties. </a:t>
            </a:r>
            <a:r>
              <a:rPr lang="en-US" altLang="en-US" sz="1800" dirty="0" err="1"/>
              <a:t>London:RoutledgeFalmer</a:t>
            </a:r>
            <a:r>
              <a:rPr lang="en-US" altLang="en-US" sz="1800" dirty="0"/>
              <a:t>.</a:t>
            </a:r>
            <a:endParaRPr lang="en-GB" altLang="en-US" sz="1800" dirty="0"/>
          </a:p>
          <a:p>
            <a:pPr eaLnBrk="1" hangingPunct="1">
              <a:lnSpc>
                <a:spcPct val="80000"/>
              </a:lnSpc>
              <a:buFont typeface="Wingdings" pitchFamily="2" charset="2"/>
              <a:buNone/>
            </a:pPr>
            <a:r>
              <a:rPr lang="en-GB" altLang="en-US" sz="1800" dirty="0"/>
              <a:t>      Department for Education and Skills, (2005) </a:t>
            </a:r>
            <a:r>
              <a:rPr lang="en-GB" altLang="en-US" sz="1800" i="1" dirty="0"/>
              <a:t>Learning and Teaching for Dyslexic Children, </a:t>
            </a:r>
            <a:r>
              <a:rPr lang="en-GB" altLang="en-US" sz="1800" dirty="0"/>
              <a:t>London: DfES.</a:t>
            </a:r>
          </a:p>
          <a:p>
            <a:pPr eaLnBrk="1" hangingPunct="1">
              <a:lnSpc>
                <a:spcPct val="80000"/>
              </a:lnSpc>
              <a:buFont typeface="Wingdings" pitchFamily="2" charset="2"/>
              <a:buNone/>
            </a:pPr>
            <a:r>
              <a:rPr lang="en-GB" altLang="en-US" sz="1800" dirty="0"/>
              <a:t>      Hall, W. (2009) </a:t>
            </a:r>
            <a:r>
              <a:rPr lang="en-GB" altLang="en-US" sz="1800" i="1" dirty="0"/>
              <a:t>Dyslexia in the Primary Classroom, </a:t>
            </a:r>
            <a:r>
              <a:rPr lang="en-GB" altLang="en-US" sz="1800" dirty="0"/>
              <a:t>Exeter: Learning Matters Ltd.</a:t>
            </a:r>
          </a:p>
          <a:p>
            <a:pPr eaLnBrk="1" hangingPunct="1">
              <a:lnSpc>
                <a:spcPct val="80000"/>
              </a:lnSpc>
              <a:buFont typeface="Wingdings" pitchFamily="2" charset="2"/>
              <a:buNone/>
            </a:pPr>
            <a:r>
              <a:rPr lang="en-GB" altLang="en-US" sz="1800" dirty="0"/>
              <a:t>	Dyslexia Software, </a:t>
            </a:r>
            <a:r>
              <a:rPr lang="en-GB" altLang="en-US" sz="1800" dirty="0">
                <a:hlinkClick r:id="rId3"/>
              </a:rPr>
              <a:t>http://www.empowher.com/media/reference/dyslexia</a:t>
            </a:r>
            <a:r>
              <a:rPr lang="en-GB" altLang="en-US" sz="1800" dirty="0"/>
              <a:t> (</a:t>
            </a:r>
            <a:r>
              <a:rPr lang="en-GB" altLang="en-US" sz="1800" dirty="0" err="1"/>
              <a:t>darllenwyd</a:t>
            </a:r>
            <a:r>
              <a:rPr lang="en-GB" altLang="en-US" sz="1800" dirty="0"/>
              <a:t> </a:t>
            </a:r>
            <a:r>
              <a:rPr lang="en-GB" altLang="en-US" sz="1800" dirty="0" err="1"/>
              <a:t>Mehefin</a:t>
            </a:r>
            <a:r>
              <a:rPr lang="en-GB" altLang="en-US" sz="1800" dirty="0"/>
              <a:t> 20fed 2015)</a:t>
            </a:r>
          </a:p>
          <a:p>
            <a:pPr eaLnBrk="1" hangingPunct="1">
              <a:lnSpc>
                <a:spcPct val="80000"/>
              </a:lnSpc>
              <a:buFont typeface="Wingdings" pitchFamily="2" charset="2"/>
              <a:buNone/>
            </a:pPr>
            <a:r>
              <a:rPr lang="en-GB" altLang="en-US" sz="1800" dirty="0"/>
              <a:t>   	Training and Development Agency for Schools (TDA) </a:t>
            </a:r>
            <a:r>
              <a:rPr lang="en-GB" altLang="en-US" sz="1800" i="1" dirty="0"/>
              <a:t>Dyslexia in the Primary Classroom </a:t>
            </a:r>
            <a:r>
              <a:rPr lang="en-GB" altLang="en-US" sz="1800" i="1" dirty="0">
                <a:hlinkClick r:id="rId4"/>
              </a:rPr>
              <a:t>http://www.tda.gov.uk/teacher/developing-career/sen-and-disability/sen-training-resources/induction/dyslexia-primary-classroom.aspx</a:t>
            </a:r>
            <a:r>
              <a:rPr lang="en-GB" altLang="en-US" sz="1800" i="1" dirty="0"/>
              <a:t> </a:t>
            </a:r>
            <a:r>
              <a:rPr lang="en-GB" altLang="en-US" sz="1800" dirty="0"/>
              <a:t>(</a:t>
            </a:r>
            <a:r>
              <a:rPr lang="en-GB" altLang="en-US" sz="1800" dirty="0" err="1"/>
              <a:t>darllenwyd</a:t>
            </a:r>
            <a:r>
              <a:rPr lang="en-GB" altLang="en-US" sz="1800" dirty="0"/>
              <a:t>  </a:t>
            </a:r>
            <a:r>
              <a:rPr lang="en-GB" altLang="en-US" sz="1800" dirty="0" err="1"/>
              <a:t>Tachwedd</a:t>
            </a:r>
            <a:r>
              <a:rPr lang="en-GB" altLang="en-US" sz="1800" dirty="0"/>
              <a:t> 10</a:t>
            </a:r>
            <a:r>
              <a:rPr lang="en-GB" altLang="en-US" sz="1800" baseline="30000" dirty="0"/>
              <a:t>fed</a:t>
            </a:r>
            <a:r>
              <a:rPr lang="en-GB" altLang="en-US" sz="1800" dirty="0"/>
              <a:t> 2014)</a:t>
            </a:r>
            <a:endParaRPr lang="en-GB" altLang="en-US" sz="1800" i="1" dirty="0"/>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0</TotalTime>
  <Words>2930</Words>
  <Application>Microsoft Office PowerPoint</Application>
  <PresentationFormat>Sioe Ar-sgrin (4:3)</PresentationFormat>
  <Paragraphs>200</Paragraphs>
  <Slides>26</Slides>
  <Notes>26</Notes>
  <HiddenSlides>0</HiddenSlides>
  <MMClips>3</MMClips>
  <ScaleCrop>false</ScaleCrop>
  <HeadingPairs>
    <vt:vector size="8" baseType="variant">
      <vt:variant>
        <vt:lpstr>Ffontiau a Ddefnyddiwyd</vt:lpstr>
      </vt:variant>
      <vt:variant>
        <vt:i4>9</vt:i4>
      </vt:variant>
      <vt:variant>
        <vt:lpstr>Thema</vt:lpstr>
      </vt:variant>
      <vt:variant>
        <vt:i4>1</vt:i4>
      </vt:variant>
      <vt:variant>
        <vt:lpstr>Gweinyddion OLE Planedig</vt:lpstr>
      </vt:variant>
      <vt:variant>
        <vt:i4>1</vt:i4>
      </vt:variant>
      <vt:variant>
        <vt:lpstr>Teitlau Sleidiau</vt:lpstr>
      </vt:variant>
      <vt:variant>
        <vt:i4>26</vt:i4>
      </vt:variant>
    </vt:vector>
  </HeadingPairs>
  <TitlesOfParts>
    <vt:vector size="37" baseType="lpstr">
      <vt:lpstr>Arial</vt:lpstr>
      <vt:lpstr>Calibri</vt:lpstr>
      <vt:lpstr>Cambria</vt:lpstr>
      <vt:lpstr>Century Gothic</vt:lpstr>
      <vt:lpstr>Impact</vt:lpstr>
      <vt:lpstr>Tahoma</vt:lpstr>
      <vt:lpstr>Times New Roman</vt:lpstr>
      <vt:lpstr>Wingdings</vt:lpstr>
      <vt:lpstr>Wingdings 3</vt:lpstr>
      <vt:lpstr>Wisp</vt:lpstr>
      <vt:lpstr>Photo Editor Photo</vt:lpstr>
      <vt:lpstr>Cyflwyniad PowerPoint</vt:lpstr>
      <vt:lpstr>Cyflwyniad PowerPoint</vt:lpstr>
      <vt:lpstr>Amcanion:</vt:lpstr>
      <vt:lpstr>Cyflwyniad PowerPoint</vt:lpstr>
      <vt:lpstr>Diffinio dyslecsia</vt:lpstr>
      <vt:lpstr>Gwahaniaeth dysgu</vt:lpstr>
      <vt:lpstr>Rhwystrau rhag dysgu</vt:lpstr>
      <vt:lpstr>TASG</vt:lpstr>
      <vt:lpstr>Asesu</vt:lpstr>
      <vt:lpstr>Cefnogi’r dysgu – Lee Pascal</vt:lpstr>
      <vt:lpstr>Adnoddau i gefnogi’r dysgu</vt:lpstr>
      <vt:lpstr>Mwy o adnoddau i gefnogi’r dysgu</vt:lpstr>
      <vt:lpstr>Meddyliwch!</vt:lpstr>
      <vt:lpstr>Dyscalcwlia – beth yw hwn?</vt:lpstr>
      <vt:lpstr>Cyflwyniad PowerPoint</vt:lpstr>
      <vt:lpstr>Ffeithiau!</vt:lpstr>
      <vt:lpstr>Diffinio Dyscalcwlia</vt:lpstr>
      <vt:lpstr>Nodweddion allweddol </vt:lpstr>
      <vt:lpstr>Ffordd wahanol o ddysgu</vt:lpstr>
      <vt:lpstr>Adnabod yr arwyddion</vt:lpstr>
      <vt:lpstr>Strategaethau i gefnogi’r dysgu</vt:lpstr>
      <vt:lpstr>     Mwy o strategaethau</vt:lpstr>
      <vt:lpstr>Cyflwyniad PowerPoint</vt:lpstr>
      <vt:lpstr>Cofiwch</vt:lpstr>
      <vt:lpstr>Tasg Gyfeiriedig 2</vt:lpstr>
      <vt:lpstr>Cyfeirnodau</vt:lpstr>
    </vt:vector>
  </TitlesOfParts>
  <Company>Ryder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pupils with dyslexia</dc:title>
  <dc:creator>Deian</dc:creator>
  <cp:lastModifiedBy>Meryl Bowen</cp:lastModifiedBy>
  <cp:revision>67</cp:revision>
  <dcterms:created xsi:type="dcterms:W3CDTF">2016-10-31T22:13:07Z</dcterms:created>
  <dcterms:modified xsi:type="dcterms:W3CDTF">2023-01-30T11:19:17Z</dcterms:modified>
</cp:coreProperties>
</file>