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handoutMasterIdLst>
    <p:handoutMasterId r:id="rId20"/>
  </p:handoutMasterIdLst>
  <p:sldIdLst>
    <p:sldId id="263" r:id="rId2"/>
    <p:sldId id="264" r:id="rId3"/>
    <p:sldId id="265" r:id="rId4"/>
    <p:sldId id="266" r:id="rId5"/>
    <p:sldId id="267" r:id="rId6"/>
    <p:sldId id="268" r:id="rId7"/>
    <p:sldId id="278" r:id="rId8"/>
    <p:sldId id="279" r:id="rId9"/>
    <p:sldId id="280" r:id="rId10"/>
    <p:sldId id="281" r:id="rId11"/>
    <p:sldId id="282" r:id="rId12"/>
    <p:sldId id="283" r:id="rId13"/>
    <p:sldId id="284" r:id="rId14"/>
    <p:sldId id="285" r:id="rId15"/>
    <p:sldId id="290" r:id="rId16"/>
    <p:sldId id="288" r:id="rId17"/>
    <p:sldId id="289" r:id="rId18"/>
  </p:sldIdLst>
  <p:sldSz cx="9144000" cy="6858000" type="screen4x3"/>
  <p:notesSz cx="6797675" cy="9926638"/>
  <p:defaultTextStyle>
    <a:defPPr>
      <a:defRPr lang="en-GB"/>
    </a:defPPr>
    <a:lvl1pPr algn="l" rtl="0" fontAlgn="base">
      <a:spcBef>
        <a:spcPct val="0"/>
      </a:spcBef>
      <a:spcAft>
        <a:spcPct val="0"/>
      </a:spcAft>
      <a:defRPr sz="1400" kern="1200">
        <a:solidFill>
          <a:schemeClr val="tx1"/>
        </a:solidFill>
        <a:latin typeface="Arial" charset="0"/>
        <a:ea typeface="+mn-ea"/>
        <a:cs typeface="+mn-cs"/>
      </a:defRPr>
    </a:lvl1pPr>
    <a:lvl2pPr marL="457200" algn="l" rtl="0" fontAlgn="base">
      <a:spcBef>
        <a:spcPct val="0"/>
      </a:spcBef>
      <a:spcAft>
        <a:spcPct val="0"/>
      </a:spcAft>
      <a:defRPr sz="1400" kern="1200">
        <a:solidFill>
          <a:schemeClr val="tx1"/>
        </a:solidFill>
        <a:latin typeface="Arial" charset="0"/>
        <a:ea typeface="+mn-ea"/>
        <a:cs typeface="+mn-cs"/>
      </a:defRPr>
    </a:lvl2pPr>
    <a:lvl3pPr marL="914400" algn="l" rtl="0" fontAlgn="base">
      <a:spcBef>
        <a:spcPct val="0"/>
      </a:spcBef>
      <a:spcAft>
        <a:spcPct val="0"/>
      </a:spcAft>
      <a:defRPr sz="1400" kern="1200">
        <a:solidFill>
          <a:schemeClr val="tx1"/>
        </a:solidFill>
        <a:latin typeface="Arial" charset="0"/>
        <a:ea typeface="+mn-ea"/>
        <a:cs typeface="+mn-cs"/>
      </a:defRPr>
    </a:lvl3pPr>
    <a:lvl4pPr marL="1371600" algn="l" rtl="0" fontAlgn="base">
      <a:spcBef>
        <a:spcPct val="0"/>
      </a:spcBef>
      <a:spcAft>
        <a:spcPct val="0"/>
      </a:spcAft>
      <a:defRPr sz="1400" kern="1200">
        <a:solidFill>
          <a:schemeClr val="tx1"/>
        </a:solidFill>
        <a:latin typeface="Arial" charset="0"/>
        <a:ea typeface="+mn-ea"/>
        <a:cs typeface="+mn-cs"/>
      </a:defRPr>
    </a:lvl4pPr>
    <a:lvl5pPr marL="1828800" algn="l" rtl="0" fontAlgn="base">
      <a:spcBef>
        <a:spcPct val="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773E6"/>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000" autoAdjust="0"/>
    <p:restoredTop sz="94660"/>
  </p:normalViewPr>
  <p:slideViewPr>
    <p:cSldViewPr>
      <p:cViewPr varScale="1">
        <p:scale>
          <a:sx n="73" d="100"/>
          <a:sy n="73" d="100"/>
        </p:scale>
        <p:origin x="-930" y="-10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5A6DBCC7-7BC4-4ED4-8DB0-31C1B1470B62}" type="datetimeFigureOut">
              <a:rPr lang="en-GB" smtClean="0"/>
              <a:t>21/03/2013</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FAB5763C-62A4-4513-814A-CE170BD981C9}" type="slidenum">
              <a:rPr lang="en-GB" smtClean="0"/>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3075" name="Rectangle 3"/>
          <p:cNvSpPr>
            <a:spLocks noGrp="1" noChangeArrowheads="1"/>
          </p:cNvSpPr>
          <p:nvPr>
            <p:ph type="dt"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3076"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ffectLst/>
        </p:spPr>
      </p:sp>
      <p:sp>
        <p:nvSpPr>
          <p:cNvPr id="3077" name="Rectangle 5"/>
          <p:cNvSpPr>
            <a:spLocks noGrp="1" noChangeArrowheads="1"/>
          </p:cNvSpPr>
          <p:nvPr>
            <p:ph type="body" sz="quarter" idx="3"/>
          </p:nvPr>
        </p:nvSpPr>
        <p:spPr bwMode="auto">
          <a:xfrm>
            <a:off x="679768" y="4715153"/>
            <a:ext cx="5438140" cy="446698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3078" name="Rectangle 6"/>
          <p:cNvSpPr>
            <a:spLocks noGrp="1" noChangeArrowheads="1"/>
          </p:cNvSpPr>
          <p:nvPr>
            <p:ph type="ftr" sz="quarter" idx="4"/>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3079" name="Rectangle 7"/>
          <p:cNvSpPr>
            <a:spLocks noGrp="1" noChangeArrowheads="1"/>
          </p:cNvSpPr>
          <p:nvPr>
            <p:ph type="sldNum" sz="quarter" idx="5"/>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2851B722-5E54-46AF-8AAE-62146363C543}" type="slidenum">
              <a:rPr lang="en-GB"/>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fld id="{597F208E-1AD1-48C1-810E-09D650F4330F}" type="slidenum">
              <a:rPr lang="en-GB" smtClean="0"/>
              <a:pPr/>
              <a:t>2</a:t>
            </a:fld>
            <a:endParaRPr lang="en-GB" smtClean="0"/>
          </a:p>
        </p:txBody>
      </p:sp>
      <p:sp>
        <p:nvSpPr>
          <p:cNvPr id="28675" name="Rectangle 2"/>
          <p:cNvSpPr>
            <a:spLocks noChangeArrowheads="1" noTextEdit="1"/>
          </p:cNvSpPr>
          <p:nvPr>
            <p:ph type="sldImg"/>
          </p:nvPr>
        </p:nvSpPr>
        <p:spPr>
          <a:ln cap="flat"/>
        </p:spPr>
      </p:sp>
      <p:sp>
        <p:nvSpPr>
          <p:cNvPr id="2867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EBF29E87-DB50-4B92-A19E-F65424F6937D}" type="slidenum">
              <a:rPr lang="en-GB" smtClean="0"/>
              <a:pPr/>
              <a:t>3</a:t>
            </a:fld>
            <a:endParaRPr lang="en-GB" smtClean="0"/>
          </a:p>
        </p:txBody>
      </p:sp>
      <p:sp>
        <p:nvSpPr>
          <p:cNvPr id="29699" name="Rectangle 2"/>
          <p:cNvSpPr>
            <a:spLocks noChangeArrowheads="1" noTextEdit="1"/>
          </p:cNvSpPr>
          <p:nvPr>
            <p:ph type="sldImg"/>
          </p:nvPr>
        </p:nvSpPr>
        <p:spPr>
          <a:solidFill>
            <a:srgbClr val="FFFFFF"/>
          </a:solidFill>
          <a:ln/>
        </p:spPr>
      </p:sp>
      <p:sp>
        <p:nvSpPr>
          <p:cNvPr id="29700"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F471D690-A335-4C02-85DE-7046A47E8D6F}" type="slidenum">
              <a:rPr lang="en-GB" smtClean="0"/>
              <a:pPr/>
              <a:t>4</a:t>
            </a:fld>
            <a:endParaRPr lang="en-GB" smtClean="0"/>
          </a:p>
        </p:txBody>
      </p:sp>
      <p:sp>
        <p:nvSpPr>
          <p:cNvPr id="30723" name="Rectangle 2"/>
          <p:cNvSpPr>
            <a:spLocks noChangeArrowheads="1" noTextEdit="1"/>
          </p:cNvSpPr>
          <p:nvPr>
            <p:ph type="sldImg"/>
          </p:nvPr>
        </p:nvSpPr>
        <p:spPr>
          <a:solidFill>
            <a:srgbClr val="FFFFFF"/>
          </a:solidFill>
          <a:ln/>
        </p:spPr>
      </p:sp>
      <p:sp>
        <p:nvSpPr>
          <p:cNvPr id="30724" name="Rectangle 3"/>
          <p:cNvSpPr>
            <a:spLocks noChangeArrowheads="1"/>
          </p:cNvSpPr>
          <p:nvPr>
            <p:ph type="body" idx="1"/>
          </p:nvPr>
        </p:nvSpPr>
        <p:spPr>
          <a:solidFill>
            <a:srgbClr val="FFFFFF"/>
          </a:solidFill>
          <a:ln>
            <a:solidFill>
              <a:srgbClr val="000000"/>
            </a:solidFill>
          </a:ln>
        </p:spPr>
        <p:txBody>
          <a:bodyPr/>
          <a:lstStyle/>
          <a:p>
            <a:pPr eaLnBrk="1" hangingPunct="1"/>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6938EDD0-CC64-4438-8C39-389996DBE986}" type="slidenum">
              <a:rPr lang="en-GB" smtClean="0"/>
              <a:pPr/>
              <a:t>5</a:t>
            </a:fld>
            <a:endParaRPr lang="en-GB" smtClean="0"/>
          </a:p>
        </p:txBody>
      </p:sp>
      <p:sp>
        <p:nvSpPr>
          <p:cNvPr id="31747" name="Rectangle 2"/>
          <p:cNvSpPr>
            <a:spLocks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C13FE7CD-D3AB-44B8-BAA6-34BE8C8077EE}" type="slidenum">
              <a:rPr lang="en-GB" smtClean="0"/>
              <a:pPr/>
              <a:t>6</a:t>
            </a:fld>
            <a:endParaRPr lang="en-GB" smtClean="0"/>
          </a:p>
        </p:txBody>
      </p:sp>
      <p:sp>
        <p:nvSpPr>
          <p:cNvPr id="32771" name="Rectangle 2"/>
          <p:cNvSpPr>
            <a:spLocks noChangeArrowheads="1" noTextEdit="1"/>
          </p:cNvSpPr>
          <p:nvPr>
            <p:ph type="sldImg"/>
          </p:nvPr>
        </p:nvSpPr>
        <p:spPr>
          <a:ln cap="flat"/>
        </p:spPr>
      </p:sp>
      <p:sp>
        <p:nvSpPr>
          <p:cNvPr id="3277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p>
            <a:fld id="{1D603348-09A1-4606-A2A7-80CE639520F4}" type="slidenum">
              <a:rPr lang="en-GB" smtClean="0"/>
              <a:pPr/>
              <a:t>7</a:t>
            </a:fld>
            <a:endParaRPr lang="en-GB" smtClean="0"/>
          </a:p>
        </p:txBody>
      </p:sp>
      <p:sp>
        <p:nvSpPr>
          <p:cNvPr id="40963" name="Rectangle 2"/>
          <p:cNvSpPr>
            <a:spLocks noChangeArrowheads="1" noTextEdit="1"/>
          </p:cNvSpPr>
          <p:nvPr>
            <p:ph type="sldImg"/>
          </p:nvPr>
        </p:nvSpPr>
        <p:spPr>
          <a:ln cap="flat"/>
        </p:spPr>
      </p:sp>
      <p:sp>
        <p:nvSpPr>
          <p:cNvPr id="4096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p>
            <a:fld id="{34F881E9-6D39-4A82-9812-AD48D20E680E}" type="slidenum">
              <a:rPr lang="en-GB" smtClean="0"/>
              <a:pPr/>
              <a:t>8</a:t>
            </a:fld>
            <a:endParaRPr lang="en-GB" smtClean="0"/>
          </a:p>
        </p:txBody>
      </p:sp>
      <p:sp>
        <p:nvSpPr>
          <p:cNvPr id="41987" name="Rectangle 2"/>
          <p:cNvSpPr>
            <a:spLocks noChangeArrowheads="1" noTextEdit="1"/>
          </p:cNvSpPr>
          <p:nvPr>
            <p:ph type="sldImg"/>
          </p:nvPr>
        </p:nvSpPr>
        <p:spPr>
          <a:ln cap="flat"/>
        </p:spPr>
      </p:sp>
      <p:sp>
        <p:nvSpPr>
          <p:cNvPr id="4198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p>
            <a:fld id="{B1B57A01-5196-4688-9EE3-CF889BB3945A}" type="slidenum">
              <a:rPr lang="en-GB" smtClean="0"/>
              <a:pPr/>
              <a:t>9</a:t>
            </a:fld>
            <a:endParaRPr lang="en-GB" smtClean="0"/>
          </a:p>
        </p:txBody>
      </p:sp>
      <p:sp>
        <p:nvSpPr>
          <p:cNvPr id="43011" name="Rectangle 2"/>
          <p:cNvSpPr>
            <a:spLocks noChangeArrowheads="1" noTextEdit="1"/>
          </p:cNvSpPr>
          <p:nvPr>
            <p:ph type="sldImg"/>
          </p:nvPr>
        </p:nvSpPr>
        <p:spPr>
          <a:ln cap="flat"/>
        </p:spPr>
      </p:sp>
      <p:sp>
        <p:nvSpPr>
          <p:cNvPr id="4301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p:spPr>
        <p:txBody>
          <a:bodyPr/>
          <a:lstStyle/>
          <a:p>
            <a:fld id="{1E715639-7CB4-4179-ABC2-B1012F4C36F2}" type="slidenum">
              <a:rPr lang="en-GB" smtClean="0"/>
              <a:pPr/>
              <a:t>10</a:t>
            </a:fld>
            <a:endParaRPr lang="en-GB" smtClean="0"/>
          </a:p>
        </p:txBody>
      </p:sp>
      <p:sp>
        <p:nvSpPr>
          <p:cNvPr id="44035" name="Rectangle 2"/>
          <p:cNvSpPr>
            <a:spLocks noChangeArrowheads="1" noTextEdit="1"/>
          </p:cNvSpPr>
          <p:nvPr>
            <p:ph type="sldImg"/>
          </p:nvPr>
        </p:nvSpPr>
        <p:spPr>
          <a:ln cap="flat"/>
        </p:spPr>
      </p:sp>
      <p:sp>
        <p:nvSpPr>
          <p:cNvPr id="4403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p>
            <a:fld id="{C139C605-F4C2-4A33-9847-3E3C52324DAE}" type="slidenum">
              <a:rPr lang="en-GB" smtClean="0"/>
              <a:pPr/>
              <a:t>11</a:t>
            </a:fld>
            <a:endParaRPr lang="en-GB" smtClean="0"/>
          </a:p>
        </p:txBody>
      </p:sp>
      <p:sp>
        <p:nvSpPr>
          <p:cNvPr id="45059" name="Rectangle 2"/>
          <p:cNvSpPr>
            <a:spLocks noChangeArrowheads="1" noTextEdit="1"/>
          </p:cNvSpPr>
          <p:nvPr>
            <p:ph type="sldImg"/>
          </p:nvPr>
        </p:nvSpPr>
        <p:spPr>
          <a:ln cap="flat"/>
        </p:spPr>
      </p:sp>
      <p:sp>
        <p:nvSpPr>
          <p:cNvPr id="4506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p>
            <a:fld id="{53719E78-A560-4690-AA32-094725D2F9B7}" type="slidenum">
              <a:rPr lang="en-GB" smtClean="0"/>
              <a:pPr/>
              <a:t>12</a:t>
            </a:fld>
            <a:endParaRPr lang="en-GB" smtClean="0"/>
          </a:p>
        </p:txBody>
      </p:sp>
      <p:sp>
        <p:nvSpPr>
          <p:cNvPr id="46083" name="Rectangle 2"/>
          <p:cNvSpPr>
            <a:spLocks noChangeArrowheads="1" noTextEdit="1"/>
          </p:cNvSpPr>
          <p:nvPr>
            <p:ph type="sldImg"/>
          </p:nvPr>
        </p:nvSpPr>
        <p:spPr>
          <a:ln cap="flat"/>
        </p:spPr>
      </p:sp>
      <p:sp>
        <p:nvSpPr>
          <p:cNvPr id="46084"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p:spPr>
        <p:txBody>
          <a:bodyPr/>
          <a:lstStyle/>
          <a:p>
            <a:fld id="{68E0BC32-937E-45B0-8945-8BCD51BDCB60}" type="slidenum">
              <a:rPr lang="en-GB" smtClean="0"/>
              <a:pPr/>
              <a:t>14</a:t>
            </a:fld>
            <a:endParaRPr lang="en-GB" smtClean="0"/>
          </a:p>
        </p:txBody>
      </p:sp>
      <p:sp>
        <p:nvSpPr>
          <p:cNvPr id="47107" name="Rectangle 2"/>
          <p:cNvSpPr>
            <a:spLocks noChangeArrowheads="1" noTextEdit="1"/>
          </p:cNvSpPr>
          <p:nvPr>
            <p:ph type="sldImg"/>
          </p:nvPr>
        </p:nvSpPr>
        <p:spPr>
          <a:ln cap="flat"/>
        </p:spPr>
      </p:sp>
      <p:sp>
        <p:nvSpPr>
          <p:cNvPr id="4710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fld id="{2EE761D1-9A70-413B-AEF1-36178E5ED3D6}" type="datetime1">
              <a:rPr lang="en-GB" smtClean="0"/>
              <a:t>21/03/2013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6</a:t>
            </a:r>
            <a:endParaRPr lang="en-GB"/>
          </a:p>
        </p:txBody>
      </p:sp>
      <p:sp>
        <p:nvSpPr>
          <p:cNvPr id="6" name="Slide Number Placeholder 5"/>
          <p:cNvSpPr>
            <a:spLocks noGrp="1"/>
          </p:cNvSpPr>
          <p:nvPr>
            <p:ph type="sldNum" sz="quarter" idx="12"/>
          </p:nvPr>
        </p:nvSpPr>
        <p:spPr/>
        <p:txBody>
          <a:bodyPr/>
          <a:lstStyle>
            <a:lvl1pPr>
              <a:defRPr/>
            </a:lvl1pPr>
          </a:lstStyle>
          <a:p>
            <a:fld id="{BA8B2F8E-3916-4238-A191-6B893705E389}"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1E29A12A-2489-4F48-BC11-A34E9977CACF}" type="datetime1">
              <a:rPr lang="en-GB" smtClean="0"/>
              <a:t>21/03/2013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6</a:t>
            </a:r>
            <a:endParaRPr lang="en-GB"/>
          </a:p>
        </p:txBody>
      </p:sp>
      <p:sp>
        <p:nvSpPr>
          <p:cNvPr id="6" name="Slide Number Placeholder 5"/>
          <p:cNvSpPr>
            <a:spLocks noGrp="1"/>
          </p:cNvSpPr>
          <p:nvPr>
            <p:ph type="sldNum" sz="quarter" idx="12"/>
          </p:nvPr>
        </p:nvSpPr>
        <p:spPr/>
        <p:txBody>
          <a:bodyPr/>
          <a:lstStyle>
            <a:lvl1pPr>
              <a:defRPr/>
            </a:lvl1pPr>
          </a:lstStyle>
          <a:p>
            <a:fld id="{2754E468-17A5-4843-824A-ECDB2178EE75}"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822B8A5F-2321-4A43-916C-BD5A1F8C4C56}" type="datetime1">
              <a:rPr lang="en-GB" smtClean="0"/>
              <a:t>21/03/2013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6</a:t>
            </a:r>
            <a:endParaRPr lang="en-GB"/>
          </a:p>
        </p:txBody>
      </p:sp>
      <p:sp>
        <p:nvSpPr>
          <p:cNvPr id="6" name="Slide Number Placeholder 5"/>
          <p:cNvSpPr>
            <a:spLocks noGrp="1"/>
          </p:cNvSpPr>
          <p:nvPr>
            <p:ph type="sldNum" sz="quarter" idx="12"/>
          </p:nvPr>
        </p:nvSpPr>
        <p:spPr/>
        <p:txBody>
          <a:bodyPr/>
          <a:lstStyle>
            <a:lvl1pPr>
              <a:defRPr/>
            </a:lvl1pPr>
          </a:lstStyle>
          <a:p>
            <a:fld id="{8C473FF6-3C18-4656-B3A4-827812504728}"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fld id="{B9B60CED-C419-483E-B58E-142D2B50939D}" type="datetime1">
              <a:rPr lang="en-GB" smtClean="0"/>
              <a:t>21/03/2013</a:t>
            </a:fld>
            <a:endParaRPr lang="en-GB"/>
          </a:p>
        </p:txBody>
      </p:sp>
      <p:sp>
        <p:nvSpPr>
          <p:cNvPr id="6" name="Footer Placeholder 5"/>
          <p:cNvSpPr>
            <a:spLocks noGrp="1"/>
          </p:cNvSpPr>
          <p:nvPr>
            <p:ph type="ftr" sz="quarter" idx="11"/>
          </p:nvPr>
        </p:nvSpPr>
        <p:spPr/>
        <p:txBody>
          <a:bodyPr/>
          <a:lstStyle>
            <a:lvl1pPr>
              <a:defRPr/>
            </a:lvl1pPr>
          </a:lstStyle>
          <a:p>
            <a:r>
              <a:rPr lang="en-GB" smtClean="0"/>
              <a:t>Entrepreneurship - lecture 6</a:t>
            </a:r>
            <a:endParaRPr lang="en-GB"/>
          </a:p>
        </p:txBody>
      </p:sp>
      <p:sp>
        <p:nvSpPr>
          <p:cNvPr id="7" name="Slide Number Placeholder 6"/>
          <p:cNvSpPr>
            <a:spLocks noGrp="1"/>
          </p:cNvSpPr>
          <p:nvPr>
            <p:ph type="sldNum" sz="quarter" idx="12"/>
          </p:nvPr>
        </p:nvSpPr>
        <p:spPr/>
        <p:txBody>
          <a:bodyPr/>
          <a:lstStyle>
            <a:lvl1pPr>
              <a:defRPr/>
            </a:lvl1pPr>
          </a:lstStyle>
          <a:p>
            <a:fld id="{C3C9C090-EA6F-4E3B-90A2-496B69476DD9}"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fld id="{746E699D-BC2C-45E4-A940-62202441D1A3}" type="datetime1">
              <a:rPr lang="en-GB" smtClean="0"/>
              <a:t>21/03/2013</a:t>
            </a:fld>
            <a:endParaRPr lang="en-GB"/>
          </a:p>
        </p:txBody>
      </p:sp>
      <p:sp>
        <p:nvSpPr>
          <p:cNvPr id="8" name="Footer Placeholder 7"/>
          <p:cNvSpPr>
            <a:spLocks noGrp="1"/>
          </p:cNvSpPr>
          <p:nvPr>
            <p:ph type="ftr" sz="quarter" idx="11"/>
          </p:nvPr>
        </p:nvSpPr>
        <p:spPr/>
        <p:txBody>
          <a:bodyPr/>
          <a:lstStyle>
            <a:lvl1pPr>
              <a:defRPr/>
            </a:lvl1pPr>
          </a:lstStyle>
          <a:p>
            <a:r>
              <a:rPr lang="en-GB" smtClean="0"/>
              <a:t>Entrepreneurship - lecture 6</a:t>
            </a:r>
            <a:endParaRPr lang="en-GB"/>
          </a:p>
        </p:txBody>
      </p:sp>
      <p:sp>
        <p:nvSpPr>
          <p:cNvPr id="9" name="Slide Number Placeholder 8"/>
          <p:cNvSpPr>
            <a:spLocks noGrp="1"/>
          </p:cNvSpPr>
          <p:nvPr>
            <p:ph type="sldNum" sz="quarter" idx="12"/>
          </p:nvPr>
        </p:nvSpPr>
        <p:spPr/>
        <p:txBody>
          <a:bodyPr/>
          <a:lstStyle>
            <a:lvl1pPr>
              <a:defRPr/>
            </a:lvl1pPr>
          </a:lstStyle>
          <a:p>
            <a:fld id="{C894E974-5E47-45F7-8966-0CDE3BD92BBE}"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fld id="{EA3F8351-B900-4C3A-95DA-223238259DC0}" type="datetime1">
              <a:rPr lang="en-GB" smtClean="0"/>
              <a:t>21/03/2013</a:t>
            </a:fld>
            <a:endParaRPr lang="en-GB"/>
          </a:p>
        </p:txBody>
      </p:sp>
      <p:sp>
        <p:nvSpPr>
          <p:cNvPr id="4" name="Footer Placeholder 3"/>
          <p:cNvSpPr>
            <a:spLocks noGrp="1"/>
          </p:cNvSpPr>
          <p:nvPr>
            <p:ph type="ftr" sz="quarter" idx="11"/>
          </p:nvPr>
        </p:nvSpPr>
        <p:spPr/>
        <p:txBody>
          <a:bodyPr/>
          <a:lstStyle>
            <a:lvl1pPr>
              <a:defRPr/>
            </a:lvl1pPr>
          </a:lstStyle>
          <a:p>
            <a:r>
              <a:rPr lang="en-GB" smtClean="0"/>
              <a:t>Entrepreneurship - lecture 6</a:t>
            </a:r>
            <a:endParaRPr lang="en-GB"/>
          </a:p>
        </p:txBody>
      </p:sp>
      <p:sp>
        <p:nvSpPr>
          <p:cNvPr id="5" name="Slide Number Placeholder 4"/>
          <p:cNvSpPr>
            <a:spLocks noGrp="1"/>
          </p:cNvSpPr>
          <p:nvPr>
            <p:ph type="sldNum" sz="quarter" idx="12"/>
          </p:nvPr>
        </p:nvSpPr>
        <p:spPr/>
        <p:txBody>
          <a:bodyPr/>
          <a:lstStyle>
            <a:lvl1pPr>
              <a:defRPr/>
            </a:lvl1pPr>
          </a:lstStyle>
          <a:p>
            <a:fld id="{DEC58ADF-EC61-4A11-A9AD-5671EFF5B683}"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1A95C0B1-97EE-4A65-B214-D5A60CFCBEDF}" type="datetime1">
              <a:rPr lang="en-GB" smtClean="0"/>
              <a:t>21/03/2013</a:t>
            </a:fld>
            <a:endParaRPr lang="en-GB"/>
          </a:p>
        </p:txBody>
      </p:sp>
      <p:sp>
        <p:nvSpPr>
          <p:cNvPr id="3" name="Footer Placeholder 2"/>
          <p:cNvSpPr>
            <a:spLocks noGrp="1"/>
          </p:cNvSpPr>
          <p:nvPr>
            <p:ph type="ftr" sz="quarter" idx="11"/>
          </p:nvPr>
        </p:nvSpPr>
        <p:spPr/>
        <p:txBody>
          <a:bodyPr/>
          <a:lstStyle>
            <a:lvl1pPr>
              <a:defRPr/>
            </a:lvl1pPr>
          </a:lstStyle>
          <a:p>
            <a:r>
              <a:rPr lang="en-GB" smtClean="0"/>
              <a:t>Entrepreneurship - lecture 6</a:t>
            </a:r>
            <a:endParaRPr lang="en-GB"/>
          </a:p>
        </p:txBody>
      </p:sp>
      <p:sp>
        <p:nvSpPr>
          <p:cNvPr id="4" name="Slide Number Placeholder 3"/>
          <p:cNvSpPr>
            <a:spLocks noGrp="1"/>
          </p:cNvSpPr>
          <p:nvPr>
            <p:ph type="sldNum" sz="quarter" idx="12"/>
          </p:nvPr>
        </p:nvSpPr>
        <p:spPr/>
        <p:txBody>
          <a:bodyPr/>
          <a:lstStyle>
            <a:lvl1pPr>
              <a:defRPr/>
            </a:lvl1pPr>
          </a:lstStyle>
          <a:p>
            <a:fld id="{6E6CD6D9-1108-4251-89A2-8CE36F5C3490}"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6D64F749-3441-4D52-BECB-3C2C53BFBCFA}" type="datetime1">
              <a:rPr lang="en-GB" smtClean="0"/>
              <a:t>21/03/2013</a:t>
            </a:fld>
            <a:endParaRPr lang="en-GB"/>
          </a:p>
        </p:txBody>
      </p:sp>
      <p:sp>
        <p:nvSpPr>
          <p:cNvPr id="6" name="Footer Placeholder 5"/>
          <p:cNvSpPr>
            <a:spLocks noGrp="1"/>
          </p:cNvSpPr>
          <p:nvPr>
            <p:ph type="ftr" sz="quarter" idx="11"/>
          </p:nvPr>
        </p:nvSpPr>
        <p:spPr/>
        <p:txBody>
          <a:bodyPr/>
          <a:lstStyle>
            <a:lvl1pPr>
              <a:defRPr/>
            </a:lvl1pPr>
          </a:lstStyle>
          <a:p>
            <a:r>
              <a:rPr lang="en-GB" smtClean="0"/>
              <a:t>Entrepreneurship - lecture 6</a:t>
            </a:r>
            <a:endParaRPr lang="en-GB"/>
          </a:p>
        </p:txBody>
      </p:sp>
      <p:sp>
        <p:nvSpPr>
          <p:cNvPr id="7" name="Slide Number Placeholder 6"/>
          <p:cNvSpPr>
            <a:spLocks noGrp="1"/>
          </p:cNvSpPr>
          <p:nvPr>
            <p:ph type="sldNum" sz="quarter" idx="12"/>
          </p:nvPr>
        </p:nvSpPr>
        <p:spPr/>
        <p:txBody>
          <a:bodyPr/>
          <a:lstStyle>
            <a:lvl1pPr>
              <a:defRPr/>
            </a:lvl1pPr>
          </a:lstStyle>
          <a:p>
            <a:fld id="{E97B8C44-9EFB-42EF-AFB7-D13DCB8CD88F}"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3EA253DA-48B4-4142-A8E7-9E9EE530E319}" type="datetime1">
              <a:rPr lang="en-GB" smtClean="0"/>
              <a:t>21/03/2013</a:t>
            </a:fld>
            <a:endParaRPr lang="en-GB"/>
          </a:p>
        </p:txBody>
      </p:sp>
      <p:sp>
        <p:nvSpPr>
          <p:cNvPr id="6" name="Footer Placeholder 5"/>
          <p:cNvSpPr>
            <a:spLocks noGrp="1"/>
          </p:cNvSpPr>
          <p:nvPr>
            <p:ph type="ftr" sz="quarter" idx="11"/>
          </p:nvPr>
        </p:nvSpPr>
        <p:spPr/>
        <p:txBody>
          <a:bodyPr/>
          <a:lstStyle>
            <a:lvl1pPr>
              <a:defRPr/>
            </a:lvl1pPr>
          </a:lstStyle>
          <a:p>
            <a:r>
              <a:rPr lang="en-GB" smtClean="0"/>
              <a:t>Entrepreneurship - lecture 6</a:t>
            </a:r>
            <a:endParaRPr lang="en-GB"/>
          </a:p>
        </p:txBody>
      </p:sp>
      <p:sp>
        <p:nvSpPr>
          <p:cNvPr id="7" name="Slide Number Placeholder 6"/>
          <p:cNvSpPr>
            <a:spLocks noGrp="1"/>
          </p:cNvSpPr>
          <p:nvPr>
            <p:ph type="sldNum" sz="quarter" idx="12"/>
          </p:nvPr>
        </p:nvSpPr>
        <p:spPr/>
        <p:txBody>
          <a:bodyPr/>
          <a:lstStyle>
            <a:lvl1pPr>
              <a:defRPr/>
            </a:lvl1pPr>
          </a:lstStyle>
          <a:p>
            <a:fld id="{6AF86CD4-DF0B-461F-9A80-9FB84961E51E}"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E3C0EE4D-98DB-4ABC-A25E-5A64771A29C5}" type="datetime1">
              <a:rPr lang="en-GB" smtClean="0"/>
              <a:t>21/03/2013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6</a:t>
            </a:r>
            <a:endParaRPr lang="en-GB"/>
          </a:p>
        </p:txBody>
      </p:sp>
      <p:sp>
        <p:nvSpPr>
          <p:cNvPr id="6" name="Slide Number Placeholder 5"/>
          <p:cNvSpPr>
            <a:spLocks noGrp="1"/>
          </p:cNvSpPr>
          <p:nvPr>
            <p:ph type="sldNum" sz="quarter" idx="12"/>
          </p:nvPr>
        </p:nvSpPr>
        <p:spPr/>
        <p:txBody>
          <a:bodyPr/>
          <a:lstStyle>
            <a:lvl1pPr>
              <a:defRPr/>
            </a:lvl1pPr>
          </a:lstStyle>
          <a:p>
            <a:fld id="{AA4DEEE5-F448-4A58-A6BF-62EE1160F3C5}"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4686184A-A84E-42D4-BCC2-DE05583A8CE7}" type="datetime1">
              <a:rPr lang="en-GB" smtClean="0"/>
              <a:t>21/03/2013</a:t>
            </a:fld>
            <a:endParaRPr lang="en-GB"/>
          </a:p>
        </p:txBody>
      </p:sp>
      <p:sp>
        <p:nvSpPr>
          <p:cNvPr id="5" name="Footer Placeholder 4"/>
          <p:cNvSpPr>
            <a:spLocks noGrp="1"/>
          </p:cNvSpPr>
          <p:nvPr>
            <p:ph type="ftr" sz="quarter" idx="11"/>
          </p:nvPr>
        </p:nvSpPr>
        <p:spPr/>
        <p:txBody>
          <a:bodyPr/>
          <a:lstStyle>
            <a:lvl1pPr>
              <a:defRPr/>
            </a:lvl1pPr>
          </a:lstStyle>
          <a:p>
            <a:r>
              <a:rPr lang="en-GB" smtClean="0"/>
              <a:t>Entrepreneurship - lecture 6</a:t>
            </a:r>
            <a:endParaRPr lang="en-GB"/>
          </a:p>
        </p:txBody>
      </p:sp>
      <p:sp>
        <p:nvSpPr>
          <p:cNvPr id="6" name="Slide Number Placeholder 5"/>
          <p:cNvSpPr>
            <a:spLocks noGrp="1"/>
          </p:cNvSpPr>
          <p:nvPr>
            <p:ph type="sldNum" sz="quarter" idx="12"/>
          </p:nvPr>
        </p:nvSpPr>
        <p:spPr/>
        <p:txBody>
          <a:bodyPr/>
          <a:lstStyle>
            <a:lvl1pPr>
              <a:defRPr/>
            </a:lvl1pPr>
          </a:lstStyle>
          <a:p>
            <a:fld id="{0A294B4D-C2E8-4514-8611-67EE284164DE}"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1035" name="Rectangle 11"/>
          <p:cNvSpPr>
            <a:spLocks noGrp="1" noChangeArrowheads="1"/>
          </p:cNvSpPr>
          <p:nvPr>
            <p:ph type="dt" sz="half" idx="2"/>
          </p:nvPr>
        </p:nvSpPr>
        <p:spPr bwMode="auto">
          <a:xfrm>
            <a:off x="1692275" y="6237288"/>
            <a:ext cx="792163"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fld id="{FB122CDB-7741-455A-A433-3487CBA818D1}" type="datetime1">
              <a:rPr lang="en-GB" smtClean="0"/>
              <a:t>21/03/2013</a:t>
            </a:fld>
            <a:endParaRPr lang="en-GB"/>
          </a:p>
        </p:txBody>
      </p:sp>
      <p:sp>
        <p:nvSpPr>
          <p:cNvPr id="1036" name="Rectangle 12"/>
          <p:cNvSpPr>
            <a:spLocks noGrp="1" noChangeArrowheads="1"/>
          </p:cNvSpPr>
          <p:nvPr>
            <p:ph type="ftr" sz="quarter" idx="3"/>
          </p:nvPr>
        </p:nvSpPr>
        <p:spPr bwMode="auto">
          <a:xfrm>
            <a:off x="2557463" y="6237288"/>
            <a:ext cx="4967287"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r>
              <a:rPr lang="en-GB" smtClean="0"/>
              <a:t>Entrepreneurship - lecture 6</a:t>
            </a:r>
            <a:endParaRPr lang="en-GB"/>
          </a:p>
        </p:txBody>
      </p:sp>
      <p:sp>
        <p:nvSpPr>
          <p:cNvPr id="1037" name="Rectangle 13"/>
          <p:cNvSpPr>
            <a:spLocks noGrp="1" noChangeArrowheads="1"/>
          </p:cNvSpPr>
          <p:nvPr>
            <p:ph type="sldNum" sz="quarter" idx="4"/>
          </p:nvPr>
        </p:nvSpPr>
        <p:spPr bwMode="auto">
          <a:xfrm>
            <a:off x="7669213" y="6237288"/>
            <a:ext cx="863600" cy="4333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000"/>
            </a:lvl1pPr>
          </a:lstStyle>
          <a:p>
            <a:fld id="{39F347A4-22F5-48A1-A31A-D5215BA474CD}"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dt="0"/>
  <p:txStyles>
    <p:titleStyle>
      <a:lvl1pPr algn="ctr" rtl="0" eaLnBrk="1" fontAlgn="base" hangingPunct="1">
        <a:spcBef>
          <a:spcPct val="0"/>
        </a:spcBef>
        <a:spcAft>
          <a:spcPct val="0"/>
        </a:spcAft>
        <a:defRPr sz="44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Myriad Pro" pitchFamily="34" charset="0"/>
        </a:defRPr>
      </a:lvl2pPr>
      <a:lvl3pPr algn="ctr" rtl="0" eaLnBrk="1" fontAlgn="base" hangingPunct="1">
        <a:spcBef>
          <a:spcPct val="0"/>
        </a:spcBef>
        <a:spcAft>
          <a:spcPct val="0"/>
        </a:spcAft>
        <a:defRPr sz="4400">
          <a:solidFill>
            <a:schemeClr val="tx2"/>
          </a:solidFill>
          <a:latin typeface="Myriad Pro" pitchFamily="34" charset="0"/>
        </a:defRPr>
      </a:lvl3pPr>
      <a:lvl4pPr algn="ctr" rtl="0" eaLnBrk="1" fontAlgn="base" hangingPunct="1">
        <a:spcBef>
          <a:spcPct val="0"/>
        </a:spcBef>
        <a:spcAft>
          <a:spcPct val="0"/>
        </a:spcAft>
        <a:defRPr sz="4400">
          <a:solidFill>
            <a:schemeClr val="tx2"/>
          </a:solidFill>
          <a:latin typeface="Myriad Pro" pitchFamily="34" charset="0"/>
        </a:defRPr>
      </a:lvl4pPr>
      <a:lvl5pPr algn="ctr" rtl="0" eaLnBrk="1" fontAlgn="base" hangingPunct="1">
        <a:spcBef>
          <a:spcPct val="0"/>
        </a:spcBef>
        <a:spcAft>
          <a:spcPct val="0"/>
        </a:spcAft>
        <a:defRPr sz="4400">
          <a:solidFill>
            <a:schemeClr val="tx2"/>
          </a:solidFill>
          <a:latin typeface="Myriad Pro" pitchFamily="34" charset="0"/>
        </a:defRPr>
      </a:lvl5pPr>
      <a:lvl6pPr marL="457200" algn="ctr" rtl="0" eaLnBrk="1" fontAlgn="base" hangingPunct="1">
        <a:spcBef>
          <a:spcPct val="0"/>
        </a:spcBef>
        <a:spcAft>
          <a:spcPct val="0"/>
        </a:spcAft>
        <a:defRPr sz="4400">
          <a:solidFill>
            <a:schemeClr val="tx2"/>
          </a:solidFill>
          <a:latin typeface="Myriad Pro" pitchFamily="34" charset="0"/>
        </a:defRPr>
      </a:lvl6pPr>
      <a:lvl7pPr marL="914400" algn="ctr" rtl="0" eaLnBrk="1" fontAlgn="base" hangingPunct="1">
        <a:spcBef>
          <a:spcPct val="0"/>
        </a:spcBef>
        <a:spcAft>
          <a:spcPct val="0"/>
        </a:spcAft>
        <a:defRPr sz="4400">
          <a:solidFill>
            <a:schemeClr val="tx2"/>
          </a:solidFill>
          <a:latin typeface="Myriad Pro" pitchFamily="34" charset="0"/>
        </a:defRPr>
      </a:lvl7pPr>
      <a:lvl8pPr marL="1371600" algn="ctr" rtl="0" eaLnBrk="1" fontAlgn="base" hangingPunct="1">
        <a:spcBef>
          <a:spcPct val="0"/>
        </a:spcBef>
        <a:spcAft>
          <a:spcPct val="0"/>
        </a:spcAft>
        <a:defRPr sz="4400">
          <a:solidFill>
            <a:schemeClr val="tx2"/>
          </a:solidFill>
          <a:latin typeface="Myriad Pro" pitchFamily="34" charset="0"/>
        </a:defRPr>
      </a:lvl8pPr>
      <a:lvl9pPr marL="1828800" algn="ctr" rtl="0" eaLnBrk="1" fontAlgn="base" hangingPunct="1">
        <a:spcBef>
          <a:spcPct val="0"/>
        </a:spcBef>
        <a:spcAft>
          <a:spcPct val="0"/>
        </a:spcAft>
        <a:defRPr sz="4400">
          <a:solidFill>
            <a:schemeClr val="tx2"/>
          </a:solidFill>
          <a:latin typeface="Myriad Pro" pitchFamily="34" charset="0"/>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defRPr>
      </a:lvl2pPr>
      <a:lvl3pPr marL="1143000" indent="-228600" algn="l" rtl="0" eaLnBrk="1" fontAlgn="base" hangingPunct="1">
        <a:spcBef>
          <a:spcPct val="20000"/>
        </a:spcBef>
        <a:spcAft>
          <a:spcPct val="0"/>
        </a:spcAft>
        <a:buChar char="•"/>
        <a:defRPr sz="2400">
          <a:solidFill>
            <a:schemeClr val="tx1"/>
          </a:solidFill>
          <a:latin typeface="+mn-lt"/>
        </a:defRPr>
      </a:lvl3pPr>
      <a:lvl4pPr marL="1600200" indent="-228600" algn="l" rtl="0" eaLnBrk="1" fontAlgn="base" hangingPunct="1">
        <a:spcBef>
          <a:spcPct val="20000"/>
        </a:spcBef>
        <a:spcAft>
          <a:spcPct val="0"/>
        </a:spcAft>
        <a:buChar char="–"/>
        <a:defRPr sz="2000">
          <a:solidFill>
            <a:schemeClr val="tx1"/>
          </a:solidFill>
          <a:latin typeface="+mn-lt"/>
        </a:defRPr>
      </a:lvl4pPr>
      <a:lvl5pPr marL="2057400" indent="-228600" algn="l" rtl="0" eaLnBrk="1" fontAlgn="base" hangingPunct="1">
        <a:spcBef>
          <a:spcPct val="20000"/>
        </a:spcBef>
        <a:spcAft>
          <a:spcPct val="0"/>
        </a:spcAft>
        <a:buChar char="»"/>
        <a:defRPr sz="2000">
          <a:solidFill>
            <a:schemeClr val="tx1"/>
          </a:solidFill>
          <a:latin typeface="+mn-lt"/>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2"/>
          <p:cNvSpPr>
            <a:spLocks noGrp="1" noChangeArrowheads="1"/>
          </p:cNvSpPr>
          <p:nvPr>
            <p:ph type="ctrTitle"/>
          </p:nvPr>
        </p:nvSpPr>
        <p:spPr/>
        <p:txBody>
          <a:bodyPr/>
          <a:lstStyle/>
          <a:p>
            <a:pPr eaLnBrk="1" hangingPunct="1"/>
            <a:r>
              <a:rPr lang="en-GB" sz="3200" b="1" dirty="0" smtClean="0">
                <a:solidFill>
                  <a:schemeClr val="tx1"/>
                </a:solidFill>
              </a:rPr>
              <a:t>SBMA7111 </a:t>
            </a:r>
            <a:r>
              <a:rPr lang="en-GB" sz="3200" b="1" dirty="0" smtClean="0">
                <a:solidFill>
                  <a:schemeClr val="tx1"/>
                </a:solidFill>
              </a:rPr>
              <a:t/>
            </a:r>
            <a:br>
              <a:rPr lang="en-GB" sz="3200" b="1" dirty="0" smtClean="0">
                <a:solidFill>
                  <a:schemeClr val="tx1"/>
                </a:solidFill>
              </a:rPr>
            </a:br>
            <a:r>
              <a:rPr lang="en-GB" sz="3200" b="1" dirty="0" smtClean="0">
                <a:solidFill>
                  <a:schemeClr val="tx1"/>
                </a:solidFill>
              </a:rPr>
              <a:t>Entrepreneurship</a:t>
            </a:r>
            <a:endParaRPr lang="en-GB" sz="3200" b="1" dirty="0" smtClean="0">
              <a:solidFill>
                <a:schemeClr val="tx1"/>
              </a:solidFill>
            </a:endParaRPr>
          </a:p>
        </p:txBody>
      </p:sp>
      <p:sp>
        <p:nvSpPr>
          <p:cNvPr id="6146" name="Rectangle 3"/>
          <p:cNvSpPr>
            <a:spLocks noGrp="1" noChangeArrowheads="1"/>
          </p:cNvSpPr>
          <p:nvPr>
            <p:ph type="subTitle" idx="1"/>
          </p:nvPr>
        </p:nvSpPr>
        <p:spPr>
          <a:xfrm>
            <a:off x="1371600" y="4365104"/>
            <a:ext cx="6400800" cy="1273696"/>
          </a:xfrm>
        </p:spPr>
        <p:txBody>
          <a:bodyPr/>
          <a:lstStyle/>
          <a:p>
            <a:pPr algn="r" eaLnBrk="1" hangingPunct="1"/>
            <a:r>
              <a:rPr lang="en-GB" sz="2400" dirty="0" smtClean="0"/>
              <a:t>Lecture</a:t>
            </a:r>
            <a:r>
              <a:rPr lang="en-GB" sz="2400" dirty="0" smtClean="0"/>
              <a:t> 6:  Relationship between small business sector and entrepreneurship</a:t>
            </a:r>
          </a:p>
          <a:p>
            <a:pPr algn="r" eaLnBrk="1" hangingPunct="1"/>
            <a:endParaRPr lang="en-US" sz="2400" dirty="0" smtClean="0"/>
          </a:p>
        </p:txBody>
      </p:sp>
      <p:sp>
        <p:nvSpPr>
          <p:cNvPr id="4" name="Footer Placeholder 3"/>
          <p:cNvSpPr>
            <a:spLocks noGrp="1"/>
          </p:cNvSpPr>
          <p:nvPr>
            <p:ph type="ftr" sz="quarter" idx="11"/>
          </p:nvPr>
        </p:nvSpPr>
        <p:spPr/>
        <p:txBody>
          <a:bodyPr/>
          <a:lstStyle/>
          <a:p>
            <a:r>
              <a:rPr lang="en-GB" smtClean="0"/>
              <a:t>Entrepreneurship - lecture 6</a:t>
            </a:r>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Footer Placeholder 4"/>
          <p:cNvSpPr>
            <a:spLocks noGrp="1"/>
          </p:cNvSpPr>
          <p:nvPr>
            <p:ph type="ftr" sz="quarter" idx="11"/>
          </p:nvPr>
        </p:nvSpPr>
        <p:spPr>
          <a:noFill/>
        </p:spPr>
        <p:txBody>
          <a:bodyPr/>
          <a:lstStyle/>
          <a:p>
            <a:r>
              <a:rPr lang="en-GB" smtClean="0"/>
              <a:t>Entrepreneurship - lecture 6</a:t>
            </a:r>
            <a:endParaRPr lang="en-GB" smtClean="0"/>
          </a:p>
        </p:txBody>
      </p:sp>
      <p:sp>
        <p:nvSpPr>
          <p:cNvPr id="4099" name="Rectangle 2"/>
          <p:cNvSpPr>
            <a:spLocks noGrp="1" noChangeArrowheads="1"/>
          </p:cNvSpPr>
          <p:nvPr>
            <p:ph type="title"/>
          </p:nvPr>
        </p:nvSpPr>
        <p:spPr>
          <a:xfrm>
            <a:off x="468313" y="260350"/>
            <a:ext cx="8675687" cy="1223963"/>
          </a:xfrm>
          <a:noFill/>
        </p:spPr>
        <p:txBody>
          <a:bodyPr lIns="92075" tIns="46038" rIns="92075" bIns="46038"/>
          <a:lstStyle/>
          <a:p>
            <a:pPr eaLnBrk="1" hangingPunct="1"/>
            <a:r>
              <a:rPr lang="en-GB" sz="3200" b="1" smtClean="0"/>
              <a:t>The place of the small business in the economy</a:t>
            </a:r>
          </a:p>
        </p:txBody>
      </p:sp>
      <p:sp>
        <p:nvSpPr>
          <p:cNvPr id="4100"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endParaRPr lang="en-GB" sz="2800" dirty="0" smtClean="0">
              <a:latin typeface="Comic Sans MS" pitchFamily="66" charset="0"/>
            </a:endParaRPr>
          </a:p>
          <a:p>
            <a:pPr eaLnBrk="1" hangingPunct="1">
              <a:buFont typeface="Wingdings" pitchFamily="2" charset="2"/>
              <a:buNone/>
            </a:pPr>
            <a:r>
              <a:rPr lang="en-GB" sz="2800" dirty="0" smtClean="0"/>
              <a:t>Familiarisation with:</a:t>
            </a:r>
          </a:p>
          <a:p>
            <a:pPr eaLnBrk="1" hangingPunct="1">
              <a:buFont typeface="Wingdings" pitchFamily="2" charset="2"/>
              <a:buNone/>
            </a:pPr>
            <a:endParaRPr lang="en-GB" sz="1600" dirty="0" smtClean="0"/>
          </a:p>
          <a:p>
            <a:pPr eaLnBrk="1" hangingPunct="1"/>
            <a:r>
              <a:rPr lang="en-US" sz="2400" dirty="0" smtClean="0"/>
              <a:t>Some definitions</a:t>
            </a:r>
          </a:p>
          <a:p>
            <a:pPr eaLnBrk="1" hangingPunct="1"/>
            <a:r>
              <a:rPr lang="en-GB" sz="2400" dirty="0" smtClean="0"/>
              <a:t>The increasing importance of small businesses</a:t>
            </a:r>
          </a:p>
          <a:p>
            <a:pPr eaLnBrk="1" hangingPunct="1"/>
            <a:r>
              <a:rPr lang="en-GB" sz="2400" dirty="0" smtClean="0"/>
              <a:t>Why have small businesses?</a:t>
            </a:r>
          </a:p>
          <a:p>
            <a:pPr eaLnBrk="1" hangingPunct="1"/>
            <a:r>
              <a:rPr lang="en-GB" sz="2400" dirty="0" smtClean="0"/>
              <a:t>Features of small </a:t>
            </a:r>
            <a:r>
              <a:rPr lang="en-GB" sz="2400" dirty="0" smtClean="0"/>
              <a:t>businesses</a:t>
            </a:r>
            <a:endParaRPr lang="en-US" sz="2400" dirty="0" smtClean="0"/>
          </a:p>
          <a:p>
            <a:pPr eaLnBrk="1" hangingPunct="1"/>
            <a:endParaRPr lang="en-US" sz="2400" dirty="0" smtClean="0"/>
          </a:p>
          <a:p>
            <a:pPr eaLnBrk="1" hangingPunct="1">
              <a:buFont typeface="Wingdings" pitchFamily="2" charset="2"/>
              <a:buNone/>
            </a:pPr>
            <a:r>
              <a:rPr lang="en-US" sz="2400" dirty="0" smtClean="0"/>
              <a:t>Re-think about some of the issues discussed in the Small Business module</a:t>
            </a:r>
            <a:endParaRPr lang="en-GB" sz="2400"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4"/>
          <p:cNvSpPr>
            <a:spLocks noGrp="1"/>
          </p:cNvSpPr>
          <p:nvPr>
            <p:ph type="ftr" sz="quarter" idx="11"/>
          </p:nvPr>
        </p:nvSpPr>
        <p:spPr>
          <a:noFill/>
        </p:spPr>
        <p:txBody>
          <a:bodyPr/>
          <a:lstStyle/>
          <a:p>
            <a:r>
              <a:rPr lang="en-GB" smtClean="0"/>
              <a:t>Entrepreneurship - lecture 6</a:t>
            </a:r>
            <a:endParaRPr lang="en-GB" smtClean="0"/>
          </a:p>
        </p:txBody>
      </p:sp>
      <p:sp>
        <p:nvSpPr>
          <p:cNvPr id="5123" name="Rectangle 2"/>
          <p:cNvSpPr>
            <a:spLocks noGrp="1" noChangeArrowheads="1"/>
          </p:cNvSpPr>
          <p:nvPr>
            <p:ph type="title"/>
          </p:nvPr>
        </p:nvSpPr>
        <p:spPr/>
        <p:txBody>
          <a:bodyPr/>
          <a:lstStyle/>
          <a:p>
            <a:pPr eaLnBrk="1" hangingPunct="1"/>
            <a:r>
              <a:rPr lang="en-US" sz="3600" b="1" smtClean="0"/>
              <a:t>Debates</a:t>
            </a:r>
            <a:endParaRPr lang="en-GB" sz="3600" b="1" smtClean="0"/>
          </a:p>
        </p:txBody>
      </p:sp>
      <p:sp>
        <p:nvSpPr>
          <p:cNvPr id="5124" name="Rectangle 3"/>
          <p:cNvSpPr>
            <a:spLocks noGrp="1" noChangeArrowheads="1"/>
          </p:cNvSpPr>
          <p:nvPr>
            <p:ph type="body" idx="1"/>
          </p:nvPr>
        </p:nvSpPr>
        <p:spPr>
          <a:xfrm>
            <a:off x="539750" y="1676400"/>
            <a:ext cx="8147050" cy="4495800"/>
          </a:xfrm>
        </p:spPr>
        <p:txBody>
          <a:bodyPr/>
          <a:lstStyle/>
          <a:p>
            <a:pPr algn="just" eaLnBrk="1" hangingPunct="1">
              <a:lnSpc>
                <a:spcPct val="80000"/>
              </a:lnSpc>
              <a:buFont typeface="Wingdings" pitchFamily="2" charset="2"/>
              <a:buNone/>
            </a:pPr>
            <a:endParaRPr lang="en-GB" sz="2800" smtClean="0">
              <a:latin typeface="Comic Sans MS" pitchFamily="66" charset="0"/>
              <a:cs typeface="Times New Roman" pitchFamily="18" charset="0"/>
            </a:endParaRPr>
          </a:p>
          <a:p>
            <a:pPr algn="just" eaLnBrk="1" hangingPunct="1">
              <a:lnSpc>
                <a:spcPct val="80000"/>
              </a:lnSpc>
            </a:pPr>
            <a:r>
              <a:rPr lang="en-GB" sz="2400" smtClean="0">
                <a:cs typeface="Times New Roman" pitchFamily="18" charset="0"/>
              </a:rPr>
              <a:t>There is no single, uniformly acceptable, definition of a SME (small and medium sized enterprise). </a:t>
            </a:r>
          </a:p>
          <a:p>
            <a:pPr algn="just" eaLnBrk="1" hangingPunct="1">
              <a:lnSpc>
                <a:spcPct val="80000"/>
              </a:lnSpc>
            </a:pPr>
            <a:endParaRPr lang="en-US" sz="2400" smtClean="0">
              <a:cs typeface="Times New Roman" pitchFamily="18" charset="0"/>
            </a:endParaRPr>
          </a:p>
          <a:p>
            <a:pPr algn="just" eaLnBrk="1" hangingPunct="1">
              <a:lnSpc>
                <a:spcPct val="80000"/>
              </a:lnSpc>
            </a:pPr>
            <a:r>
              <a:rPr lang="en-GB" sz="2400" smtClean="0">
                <a:cs typeface="Times New Roman" pitchFamily="18" charset="0"/>
              </a:rPr>
              <a:t>Total worth, relative size within industry; number of employees, value of products, annual sales or receipts, and net worth (Cochran, 1981). </a:t>
            </a:r>
          </a:p>
          <a:p>
            <a:pPr algn="just" eaLnBrk="1" hangingPunct="1">
              <a:lnSpc>
                <a:spcPct val="80000"/>
              </a:lnSpc>
            </a:pPr>
            <a:endParaRPr lang="en-US" sz="2400" smtClean="0">
              <a:cs typeface="Times New Roman" pitchFamily="18" charset="0"/>
            </a:endParaRPr>
          </a:p>
          <a:p>
            <a:pPr algn="just" eaLnBrk="1" hangingPunct="1">
              <a:lnSpc>
                <a:spcPct val="80000"/>
              </a:lnSpc>
            </a:pPr>
            <a:r>
              <a:rPr lang="en-GB" sz="2400" smtClean="0">
                <a:cs typeface="Times New Roman" pitchFamily="18" charset="0"/>
              </a:rPr>
              <a:t>European Commission </a:t>
            </a:r>
            <a:r>
              <a:rPr lang="en-US" sz="2400" smtClean="0">
                <a:cs typeface="Times New Roman" pitchFamily="18" charset="0"/>
              </a:rPr>
              <a:t>recommends, from policy making perspective</a:t>
            </a:r>
            <a:r>
              <a:rPr lang="en-GB" sz="2400" smtClean="0">
                <a:cs typeface="Times New Roman" pitchFamily="18" charset="0"/>
              </a:rPr>
              <a:t>, </a:t>
            </a:r>
            <a:r>
              <a:rPr lang="en-US" sz="2400" smtClean="0">
                <a:cs typeface="Times New Roman" pitchFamily="18" charset="0"/>
              </a:rPr>
              <a:t>to </a:t>
            </a:r>
            <a:r>
              <a:rPr lang="en-GB" sz="2400" smtClean="0">
                <a:cs typeface="Times New Roman" pitchFamily="18" charset="0"/>
              </a:rPr>
              <a:t>look at turnover and/or the balance sheet,  the economic independence of the enterprise, as well as the number of employees (European Network for SME Research, 1997). </a:t>
            </a:r>
            <a:endParaRPr lang="en-GB" sz="2400"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Footer Placeholder 4"/>
          <p:cNvSpPr>
            <a:spLocks noGrp="1"/>
          </p:cNvSpPr>
          <p:nvPr>
            <p:ph type="ftr" sz="quarter" idx="11"/>
          </p:nvPr>
        </p:nvSpPr>
        <p:spPr>
          <a:noFill/>
        </p:spPr>
        <p:txBody>
          <a:bodyPr/>
          <a:lstStyle/>
          <a:p>
            <a:r>
              <a:rPr lang="en-GB" smtClean="0"/>
              <a:t>Entrepreneurship - lecture 6</a:t>
            </a:r>
            <a:endParaRPr lang="en-GB" smtClean="0"/>
          </a:p>
        </p:txBody>
      </p:sp>
      <p:sp>
        <p:nvSpPr>
          <p:cNvPr id="6147" name="Rectangle 2"/>
          <p:cNvSpPr>
            <a:spLocks noGrp="1" noChangeArrowheads="1"/>
          </p:cNvSpPr>
          <p:nvPr>
            <p:ph type="title"/>
          </p:nvPr>
        </p:nvSpPr>
        <p:spPr/>
        <p:txBody>
          <a:bodyPr/>
          <a:lstStyle/>
          <a:p>
            <a:pPr eaLnBrk="1" hangingPunct="1"/>
            <a:r>
              <a:rPr lang="en-US" sz="3600" b="1" smtClean="0"/>
              <a:t>Definitions</a:t>
            </a:r>
            <a:endParaRPr lang="en-GB" sz="3600" b="1" smtClean="0"/>
          </a:p>
        </p:txBody>
      </p:sp>
      <p:sp>
        <p:nvSpPr>
          <p:cNvPr id="6148" name="Rectangle 3"/>
          <p:cNvSpPr>
            <a:spLocks noGrp="1" noChangeArrowheads="1"/>
          </p:cNvSpPr>
          <p:nvPr>
            <p:ph type="body" idx="1"/>
          </p:nvPr>
        </p:nvSpPr>
        <p:spPr/>
        <p:txBody>
          <a:bodyPr/>
          <a:lstStyle/>
          <a:p>
            <a:pPr algn="just" eaLnBrk="1" hangingPunct="1">
              <a:lnSpc>
                <a:spcPct val="90000"/>
              </a:lnSpc>
              <a:buFont typeface="Wingdings" pitchFamily="2" charset="2"/>
              <a:buNone/>
            </a:pPr>
            <a:r>
              <a:rPr lang="en-GB" sz="2800" smtClean="0">
                <a:cs typeface="Times New Roman" pitchFamily="18" charset="0"/>
              </a:rPr>
              <a:t>Bolton </a:t>
            </a:r>
            <a:r>
              <a:rPr lang="en-US" sz="2800" smtClean="0">
                <a:cs typeface="Times New Roman" pitchFamily="18" charset="0"/>
              </a:rPr>
              <a:t>Committee’s </a:t>
            </a:r>
            <a:r>
              <a:rPr lang="en-GB" sz="2800" smtClean="0">
                <a:cs typeface="Times New Roman" pitchFamily="18" charset="0"/>
              </a:rPr>
              <a:t>(1971) </a:t>
            </a:r>
            <a:r>
              <a:rPr lang="en-US" sz="2800" smtClean="0">
                <a:cs typeface="Times New Roman" pitchFamily="18" charset="0"/>
              </a:rPr>
              <a:t>economic definition:</a:t>
            </a:r>
          </a:p>
          <a:p>
            <a:pPr algn="just" eaLnBrk="1" hangingPunct="1">
              <a:lnSpc>
                <a:spcPct val="90000"/>
              </a:lnSpc>
            </a:pPr>
            <a:endParaRPr lang="en-US" sz="2800" smtClean="0">
              <a:cs typeface="Times New Roman" pitchFamily="18" charset="0"/>
            </a:endParaRPr>
          </a:p>
          <a:p>
            <a:pPr lvl="1" algn="just" eaLnBrk="1" hangingPunct="1">
              <a:lnSpc>
                <a:spcPct val="90000"/>
              </a:lnSpc>
            </a:pPr>
            <a:r>
              <a:rPr lang="en-GB" smtClean="0">
                <a:cs typeface="Times New Roman" pitchFamily="18" charset="0"/>
              </a:rPr>
              <a:t>an independent business</a:t>
            </a:r>
            <a:r>
              <a:rPr lang="en-US" smtClean="0">
                <a:cs typeface="Times New Roman" pitchFamily="18" charset="0"/>
              </a:rPr>
              <a:t>;</a:t>
            </a:r>
          </a:p>
          <a:p>
            <a:pPr lvl="1" algn="just" eaLnBrk="1" hangingPunct="1">
              <a:lnSpc>
                <a:spcPct val="90000"/>
              </a:lnSpc>
            </a:pPr>
            <a:r>
              <a:rPr lang="en-GB" smtClean="0">
                <a:cs typeface="Times New Roman" pitchFamily="18" charset="0"/>
              </a:rPr>
              <a:t>managed by its owner or part-owners in a </a:t>
            </a:r>
            <a:r>
              <a:rPr lang="en-US" smtClean="0">
                <a:cs typeface="Times New Roman" pitchFamily="18" charset="0"/>
              </a:rPr>
              <a:t> </a:t>
            </a:r>
            <a:r>
              <a:rPr lang="en-GB" smtClean="0">
                <a:cs typeface="Times New Roman" pitchFamily="18" charset="0"/>
              </a:rPr>
              <a:t>personalised way</a:t>
            </a:r>
            <a:r>
              <a:rPr lang="en-US" smtClean="0">
                <a:cs typeface="Times New Roman" pitchFamily="18" charset="0"/>
              </a:rPr>
              <a:t>;</a:t>
            </a:r>
            <a:r>
              <a:rPr lang="en-GB" smtClean="0">
                <a:cs typeface="Times New Roman" pitchFamily="18" charset="0"/>
              </a:rPr>
              <a:t> and </a:t>
            </a:r>
            <a:endParaRPr lang="en-US" smtClean="0">
              <a:cs typeface="Times New Roman" pitchFamily="18" charset="0"/>
            </a:endParaRPr>
          </a:p>
          <a:p>
            <a:pPr lvl="1" algn="just" eaLnBrk="1" hangingPunct="1">
              <a:lnSpc>
                <a:spcPct val="90000"/>
              </a:lnSpc>
            </a:pPr>
            <a:r>
              <a:rPr lang="en-GB" smtClean="0">
                <a:cs typeface="Times New Roman" pitchFamily="18" charset="0"/>
              </a:rPr>
              <a:t>having a relatively small market share. </a:t>
            </a:r>
            <a:endParaRPr lang="en-US" smtClean="0">
              <a:cs typeface="Times New Roman" pitchFamily="18" charset="0"/>
            </a:endParaRPr>
          </a:p>
          <a:p>
            <a:pPr algn="just" eaLnBrk="1" hangingPunct="1">
              <a:lnSpc>
                <a:spcPct val="90000"/>
              </a:lnSpc>
              <a:buFont typeface="Wingdings" pitchFamily="2" charset="2"/>
              <a:buNone/>
            </a:pPr>
            <a:r>
              <a:rPr lang="en-GB" sz="2800" smtClean="0"/>
              <a:t/>
            </a:r>
            <a:br>
              <a:rPr lang="en-GB" sz="2800" smtClean="0"/>
            </a:br>
            <a:endParaRPr lang="en-GB" sz="2800" smtClean="0">
              <a:cs typeface="Times New Roman" pitchFamily="18" charset="0"/>
            </a:endParaRPr>
          </a:p>
          <a:p>
            <a:pPr eaLnBrk="1" hangingPunct="1">
              <a:lnSpc>
                <a:spcPct val="90000"/>
              </a:lnSpc>
            </a:pPr>
            <a:endParaRPr lang="en-GB" sz="2800" smtClean="0"/>
          </a:p>
          <a:p>
            <a:pPr eaLnBrk="1" hangingPunct="1">
              <a:lnSpc>
                <a:spcPct val="90000"/>
              </a:lnSpc>
            </a:pPr>
            <a:endParaRPr lang="en-GB" sz="2800" smtClean="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Footer Placeholder 2"/>
          <p:cNvSpPr>
            <a:spLocks noGrp="1"/>
          </p:cNvSpPr>
          <p:nvPr>
            <p:ph type="ftr" sz="quarter" idx="11"/>
          </p:nvPr>
        </p:nvSpPr>
        <p:spPr>
          <a:noFill/>
        </p:spPr>
        <p:txBody>
          <a:bodyPr/>
          <a:lstStyle/>
          <a:p>
            <a:r>
              <a:rPr lang="en-GB" smtClean="0"/>
              <a:t>Entrepreneurship - lecture 6</a:t>
            </a:r>
            <a:endParaRPr lang="en-GB" smtClean="0"/>
          </a:p>
        </p:txBody>
      </p:sp>
      <p:sp>
        <p:nvSpPr>
          <p:cNvPr id="7171" name="Rectangle 1026"/>
          <p:cNvSpPr>
            <a:spLocks noChangeArrowheads="1"/>
          </p:cNvSpPr>
          <p:nvPr/>
        </p:nvSpPr>
        <p:spPr bwMode="auto">
          <a:xfrm>
            <a:off x="179388" y="333375"/>
            <a:ext cx="8640762" cy="1041400"/>
          </a:xfrm>
          <a:prstGeom prst="rect">
            <a:avLst/>
          </a:prstGeom>
          <a:noFill/>
          <a:ln w="9525">
            <a:noFill/>
            <a:miter lim="800000"/>
            <a:headEnd/>
            <a:tailEnd/>
          </a:ln>
        </p:spPr>
        <p:txBody>
          <a:bodyPr lIns="92075" tIns="46038" rIns="92075" bIns="46038" anchor="b"/>
          <a:lstStyle/>
          <a:p>
            <a:r>
              <a:rPr lang="en-US" sz="2800" b="1">
                <a:solidFill>
                  <a:schemeClr val="tx2"/>
                </a:solidFill>
                <a:latin typeface="Calibri" pitchFamily="34" charset="0"/>
                <a:cs typeface="Times New Roman" pitchFamily="18" charset="0"/>
              </a:rPr>
              <a:t>Department of Trade and Industry (DTI) Definition (1997)</a:t>
            </a:r>
            <a:r>
              <a:rPr lang="en-US" sz="2800" b="1">
                <a:solidFill>
                  <a:srgbClr val="000000"/>
                </a:solidFill>
                <a:latin typeface="Calibri" pitchFamily="34" charset="0"/>
                <a:cs typeface="Times New Roman" pitchFamily="18" charset="0"/>
              </a:rPr>
              <a:t> </a:t>
            </a:r>
            <a:r>
              <a:rPr lang="en-US" sz="2800" b="1">
                <a:solidFill>
                  <a:schemeClr val="tx2"/>
                </a:solidFill>
                <a:latin typeface="Calibri" pitchFamily="34" charset="0"/>
              </a:rPr>
              <a:t> </a:t>
            </a:r>
            <a:endParaRPr lang="en-GB" sz="2800" b="1">
              <a:solidFill>
                <a:schemeClr val="tx2"/>
              </a:solidFill>
              <a:latin typeface="Calibri" pitchFamily="34" charset="0"/>
            </a:endParaRPr>
          </a:p>
        </p:txBody>
      </p:sp>
      <p:sp>
        <p:nvSpPr>
          <p:cNvPr id="7172" name="Rectangle 1027"/>
          <p:cNvSpPr>
            <a:spLocks noChangeArrowheads="1"/>
          </p:cNvSpPr>
          <p:nvPr/>
        </p:nvSpPr>
        <p:spPr bwMode="auto">
          <a:xfrm>
            <a:off x="533400" y="1905000"/>
            <a:ext cx="8382000" cy="4267200"/>
          </a:xfrm>
          <a:prstGeom prst="rect">
            <a:avLst/>
          </a:prstGeom>
          <a:noFill/>
          <a:ln w="9525">
            <a:noFill/>
            <a:miter lim="800000"/>
            <a:headEnd/>
            <a:tailEnd/>
          </a:ln>
        </p:spPr>
        <p:txBody>
          <a:bodyPr lIns="92075" tIns="46038" rIns="92075" bIns="46038"/>
          <a:lstStyle/>
          <a:p>
            <a:pPr marL="342900" indent="-342900" algn="just">
              <a:spcBef>
                <a:spcPct val="20000"/>
              </a:spcBef>
              <a:buSzPct val="85000"/>
            </a:pPr>
            <a:r>
              <a:rPr lang="en-US" sz="2000">
                <a:solidFill>
                  <a:schemeClr val="tx2"/>
                </a:solidFill>
                <a:latin typeface="Calibri" pitchFamily="34" charset="0"/>
                <a:cs typeface="Times New Roman" pitchFamily="18" charset="0"/>
              </a:rPr>
              <a:t>DTI’s definition provides a global framework directed toward small and medium enterprises: </a:t>
            </a:r>
            <a:endParaRPr lang="en-US" sz="2000" b="1">
              <a:solidFill>
                <a:schemeClr val="tx2"/>
              </a:solidFill>
              <a:latin typeface="Calibri" pitchFamily="34" charset="0"/>
              <a:cs typeface="Times New Roman" pitchFamily="18" charset="0"/>
            </a:endParaRPr>
          </a:p>
          <a:p>
            <a:pPr marL="342900" indent="-342900" algn="just">
              <a:spcBef>
                <a:spcPct val="20000"/>
              </a:spcBef>
              <a:buSzPct val="85000"/>
            </a:pPr>
            <a:r>
              <a:rPr lang="en-US" sz="2000">
                <a:solidFill>
                  <a:schemeClr val="tx2"/>
                </a:solidFill>
                <a:latin typeface="Calibri" pitchFamily="34" charset="0"/>
                <a:cs typeface="Times New Roman" pitchFamily="18" charset="0"/>
              </a:rPr>
              <a:t> </a:t>
            </a:r>
            <a:endParaRPr lang="en-US" sz="2000" b="1">
              <a:solidFill>
                <a:schemeClr val="tx2"/>
              </a:solidFill>
              <a:latin typeface="Calibri" pitchFamily="34" charset="0"/>
              <a:cs typeface="Times New Roman" pitchFamily="18" charset="0"/>
            </a:endParaRPr>
          </a:p>
          <a:p>
            <a:pPr marL="742950" lvl="1" indent="-285750" algn="just">
              <a:spcBef>
                <a:spcPct val="20000"/>
              </a:spcBef>
              <a:buClr>
                <a:schemeClr val="bg2"/>
              </a:buClr>
              <a:buSzPct val="70000"/>
              <a:buFont typeface="Wingdings" pitchFamily="2" charset="2"/>
              <a:buChar char="n"/>
            </a:pPr>
            <a:r>
              <a:rPr lang="en-US" sz="2000">
                <a:solidFill>
                  <a:schemeClr val="tx2"/>
                </a:solidFill>
                <a:latin typeface="Calibri" pitchFamily="34" charset="0"/>
                <a:cs typeface="Times New Roman" pitchFamily="18" charset="0"/>
              </a:rPr>
              <a:t>Micro enterprises, which employ less than 10 employees;</a:t>
            </a:r>
          </a:p>
          <a:p>
            <a:pPr marL="742950" lvl="1" indent="-285750" algn="just">
              <a:spcBef>
                <a:spcPct val="20000"/>
              </a:spcBef>
              <a:buClr>
                <a:schemeClr val="bg2"/>
              </a:buClr>
              <a:buSzPct val="70000"/>
              <a:buFont typeface="Wingdings" pitchFamily="2" charset="2"/>
              <a:buChar char="n"/>
            </a:pPr>
            <a:endParaRPr lang="en-US" sz="2000">
              <a:solidFill>
                <a:schemeClr val="tx2"/>
              </a:solidFill>
              <a:latin typeface="Calibri" pitchFamily="34" charset="0"/>
              <a:cs typeface="Times New Roman" pitchFamily="18" charset="0"/>
            </a:endParaRPr>
          </a:p>
          <a:p>
            <a:pPr marL="742950" lvl="1" indent="-285750" algn="just">
              <a:spcBef>
                <a:spcPct val="20000"/>
              </a:spcBef>
              <a:buClr>
                <a:schemeClr val="bg2"/>
              </a:buClr>
              <a:buSzPct val="70000"/>
              <a:buFont typeface="Wingdings" pitchFamily="2" charset="2"/>
              <a:buChar char="n"/>
            </a:pPr>
            <a:r>
              <a:rPr lang="en-US" sz="2000">
                <a:solidFill>
                  <a:schemeClr val="tx2"/>
                </a:solidFill>
                <a:latin typeface="Calibri" pitchFamily="34" charset="0"/>
                <a:cs typeface="Times New Roman" pitchFamily="18" charset="0"/>
              </a:rPr>
              <a:t>Small enterprises, which employ between 10 and 49 employees;</a:t>
            </a:r>
          </a:p>
          <a:p>
            <a:pPr marL="742950" lvl="1" indent="-285750" algn="just">
              <a:spcBef>
                <a:spcPct val="20000"/>
              </a:spcBef>
              <a:buClr>
                <a:schemeClr val="bg2"/>
              </a:buClr>
              <a:buSzPct val="70000"/>
              <a:buFont typeface="Wingdings" pitchFamily="2" charset="2"/>
              <a:buChar char="n"/>
            </a:pPr>
            <a:endParaRPr lang="en-US" sz="2000">
              <a:solidFill>
                <a:schemeClr val="tx2"/>
              </a:solidFill>
              <a:latin typeface="Calibri" pitchFamily="34" charset="0"/>
              <a:cs typeface="Times New Roman" pitchFamily="18" charset="0"/>
            </a:endParaRPr>
          </a:p>
          <a:p>
            <a:pPr marL="742950" lvl="1" indent="-285750" algn="just">
              <a:spcBef>
                <a:spcPct val="20000"/>
              </a:spcBef>
              <a:buClr>
                <a:schemeClr val="bg2"/>
              </a:buClr>
              <a:buSzPct val="70000"/>
              <a:buFont typeface="Wingdings" pitchFamily="2" charset="2"/>
              <a:buChar char="n"/>
            </a:pPr>
            <a:r>
              <a:rPr lang="en-US" sz="2000">
                <a:solidFill>
                  <a:schemeClr val="tx2"/>
                </a:solidFill>
                <a:latin typeface="Calibri" pitchFamily="34" charset="0"/>
                <a:cs typeface="Times New Roman" pitchFamily="18" charset="0"/>
              </a:rPr>
              <a:t>Medium-sized enterprises are those which provide jobs for between 50 and 249 employees;</a:t>
            </a:r>
          </a:p>
          <a:p>
            <a:pPr marL="742950" lvl="1" indent="-285750" algn="just">
              <a:spcBef>
                <a:spcPct val="20000"/>
              </a:spcBef>
              <a:buClr>
                <a:schemeClr val="bg2"/>
              </a:buClr>
              <a:buSzPct val="70000"/>
              <a:buFont typeface="Wingdings" pitchFamily="2" charset="2"/>
              <a:buChar char="n"/>
            </a:pPr>
            <a:endParaRPr lang="en-US" sz="2000">
              <a:solidFill>
                <a:schemeClr val="tx2"/>
              </a:solidFill>
              <a:latin typeface="Calibri" pitchFamily="34" charset="0"/>
              <a:cs typeface="Times New Roman" pitchFamily="18" charset="0"/>
            </a:endParaRPr>
          </a:p>
          <a:p>
            <a:pPr marL="742950" lvl="1" indent="-285750" algn="just">
              <a:spcBef>
                <a:spcPct val="20000"/>
              </a:spcBef>
              <a:buClr>
                <a:schemeClr val="bg2"/>
              </a:buClr>
              <a:buSzPct val="70000"/>
              <a:buFont typeface="Wingdings" pitchFamily="2" charset="2"/>
              <a:buChar char="n"/>
            </a:pPr>
            <a:r>
              <a:rPr lang="en-GB" sz="2000">
                <a:solidFill>
                  <a:schemeClr val="tx2"/>
                </a:solidFill>
                <a:latin typeface="Calibri" pitchFamily="34" charset="0"/>
                <a:cs typeface="Times New Roman" pitchFamily="18" charset="0"/>
              </a:rPr>
              <a:t>Large enterprises, providing a job for 250 or more employees</a:t>
            </a:r>
            <a:r>
              <a:rPr lang="en-GB" sz="2000">
                <a:solidFill>
                  <a:schemeClr val="tx2"/>
                </a:solidFill>
                <a:latin typeface="Times New Roman" pitchFamily="18" charset="0"/>
                <a:cs typeface="Times New Roman" pitchFamily="18" charset="0"/>
              </a:rPr>
              <a:t>.</a:t>
            </a:r>
            <a:endParaRPr lang="en-US" sz="2000">
              <a:solidFill>
                <a:schemeClr val="tx2"/>
              </a:solidFill>
              <a:latin typeface="Times New Roman" pitchFamily="18" charset="0"/>
              <a:cs typeface="Times New Roman" pitchFamily="18" charset="0"/>
            </a:endParaRPr>
          </a:p>
          <a:p>
            <a:pPr marL="342900" indent="-342900">
              <a:spcBef>
                <a:spcPct val="20000"/>
              </a:spcBef>
              <a:buSzPct val="85000"/>
              <a:buFontTx/>
              <a:buBlip>
                <a:blip r:embed="rId3"/>
              </a:buBlip>
            </a:pPr>
            <a:endParaRPr lang="en-GB" sz="2000">
              <a:solidFill>
                <a:schemeClr val="tx2"/>
              </a:solidFill>
              <a:latin typeface="Times New Roman" pitchFamily="18" charset="0"/>
            </a:endParaRPr>
          </a:p>
          <a:p>
            <a:pPr marL="342900" indent="-342900" algn="just">
              <a:spcBef>
                <a:spcPct val="20000"/>
              </a:spcBef>
              <a:buSzPct val="85000"/>
              <a:buFontTx/>
              <a:buBlip>
                <a:blip r:embed="rId3"/>
              </a:buBlip>
            </a:pPr>
            <a:endParaRPr lang="en-US" sz="2800" b="1">
              <a:solidFill>
                <a:srgbClr val="000000"/>
              </a:solidFill>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Footer Placeholder 4"/>
          <p:cNvSpPr>
            <a:spLocks noGrp="1"/>
          </p:cNvSpPr>
          <p:nvPr>
            <p:ph type="ftr" sz="quarter" idx="11"/>
          </p:nvPr>
        </p:nvSpPr>
        <p:spPr>
          <a:noFill/>
        </p:spPr>
        <p:txBody>
          <a:bodyPr/>
          <a:lstStyle/>
          <a:p>
            <a:r>
              <a:rPr lang="en-GB" smtClean="0"/>
              <a:t>Entrepreneurship - lecture 6</a:t>
            </a:r>
            <a:endParaRPr lang="en-GB" smtClean="0"/>
          </a:p>
        </p:txBody>
      </p:sp>
      <p:sp>
        <p:nvSpPr>
          <p:cNvPr id="8195" name="Rectangle 3"/>
          <p:cNvSpPr>
            <a:spLocks noGrp="1" noChangeArrowheads="1"/>
          </p:cNvSpPr>
          <p:nvPr>
            <p:ph type="body" idx="1"/>
          </p:nvPr>
        </p:nvSpPr>
        <p:spPr>
          <a:noFill/>
        </p:spPr>
        <p:txBody>
          <a:bodyPr lIns="92075" tIns="46038" rIns="92075" bIns="46038"/>
          <a:lstStyle/>
          <a:p>
            <a:pPr>
              <a:lnSpc>
                <a:spcPct val="90000"/>
              </a:lnSpc>
              <a:spcBef>
                <a:spcPct val="0"/>
              </a:spcBef>
              <a:buFont typeface="Wingdings" pitchFamily="2" charset="2"/>
              <a:buNone/>
            </a:pPr>
            <a:r>
              <a:rPr lang="en-GB" sz="2800" smtClean="0"/>
              <a:t>Increase in numbers of small businesses within the economy.</a:t>
            </a:r>
            <a:r>
              <a:rPr lang="en-GB" smtClean="0"/>
              <a:t>  </a:t>
            </a:r>
          </a:p>
          <a:p>
            <a:pPr>
              <a:lnSpc>
                <a:spcPct val="90000"/>
              </a:lnSpc>
              <a:spcBef>
                <a:spcPct val="0"/>
              </a:spcBef>
              <a:buFont typeface="Wingdings" pitchFamily="2" charset="2"/>
              <a:buNone/>
            </a:pPr>
            <a:endParaRPr lang="en-GB" smtClean="0"/>
          </a:p>
          <a:p>
            <a:pPr>
              <a:lnSpc>
                <a:spcPct val="90000"/>
              </a:lnSpc>
              <a:spcBef>
                <a:spcPct val="0"/>
              </a:spcBef>
              <a:buFontTx/>
              <a:buChar char="•"/>
            </a:pPr>
            <a:r>
              <a:rPr lang="en-GB" sz="2400" smtClean="0"/>
              <a:t>Vast majority of registered businesses are small</a:t>
            </a:r>
          </a:p>
          <a:p>
            <a:pPr>
              <a:lnSpc>
                <a:spcPct val="90000"/>
              </a:lnSpc>
              <a:spcBef>
                <a:spcPct val="0"/>
              </a:spcBef>
              <a:buFontTx/>
              <a:buChar char="•"/>
            </a:pPr>
            <a:r>
              <a:rPr lang="en-US" sz="2400" smtClean="0"/>
              <a:t>9</a:t>
            </a:r>
            <a:r>
              <a:rPr lang="en-GB" sz="2400" smtClean="0"/>
              <a:t>6% of companies in UK have fewer than 20 employees </a:t>
            </a:r>
          </a:p>
          <a:p>
            <a:pPr>
              <a:lnSpc>
                <a:spcPct val="90000"/>
              </a:lnSpc>
              <a:spcBef>
                <a:spcPct val="0"/>
              </a:spcBef>
              <a:buFontTx/>
              <a:buChar char="•"/>
            </a:pPr>
            <a:r>
              <a:rPr lang="en-GB" sz="2400" smtClean="0"/>
              <a:t>Businesses with fewer than 100 employees account for over 50% of all employment</a:t>
            </a:r>
            <a:endParaRPr lang="en-US" sz="2400" smtClean="0"/>
          </a:p>
          <a:p>
            <a:pPr eaLnBrk="1" hangingPunct="1">
              <a:lnSpc>
                <a:spcPct val="90000"/>
              </a:lnSpc>
              <a:buFont typeface="Wingdings" pitchFamily="2" charset="2"/>
              <a:buNone/>
            </a:pPr>
            <a:r>
              <a:rPr lang="en-GB" smtClean="0"/>
              <a:t> </a:t>
            </a:r>
          </a:p>
        </p:txBody>
      </p:sp>
      <p:sp>
        <p:nvSpPr>
          <p:cNvPr id="8196" name="Rectangle 4"/>
          <p:cNvSpPr>
            <a:spLocks noGrp="1" noChangeArrowheads="1"/>
          </p:cNvSpPr>
          <p:nvPr>
            <p:ph type="title"/>
          </p:nvPr>
        </p:nvSpPr>
        <p:spPr/>
        <p:txBody>
          <a:bodyPr/>
          <a:lstStyle/>
          <a:p>
            <a:pPr eaLnBrk="1" hangingPunct="1"/>
            <a:endParaRPr lang="en-US" smtClean="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Footer Placeholder 4"/>
          <p:cNvSpPr>
            <a:spLocks noGrp="1"/>
          </p:cNvSpPr>
          <p:nvPr>
            <p:ph type="ftr" sz="quarter" idx="11"/>
          </p:nvPr>
        </p:nvSpPr>
        <p:spPr>
          <a:noFill/>
        </p:spPr>
        <p:txBody>
          <a:bodyPr/>
          <a:lstStyle/>
          <a:p>
            <a:r>
              <a:rPr lang="en-GB" smtClean="0"/>
              <a:t>Entrepreneurship - lecture 6</a:t>
            </a:r>
            <a:endParaRPr lang="en-GB" smtClean="0"/>
          </a:p>
        </p:txBody>
      </p:sp>
      <p:sp>
        <p:nvSpPr>
          <p:cNvPr id="18435" name="Rectangle 2"/>
          <p:cNvSpPr>
            <a:spLocks noGrp="1" noChangeArrowheads="1"/>
          </p:cNvSpPr>
          <p:nvPr>
            <p:ph type="title"/>
          </p:nvPr>
        </p:nvSpPr>
        <p:spPr>
          <a:xfrm>
            <a:off x="179388" y="274638"/>
            <a:ext cx="8785225" cy="1143000"/>
          </a:xfrm>
          <a:noFill/>
        </p:spPr>
        <p:txBody>
          <a:bodyPr lIns="92075" tIns="46038" rIns="92075" bIns="46038"/>
          <a:lstStyle/>
          <a:p>
            <a:pPr eaLnBrk="1" hangingPunct="1"/>
            <a:r>
              <a:rPr lang="en-GB" sz="2500" b="1" smtClean="0">
                <a:latin typeface="Comic Sans MS" pitchFamily="66" charset="0"/>
              </a:rPr>
              <a:t> </a:t>
            </a:r>
            <a:br>
              <a:rPr lang="en-GB" sz="2500" b="1" smtClean="0">
                <a:latin typeface="Comic Sans MS" pitchFamily="66" charset="0"/>
              </a:rPr>
            </a:br>
            <a:r>
              <a:rPr lang="en-GB" sz="2800" b="1" smtClean="0"/>
              <a:t>Relationship between entrepreneurship &amp; small business</a:t>
            </a:r>
            <a:r>
              <a:rPr lang="en-GB" sz="3200" b="1" smtClean="0"/>
              <a:t/>
            </a:r>
            <a:br>
              <a:rPr lang="en-GB" sz="3200" b="1" smtClean="0"/>
            </a:br>
            <a:endParaRPr lang="en-GB" sz="3200" b="1" smtClean="0"/>
          </a:p>
        </p:txBody>
      </p:sp>
      <p:sp>
        <p:nvSpPr>
          <p:cNvPr id="18436" name="Rectangle 3"/>
          <p:cNvSpPr>
            <a:spLocks noGrp="1" noChangeArrowheads="1"/>
          </p:cNvSpPr>
          <p:nvPr>
            <p:ph type="body" idx="1"/>
          </p:nvPr>
        </p:nvSpPr>
        <p:spPr>
          <a:noFill/>
        </p:spPr>
        <p:txBody>
          <a:bodyPr lIns="92075" tIns="46038" rIns="92075" bIns="46038"/>
          <a:lstStyle/>
          <a:p>
            <a:pPr eaLnBrk="1" hangingPunct="1">
              <a:lnSpc>
                <a:spcPct val="80000"/>
              </a:lnSpc>
              <a:buFont typeface="Wingdings" pitchFamily="2" charset="2"/>
              <a:buNone/>
            </a:pPr>
            <a:r>
              <a:rPr lang="en-GB" sz="2800" b="1" i="1" dirty="0" smtClean="0">
                <a:latin typeface="Comic Sans MS" pitchFamily="66" charset="0"/>
              </a:rPr>
              <a:t> </a:t>
            </a:r>
            <a:r>
              <a:rPr lang="en-GB" sz="2800" b="1" dirty="0" err="1" smtClean="0"/>
              <a:t>Birley</a:t>
            </a:r>
            <a:r>
              <a:rPr lang="en-GB" sz="2800" b="1" dirty="0" smtClean="0"/>
              <a:t> (In Burns &amp; </a:t>
            </a:r>
            <a:r>
              <a:rPr lang="en-GB" sz="2800" b="1" dirty="0" err="1" smtClean="0"/>
              <a:t>Dewh</a:t>
            </a:r>
            <a:r>
              <a:rPr lang="en-US" sz="2800" b="1" dirty="0" smtClean="0"/>
              <a:t>u</a:t>
            </a:r>
            <a:r>
              <a:rPr lang="en-GB" sz="2800" b="1" dirty="0" err="1" smtClean="0"/>
              <a:t>rst</a:t>
            </a:r>
            <a:r>
              <a:rPr lang="en-GB" sz="2800" b="1" dirty="0" smtClean="0"/>
              <a:t>, 1994 )</a:t>
            </a:r>
          </a:p>
          <a:p>
            <a:pPr eaLnBrk="1" hangingPunct="1">
              <a:lnSpc>
                <a:spcPct val="80000"/>
              </a:lnSpc>
              <a:buFont typeface="Wingdings" pitchFamily="2" charset="2"/>
              <a:buNone/>
            </a:pPr>
            <a:r>
              <a:rPr lang="en-GB" sz="2800" b="1" dirty="0" err="1" smtClean="0"/>
              <a:t>Carland</a:t>
            </a:r>
            <a:r>
              <a:rPr lang="en-GB" sz="2800" b="1" dirty="0" smtClean="0"/>
              <a:t> et al (1984) construct two dichotomies</a:t>
            </a:r>
            <a:r>
              <a:rPr lang="en-GB" sz="2800" b="1" dirty="0" smtClean="0"/>
              <a:t>:</a:t>
            </a:r>
          </a:p>
          <a:p>
            <a:pPr eaLnBrk="1" hangingPunct="1">
              <a:lnSpc>
                <a:spcPct val="80000"/>
              </a:lnSpc>
              <a:buFont typeface="Wingdings" pitchFamily="2" charset="2"/>
              <a:buNone/>
            </a:pPr>
            <a:endParaRPr lang="en-GB" sz="2800" b="1" dirty="0" smtClean="0"/>
          </a:p>
          <a:p>
            <a:pPr eaLnBrk="1" hangingPunct="1">
              <a:lnSpc>
                <a:spcPct val="80000"/>
              </a:lnSpc>
              <a:buFont typeface="Wingdings" pitchFamily="2" charset="2"/>
              <a:buNone/>
            </a:pPr>
            <a:r>
              <a:rPr lang="en-GB" sz="2400" dirty="0" smtClean="0"/>
              <a:t>Small Business Venture  v.  Entrepreneurial Venture</a:t>
            </a:r>
          </a:p>
          <a:p>
            <a:pPr eaLnBrk="1" hangingPunct="1">
              <a:lnSpc>
                <a:spcPct val="80000"/>
              </a:lnSpc>
              <a:buFont typeface="Wingdings" pitchFamily="2" charset="2"/>
              <a:buNone/>
            </a:pPr>
            <a:r>
              <a:rPr lang="en-GB" sz="2400" dirty="0" smtClean="0"/>
              <a:t>Small Business Owner    v.  Entrepreneur</a:t>
            </a:r>
          </a:p>
          <a:p>
            <a:pPr eaLnBrk="1" hangingPunct="1">
              <a:lnSpc>
                <a:spcPct val="80000"/>
              </a:lnSpc>
              <a:buFont typeface="Wingdings" pitchFamily="2" charset="2"/>
              <a:buNone/>
            </a:pPr>
            <a:endParaRPr lang="en-GB" sz="2400" dirty="0" smtClean="0"/>
          </a:p>
          <a:p>
            <a:pPr eaLnBrk="1" hangingPunct="1">
              <a:lnSpc>
                <a:spcPct val="80000"/>
              </a:lnSpc>
              <a:buFont typeface="Wingdings" pitchFamily="2" charset="2"/>
              <a:buNone/>
            </a:pPr>
            <a:r>
              <a:rPr lang="en-GB" sz="2400" dirty="0" smtClean="0"/>
              <a:t>A difficulty with this is that it assumes that categorisation is possible entirely in terms of motivations and personal drive.  However evidence suggests that there is often no apparent relationship between the reasons owner managers give for starting and the subsequent size or performance of their business.</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Footer Placeholder 4"/>
          <p:cNvSpPr>
            <a:spLocks noGrp="1"/>
          </p:cNvSpPr>
          <p:nvPr>
            <p:ph type="ftr" sz="quarter" idx="11"/>
          </p:nvPr>
        </p:nvSpPr>
        <p:spPr>
          <a:noFill/>
        </p:spPr>
        <p:txBody>
          <a:bodyPr/>
          <a:lstStyle/>
          <a:p>
            <a:r>
              <a:rPr lang="en-GB" smtClean="0"/>
              <a:t>Entrepreneurship - lecture 6</a:t>
            </a:r>
            <a:endParaRPr lang="en-GB" smtClean="0"/>
          </a:p>
        </p:txBody>
      </p:sp>
      <p:sp>
        <p:nvSpPr>
          <p:cNvPr id="19459" name="Rectangle 2"/>
          <p:cNvSpPr>
            <a:spLocks noGrp="1" noChangeArrowheads="1"/>
          </p:cNvSpPr>
          <p:nvPr>
            <p:ph type="title"/>
          </p:nvPr>
        </p:nvSpPr>
        <p:spPr>
          <a:xfrm>
            <a:off x="179388" y="188913"/>
            <a:ext cx="8713787" cy="1303337"/>
          </a:xfrm>
          <a:noFill/>
        </p:spPr>
        <p:txBody>
          <a:bodyPr lIns="92075" tIns="46038" rIns="92075" bIns="46038"/>
          <a:lstStyle/>
          <a:p>
            <a:pPr eaLnBrk="1" hangingPunct="1"/>
            <a:r>
              <a:rPr lang="en-GB" sz="2800" b="1" smtClean="0"/>
              <a:t>Relationship between entrepreneurship &amp; small business</a:t>
            </a:r>
          </a:p>
        </p:txBody>
      </p:sp>
      <p:sp>
        <p:nvSpPr>
          <p:cNvPr id="19460" name="Rectangle 3"/>
          <p:cNvSpPr>
            <a:spLocks noGrp="1" noChangeArrowheads="1"/>
          </p:cNvSpPr>
          <p:nvPr>
            <p:ph type="body" idx="1"/>
          </p:nvPr>
        </p:nvSpPr>
        <p:spPr>
          <a:noFill/>
        </p:spPr>
        <p:txBody>
          <a:bodyPr lIns="92075" tIns="46038" rIns="92075" bIns="46038"/>
          <a:lstStyle/>
          <a:p>
            <a:pPr eaLnBrk="1" hangingPunct="1">
              <a:lnSpc>
                <a:spcPct val="90000"/>
              </a:lnSpc>
              <a:buFont typeface="Wingdings" pitchFamily="2" charset="2"/>
              <a:buNone/>
            </a:pPr>
            <a:r>
              <a:rPr lang="en-GB" sz="2400" b="1" u="sng" smtClean="0"/>
              <a:t>Small Business Venture</a:t>
            </a:r>
            <a:r>
              <a:rPr lang="en-GB" sz="2400" smtClean="0"/>
              <a:t> – any business that is independently owned and operated, not dominant in its field, and does not engage in any new marketing or innovative practices.</a:t>
            </a:r>
          </a:p>
          <a:p>
            <a:pPr eaLnBrk="1" hangingPunct="1">
              <a:lnSpc>
                <a:spcPct val="90000"/>
              </a:lnSpc>
              <a:buFont typeface="Wingdings" pitchFamily="2" charset="2"/>
              <a:buNone/>
            </a:pPr>
            <a:endParaRPr lang="en-GB" sz="1400" smtClean="0"/>
          </a:p>
          <a:p>
            <a:pPr eaLnBrk="1" hangingPunct="1">
              <a:lnSpc>
                <a:spcPct val="90000"/>
              </a:lnSpc>
              <a:buFont typeface="Wingdings" pitchFamily="2" charset="2"/>
              <a:buNone/>
            </a:pPr>
            <a:r>
              <a:rPr lang="en-GB" sz="2400" b="1" u="sng" smtClean="0"/>
              <a:t>Entrepreneurial Venture</a:t>
            </a:r>
            <a:r>
              <a:rPr lang="en-GB" sz="2400" smtClean="0"/>
              <a:t> – one that engages in at least one of Schumpeter’s four categories of behaviour:  that is, the principal goals of an entrepreneurial venture are profitability and growth and the business is characterised by innovative strategic practices </a:t>
            </a:r>
          </a:p>
          <a:p>
            <a:pPr algn="r" eaLnBrk="1" hangingPunct="1">
              <a:lnSpc>
                <a:spcPct val="90000"/>
              </a:lnSpc>
              <a:buFont typeface="Wingdings" pitchFamily="2" charset="2"/>
              <a:buNone/>
            </a:pPr>
            <a:r>
              <a:rPr lang="en-GB" sz="1800" b="1" smtClean="0"/>
              <a:t>Birley (1994)</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Footer Placeholder 4"/>
          <p:cNvSpPr>
            <a:spLocks noGrp="1"/>
          </p:cNvSpPr>
          <p:nvPr>
            <p:ph type="ftr" sz="quarter" idx="11"/>
          </p:nvPr>
        </p:nvSpPr>
        <p:spPr>
          <a:noFill/>
        </p:spPr>
        <p:txBody>
          <a:bodyPr/>
          <a:lstStyle/>
          <a:p>
            <a:r>
              <a:rPr lang="en-GB" smtClean="0"/>
              <a:t>Entrepreneurship - lecture 6</a:t>
            </a:r>
            <a:endParaRPr lang="en-GB" smtClean="0"/>
          </a:p>
        </p:txBody>
      </p:sp>
      <p:sp>
        <p:nvSpPr>
          <p:cNvPr id="20483" name="Rectangle 2"/>
          <p:cNvSpPr>
            <a:spLocks noGrp="1" noChangeArrowheads="1"/>
          </p:cNvSpPr>
          <p:nvPr>
            <p:ph type="title"/>
          </p:nvPr>
        </p:nvSpPr>
        <p:spPr>
          <a:xfrm>
            <a:off x="0" y="274638"/>
            <a:ext cx="9144000" cy="1143000"/>
          </a:xfrm>
          <a:noFill/>
        </p:spPr>
        <p:txBody>
          <a:bodyPr lIns="92075" tIns="46038" rIns="92075" bIns="46038"/>
          <a:lstStyle/>
          <a:p>
            <a:pPr eaLnBrk="1" hangingPunct="1"/>
            <a:r>
              <a:rPr lang="en-GB" sz="2500" b="1" smtClean="0">
                <a:latin typeface="Comic Sans MS" pitchFamily="66" charset="0"/>
              </a:rPr>
              <a:t> </a:t>
            </a:r>
            <a:r>
              <a:rPr lang="en-GB" sz="2800" b="1" smtClean="0"/>
              <a:t>Relationship between entrepreneurship &amp; small business</a:t>
            </a:r>
          </a:p>
        </p:txBody>
      </p:sp>
      <p:sp>
        <p:nvSpPr>
          <p:cNvPr id="20484" name="Rectangle 3"/>
          <p:cNvSpPr>
            <a:spLocks noGrp="1" noChangeArrowheads="1"/>
          </p:cNvSpPr>
          <p:nvPr>
            <p:ph type="body" idx="1"/>
          </p:nvPr>
        </p:nvSpPr>
        <p:spPr>
          <a:xfrm>
            <a:off x="685800" y="1557338"/>
            <a:ext cx="7958138" cy="4457700"/>
          </a:xfrm>
          <a:noFill/>
        </p:spPr>
        <p:txBody>
          <a:bodyPr lIns="92075" tIns="46038" rIns="92075" bIns="46038"/>
          <a:lstStyle/>
          <a:p>
            <a:pPr eaLnBrk="1" hangingPunct="1">
              <a:lnSpc>
                <a:spcPct val="90000"/>
              </a:lnSpc>
              <a:buFont typeface="Wingdings" pitchFamily="2" charset="2"/>
              <a:buNone/>
            </a:pPr>
            <a:r>
              <a:rPr lang="en-GB" sz="2000" b="1" u="sng" smtClean="0"/>
              <a:t>Small Business Owner</a:t>
            </a:r>
            <a:r>
              <a:rPr lang="en-GB" sz="2000" smtClean="0"/>
              <a:t> – an individual who establishes and manages a business for the principal purpose of furthering personal goals.  The business must be the primary source of income and will consume the majority of the owner’s time and interest.  The owner perceives the business as an extension of his or her personality, intricately bound with family needs and desires.</a:t>
            </a:r>
          </a:p>
          <a:p>
            <a:pPr eaLnBrk="1" hangingPunct="1">
              <a:lnSpc>
                <a:spcPct val="90000"/>
              </a:lnSpc>
              <a:buFont typeface="Wingdings" pitchFamily="2" charset="2"/>
              <a:buNone/>
            </a:pPr>
            <a:endParaRPr lang="en-GB" sz="2000" smtClean="0"/>
          </a:p>
          <a:p>
            <a:pPr eaLnBrk="1" hangingPunct="1">
              <a:lnSpc>
                <a:spcPct val="90000"/>
              </a:lnSpc>
              <a:buFont typeface="Wingdings" pitchFamily="2" charset="2"/>
              <a:buNone/>
            </a:pPr>
            <a:r>
              <a:rPr lang="en-GB" sz="2000" b="1" u="sng" smtClean="0"/>
              <a:t>Entrepreneur</a:t>
            </a:r>
            <a:r>
              <a:rPr lang="en-GB" sz="2000" b="1" smtClean="0"/>
              <a:t> </a:t>
            </a:r>
            <a:r>
              <a:rPr lang="en-GB" sz="2000" smtClean="0"/>
              <a:t>– an individual who establishes and manages a business for the principal purpose of profit and growth.  The entrepreneur is characterised principally by innovative behaviour and will employ strategic management practices in the business.</a:t>
            </a:r>
          </a:p>
          <a:p>
            <a:pPr algn="r" eaLnBrk="1" hangingPunct="1">
              <a:lnSpc>
                <a:spcPct val="90000"/>
              </a:lnSpc>
              <a:buFont typeface="Wingdings" pitchFamily="2" charset="2"/>
              <a:buNone/>
            </a:pPr>
            <a:r>
              <a:rPr lang="en-GB" sz="1800" b="1" smtClean="0"/>
              <a:t>Birley (1994)</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Footer Placeholder 4"/>
          <p:cNvSpPr>
            <a:spLocks noGrp="1"/>
          </p:cNvSpPr>
          <p:nvPr>
            <p:ph type="ftr" sz="quarter" idx="11"/>
          </p:nvPr>
        </p:nvSpPr>
        <p:spPr>
          <a:noFill/>
        </p:spPr>
        <p:txBody>
          <a:bodyPr/>
          <a:lstStyle/>
          <a:p>
            <a:r>
              <a:rPr lang="en-GB" smtClean="0"/>
              <a:t>Entrepreneurship - lecture 6</a:t>
            </a:r>
            <a:endParaRPr lang="en-GB" smtClean="0"/>
          </a:p>
        </p:txBody>
      </p:sp>
      <p:sp>
        <p:nvSpPr>
          <p:cNvPr id="21507" name="Rectangle 2"/>
          <p:cNvSpPr>
            <a:spLocks noGrp="1" noChangeArrowheads="1"/>
          </p:cNvSpPr>
          <p:nvPr>
            <p:ph type="title"/>
          </p:nvPr>
        </p:nvSpPr>
        <p:spPr>
          <a:xfrm>
            <a:off x="179388" y="274638"/>
            <a:ext cx="8964612" cy="1143000"/>
          </a:xfrm>
          <a:noFill/>
        </p:spPr>
        <p:txBody>
          <a:bodyPr lIns="92075" tIns="46038" rIns="92075" bIns="46038"/>
          <a:lstStyle/>
          <a:p>
            <a:pPr eaLnBrk="1" hangingPunct="1"/>
            <a:r>
              <a:rPr lang="en-GB" sz="2800" b="1" smtClean="0"/>
              <a:t>Relationship between entrepreneurship &amp; small business</a:t>
            </a:r>
          </a:p>
        </p:txBody>
      </p:sp>
      <p:sp>
        <p:nvSpPr>
          <p:cNvPr id="21508"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sz="2400" b="1" i="1" smtClean="0"/>
              <a:t>Storey &amp; Sykes (in Burns &amp; Dewhurst, 1994)</a:t>
            </a:r>
          </a:p>
          <a:p>
            <a:pPr eaLnBrk="1" hangingPunct="1">
              <a:buFont typeface="Wingdings" pitchFamily="2" charset="2"/>
              <a:buNone/>
            </a:pPr>
            <a:r>
              <a:rPr lang="en-GB" sz="2400" smtClean="0"/>
              <a:t>    ‘Link between small firm and entrepreneurship is clear at the intuitive level.  The small firm is less concerned with formal systems and its decision-making processes will be more judgemental, involving fewer individuals and can therefore be quicker.  It can be much more responsive to changes in the market-place but, conversely, is much less able to influence such developments.  Hence the small firm is likely to adjust more quickly than the large firm to situations of market disequilibrium and in these senses, embodies the characteristics of the classic entrepreneur’.  </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Footer Placeholder 4"/>
          <p:cNvSpPr>
            <a:spLocks noGrp="1"/>
          </p:cNvSpPr>
          <p:nvPr>
            <p:ph type="ftr" sz="quarter" idx="11"/>
          </p:nvPr>
        </p:nvSpPr>
        <p:spPr>
          <a:noFill/>
        </p:spPr>
        <p:txBody>
          <a:bodyPr/>
          <a:lstStyle/>
          <a:p>
            <a:r>
              <a:rPr lang="en-GB" smtClean="0"/>
              <a:t>Entrepreneurship - lecture 6</a:t>
            </a:r>
            <a:endParaRPr lang="en-GB" smtClean="0"/>
          </a:p>
        </p:txBody>
      </p:sp>
      <p:sp>
        <p:nvSpPr>
          <p:cNvPr id="22531" name="Rectangle 2"/>
          <p:cNvSpPr>
            <a:spLocks noGrp="1" noChangeArrowheads="1"/>
          </p:cNvSpPr>
          <p:nvPr>
            <p:ph type="title"/>
          </p:nvPr>
        </p:nvSpPr>
        <p:spPr>
          <a:xfrm>
            <a:off x="179388" y="260350"/>
            <a:ext cx="8964612" cy="1143000"/>
          </a:xfrm>
          <a:noFill/>
        </p:spPr>
        <p:txBody>
          <a:bodyPr lIns="92075" tIns="46038" rIns="92075" bIns="46038"/>
          <a:lstStyle/>
          <a:p>
            <a:pPr eaLnBrk="1" hangingPunct="1"/>
            <a:r>
              <a:rPr lang="en-GB" sz="2800" b="1" smtClean="0"/>
              <a:t>Relationship between entrepreneurship &amp; small business</a:t>
            </a:r>
          </a:p>
        </p:txBody>
      </p:sp>
      <p:sp>
        <p:nvSpPr>
          <p:cNvPr id="22532" name="Rectangle 3"/>
          <p:cNvSpPr>
            <a:spLocks noGrp="1" noChangeArrowheads="1"/>
          </p:cNvSpPr>
          <p:nvPr>
            <p:ph type="body" idx="1"/>
          </p:nvPr>
        </p:nvSpPr>
        <p:spPr>
          <a:noFill/>
        </p:spPr>
        <p:txBody>
          <a:bodyPr lIns="92075" tIns="46038" rIns="92075" bIns="46038"/>
          <a:lstStyle/>
          <a:p>
            <a:pPr eaLnBrk="1" hangingPunct="1">
              <a:buFont typeface="Wingdings" pitchFamily="2" charset="2"/>
              <a:buNone/>
            </a:pPr>
            <a:r>
              <a:rPr lang="en-GB" sz="2400" b="1" smtClean="0"/>
              <a:t>BUT</a:t>
            </a:r>
            <a:r>
              <a:rPr lang="en-GB" sz="2400" smtClean="0"/>
              <a:t> not all small businesses are entrepreneurial businesses.  Storey and Sykes then focus on uncertainty (market, customer and aspirational), innovation(new good, new process, new market, new supply source, new type of organisational structure) and management as potential separating factors.</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Footer Placeholder 4"/>
          <p:cNvSpPr>
            <a:spLocks noGrp="1"/>
          </p:cNvSpPr>
          <p:nvPr>
            <p:ph type="ftr" sz="quarter" idx="11"/>
          </p:nvPr>
        </p:nvSpPr>
        <p:spPr>
          <a:noFill/>
        </p:spPr>
        <p:txBody>
          <a:bodyPr/>
          <a:lstStyle/>
          <a:p>
            <a:r>
              <a:rPr lang="en-GB" smtClean="0"/>
              <a:t>Entrepreneurship - lecture 6</a:t>
            </a:r>
            <a:endParaRPr lang="en-GB" smtClean="0"/>
          </a:p>
        </p:txBody>
      </p:sp>
      <p:sp>
        <p:nvSpPr>
          <p:cNvPr id="23555" name="Rectangle 2"/>
          <p:cNvSpPr>
            <a:spLocks noGrp="1" noChangeArrowheads="1"/>
          </p:cNvSpPr>
          <p:nvPr>
            <p:ph type="title"/>
          </p:nvPr>
        </p:nvSpPr>
        <p:spPr>
          <a:xfrm>
            <a:off x="179388" y="274638"/>
            <a:ext cx="8964612" cy="1143000"/>
          </a:xfrm>
          <a:noFill/>
        </p:spPr>
        <p:txBody>
          <a:bodyPr lIns="92075" tIns="46038" rIns="92075" bIns="46038"/>
          <a:lstStyle/>
          <a:p>
            <a:pPr eaLnBrk="1" hangingPunct="1"/>
            <a:r>
              <a:rPr lang="en-GB" sz="2500" b="1" smtClean="0">
                <a:latin typeface="Comic Sans MS" pitchFamily="66" charset="0"/>
              </a:rPr>
              <a:t/>
            </a:r>
            <a:br>
              <a:rPr lang="en-GB" sz="2500" b="1" smtClean="0">
                <a:latin typeface="Comic Sans MS" pitchFamily="66" charset="0"/>
              </a:rPr>
            </a:br>
            <a:r>
              <a:rPr lang="en-GB" sz="2500" b="1" smtClean="0">
                <a:latin typeface="Comic Sans MS" pitchFamily="66" charset="0"/>
              </a:rPr>
              <a:t> </a:t>
            </a:r>
            <a:r>
              <a:rPr lang="en-GB" sz="2800" b="1" smtClean="0"/>
              <a:t>Relationship between entrepreneurship &amp; small business </a:t>
            </a:r>
            <a:br>
              <a:rPr lang="en-GB" sz="2800" b="1" smtClean="0"/>
            </a:br>
            <a:endParaRPr lang="en-GB" sz="2800" b="1" smtClean="0"/>
          </a:p>
        </p:txBody>
      </p:sp>
      <p:sp>
        <p:nvSpPr>
          <p:cNvPr id="23556" name="Rectangle 3"/>
          <p:cNvSpPr>
            <a:spLocks noGrp="1" noChangeArrowheads="1"/>
          </p:cNvSpPr>
          <p:nvPr>
            <p:ph type="body" idx="1"/>
          </p:nvPr>
        </p:nvSpPr>
        <p:spPr>
          <a:noFill/>
        </p:spPr>
        <p:txBody>
          <a:bodyPr lIns="92075" tIns="46038" rIns="92075" bIns="46038"/>
          <a:lstStyle/>
          <a:p>
            <a:pPr eaLnBrk="1" hangingPunct="1">
              <a:lnSpc>
                <a:spcPct val="90000"/>
              </a:lnSpc>
              <a:buFont typeface="Wingdings" pitchFamily="2" charset="2"/>
              <a:buNone/>
            </a:pPr>
            <a:r>
              <a:rPr lang="en-GB" sz="2400" b="1" smtClean="0"/>
              <a:t>Deakins (1996)</a:t>
            </a:r>
          </a:p>
          <a:p>
            <a:pPr eaLnBrk="1" hangingPunct="1">
              <a:lnSpc>
                <a:spcPct val="90000"/>
              </a:lnSpc>
              <a:buFont typeface="Wingdings" pitchFamily="2" charset="2"/>
              <a:buNone/>
            </a:pPr>
            <a:r>
              <a:rPr lang="en-GB" sz="2400" b="1" smtClean="0"/>
              <a:t>Small business objectives</a:t>
            </a:r>
          </a:p>
          <a:p>
            <a:pPr eaLnBrk="1" hangingPunct="1">
              <a:lnSpc>
                <a:spcPct val="90000"/>
              </a:lnSpc>
              <a:buFont typeface="Wingdings" pitchFamily="2" charset="2"/>
              <a:buNone/>
            </a:pPr>
            <a:r>
              <a:rPr lang="en-GB" sz="2400" b="1" smtClean="0"/>
              <a:t>			-	</a:t>
            </a:r>
            <a:r>
              <a:rPr lang="en-GB" sz="2400" smtClean="0"/>
              <a:t>survival</a:t>
            </a:r>
          </a:p>
          <a:p>
            <a:pPr eaLnBrk="1" hangingPunct="1">
              <a:lnSpc>
                <a:spcPct val="90000"/>
              </a:lnSpc>
              <a:buFont typeface="Wingdings" pitchFamily="2" charset="2"/>
              <a:buNone/>
            </a:pPr>
            <a:r>
              <a:rPr lang="en-GB" sz="2400" smtClean="0"/>
              <a:t>			-	life-style maintenance</a:t>
            </a:r>
          </a:p>
          <a:p>
            <a:pPr eaLnBrk="1" hangingPunct="1">
              <a:lnSpc>
                <a:spcPct val="90000"/>
              </a:lnSpc>
              <a:buFont typeface="Wingdings" pitchFamily="2" charset="2"/>
              <a:buNone/>
            </a:pPr>
            <a:endParaRPr lang="en-GB" sz="1400" smtClean="0"/>
          </a:p>
          <a:p>
            <a:pPr eaLnBrk="1" hangingPunct="1">
              <a:lnSpc>
                <a:spcPct val="90000"/>
              </a:lnSpc>
              <a:buFont typeface="Wingdings" pitchFamily="2" charset="2"/>
              <a:buNone/>
            </a:pPr>
            <a:r>
              <a:rPr lang="en-GB" sz="2400" b="1" smtClean="0"/>
              <a:t>Entrepreneurial objectives</a:t>
            </a:r>
          </a:p>
          <a:p>
            <a:pPr eaLnBrk="1" hangingPunct="1">
              <a:lnSpc>
                <a:spcPct val="90000"/>
              </a:lnSpc>
              <a:buFont typeface="Wingdings" pitchFamily="2" charset="2"/>
              <a:buNone/>
            </a:pPr>
            <a:r>
              <a:rPr lang="en-GB" sz="2400" b="1" smtClean="0"/>
              <a:t>			</a:t>
            </a:r>
            <a:r>
              <a:rPr lang="en-GB" sz="2400" smtClean="0"/>
              <a:t>-	growth</a:t>
            </a:r>
          </a:p>
          <a:p>
            <a:pPr eaLnBrk="1" hangingPunct="1">
              <a:lnSpc>
                <a:spcPct val="90000"/>
              </a:lnSpc>
              <a:buFont typeface="Wingdings" pitchFamily="2" charset="2"/>
              <a:buNone/>
            </a:pPr>
            <a:r>
              <a:rPr lang="en-GB" sz="2400" smtClean="0"/>
              <a:t>			-	expand employment</a:t>
            </a:r>
          </a:p>
          <a:p>
            <a:pPr eaLnBrk="1" hangingPunct="1">
              <a:lnSpc>
                <a:spcPct val="90000"/>
              </a:lnSpc>
              <a:buFont typeface="Wingdings" pitchFamily="2" charset="2"/>
              <a:buNone/>
            </a:pPr>
            <a:r>
              <a:rPr lang="en-GB" sz="2400" smtClean="0"/>
              <a:t>			-	develop into a large or medium 				sized enterprise </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Footer Placeholder 2"/>
          <p:cNvSpPr>
            <a:spLocks noGrp="1"/>
          </p:cNvSpPr>
          <p:nvPr>
            <p:ph type="ftr" sz="quarter" idx="11"/>
          </p:nvPr>
        </p:nvSpPr>
        <p:spPr>
          <a:noFill/>
        </p:spPr>
        <p:txBody>
          <a:bodyPr/>
          <a:lstStyle/>
          <a:p>
            <a:r>
              <a:rPr lang="en-GB" smtClean="0"/>
              <a:t>Entrepreneurship - lecture 6</a:t>
            </a:r>
            <a:endParaRPr lang="en-GB" smtClean="0"/>
          </a:p>
        </p:txBody>
      </p:sp>
      <p:sp>
        <p:nvSpPr>
          <p:cNvPr id="24579" name="Line 2"/>
          <p:cNvSpPr>
            <a:spLocks noChangeShapeType="1"/>
          </p:cNvSpPr>
          <p:nvPr/>
        </p:nvSpPr>
        <p:spPr bwMode="auto">
          <a:xfrm>
            <a:off x="3200400" y="609600"/>
            <a:ext cx="0" cy="2667000"/>
          </a:xfrm>
          <a:prstGeom prst="line">
            <a:avLst/>
          </a:prstGeom>
          <a:noFill/>
          <a:ln w="12700" cap="sq">
            <a:solidFill>
              <a:schemeClr val="tx1"/>
            </a:solidFill>
            <a:round/>
            <a:headEnd type="triangle" w="med" len="med"/>
            <a:tailEnd/>
          </a:ln>
        </p:spPr>
        <p:txBody>
          <a:bodyPr wrap="none"/>
          <a:lstStyle/>
          <a:p>
            <a:endParaRPr lang="en-GB"/>
          </a:p>
        </p:txBody>
      </p:sp>
      <p:sp>
        <p:nvSpPr>
          <p:cNvPr id="24580" name="Line 3"/>
          <p:cNvSpPr>
            <a:spLocks noChangeShapeType="1"/>
          </p:cNvSpPr>
          <p:nvPr/>
        </p:nvSpPr>
        <p:spPr bwMode="auto">
          <a:xfrm>
            <a:off x="4114800" y="4038600"/>
            <a:ext cx="4038600" cy="0"/>
          </a:xfrm>
          <a:prstGeom prst="line">
            <a:avLst/>
          </a:prstGeom>
          <a:noFill/>
          <a:ln w="12700" cap="sq">
            <a:solidFill>
              <a:schemeClr val="tx1"/>
            </a:solidFill>
            <a:round/>
            <a:headEnd type="none" w="sm" len="sm"/>
            <a:tailEnd type="triangle" w="sm" len="sm"/>
          </a:ln>
        </p:spPr>
        <p:txBody>
          <a:bodyPr wrap="none"/>
          <a:lstStyle/>
          <a:p>
            <a:endParaRPr lang="en-GB"/>
          </a:p>
        </p:txBody>
      </p:sp>
      <p:sp>
        <p:nvSpPr>
          <p:cNvPr id="24581" name="Line 4"/>
          <p:cNvSpPr>
            <a:spLocks noChangeShapeType="1"/>
          </p:cNvSpPr>
          <p:nvPr/>
        </p:nvSpPr>
        <p:spPr bwMode="auto">
          <a:xfrm flipH="1">
            <a:off x="2209800" y="4724400"/>
            <a:ext cx="609600" cy="1143000"/>
          </a:xfrm>
          <a:prstGeom prst="line">
            <a:avLst/>
          </a:prstGeom>
          <a:noFill/>
          <a:ln w="12700" cap="sq">
            <a:solidFill>
              <a:schemeClr val="tx1"/>
            </a:solidFill>
            <a:round/>
            <a:headEnd type="none" w="sm" len="sm"/>
            <a:tailEnd type="triangle" w="sm" len="sm"/>
          </a:ln>
        </p:spPr>
        <p:txBody>
          <a:bodyPr wrap="none"/>
          <a:lstStyle/>
          <a:p>
            <a:endParaRPr lang="en-GB"/>
          </a:p>
        </p:txBody>
      </p:sp>
      <p:sp>
        <p:nvSpPr>
          <p:cNvPr id="24582" name="Arc 5"/>
          <p:cNvSpPr>
            <a:spLocks/>
          </p:cNvSpPr>
          <p:nvPr/>
        </p:nvSpPr>
        <p:spPr bwMode="auto">
          <a:xfrm>
            <a:off x="3200400" y="685800"/>
            <a:ext cx="4953000" cy="3352800"/>
          </a:xfrm>
          <a:custGeom>
            <a:avLst/>
            <a:gdLst>
              <a:gd name="T0" fmla="*/ 0 w 21600"/>
              <a:gd name="T1" fmla="*/ 0 h 21600"/>
              <a:gd name="T2" fmla="*/ 2147483647 w 21600"/>
              <a:gd name="T3" fmla="*/ 2147483647 h 21600"/>
              <a:gd name="T4" fmla="*/ 0 w 21600"/>
              <a:gd name="T5" fmla="*/ 2147483647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2700" cap="sq">
            <a:solidFill>
              <a:schemeClr val="tx1"/>
            </a:solidFill>
            <a:round/>
            <a:headEnd type="none" w="sm" len="sm"/>
            <a:tailEnd type="none" w="sm" len="sm"/>
          </a:ln>
        </p:spPr>
        <p:txBody>
          <a:bodyPr wrap="none" anchor="ctr"/>
          <a:lstStyle/>
          <a:p>
            <a:endParaRPr lang="en-GB"/>
          </a:p>
        </p:txBody>
      </p:sp>
      <p:sp>
        <p:nvSpPr>
          <p:cNvPr id="24583" name="Arc 6"/>
          <p:cNvSpPr>
            <a:spLocks/>
          </p:cNvSpPr>
          <p:nvPr/>
        </p:nvSpPr>
        <p:spPr bwMode="auto">
          <a:xfrm flipH="1">
            <a:off x="2127250" y="685800"/>
            <a:ext cx="1073150" cy="6172200"/>
          </a:xfrm>
          <a:custGeom>
            <a:avLst/>
            <a:gdLst>
              <a:gd name="T0" fmla="*/ 0 w 21285"/>
              <a:gd name="T1" fmla="*/ 0 h 21600"/>
              <a:gd name="T2" fmla="*/ 2147483647 w 21285"/>
              <a:gd name="T3" fmla="*/ 2147483647 h 21600"/>
              <a:gd name="T4" fmla="*/ 0 w 21285"/>
              <a:gd name="T5" fmla="*/ 2147483647 h 21600"/>
              <a:gd name="T6" fmla="*/ 0 60000 65536"/>
              <a:gd name="T7" fmla="*/ 0 60000 65536"/>
              <a:gd name="T8" fmla="*/ 0 60000 65536"/>
              <a:gd name="T9" fmla="*/ 0 w 21285"/>
              <a:gd name="T10" fmla="*/ 0 h 21600"/>
              <a:gd name="T11" fmla="*/ 21285 w 21285"/>
              <a:gd name="T12" fmla="*/ 21600 h 21600"/>
            </a:gdLst>
            <a:ahLst/>
            <a:cxnLst>
              <a:cxn ang="T6">
                <a:pos x="T0" y="T1"/>
              </a:cxn>
              <a:cxn ang="T7">
                <a:pos x="T2" y="T3"/>
              </a:cxn>
              <a:cxn ang="T8">
                <a:pos x="T4" y="T5"/>
              </a:cxn>
            </a:cxnLst>
            <a:rect l="T9" t="T10" r="T11" b="T12"/>
            <a:pathLst>
              <a:path w="21285" h="21600" fill="none" extrusionOk="0">
                <a:moveTo>
                  <a:pt x="-1" y="0"/>
                </a:moveTo>
                <a:cubicBezTo>
                  <a:pt x="10510" y="0"/>
                  <a:pt x="19495" y="7565"/>
                  <a:pt x="21284" y="17923"/>
                </a:cubicBezTo>
              </a:path>
              <a:path w="21285" h="21600" stroke="0" extrusionOk="0">
                <a:moveTo>
                  <a:pt x="-1" y="0"/>
                </a:moveTo>
                <a:cubicBezTo>
                  <a:pt x="10510" y="0"/>
                  <a:pt x="19495" y="7565"/>
                  <a:pt x="21284" y="17923"/>
                </a:cubicBezTo>
                <a:lnTo>
                  <a:pt x="0" y="21600"/>
                </a:lnTo>
                <a:close/>
              </a:path>
            </a:pathLst>
          </a:custGeom>
          <a:noFill/>
          <a:ln w="12700" cap="sq">
            <a:solidFill>
              <a:schemeClr val="tx1"/>
            </a:solidFill>
            <a:round/>
            <a:headEnd type="none" w="sm" len="sm"/>
            <a:tailEnd type="none" w="sm" len="sm"/>
          </a:ln>
        </p:spPr>
        <p:txBody>
          <a:bodyPr wrap="none" anchor="ctr"/>
          <a:lstStyle/>
          <a:p>
            <a:endParaRPr lang="en-GB"/>
          </a:p>
        </p:txBody>
      </p:sp>
      <p:sp>
        <p:nvSpPr>
          <p:cNvPr id="24584" name="Arc 7"/>
          <p:cNvSpPr>
            <a:spLocks/>
          </p:cNvSpPr>
          <p:nvPr/>
        </p:nvSpPr>
        <p:spPr bwMode="auto">
          <a:xfrm flipV="1">
            <a:off x="2286000" y="4038600"/>
            <a:ext cx="5867400" cy="1828800"/>
          </a:xfrm>
          <a:custGeom>
            <a:avLst/>
            <a:gdLst>
              <a:gd name="T0" fmla="*/ 0 w 21600"/>
              <a:gd name="T1" fmla="*/ 0 h 21600"/>
              <a:gd name="T2" fmla="*/ 2147483647 w 21600"/>
              <a:gd name="T3" fmla="*/ 2147483647 h 21600"/>
              <a:gd name="T4" fmla="*/ 0 w 21600"/>
              <a:gd name="T5" fmla="*/ 2147483647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2700" cap="sq">
            <a:solidFill>
              <a:schemeClr val="tx1"/>
            </a:solidFill>
            <a:round/>
            <a:headEnd type="none" w="sm" len="sm"/>
            <a:tailEnd type="none" w="sm" len="sm"/>
          </a:ln>
        </p:spPr>
        <p:txBody>
          <a:bodyPr wrap="none" anchor="ctr"/>
          <a:lstStyle/>
          <a:p>
            <a:endParaRPr lang="en-GB"/>
          </a:p>
        </p:txBody>
      </p:sp>
      <p:sp>
        <p:nvSpPr>
          <p:cNvPr id="24585" name="Arc 8"/>
          <p:cNvSpPr>
            <a:spLocks/>
          </p:cNvSpPr>
          <p:nvPr/>
        </p:nvSpPr>
        <p:spPr bwMode="auto">
          <a:xfrm>
            <a:off x="3200400" y="3276600"/>
            <a:ext cx="914400" cy="762000"/>
          </a:xfrm>
          <a:custGeom>
            <a:avLst/>
            <a:gdLst>
              <a:gd name="T0" fmla="*/ 0 w 21600"/>
              <a:gd name="T1" fmla="*/ 0 h 21600"/>
              <a:gd name="T2" fmla="*/ 2147483647 w 21600"/>
              <a:gd name="T3" fmla="*/ 2147483647 h 21600"/>
              <a:gd name="T4" fmla="*/ 0 w 21600"/>
              <a:gd name="T5" fmla="*/ 2147483647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2700" cap="sq">
            <a:solidFill>
              <a:schemeClr val="tx1"/>
            </a:solidFill>
            <a:round/>
            <a:headEnd type="none" w="sm" len="sm"/>
            <a:tailEnd type="none" w="sm" len="sm"/>
          </a:ln>
        </p:spPr>
        <p:txBody>
          <a:bodyPr wrap="none" anchor="ctr"/>
          <a:lstStyle/>
          <a:p>
            <a:endParaRPr lang="en-GB"/>
          </a:p>
        </p:txBody>
      </p:sp>
      <p:sp>
        <p:nvSpPr>
          <p:cNvPr id="24586" name="Arc 9"/>
          <p:cNvSpPr>
            <a:spLocks/>
          </p:cNvSpPr>
          <p:nvPr/>
        </p:nvSpPr>
        <p:spPr bwMode="auto">
          <a:xfrm flipH="1">
            <a:off x="2819400" y="3276600"/>
            <a:ext cx="381000" cy="1447800"/>
          </a:xfrm>
          <a:custGeom>
            <a:avLst/>
            <a:gdLst>
              <a:gd name="T0" fmla="*/ 0 w 21600"/>
              <a:gd name="T1" fmla="*/ 0 h 21600"/>
              <a:gd name="T2" fmla="*/ 2090924422 w 21600"/>
              <a:gd name="T3" fmla="*/ 2147483647 h 21600"/>
              <a:gd name="T4" fmla="*/ 0 w 21600"/>
              <a:gd name="T5" fmla="*/ 2147483647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2700" cap="sq">
            <a:solidFill>
              <a:schemeClr val="tx1"/>
            </a:solidFill>
            <a:round/>
            <a:headEnd type="none" w="sm" len="sm"/>
            <a:tailEnd type="none" w="sm" len="sm"/>
          </a:ln>
        </p:spPr>
        <p:txBody>
          <a:bodyPr wrap="none" anchor="ctr"/>
          <a:lstStyle/>
          <a:p>
            <a:endParaRPr lang="en-GB"/>
          </a:p>
        </p:txBody>
      </p:sp>
      <p:sp>
        <p:nvSpPr>
          <p:cNvPr id="24587" name="Arc 10"/>
          <p:cNvSpPr>
            <a:spLocks/>
          </p:cNvSpPr>
          <p:nvPr/>
        </p:nvSpPr>
        <p:spPr bwMode="auto">
          <a:xfrm flipV="1">
            <a:off x="2895600" y="4038600"/>
            <a:ext cx="1219200" cy="685800"/>
          </a:xfrm>
          <a:custGeom>
            <a:avLst/>
            <a:gdLst>
              <a:gd name="T0" fmla="*/ 0 w 21600"/>
              <a:gd name="T1" fmla="*/ 0 h 21600"/>
              <a:gd name="T2" fmla="*/ 2147483647 w 21600"/>
              <a:gd name="T3" fmla="*/ 2147483647 h 21600"/>
              <a:gd name="T4" fmla="*/ 0 w 21600"/>
              <a:gd name="T5" fmla="*/ 2147483647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12700" cap="sq">
            <a:solidFill>
              <a:schemeClr val="tx1"/>
            </a:solidFill>
            <a:round/>
            <a:headEnd type="none" w="sm" len="sm"/>
            <a:tailEnd type="none" w="sm" len="sm"/>
          </a:ln>
        </p:spPr>
        <p:txBody>
          <a:bodyPr wrap="none" anchor="ctr"/>
          <a:lstStyle/>
          <a:p>
            <a:endParaRPr lang="en-GB"/>
          </a:p>
        </p:txBody>
      </p:sp>
      <p:sp>
        <p:nvSpPr>
          <p:cNvPr id="24588" name="Text Box 11"/>
          <p:cNvSpPr txBox="1">
            <a:spLocks noChangeArrowheads="1"/>
          </p:cNvSpPr>
          <p:nvPr/>
        </p:nvSpPr>
        <p:spPr bwMode="auto">
          <a:xfrm>
            <a:off x="2971800" y="3633788"/>
            <a:ext cx="1085850" cy="701675"/>
          </a:xfrm>
          <a:prstGeom prst="rect">
            <a:avLst/>
          </a:prstGeom>
          <a:noFill/>
          <a:ln w="12700" cap="sq">
            <a:noFill/>
            <a:miter lim="800000"/>
            <a:headEnd type="none" w="sm" len="sm"/>
            <a:tailEnd type="none" w="sm" len="sm"/>
          </a:ln>
        </p:spPr>
        <p:txBody>
          <a:bodyPr wrap="none">
            <a:spAutoFit/>
          </a:bodyPr>
          <a:lstStyle/>
          <a:p>
            <a:r>
              <a:rPr lang="en-US" sz="2000" b="1">
                <a:solidFill>
                  <a:srgbClr val="FF3300"/>
                </a:solidFill>
                <a:latin typeface="Times New Roman" pitchFamily="18" charset="0"/>
              </a:rPr>
              <a:t>Small </a:t>
            </a:r>
          </a:p>
          <a:p>
            <a:r>
              <a:rPr lang="en-US" sz="2000" b="1">
                <a:solidFill>
                  <a:srgbClr val="FF3300"/>
                </a:solidFill>
                <a:latin typeface="Times New Roman" pitchFamily="18" charset="0"/>
              </a:rPr>
              <a:t>business</a:t>
            </a:r>
            <a:endParaRPr lang="en-GB" sz="2000" b="1">
              <a:solidFill>
                <a:srgbClr val="FF3300"/>
              </a:solidFill>
              <a:latin typeface="Times New Roman" pitchFamily="18" charset="0"/>
            </a:endParaRPr>
          </a:p>
        </p:txBody>
      </p:sp>
      <p:sp>
        <p:nvSpPr>
          <p:cNvPr id="24589" name="Text Box 12"/>
          <p:cNvSpPr txBox="1">
            <a:spLocks noChangeArrowheads="1"/>
          </p:cNvSpPr>
          <p:nvPr/>
        </p:nvSpPr>
        <p:spPr bwMode="auto">
          <a:xfrm>
            <a:off x="2879725" y="193675"/>
            <a:ext cx="2255838" cy="457200"/>
          </a:xfrm>
          <a:prstGeom prst="rect">
            <a:avLst/>
          </a:prstGeom>
          <a:noFill/>
          <a:ln w="12700" cap="sq">
            <a:noFill/>
            <a:miter lim="800000"/>
            <a:headEnd type="none" w="sm" len="sm"/>
            <a:tailEnd type="none" w="sm" len="sm"/>
          </a:ln>
        </p:spPr>
        <p:txBody>
          <a:bodyPr wrap="none">
            <a:spAutoFit/>
          </a:bodyPr>
          <a:lstStyle/>
          <a:p>
            <a:r>
              <a:rPr lang="en-US" sz="2400">
                <a:solidFill>
                  <a:srgbClr val="FF3300"/>
                </a:solidFill>
                <a:latin typeface="Times New Roman" pitchFamily="18" charset="0"/>
              </a:rPr>
              <a:t>Growth potential</a:t>
            </a:r>
            <a:endParaRPr lang="en-GB" sz="2400">
              <a:solidFill>
                <a:srgbClr val="FF3300"/>
              </a:solidFill>
              <a:latin typeface="Times New Roman" pitchFamily="18" charset="0"/>
            </a:endParaRPr>
          </a:p>
        </p:txBody>
      </p:sp>
      <p:sp>
        <p:nvSpPr>
          <p:cNvPr id="24590" name="Text Box 13"/>
          <p:cNvSpPr txBox="1">
            <a:spLocks noChangeArrowheads="1"/>
          </p:cNvSpPr>
          <p:nvPr/>
        </p:nvSpPr>
        <p:spPr bwMode="auto">
          <a:xfrm>
            <a:off x="6629400" y="3581400"/>
            <a:ext cx="1503363" cy="457200"/>
          </a:xfrm>
          <a:prstGeom prst="rect">
            <a:avLst/>
          </a:prstGeom>
          <a:noFill/>
          <a:ln w="12700" cap="sq">
            <a:noFill/>
            <a:miter lim="800000"/>
            <a:headEnd type="none" w="sm" len="sm"/>
            <a:tailEnd type="none" w="sm" len="sm"/>
          </a:ln>
        </p:spPr>
        <p:txBody>
          <a:bodyPr wrap="none">
            <a:spAutoFit/>
          </a:bodyPr>
          <a:lstStyle/>
          <a:p>
            <a:r>
              <a:rPr lang="en-US" sz="2400">
                <a:solidFill>
                  <a:srgbClr val="FF3300"/>
                </a:solidFill>
                <a:latin typeface="Times New Roman" pitchFamily="18" charset="0"/>
              </a:rPr>
              <a:t>Innovation</a:t>
            </a:r>
            <a:endParaRPr lang="en-GB" sz="2400">
              <a:solidFill>
                <a:srgbClr val="FF3300"/>
              </a:solidFill>
              <a:latin typeface="Times New Roman" pitchFamily="18" charset="0"/>
            </a:endParaRPr>
          </a:p>
        </p:txBody>
      </p:sp>
      <p:sp>
        <p:nvSpPr>
          <p:cNvPr id="24591" name="Text Box 14"/>
          <p:cNvSpPr txBox="1">
            <a:spLocks noChangeArrowheads="1"/>
          </p:cNvSpPr>
          <p:nvPr/>
        </p:nvSpPr>
        <p:spPr bwMode="auto">
          <a:xfrm>
            <a:off x="1981200" y="5867400"/>
            <a:ext cx="2590800" cy="457200"/>
          </a:xfrm>
          <a:prstGeom prst="rect">
            <a:avLst/>
          </a:prstGeom>
          <a:noFill/>
          <a:ln w="12700" cap="sq">
            <a:noFill/>
            <a:miter lim="800000"/>
            <a:headEnd type="none" w="sm" len="sm"/>
            <a:tailEnd type="none" w="sm" len="sm"/>
          </a:ln>
        </p:spPr>
        <p:txBody>
          <a:bodyPr>
            <a:spAutoFit/>
          </a:bodyPr>
          <a:lstStyle/>
          <a:p>
            <a:r>
              <a:rPr lang="en-US" sz="2400">
                <a:solidFill>
                  <a:srgbClr val="FF3300"/>
                </a:solidFill>
                <a:latin typeface="Times New Roman" pitchFamily="18" charset="0"/>
              </a:rPr>
              <a:t>Strategic objectives</a:t>
            </a:r>
            <a:endParaRPr lang="en-GB" sz="2400">
              <a:solidFill>
                <a:srgbClr val="FF3300"/>
              </a:solidFill>
              <a:latin typeface="Times New Roman" pitchFamily="18" charset="0"/>
            </a:endParaRPr>
          </a:p>
        </p:txBody>
      </p:sp>
      <p:sp>
        <p:nvSpPr>
          <p:cNvPr id="24592" name="Text Box 15"/>
          <p:cNvSpPr txBox="1">
            <a:spLocks noChangeArrowheads="1"/>
          </p:cNvSpPr>
          <p:nvPr/>
        </p:nvSpPr>
        <p:spPr bwMode="auto">
          <a:xfrm>
            <a:off x="3810000" y="1905000"/>
            <a:ext cx="3065463" cy="457200"/>
          </a:xfrm>
          <a:prstGeom prst="rect">
            <a:avLst/>
          </a:prstGeom>
          <a:noFill/>
          <a:ln w="12700" cap="sq">
            <a:noFill/>
            <a:miter lim="800000"/>
            <a:headEnd type="none" w="sm" len="sm"/>
            <a:tailEnd type="none" w="sm" len="sm"/>
          </a:ln>
        </p:spPr>
        <p:txBody>
          <a:bodyPr wrap="none">
            <a:spAutoFit/>
          </a:bodyPr>
          <a:lstStyle/>
          <a:p>
            <a:r>
              <a:rPr lang="en-US" sz="2400">
                <a:solidFill>
                  <a:srgbClr val="006600"/>
                </a:solidFill>
                <a:latin typeface="Times New Roman" pitchFamily="18" charset="0"/>
              </a:rPr>
              <a:t>Entrepreneurial venture</a:t>
            </a:r>
            <a:endParaRPr lang="en-GB" sz="2400">
              <a:solidFill>
                <a:srgbClr val="006600"/>
              </a:solidFill>
              <a:latin typeface="Times New Roman" pitchFamily="18" charset="0"/>
            </a:endParaRPr>
          </a:p>
        </p:txBody>
      </p:sp>
      <p:sp>
        <p:nvSpPr>
          <p:cNvPr id="24593" name="Text Box 16"/>
          <p:cNvSpPr txBox="1">
            <a:spLocks noChangeArrowheads="1"/>
          </p:cNvSpPr>
          <p:nvPr/>
        </p:nvSpPr>
        <p:spPr bwMode="auto">
          <a:xfrm>
            <a:off x="6477000" y="6172200"/>
            <a:ext cx="2264274" cy="461665"/>
          </a:xfrm>
          <a:prstGeom prst="rect">
            <a:avLst/>
          </a:prstGeom>
          <a:noFill/>
          <a:ln w="12700" cap="sq">
            <a:noFill/>
            <a:miter lim="800000"/>
            <a:headEnd type="none" w="sm" len="sm"/>
            <a:tailEnd type="none" w="sm" len="sm"/>
          </a:ln>
        </p:spPr>
        <p:txBody>
          <a:bodyPr wrap="none">
            <a:spAutoFit/>
          </a:bodyPr>
          <a:lstStyle/>
          <a:p>
            <a:r>
              <a:rPr lang="en-US" sz="2400" dirty="0">
                <a:solidFill>
                  <a:srgbClr val="006600"/>
                </a:solidFill>
                <a:latin typeface="Times New Roman" pitchFamily="18" charset="0"/>
              </a:rPr>
              <a:t>Wickham (</a:t>
            </a:r>
            <a:r>
              <a:rPr lang="en-US" sz="2400" dirty="0" smtClean="0">
                <a:solidFill>
                  <a:srgbClr val="006600"/>
                </a:solidFill>
                <a:latin typeface="Times New Roman" pitchFamily="18" charset="0"/>
              </a:rPr>
              <a:t>2006)</a:t>
            </a:r>
            <a:endParaRPr lang="en-GB" sz="2400" dirty="0">
              <a:solidFill>
                <a:srgbClr val="006600"/>
              </a:solidFill>
              <a:latin typeface="Times New Roman" pitchFamily="18"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Footer Placeholder 4"/>
          <p:cNvSpPr>
            <a:spLocks noGrp="1"/>
          </p:cNvSpPr>
          <p:nvPr>
            <p:ph type="ftr" sz="quarter" idx="11"/>
          </p:nvPr>
        </p:nvSpPr>
        <p:spPr>
          <a:noFill/>
        </p:spPr>
        <p:txBody>
          <a:bodyPr/>
          <a:lstStyle/>
          <a:p>
            <a:r>
              <a:rPr lang="en-GB" smtClean="0"/>
              <a:t>Entrepreneurship - lecture 6</a:t>
            </a:r>
            <a:endParaRPr lang="en-GB" smtClean="0"/>
          </a:p>
        </p:txBody>
      </p:sp>
      <p:sp>
        <p:nvSpPr>
          <p:cNvPr id="25603" name="Rectangle 2"/>
          <p:cNvSpPr>
            <a:spLocks noGrp="1" noChangeArrowheads="1"/>
          </p:cNvSpPr>
          <p:nvPr>
            <p:ph type="title"/>
          </p:nvPr>
        </p:nvSpPr>
        <p:spPr>
          <a:xfrm>
            <a:off x="179388" y="274638"/>
            <a:ext cx="8964612" cy="1143000"/>
          </a:xfrm>
          <a:noFill/>
        </p:spPr>
        <p:txBody>
          <a:bodyPr lIns="92075" tIns="46038" rIns="92075" bIns="46038"/>
          <a:lstStyle/>
          <a:p>
            <a:pPr eaLnBrk="1" hangingPunct="1"/>
            <a:r>
              <a:rPr lang="en-GB" sz="2500" b="1" smtClean="0">
                <a:latin typeface="Comic Sans MS" pitchFamily="66" charset="0"/>
              </a:rPr>
              <a:t> </a:t>
            </a:r>
            <a:r>
              <a:rPr lang="en-GB" sz="2800" b="1" smtClean="0"/>
              <a:t>Relationship between entrepreneurship &amp; small business</a:t>
            </a:r>
          </a:p>
        </p:txBody>
      </p:sp>
      <p:sp>
        <p:nvSpPr>
          <p:cNvPr id="25604" name="Rectangle 3"/>
          <p:cNvSpPr>
            <a:spLocks noGrp="1" noChangeArrowheads="1"/>
          </p:cNvSpPr>
          <p:nvPr>
            <p:ph type="body" idx="1"/>
          </p:nvPr>
        </p:nvSpPr>
        <p:spPr>
          <a:noFill/>
        </p:spPr>
        <p:txBody>
          <a:bodyPr lIns="92075" tIns="46038" rIns="92075" bIns="46038"/>
          <a:lstStyle/>
          <a:p>
            <a:pPr>
              <a:lnSpc>
                <a:spcPct val="90000"/>
              </a:lnSpc>
              <a:buFont typeface="Wingdings" pitchFamily="2" charset="2"/>
              <a:buNone/>
            </a:pPr>
            <a:r>
              <a:rPr lang="en-GB" sz="2400" b="1" dirty="0" smtClean="0"/>
              <a:t>Different roles in the economy of entrepreneurial ventures and small businesses  (Wickham, </a:t>
            </a:r>
            <a:r>
              <a:rPr lang="en-GB" sz="2400" b="1" dirty="0" smtClean="0"/>
              <a:t>2006)</a:t>
            </a:r>
            <a:endParaRPr lang="en-GB" sz="2400" b="1" dirty="0" smtClean="0"/>
          </a:p>
          <a:p>
            <a:pPr>
              <a:lnSpc>
                <a:spcPct val="90000"/>
              </a:lnSpc>
              <a:buFont typeface="Wingdings" pitchFamily="2" charset="2"/>
              <a:buNone/>
            </a:pPr>
            <a:r>
              <a:rPr lang="en-GB" sz="2400" dirty="0" smtClean="0"/>
              <a:t> </a:t>
            </a:r>
            <a:endParaRPr lang="en-GB" sz="2000" dirty="0" smtClean="0"/>
          </a:p>
          <a:p>
            <a:pPr>
              <a:lnSpc>
                <a:spcPct val="90000"/>
              </a:lnSpc>
              <a:buFont typeface="Wingdings" pitchFamily="2" charset="2"/>
              <a:buChar char="Ø"/>
            </a:pPr>
            <a:r>
              <a:rPr lang="en-GB" sz="2000" dirty="0" smtClean="0"/>
              <a:t>Entrepreneurial venture </a:t>
            </a:r>
            <a:r>
              <a:rPr lang="en-US" sz="2000" dirty="0" smtClean="0"/>
              <a:t>is </a:t>
            </a:r>
            <a:r>
              <a:rPr lang="en-GB" sz="2000" dirty="0" smtClean="0"/>
              <a:t>usually based on significant innovation, a significantly new way of doing things.  Small business usually deliver</a:t>
            </a:r>
            <a:r>
              <a:rPr lang="en-US" sz="2000" dirty="0" smtClean="0"/>
              <a:t>s </a:t>
            </a:r>
            <a:r>
              <a:rPr lang="en-GB" sz="2000" dirty="0" smtClean="0"/>
              <a:t>an </a:t>
            </a:r>
            <a:r>
              <a:rPr lang="en-GB" sz="2000" i="1" dirty="0" smtClean="0"/>
              <a:t>established</a:t>
            </a:r>
            <a:r>
              <a:rPr lang="en-GB" sz="2000" dirty="0" smtClean="0"/>
              <a:t> product or service                                         </a:t>
            </a:r>
          </a:p>
          <a:p>
            <a:pPr>
              <a:lnSpc>
                <a:spcPct val="90000"/>
              </a:lnSpc>
              <a:buFont typeface="Wingdings" pitchFamily="2" charset="2"/>
              <a:buChar char="Ø"/>
            </a:pPr>
            <a:r>
              <a:rPr lang="en-GB" sz="2000" dirty="0" smtClean="0"/>
              <a:t>Entrepreneurial ventures have a greater potential for growth.   </a:t>
            </a:r>
            <a:endParaRPr lang="en-US" sz="2000" dirty="0" smtClean="0"/>
          </a:p>
          <a:p>
            <a:pPr>
              <a:lnSpc>
                <a:spcPct val="90000"/>
              </a:lnSpc>
              <a:buFont typeface="Wingdings" pitchFamily="2" charset="2"/>
              <a:buNone/>
            </a:pPr>
            <a:r>
              <a:rPr lang="en-US" sz="2000" dirty="0" smtClean="0"/>
              <a:t>     </a:t>
            </a:r>
            <a:r>
              <a:rPr lang="en-GB" sz="2000" dirty="0" smtClean="0"/>
              <a:t>A small business operates </a:t>
            </a:r>
            <a:r>
              <a:rPr lang="en-GB" sz="2000" i="1" dirty="0" smtClean="0"/>
              <a:t>within</a:t>
            </a:r>
            <a:r>
              <a:rPr lang="en-GB" sz="2000" dirty="0" smtClean="0"/>
              <a:t> a given market; the entrepreneurial venture is in a position to </a:t>
            </a:r>
            <a:r>
              <a:rPr lang="en-GB" sz="2000" i="1" dirty="0" smtClean="0"/>
              <a:t>create</a:t>
            </a:r>
            <a:r>
              <a:rPr lang="en-GB" sz="2000" dirty="0" smtClean="0"/>
              <a:t> its own market.</a:t>
            </a:r>
          </a:p>
          <a:p>
            <a:pPr>
              <a:lnSpc>
                <a:spcPct val="90000"/>
              </a:lnSpc>
              <a:buFont typeface="Wingdings" pitchFamily="2" charset="2"/>
              <a:buChar char="Ø"/>
            </a:pPr>
            <a:r>
              <a:rPr lang="en-GB" sz="2000" dirty="0" smtClean="0"/>
              <a:t>Entrepreneurial ventures have </a:t>
            </a:r>
            <a:r>
              <a:rPr lang="en-GB" sz="2000" i="1" dirty="0" smtClean="0"/>
              <a:t>stronger and clearer</a:t>
            </a:r>
            <a:r>
              <a:rPr lang="en-GB" sz="2000" dirty="0" smtClean="0"/>
              <a:t> strategic objectives</a:t>
            </a:r>
            <a:r>
              <a:rPr lang="en-GB" sz="2000" b="1" dirty="0" smtClean="0"/>
              <a:t> </a:t>
            </a:r>
            <a:endParaRPr lang="en-GB" sz="2000" dirty="0" smtClean="0"/>
          </a:p>
          <a:p>
            <a:pPr>
              <a:lnSpc>
                <a:spcPct val="90000"/>
              </a:lnSpc>
              <a:buFont typeface="Wingdings" pitchFamily="2" charset="2"/>
              <a:buChar char="Ø"/>
            </a:pPr>
            <a:endParaRPr lang="en-GB" sz="2400" dirty="0" smtClean="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err="1" smtClean="0">
                <a:solidFill>
                  <a:schemeClr val="accent1">
                    <a:lumMod val="75000"/>
                  </a:schemeClr>
                </a:solidFill>
              </a:rPr>
              <a:t>Runyan</a:t>
            </a:r>
            <a:r>
              <a:rPr lang="en-GB" sz="3600" b="1" dirty="0" smtClean="0">
                <a:solidFill>
                  <a:schemeClr val="accent1">
                    <a:lumMod val="75000"/>
                  </a:schemeClr>
                </a:solidFill>
              </a:rPr>
              <a:t> et al (2008</a:t>
            </a:r>
            <a:r>
              <a:rPr lang="en-GB" sz="3600" b="1" dirty="0" smtClean="0">
                <a:solidFill>
                  <a:schemeClr val="accent1">
                    <a:lumMod val="75000"/>
                  </a:schemeClr>
                </a:solidFill>
              </a:rPr>
              <a:t>)</a:t>
            </a:r>
            <a:endParaRPr lang="en-GB" sz="3600" dirty="0"/>
          </a:p>
        </p:txBody>
      </p:sp>
      <p:sp>
        <p:nvSpPr>
          <p:cNvPr id="3" name="Content Placeholder 2"/>
          <p:cNvSpPr>
            <a:spLocks noGrp="1"/>
          </p:cNvSpPr>
          <p:nvPr>
            <p:ph idx="1"/>
          </p:nvPr>
        </p:nvSpPr>
        <p:spPr/>
        <p:txBody>
          <a:bodyPr/>
          <a:lstStyle/>
          <a:p>
            <a:pPr>
              <a:buNone/>
            </a:pPr>
            <a:r>
              <a:rPr lang="en-GB" sz="2000" dirty="0" smtClean="0"/>
              <a:t>Differentiate between entrepreneurial orientation and small business orientation and create an index based on 5 sets of characteristics:</a:t>
            </a:r>
          </a:p>
          <a:p>
            <a:pPr>
              <a:buNone/>
            </a:pPr>
            <a:endParaRPr lang="en-GB" sz="2000" dirty="0" smtClean="0"/>
          </a:p>
          <a:p>
            <a:pPr>
              <a:buNone/>
            </a:pPr>
            <a:r>
              <a:rPr lang="en-GB" sz="2000" b="1" dirty="0" smtClean="0"/>
              <a:t>Entrepreneurial Orientation (EO)</a:t>
            </a:r>
          </a:p>
          <a:p>
            <a:r>
              <a:rPr lang="en-GB" sz="2000" dirty="0" smtClean="0"/>
              <a:t>Innovativeness</a:t>
            </a:r>
          </a:p>
          <a:p>
            <a:r>
              <a:rPr lang="en-GB" sz="2000" dirty="0" err="1" smtClean="0"/>
              <a:t>Proactiveness</a:t>
            </a:r>
            <a:endParaRPr lang="en-GB" sz="2000" dirty="0" smtClean="0"/>
          </a:p>
          <a:p>
            <a:r>
              <a:rPr lang="en-GB" sz="2000" dirty="0" smtClean="0"/>
              <a:t>Risk </a:t>
            </a:r>
            <a:r>
              <a:rPr lang="en-GB" sz="2000" dirty="0" smtClean="0"/>
              <a:t>Taking</a:t>
            </a:r>
          </a:p>
          <a:p>
            <a:pPr>
              <a:buNone/>
            </a:pPr>
            <a:endParaRPr lang="en-GB" sz="2000" dirty="0" smtClean="0"/>
          </a:p>
          <a:p>
            <a:pPr>
              <a:buNone/>
            </a:pPr>
            <a:r>
              <a:rPr lang="en-GB" sz="2000" b="1" dirty="0" smtClean="0"/>
              <a:t>Small Business Orientation (SBO)</a:t>
            </a:r>
          </a:p>
          <a:p>
            <a:r>
              <a:rPr lang="en-GB" sz="2000" dirty="0" smtClean="0"/>
              <a:t>Purpose and </a:t>
            </a:r>
            <a:r>
              <a:rPr lang="en-GB" sz="2000" dirty="0" smtClean="0"/>
              <a:t>Goals</a:t>
            </a:r>
          </a:p>
          <a:p>
            <a:r>
              <a:rPr lang="en-GB" sz="2000" dirty="0" smtClean="0"/>
              <a:t>Emotional Attachment</a:t>
            </a:r>
          </a:p>
          <a:p>
            <a:endParaRPr lang="en-GB" b="1" dirty="0" smtClean="0"/>
          </a:p>
          <a:p>
            <a:endParaRPr lang="en-GB" dirty="0" smtClean="0"/>
          </a:p>
          <a:p>
            <a:endParaRPr lang="en-GB" dirty="0" smtClean="0"/>
          </a:p>
          <a:p>
            <a:endParaRPr lang="en-GB" dirty="0" smtClean="0"/>
          </a:p>
          <a:p>
            <a:endParaRPr lang="en-GB" dirty="0"/>
          </a:p>
        </p:txBody>
      </p:sp>
      <p:sp>
        <p:nvSpPr>
          <p:cNvPr id="4" name="Footer Placeholder 3"/>
          <p:cNvSpPr>
            <a:spLocks noGrp="1"/>
          </p:cNvSpPr>
          <p:nvPr>
            <p:ph type="ftr" sz="quarter" idx="11"/>
          </p:nvPr>
        </p:nvSpPr>
        <p:spPr/>
        <p:txBody>
          <a:bodyPr/>
          <a:lstStyle/>
          <a:p>
            <a:r>
              <a:rPr lang="en-GB" smtClean="0"/>
              <a:t>Entrepreneurship - lecture 6</a:t>
            </a:r>
            <a:endParaRPr lang="en-GB"/>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57200" y="476672"/>
            <a:ext cx="8229600" cy="5649491"/>
          </a:xfrm>
        </p:spPr>
        <p:txBody>
          <a:bodyPr>
            <a:normAutofit fontScale="77500" lnSpcReduction="20000"/>
          </a:bodyPr>
          <a:lstStyle/>
          <a:p>
            <a:pPr>
              <a:buNone/>
            </a:pPr>
            <a:r>
              <a:rPr lang="en-GB" sz="3000" b="1" dirty="0" err="1" smtClean="0">
                <a:solidFill>
                  <a:schemeClr val="accent1">
                    <a:lumMod val="75000"/>
                  </a:schemeClr>
                </a:solidFill>
              </a:rPr>
              <a:t>Runyan</a:t>
            </a:r>
            <a:r>
              <a:rPr lang="en-GB" sz="3000" b="1" dirty="0" smtClean="0">
                <a:solidFill>
                  <a:schemeClr val="accent1">
                    <a:lumMod val="75000"/>
                  </a:schemeClr>
                </a:solidFill>
              </a:rPr>
              <a:t> et al (2008)</a:t>
            </a:r>
          </a:p>
          <a:p>
            <a:pPr>
              <a:buNone/>
            </a:pPr>
            <a:r>
              <a:rPr lang="en-GB" sz="3000" b="1" dirty="0" smtClean="0">
                <a:solidFill>
                  <a:schemeClr val="accent1">
                    <a:lumMod val="75000"/>
                  </a:schemeClr>
                </a:solidFill>
              </a:rPr>
              <a:t>Entrepreneurial </a:t>
            </a:r>
            <a:r>
              <a:rPr lang="en-GB" sz="3000" b="1" dirty="0" smtClean="0">
                <a:solidFill>
                  <a:schemeClr val="accent1">
                    <a:lumMod val="75000"/>
                  </a:schemeClr>
                </a:solidFill>
              </a:rPr>
              <a:t>Orientation:</a:t>
            </a:r>
          </a:p>
          <a:p>
            <a:endParaRPr lang="en-GB" sz="2600" dirty="0" smtClean="0"/>
          </a:p>
          <a:p>
            <a:r>
              <a:rPr lang="en-GB" sz="2600" b="1" dirty="0" smtClean="0"/>
              <a:t>Innovativeness</a:t>
            </a:r>
            <a:endParaRPr lang="en-GB" sz="2600" b="1" dirty="0" smtClean="0"/>
          </a:p>
          <a:p>
            <a:pPr lvl="1"/>
            <a:r>
              <a:rPr lang="en-GB" sz="2600" dirty="0" smtClean="0"/>
              <a:t>Emphasis on R&amp;D, technological leadership and innovation</a:t>
            </a:r>
          </a:p>
          <a:p>
            <a:pPr lvl="1"/>
            <a:r>
              <a:rPr lang="en-GB" sz="2600" dirty="0" smtClean="0"/>
              <a:t>Very many new lines of products or services</a:t>
            </a:r>
          </a:p>
          <a:p>
            <a:pPr lvl="1"/>
            <a:r>
              <a:rPr lang="en-GB" sz="2600" dirty="0" smtClean="0"/>
              <a:t>Changes in product or service lines have been quite dramatic</a:t>
            </a:r>
          </a:p>
          <a:p>
            <a:r>
              <a:rPr lang="en-GB" sz="2600" b="1" dirty="0" err="1" smtClean="0"/>
              <a:t>Proactiveness</a:t>
            </a:r>
            <a:endParaRPr lang="en-GB" sz="2600" b="1" dirty="0" smtClean="0"/>
          </a:p>
          <a:p>
            <a:pPr lvl="1"/>
            <a:r>
              <a:rPr lang="en-GB" sz="2600" dirty="0" smtClean="0"/>
              <a:t>Initiates actions which competitors then respond to</a:t>
            </a:r>
          </a:p>
          <a:p>
            <a:pPr lvl="1"/>
            <a:r>
              <a:rPr lang="en-GB" sz="2600" dirty="0" smtClean="0"/>
              <a:t>Often first to introduce new products/services etc.</a:t>
            </a:r>
          </a:p>
          <a:p>
            <a:pPr lvl="1"/>
            <a:r>
              <a:rPr lang="en-GB" sz="2600" dirty="0" smtClean="0"/>
              <a:t>Adopts very competitive “undo-the-competitors” posture</a:t>
            </a:r>
          </a:p>
          <a:p>
            <a:r>
              <a:rPr lang="en-GB" sz="2600" b="1" dirty="0" smtClean="0"/>
              <a:t>Risk Taking</a:t>
            </a:r>
          </a:p>
          <a:p>
            <a:pPr lvl="1"/>
            <a:r>
              <a:rPr lang="en-GB" sz="2600" dirty="0" smtClean="0"/>
              <a:t>Strongly </a:t>
            </a:r>
            <a:r>
              <a:rPr lang="en-GB" sz="2600" dirty="0" smtClean="0"/>
              <a:t>favour </a:t>
            </a:r>
            <a:r>
              <a:rPr lang="en-GB" sz="2600" dirty="0" smtClean="0"/>
              <a:t>high risk projects</a:t>
            </a:r>
          </a:p>
          <a:p>
            <a:pPr lvl="1"/>
            <a:r>
              <a:rPr lang="en-GB" sz="2600" dirty="0" smtClean="0"/>
              <a:t>Bold, wide-ranging acts are necessary to achieve objectives</a:t>
            </a:r>
          </a:p>
          <a:p>
            <a:pPr lvl="1"/>
            <a:r>
              <a:rPr lang="en-GB" sz="2600" dirty="0" smtClean="0"/>
              <a:t>Adopt bold, aggressive posture to maximise probability of exploiting potential opportunities</a:t>
            </a:r>
          </a:p>
          <a:p>
            <a:endParaRPr lang="en-GB" dirty="0" smtClean="0"/>
          </a:p>
          <a:p>
            <a:pPr lvl="1"/>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649491"/>
          </a:xfrm>
        </p:spPr>
        <p:txBody>
          <a:bodyPr>
            <a:normAutofit/>
          </a:bodyPr>
          <a:lstStyle/>
          <a:p>
            <a:pPr>
              <a:buNone/>
            </a:pPr>
            <a:r>
              <a:rPr lang="en-GB" sz="3000" b="1" dirty="0" smtClean="0">
                <a:solidFill>
                  <a:schemeClr val="accent1">
                    <a:lumMod val="75000"/>
                  </a:schemeClr>
                </a:solidFill>
              </a:rPr>
              <a:t>Small Business Orientation:</a:t>
            </a:r>
          </a:p>
          <a:p>
            <a:r>
              <a:rPr lang="en-GB" sz="2000" b="1" dirty="0" smtClean="0"/>
              <a:t>Purpose and Goals</a:t>
            </a:r>
          </a:p>
          <a:p>
            <a:pPr lvl="1"/>
            <a:r>
              <a:rPr lang="en-GB" sz="2000" dirty="0" smtClean="0"/>
              <a:t>Establish businesses because it fits with personal life better than working for someone else</a:t>
            </a:r>
          </a:p>
          <a:p>
            <a:pPr lvl="1"/>
            <a:r>
              <a:rPr lang="en-GB" sz="2000" dirty="0" smtClean="0"/>
              <a:t>No plans to significantly expand the business</a:t>
            </a:r>
          </a:p>
          <a:p>
            <a:pPr lvl="1"/>
            <a:r>
              <a:rPr lang="en-GB" sz="2000" dirty="0" smtClean="0"/>
              <a:t>Goals for business are more personal than financial</a:t>
            </a:r>
          </a:p>
          <a:p>
            <a:pPr lvl="1"/>
            <a:r>
              <a:rPr lang="en-GB" sz="2000" dirty="0" smtClean="0"/>
              <a:t>Business is primary source of income</a:t>
            </a:r>
          </a:p>
          <a:p>
            <a:pPr lvl="1"/>
            <a:r>
              <a:rPr lang="en-GB" sz="2000" dirty="0" smtClean="0"/>
              <a:t>Goal might include expanding to other locations</a:t>
            </a:r>
          </a:p>
          <a:p>
            <a:r>
              <a:rPr lang="en-GB" sz="2000" b="1" dirty="0" smtClean="0"/>
              <a:t>Emotional Attachment</a:t>
            </a:r>
          </a:p>
          <a:p>
            <a:pPr lvl="1"/>
            <a:r>
              <a:rPr lang="en-GB" sz="2000" dirty="0" smtClean="0"/>
              <a:t>Business seen as an extension to personality</a:t>
            </a:r>
          </a:p>
          <a:p>
            <a:pPr lvl="1"/>
            <a:r>
              <a:rPr lang="en-GB" sz="2000" dirty="0" smtClean="0"/>
              <a:t>Goals for business interwoven with family needs</a:t>
            </a:r>
          </a:p>
          <a:p>
            <a:pPr lvl="1"/>
            <a:r>
              <a:rPr lang="en-GB" sz="2000" dirty="0" smtClean="0"/>
              <a:t>Owner ‘loves’ the business</a:t>
            </a:r>
          </a:p>
          <a:p>
            <a:pPr lvl="1"/>
            <a:r>
              <a:rPr lang="en-GB" sz="2000" dirty="0" smtClean="0"/>
              <a:t>Owner emotional attached to business</a:t>
            </a:r>
          </a:p>
          <a:p>
            <a:pPr lvl="1"/>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TSD_PP3">
  <a:themeElements>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fontScheme name="Default Design">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3">
        <a:dk1>
          <a:srgbClr val="061E3B"/>
        </a:dk1>
        <a:lt1>
          <a:srgbClr val="DEF6F1"/>
        </a:lt1>
        <a:dk2>
          <a:srgbClr val="061E3B"/>
        </a:dk2>
        <a:lt2>
          <a:srgbClr val="969696"/>
        </a:lt2>
        <a:accent1>
          <a:srgbClr val="FFFFFF"/>
        </a:accent1>
        <a:accent2>
          <a:srgbClr val="8DC6FF"/>
        </a:accent2>
        <a:accent3>
          <a:srgbClr val="ECFAF7"/>
        </a:accent3>
        <a:accent4>
          <a:srgbClr val="041831"/>
        </a:accent4>
        <a:accent5>
          <a:srgbClr val="FFFFFF"/>
        </a:accent5>
        <a:accent6>
          <a:srgbClr val="7FB3E7"/>
        </a:accent6>
        <a:hlink>
          <a:srgbClr val="0E488F"/>
        </a:hlink>
        <a:folHlink>
          <a:srgbClr val="00A800"/>
        </a:folHlink>
      </a:clrScheme>
      <a:clrMap bg1="lt1" tx1="dk1" bg2="lt2" tx2="dk2" accent1="accent1" accent2="accent2" accent3="accent3" accent4="accent4" accent5="accent5" accent6="accent6" hlink="hlink" folHlink="folHlink"/>
    </a:extraClrScheme>
    <a:extraClrScheme>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TSD_PP3</Template>
  <TotalTime>315</TotalTime>
  <Words>929</Words>
  <Application>Microsoft Office PowerPoint</Application>
  <PresentationFormat>On-screen Show (4:3)</PresentationFormat>
  <Paragraphs>157</Paragraphs>
  <Slides>17</Slides>
  <Notes>12</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TSD_PP3</vt:lpstr>
      <vt:lpstr>SBMA7111  Entrepreneurship</vt:lpstr>
      <vt:lpstr>The place of the small business in the economy</vt:lpstr>
      <vt:lpstr>Debates</vt:lpstr>
      <vt:lpstr>Definitions</vt:lpstr>
      <vt:lpstr>Slide 5</vt:lpstr>
      <vt:lpstr>Slide 6</vt:lpstr>
      <vt:lpstr>  Relationship between entrepreneurship &amp; small business </vt:lpstr>
      <vt:lpstr>Relationship between entrepreneurship &amp; small business</vt:lpstr>
      <vt:lpstr> Relationship between entrepreneurship &amp; small business</vt:lpstr>
      <vt:lpstr>Relationship between entrepreneurship &amp; small business</vt:lpstr>
      <vt:lpstr>Relationship between entrepreneurship &amp; small business</vt:lpstr>
      <vt:lpstr>  Relationship between entrepreneurship &amp; small business  </vt:lpstr>
      <vt:lpstr>Slide 13</vt:lpstr>
      <vt:lpstr> Relationship between entrepreneurship &amp; small business</vt:lpstr>
      <vt:lpstr>Runyan et al (2008)</vt:lpstr>
      <vt:lpstr>Slide 16</vt:lpstr>
      <vt:lpstr>Slide 17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Steve Emmens</dc:creator>
  <cp:lastModifiedBy>VENUS</cp:lastModifiedBy>
  <cp:revision>35</cp:revision>
  <dcterms:created xsi:type="dcterms:W3CDTF">2011-06-23T09:06:05Z</dcterms:created>
  <dcterms:modified xsi:type="dcterms:W3CDTF">2013-03-21T17:06:11Z</dcterms:modified>
</cp:coreProperties>
</file>