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527" r:id="rId2"/>
    <p:sldId id="256" r:id="rId3"/>
    <p:sldId id="548" r:id="rId4"/>
    <p:sldId id="552" r:id="rId5"/>
    <p:sldId id="554" r:id="rId6"/>
    <p:sldId id="553" r:id="rId7"/>
    <p:sldId id="550" r:id="rId8"/>
    <p:sldId id="483" r:id="rId9"/>
    <p:sldId id="485" r:id="rId10"/>
    <p:sldId id="551" r:id="rId11"/>
    <p:sldId id="54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7B79D0-3BFB-4F96-A573-4C8138231327}" v="16" dt="2026-09-08T08:49:44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22D2708E-2549-4DB5-80A7-7A2FE6C859EA}"/>
    <pc:docChg chg="undo custSel modSld sldOrd">
      <pc:chgData name="Jessica Roberts" userId="831782ca-6a3f-4cbd-8621-3600d0a72af9" providerId="ADAL" clId="{22D2708E-2549-4DB5-80A7-7A2FE6C859EA}" dt="2026-09-08T08:49:44.715" v="36"/>
      <pc:docMkLst>
        <pc:docMk/>
      </pc:docMkLst>
      <pc:sldChg chg="addSp delSp modSp mod setBg modAnim setClrOvrMap">
        <pc:chgData name="Jessica Roberts" userId="831782ca-6a3f-4cbd-8621-3600d0a72af9" providerId="ADAL" clId="{22D2708E-2549-4DB5-80A7-7A2FE6C859EA}" dt="2026-09-08T08:49:44.715" v="36"/>
        <pc:sldMkLst>
          <pc:docMk/>
          <pc:sldMk cId="2746782834" sldId="483"/>
        </pc:sldMkLst>
        <pc:spChg chg="mod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11" creationId="{61FC7BD3-3A5A-401D-B3DC-44F2237562DF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16" creationId="{2E2D6188-24E5-426A-BB2A-3FA2D6B9C3EF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18" creationId="{F6E384F5-137A-40B1-97F0-694CC6ECD59C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20" creationId="{9DBC4630-03DA-474F-BBCB-BA3AE6B317A4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22" creationId="{1208BC59-C84F-483F-80CD-FAEC74229B97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24" creationId="{A1DABD52-05DF-4F31-AFB9-B330D8BE46FD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28" creationId="{6B9D64DB-4D5C-4A91-B45F-F301E3174F9F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30" creationId="{8E4F04B5-4D4A-4F70-8549-384AF535134B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32" creationId="{0D14DB62-3EB3-452E-89EE-30B0CDB0C8F4}"/>
          </ac:spMkLst>
        </pc:spChg>
        <pc:spChg chg="add del">
          <ac:chgData name="Jessica Roberts" userId="831782ca-6a3f-4cbd-8621-3600d0a72af9" providerId="ADAL" clId="{22D2708E-2549-4DB5-80A7-7A2FE6C859EA}" dt="2026-09-08T08:49:38.236" v="35" actId="26606"/>
          <ac:spMkLst>
            <pc:docMk/>
            <pc:sldMk cId="2746782834" sldId="483"/>
            <ac:spMk id="34" creationId="{CB14CE1B-4BC5-4EF2-BE3D-05E4F580B3DB}"/>
          </ac:spMkLst>
        </pc:spChg>
        <pc:picChg chg="add mod">
          <ac:chgData name="Jessica Roberts" userId="831782ca-6a3f-4cbd-8621-3600d0a72af9" providerId="ADAL" clId="{22D2708E-2549-4DB5-80A7-7A2FE6C859EA}" dt="2026-09-08T08:47:58.826" v="19" actId="1076"/>
          <ac:picMkLst>
            <pc:docMk/>
            <pc:sldMk cId="2746782834" sldId="483"/>
            <ac:picMk id="3" creationId="{AC049A58-C57B-CF81-31C0-9E2354C6BA81}"/>
          </ac:picMkLst>
        </pc:picChg>
        <pc:picChg chg="add mod">
          <ac:chgData name="Jessica Roberts" userId="831782ca-6a3f-4cbd-8621-3600d0a72af9" providerId="ADAL" clId="{22D2708E-2549-4DB5-80A7-7A2FE6C859EA}" dt="2026-09-08T08:48:00.659" v="20" actId="1076"/>
          <ac:picMkLst>
            <pc:docMk/>
            <pc:sldMk cId="2746782834" sldId="483"/>
            <ac:picMk id="5" creationId="{B4FD593E-5FB2-3DDD-36E8-101BDC9947BC}"/>
          </ac:picMkLst>
        </pc:picChg>
        <pc:picChg chg="add mod modCrop">
          <ac:chgData name="Jessica Roberts" userId="831782ca-6a3f-4cbd-8621-3600d0a72af9" providerId="ADAL" clId="{22D2708E-2549-4DB5-80A7-7A2FE6C859EA}" dt="2026-09-08T08:48:37.672" v="29" actId="1076"/>
          <ac:picMkLst>
            <pc:docMk/>
            <pc:sldMk cId="2746782834" sldId="483"/>
            <ac:picMk id="6" creationId="{4BDAA089-D81F-AA84-894E-9D60EBE5E99D}"/>
          </ac:picMkLst>
        </pc:picChg>
        <pc:picChg chg="mod">
          <ac:chgData name="Jessica Roberts" userId="831782ca-6a3f-4cbd-8621-3600d0a72af9" providerId="ADAL" clId="{22D2708E-2549-4DB5-80A7-7A2FE6C859EA}" dt="2026-09-08T08:49:37.448" v="34" actId="14100"/>
          <ac:picMkLst>
            <pc:docMk/>
            <pc:sldMk cId="2746782834" sldId="483"/>
            <ac:picMk id="7" creationId="{4AC78598-3059-4090-9F69-9C3B530463A5}"/>
          </ac:picMkLst>
        </pc:picChg>
        <pc:picChg chg="add mod modCrop">
          <ac:chgData name="Jessica Roberts" userId="831782ca-6a3f-4cbd-8621-3600d0a72af9" providerId="ADAL" clId="{22D2708E-2549-4DB5-80A7-7A2FE6C859EA}" dt="2026-09-08T08:48:31.246" v="26" actId="1076"/>
          <ac:picMkLst>
            <pc:docMk/>
            <pc:sldMk cId="2746782834" sldId="483"/>
            <ac:picMk id="8" creationId="{64E2B920-E5AB-534B-3281-16FE8C23DBC6}"/>
          </ac:picMkLst>
        </pc:picChg>
      </pc:sldChg>
      <pc:sldChg chg="ord">
        <pc:chgData name="Jessica Roberts" userId="831782ca-6a3f-4cbd-8621-3600d0a72af9" providerId="ADAL" clId="{22D2708E-2549-4DB5-80A7-7A2FE6C859EA}" dt="2026-09-08T08:43:18.359" v="1"/>
        <pc:sldMkLst>
          <pc:docMk/>
          <pc:sldMk cId="671935687" sldId="55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D3C225-10A6-4FCA-97FA-A6F56D7326A5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D5D01C-E1CB-4B08-B42F-82EDAD6F2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86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D5D01C-E1CB-4B08-B42F-82EDAD6F2CC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36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A91E9-9423-605E-260E-DEB1D44BE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8EA375-9CB5-33A8-3B79-A3906B3B4D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7BEC13-BA41-D986-1CC1-0E3C0780A2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3EB9A-E3D1-F023-E884-92FFDCAA56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D5D01C-E1CB-4B08-B42F-82EDAD6F2CC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22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85887-C968-F6C4-952B-905DD8704F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538B01-18E4-BC00-156B-CCCD0F11D5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CA722C-1920-3470-C10F-0B880E313E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137C8F-0283-E4BA-7D7F-1C53BF6FCD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D5D01C-E1CB-4B08-B42F-82EDAD6F2C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186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4BCE9-9787-62DD-8866-DB0AA45BFB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F4D3C-79FF-27E1-EF82-D675715460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B4136-AD95-B714-5786-E44D516E3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D51BEF-CC06-3940-7353-0659FDB03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4FFBA-00C6-2036-27B7-8CDFAF1DA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71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AD3DD-1F7F-1B93-EE40-5BD88C821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1427-6283-70FF-4466-4072458A2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43187-A325-38F2-4E34-EE9B719D8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2C497-C674-A56E-535B-30BA9FA9E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E7BF1-463A-7ED2-FBA8-A939C96A6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551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36437-19FB-881C-3F85-F66310D84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F00BD-1A39-7D1C-0433-7E5E3BF07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69FB0-2CAC-4BF2-5096-DA4257FC5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03A90-B033-0811-150D-C687C4BEC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D284E-6313-00FC-5D97-B82E1F9DD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652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29D4B-353B-BC7E-9729-C73EC06F5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6E190-3631-0471-F3D0-9263AD4FC2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B6DF07-46F5-56A6-9F9A-F129515B2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59F56B-DF38-3065-8A88-68B343295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F1C26-E60D-585C-7A6B-B6B894FD7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0B40A9-C0C5-EBC8-D924-16CFA37C9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876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F7775-2F42-D95C-8ADC-2725EACB3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85503-A9CB-F73C-1C28-34838361A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07B152-79C0-800D-DF27-8E0E524C6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4F22A-7699-71FF-B3ED-4FF52051D7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E6DED5-042A-4E25-CEB3-33DFB91061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9F76EC-F3BF-61D7-39E7-E4E800DDD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A701F4-7A6B-4296-114B-23621C0C9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A74049-A8DA-E614-5377-697AEF7B2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857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351A4-344E-4C6F-67DD-BB9666ED6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81F36A-B38C-9E26-BF7D-BF846E410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96CE08-9BFD-72A6-63D3-66E4578A9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2FA847-BF37-F5A1-6504-F67202D35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454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C0D13E-A7FA-0F7C-7888-8FB3888DD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4DBC2E-B5CA-61A5-80CA-7D986B076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C7D23-1D92-7F0B-8659-D1073940D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1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0B07E-63CC-5F18-E00B-C3E299E6B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A3732-F7EA-C2C7-7563-E7FF62092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5EA7D5-7698-E9EE-E2D8-A37E90BB77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86A748-7FDA-75BB-3D8E-5AD3AB090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14D5E-6641-0964-33D4-74036BA32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1126C9-B37D-DB8E-7EAA-5BBEE9868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02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005AC-5DB1-EE1A-72B0-623785699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129217-5BE7-C505-E1E4-7012D725E7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0CEEE8-FC58-6E7A-4E26-F1C93579B1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3A7793-F035-09E3-367E-8A39E267A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BA464-7ED2-1FA1-DAAA-6D9B1B0F7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2643F7-DD41-A3F0-C4C3-1E3D80AA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036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E9CE0-4EB5-9959-5EBD-19E481C9D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08427A-12A4-1991-6A4D-94B89ECF4E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431F2-678A-1226-8A44-E4B87A857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DA1A1-6B5E-ECA4-9B97-A7F7FB068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34747-E02C-1C66-5E27-23F5A09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23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DE8E6D-DCEA-1BB6-2D93-0EF932ED52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F89A7D-E45C-0B91-C5D7-C8C95E1747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A5294-E28E-BEDC-5190-D29B80E3C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D7D53-E404-7939-7D0E-7F959876B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0F192-BA0E-47B9-B84B-C21C3E73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689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72163C-63EF-22DC-F507-83F2B3E1D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29EFA-EFAB-CCF2-847F-A6FC34971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151A9-9F34-48E9-9A1C-5D2D28DC83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50E390-1F54-452D-BD6F-79121058D9CD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DA0CE-CF90-FA81-9B72-2A354C50E3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C0198-DD01-9E5A-1643-C2157F3750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6BD487-1842-472B-A5B0-CFDC62EE8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625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, whiteboard&#10;&#10;Description automatically generated">
            <a:extLst>
              <a:ext uri="{FF2B5EF4-FFF2-40B4-BE49-F238E27FC236}">
                <a16:creationId xmlns:a16="http://schemas.microsoft.com/office/drawing/2014/main" id="{7336B96F-0CC5-4329-9B13-1EAF7C57C8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64" t="9504" r="10141" b="9823"/>
          <a:stretch/>
        </p:blipFill>
        <p:spPr>
          <a:xfrm>
            <a:off x="1132283" y="335320"/>
            <a:ext cx="7948455" cy="5785772"/>
          </a:xfrm>
          <a:prstGeom prst="rect">
            <a:avLst/>
          </a:prstGeom>
        </p:spPr>
      </p:pic>
      <p:pic>
        <p:nvPicPr>
          <p:cNvPr id="13" name="Picture 12" descr="Empty calendar with pencil">
            <a:extLst>
              <a:ext uri="{FF2B5EF4-FFF2-40B4-BE49-F238E27FC236}">
                <a16:creationId xmlns:a16="http://schemas.microsoft.com/office/drawing/2014/main" id="{EDEF9086-441D-4AE6-8E1C-BA5F734761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20" r="13018" b="-2"/>
          <a:stretch/>
        </p:blipFill>
        <p:spPr>
          <a:xfrm>
            <a:off x="9213230" y="4065917"/>
            <a:ext cx="2726965" cy="2456763"/>
          </a:xfrm>
          <a:prstGeom prst="rect">
            <a:avLst/>
          </a:prstGeom>
          <a:noFill/>
        </p:spPr>
      </p:pic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6091A704-2CDD-43BC-B310-5B0DD43050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62169" y="1022293"/>
            <a:ext cx="2686161" cy="35737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Module:</a:t>
            </a:r>
            <a:r>
              <a:rPr lang="en-US" sz="2400" dirty="0">
                <a:solidFill>
                  <a:srgbClr val="FF0000"/>
                </a:solidFill>
              </a:rPr>
              <a:t> </a:t>
            </a:r>
            <a:endParaRPr lang="en-US" dirty="0">
              <a:solidFill>
                <a:srgbClr val="FF0000"/>
              </a:solidFill>
            </a:endParaRPr>
          </a:p>
          <a:p>
            <a:pPr>
              <a:lnSpc>
                <a:spcPct val="113999"/>
              </a:lnSpc>
            </a:pPr>
            <a:r>
              <a:rPr lang="en-US" sz="2400" dirty="0"/>
              <a:t>Area </a:t>
            </a:r>
            <a:endParaRPr lang="en-US" dirty="0"/>
          </a:p>
          <a:p>
            <a:pPr>
              <a:lnSpc>
                <a:spcPct val="113999"/>
              </a:lnSpc>
            </a:pPr>
            <a:r>
              <a:rPr lang="en-US" sz="2400" b="1" dirty="0">
                <a:solidFill>
                  <a:srgbClr val="FF0000"/>
                </a:solidFill>
              </a:rPr>
              <a:t>Topic: </a:t>
            </a:r>
            <a:r>
              <a:rPr lang="en-US" sz="2400" dirty="0"/>
              <a:t>Surface Area of 3D shapes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7CBFF8-DBD6-4E90-89C3-5DD2A2A8AA9C}"/>
              </a:ext>
            </a:extLst>
          </p:cNvPr>
          <p:cNvSpPr txBox="1">
            <a:spLocks/>
          </p:cNvSpPr>
          <p:nvPr/>
        </p:nvSpPr>
        <p:spPr>
          <a:xfrm>
            <a:off x="842835" y="5133447"/>
            <a:ext cx="7613650" cy="9048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14000"/>
              </a:lnSpc>
              <a:spcBef>
                <a:spcPts val="8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None/>
              <a:defRPr sz="13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1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1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7600E-68E3-99AE-83DE-34C350B01701}"/>
              </a:ext>
            </a:extLst>
          </p:cNvPr>
          <p:cNvSpPr txBox="1">
            <a:spLocks/>
          </p:cNvSpPr>
          <p:nvPr/>
        </p:nvSpPr>
        <p:spPr>
          <a:xfrm>
            <a:off x="1742168" y="1073701"/>
            <a:ext cx="2686161" cy="35737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 err="1">
                <a:solidFill>
                  <a:srgbClr val="FF0000"/>
                </a:solidFill>
              </a:rPr>
              <a:t>Modiwl</a:t>
            </a:r>
            <a:r>
              <a:rPr lang="en-US" sz="2400" b="1" dirty="0">
                <a:solidFill>
                  <a:srgbClr val="FF0000"/>
                </a:solidFill>
              </a:rPr>
              <a:t>:</a:t>
            </a:r>
            <a:r>
              <a:rPr lang="en-US" sz="2400" dirty="0">
                <a:solidFill>
                  <a:srgbClr val="FF0000"/>
                </a:solidFill>
              </a:rPr>
              <a:t> </a:t>
            </a:r>
            <a:endParaRPr lang="en-US" dirty="0">
              <a:solidFill>
                <a:srgbClr val="FF0000"/>
              </a:solidFill>
            </a:endParaRPr>
          </a:p>
          <a:p>
            <a:pPr>
              <a:lnSpc>
                <a:spcPct val="113999"/>
              </a:lnSpc>
            </a:pPr>
            <a:r>
              <a:rPr lang="en-US" sz="2400" dirty="0"/>
              <a:t>Ardal </a:t>
            </a:r>
            <a:endParaRPr lang="en-US" dirty="0"/>
          </a:p>
          <a:p>
            <a:pPr>
              <a:lnSpc>
                <a:spcPct val="113999"/>
              </a:lnSpc>
            </a:pPr>
            <a:r>
              <a:rPr lang="en-US" sz="2400" b="1" dirty="0" err="1">
                <a:solidFill>
                  <a:srgbClr val="FF0000"/>
                </a:solidFill>
              </a:rPr>
              <a:t>Pwnc</a:t>
            </a:r>
            <a:r>
              <a:rPr lang="en-US" sz="2400" b="1" dirty="0">
                <a:solidFill>
                  <a:srgbClr val="FF0000"/>
                </a:solidFill>
              </a:rPr>
              <a:t>: </a:t>
            </a:r>
            <a:r>
              <a:rPr lang="en-US" sz="2400" dirty="0"/>
              <a:t>Ardal </a:t>
            </a:r>
            <a:r>
              <a:rPr lang="en-US" sz="2400" dirty="0" err="1"/>
              <a:t>arwyneb</a:t>
            </a:r>
            <a:r>
              <a:rPr lang="en-US" sz="2400" dirty="0"/>
              <a:t> </a:t>
            </a:r>
            <a:r>
              <a:rPr lang="en-US" sz="2400" dirty="0" err="1"/>
              <a:t>siapiau</a:t>
            </a:r>
            <a:r>
              <a:rPr lang="en-US" sz="2400" dirty="0"/>
              <a:t> 3D</a:t>
            </a:r>
          </a:p>
        </p:txBody>
      </p:sp>
    </p:spTree>
    <p:extLst>
      <p:ext uri="{BB962C8B-B14F-4D97-AF65-F5344CB8AC3E}">
        <p14:creationId xmlns:p14="http://schemas.microsoft.com/office/powerpoint/2010/main" val="1614909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EB4F7DD-D630-727D-251D-D680B84EFC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3558" y="284372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000" b="1" dirty="0"/>
              <a:t>Progression Step 3:</a:t>
            </a:r>
            <a:endParaRPr lang="en-US" sz="2000" b="1" dirty="0"/>
          </a:p>
          <a:p>
            <a:pPr>
              <a:buNone/>
            </a:pPr>
            <a:r>
              <a:rPr lang="en-GB" sz="2000" dirty="0"/>
              <a:t>I can relate a three-dimensional shape to its two-dimensional nets.</a:t>
            </a:r>
            <a:endParaRPr lang="en-US" sz="2000" dirty="0"/>
          </a:p>
          <a:p>
            <a:pPr>
              <a:buNone/>
            </a:pPr>
            <a:r>
              <a:rPr lang="en-GB" sz="2000" dirty="0"/>
              <a:t>I can use efficient methods for finding the perimeter and area of two-dimensional shapes, understanding how basic formulae are derived.</a:t>
            </a:r>
          </a:p>
          <a:p>
            <a:pPr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</a:rPr>
              <a:t>Progression Step 4 </a:t>
            </a:r>
            <a:endParaRPr lang="en-US" sz="2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rgbClr val="0070C0"/>
                </a:solidFill>
              </a:rPr>
              <a:t>I can explore and calculate the areas and perimeters of simple and compound two-dimensional shapes, including circles, and I have demonstrated an understanding of pi (π) as the ratio of the circumference of a circle to its diameter. </a:t>
            </a:r>
            <a:r>
              <a:rPr lang="en-GB" sz="2000" b="1" i="1" dirty="0">
                <a:solidFill>
                  <a:srgbClr val="0070C0"/>
                </a:solidFill>
              </a:rPr>
              <a:t>I can apply my understanding of area to be able to calculate the surface area of simple prisms</a:t>
            </a:r>
            <a:r>
              <a:rPr lang="en-GB" sz="2000" b="1" dirty="0">
                <a:solidFill>
                  <a:srgbClr val="0070C0"/>
                </a:solidFill>
              </a:rPr>
              <a:t>.</a:t>
            </a:r>
            <a:endParaRPr lang="en-US" sz="2000" b="1" dirty="0">
              <a:solidFill>
                <a:srgbClr val="0070C0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E9F358A-EF74-5634-02D0-C471D5DA5A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0615" y="422395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000" b="1" dirty="0">
                <a:latin typeface="+mj-lt"/>
                <a:cs typeface="Arial" panose="020B0604020202020204" pitchFamily="34" charset="0"/>
              </a:rPr>
              <a:t>Cam </a:t>
            </a:r>
            <a:r>
              <a:rPr lang="en-GB" sz="2000" b="1" dirty="0" err="1">
                <a:latin typeface="+mj-lt"/>
                <a:cs typeface="Arial" panose="020B0604020202020204" pitchFamily="34" charset="0"/>
              </a:rPr>
              <a:t>cynnedd</a:t>
            </a:r>
            <a:r>
              <a:rPr lang="en-GB" sz="2000" b="1" dirty="0">
                <a:latin typeface="+mj-lt"/>
                <a:cs typeface="Arial" panose="020B0604020202020204" pitchFamily="34" charset="0"/>
              </a:rPr>
              <a:t> 3:</a:t>
            </a:r>
          </a:p>
          <a:p>
            <a:pPr marL="0" indent="0" algn="l" fontAlgn="base">
              <a:buNone/>
            </a:pP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Rwy’n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gallu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perthnasu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siâp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tri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dimensiwn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i’w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rwydau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ddimensiwn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.</a:t>
            </a:r>
          </a:p>
          <a:p>
            <a:pPr marL="0" indent="0" algn="l" fontAlgn="base">
              <a:buNone/>
            </a:pP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Rwy’n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gallu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defnyddio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dulliau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effeithlon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i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ddarganfod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perimedr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ac arwynebedd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siapiau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ddimensiwn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,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gan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ddeall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sut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mae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hafaliadau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sylfaenol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deillio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+mj-lt"/>
              </a:rPr>
              <a:t>ohonynt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+mj-lt"/>
              </a:rPr>
              <a:t>.</a:t>
            </a:r>
          </a:p>
          <a:p>
            <a:pPr>
              <a:buNone/>
            </a:pPr>
            <a:endParaRPr lang="en-US" sz="2000" b="1" dirty="0">
              <a:latin typeface="+mj-lt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70C0"/>
                </a:solidFill>
                <a:latin typeface="+mj-lt"/>
                <a:ea typeface="+mn-lt"/>
                <a:cs typeface="Arial" panose="020B0604020202020204" pitchFamily="34" charset="0"/>
              </a:rPr>
              <a:t>Cam </a:t>
            </a:r>
            <a:r>
              <a:rPr lang="en-GB" sz="2000" b="1" i="1" dirty="0" err="1">
                <a:solidFill>
                  <a:srgbClr val="0070C0"/>
                </a:solidFill>
                <a:latin typeface="+mj-lt"/>
                <a:ea typeface="+mn-lt"/>
                <a:cs typeface="Arial" panose="020B0604020202020204" pitchFamily="34" charset="0"/>
              </a:rPr>
              <a:t>cynnedd</a:t>
            </a:r>
            <a:r>
              <a:rPr lang="en-GB" sz="2000" b="1" i="1" dirty="0">
                <a:solidFill>
                  <a:srgbClr val="0070C0"/>
                </a:solidFill>
                <a:latin typeface="+mj-lt"/>
                <a:ea typeface="+mn-lt"/>
                <a:cs typeface="Arial" panose="020B0604020202020204" pitchFamily="34" charset="0"/>
              </a:rPr>
              <a:t> 4</a:t>
            </a:r>
          </a:p>
          <a:p>
            <a:pPr marL="0" indent="0">
              <a:buNone/>
            </a:pP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Rwy’n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gallu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archwilio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a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chyfrifo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arwynebedd a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pherimedr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siapiau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dau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ddimensiwn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syml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a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chyfansawdd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,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gan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gynnwys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cylchoedd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, ac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rwyf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wedi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dangos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dealltwriaeth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o pi (</a:t>
            </a:r>
            <a:r>
              <a:rPr lang="el-GR" sz="2000" b="0" i="0" dirty="0">
                <a:solidFill>
                  <a:srgbClr val="0070C0"/>
                </a:solidFill>
                <a:effectLst/>
                <a:latin typeface="+mj-lt"/>
              </a:rPr>
              <a:t>π)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fel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cymhareb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cylchedd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cylch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i’w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0" i="0" dirty="0" err="1">
                <a:solidFill>
                  <a:srgbClr val="0070C0"/>
                </a:solidFill>
                <a:effectLst/>
                <a:latin typeface="+mj-lt"/>
              </a:rPr>
              <a:t>ddiamedr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+mj-lt"/>
              </a:rPr>
              <a:t>.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Rwy’n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gallu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cymhwyso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fy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nealltwriaeth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o arwynebedd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i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gyfrifo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arwynebedd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arwyneb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 prismau </a:t>
            </a:r>
            <a:r>
              <a:rPr lang="en-GB" sz="2000" b="1" i="0" dirty="0" err="1">
                <a:solidFill>
                  <a:srgbClr val="0070C0"/>
                </a:solidFill>
                <a:effectLst/>
                <a:latin typeface="+mj-lt"/>
              </a:rPr>
              <a:t>syml</a:t>
            </a:r>
            <a:r>
              <a:rPr lang="en-GB" sz="2000" b="1" i="0" dirty="0">
                <a:solidFill>
                  <a:srgbClr val="0070C0"/>
                </a:solidFill>
                <a:effectLst/>
                <a:latin typeface="+mj-lt"/>
              </a:rPr>
              <a:t>.</a:t>
            </a:r>
            <a:endParaRPr lang="en-GB" sz="2000" b="1" i="1" dirty="0">
              <a:solidFill>
                <a:srgbClr val="0070C0"/>
              </a:solidFill>
              <a:latin typeface="+mj-lt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119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469" y="384175"/>
            <a:ext cx="10870405" cy="91122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dirty="0">
                <a:cs typeface="Calibri Light"/>
              </a:rPr>
              <a:t>Task: Planning a lesson on surface area of prisms</a:t>
            </a:r>
            <a:endParaRPr lang="en-GB" sz="2400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271" y="1371601"/>
            <a:ext cx="11474037" cy="49815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On your table discuss the thought process you will go through when presented with the topic '</a:t>
            </a:r>
            <a:r>
              <a:rPr lang="en-GB" dirty="0">
                <a:solidFill>
                  <a:srgbClr val="FF0000"/>
                </a:solidFill>
                <a:cs typeface="Calibri"/>
              </a:rPr>
              <a:t>surface area of simple prisms’ /</a:t>
            </a:r>
            <a:r>
              <a:rPr lang="en-GB" sz="2400" b="1" i="0" dirty="0">
                <a:solidFill>
                  <a:srgbClr val="0070C0"/>
                </a:solidFill>
                <a:effectLst/>
              </a:rPr>
              <a:t> arwynebedd </a:t>
            </a:r>
            <a:r>
              <a:rPr lang="en-GB" sz="2400" b="1" i="0" dirty="0" err="1">
                <a:solidFill>
                  <a:srgbClr val="0070C0"/>
                </a:solidFill>
                <a:effectLst/>
              </a:rPr>
              <a:t>arwyneb</a:t>
            </a:r>
            <a:r>
              <a:rPr lang="en-GB" sz="2400" b="1" i="0" dirty="0">
                <a:solidFill>
                  <a:srgbClr val="0070C0"/>
                </a:solidFill>
                <a:effectLst/>
              </a:rPr>
              <a:t> prismau </a:t>
            </a:r>
            <a:r>
              <a:rPr lang="en-GB" sz="2400" b="1" i="0" dirty="0" err="1">
                <a:solidFill>
                  <a:srgbClr val="0070C0"/>
                </a:solidFill>
                <a:effectLst/>
              </a:rPr>
              <a:t>syml</a:t>
            </a:r>
            <a:r>
              <a:rPr lang="en-GB" sz="2400" b="1" i="0" dirty="0">
                <a:solidFill>
                  <a:srgbClr val="0070C0"/>
                </a:solidFill>
                <a:effectLst/>
              </a:rPr>
              <a:t>.</a:t>
            </a:r>
            <a:endParaRPr lang="en-GB" dirty="0">
              <a:solidFill>
                <a:srgbClr val="FF0000"/>
              </a:solidFill>
              <a:cs typeface="Calibri"/>
            </a:endParaRPr>
          </a:p>
          <a:p>
            <a:endParaRPr lang="en-GB" dirty="0">
              <a:solidFill>
                <a:srgbClr val="FF0000"/>
              </a:solidFill>
              <a:cs typeface="Calibri"/>
            </a:endParaRPr>
          </a:p>
          <a:p>
            <a:pPr marL="342900" indent="-342900" algn="l">
              <a:buChar char="•"/>
            </a:pPr>
            <a:r>
              <a:rPr lang="en-GB" dirty="0">
                <a:cs typeface="Calibri"/>
              </a:rPr>
              <a:t>Think about the verbal questions you may use to create an interest to learn more about surface area of prisms </a:t>
            </a:r>
          </a:p>
          <a:p>
            <a:pPr marL="342900" indent="-342900" algn="l">
              <a:buChar char="•"/>
            </a:pPr>
            <a:r>
              <a:rPr lang="en-GB" dirty="0">
                <a:cs typeface="Calibri"/>
              </a:rPr>
              <a:t>Think about the task/activity the learners will engage with (...resources?)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cs typeface="Calibri"/>
              </a:rPr>
              <a:t>Consider a 'big question' you may present to the pupils.</a:t>
            </a:r>
          </a:p>
          <a:p>
            <a:pPr marL="342900" indent="-342900" algn="l">
              <a:buChar char="•"/>
            </a:pPr>
            <a:r>
              <a:rPr lang="en-GB" dirty="0">
                <a:cs typeface="Calibri"/>
              </a:rPr>
              <a:t>Create a ppt that could demonstrate how you would intend to deliver a lesson on this topic</a:t>
            </a: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82774-B287-2CE1-6CAB-59A625C11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090" y="1506320"/>
            <a:ext cx="2382330" cy="1325563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Prismau/Prisms?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16C706-D941-7485-E114-6B9D40D473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46" t="23480" r="51230" b="38936"/>
          <a:stretch>
            <a:fillRect/>
          </a:stretch>
        </p:blipFill>
        <p:spPr>
          <a:xfrm>
            <a:off x="3019246" y="603849"/>
            <a:ext cx="8195094" cy="545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34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DC8FC7-D8A4-8641-0F09-D9D151A59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35CCF-7AD4-E9F9-1512-EE3C7E04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Prismau/Prisms?</a:t>
            </a:r>
            <a:endParaRPr lang="en-US" sz="3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t of 9 3D Shapes - in Welsh">
            <a:extLst>
              <a:ext uri="{FF2B5EF4-FFF2-40B4-BE49-F238E27FC236}">
                <a16:creationId xmlns:a16="http://schemas.microsoft.com/office/drawing/2014/main" id="{EEC40B6E-2FD8-54F3-FCF8-BC4685CB4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29640" y="666728"/>
            <a:ext cx="3921705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041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5CCDA-E778-F232-0462-E34B7D590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4F52F-9331-0F98-D4A2-98A5FFD50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090" y="1506320"/>
            <a:ext cx="2382330" cy="1325563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Prismau/Prisms?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768034-D63E-101B-7C2F-F6A9E8D549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60" t="31279" r="49832" b="39427"/>
          <a:stretch>
            <a:fillRect/>
          </a:stretch>
        </p:blipFill>
        <p:spPr>
          <a:xfrm>
            <a:off x="2720195" y="688232"/>
            <a:ext cx="9027892" cy="417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59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951AFC-D4F2-537D-3FDD-9BF9EDB472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A1375-F071-76F3-75F7-638DE97F8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/>
          <a:lstStyle/>
          <a:p>
            <a:r>
              <a:rPr lang="en-US" dirty="0"/>
              <a:t>Big Question/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mawr</a:t>
            </a:r>
            <a:endParaRPr lang="en-US" dirty="0"/>
          </a:p>
        </p:txBody>
      </p:sp>
      <p:pic>
        <p:nvPicPr>
          <p:cNvPr id="7" name="Picture 2" descr="Toblerone Milk 360g">
            <a:extLst>
              <a:ext uri="{FF2B5EF4-FFF2-40B4-BE49-F238E27FC236}">
                <a16:creationId xmlns:a16="http://schemas.microsoft.com/office/drawing/2014/main" id="{01C7C72B-2893-383F-C3BA-1AD53DCD5D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50" y="1411557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935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1FC7BD3-3A5A-401D-B3DC-44F223756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/>
          <a:lstStyle/>
          <a:p>
            <a:r>
              <a:rPr lang="en-US"/>
              <a:t>Big Question/ Cwestiwn mawr</a:t>
            </a:r>
            <a:endParaRPr lang="en-US" dirty="0"/>
          </a:p>
        </p:txBody>
      </p:sp>
      <p:pic>
        <p:nvPicPr>
          <p:cNvPr id="7" name="Picture 7" descr="A picture containing cup, table, indoor&#10;&#10;Description automatically generated">
            <a:extLst>
              <a:ext uri="{FF2B5EF4-FFF2-40B4-BE49-F238E27FC236}">
                <a16:creationId xmlns:a16="http://schemas.microsoft.com/office/drawing/2014/main" id="{4AC78598-3059-4090-9F69-9C3B530463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1783" y="1924050"/>
            <a:ext cx="5801784" cy="4351338"/>
          </a:xfrm>
        </p:spPr>
      </p:pic>
      <p:pic>
        <p:nvPicPr>
          <p:cNvPr id="3" name="Picture 2" descr="Set of 9 3D Shapes - in Welsh">
            <a:extLst>
              <a:ext uri="{FF2B5EF4-FFF2-40B4-BE49-F238E27FC236}">
                <a16:creationId xmlns:a16="http://schemas.microsoft.com/office/drawing/2014/main" id="{AC049A58-C57B-CF81-31C0-9E2354C6BA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" t="75748" r="54503"/>
          <a:stretch>
            <a:fillRect/>
          </a:stretch>
        </p:blipFill>
        <p:spPr bwMode="auto">
          <a:xfrm>
            <a:off x="7046260" y="1556609"/>
            <a:ext cx="2598398" cy="200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et of 9 3D Shapes - in Welsh">
            <a:extLst>
              <a:ext uri="{FF2B5EF4-FFF2-40B4-BE49-F238E27FC236}">
                <a16:creationId xmlns:a16="http://schemas.microsoft.com/office/drawing/2014/main" id="{B4FD593E-5FB2-3DDD-36E8-101BDC9947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" t="75748" r="54503"/>
          <a:stretch>
            <a:fillRect/>
          </a:stretch>
        </p:blipFill>
        <p:spPr bwMode="auto">
          <a:xfrm rot="16200000">
            <a:off x="9721902" y="1626669"/>
            <a:ext cx="2416452" cy="186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DAA089-D81F-AA84-894E-9D60EBE5E9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49" t="43452" r="70966" b="38936"/>
          <a:stretch>
            <a:fillRect/>
          </a:stretch>
        </p:blipFill>
        <p:spPr>
          <a:xfrm>
            <a:off x="10175374" y="3899858"/>
            <a:ext cx="1558276" cy="29581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E2B920-E5AB-534B-3281-16FE8C23DB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49" t="43452" r="70966" b="43447"/>
          <a:stretch>
            <a:fillRect/>
          </a:stretch>
        </p:blipFill>
        <p:spPr>
          <a:xfrm rot="5400000">
            <a:off x="7589678" y="3974111"/>
            <a:ext cx="1646552" cy="232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78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D924B4F-18AF-4B60-AE31-9F20F2C77F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18039" y="2329512"/>
            <a:ext cx="7231206" cy="2853458"/>
          </a:xfrm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FF3E35B3-48EA-4C9E-98B6-5B50DA7E3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58" b="7865"/>
          <a:stretch/>
        </p:blipFill>
        <p:spPr>
          <a:xfrm>
            <a:off x="341457" y="1796687"/>
            <a:ext cx="2719668" cy="37857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B73019-8E32-34EB-2822-753720E17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/>
          <a:lstStyle/>
          <a:p>
            <a:r>
              <a:rPr lang="en-US" dirty="0"/>
              <a:t>Big Question/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mawr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530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68188-A81E-E7F7-E4C2-B640A5C08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FC596-AC93-B3E3-3338-03AF9AD16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046" y="371511"/>
            <a:ext cx="9692640" cy="132556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FDDEE-C960-7A37-C850-869D16D9C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58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DDB4F-86AA-7322-7940-E5DD991AC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1A3E36-B560-B708-6D2D-8102F92335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445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344</Words>
  <Application>Microsoft Office PowerPoint</Application>
  <PresentationFormat>Widescreen</PresentationFormat>
  <Paragraphs>34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Calibri Light</vt:lpstr>
      <vt:lpstr>Office Theme</vt:lpstr>
      <vt:lpstr>PowerPoint Presentation</vt:lpstr>
      <vt:lpstr>PowerPoint Presentation</vt:lpstr>
      <vt:lpstr>Task: Planning a lesson on surface area of prisms</vt:lpstr>
      <vt:lpstr>Prismau/Prisms?</vt:lpstr>
      <vt:lpstr>Prismau/Prisms?</vt:lpstr>
      <vt:lpstr>Prismau/Prisms?</vt:lpstr>
      <vt:lpstr>Big Question/ Cwestiwn mawr</vt:lpstr>
      <vt:lpstr>Big Question/ Cwestiwn mawr</vt:lpstr>
      <vt:lpstr>Big Question/ Cwestiwn mawr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Roberts</dc:creator>
  <cp:lastModifiedBy>Jessica Roberts</cp:lastModifiedBy>
  <cp:revision>2</cp:revision>
  <dcterms:created xsi:type="dcterms:W3CDTF">2025-09-03T20:04:03Z</dcterms:created>
  <dcterms:modified xsi:type="dcterms:W3CDTF">2026-09-08T08:49:48Z</dcterms:modified>
</cp:coreProperties>
</file>