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6" r:id="rId2"/>
    <p:sldId id="258" r:id="rId3"/>
    <p:sldId id="274" r:id="rId4"/>
    <p:sldId id="260" r:id="rId5"/>
    <p:sldId id="259" r:id="rId6"/>
    <p:sldId id="261" r:id="rId7"/>
    <p:sldId id="262" r:id="rId8"/>
    <p:sldId id="277" r:id="rId9"/>
    <p:sldId id="297" r:id="rId10"/>
    <p:sldId id="263" r:id="rId11"/>
    <p:sldId id="305" r:id="rId12"/>
    <p:sldId id="304" r:id="rId13"/>
    <p:sldId id="306" r:id="rId14"/>
    <p:sldId id="289" r:id="rId15"/>
    <p:sldId id="293" r:id="rId16"/>
    <p:sldId id="264" r:id="rId17"/>
    <p:sldId id="294" r:id="rId18"/>
    <p:sldId id="265" r:id="rId19"/>
    <p:sldId id="275" r:id="rId20"/>
    <p:sldId id="295" r:id="rId21"/>
    <p:sldId id="266" r:id="rId22"/>
    <p:sldId id="267" r:id="rId23"/>
    <p:sldId id="299" r:id="rId24"/>
    <p:sldId id="276" r:id="rId25"/>
    <p:sldId id="268" r:id="rId26"/>
    <p:sldId id="269" r:id="rId27"/>
    <p:sldId id="292" r:id="rId28"/>
    <p:sldId id="300" r:id="rId29"/>
    <p:sldId id="307" r:id="rId30"/>
    <p:sldId id="301" r:id="rId31"/>
    <p:sldId id="302" r:id="rId32"/>
    <p:sldId id="303" r:id="rId33"/>
    <p:sldId id="270" r:id="rId34"/>
    <p:sldId id="291" r:id="rId35"/>
    <p:sldId id="283" r:id="rId36"/>
    <p:sldId id="308" r:id="rId37"/>
    <p:sldId id="309" r:id="rId38"/>
    <p:sldId id="287" r:id="rId39"/>
    <p:sldId id="298" r:id="rId40"/>
    <p:sldId id="288" r:id="rId41"/>
    <p:sldId id="286" r:id="rId42"/>
    <p:sldId id="296" r:id="rId43"/>
    <p:sldId id="29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606" y="-45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8910BF-E1D5-4A0F-B783-B34A9C52ADFD}" type="datetimeFigureOut">
              <a:rPr lang="en-US"/>
              <a:t>2/22/2017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6992A-957A-456D-85E1-4218FB2CE90E}"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9</a:t>
            </a:fld>
            <a:endParaRPr lang="en-US"/>
          </a:p>
        </p:txBody>
      </p:sp>
    </p:spTree>
    <p:extLst>
      <p:ext uri="{BB962C8B-B14F-4D97-AF65-F5344CB8AC3E}">
        <p14:creationId xmlns:p14="http://schemas.microsoft.com/office/powerpoint/2010/main" val="2974581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11</a:t>
            </a:fld>
            <a:endParaRPr lang="en-US"/>
          </a:p>
        </p:txBody>
      </p:sp>
    </p:spTree>
    <p:extLst>
      <p:ext uri="{BB962C8B-B14F-4D97-AF65-F5344CB8AC3E}">
        <p14:creationId xmlns:p14="http://schemas.microsoft.com/office/powerpoint/2010/main" val="743085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12</a:t>
            </a:fld>
            <a:endParaRPr lang="en-US"/>
          </a:p>
        </p:txBody>
      </p:sp>
    </p:spTree>
    <p:extLst>
      <p:ext uri="{BB962C8B-B14F-4D97-AF65-F5344CB8AC3E}">
        <p14:creationId xmlns:p14="http://schemas.microsoft.com/office/powerpoint/2010/main" val="2076754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13</a:t>
            </a:fld>
            <a:endParaRPr lang="en-US"/>
          </a:p>
        </p:txBody>
      </p:sp>
    </p:spTree>
    <p:extLst>
      <p:ext uri="{BB962C8B-B14F-4D97-AF65-F5344CB8AC3E}">
        <p14:creationId xmlns:p14="http://schemas.microsoft.com/office/powerpoint/2010/main" val="29504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15</a:t>
            </a:fld>
            <a:endParaRPr lang="en-US"/>
          </a:p>
        </p:txBody>
      </p:sp>
    </p:spTree>
    <p:extLst>
      <p:ext uri="{BB962C8B-B14F-4D97-AF65-F5344CB8AC3E}">
        <p14:creationId xmlns:p14="http://schemas.microsoft.com/office/powerpoint/2010/main" val="2458825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17</a:t>
            </a:fld>
            <a:endParaRPr lang="en-US"/>
          </a:p>
        </p:txBody>
      </p:sp>
    </p:spTree>
    <p:extLst>
      <p:ext uri="{BB962C8B-B14F-4D97-AF65-F5344CB8AC3E}">
        <p14:creationId xmlns:p14="http://schemas.microsoft.com/office/powerpoint/2010/main" val="323201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20</a:t>
            </a:fld>
            <a:endParaRPr lang="en-US"/>
          </a:p>
        </p:txBody>
      </p:sp>
    </p:spTree>
    <p:extLst>
      <p:ext uri="{BB962C8B-B14F-4D97-AF65-F5344CB8AC3E}">
        <p14:creationId xmlns:p14="http://schemas.microsoft.com/office/powerpoint/2010/main" val="1195562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23</a:t>
            </a:fld>
            <a:endParaRPr lang="en-US"/>
          </a:p>
        </p:txBody>
      </p:sp>
    </p:spTree>
    <p:extLst>
      <p:ext uri="{BB962C8B-B14F-4D97-AF65-F5344CB8AC3E}">
        <p14:creationId xmlns:p14="http://schemas.microsoft.com/office/powerpoint/2010/main" val="1136985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28</a:t>
            </a:fld>
            <a:endParaRPr lang="en-US"/>
          </a:p>
        </p:txBody>
      </p:sp>
    </p:spTree>
    <p:extLst>
      <p:ext uri="{BB962C8B-B14F-4D97-AF65-F5344CB8AC3E}">
        <p14:creationId xmlns:p14="http://schemas.microsoft.com/office/powerpoint/2010/main" val="2982235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29</a:t>
            </a:fld>
            <a:endParaRPr lang="en-US"/>
          </a:p>
        </p:txBody>
      </p:sp>
    </p:spTree>
    <p:extLst>
      <p:ext uri="{BB962C8B-B14F-4D97-AF65-F5344CB8AC3E}">
        <p14:creationId xmlns:p14="http://schemas.microsoft.com/office/powerpoint/2010/main" val="3221008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30</a:t>
            </a:fld>
            <a:endParaRPr lang="en-US"/>
          </a:p>
        </p:txBody>
      </p:sp>
    </p:spTree>
    <p:extLst>
      <p:ext uri="{BB962C8B-B14F-4D97-AF65-F5344CB8AC3E}">
        <p14:creationId xmlns:p14="http://schemas.microsoft.com/office/powerpoint/2010/main" val="2126226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31</a:t>
            </a:fld>
            <a:endParaRPr lang="en-US"/>
          </a:p>
        </p:txBody>
      </p:sp>
    </p:spTree>
    <p:extLst>
      <p:ext uri="{BB962C8B-B14F-4D97-AF65-F5344CB8AC3E}">
        <p14:creationId xmlns:p14="http://schemas.microsoft.com/office/powerpoint/2010/main" val="684691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32</a:t>
            </a:fld>
            <a:endParaRPr lang="en-US"/>
          </a:p>
        </p:txBody>
      </p:sp>
    </p:spTree>
    <p:extLst>
      <p:ext uri="{BB962C8B-B14F-4D97-AF65-F5344CB8AC3E}">
        <p14:creationId xmlns:p14="http://schemas.microsoft.com/office/powerpoint/2010/main" val="1874691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36</a:t>
            </a:fld>
            <a:endParaRPr lang="en-US"/>
          </a:p>
        </p:txBody>
      </p:sp>
    </p:spTree>
    <p:extLst>
      <p:ext uri="{BB962C8B-B14F-4D97-AF65-F5344CB8AC3E}">
        <p14:creationId xmlns:p14="http://schemas.microsoft.com/office/powerpoint/2010/main" val="41796942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37</a:t>
            </a:fld>
            <a:endParaRPr lang="en-US"/>
          </a:p>
        </p:txBody>
      </p:sp>
    </p:spTree>
    <p:extLst>
      <p:ext uri="{BB962C8B-B14F-4D97-AF65-F5344CB8AC3E}">
        <p14:creationId xmlns:p14="http://schemas.microsoft.com/office/powerpoint/2010/main" val="15824046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39</a:t>
            </a:fld>
            <a:endParaRPr lang="en-US"/>
          </a:p>
        </p:txBody>
      </p:sp>
    </p:spTree>
    <p:extLst>
      <p:ext uri="{BB962C8B-B14F-4D97-AF65-F5344CB8AC3E}">
        <p14:creationId xmlns:p14="http://schemas.microsoft.com/office/powerpoint/2010/main" val="23124496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42</a:t>
            </a:fld>
            <a:endParaRPr lang="en-US"/>
          </a:p>
        </p:txBody>
      </p:sp>
    </p:spTree>
    <p:extLst>
      <p:ext uri="{BB962C8B-B14F-4D97-AF65-F5344CB8AC3E}">
        <p14:creationId xmlns:p14="http://schemas.microsoft.com/office/powerpoint/2010/main" val="7044566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6992A-957A-456D-85E1-4218FB2CE90E}" type="slidenum">
              <a:rPr lang="en-US"/>
              <a:t>43</a:t>
            </a:fld>
            <a:endParaRPr lang="en-US"/>
          </a:p>
        </p:txBody>
      </p:sp>
    </p:spTree>
    <p:extLst>
      <p:ext uri="{BB962C8B-B14F-4D97-AF65-F5344CB8AC3E}">
        <p14:creationId xmlns:p14="http://schemas.microsoft.com/office/powerpoint/2010/main" val="1149180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208193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4104541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3259175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76750D9-DF83-4411-8EA1-995A186F568B}" type="datetimeFigureOut">
              <a:rPr lang="en-GB" smtClean="0"/>
              <a:t>22/02/2017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864112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6750D9-DF83-4411-8EA1-995A186F568B}" type="datetimeFigureOut">
              <a:rPr lang="en-GB" smtClean="0"/>
              <a:t>22/02/2017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3845817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4070318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433599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2924487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6750D9-DF83-4411-8EA1-995A186F568B}" type="datetimeFigureOut">
              <a:rPr lang="en-GB" smtClean="0"/>
              <a:t>22/02/2017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3550976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6750D9-DF83-4411-8EA1-995A186F568B}" type="datetimeFigureOut">
              <a:rPr lang="en-GB" smtClean="0"/>
              <a:t>22/02/2017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2752069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3220160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43425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2758250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5321595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1141559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358733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6750D9-DF83-4411-8EA1-995A186F568B}" type="datetimeFigureOut">
              <a:rPr lang="en-GB" smtClean="0"/>
              <a:t>22/02/2017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81B49E-F11A-441A-B900-79669AE24E7E}" type="slidenum">
              <a:rPr lang="en-GB" smtClean="0"/>
              <a:t>‹#›</a:t>
            </a:fld>
            <a:endParaRPr lang="en-GB"/>
          </a:p>
        </p:txBody>
      </p:sp>
    </p:spTree>
    <p:extLst>
      <p:ext uri="{BB962C8B-B14F-4D97-AF65-F5344CB8AC3E}">
        <p14:creationId xmlns:p14="http://schemas.microsoft.com/office/powerpoint/2010/main" val="2921273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76750D9-DF83-4411-8EA1-995A186F568B}" type="datetimeFigureOut">
              <a:rPr lang="en-GB" smtClean="0"/>
              <a:t>22/02/2017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E81B49E-F11A-441A-B900-79669AE24E7E}" type="slidenum">
              <a:rPr lang="en-GB" smtClean="0"/>
              <a:t>‹#›</a:t>
            </a:fld>
            <a:endParaRPr lang="en-GB"/>
          </a:p>
        </p:txBody>
      </p:sp>
    </p:spTree>
    <p:extLst>
      <p:ext uri="{BB962C8B-B14F-4D97-AF65-F5344CB8AC3E}">
        <p14:creationId xmlns:p14="http://schemas.microsoft.com/office/powerpoint/2010/main" val="31973467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independent.co.uk/news/uk/politics/terrorist-threat-exploited-to-curb-civil-liberties-1623795.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guardian.com/politics/sajid-javid"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news.bbc.co.uk/1/hi/uk/617425.stm"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cw.routledge.com/textbooks/alevelphilosophy/data/A2/Politcal/JusticeRawlsNozick.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henryjacksonsociety.org/wp-content/uploads/2017/01/Romania-paper.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gov.uk/guidance/fundraising-legally-and-responsibly"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amnesty.org.uk/" TargetMode="External"/></Relationships>
</file>

<file path=ppt/slides/_rels/slide40.xml.rels><?xml version="1.0" encoding="UTF-8" standalone="yes"?>
<Relationships xmlns="http://schemas.openxmlformats.org/package/2006/relationships"><Relationship Id="rId2" Type="http://schemas.openxmlformats.org/officeDocument/2006/relationships/hyperlink" Target="http://www.independent.co.uk/news/uk/politics/charities-warn-gagging-law-stops-them-campaigning-on-election-issues-10054889.html"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bailii.org/uk/cases/UKSC/2014/20.html"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theatlantic.com/politics/archive/2015/04/how-gun-rights-harm-the-rule-of-law/389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Worlds of Law: 4</a:t>
            </a:r>
          </a:p>
        </p:txBody>
      </p:sp>
      <p:sp>
        <p:nvSpPr>
          <p:cNvPr id="3" name="Subtitle 2"/>
          <p:cNvSpPr>
            <a:spLocks noGrp="1"/>
          </p:cNvSpPr>
          <p:nvPr>
            <p:ph type="subTitle" idx="1"/>
          </p:nvPr>
        </p:nvSpPr>
        <p:spPr/>
        <p:txBody>
          <a:bodyPr>
            <a:normAutofit/>
          </a:bodyPr>
          <a:lstStyle/>
          <a:p>
            <a:r>
              <a:rPr lang="en-GB"/>
              <a:t>Melanie L. Williams - law, politics and theory; the rule of law; the example of charities;</a:t>
            </a:r>
          </a:p>
        </p:txBody>
      </p:sp>
    </p:spTree>
    <p:extLst>
      <p:ext uri="{BB962C8B-B14F-4D97-AF65-F5344CB8AC3E}">
        <p14:creationId xmlns:p14="http://schemas.microsoft.com/office/powerpoint/2010/main" val="1469616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Law, Politics and Theory</a:t>
            </a:r>
          </a:p>
        </p:txBody>
      </p:sp>
      <p:sp>
        <p:nvSpPr>
          <p:cNvPr id="3" name="Content Placeholder 2"/>
          <p:cNvSpPr>
            <a:spLocks noGrp="1"/>
          </p:cNvSpPr>
          <p:nvPr>
            <p:ph idx="1"/>
          </p:nvPr>
        </p:nvSpPr>
        <p:spPr/>
        <p:txBody>
          <a:bodyPr vert="horz" lIns="91440" tIns="45720" rIns="91440" bIns="45720" rtlCol="0" anchor="t">
            <a:noAutofit/>
          </a:bodyPr>
          <a:lstStyle/>
          <a:p>
            <a:r>
              <a:rPr lang="en-GB" sz="1600"/>
              <a:t>The Separation of Powers: The institutions of state</a:t>
            </a:r>
          </a:p>
          <a:p>
            <a:r>
              <a:rPr lang="en-GB" sz="1600"/>
              <a:t>Typically, the separation of powers refers to Montesquieu’s version of the three main institutions of state, though this is often complicated by different layers of authority, such as the supranational Commission, Council, Parliament and Courts of the European Union.</a:t>
            </a:r>
          </a:p>
          <a:p>
            <a:r>
              <a:rPr lang="en-GB" sz="1600"/>
              <a:t>In the UK, the executive comprises the Crown and the Government, including the Prime Minister and Cabinet ministers. The executive formulates and implements policy. The legislature, Parliament, comprises the Crown, the House of Commons and the House of Lords. The judiciary comprises the judges in the courts of law, those who hold judicial office in tribunals and the lay magistrates who staff the magistrates’ courts. Senior judicial appointments are made by the Crown. </a:t>
            </a:r>
          </a:p>
          <a:p>
            <a:r>
              <a:rPr lang="en-GB" sz="1600"/>
              <a:t>Constitutions with a high degree of separation of powers are found worldwide. The UK system is distinguished by a particular entwining of powers. A number of Latin American countries have electoral branches of government</a:t>
            </a:r>
          </a:p>
        </p:txBody>
      </p:sp>
    </p:spTree>
    <p:extLst>
      <p:ext uri="{BB962C8B-B14F-4D97-AF65-F5344CB8AC3E}">
        <p14:creationId xmlns:p14="http://schemas.microsoft.com/office/powerpoint/2010/main" val="2451974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err="1"/>
              <a:t>Cownie</a:t>
            </a:r>
            <a:r>
              <a:rPr lang="en-GB"/>
              <a:t>, </a:t>
            </a:r>
            <a:r>
              <a:rPr lang="en-GB" err="1"/>
              <a:t>Bradney</a:t>
            </a:r>
            <a:r>
              <a:rPr lang="en-GB"/>
              <a:t> and Burton </a:t>
            </a:r>
            <a:r>
              <a:rPr lang="en-GB" i="1"/>
              <a:t>English Legal System in Context</a:t>
            </a:r>
            <a:r>
              <a:rPr lang="en-GB"/>
              <a:t> p165:</a:t>
            </a:r>
          </a:p>
          <a:p>
            <a:endParaRPr lang="en-GB"/>
          </a:p>
          <a:p>
            <a:r>
              <a:rPr lang="en-GB"/>
              <a:t>‘Even some of those commentators who have disavowed the application of the separation of powers to the British constitutional situation have supported the notion of the independence of the judiciary. </a:t>
            </a:r>
          </a:p>
          <a:p>
            <a:endParaRPr lang="en-GB"/>
          </a:p>
          <a:p>
            <a:r>
              <a:rPr lang="en-GB"/>
              <a:t>Harden and Lewis, in their analysis of the British constitution, describe the notion of the independence of the judiciary as being one of two central aspects of the orthodox version of the rule of law’</a:t>
            </a:r>
          </a:p>
          <a:p>
            <a:endParaRPr lang="en-GB"/>
          </a:p>
        </p:txBody>
      </p:sp>
    </p:spTree>
    <p:extLst>
      <p:ext uri="{BB962C8B-B14F-4D97-AF65-F5344CB8AC3E}">
        <p14:creationId xmlns:p14="http://schemas.microsoft.com/office/powerpoint/2010/main" val="4051737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46112" y="452718"/>
            <a:ext cx="9806426" cy="5795681"/>
          </a:xfrm>
        </p:spPr>
        <p:txBody>
          <a:bodyPr vert="horz" lIns="91440" tIns="45720" rIns="91440" bIns="45720" rtlCol="0" anchor="t">
            <a:normAutofit/>
          </a:bodyPr>
          <a:lstStyle/>
          <a:p>
            <a:r>
              <a:rPr lang="en-GB" sz="1800"/>
              <a:t>In the United States and other presidential systems, a strict separation is often a fundamental constitutional principle. In the United Kingdom and other common law jurisdictions, however, the theory of separation has enjoyed much less prominence. </a:t>
            </a:r>
            <a:r>
              <a:rPr lang="en-GB" sz="1800" b="1"/>
              <a:t>In the UK, the major offices and institutions have evolved to achieve balance between the Crown (and more recently the Government) and Parliament. The system resembles a balance of powers more than a formal separation of the three branches</a:t>
            </a:r>
            <a:r>
              <a:rPr lang="en-GB" sz="1800"/>
              <a:t>, or what Walter Bagehot called a “fusion of powers” in The English Constitution.</a:t>
            </a:r>
          </a:p>
          <a:p>
            <a:r>
              <a:rPr lang="en-GB" sz="1800"/>
              <a:t>In the last decade the concept of a separation of powers has been evident in a number of </a:t>
            </a:r>
            <a:r>
              <a:rPr lang="en-GB" sz="1800" b="1" u="sng"/>
              <a:t>policy initiatives</a:t>
            </a:r>
            <a:r>
              <a:rPr lang="en-GB" sz="1800"/>
              <a:t>. The previous Government suggested that, in its reforms of the judiciary in the Constitutional Reform Act 2005, it was moving toward a more formal separation of powers. </a:t>
            </a:r>
            <a:r>
              <a:rPr lang="en-GB" sz="1800" b="1"/>
              <a:t>The creation of an independent Supreme Court and dismantling of the many-faceted office of Lord Chancellor have unpicked some aspects of the fusion of powers.</a:t>
            </a:r>
            <a:r>
              <a:rPr lang="en-GB" sz="1800"/>
              <a:t> Matters have also been complicated by the Human Rights Act 1998 and its requirement for judges to consider the European Convention on Human Rights and the decisions of the European Court of Human Rights in Strasbourg. More recently, the proposed change in the number of Members of Parliament, use of parliamentary privilege and Members’ involvement in super injunctions have again raised issues of the interaction of the institutions of state.  - researchbriefings.files.parliament.uk/documents/SN06053/SN06053.pdf</a:t>
            </a:r>
          </a:p>
        </p:txBody>
      </p:sp>
    </p:spTree>
    <p:extLst>
      <p:ext uri="{BB962C8B-B14F-4D97-AF65-F5344CB8AC3E}">
        <p14:creationId xmlns:p14="http://schemas.microsoft.com/office/powerpoint/2010/main" val="101201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46112" y="452718"/>
            <a:ext cx="10137502" cy="6200330"/>
          </a:xfrm>
        </p:spPr>
        <p:txBody>
          <a:bodyPr>
            <a:normAutofit fontScale="92500" lnSpcReduction="10000"/>
          </a:bodyPr>
          <a:lstStyle/>
          <a:p>
            <a:r>
              <a:rPr lang="en-GB" sz="1200"/>
              <a:t>The following example of the separation of powers and their mutual checks and balances for the experience of the United States Constitution is presented as illustrative of the general principles applied in similar forms of government as well.</a:t>
            </a:r>
          </a:p>
          <a:p>
            <a:r>
              <a:rPr lang="en-GB" sz="1500" b="1" u="sng"/>
              <a:t>Legislative [Congress]: </a:t>
            </a:r>
            <a:r>
              <a:rPr lang="en-GB" sz="1200"/>
              <a:t>Passes bills; has broad taxing and spending power; regulates inter-state commerce; controls the federal budget; has power to borrow money on the credit of the United States (may be vetoed by President, but vetoes may be overridden with a two-thirds vote of both houses)</a:t>
            </a:r>
          </a:p>
          <a:p>
            <a:r>
              <a:rPr lang="en-GB" sz="1200"/>
              <a:t>Has sole power to declare war, as well as to raise, support, and regulate the military.</a:t>
            </a:r>
          </a:p>
          <a:p>
            <a:r>
              <a:rPr lang="en-GB" sz="1200"/>
              <a:t>Oversees, investigates, and makes the rules for the government and its officers.</a:t>
            </a:r>
          </a:p>
          <a:p>
            <a:r>
              <a:rPr lang="en-GB" sz="1200"/>
              <a:t>Defines by law the jurisdiction of the federal judiciary in cases not specified by the Constitution</a:t>
            </a:r>
          </a:p>
          <a:p>
            <a:endParaRPr lang="en-GB" sz="1200"/>
          </a:p>
          <a:p>
            <a:r>
              <a:rPr lang="en-GB" sz="1500" b="1" u="sng"/>
              <a:t>Executive [President] </a:t>
            </a:r>
            <a:r>
              <a:rPr lang="en-GB" sz="1200"/>
              <a:t>Is the commander-in-chief of the armed forces</a:t>
            </a:r>
          </a:p>
          <a:p>
            <a:r>
              <a:rPr lang="en-GB" sz="1200"/>
              <a:t>Executes the instructions of Congress.</a:t>
            </a:r>
          </a:p>
          <a:p>
            <a:r>
              <a:rPr lang="en-GB" sz="1200"/>
              <a:t>May veto bills passed by Congress (but the veto may be overridden by a two-thirds majority of both houses)</a:t>
            </a:r>
          </a:p>
          <a:p>
            <a:r>
              <a:rPr lang="en-GB" sz="1200"/>
              <a:t>Executes the spending authorized by Congress.</a:t>
            </a:r>
          </a:p>
          <a:p>
            <a:r>
              <a:rPr lang="en-GB" sz="1200"/>
              <a:t>Declares states of emergency and publishes regulations and executive orders.</a:t>
            </a:r>
          </a:p>
          <a:p>
            <a:r>
              <a:rPr lang="en-GB" sz="1200"/>
              <a:t>Makes executive agreements (does not require ratification) and signs treaties (ratification requiring approval by two-thirds of the Senate)</a:t>
            </a:r>
          </a:p>
          <a:p>
            <a:endParaRPr lang="en-GB" sz="1500" b="1" u="sng"/>
          </a:p>
          <a:p>
            <a:r>
              <a:rPr lang="en-GB" sz="1500" b="1" u="sng"/>
              <a:t>Judicial [Supreme Court] </a:t>
            </a:r>
            <a:r>
              <a:rPr lang="en-GB" sz="1200"/>
              <a:t>- Determines which laws Congress intended to apply to any given case</a:t>
            </a:r>
          </a:p>
          <a:p>
            <a:r>
              <a:rPr lang="en-GB" sz="1200"/>
              <a:t>Exercises judicial review, reviewing the constitutionality of laws</a:t>
            </a:r>
          </a:p>
          <a:p>
            <a:r>
              <a:rPr lang="en-GB" sz="1200"/>
              <a:t>Determines how Congress meant the law to apply to disputes</a:t>
            </a:r>
          </a:p>
          <a:p>
            <a:r>
              <a:rPr lang="en-GB" sz="1200"/>
              <a:t>Determines how a law acts to determine the disposition of prisoners</a:t>
            </a:r>
          </a:p>
          <a:p>
            <a:r>
              <a:rPr lang="en-GB" sz="1200"/>
              <a:t>Determines how a law acts to compel testimony and the production of evidence</a:t>
            </a:r>
          </a:p>
          <a:p>
            <a:r>
              <a:rPr lang="en-GB" sz="1200"/>
              <a:t>Determines how laws should be interpreted to assure uniform policies in a top-down fashion via the appeals process, but gives discretion in individual cases to low-level judges. The amount of discretion depends upon the standard of review, determined by the type of case in question.</a:t>
            </a:r>
          </a:p>
        </p:txBody>
      </p:sp>
    </p:spTree>
    <p:extLst>
      <p:ext uri="{BB962C8B-B14F-4D97-AF65-F5344CB8AC3E}">
        <p14:creationId xmlns:p14="http://schemas.microsoft.com/office/powerpoint/2010/main" val="1610238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vert="horz" lIns="91440" tIns="45720" rIns="91440" bIns="45720" rtlCol="0" anchor="t">
            <a:normAutofit fontScale="92500" lnSpcReduction="10000"/>
          </a:bodyPr>
          <a:lstStyle/>
          <a:p>
            <a:r>
              <a:rPr lang="en-GB"/>
              <a:t>Is this US claim to a more robust separation of powers illusory – ?</a:t>
            </a:r>
          </a:p>
          <a:p>
            <a:endParaRPr lang="en-GB"/>
          </a:p>
          <a:p>
            <a:r>
              <a:rPr lang="en-GB"/>
              <a:t>??? Political appointments of judges and prosecutors:</a:t>
            </a:r>
          </a:p>
          <a:p>
            <a:r>
              <a:rPr lang="en-GB"/>
              <a:t>‘Prosecutors are most often chosen through local elections, and typically hire other attorneys as deputies or assistants to conduct most of the actual work of the office. United States Attorneys, appointed by the President and confirmed by the Senate, represent the federal government in federal court, in both civil and criminal cases. Private attorneys general can bring criminal cases on behalf of private parties in some states. Prosecutors are required by state and federal laws to follow certain rules, such as they must be elected by the people of that county, and must disclose material evidence to the </a:t>
            </a:r>
            <a:r>
              <a:rPr lang="en-GB" err="1"/>
              <a:t>defense</a:t>
            </a:r>
            <a:r>
              <a:rPr lang="en-GB"/>
              <a:t> due to the 1963 Supreme Court ruling of Brady v. Maryland and other cases and statutes’ -</a:t>
            </a:r>
            <a:r>
              <a:rPr lang="en-GB" sz="1300"/>
              <a:t>https://en.wikipedia.org/wiki/Prosecutor#United_States</a:t>
            </a:r>
          </a:p>
        </p:txBody>
      </p:sp>
    </p:spTree>
    <p:extLst>
      <p:ext uri="{BB962C8B-B14F-4D97-AF65-F5344CB8AC3E}">
        <p14:creationId xmlns:p14="http://schemas.microsoft.com/office/powerpoint/2010/main" val="3355330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a:t>UK Judiciary</a:t>
            </a:r>
            <a:br>
              <a:rPr lang="en-GB" sz="1800"/>
            </a:br>
            <a:r>
              <a:rPr lang="en-GB" sz="1800"/>
              <a:t/>
            </a:r>
            <a:br>
              <a:rPr lang="en-GB" sz="1800"/>
            </a:br>
            <a:r>
              <a:rPr lang="en-GB" sz="1800"/>
              <a:t>https://www.judiciary.gov.uk/about-the-judiciary/the-judiciary-the-government-and-the-constitution/jud-acc-ind/jud-appts/</a:t>
            </a:r>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r>
              <a:rPr lang="en-GB"/>
              <a:t>UK Judicial appointments:</a:t>
            </a:r>
          </a:p>
          <a:p>
            <a:r>
              <a:rPr lang="en-GB" b="1"/>
              <a:t>Since April 2006, judicial appointments have been the responsibility of an independent Judicial Appointments Commission.</a:t>
            </a:r>
          </a:p>
          <a:p>
            <a:r>
              <a:rPr lang="en-GB"/>
              <a:t>Before this appointments were made on the recommendation of the Lord Chancellor, who was a Government Minister. The Lord Chancellor’s Department made its own enquiries as to the most eligible candidates. It was considered that the appointment process was open to the criticism that a member of the government should not have the sole responsibility for appointing judges. It was also considered that judges were appointed in the image of existing judges rather than solely on merit from a pool of widely drawn eligible candidates.</a:t>
            </a:r>
          </a:p>
          <a:p>
            <a:endParaRPr lang="en-GB"/>
          </a:p>
          <a:p>
            <a:r>
              <a:rPr lang="en-GB"/>
              <a:t>Despite the criticisms levelled at it the former method of appointment in fact worked rather well. Candidates were selected on merit, there was no question of any political consideration being involved, and the Lord Chancellor usually acted on the advice of the senior judiciary, who were in a position to identify able practitioners. Selection was, however as critics pointed out, from a rather narrow pool and this did nothing for the diversity of the judiciary.</a:t>
            </a:r>
          </a:p>
        </p:txBody>
      </p:sp>
    </p:spTree>
    <p:extLst>
      <p:ext uri="{BB962C8B-B14F-4D97-AF65-F5344CB8AC3E}">
        <p14:creationId xmlns:p14="http://schemas.microsoft.com/office/powerpoint/2010/main" val="822147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Law, politics and cultures…</a:t>
            </a:r>
          </a:p>
        </p:txBody>
      </p:sp>
      <p:sp>
        <p:nvSpPr>
          <p:cNvPr id="3" name="Content Placeholder 2"/>
          <p:cNvSpPr>
            <a:spLocks noGrp="1"/>
          </p:cNvSpPr>
          <p:nvPr>
            <p:ph idx="1"/>
          </p:nvPr>
        </p:nvSpPr>
        <p:spPr/>
        <p:txBody>
          <a:bodyPr/>
          <a:lstStyle/>
          <a:p>
            <a:r>
              <a:rPr lang="en-GB"/>
              <a:t>Three Guineas, Virginia Woolf: ‘Even stranger, however, than the symbolic splendour of your clothes are the ceremonies that take place when you wear them. Here you kneel; there you bow; here you advance in procession behind a man carrying a silver poker; here you mount a carved chair; here you appear to do homage to a piece of painted wood; here you abase yourselves before tables covered with richly worked tapestry. And whatever these ceremonies may mean you perform them always together, always in step, always in the uniform proper to the man and the occasion...’</a:t>
            </a:r>
          </a:p>
          <a:p>
            <a:endParaRPr lang="en-GB"/>
          </a:p>
        </p:txBody>
      </p:sp>
    </p:spTree>
    <p:extLst>
      <p:ext uri="{BB962C8B-B14F-4D97-AF65-F5344CB8AC3E}">
        <p14:creationId xmlns:p14="http://schemas.microsoft.com/office/powerpoint/2010/main" val="1676346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Related image"/>
          <p:cNvPicPr>
            <a:picLocks noGrp="1" noChangeAspect="1"/>
          </p:cNvPicPr>
          <p:nvPr>
            <p:ph idx="1"/>
          </p:nvPr>
        </p:nvPicPr>
        <p:blipFill>
          <a:blip r:embed="rId3"/>
          <a:stretch>
            <a:fillRect/>
          </a:stretch>
        </p:blipFill>
        <p:spPr>
          <a:xfrm>
            <a:off x="4660900" y="810766"/>
            <a:ext cx="3740150" cy="5509072"/>
          </a:xfrm>
        </p:spPr>
      </p:pic>
    </p:spTree>
    <p:extLst>
      <p:ext uri="{BB962C8B-B14F-4D97-AF65-F5344CB8AC3E}">
        <p14:creationId xmlns:p14="http://schemas.microsoft.com/office/powerpoint/2010/main" val="2364221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Judicial Impartiality</a:t>
            </a:r>
          </a:p>
        </p:txBody>
      </p:sp>
      <p:sp>
        <p:nvSpPr>
          <p:cNvPr id="3" name="Content Placeholder 2"/>
          <p:cNvSpPr>
            <a:spLocks noGrp="1"/>
          </p:cNvSpPr>
          <p:nvPr>
            <p:ph idx="1"/>
          </p:nvPr>
        </p:nvSpPr>
        <p:spPr/>
        <p:txBody>
          <a:bodyPr vert="horz" lIns="91440" tIns="45720" rIns="91440" bIns="45720" rtlCol="0" anchor="t">
            <a:normAutofit/>
          </a:bodyPr>
          <a:lstStyle/>
          <a:p>
            <a:r>
              <a:rPr lang="en-GB"/>
              <a:t>Times Online October 3, 2007</a:t>
            </a:r>
          </a:p>
          <a:p>
            <a:r>
              <a:rPr lang="en-GB"/>
              <a:t>Lord Chief Justice: fight terror by respecting human rights</a:t>
            </a:r>
          </a:p>
          <a:p>
            <a:r>
              <a:rPr lang="en-GB"/>
              <a:t>Lord Phillips began the American Bar Association conference in London by defending the Human Rights Act</a:t>
            </a:r>
          </a:p>
          <a:p>
            <a:r>
              <a:rPr lang="en-GB"/>
              <a:t>Frances Gibb, Legal Editor of The Times </a:t>
            </a:r>
          </a:p>
          <a:p>
            <a:r>
              <a:rPr lang="en-GB"/>
              <a:t>Britain’s most senior judge defended the Human Rights Act this morning as a key weapon in the fight against terrorism and called for the rights of the UK’s “millions of immigrants” to be protected. </a:t>
            </a:r>
          </a:p>
          <a:p>
            <a:r>
              <a:rPr lang="en-GB"/>
              <a:t>Lord Phillips of Worth </a:t>
            </a:r>
            <a:r>
              <a:rPr lang="en-GB" err="1"/>
              <a:t>Matravers</a:t>
            </a:r>
            <a:r>
              <a:rPr lang="en-GB"/>
              <a:t>, the Lord Chief Justice, said that terrorism was 'spawned by ideology' and that respect for human rights was a key weapon in the ideological battle </a:t>
            </a:r>
          </a:p>
          <a:p>
            <a:endParaRPr lang="en-GB"/>
          </a:p>
        </p:txBody>
      </p:sp>
    </p:spTree>
    <p:extLst>
      <p:ext uri="{BB962C8B-B14F-4D97-AF65-F5344CB8AC3E}">
        <p14:creationId xmlns:p14="http://schemas.microsoft.com/office/powerpoint/2010/main" val="589174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a:hlinkClick r:id="rId3"/>
              </a:rPr>
              <a:t>http://www.independent.co.uk/news/uk/politics/terrorist-threat-exploited-to-curb-civil-liberties-1623795.html</a:t>
            </a:r>
          </a:p>
          <a:p>
            <a:r>
              <a:rPr lang="en-US"/>
              <a:t>Terrorist threat 'exploited to curb civil liberties'   2009</a:t>
            </a:r>
          </a:p>
          <a:p>
            <a:endParaRPr lang="en-US"/>
          </a:p>
          <a:p>
            <a:r>
              <a:rPr lang="en-US"/>
              <a:t>Dame Stella </a:t>
            </a:r>
            <a:r>
              <a:rPr lang="en-US" err="1"/>
              <a:t>Rimington</a:t>
            </a:r>
            <a:r>
              <a:rPr lang="en-US"/>
              <a:t>, the former head of MI5, has accused the Government of exploiting public fear of terrorism to restrict civil liberties.</a:t>
            </a:r>
          </a:p>
          <a:p>
            <a:r>
              <a:rPr lang="en-US"/>
              <a:t>Her comments came on the same day as a report published by international jurists suggested that Britain and America have led other countries in "actively undermining" the rule of law and "threatening civil liberties" in the guise of fighting terrorism</a:t>
            </a:r>
          </a:p>
        </p:txBody>
      </p:sp>
    </p:spTree>
    <p:extLst>
      <p:ext uri="{BB962C8B-B14F-4D97-AF65-F5344CB8AC3E}">
        <p14:creationId xmlns:p14="http://schemas.microsoft.com/office/powerpoint/2010/main" val="2383906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103313" y="858901"/>
            <a:ext cx="8947150" cy="5389499"/>
          </a:xfrm>
        </p:spPr>
        <p:txBody>
          <a:bodyPr vert="horz" lIns="91440" tIns="45720" rIns="91440" bIns="45720" rtlCol="0" anchor="t">
            <a:normAutofit/>
          </a:bodyPr>
          <a:lstStyle/>
          <a:p>
            <a:r>
              <a:rPr lang="en-US" err="1"/>
              <a:t>Sajid</a:t>
            </a:r>
            <a:r>
              <a:rPr lang="en-US"/>
              <a:t> </a:t>
            </a:r>
            <a:r>
              <a:rPr lang="en-US" err="1"/>
              <a:t>Javid</a:t>
            </a:r>
            <a:r>
              <a:rPr lang="en-US"/>
              <a:t>: terrorists and criminals are exploiting ‘right to be forgotten’ 2014</a:t>
            </a:r>
          </a:p>
          <a:p>
            <a:r>
              <a:rPr lang="en-US"/>
              <a:t>https://www.theguardian.com/technology/2014/nov/11/sajid-javid-terrorists-criminals-right-to-be-forgotten</a:t>
            </a:r>
          </a:p>
          <a:p>
            <a:r>
              <a:rPr lang="en-US"/>
              <a:t>Terrorists and criminals are exploiting the “right to be forgotten” ruling by the European court of justice to airbrush details of their activities and trials from web search engines, the culture secretary, </a:t>
            </a:r>
            <a:r>
              <a:rPr lang="en-US">
                <a:solidFill>
                  <a:srgbClr val="005689"/>
                </a:solidFill>
                <a:hlinkClick r:id="rId3"/>
              </a:rPr>
              <a:t>Sajid Javid</a:t>
            </a:r>
            <a:r>
              <a:rPr lang="en-US"/>
              <a:t>, has warned.</a:t>
            </a:r>
          </a:p>
          <a:p>
            <a:r>
              <a:rPr lang="en-US"/>
              <a:t>In Britain’s strongest condemnation of the ruling by the Luxembourg-based court last May, </a:t>
            </a:r>
            <a:r>
              <a:rPr lang="en-US" err="1"/>
              <a:t>Javid</a:t>
            </a:r>
            <a:r>
              <a:rPr lang="en-US"/>
              <a:t> accused the “unelected judges” of having created “censorship by the back door”.</a:t>
            </a:r>
          </a:p>
          <a:p>
            <a:r>
              <a:rPr lang="en-US"/>
              <a:t>He issued his warning in a speech at a Society of Editors conference, in which he spoke of a direct assault on freedom of the press</a:t>
            </a:r>
          </a:p>
        </p:txBody>
      </p:sp>
    </p:spTree>
    <p:extLst>
      <p:ext uri="{BB962C8B-B14F-4D97-AF65-F5344CB8AC3E}">
        <p14:creationId xmlns:p14="http://schemas.microsoft.com/office/powerpoint/2010/main" val="1000995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103313" y="919163"/>
            <a:ext cx="10106125" cy="5329237"/>
          </a:xfrm>
        </p:spPr>
        <p:txBody>
          <a:bodyPr vert="horz" lIns="91440" tIns="45720" rIns="91440" bIns="45720" rtlCol="0" anchor="t">
            <a:normAutofit/>
          </a:bodyPr>
          <a:lstStyle/>
          <a:p>
            <a:endParaRPr lang="en-US"/>
          </a:p>
          <a:p>
            <a:r>
              <a:rPr lang="en-US"/>
              <a:t>We can get tough on terrorists without throwing out human rights – starting with a proper deportation regime  - Sam Mullins 2016</a:t>
            </a:r>
          </a:p>
          <a:p>
            <a:r>
              <a:rPr lang="en-US"/>
              <a:t>http://www.telegraph.co.uk/news/2016/12/22/can-get-tough-terrorists-without-throwing-human-rights-starting</a:t>
            </a:r>
          </a:p>
          <a:p>
            <a:r>
              <a:rPr lang="en-US"/>
              <a:t>N2 convicted in 2007. A decade on, N2 has completed his sentence and is still living in Britain, doing everything he can to avoid being deported. This rather sorry state of affairs is even more incredible when we consider the facts of the case</a:t>
            </a:r>
          </a:p>
          <a:p>
            <a:r>
              <a:rPr lang="en-US"/>
              <a:t>Falsely claiming asylum, association with Rotterdam terrorist group, claiming house and unemployment benefits and £100,000 from charity via three identities, gathering terrorist materials, gained additional income through a fraud and money-laundering scheme</a:t>
            </a:r>
          </a:p>
          <a:p>
            <a:pPr marL="0" indent="0">
              <a:buNone/>
            </a:pPr>
            <a:endParaRPr lang="en-US"/>
          </a:p>
          <a:p>
            <a:endParaRPr lang="en-US"/>
          </a:p>
          <a:p>
            <a:endParaRPr lang="en-US"/>
          </a:p>
        </p:txBody>
      </p:sp>
    </p:spTree>
    <p:extLst>
      <p:ext uri="{BB962C8B-B14F-4D97-AF65-F5344CB8AC3E}">
        <p14:creationId xmlns:p14="http://schemas.microsoft.com/office/powerpoint/2010/main" val="3198249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Philippe Sands:</a:t>
            </a:r>
            <a:br>
              <a:rPr lang="en-GB" sz="2000"/>
            </a:br>
            <a:r>
              <a:rPr lang="en-GB" sz="2000"/>
              <a:t>https://www.theguardian.com/books/2016/nov/16/philippe-sands-alarm-bells-human-rights-east-west-street-baillie-gifford-prize-interview</a:t>
            </a:r>
            <a:r>
              <a:rPr lang="en-GB" sz="2400"/>
              <a:t/>
            </a:r>
            <a:br>
              <a:rPr lang="en-GB" sz="2400"/>
            </a:br>
            <a:endParaRPr lang="en-GB" sz="2400"/>
          </a:p>
        </p:txBody>
      </p:sp>
      <p:sp>
        <p:nvSpPr>
          <p:cNvPr id="3" name="Content Placeholder 2"/>
          <p:cNvSpPr>
            <a:spLocks noGrp="1"/>
          </p:cNvSpPr>
          <p:nvPr>
            <p:ph idx="1"/>
          </p:nvPr>
        </p:nvSpPr>
        <p:spPr/>
        <p:txBody>
          <a:bodyPr vert="horz" lIns="91440" tIns="45720" rIns="91440" bIns="45720" rtlCol="0" anchor="t">
            <a:normAutofit/>
          </a:bodyPr>
          <a:lstStyle/>
          <a:p>
            <a:r>
              <a:rPr lang="en-GB"/>
              <a:t>[prize was for book </a:t>
            </a:r>
            <a:r>
              <a:rPr lang="en-GB" i="1"/>
              <a:t>East West Street</a:t>
            </a:r>
            <a:r>
              <a:rPr lang="en-GB"/>
              <a:t> on genocide and crimes against humanity]</a:t>
            </a:r>
          </a:p>
          <a:p>
            <a:r>
              <a:rPr lang="en-GB"/>
              <a:t>Sands has always combined the practice of law – international law in his case – with an engagement in public events. Their inseparability hit him early, as a student at Cambridge and Harvard. “Law is politics, politics is law,” he says. “The law is there but there’s always wiggle room, and the way you apply the law will be informed by the baggage you bring to the courtroom. It’s not a mechanical application. The wiggle room might be very limited, but there will always be some, and the individual steps into that space.”</a:t>
            </a:r>
          </a:p>
        </p:txBody>
      </p:sp>
    </p:spTree>
    <p:extLst>
      <p:ext uri="{BB962C8B-B14F-4D97-AF65-F5344CB8AC3E}">
        <p14:creationId xmlns:p14="http://schemas.microsoft.com/office/powerpoint/2010/main" val="739765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 result for philippe sands prize"/>
          <p:cNvPicPr>
            <a:picLocks noGrp="1" noChangeAspect="1"/>
          </p:cNvPicPr>
          <p:nvPr>
            <p:ph idx="1"/>
          </p:nvPr>
        </p:nvPicPr>
        <p:blipFill>
          <a:blip r:embed="rId3"/>
          <a:stretch>
            <a:fillRect/>
          </a:stretch>
        </p:blipFill>
        <p:spPr>
          <a:xfrm>
            <a:off x="4191000" y="852380"/>
            <a:ext cx="3789363" cy="5396020"/>
          </a:xfrm>
        </p:spPr>
      </p:pic>
    </p:spTree>
    <p:extLst>
      <p:ext uri="{BB962C8B-B14F-4D97-AF65-F5344CB8AC3E}">
        <p14:creationId xmlns:p14="http://schemas.microsoft.com/office/powerpoint/2010/main" val="3814186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Impartiality and bias:</a:t>
            </a:r>
          </a:p>
        </p:txBody>
      </p:sp>
      <p:sp>
        <p:nvSpPr>
          <p:cNvPr id="3" name="Content Placeholder 2"/>
          <p:cNvSpPr>
            <a:spLocks noGrp="1"/>
          </p:cNvSpPr>
          <p:nvPr>
            <p:ph idx="1"/>
          </p:nvPr>
        </p:nvSpPr>
        <p:spPr/>
        <p:txBody>
          <a:bodyPr>
            <a:normAutofit fontScale="92500" lnSpcReduction="10000"/>
          </a:bodyPr>
          <a:lstStyle/>
          <a:p>
            <a:r>
              <a:rPr lang="en-GB"/>
              <a:t>Lord Mackay has however argued that [quoted in </a:t>
            </a:r>
            <a:r>
              <a:rPr lang="en-GB" err="1"/>
              <a:t>Cownie</a:t>
            </a:r>
            <a:r>
              <a:rPr lang="en-GB"/>
              <a:t>, </a:t>
            </a:r>
            <a:r>
              <a:rPr lang="en-GB" err="1"/>
              <a:t>Bradney</a:t>
            </a:r>
            <a:r>
              <a:rPr lang="en-GB"/>
              <a:t> and Burton 170]:</a:t>
            </a:r>
          </a:p>
          <a:p>
            <a:r>
              <a:rPr lang="en-GB"/>
              <a:t>‘obviously every judge comes to a case with previous experience and opinions formed in the light of that experience.  But the criterion for a good judge is, to my mind, the extent to which he is able to apply his judgement afresh to issues put before him and to relegate any such pre-formed views’</a:t>
            </a:r>
          </a:p>
          <a:p>
            <a:r>
              <a:rPr lang="en-GB"/>
              <a:t>[Political theory aspires to the same ideal.  John Rawls for example posits the famous ‘veil of ignorance’ – a metaphor for the ideal situation in judging the distribution of welfare whereby the ‘judge’ [or politician] must imagine himself positioned behind a veil unable to know the characteristics of those he is judging on behalf of and thus forced to be as fair and equitable as possible since he himself or those important to him might belong to the group being considered]. </a:t>
            </a:r>
          </a:p>
        </p:txBody>
      </p:sp>
    </p:spTree>
    <p:extLst>
      <p:ext uri="{BB962C8B-B14F-4D97-AF65-F5344CB8AC3E}">
        <p14:creationId xmlns:p14="http://schemas.microsoft.com/office/powerpoint/2010/main" val="1987101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New Supreme Court</a:t>
            </a:r>
            <a:r>
              <a:rPr lang="en-US">
                <a:solidFill>
                  <a:schemeClr val="tx1"/>
                </a:solidFill>
              </a:rPr>
              <a:t/>
            </a:r>
            <a:br>
              <a:rPr lang="en-US">
                <a:solidFill>
                  <a:schemeClr val="tx1"/>
                </a:solidFill>
              </a:rPr>
            </a:br>
            <a:r>
              <a:rPr lang="en-US">
                <a:solidFill>
                  <a:srgbClr val="EBEBEB"/>
                </a:solidFill>
                <a:latin typeface="Century Gothic"/>
              </a:rPr>
              <a:t>note 'Brexit' ruling against Govt -</a:t>
            </a:r>
            <a:r>
              <a:rPr lang="en-US">
                <a:solidFill>
                  <a:schemeClr val="tx1"/>
                </a:solidFill>
                <a:latin typeface="Century Gothic"/>
              </a:rPr>
              <a:t/>
            </a:r>
            <a:br>
              <a:rPr lang="en-US">
                <a:solidFill>
                  <a:schemeClr val="tx1"/>
                </a:solidFill>
                <a:latin typeface="Century Gothic"/>
              </a:rPr>
            </a:br>
            <a:r>
              <a:rPr lang="en-US" sz="2400">
                <a:solidFill>
                  <a:schemeClr val="tx1"/>
                </a:solidFill>
                <a:latin typeface="Century Gothic"/>
              </a:rPr>
              <a:t>Parliament must vote on whether the government can start the Brexit process, the Supreme Court has ruled</a:t>
            </a:r>
          </a:p>
        </p:txBody>
      </p:sp>
      <p:pic>
        <p:nvPicPr>
          <p:cNvPr id="4" name="Content Placeholder 3" descr="Image result for uk supreme court"/>
          <p:cNvPicPr>
            <a:picLocks noGrp="1" noChangeAspect="1"/>
          </p:cNvPicPr>
          <p:nvPr>
            <p:ph idx="1"/>
          </p:nvPr>
        </p:nvPicPr>
        <p:blipFill>
          <a:blip r:embed="rId3"/>
          <a:stretch>
            <a:fillRect/>
          </a:stretch>
        </p:blipFill>
        <p:spPr>
          <a:xfrm>
            <a:off x="3421646" y="2962275"/>
            <a:ext cx="4381500" cy="2628900"/>
          </a:xfrm>
        </p:spPr>
      </p:pic>
    </p:spTree>
    <p:extLst>
      <p:ext uri="{BB962C8B-B14F-4D97-AF65-F5344CB8AC3E}">
        <p14:creationId xmlns:p14="http://schemas.microsoft.com/office/powerpoint/2010/main" val="30392885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Impossible impartiality?</a:t>
            </a:r>
          </a:p>
        </p:txBody>
      </p:sp>
      <p:sp>
        <p:nvSpPr>
          <p:cNvPr id="3" name="Content Placeholder 2"/>
          <p:cNvSpPr>
            <a:spLocks noGrp="1"/>
          </p:cNvSpPr>
          <p:nvPr>
            <p:ph idx="1"/>
          </p:nvPr>
        </p:nvSpPr>
        <p:spPr/>
        <p:txBody>
          <a:bodyPr vert="horz" lIns="91440" tIns="45720" rIns="91440" bIns="45720" rtlCol="0" anchor="t">
            <a:normAutofit/>
          </a:bodyPr>
          <a:lstStyle/>
          <a:p>
            <a:r>
              <a:rPr lang="en-GB"/>
              <a:t>However, </a:t>
            </a:r>
            <a:r>
              <a:rPr lang="en-GB" err="1"/>
              <a:t>Seyla</a:t>
            </a:r>
            <a:r>
              <a:rPr lang="en-GB"/>
              <a:t> </a:t>
            </a:r>
            <a:r>
              <a:rPr lang="en-GB" err="1"/>
              <a:t>Benhabib</a:t>
            </a:r>
            <a:r>
              <a:rPr lang="en-GB"/>
              <a:t> in her essay ‘The Generalised and the Concrete Other’ [in Ethics: A Feminist Reader, </a:t>
            </a:r>
            <a:r>
              <a:rPr lang="en-GB" err="1"/>
              <a:t>ed</a:t>
            </a:r>
            <a:r>
              <a:rPr lang="en-GB"/>
              <a:t> Fraser, Hornsby and Lovibond] recognises the impossibility of ‘</a:t>
            </a:r>
            <a:r>
              <a:rPr lang="en-GB" err="1"/>
              <a:t>unselfing</a:t>
            </a:r>
            <a:r>
              <a:rPr lang="en-GB"/>
              <a:t>’ oneself – the artificiality of imagining that one can ever be a ‘generalised’ other and remembering that we are all ‘concrete’ selves.  We cannot rid ourselves of our material identity and indeed to consider others as ‘generalised’ others is to avoid truly engaging with them at all.  Presumably this difficulty is also likely to affect judges.</a:t>
            </a:r>
          </a:p>
          <a:p>
            <a:endParaRPr lang="en-GB"/>
          </a:p>
        </p:txBody>
      </p:sp>
    </p:spTree>
    <p:extLst>
      <p:ext uri="{BB962C8B-B14F-4D97-AF65-F5344CB8AC3E}">
        <p14:creationId xmlns:p14="http://schemas.microsoft.com/office/powerpoint/2010/main" val="170579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55820"/>
          </a:xfrm>
        </p:spPr>
        <p:txBody>
          <a:bodyPr/>
          <a:lstStyle/>
          <a:p>
            <a:r>
              <a:rPr lang="en-GB" sz="1800"/>
              <a:t>General Pinochet</a:t>
            </a:r>
            <a:r>
              <a:rPr lang="en-GB"/>
              <a:t/>
            </a:r>
            <a:br>
              <a:rPr lang="en-GB"/>
            </a:br>
            <a:r>
              <a:rPr lang="en-GB" sz="1600"/>
              <a:t>https://www.amnesty.org/en/latest/news/2013/10/how-general-pinochets-detention-changed-meaning-justice/</a:t>
            </a:r>
          </a:p>
        </p:txBody>
      </p:sp>
      <p:sp>
        <p:nvSpPr>
          <p:cNvPr id="3" name="Content Placeholder 2"/>
          <p:cNvSpPr>
            <a:spLocks noGrp="1"/>
          </p:cNvSpPr>
          <p:nvPr>
            <p:ph idx="1"/>
          </p:nvPr>
        </p:nvSpPr>
        <p:spPr>
          <a:xfrm>
            <a:off x="1103312" y="1308538"/>
            <a:ext cx="8946541" cy="4939861"/>
          </a:xfrm>
        </p:spPr>
        <p:txBody>
          <a:bodyPr vert="horz" lIns="91440" tIns="45720" rIns="91440" bIns="45720" rtlCol="0" anchor="t">
            <a:normAutofit fontScale="77500" lnSpcReduction="20000"/>
          </a:bodyPr>
          <a:lstStyle/>
          <a:p>
            <a:r>
              <a:rPr lang="en-GB"/>
              <a:t>Former Chilean president Augusto Pinochet was detained in London on 16 October 1998 in a move that changed the idea of international justice forever.  Judicial procedures to arrest Pinochet had already been started by Joan </a:t>
            </a:r>
            <a:r>
              <a:rPr lang="en-GB" err="1"/>
              <a:t>Garcés</a:t>
            </a:r>
            <a:r>
              <a:rPr lang="en-GB"/>
              <a:t> in July 1996, a Spanish lawyer and former advisor to Salvador Allende, the former Chilean president who had been ousted - and who died - in Pinochet's coup </a:t>
            </a:r>
            <a:r>
              <a:rPr lang="en-GB" err="1"/>
              <a:t>d'etat</a:t>
            </a:r>
            <a:r>
              <a:rPr lang="en-GB"/>
              <a:t>.</a:t>
            </a:r>
          </a:p>
          <a:p>
            <a:endParaRPr lang="en-GB"/>
          </a:p>
          <a:p>
            <a:r>
              <a:rPr lang="en-GB"/>
              <a:t>Lawyer </a:t>
            </a:r>
            <a:r>
              <a:rPr lang="en-GB" err="1"/>
              <a:t>Garcés</a:t>
            </a:r>
            <a:r>
              <a:rPr lang="en-GB"/>
              <a:t> thought it may be possible to indict Pinochet using </a:t>
            </a:r>
            <a:r>
              <a:rPr lang="en-GB" b="1"/>
              <a:t>the principles of universal jurisdiction </a:t>
            </a:r>
            <a:r>
              <a:rPr lang="en-GB"/>
              <a:t>which, in theory, allowed any state to investigate and prosecute individuals for crimes committed in other countries.</a:t>
            </a:r>
          </a:p>
          <a:p>
            <a:endParaRPr lang="en-GB"/>
          </a:p>
          <a:p>
            <a:r>
              <a:rPr lang="en-GB"/>
              <a:t>“Pinochet did not come back to Chile as an innocent man - as a former president unfairly accused - but as a person guilty of human rights violations whose extradition had not been allowed for health reasons."</a:t>
            </a:r>
          </a:p>
          <a:p>
            <a:endParaRPr lang="en-GB"/>
          </a:p>
          <a:p>
            <a:r>
              <a:rPr lang="en-GB"/>
              <a:t>“The victims’ claims were again a public issue. Chile had changed. It was no more the Chile I had visited in March 1998, where nobody wanted to speak out about the military government’s crimes against humanity. Chile had to face the atrocities of its past - a past the country was denying until Pinochet was put under custody in London.”</a:t>
            </a:r>
          </a:p>
        </p:txBody>
      </p:sp>
    </p:spTree>
    <p:extLst>
      <p:ext uri="{BB962C8B-B14F-4D97-AF65-F5344CB8AC3E}">
        <p14:creationId xmlns:p14="http://schemas.microsoft.com/office/powerpoint/2010/main" val="2398587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Pinochet</a:t>
            </a:r>
          </a:p>
        </p:txBody>
      </p:sp>
      <p:pic>
        <p:nvPicPr>
          <p:cNvPr id="4" name="Content Placeholder 3" descr="Image result for pinochet"/>
          <p:cNvPicPr>
            <a:picLocks noGrp="1" noChangeAspect="1"/>
          </p:cNvPicPr>
          <p:nvPr>
            <p:ph idx="1"/>
          </p:nvPr>
        </p:nvPicPr>
        <p:blipFill>
          <a:blip r:embed="rId3"/>
          <a:stretch>
            <a:fillRect/>
          </a:stretch>
        </p:blipFill>
        <p:spPr>
          <a:xfrm>
            <a:off x="3986213" y="2143125"/>
            <a:ext cx="4503737" cy="4033775"/>
          </a:xfrm>
        </p:spPr>
      </p:pic>
    </p:spTree>
    <p:extLst>
      <p:ext uri="{BB962C8B-B14F-4D97-AF65-F5344CB8AC3E}">
        <p14:creationId xmlns:p14="http://schemas.microsoft.com/office/powerpoint/2010/main" val="3976034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Legal lessons of the Pinochet case:</a:t>
            </a:r>
          </a:p>
        </p:txBody>
      </p:sp>
      <p:sp>
        <p:nvSpPr>
          <p:cNvPr id="3" name="Content Placeholder 2"/>
          <p:cNvSpPr>
            <a:spLocks noGrp="1"/>
          </p:cNvSpPr>
          <p:nvPr>
            <p:ph idx="1"/>
          </p:nvPr>
        </p:nvSpPr>
        <p:spPr/>
        <p:txBody>
          <a:bodyPr>
            <a:normAutofit fontScale="92500" lnSpcReduction="20000"/>
          </a:bodyPr>
          <a:lstStyle/>
          <a:p>
            <a:r>
              <a:rPr lang="en-GB"/>
              <a:t>Legal lessons of Pinochet case </a:t>
            </a:r>
          </a:p>
          <a:p>
            <a:r>
              <a:rPr lang="en-GB"/>
              <a:t/>
            </a:r>
            <a:br>
              <a:rPr lang="en-GB"/>
            </a:br>
            <a:endParaRPr lang="en-GB"/>
          </a:p>
          <a:p>
            <a:r>
              <a:rPr lang="en-GB"/>
              <a:t>Pinochet escapes - but former dictators beware</a:t>
            </a:r>
          </a:p>
          <a:p>
            <a:r>
              <a:rPr lang="en-GB"/>
              <a:t>By legal affairs correspondent Joshua </a:t>
            </a:r>
            <a:r>
              <a:rPr lang="en-GB" err="1"/>
              <a:t>Rozenberg</a:t>
            </a:r>
            <a:r>
              <a:rPr lang="en-GB"/>
              <a:t> </a:t>
            </a:r>
            <a:br>
              <a:rPr lang="en-GB"/>
            </a:br>
            <a:r>
              <a:rPr lang="en-GB"/>
              <a:t/>
            </a:r>
            <a:br>
              <a:rPr lang="en-GB"/>
            </a:br>
            <a:r>
              <a:rPr lang="en-GB"/>
              <a:t>It is easy to forget that round one went to General Pinochet. </a:t>
            </a:r>
            <a:br>
              <a:rPr lang="en-GB"/>
            </a:br>
            <a:r>
              <a:rPr lang="en-GB"/>
              <a:t/>
            </a:r>
            <a:br>
              <a:rPr lang="en-GB"/>
            </a:br>
            <a:r>
              <a:rPr lang="en-GB"/>
              <a:t>In October 1998, the Lord Chief Justice, Lord Bingham, ruled that he was "entitled to immunity as a former sovereign from the criminal and civil process of the English courts''. </a:t>
            </a:r>
            <a:br>
              <a:rPr lang="en-GB"/>
            </a:br>
            <a:r>
              <a:rPr lang="en-GB"/>
              <a:t/>
            </a:r>
            <a:br>
              <a:rPr lang="en-GB"/>
            </a:br>
            <a:r>
              <a:rPr lang="en-GB"/>
              <a:t>In his view, and that of the two judges sitting with him in the High Court, "a former head of state is clearly entitled to immunity in relation to criminal acts performed in the course of exercising public functions". </a:t>
            </a:r>
          </a:p>
          <a:p>
            <a:endParaRPr lang="en-GB"/>
          </a:p>
        </p:txBody>
      </p:sp>
    </p:spTree>
    <p:extLst>
      <p:ext uri="{BB962C8B-B14F-4D97-AF65-F5344CB8AC3E}">
        <p14:creationId xmlns:p14="http://schemas.microsoft.com/office/powerpoint/2010/main" val="333015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Lord Hoffman in Pinochet</a:t>
            </a:r>
          </a:p>
        </p:txBody>
      </p:sp>
      <p:sp>
        <p:nvSpPr>
          <p:cNvPr id="3" name="Content Placeholder 2"/>
          <p:cNvSpPr>
            <a:spLocks noGrp="1"/>
          </p:cNvSpPr>
          <p:nvPr>
            <p:ph idx="1"/>
          </p:nvPr>
        </p:nvSpPr>
        <p:spPr>
          <a:xfrm>
            <a:off x="1103313" y="1287256"/>
            <a:ext cx="8947150" cy="4961144"/>
          </a:xfrm>
        </p:spPr>
        <p:txBody>
          <a:bodyPr vert="horz" lIns="91440" tIns="45720" rIns="91440" bIns="45720" rtlCol="0" anchor="t">
            <a:noAutofit/>
          </a:bodyPr>
          <a:lstStyle/>
          <a:p>
            <a:r>
              <a:rPr lang="en-GB" sz="1800"/>
              <a:t>The House of Lords supplied the answer. In November 1998, the law lords ruled by a majority of three to two that state immunity applied only to acts which international law recognised as being among the functions of a head of state. Lord Nicholls and Lord Steyn said those acts did not include torture or hostage taking. </a:t>
            </a:r>
            <a:br>
              <a:rPr lang="en-GB" sz="1800"/>
            </a:br>
            <a:r>
              <a:rPr lang="en-GB" sz="1800"/>
              <a:t/>
            </a:r>
            <a:br>
              <a:rPr lang="en-GB" sz="1800"/>
            </a:br>
            <a:r>
              <a:rPr lang="en-GB" sz="1800"/>
              <a:t>Lord Hoffmann agreed with them. That meant General Pinochet could, after all, be extradited to face trial in Spain on those charges. </a:t>
            </a:r>
            <a:br>
              <a:rPr lang="en-GB" sz="1800"/>
            </a:br>
            <a:r>
              <a:rPr lang="en-GB" sz="1800"/>
              <a:t/>
            </a:r>
            <a:br>
              <a:rPr lang="en-GB" sz="1800"/>
            </a:br>
            <a:r>
              <a:rPr lang="en-GB" sz="1800"/>
              <a:t>The Hoffman affair</a:t>
            </a:r>
            <a:br>
              <a:rPr lang="en-GB" sz="1800"/>
            </a:br>
            <a:r>
              <a:rPr lang="en-GB" sz="1800"/>
              <a:t/>
            </a:r>
            <a:br>
              <a:rPr lang="en-GB" sz="1800"/>
            </a:br>
            <a:r>
              <a:rPr lang="en-GB" sz="1800"/>
              <a:t>It turned out that the law lord was the chairman and a director of Amnesty International Charity Limited, a company with close links to the human rights organisation Amnesty International. </a:t>
            </a:r>
            <a:r>
              <a:rPr lang="en-GB" sz="1800">
                <a:hlinkClick r:id="rId2"/>
              </a:rPr>
              <a:t>http://news.bbc.co.uk/1/hi/uk/617425.stm</a:t>
            </a:r>
          </a:p>
          <a:p>
            <a:r>
              <a:rPr lang="en-GB" sz="1800"/>
              <a:t>[</a:t>
            </a:r>
            <a:r>
              <a:rPr lang="en-GB" sz="1800" err="1"/>
              <a:t>nb</a:t>
            </a:r>
            <a:r>
              <a:rPr lang="en-GB" sz="1800"/>
              <a:t> how does this compare with European involvement of judges re Brexit?]</a:t>
            </a:r>
          </a:p>
          <a:p>
            <a:endParaRPr lang="en-GB" sz="1800"/>
          </a:p>
          <a:p>
            <a:pPr marL="0" indent="0">
              <a:buNone/>
            </a:pPr>
            <a:endParaRPr lang="en-GB" sz="1800"/>
          </a:p>
          <a:p>
            <a:endParaRPr lang="en-GB" sz="1800"/>
          </a:p>
          <a:p>
            <a:r>
              <a:rPr lang="en-GB" sz="1800"/>
              <a:t/>
            </a:r>
            <a:br>
              <a:rPr lang="en-GB" sz="1800"/>
            </a:br>
            <a:endParaRPr lang="en-GB" sz="1800"/>
          </a:p>
          <a:p>
            <a:r>
              <a:rPr lang="en-GB" sz="1800"/>
              <a:t/>
            </a:r>
            <a:br>
              <a:rPr lang="en-GB" sz="1800"/>
            </a:br>
            <a:r>
              <a:rPr lang="en-GB" sz="1800"/>
              <a:t>Lord Hoffman's Amnesty International connections led to a fresh hearing. That would have been reasonable enough, except for the fact that Amnesty International had been given permission to take part in the earlier hearing before Lord Hoffmann and four other law lords. Unusually, Amnesty's barristers were allowed to address them at the hearing. </a:t>
            </a:r>
          </a:p>
        </p:txBody>
      </p:sp>
    </p:spTree>
    <p:extLst>
      <p:ext uri="{BB962C8B-B14F-4D97-AF65-F5344CB8AC3E}">
        <p14:creationId xmlns:p14="http://schemas.microsoft.com/office/powerpoint/2010/main" val="3242162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a:solidFill>
                  <a:schemeClr val="tx1"/>
                </a:solidFill>
              </a:rPr>
              <a:t>http://www.telegraph.co.uk/news/2016/11/18/supreme-courts-most-senior-judge-urged-to-stand-down-from-articl/</a:t>
            </a:r>
            <a:endParaRPr lang="en-US">
              <a:solidFill>
                <a:srgbClr val="FFFFFF"/>
              </a:solidFill>
              <a:latin typeface="Century Gothic"/>
            </a:endParaRPr>
          </a:p>
        </p:txBody>
      </p:sp>
      <p:sp>
        <p:nvSpPr>
          <p:cNvPr id="3" name="Content Placeholder 2"/>
          <p:cNvSpPr>
            <a:spLocks noGrp="1"/>
          </p:cNvSpPr>
          <p:nvPr>
            <p:ph idx="1"/>
          </p:nvPr>
        </p:nvSpPr>
        <p:spPr/>
        <p:txBody>
          <a:bodyPr vert="horz" lIns="91440" tIns="45720" rIns="91440" bIns="45720" rtlCol="0" anchor="t">
            <a:normAutofit/>
          </a:bodyPr>
          <a:lstStyle/>
          <a:p>
            <a:r>
              <a:rPr lang="en-US"/>
              <a:t>Concern over Lady Neuberger’s outspoken opinions on Brexit and the current Government drew parallels with the case of Lord Hoffmann, then a law lord, who ruled that Augusto Pinochet, the former Chilean dictator, should be extradited for crimes against humanity. But the judgment was set aside after it emerged that Lord Hoffmann’s wife had worked for 20 years at Amnesty International, the human rights charity which was a party in the case, and that he was involved in a charitable company linked to Amnesty.</a:t>
            </a:r>
          </a:p>
        </p:txBody>
      </p:sp>
    </p:spTree>
    <p:extLst>
      <p:ext uri="{BB962C8B-B14F-4D97-AF65-F5344CB8AC3E}">
        <p14:creationId xmlns:p14="http://schemas.microsoft.com/office/powerpoint/2010/main" val="3476468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Legal politics…</a:t>
            </a:r>
          </a:p>
        </p:txBody>
      </p:sp>
      <p:sp>
        <p:nvSpPr>
          <p:cNvPr id="3" name="Content Placeholder 2"/>
          <p:cNvSpPr>
            <a:spLocks noGrp="1"/>
          </p:cNvSpPr>
          <p:nvPr>
            <p:ph idx="1"/>
          </p:nvPr>
        </p:nvSpPr>
        <p:spPr/>
        <p:txBody>
          <a:bodyPr vert="horz" lIns="91440" tIns="45720" rIns="91440" bIns="45720" rtlCol="0" anchor="t">
            <a:normAutofit/>
          </a:bodyPr>
          <a:lstStyle/>
          <a:p>
            <a:r>
              <a:rPr lang="en-GB"/>
              <a:t> </a:t>
            </a:r>
            <a:r>
              <a:rPr lang="en-GB" err="1"/>
              <a:t>Cownie</a:t>
            </a:r>
            <a:r>
              <a:rPr lang="en-GB"/>
              <a:t> et al -Ch 7 p129</a:t>
            </a:r>
          </a:p>
          <a:p>
            <a:endParaRPr lang="en-GB"/>
          </a:p>
          <a:p>
            <a:r>
              <a:rPr lang="en-GB"/>
              <a:t> - ‘typically law students come from a relatively privileged, relatively high-achieving background’…130: ‘The tribes of academe…a complex of tribes, each with its own chief and elders and witch-doctors and braves.  Alongside these structural features of disciplinary communities, exercising an even more powerful integrating force, are their more explicitly cultural elements: their traditions, customs and practices, transmitted knowledge, beliefs, morals and rules of conduct, as well as their symbolic forms of communication and the meanings they share’.</a:t>
            </a:r>
          </a:p>
          <a:p>
            <a:endParaRPr lang="en-GB"/>
          </a:p>
        </p:txBody>
      </p:sp>
    </p:spTree>
    <p:extLst>
      <p:ext uri="{BB962C8B-B14F-4D97-AF65-F5344CB8AC3E}">
        <p14:creationId xmlns:p14="http://schemas.microsoft.com/office/powerpoint/2010/main" val="3220047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Visions of Law Schools…</a:t>
            </a:r>
          </a:p>
        </p:txBody>
      </p:sp>
      <p:sp>
        <p:nvSpPr>
          <p:cNvPr id="3" name="Content Placeholder 2"/>
          <p:cNvSpPr>
            <a:spLocks noGrp="1"/>
          </p:cNvSpPr>
          <p:nvPr>
            <p:ph idx="1"/>
          </p:nvPr>
        </p:nvSpPr>
        <p:spPr/>
        <p:txBody>
          <a:bodyPr vert="horz" lIns="91440" tIns="45720" rIns="91440" bIns="45720" rtlCol="0" anchor="t">
            <a:normAutofit/>
          </a:bodyPr>
          <a:lstStyle/>
          <a:p>
            <a:r>
              <a:rPr lang="en-GB" err="1"/>
              <a:t>Cownie</a:t>
            </a:r>
            <a:r>
              <a:rPr lang="en-GB"/>
              <a:t> et al P132 quoting Kennedy: </a:t>
            </a:r>
            <a:endParaRPr lang="en-US"/>
          </a:p>
          <a:p>
            <a:r>
              <a:rPr lang="en-GB"/>
              <a:t>‘Law schools are intensely political places despite the fact that the modern law school seems intellectually unpretentious, barren of theoretical ambition or practical vision of what social life might be’.  Kennedy notes the ‘hierarchical’ nature of the School, that law requires acquisition of ‘new language’, that law is presented as a system of rules, which disregard matters of emotion of sympathy and that the traditional teaching tends to minimize reflective, theoretical analysis…</a:t>
            </a:r>
            <a:r>
              <a:rPr lang="en-GB" b="1"/>
              <a:t>Black letter law presents itself as a form of objective knowledge with a legally correct outcome…’critique’ comes in the form of discussions of fine technical points rather than broad policy questions.</a:t>
            </a:r>
          </a:p>
          <a:p>
            <a:endParaRPr lang="en-GB"/>
          </a:p>
        </p:txBody>
      </p:sp>
    </p:spTree>
    <p:extLst>
      <p:ext uri="{BB962C8B-B14F-4D97-AF65-F5344CB8AC3E}">
        <p14:creationId xmlns:p14="http://schemas.microsoft.com/office/powerpoint/2010/main" val="28320753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Visions of law…</a:t>
            </a:r>
          </a:p>
        </p:txBody>
      </p:sp>
      <p:sp>
        <p:nvSpPr>
          <p:cNvPr id="3" name="Content Placeholder 2"/>
          <p:cNvSpPr>
            <a:spLocks noGrp="1"/>
          </p:cNvSpPr>
          <p:nvPr>
            <p:ph idx="1"/>
          </p:nvPr>
        </p:nvSpPr>
        <p:spPr/>
        <p:txBody>
          <a:bodyPr vert="horz" lIns="91440" tIns="45720" rIns="91440" bIns="45720" rtlCol="0" anchor="t">
            <a:normAutofit/>
          </a:bodyPr>
          <a:lstStyle/>
          <a:p>
            <a:r>
              <a:rPr lang="en-GB" err="1"/>
              <a:t>Cownie</a:t>
            </a:r>
            <a:r>
              <a:rPr lang="en-GB"/>
              <a:t> et al 134…</a:t>
            </a:r>
            <a:endParaRPr lang="en-US"/>
          </a:p>
          <a:p>
            <a:r>
              <a:rPr lang="en-GB" b="1"/>
              <a:t>’Stanley argues that most law in the curriculum is private law rather than public law, contract law or the law of torts rather than social security law or planning law</a:t>
            </a:r>
            <a:r>
              <a:rPr lang="en-GB"/>
              <a:t>…This dominance of rule based, procedural subjects which are of relevance only to certain sections of society ensures the continued individualist, free-market ethos.  The subjects which command the curriculum are of relevance only to the lives of a small section of the population.  The disputes they concern are largely disputes about property which are settled on an individual basis. </a:t>
            </a:r>
            <a:r>
              <a:rPr lang="en-GB" b="1"/>
              <a:t> Large sections of the population have relatively little property….changing the approach to teaching in law will change the process of acculturation that occurs in the law schools</a:t>
            </a:r>
            <a:r>
              <a:rPr lang="en-GB"/>
              <a:t>.</a:t>
            </a:r>
          </a:p>
          <a:p>
            <a:endParaRPr lang="en-GB"/>
          </a:p>
        </p:txBody>
      </p:sp>
    </p:spTree>
    <p:extLst>
      <p:ext uri="{BB962C8B-B14F-4D97-AF65-F5344CB8AC3E}">
        <p14:creationId xmlns:p14="http://schemas.microsoft.com/office/powerpoint/2010/main" val="4115592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3312" y="819398"/>
            <a:ext cx="8946541" cy="5429002"/>
          </a:xfrm>
        </p:spPr>
        <p:txBody>
          <a:bodyPr vert="horz" lIns="91440" tIns="45720" rIns="91440" bIns="45720" rtlCol="0" anchor="t">
            <a:normAutofit fontScale="92500" lnSpcReduction="10000"/>
          </a:bodyPr>
          <a:lstStyle/>
          <a:p>
            <a:endParaRPr lang="en-GB"/>
          </a:p>
          <a:p>
            <a:r>
              <a:rPr lang="en-GB"/>
              <a:t>Distributive justice is directed at the proper allocation of things — wealth, power, reward, respect — among different people.</a:t>
            </a:r>
          </a:p>
          <a:p>
            <a:r>
              <a:rPr lang="en-GB"/>
              <a:t>Theories of distributive justice need to answer three questions:</a:t>
            </a:r>
          </a:p>
          <a:p>
            <a:r>
              <a:rPr lang="en-GB"/>
              <a:t>What goods are to be distributed? Is it to be wealth, power, respect, some combination of these things?</a:t>
            </a:r>
          </a:p>
          <a:p>
            <a:r>
              <a:rPr lang="en-GB"/>
              <a:t>Between what entities are they to be distributed? Humans (dead, living, future), sentient beings, the members of a single society, nations?</a:t>
            </a:r>
          </a:p>
          <a:p>
            <a:r>
              <a:rPr lang="en-GB"/>
              <a:t>What is the proper distribution? Equal, meritocratic, according to social status, according to need, based on property rights and non-aggression?</a:t>
            </a:r>
          </a:p>
          <a:p>
            <a:r>
              <a:rPr lang="en-GB"/>
              <a:t>Distributive justice theorists generally do not answer questions of who has the right to enforce a particular favoured distribution. On the other hand, property rights theorists argue that there is no "favoured distribution." Rather, distribution should be based simply on whatever distribution results </a:t>
            </a:r>
          </a:p>
        </p:txBody>
      </p:sp>
    </p:spTree>
    <p:extLst>
      <p:ext uri="{BB962C8B-B14F-4D97-AF65-F5344CB8AC3E}">
        <p14:creationId xmlns:p14="http://schemas.microsoft.com/office/powerpoint/2010/main" val="2636357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452438"/>
            <a:ext cx="9404350" cy="607255"/>
          </a:xfrm>
        </p:spPr>
        <p:txBody>
          <a:bodyPr/>
          <a:lstStyle/>
          <a:p>
            <a:r>
              <a:rPr lang="en-US"/>
              <a:t>Rawls </a:t>
            </a:r>
            <a:r>
              <a:rPr lang="en-US" i="1"/>
              <a:t>A Theory of Justice</a:t>
            </a:r>
            <a:endParaRPr lang="en-US" i="1">
              <a:solidFill>
                <a:srgbClr val="EBEBEB"/>
              </a:solidFill>
              <a:latin typeface="Century Gothic"/>
            </a:endParaRPr>
          </a:p>
        </p:txBody>
      </p:sp>
      <p:sp>
        <p:nvSpPr>
          <p:cNvPr id="3" name="Content Placeholder 2"/>
          <p:cNvSpPr>
            <a:spLocks noGrp="1"/>
          </p:cNvSpPr>
          <p:nvPr>
            <p:ph idx="1"/>
          </p:nvPr>
        </p:nvSpPr>
        <p:spPr>
          <a:xfrm>
            <a:off x="1103313" y="1311998"/>
            <a:ext cx="8947150" cy="4936402"/>
          </a:xfrm>
        </p:spPr>
        <p:txBody>
          <a:bodyPr vert="horz" lIns="91440" tIns="45720" rIns="91440" bIns="45720" rtlCol="0" anchor="t">
            <a:normAutofit/>
          </a:bodyPr>
          <a:lstStyle/>
          <a:p>
            <a:endParaRPr lang="en-US"/>
          </a:p>
          <a:p>
            <a:r>
              <a:rPr lang="en-US"/>
              <a:t>RAWLS: JUSTICE AND THE SOCIAL CONTRACT</a:t>
            </a:r>
          </a:p>
          <a:p>
            <a:endParaRPr lang="en-US"/>
          </a:p>
          <a:p>
            <a:r>
              <a:rPr lang="en-US"/>
              <a:t> John Rawls’ theory of distributive justice (A Theory of Justice) is based on the idea that society is a system of cooperation for mutual advantage between individuals. As such, it is marked by both conflicts between differing individual interests and an identity of shared interests. Principles of justice should ‘define the appropriate distribution of the benefits and burdens of social co-operation’. (p. 4) </a:t>
            </a:r>
          </a:p>
          <a:p>
            <a:endParaRPr lang="en-US">
              <a:solidFill>
                <a:srgbClr val="FFFFFF"/>
              </a:solidFill>
              <a:latin typeface="Century Gothic"/>
            </a:endParaRPr>
          </a:p>
          <a:p>
            <a:r>
              <a:rPr lang="en-US">
                <a:hlinkClick r:id="rId3"/>
              </a:rPr>
              <a:t>http://cw.routledge.com/textbooks/alevelphilosophy/data/A2/Politcal/JusticeRawlsNozick.pdf</a:t>
            </a:r>
            <a:r>
              <a:rPr lang="en-US"/>
              <a:t> - quoted from Michael Lacewing </a:t>
            </a:r>
          </a:p>
        </p:txBody>
      </p:sp>
    </p:spTree>
    <p:extLst>
      <p:ext uri="{BB962C8B-B14F-4D97-AF65-F5344CB8AC3E}">
        <p14:creationId xmlns:p14="http://schemas.microsoft.com/office/powerpoint/2010/main" val="764501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Rawls...</a:t>
            </a:r>
          </a:p>
        </p:txBody>
      </p:sp>
      <p:sp>
        <p:nvSpPr>
          <p:cNvPr id="3" name="Content Placeholder 2"/>
          <p:cNvSpPr>
            <a:spLocks noGrp="1"/>
          </p:cNvSpPr>
          <p:nvPr>
            <p:ph idx="1"/>
          </p:nvPr>
        </p:nvSpPr>
        <p:spPr>
          <a:xfrm>
            <a:off x="1103313" y="1112244"/>
            <a:ext cx="8947150" cy="5136156"/>
          </a:xfrm>
        </p:spPr>
        <p:txBody>
          <a:bodyPr>
            <a:normAutofit lnSpcReduction="10000"/>
          </a:bodyPr>
          <a:lstStyle/>
          <a:p>
            <a:r>
              <a:rPr lang="en-US" sz="2700">
                <a:solidFill>
                  <a:srgbClr val="FFFFFF"/>
                </a:solidFill>
                <a:latin typeface="Century Gothic"/>
                <a:ea typeface="Century Gothic"/>
                <a:cs typeface="Century Gothic"/>
              </a:rPr>
              <a:t>Justice is the most important political value and applies to the ‘basic institutions of society’ – the political constitution and the institutions that regulate the market, property, family, freedom, and so on – because it is intimately connected to what society is and what it is for. If society is a matter of cooperation between equals for mutual advantage, the conditions for this cooperation need to be defended and any inequalities in social positions must be justified. </a:t>
            </a:r>
            <a:r>
              <a:rPr lang="en-US" b="1" u="none" strike="noStrike">
                <a:solidFill>
                  <a:srgbClr val="FFFFFF"/>
                </a:solidFill>
                <a:latin typeface="Century Gothic"/>
              </a:rPr>
              <a:t>And so the principles of justice, Rawls thinks, must be ‘the principles that free and rational persons concerned to further their own interests would accept in an initial position of equality as defining the fundamental terms of their association’ (p. 11). Justice, then, is fairness. </a:t>
            </a:r>
            <a:r>
              <a:rPr lang="en-US">
                <a:latin typeface="Century Gothic"/>
                <a:ea typeface="Century Gothic"/>
                <a:cs typeface="Century Gothic"/>
              </a:rPr>
              <a:t>​</a:t>
            </a:r>
            <a:endParaRPr lang="en-US"/>
          </a:p>
        </p:txBody>
      </p:sp>
    </p:spTree>
    <p:extLst>
      <p:ext uri="{BB962C8B-B14F-4D97-AF65-F5344CB8AC3E}">
        <p14:creationId xmlns:p14="http://schemas.microsoft.com/office/powerpoint/2010/main" val="12972673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a:t>What are the terms of the ‘social contract’? What principles of justice would we agree to in this situation? For our agreement to secure a fair, impartial procedure, we need to eliminate any possible bias towards, say, the rich or the poor, or the religious or the atheist. So, argues Rawls, </a:t>
            </a:r>
            <a:r>
              <a:rPr lang="en-US" b="1"/>
              <a:t>assume that we are to agree on these principles without knowing what our position in society will be or what our idea of the good is. The point of this ‘veil of ignorance’ is to ensure  </a:t>
            </a:r>
            <a:r>
              <a:rPr lang="en-US"/>
              <a:t/>
            </a:r>
            <a:br>
              <a:rPr lang="en-US"/>
            </a:br>
            <a:r>
              <a:rPr lang="en-US"/>
              <a:t> </a:t>
            </a:r>
            <a:br>
              <a:rPr lang="en-US"/>
            </a:br>
            <a:r>
              <a:rPr lang="en-US"/>
              <a:t>that no one is advantaged or disadvantaged in the choice of principles by the outcome of natural chance or the contingency of social circumstances...</a:t>
            </a:r>
          </a:p>
          <a:p>
            <a:r>
              <a:rPr lang="en-US"/>
              <a:t>[quoted by Lacewing]</a:t>
            </a:r>
          </a:p>
        </p:txBody>
      </p:sp>
    </p:spTree>
    <p:extLst>
      <p:ext uri="{BB962C8B-B14F-4D97-AF65-F5344CB8AC3E}">
        <p14:creationId xmlns:p14="http://schemas.microsoft.com/office/powerpoint/2010/main" val="1739165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452438"/>
            <a:ext cx="9404350" cy="633395"/>
          </a:xfrm>
        </p:spPr>
        <p:txBody>
          <a:bodyPr/>
          <a:lstStyle/>
          <a:p>
            <a:r>
              <a:rPr lang="en-US" sz="3200"/>
              <a:t>Robert </a:t>
            </a:r>
            <a:r>
              <a:rPr lang="en-US" sz="3200" err="1"/>
              <a:t>Nozick</a:t>
            </a:r>
            <a:r>
              <a:rPr lang="en-US" sz="3200"/>
              <a:t>  </a:t>
            </a:r>
            <a:r>
              <a:rPr lang="en-US" sz="3200" i="1"/>
              <a:t>Anarchy, State and Utopia</a:t>
            </a:r>
            <a:endParaRPr lang="en-US" sz="3200"/>
          </a:p>
        </p:txBody>
      </p:sp>
      <p:sp>
        <p:nvSpPr>
          <p:cNvPr id="3" name="Content Placeholder 2"/>
          <p:cNvSpPr>
            <a:spLocks noGrp="1"/>
          </p:cNvSpPr>
          <p:nvPr>
            <p:ph idx="1"/>
          </p:nvPr>
        </p:nvSpPr>
        <p:spPr>
          <a:xfrm>
            <a:off x="1103313" y="1181297"/>
            <a:ext cx="8947150" cy="5067103"/>
          </a:xfrm>
        </p:spPr>
        <p:txBody>
          <a:bodyPr/>
          <a:lstStyle/>
          <a:p>
            <a:r>
              <a:rPr lang="en-US"/>
              <a:t>Nozick’s entitlement theory  Robert Nozick (Anarchy, State and Utopia, Ch. 7) is primarily concerned with the distribution of property, and argues that justice involves three ideas:  </a:t>
            </a:r>
            <a:br>
              <a:rPr lang="en-US"/>
            </a:br>
            <a:r>
              <a:rPr lang="en-US"/>
              <a:t> </a:t>
            </a:r>
            <a:br>
              <a:rPr lang="en-US"/>
            </a:br>
            <a:r>
              <a:rPr lang="en-US"/>
              <a:t>1. Justice in acquisition: how you first acquire property rights over something that has not previously been owned 2. Justice in transfer: how you acquire property rights over something that has been transferred (e.g. by gift or exchange) to you by someone else; 3. Rectification of injustice: how to restore something to its rightful owner, in case of injustice in either acquisition or transfer. </a:t>
            </a:r>
            <a:br>
              <a:rPr lang="en-US"/>
            </a:br>
            <a:r>
              <a:rPr lang="en-US"/>
              <a:t> </a:t>
            </a:r>
            <a:br>
              <a:rPr lang="en-US"/>
            </a:br>
            <a:r>
              <a:rPr lang="en-US"/>
              <a:t>Nozick’s theory of justice claims that whether a distribution is just or not depends entirely on how it came about. By contrast, justice according to equality, need, desert or Rawls’ Difference Principle depends entirely on the ‘pattern’ of distribution at that moment</a:t>
            </a:r>
          </a:p>
        </p:txBody>
      </p:sp>
    </p:spTree>
    <p:extLst>
      <p:ext uri="{BB962C8B-B14F-4D97-AF65-F5344CB8AC3E}">
        <p14:creationId xmlns:p14="http://schemas.microsoft.com/office/powerpoint/2010/main" val="41929676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b="1"/>
              <a:t>Justice, </a:t>
            </a:r>
            <a:r>
              <a:rPr lang="en-US" b="1" err="1"/>
              <a:t>Nozick</a:t>
            </a:r>
            <a:r>
              <a:rPr lang="en-US" b="1"/>
              <a:t> argues, is about respecting people’s (natural) rights, in particular, their rights to property and their rights to self-ownership. We must allow people the freedom to decide what they want to do with what they own. Each person is separate, an individual, and we must respect their autonomy</a:t>
            </a:r>
            <a:r>
              <a:rPr lang="en-US"/>
              <a:t>. People are ‘ends-in-themselves’, and we cannot use them in ways they do not agree to, even if that would lead to some supposed ‘greater good’ (e.g. other people getting what they need). This has a radical conclusion:</a:t>
            </a:r>
            <a:r>
              <a:rPr lang="en-US" b="1"/>
              <a:t> to take property away from people in order to redistribute it according to some pattern violates their rights. But this is exactly what taxation (for the purpose of redistribution) does</a:t>
            </a:r>
          </a:p>
        </p:txBody>
      </p:sp>
    </p:spTree>
    <p:extLst>
      <p:ext uri="{BB962C8B-B14F-4D97-AF65-F5344CB8AC3E}">
        <p14:creationId xmlns:p14="http://schemas.microsoft.com/office/powerpoint/2010/main" val="40924193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Rule of Law</a:t>
            </a:r>
          </a:p>
        </p:txBody>
      </p:sp>
      <p:sp>
        <p:nvSpPr>
          <p:cNvPr id="3" name="Content Placeholder 2"/>
          <p:cNvSpPr>
            <a:spLocks noGrp="1"/>
          </p:cNvSpPr>
          <p:nvPr>
            <p:ph idx="1"/>
          </p:nvPr>
        </p:nvSpPr>
        <p:spPr>
          <a:xfrm>
            <a:off x="1103313" y="1203990"/>
            <a:ext cx="8947150" cy="5044410"/>
          </a:xfrm>
        </p:spPr>
        <p:txBody>
          <a:bodyPr vert="horz" lIns="91440" tIns="45720" rIns="91440" bIns="45720" rtlCol="0" anchor="t">
            <a:normAutofit fontScale="85000" lnSpcReduction="10000"/>
          </a:bodyPr>
          <a:lstStyle/>
          <a:p>
            <a:r>
              <a:rPr lang="en-GB"/>
              <a:t>Rule of Law</a:t>
            </a:r>
          </a:p>
          <a:p>
            <a:r>
              <a:rPr lang="en-GB"/>
              <a:t>The rule of law is a legal maxim that provides that no person is above the law, that no one can be punished by the state except for a breach of the law, and that no one can be convicted of breaching the law except in the manner set forth by the law itself. The rule of law stands in contrast to the idea that the leader is above the law, a feature of Roman law, Nazi law, and certain other legal systems.</a:t>
            </a:r>
          </a:p>
          <a:p>
            <a:r>
              <a:rPr lang="en-GB"/>
              <a:t>The phrase has been used since the 17th century, but the concept is older. For example, the Greek philosopher Aristotle said, "Law should govern".</a:t>
            </a:r>
          </a:p>
          <a:p>
            <a:r>
              <a:rPr lang="en-GB"/>
              <a:t>At least two principal conceptions of the rule of law can be identified: a formalist or "thin" and a substantive or "thick" definition of the rule of law. </a:t>
            </a:r>
          </a:p>
          <a:p>
            <a:r>
              <a:rPr lang="en-GB"/>
              <a:t>Formalist definitions of the rule of law do not make a judgment about the "justness" of law itself, but define specific procedural attributes that a legal framework must have in order to be in compliance with the rule of law. </a:t>
            </a:r>
          </a:p>
          <a:p>
            <a:r>
              <a:rPr lang="en-GB"/>
              <a:t>Substantive conceptions of the rule of law go beyond this and include certain substantive rights that are said to be based on, or derived from, the rule of law.</a:t>
            </a:r>
          </a:p>
          <a:p>
            <a:endParaRPr lang="en-GB"/>
          </a:p>
        </p:txBody>
      </p:sp>
    </p:spTree>
    <p:extLst>
      <p:ext uri="{BB962C8B-B14F-4D97-AF65-F5344CB8AC3E}">
        <p14:creationId xmlns:p14="http://schemas.microsoft.com/office/powerpoint/2010/main" val="206650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65443"/>
          </a:xfrm>
        </p:spPr>
        <p:txBody>
          <a:bodyPr/>
          <a:lstStyle/>
          <a:p>
            <a:r>
              <a:rPr lang="en-GB" sz="2400"/>
              <a:t>Lord Bingham The Rule of </a:t>
            </a:r>
            <a:r>
              <a:rPr lang="en-GB" sz="2400" err="1"/>
              <a:t>LawThe</a:t>
            </a:r>
            <a:r>
              <a:rPr lang="en-GB" sz="2400"/>
              <a:t> Rule of Law - Cambridge Law Journal, 66(1), March 2007, pp. 67–85 [ ‘sub rules’]:</a:t>
            </a:r>
          </a:p>
        </p:txBody>
      </p:sp>
      <p:sp>
        <p:nvSpPr>
          <p:cNvPr id="3" name="Content Placeholder 2"/>
          <p:cNvSpPr>
            <a:spLocks noGrp="1"/>
          </p:cNvSpPr>
          <p:nvPr>
            <p:ph idx="1"/>
          </p:nvPr>
        </p:nvSpPr>
        <p:spPr>
          <a:xfrm>
            <a:off x="1104293" y="1318161"/>
            <a:ext cx="8946541" cy="5440877"/>
          </a:xfrm>
        </p:spPr>
        <p:txBody>
          <a:bodyPr>
            <a:normAutofit fontScale="92500" lnSpcReduction="10000"/>
          </a:bodyPr>
          <a:lstStyle/>
          <a:p>
            <a:r>
              <a:rPr lang="en-GB" sz="1800"/>
              <a:t>1] the law must be accessible and so far as possible intelligible, clear and predictable [</a:t>
            </a:r>
            <a:r>
              <a:rPr lang="en-GB" sz="1800" err="1"/>
              <a:t>nb</a:t>
            </a:r>
            <a:r>
              <a:rPr lang="en-GB" sz="1800"/>
              <a:t> statutory instruments/proliferation]</a:t>
            </a:r>
          </a:p>
          <a:p>
            <a:r>
              <a:rPr lang="en-GB" sz="1800"/>
              <a:t>2] that questions of legal right and liability should ordinarily be resolved by application of the law and not the exercise of discretion. </a:t>
            </a:r>
          </a:p>
          <a:p>
            <a:r>
              <a:rPr lang="en-GB" sz="1800"/>
              <a:t>3] the laws of the land should apply equally to all, save to the extent that objective differences justify differentiation [</a:t>
            </a:r>
            <a:r>
              <a:rPr lang="en-GB" sz="1800" err="1"/>
              <a:t>nb</a:t>
            </a:r>
            <a:r>
              <a:rPr lang="en-GB" sz="1800"/>
              <a:t> consider children, prisoners, mentally ill]</a:t>
            </a:r>
          </a:p>
          <a:p>
            <a:r>
              <a:rPr lang="en-GB" sz="1800"/>
              <a:t>4] the law must afford adequate protection of fundamental human rights</a:t>
            </a:r>
          </a:p>
          <a:p>
            <a:r>
              <a:rPr lang="en-GB" sz="1800"/>
              <a:t>5] means must be provided for resolving, without prohibitive cost or inordinate delay, bona fide civil disputes which the parties themselves are unable to resolve. </a:t>
            </a:r>
          </a:p>
          <a:p>
            <a:r>
              <a:rPr lang="en-GB" sz="1800"/>
              <a:t>6] ministers and public officers must exercise the powers reasonably, in good faith, true to purpose and without exceeding the limits of such powers. [</a:t>
            </a:r>
            <a:r>
              <a:rPr lang="en-GB" sz="1800" err="1"/>
              <a:t>nb</a:t>
            </a:r>
            <a:r>
              <a:rPr lang="en-GB" sz="1800"/>
              <a:t> purpose of judicial review]</a:t>
            </a:r>
          </a:p>
          <a:p>
            <a:r>
              <a:rPr lang="en-GB" sz="1800"/>
              <a:t>7] adjudicative procedures provided by the state should be fair. </a:t>
            </a:r>
          </a:p>
          <a:p>
            <a:r>
              <a:rPr lang="en-GB" sz="1800"/>
              <a:t>8] My eighth and last sub-rule is that the existing principle of the rule of law requires compliance by the state with its obligations in international law, the law which whether deriving from treaty or international custom and practice governs the conduct of nations</a:t>
            </a:r>
          </a:p>
          <a:p>
            <a:endParaRPr lang="en-GB"/>
          </a:p>
          <a:p>
            <a:endParaRPr lang="en-GB"/>
          </a:p>
          <a:p>
            <a:endParaRPr lang="en-GB"/>
          </a:p>
        </p:txBody>
      </p:sp>
    </p:spTree>
    <p:extLst>
      <p:ext uri="{BB962C8B-B14F-4D97-AF65-F5344CB8AC3E}">
        <p14:creationId xmlns:p14="http://schemas.microsoft.com/office/powerpoint/2010/main" val="2440368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3" y="452438"/>
            <a:ext cx="9404350" cy="895574"/>
          </a:xfrm>
        </p:spPr>
        <p:txBody>
          <a:bodyPr/>
          <a:lstStyle/>
          <a:p>
            <a:r>
              <a:rPr lang="en-GB" sz="1400"/>
              <a:t>Hollow Rhetoric on ‘Rule of Law’ – Anne </a:t>
            </a:r>
            <a:r>
              <a:rPr lang="en-GB" sz="1400" err="1"/>
              <a:t>Applebaum</a:t>
            </a:r>
            <a:r>
              <a:rPr lang="en-GB" sz="1400"/>
              <a:t>, Washington Post 2005</a:t>
            </a:r>
            <a:r>
              <a:rPr lang="en-GB" sz="1400">
                <a:solidFill>
                  <a:schemeClr val="tx1"/>
                </a:solidFill>
              </a:rPr>
              <a:t/>
            </a:r>
            <a:br>
              <a:rPr lang="en-GB" sz="1400">
                <a:solidFill>
                  <a:schemeClr val="tx1"/>
                </a:solidFill>
              </a:rPr>
            </a:br>
            <a:r>
              <a:rPr lang="en-GB" sz="1400">
                <a:solidFill>
                  <a:schemeClr val="tx1"/>
                </a:solidFill>
              </a:rPr>
              <a:t/>
            </a:r>
            <a:br>
              <a:rPr lang="en-GB" sz="1400">
                <a:solidFill>
                  <a:schemeClr val="tx1"/>
                </a:solidFill>
              </a:rPr>
            </a:br>
            <a:r>
              <a:rPr lang="en-GB" sz="1400"/>
              <a:t>http://www.washingtonpost.com/wp-dyn/content/article/2005/12/20/AR2005122001373.html</a:t>
            </a:r>
          </a:p>
        </p:txBody>
      </p:sp>
      <p:sp>
        <p:nvSpPr>
          <p:cNvPr id="3" name="Content Placeholder 2"/>
          <p:cNvSpPr>
            <a:spLocks noGrp="1"/>
          </p:cNvSpPr>
          <p:nvPr>
            <p:ph idx="1"/>
          </p:nvPr>
        </p:nvSpPr>
        <p:spPr>
          <a:xfrm>
            <a:off x="1123950" y="1419225"/>
            <a:ext cx="9364991" cy="4736738"/>
          </a:xfrm>
        </p:spPr>
        <p:txBody>
          <a:bodyPr vert="horz" lIns="91440" tIns="45720" rIns="91440" bIns="45720" rtlCol="0" anchor="t">
            <a:normAutofit fontScale="70000" lnSpcReduction="20000"/>
          </a:bodyPr>
          <a:lstStyle/>
          <a:p>
            <a:r>
              <a:rPr lang="en-GB"/>
              <a:t>"Like democracy or freedom, "the rule of law" has become one of those things U.S. diplomats advocate so repetitively you'd think they could do it in their sleep. When the secretary of state speaks to the American Bar Association, she explicitly links "the advance of freedom and the success of democracy" to the rule of law. When a bad legal decision is made in a place such as Kuwait or Kyrgyzstan, the State Department issues a statement that starts: "U.S. Deeply Concerned About Rule of Law in . . ." Indeed, President Bush himself has spoken about how "successful societies protect freedom with the consistent and impartial rule of law.“</a:t>
            </a:r>
          </a:p>
          <a:p>
            <a:endParaRPr lang="en-GB"/>
          </a:p>
          <a:p>
            <a:r>
              <a:rPr lang="en-GB"/>
              <a:t>Yet unlike democracy, which can be parliamentary or presidential or even constitutionally monarchical, the rule of law is not an ideal that is open to various interpretations. The rule of law pretty much means the same, rather prosaic thing in any context. It means that once legislation has been passed by legitimate, democratic institutions, everyone has to obey it, regardless of political party, ethnic group or ability to pay bribes. The rule of law is an ongoing process, not a goal.</a:t>
            </a:r>
          </a:p>
          <a:p>
            <a:endParaRPr lang="en-GB"/>
          </a:p>
          <a:p>
            <a:r>
              <a:rPr lang="en-GB"/>
              <a:t>But in its way, the rule of law is more fundamental to our national success than democracy or freedom, since without it, neither could exist. You can't have democracy if the president, once elected, can change the rules. You can't have freedom if some people are allowed to break the law while others are not. Nevertheless, the idea that everyone has to follow the same rules isn't especially awe-inspiring or transcendent: We sing about the land of the free and the home of the brave, after all, not the land of the politically impartial judiciary."</a:t>
            </a:r>
          </a:p>
        </p:txBody>
      </p:sp>
    </p:spTree>
    <p:extLst>
      <p:ext uri="{BB962C8B-B14F-4D97-AF65-F5344CB8AC3E}">
        <p14:creationId xmlns:p14="http://schemas.microsoft.com/office/powerpoint/2010/main" val="41978593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1600">
                <a:solidFill>
                  <a:schemeClr val="tx1"/>
                </a:solidFill>
              </a:rPr>
              <a:t>Why the “Rule of Law” Is a Powerful Idea for Standing Rock Although the governor cites the</a:t>
            </a:r>
            <a:br>
              <a:rPr lang="en-US" sz="1600">
                <a:solidFill>
                  <a:schemeClr val="tx1"/>
                </a:solidFill>
              </a:rPr>
            </a:br>
            <a:r>
              <a:rPr lang="en-US" sz="1600">
                <a:solidFill>
                  <a:schemeClr val="tx1"/>
                </a:solidFill>
              </a:rPr>
              <a:t>rule of law in his eviction order, the Sioux have this: the Constitution’s Article 6, declaring “treaties as the Supreme Law of the Land.” http://www.yesmagazine.org/people-power/why-the-rule-of-law-is-a-powerful-idea-for-standing-rock-20161129</a:t>
            </a:r>
            <a:endParaRPr lang="en-US">
              <a:solidFill>
                <a:schemeClr val="tx1"/>
              </a:solidFill>
            </a:endParaRPr>
          </a:p>
          <a:p>
            <a:endParaRPr lang="en-US"/>
          </a:p>
        </p:txBody>
      </p:sp>
      <p:pic>
        <p:nvPicPr>
          <p:cNvPr id="4" name="Content Placeholder 3" descr="Standing-Rock-MattHamon.gif"/>
          <p:cNvPicPr>
            <a:picLocks noGrp="1" noChangeAspect="1"/>
          </p:cNvPicPr>
          <p:nvPr>
            <p:ph idx="1"/>
          </p:nvPr>
        </p:nvPicPr>
        <p:blipFill>
          <a:blip r:embed="rId3"/>
          <a:stretch>
            <a:fillRect/>
          </a:stretch>
        </p:blipFill>
        <p:spPr>
          <a:xfrm>
            <a:off x="2251930" y="2052638"/>
            <a:ext cx="8285895" cy="4195762"/>
          </a:xfrm>
        </p:spPr>
      </p:pic>
      <p:sp>
        <p:nvSpPr>
          <p:cNvPr id="5" name="TextBox 4"/>
          <p:cNvSpPr txBox="1"/>
          <p:nvPr/>
        </p:nvSpPr>
        <p:spPr>
          <a:xfrm>
            <a:off x="4231149" y="3200400"/>
            <a:ext cx="4647739" cy="2308225"/>
          </a:xfrm>
          <a:prstGeom prst="rect">
            <a:avLst/>
          </a:prstGeom>
        </p:spPr>
        <p:txBody>
          <a:bodyPr rtlCol="0">
            <a:spAutoFit/>
          </a:bodyPr>
          <a:lstStyle/>
          <a:p>
            <a:r>
              <a:rPr lang="en-US"/>
              <a:t>Why the “Rule of Law” Is a Powerful Idea for Standing Rock Although the governor cites the rule of law in his eviction order, the Sioux have this: the Constitution’s Article 6, declaring “treaties as the Supreme Law of the Land.” </a:t>
            </a:r>
          </a:p>
          <a:p>
            <a:endParaRPr lang="en-US"/>
          </a:p>
        </p:txBody>
      </p:sp>
    </p:spTree>
    <p:extLst>
      <p:ext uri="{BB962C8B-B14F-4D97-AF65-F5344CB8AC3E}">
        <p14:creationId xmlns:p14="http://schemas.microsoft.com/office/powerpoint/2010/main" val="22142060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a:t>Fighting Corruption with Con Tricks: Romania’s Assault on the Rule of Law</a:t>
            </a:r>
          </a:p>
          <a:p>
            <a:r>
              <a:rPr lang="en-US"/>
              <a:t>By Henry Jackson Society</a:t>
            </a:r>
          </a:p>
          <a:p>
            <a:r>
              <a:rPr lang="en-US"/>
              <a:t>A new report from The Henry Jackson Society, </a:t>
            </a:r>
            <a:r>
              <a:rPr lang="en-US" i="1">
                <a:hlinkClick r:id="rId3"/>
              </a:rPr>
              <a:t>Fighting Corruption with Con Tricks: Romania’s Assault on the Rule of Law</a:t>
            </a:r>
            <a:r>
              <a:rPr lang="en-US"/>
              <a:t>, has found that Romanian politicians are engaged in political score-settling and serious violations of human rights which are dressed up as anti-corruption efforts.</a:t>
            </a:r>
          </a:p>
          <a:p>
            <a:endParaRPr lang="en-US"/>
          </a:p>
          <a:p>
            <a:r>
              <a:rPr lang="en-US"/>
              <a:t>http://henryjacksonsociety.org/2017/01/04/fighting-corruption-with-con-tricks-romanias-assault-on-the-rule-of-law/</a:t>
            </a:r>
          </a:p>
          <a:p>
            <a:endParaRPr lang="en-US"/>
          </a:p>
        </p:txBody>
      </p:sp>
    </p:spTree>
    <p:extLst>
      <p:ext uri="{BB962C8B-B14F-4D97-AF65-F5344CB8AC3E}">
        <p14:creationId xmlns:p14="http://schemas.microsoft.com/office/powerpoint/2010/main" val="3765912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06488" y="1000125"/>
            <a:ext cx="10184130" cy="5572125"/>
          </a:xfrm>
        </p:spPr>
        <p:txBody>
          <a:bodyPr>
            <a:normAutofit fontScale="92500" lnSpcReduction="20000"/>
          </a:bodyPr>
          <a:lstStyle/>
          <a:p>
            <a:r>
              <a:rPr lang="en-GB"/>
              <a:t>The Charities Act 2011 (c 25) is a UK Act of Parliament. It consolidated the bulk of the Charities Act 2006, outstanding provisions of the Charities Act 1993, and various other enactments</a:t>
            </a:r>
          </a:p>
          <a:p>
            <a:r>
              <a:rPr lang="en-GB">
                <a:hlinkClick r:id="rId2"/>
              </a:rPr>
              <a:t>https://www.gov.uk/guidance/fundraising-legally-and-responsibly</a:t>
            </a:r>
            <a:endParaRPr lang="en-GB"/>
          </a:p>
          <a:p>
            <a:r>
              <a:rPr lang="en-GB"/>
              <a:t>The commission’s guidance on charity fundraising sets out 6 principles to help trustees comply with their legal duties.</a:t>
            </a:r>
          </a:p>
          <a:p>
            <a:r>
              <a:rPr lang="en-GB"/>
              <a:t>The 6 principles are:</a:t>
            </a:r>
          </a:p>
          <a:p>
            <a:r>
              <a:rPr lang="en-GB"/>
              <a:t>planning effectively – set-out, agree and monitor your approach to fundraising</a:t>
            </a:r>
          </a:p>
          <a:p>
            <a:r>
              <a:rPr lang="en-GB"/>
              <a:t>supervise your fundraisers – establish a system to oversee your fundraising methods and fundraising carried out on behalf of the charity</a:t>
            </a:r>
          </a:p>
          <a:p>
            <a:r>
              <a:rPr lang="en-GB"/>
              <a:t>protect your charity – make sure there is strong management of your assets and resources</a:t>
            </a:r>
          </a:p>
          <a:p>
            <a:r>
              <a:rPr lang="en-GB"/>
              <a:t>comply with the fundraising laws and regulations – in particular in areas such as data protection and licensing laws</a:t>
            </a:r>
          </a:p>
          <a:p>
            <a:r>
              <a:rPr lang="en-GB"/>
              <a:t>follow recognised fundraising standards – the Code of Fundraising Practice outlines the legal rules that apply to fundraising</a:t>
            </a:r>
          </a:p>
          <a:p>
            <a:r>
              <a:rPr lang="en-GB"/>
              <a:t>be open and accountable – make sure your charity is well run and you comply with the statutory accounting and reporting requirements</a:t>
            </a:r>
          </a:p>
        </p:txBody>
      </p:sp>
    </p:spTree>
    <p:extLst>
      <p:ext uri="{BB962C8B-B14F-4D97-AF65-F5344CB8AC3E}">
        <p14:creationId xmlns:p14="http://schemas.microsoft.com/office/powerpoint/2010/main" val="21378317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Amnesty International site Feb 2017</a:t>
            </a:r>
          </a:p>
        </p:txBody>
      </p:sp>
      <p:pic>
        <p:nvPicPr>
          <p:cNvPr id="4" name="Content Placeholder 3"/>
          <p:cNvPicPr>
            <a:picLocks noGrp="1" noChangeAspect="1"/>
          </p:cNvPicPr>
          <p:nvPr>
            <p:ph idx="1"/>
          </p:nvPr>
        </p:nvPicPr>
        <p:blipFill>
          <a:blip r:embed="rId3"/>
          <a:stretch>
            <a:fillRect/>
          </a:stretch>
        </p:blipFill>
        <p:spPr>
          <a:xfrm>
            <a:off x="1038225" y="2017713"/>
            <a:ext cx="7910513" cy="4182644"/>
          </a:xfrm>
        </p:spPr>
      </p:pic>
      <p:pic>
        <p:nvPicPr>
          <p:cNvPr id="5" name="Picture 4"/>
          <p:cNvPicPr>
            <a:picLocks noChangeAspect="1"/>
          </p:cNvPicPr>
          <p:nvPr/>
        </p:nvPicPr>
        <p:blipFill>
          <a:blip r:embed="rId3"/>
          <a:stretch>
            <a:fillRect/>
          </a:stretch>
        </p:blipFill>
        <p:spPr>
          <a:xfrm>
            <a:off x="-5003800" y="-2647950"/>
            <a:ext cx="4864761" cy="2938689"/>
          </a:xfrm>
          <a:prstGeom prst="rect">
            <a:avLst/>
          </a:prstGeom>
        </p:spPr>
      </p:pic>
      <p:sp>
        <p:nvSpPr>
          <p:cNvPr id="6" name="TextBox 5"/>
          <p:cNvSpPr txBox="1"/>
          <p:nvPr/>
        </p:nvSpPr>
        <p:spPr>
          <a:xfrm>
            <a:off x="7429500" y="1181100"/>
            <a:ext cx="4232325" cy="8956298"/>
          </a:xfrm>
          <a:prstGeom prst="rect">
            <a:avLst/>
          </a:prstGeom>
        </p:spPr>
        <p:txBody>
          <a:bodyPr rtlCol="0" anchor="t">
            <a:spAutoFit/>
          </a:bodyPr>
          <a:lstStyle/>
          <a:p>
            <a:r>
              <a:rPr lang="en-US">
                <a:hlinkClick r:id="rId4" tooltip="Return to the home page"/>
              </a:rPr>
              <a:t>Amnesty International UK</a:t>
            </a:r>
            <a:r>
              <a:rPr lang="en-US"/>
              <a:t> </a:t>
            </a:r>
            <a:r>
              <a:rPr lang="en-US" b="1"/>
              <a:t>Theresa May, demand an end to Trump’s Muslim ban</a:t>
            </a:r>
          </a:p>
          <a:p>
            <a:endParaRPr lang="en-US"/>
          </a:p>
          <a:p>
            <a:r>
              <a:rPr lang="en-US">
                <a:hlinkClick r:id="rId4" tooltip="Amnesty International"/>
              </a:rPr>
              <a:t>Amnesty International UK </a:t>
            </a:r>
            <a:endParaRPr lang="en-US">
              <a:hlinkClick r:id="rId4"/>
            </a:endParaRPr>
          </a:p>
          <a:p>
            <a:endParaRPr lang="en-US"/>
          </a:p>
          <a:p>
            <a:r>
              <a:rPr lang="en-US" b="1"/>
              <a:t>42,162</a:t>
            </a:r>
            <a:r>
              <a:rPr lang="en-US"/>
              <a:t> taken. Help us reach </a:t>
            </a:r>
            <a:r>
              <a:rPr lang="en-US" b="1"/>
              <a:t>50,000</a:t>
            </a:r>
            <a:endParaRPr lang="en-US"/>
          </a:p>
          <a:p>
            <a:endParaRPr lang="en-US"/>
          </a:p>
          <a:p>
            <a:r>
              <a:rPr lang="en-US"/>
              <a:t>Donald Trump’s anti-Muslim, anti-refugee travel ban stops all refugee resettlement to the US and bars people from seven countries from entering the US. This policy </a:t>
            </a:r>
            <a:r>
              <a:rPr lang="en-US" err="1"/>
              <a:t>demonises</a:t>
            </a:r>
            <a:r>
              <a:rPr lang="en-US"/>
              <a:t> vulnerable children, women and men – people who have fled torturers and mass murderers, victims of the same terror President Trump claims he wants to fight. We will not let hate win. </a:t>
            </a:r>
          </a:p>
          <a:p>
            <a:r>
              <a:rPr lang="en-US"/>
              <a:t>Even the US courts have ruled to put it on hold. Now it must be stopped for good. Ask Theresa May to speak out against this shameful policy and tell Trump directly: it must end for good</a:t>
            </a:r>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5009874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a:hlinkClick r:id="rId2"/>
              </a:rPr>
              <a:t>http://www.independent.co.uk/news/uk/politics/charities-warn-gagging-law-stops-them-campaigning-on-election-issues-10054889.html</a:t>
            </a:r>
            <a:r>
              <a:rPr lang="en-GB" sz="1600"/>
              <a:t/>
            </a:r>
            <a:br>
              <a:rPr lang="en-GB" sz="1600"/>
            </a:br>
            <a:r>
              <a:rPr lang="en-GB" sz="1600"/>
              <a:t>Charities warn ‘gagging law’ stops them campaigning on election issues</a:t>
            </a:r>
            <a:br>
              <a:rPr lang="en-GB" sz="1600"/>
            </a:br>
            <a:r>
              <a:rPr lang="en-GB" sz="1600"/>
              <a:t>More than 160 signatories say legislation should be scrapped</a:t>
            </a:r>
            <a:br>
              <a:rPr lang="en-GB" sz="1600"/>
            </a:br>
            <a:r>
              <a:rPr lang="en-GB" sz="1600"/>
              <a:t>- The Independent – 18 February 2015 - Transparency of Lobbying, Non-Party Campaigning and Trade Union Administration Act 2014</a:t>
            </a:r>
          </a:p>
        </p:txBody>
      </p:sp>
      <p:sp>
        <p:nvSpPr>
          <p:cNvPr id="3" name="Content Placeholder 2"/>
          <p:cNvSpPr>
            <a:spLocks noGrp="1"/>
          </p:cNvSpPr>
          <p:nvPr>
            <p:ph idx="1"/>
          </p:nvPr>
        </p:nvSpPr>
        <p:spPr/>
        <p:txBody>
          <a:bodyPr>
            <a:normAutofit fontScale="92500" lnSpcReduction="10000"/>
          </a:bodyPr>
          <a:lstStyle/>
          <a:p>
            <a:r>
              <a:rPr lang="en-GB"/>
              <a:t>Charities have warned they are being deterred from staging major campaigns on crucial general election issues because of the “chilling” impact of controversial new rules on lobbying.</a:t>
            </a:r>
          </a:p>
          <a:p>
            <a:r>
              <a:rPr lang="en-GB"/>
              <a:t>In a letter to political leaders seen by The Independent, Britain’s biggest charities have joined forces to demand the repeal of a “gagging law” they have denounced for stifling free speech.</a:t>
            </a:r>
          </a:p>
          <a:p>
            <a:r>
              <a:rPr lang="en-GB"/>
              <a:t>More than 160 signatories, who include Save the Children, Salvation Army, Oxfam, Greenpeace, Age UK and Amnesty International, say the legislation should be scrapped as it is having a “chilling effect” on charities’ work and is tying them up in expensive bureaucracy.</a:t>
            </a:r>
          </a:p>
          <a:p>
            <a:r>
              <a:rPr lang="en-GB"/>
              <a:t>Their anger focuses on the Transparency of Lobbying Act, which introduced strict limits on the amount charities can spend on campaigns ahead of the general election.</a:t>
            </a:r>
          </a:p>
        </p:txBody>
      </p:sp>
    </p:spTree>
    <p:extLst>
      <p:ext uri="{BB962C8B-B14F-4D97-AF65-F5344CB8AC3E}">
        <p14:creationId xmlns:p14="http://schemas.microsoft.com/office/powerpoint/2010/main" val="36249511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000"/>
              <a:t>https://www.gov.uk/government/uploads/system/uploads/attachment_data/file/354727/Charities_politics_and_campaigning_MP_factsheet_6.pdf</a:t>
            </a:r>
          </a:p>
        </p:txBody>
      </p:sp>
      <p:sp>
        <p:nvSpPr>
          <p:cNvPr id="3" name="Content Placeholder 2"/>
          <p:cNvSpPr>
            <a:spLocks noGrp="1"/>
          </p:cNvSpPr>
          <p:nvPr>
            <p:ph idx="1"/>
          </p:nvPr>
        </p:nvSpPr>
        <p:spPr>
          <a:xfrm>
            <a:off x="990600" y="1304925"/>
            <a:ext cx="9956353" cy="5181600"/>
          </a:xfrm>
        </p:spPr>
        <p:txBody>
          <a:bodyPr vert="horz" lIns="91440" tIns="45720" rIns="91440" bIns="45720" rtlCol="0" anchor="t">
            <a:normAutofit fontScale="92500" lnSpcReduction="10000"/>
          </a:bodyPr>
          <a:lstStyle/>
          <a:p>
            <a:r>
              <a:rPr lang="en-GB"/>
              <a:t>Charities, politics and campaigning</a:t>
            </a:r>
          </a:p>
          <a:p>
            <a:r>
              <a:rPr lang="en-GB"/>
              <a:t>I’m concerned about a charity’s political activities. What are the rules?</a:t>
            </a:r>
          </a:p>
          <a:p>
            <a:r>
              <a:rPr lang="en-GB"/>
              <a:t>Charities are free to participate in public debates and to use their voice to try to influence decisions which will support the work of the charity. However, there are particular legal requirements about political activity by charities. Charity law defines political activity as any activity that aims to promote or oppose a change in the law or Government policy. Charities can undertake political activity in support of their charitable aims, but it’s not acceptable for a charity to pursue its aims solely through political activities. This is because charities can never have a political purpose – so an organisation which exists purely to campaign for a change in the law is not a charity. Whether or not charities choose to undertake political activity, they must never support or oppose a particular political party or endorse a particular political candidate.</a:t>
            </a:r>
          </a:p>
          <a:p>
            <a:r>
              <a:rPr lang="en-GB"/>
              <a:t>Speaking Out: Guidance on Campaigning and Political Activities by Charities is available on our website: www.charitycommission.gov.uk/detailed-guidance/managing-your-charity/speaking-outguidance-on-campaigning-and-political-activity-by-charities-cc9</a:t>
            </a:r>
          </a:p>
        </p:txBody>
      </p:sp>
    </p:spTree>
    <p:extLst>
      <p:ext uri="{BB962C8B-B14F-4D97-AF65-F5344CB8AC3E}">
        <p14:creationId xmlns:p14="http://schemas.microsoft.com/office/powerpoint/2010/main" val="2065719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103313" y="653180"/>
            <a:ext cx="8947150" cy="5595220"/>
          </a:xfrm>
        </p:spPr>
        <p:txBody>
          <a:bodyPr vert="horz" lIns="91440" tIns="45720" rIns="91440" bIns="45720" rtlCol="0" anchor="t">
            <a:normAutofit lnSpcReduction="10000"/>
          </a:bodyPr>
          <a:lstStyle/>
          <a:p>
            <a:r>
              <a:rPr lang="en-US"/>
              <a:t>Consider additional 'political' topics:</a:t>
            </a:r>
          </a:p>
          <a:p>
            <a:r>
              <a:rPr lang="en-US"/>
              <a:t>Welfare State, NHS</a:t>
            </a:r>
          </a:p>
          <a:p>
            <a:r>
              <a:rPr lang="en-US"/>
              <a:t>Freedom of speech</a:t>
            </a:r>
          </a:p>
          <a:p>
            <a:r>
              <a:rPr lang="en-US"/>
              <a:t>Identity cards</a:t>
            </a:r>
          </a:p>
          <a:p>
            <a:r>
              <a:rPr lang="en-US"/>
              <a:t>Immigration laws</a:t>
            </a:r>
          </a:p>
          <a:p>
            <a:r>
              <a:rPr lang="en-US"/>
              <a:t>'terrorism' - [ISIS, IRA, animal rights]</a:t>
            </a:r>
          </a:p>
          <a:p>
            <a:r>
              <a:rPr lang="en-US"/>
              <a:t>('Then and Now: The Natural/Positivist Nexus at War' J of Law and Society [2004] Vol 31[1] 60-86 Melanie Williams)</a:t>
            </a:r>
          </a:p>
          <a:p>
            <a:r>
              <a:rPr lang="en-US"/>
              <a:t>Body politics...</a:t>
            </a:r>
          </a:p>
          <a:p>
            <a:r>
              <a:rPr lang="en-US"/>
              <a:t>Trade Unions</a:t>
            </a:r>
          </a:p>
          <a:p>
            <a:r>
              <a:rPr lang="en-US"/>
              <a:t>12-2015 The Eclipse of the Rule of Law: Trade Union Rights and the EU Keith D. Ewing, J Hendy</a:t>
            </a:r>
          </a:p>
          <a:p>
            <a:r>
              <a:rPr lang="en-US"/>
              <a:t>http://digitalcommons.ilr.cornell.edu/cgi/viewcontent.cgi?article=1001&amp;context=globalschol</a:t>
            </a:r>
          </a:p>
        </p:txBody>
      </p:sp>
    </p:spTree>
    <p:extLst>
      <p:ext uri="{BB962C8B-B14F-4D97-AF65-F5344CB8AC3E}">
        <p14:creationId xmlns:p14="http://schemas.microsoft.com/office/powerpoint/2010/main" val="26854594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a:t>Seminar</a:t>
            </a:r>
          </a:p>
        </p:txBody>
      </p:sp>
      <p:sp>
        <p:nvSpPr>
          <p:cNvPr id="3" name="Content Placeholder 2"/>
          <p:cNvSpPr>
            <a:spLocks noGrp="1"/>
          </p:cNvSpPr>
          <p:nvPr>
            <p:ph idx="1"/>
          </p:nvPr>
        </p:nvSpPr>
        <p:spPr>
          <a:xfrm>
            <a:off x="1103313" y="1041883"/>
            <a:ext cx="8947150" cy="5206517"/>
          </a:xfrm>
        </p:spPr>
        <p:txBody>
          <a:bodyPr vert="horz" lIns="91440" tIns="45720" rIns="91440" bIns="45720" rtlCol="0" anchor="t">
            <a:normAutofit/>
          </a:bodyPr>
          <a:lstStyle/>
          <a:p>
            <a:pPr marL="0" indent="0">
              <a:buNone/>
            </a:pPr>
            <a:r>
              <a:rPr lang="en-US"/>
              <a:t>Read:  http://www.huffingtonpost.com/vivien-lesnik-weisman/the-failure-of-the-rule-o_b_4099452.html </a:t>
            </a:r>
          </a:p>
          <a:p>
            <a:endParaRPr lang="en-US"/>
          </a:p>
          <a:p>
            <a:pPr marL="0" indent="0">
              <a:buNone/>
            </a:pPr>
            <a:r>
              <a:rPr lang="en-US"/>
              <a:t>Read about the case Kennedy v Charity Commission [2014] UK SC 20  -  </a:t>
            </a:r>
            <a:r>
              <a:rPr lang="en-US">
                <a:hlinkClick r:id="rId3"/>
              </a:rPr>
              <a:t>http://www.bailii.org/uk/cases/UKSC/2014/20.html</a:t>
            </a:r>
          </a:p>
          <a:p>
            <a:pPr marL="0" indent="0">
              <a:buNone/>
            </a:pPr>
            <a:endParaRPr lang="en-US"/>
          </a:p>
          <a:p>
            <a:pPr marL="0" indent="0">
              <a:buNone/>
            </a:pPr>
            <a:r>
              <a:rPr lang="en-US"/>
              <a:t>Read and prepare summary of the following articles, identifying three useful quotations from each:</a:t>
            </a:r>
          </a:p>
          <a:p>
            <a:pPr marL="0" indent="0">
              <a:buNone/>
            </a:pPr>
            <a:r>
              <a:rPr lang="en-US"/>
              <a:t>How Gun Rights Harm the Rule of Law</a:t>
            </a:r>
          </a:p>
          <a:p>
            <a:pPr marL="0" indent="0">
              <a:buNone/>
            </a:pPr>
            <a:r>
              <a:rPr lang="en-US"/>
              <a:t>  </a:t>
            </a:r>
            <a:r>
              <a:rPr lang="en-US">
                <a:hlinkClick r:id="rId4"/>
              </a:rPr>
              <a:t>https://www.theatlantic.com/politics/archive/2015/04/how-gun-rights-harm-the-rule-of-law/389288/</a:t>
            </a:r>
          </a:p>
          <a:p>
            <a:pPr marL="0" indent="0">
              <a:buNone/>
            </a:pPr>
            <a:r>
              <a:rPr lang="en-US"/>
              <a:t>Order in the Jungle -[rule of law and economics]</a:t>
            </a:r>
          </a:p>
          <a:p>
            <a:pPr marL="0" indent="0">
              <a:buNone/>
            </a:pPr>
            <a:r>
              <a:rPr lang="en-US"/>
              <a:t>http://www.economist.com/node/10849115</a:t>
            </a:r>
          </a:p>
          <a:p>
            <a:endParaRPr lang="en-US"/>
          </a:p>
          <a:p>
            <a:endParaRPr lang="en-US"/>
          </a:p>
          <a:p>
            <a:endParaRPr lang="en-US"/>
          </a:p>
          <a:p>
            <a:endParaRPr lang="en-US"/>
          </a:p>
        </p:txBody>
      </p:sp>
    </p:spTree>
    <p:extLst>
      <p:ext uri="{BB962C8B-B14F-4D97-AF65-F5344CB8AC3E}">
        <p14:creationId xmlns:p14="http://schemas.microsoft.com/office/powerpoint/2010/main" val="17261205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3776</Words>
  <Application>Microsoft Office PowerPoint</Application>
  <PresentationFormat>Custom</PresentationFormat>
  <Paragraphs>237</Paragraphs>
  <Slides>43</Slides>
  <Notes>18</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Ion</vt:lpstr>
      <vt:lpstr>Worlds of Law: 4</vt:lpstr>
      <vt:lpstr>Law, Politics and Theory</vt:lpstr>
      <vt:lpstr>PowerPoint Presentation</vt:lpstr>
      <vt:lpstr>PowerPoint Presentation</vt:lpstr>
      <vt:lpstr>PowerPoint Presentation</vt:lpstr>
      <vt:lpstr>PowerPoint Presentation</vt:lpstr>
      <vt:lpstr>UK Judiciary  https://www.judiciary.gov.uk/about-the-judiciary/the-judiciary-the-government-and-the-constitution/jud-acc-ind/jud-appts/</vt:lpstr>
      <vt:lpstr>Law, politics and cultures…</vt:lpstr>
      <vt:lpstr>PowerPoint Presentation</vt:lpstr>
      <vt:lpstr>Judicial Impartiality</vt:lpstr>
      <vt:lpstr>PowerPoint Presentation</vt:lpstr>
      <vt:lpstr>PowerPoint Presentation</vt:lpstr>
      <vt:lpstr>PowerPoint Presentation</vt:lpstr>
      <vt:lpstr>Philippe Sands: https://www.theguardian.com/books/2016/nov/16/philippe-sands-alarm-bells-human-rights-east-west-street-baillie-gifford-prize-interview </vt:lpstr>
      <vt:lpstr>PowerPoint Presentation</vt:lpstr>
      <vt:lpstr>Impartiality and bias:</vt:lpstr>
      <vt:lpstr>New Supreme Court note 'Brexit' ruling against Govt - Parliament must vote on whether the government can start the Brexit process, the Supreme Court has ruled</vt:lpstr>
      <vt:lpstr>Impossible impartiality?</vt:lpstr>
      <vt:lpstr>General Pinochet https://www.amnesty.org/en/latest/news/2013/10/how-general-pinochets-detention-changed-meaning-justice/</vt:lpstr>
      <vt:lpstr>Pinochet</vt:lpstr>
      <vt:lpstr>Legal lessons of the Pinochet case:</vt:lpstr>
      <vt:lpstr>Lord Hoffman in Pinochet</vt:lpstr>
      <vt:lpstr>http://www.telegraph.co.uk/news/2016/11/18/supreme-courts-most-senior-judge-urged-to-stand-down-from-articl/</vt:lpstr>
      <vt:lpstr>Legal politics…</vt:lpstr>
      <vt:lpstr>Visions of Law Schools…</vt:lpstr>
      <vt:lpstr>Visions of law…</vt:lpstr>
      <vt:lpstr>PowerPoint Presentation</vt:lpstr>
      <vt:lpstr>Rawls A Theory of Justice</vt:lpstr>
      <vt:lpstr>Rawls...</vt:lpstr>
      <vt:lpstr>PowerPoint Presentation</vt:lpstr>
      <vt:lpstr>Robert Nozick  Anarchy, State and Utopia</vt:lpstr>
      <vt:lpstr>PowerPoint Presentation</vt:lpstr>
      <vt:lpstr>The Rule of Law</vt:lpstr>
      <vt:lpstr>Lord Bingham The Rule of LawThe Rule of Law - Cambridge Law Journal, 66(1), March 2007, pp. 67–85 [ ‘sub rules’]:</vt:lpstr>
      <vt:lpstr>Hollow Rhetoric on ‘Rule of Law’ – Anne Applebaum, Washington Post 2005  http://www.washingtonpost.com/wp-dyn/content/article/2005/12/20/AR2005122001373.html</vt:lpstr>
      <vt:lpstr>Why the “Rule of Law” Is a Powerful Idea for Standing Rock Although the governor cites the rule of law in his eviction order, the Sioux have this: the Constitution’s Article 6, declaring “treaties as the Supreme Law of the Land.” http://www.yesmagazine.org/people-power/why-the-rule-of-law-is-a-powerful-idea-for-standing-rock-20161129 </vt:lpstr>
      <vt:lpstr>PowerPoint Presentation</vt:lpstr>
      <vt:lpstr>PowerPoint Presentation</vt:lpstr>
      <vt:lpstr>Amnesty International site Feb 2017</vt:lpstr>
      <vt:lpstr>http://www.independent.co.uk/news/uk/politics/charities-warn-gagging-law-stops-them-campaigning-on-election-issues-10054889.html Charities warn ‘gagging law’ stops them campaigning on election issues More than 160 signatories say legislation should be scrapped - The Independent – 18 February 2015 - Transparency of Lobbying, Non-Party Campaigning and Trade Union Administration Act 2014</vt:lpstr>
      <vt:lpstr>https://www.gov.uk/government/uploads/system/uploads/attachment_data/file/354727/Charities_politics_and_campaigning_MP_factsheet_6.pdf</vt:lpstr>
      <vt:lpstr>PowerPoint Presentation</vt:lpstr>
      <vt:lpstr>Seminar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Worlds of Law: 4</dc:title>
  <dc:creator>Melanie Williams</dc:creator>
  <cp:lastModifiedBy>Administrator</cp:lastModifiedBy>
  <cp:revision>2</cp:revision>
  <dcterms:modified xsi:type="dcterms:W3CDTF">2017-02-22T12:54:10Z</dcterms:modified>
</cp:coreProperties>
</file>