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sldIdLst>
    <p:sldId id="261" r:id="rId2"/>
    <p:sldId id="257" r:id="rId3"/>
    <p:sldId id="260" r:id="rId4"/>
    <p:sldId id="258" r:id="rId5"/>
    <p:sldId id="263"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AAD347D-5ACD-4C99-B74B-A9C85AD731AF}" type="datetimeFigureOut">
              <a:rPr lang="en-US" smtClean="0"/>
              <a:t>2/22/2023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5532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07413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99820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44591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823391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60471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08590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0967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908276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2276042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861724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5933890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446638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14379805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147948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31900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2318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D347D-5ACD-4C99-B74B-A9C85AD731AF}" type="datetimeFigureOut">
              <a:rPr lang="en-US" smtClean="0"/>
              <a:t>2/22/2023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2232535059"/>
      </p:ext>
    </p:extLst>
  </p:cSld>
  <p:clrMap bg1="dk1" tx1="lt1" bg2="dk2" tx2="lt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 id="2147483952"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jisc.ac.uk/news/digital-teaching-must-be-better-say-university-and-college-students-14-sep-2020" TargetMode="External"/><Relationship Id="rId2" Type="http://schemas.openxmlformats.org/officeDocument/2006/relationships/hyperlink" Target="https://eua.eu/resources/publications/851:digital-skills-%E2%80%93-where-universities-matter.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3998-28FB-4ADA-8521-62CC997421F6}"/>
              </a:ext>
            </a:extLst>
          </p:cNvPr>
          <p:cNvSpPr>
            <a:spLocks noGrp="1"/>
          </p:cNvSpPr>
          <p:nvPr>
            <p:ph type="ctrTitle"/>
          </p:nvPr>
        </p:nvSpPr>
        <p:spPr/>
        <p:txBody>
          <a:bodyPr/>
          <a:lstStyle/>
          <a:p>
            <a:r>
              <a:rPr lang="en-GB" dirty="0">
                <a:latin typeface="Elephant" panose="02020904090505020303" pitchFamily="18" charset="0"/>
              </a:rPr>
              <a:t>DIGITAL </a:t>
            </a:r>
            <a:r>
              <a:rPr lang="en-GB" sz="2000" dirty="0">
                <a:solidFill>
                  <a:schemeClr val="accent2"/>
                </a:solidFill>
                <a:latin typeface="+mn-lt"/>
                <a:ea typeface="+mn-ea"/>
                <a:cs typeface="+mn-cs"/>
              </a:rPr>
              <a:t>SKILLS</a:t>
            </a:r>
          </a:p>
        </p:txBody>
      </p:sp>
      <p:sp>
        <p:nvSpPr>
          <p:cNvPr id="3" name="Subtitle 2">
            <a:extLst>
              <a:ext uri="{FF2B5EF4-FFF2-40B4-BE49-F238E27FC236}">
                <a16:creationId xmlns:a16="http://schemas.microsoft.com/office/drawing/2014/main" id="{747E426D-9907-466F-BA40-8385E4114748}"/>
              </a:ext>
            </a:extLst>
          </p:cNvPr>
          <p:cNvSpPr>
            <a:spLocks noGrp="1"/>
          </p:cNvSpPr>
          <p:nvPr>
            <p:ph type="subTitle" idx="1"/>
          </p:nvPr>
        </p:nvSpPr>
        <p:spPr>
          <a:xfrm>
            <a:off x="1876424" y="3573322"/>
            <a:ext cx="8791575" cy="1655762"/>
          </a:xfrm>
        </p:spPr>
        <p:txBody>
          <a:bodyPr/>
          <a:lstStyle/>
          <a:p>
            <a:r>
              <a:rPr lang="en-GB" dirty="0"/>
              <a:t>By: Saica Bi                                Student ID: 2220163</a:t>
            </a:r>
          </a:p>
          <a:p>
            <a:endParaRPr lang="en-GB" dirty="0"/>
          </a:p>
        </p:txBody>
      </p:sp>
      <p:sp>
        <p:nvSpPr>
          <p:cNvPr id="5" name="TextBox 4">
            <a:extLst>
              <a:ext uri="{FF2B5EF4-FFF2-40B4-BE49-F238E27FC236}">
                <a16:creationId xmlns:a16="http://schemas.microsoft.com/office/drawing/2014/main" id="{28805877-366D-4A29-B022-C47E09E3E9A1}"/>
              </a:ext>
            </a:extLst>
          </p:cNvPr>
          <p:cNvSpPr txBox="1"/>
          <p:nvPr/>
        </p:nvSpPr>
        <p:spPr>
          <a:xfrm>
            <a:off x="2841530" y="4214095"/>
            <a:ext cx="2168013" cy="461665"/>
          </a:xfrm>
          <a:prstGeom prst="rect">
            <a:avLst/>
          </a:prstGeom>
          <a:noFill/>
        </p:spPr>
        <p:txBody>
          <a:bodyPr wrap="square" rtlCol="0">
            <a:spAutoFit/>
          </a:bodyPr>
          <a:lstStyle/>
          <a:p>
            <a:r>
              <a:rPr lang="en-GB" sz="2400" dirty="0"/>
              <a:t>Sabeena Bibi</a:t>
            </a:r>
          </a:p>
        </p:txBody>
      </p:sp>
      <p:sp>
        <p:nvSpPr>
          <p:cNvPr id="6" name="TextBox 5">
            <a:extLst>
              <a:ext uri="{FF2B5EF4-FFF2-40B4-BE49-F238E27FC236}">
                <a16:creationId xmlns:a16="http://schemas.microsoft.com/office/drawing/2014/main" id="{44BE74DF-0755-4D04-A76F-D2B9BBDBDE54}"/>
              </a:ext>
            </a:extLst>
          </p:cNvPr>
          <p:cNvSpPr txBox="1"/>
          <p:nvPr/>
        </p:nvSpPr>
        <p:spPr>
          <a:xfrm>
            <a:off x="5974649" y="4170371"/>
            <a:ext cx="2639961" cy="461665"/>
          </a:xfrm>
          <a:prstGeom prst="rect">
            <a:avLst/>
          </a:prstGeom>
          <a:noFill/>
        </p:spPr>
        <p:txBody>
          <a:bodyPr wrap="square" rtlCol="0">
            <a:spAutoFit/>
          </a:bodyPr>
          <a:lstStyle/>
          <a:p>
            <a:r>
              <a:rPr lang="en-GB" sz="2400" dirty="0"/>
              <a:t>Student ID: 220252</a:t>
            </a:r>
          </a:p>
        </p:txBody>
      </p:sp>
      <p:sp>
        <p:nvSpPr>
          <p:cNvPr id="8" name="TextBox 7">
            <a:extLst>
              <a:ext uri="{FF2B5EF4-FFF2-40B4-BE49-F238E27FC236}">
                <a16:creationId xmlns:a16="http://schemas.microsoft.com/office/drawing/2014/main" id="{486FE739-6D18-477C-96D9-5DD48187E3E4}"/>
              </a:ext>
            </a:extLst>
          </p:cNvPr>
          <p:cNvSpPr txBox="1"/>
          <p:nvPr/>
        </p:nvSpPr>
        <p:spPr>
          <a:xfrm>
            <a:off x="4239259" y="4969536"/>
            <a:ext cx="3470780" cy="461665"/>
          </a:xfrm>
          <a:prstGeom prst="rect">
            <a:avLst/>
          </a:prstGeom>
          <a:noFill/>
        </p:spPr>
        <p:txBody>
          <a:bodyPr wrap="square" rtlCol="0">
            <a:spAutoFit/>
          </a:bodyPr>
          <a:lstStyle/>
          <a:p>
            <a:r>
              <a:rPr lang="en-GB" sz="2400" dirty="0"/>
              <a:t>Lecturer: Neale Haddon</a:t>
            </a:r>
          </a:p>
        </p:txBody>
      </p:sp>
    </p:spTree>
    <p:extLst>
      <p:ext uri="{BB962C8B-B14F-4D97-AF65-F5344CB8AC3E}">
        <p14:creationId xmlns:p14="http://schemas.microsoft.com/office/powerpoint/2010/main" val="3863706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9AD9-C580-564F-7112-4455309C4B51}"/>
              </a:ext>
            </a:extLst>
          </p:cNvPr>
          <p:cNvSpPr>
            <a:spLocks noGrp="1"/>
          </p:cNvSpPr>
          <p:nvPr>
            <p:ph type="title"/>
          </p:nvPr>
        </p:nvSpPr>
        <p:spPr/>
        <p:txBody>
          <a:bodyPr/>
          <a:lstStyle/>
          <a:p>
            <a:r>
              <a:rPr lang="en-US" dirty="0">
                <a:latin typeface="Elephant" panose="02020904090505020303" pitchFamily="18" charset="0"/>
                <a:cs typeface="Calibri Light"/>
              </a:rPr>
              <a:t>INTRODUCTION:</a:t>
            </a:r>
            <a:endParaRPr lang="en-US" dirty="0">
              <a:latin typeface="Elephant" panose="02020904090505020303" pitchFamily="18" charset="0"/>
            </a:endParaRPr>
          </a:p>
        </p:txBody>
      </p:sp>
      <p:sp>
        <p:nvSpPr>
          <p:cNvPr id="3" name="Content Placeholder 2">
            <a:extLst>
              <a:ext uri="{FF2B5EF4-FFF2-40B4-BE49-F238E27FC236}">
                <a16:creationId xmlns:a16="http://schemas.microsoft.com/office/drawing/2014/main" id="{3A6296ED-C370-A32A-6569-D73D75CC440B}"/>
              </a:ext>
            </a:extLst>
          </p:cNvPr>
          <p:cNvSpPr>
            <a:spLocks noGrp="1"/>
          </p:cNvSpPr>
          <p:nvPr>
            <p:ph idx="1"/>
          </p:nvPr>
        </p:nvSpPr>
        <p:spPr>
          <a:xfrm>
            <a:off x="836612" y="1282487"/>
            <a:ext cx="10515600" cy="5203425"/>
          </a:xfrm>
        </p:spPr>
        <p:txBody>
          <a:bodyPr vert="horz" lIns="91440" tIns="45720" rIns="91440" bIns="45720" rtlCol="0" anchor="t">
            <a:normAutofit fontScale="92500" lnSpcReduction="10000"/>
          </a:bodyPr>
          <a:lstStyle/>
          <a:p>
            <a:pPr marL="0" indent="0">
              <a:buNone/>
            </a:pPr>
            <a:endParaRPr lang="en-US" u="sng" dirty="0">
              <a:cs typeface="Calibri"/>
            </a:endParaRPr>
          </a:p>
          <a:p>
            <a:pPr marL="0" indent="0">
              <a:buNone/>
            </a:pPr>
            <a:r>
              <a:rPr lang="en-US" u="sng" dirty="0">
                <a:cs typeface="Calibri"/>
              </a:rPr>
              <a:t>Which digital skills do UWSTD students think is most important ?</a:t>
            </a:r>
          </a:p>
          <a:p>
            <a:r>
              <a:rPr lang="en-US" dirty="0">
                <a:cs typeface="Calibri"/>
              </a:rPr>
              <a:t>Students at UWSTD use devices like computers tablets, mobile phones for their daily work at UWSTD using software like (Microsoft Word and PowerPoint) and other software.</a:t>
            </a:r>
          </a:p>
          <a:p>
            <a:r>
              <a:rPr lang="en-US" dirty="0">
                <a:cs typeface="Calibri"/>
              </a:rPr>
              <a:t>They communicate daily using email and internet for their resources  this is why digital skills are important because they are essential and a step towards learning lots of new things also it improves your confidence to use technology (phones, tablets and computers) for learning and on a daily basis.</a:t>
            </a:r>
          </a:p>
          <a:p>
            <a:r>
              <a:rPr lang="en-US" dirty="0">
                <a:cs typeface="Calibri"/>
              </a:rPr>
              <a:t>There are students who struggle to use digital skills and need help because of age but also significant factors such as learning difficulties and disabilities</a:t>
            </a:r>
          </a:p>
          <a:p>
            <a:r>
              <a:rPr lang="en-US" dirty="0">
                <a:cs typeface="Calibri"/>
              </a:rPr>
              <a:t>Ethical considerations are important too. Students need to protect and avoid misconduct of research.</a:t>
            </a:r>
          </a:p>
          <a:p>
            <a:pPr marL="0" indent="0">
              <a:buNone/>
            </a:pPr>
            <a:endParaRPr lang="en-US" dirty="0">
              <a:cs typeface="Calibri"/>
            </a:endParaRPr>
          </a:p>
        </p:txBody>
      </p:sp>
      <p:sp>
        <p:nvSpPr>
          <p:cNvPr id="4" name="TextBox 3">
            <a:extLst>
              <a:ext uri="{FF2B5EF4-FFF2-40B4-BE49-F238E27FC236}">
                <a16:creationId xmlns:a16="http://schemas.microsoft.com/office/drawing/2014/main" id="{D6086DCF-A8C0-4775-B1AD-F1280A91AFF5}"/>
              </a:ext>
            </a:extLst>
          </p:cNvPr>
          <p:cNvSpPr txBox="1"/>
          <p:nvPr/>
        </p:nvSpPr>
        <p:spPr>
          <a:xfrm>
            <a:off x="9786223" y="6239482"/>
            <a:ext cx="2802193" cy="369332"/>
          </a:xfrm>
          <a:prstGeom prst="rect">
            <a:avLst/>
          </a:prstGeom>
          <a:noFill/>
        </p:spPr>
        <p:txBody>
          <a:bodyPr wrap="square" rtlCol="0">
            <a:spAutoFit/>
          </a:bodyPr>
          <a:lstStyle/>
          <a:p>
            <a:r>
              <a:rPr lang="en-GB" dirty="0"/>
              <a:t>Presenter: Saica</a:t>
            </a:r>
          </a:p>
        </p:txBody>
      </p:sp>
    </p:spTree>
    <p:extLst>
      <p:ext uri="{BB962C8B-B14F-4D97-AF65-F5344CB8AC3E}">
        <p14:creationId xmlns:p14="http://schemas.microsoft.com/office/powerpoint/2010/main" val="2348860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A0F26-9C3D-41AB-AB42-3B116EE102C7}"/>
              </a:ext>
            </a:extLst>
          </p:cNvPr>
          <p:cNvSpPr>
            <a:spLocks noGrp="1"/>
          </p:cNvSpPr>
          <p:nvPr>
            <p:ph type="title"/>
          </p:nvPr>
        </p:nvSpPr>
        <p:spPr>
          <a:xfrm>
            <a:off x="134910" y="-473347"/>
            <a:ext cx="9905998" cy="1478570"/>
          </a:xfrm>
        </p:spPr>
        <p:txBody>
          <a:bodyPr>
            <a:normAutofit/>
          </a:bodyPr>
          <a:lstStyle/>
          <a:p>
            <a:r>
              <a:rPr lang="en-GB" sz="4000" u="sng" dirty="0">
                <a:latin typeface="Elephant" panose="02020904090505020303" pitchFamily="18" charset="0"/>
              </a:rPr>
              <a:t>Rationale</a:t>
            </a:r>
          </a:p>
        </p:txBody>
      </p:sp>
      <p:sp>
        <p:nvSpPr>
          <p:cNvPr id="3" name="Content Placeholder 2">
            <a:extLst>
              <a:ext uri="{FF2B5EF4-FFF2-40B4-BE49-F238E27FC236}">
                <a16:creationId xmlns:a16="http://schemas.microsoft.com/office/drawing/2014/main" id="{E3EA460E-4824-4FFF-BC25-B005866A83DA}"/>
              </a:ext>
            </a:extLst>
          </p:cNvPr>
          <p:cNvSpPr>
            <a:spLocks noGrp="1"/>
          </p:cNvSpPr>
          <p:nvPr>
            <p:ph idx="1"/>
          </p:nvPr>
        </p:nvSpPr>
        <p:spPr>
          <a:xfrm>
            <a:off x="134910" y="457201"/>
            <a:ext cx="11902191" cy="6887496"/>
          </a:xfrm>
        </p:spPr>
        <p:txBody>
          <a:bodyPr>
            <a:normAutofit fontScale="70000" lnSpcReduction="20000"/>
          </a:bodyPr>
          <a:lstStyle/>
          <a:p>
            <a:pPr marL="0" indent="0">
              <a:buNone/>
            </a:pPr>
            <a:r>
              <a:rPr lang="en-GB" dirty="0"/>
              <a:t>Students are increasingly struggling to achieve the basic level required in information and communications technology (ICT). In 2014, only around half (52%) of students achieved the minimum standard of digital competence.</a:t>
            </a:r>
          </a:p>
          <a:p>
            <a:pPr marL="0" indent="0">
              <a:buNone/>
            </a:pPr>
            <a:r>
              <a:rPr lang="en-GB" dirty="0"/>
              <a:t>Examples of where students struggled include: searching for relevant resources on the internet; using a web browser history; creating tables and charts; sorting data in a spreadsheet; displaying hidden toolbars; inserting images; changing font formats and colours; and using animations and page transitions effectively.</a:t>
            </a:r>
          </a:p>
          <a:p>
            <a:pPr marL="0" indent="0">
              <a:buNone/>
            </a:pPr>
            <a:r>
              <a:rPr lang="en-GB" dirty="0"/>
              <a:t>There is a risk that a large proportion of students may be left behind, at a time when digital competence is becoming central to future employment.</a:t>
            </a:r>
          </a:p>
          <a:p>
            <a:pPr marL="0" indent="0">
              <a:buNone/>
            </a:pPr>
            <a:r>
              <a:rPr lang="en-GB" dirty="0"/>
              <a:t>Universities have a responsibility to ensure that graduates have the skills to make use of new technologies and they need to prepare them for labour markets were the probability of disruption is high.</a:t>
            </a:r>
          </a:p>
          <a:p>
            <a:pPr marL="0" indent="0">
              <a:buNone/>
            </a:pPr>
            <a:r>
              <a:rPr lang="en-GB" dirty="0"/>
              <a:t>Universities have a key role in the digital transformation of our societies, particularly in addressing the need for adequate skills. However, the present discussion about digital skills rarely makes it the necessary distinction between specific needs of different groups of learners which require different institutional approaches.</a:t>
            </a:r>
          </a:p>
          <a:p>
            <a:pPr marL="0" indent="0">
              <a:buNone/>
            </a:pPr>
            <a:r>
              <a:rPr lang="en-GB" dirty="0"/>
              <a:t>A survey of 39,712 university, college ad sixth-form students find more that a quarter (28%) unable o rate the quality of digital teaching ad learning on their course as “good", "excellent" or “best imaginable”. Only half (51%) agree they receive guidance about digital skills, suggesting the higher education sector must up its game to deliver the high quality experiences students deserve, and the skills they need to thrive.</a:t>
            </a:r>
          </a:p>
          <a:p>
            <a:pPr marL="0" indent="0">
              <a:buNone/>
            </a:pPr>
            <a:r>
              <a:rPr lang="en-GB" dirty="0"/>
              <a:t>These findings where gathered between October 2019 and May 2020. In higher education 90% of the responses where submitted before the UK went into COVID-19 lockdown on 23</a:t>
            </a:r>
            <a:r>
              <a:rPr lang="en-GB" baseline="30000" dirty="0"/>
              <a:t>rd</a:t>
            </a:r>
            <a:r>
              <a:rPr lang="en-GB" dirty="0"/>
              <a:t> of March 2020. In the further education sector 65% of the resources came before COVID-19</a:t>
            </a:r>
          </a:p>
          <a:p>
            <a:pPr marL="0" indent="0">
              <a:buNone/>
            </a:pPr>
            <a:r>
              <a:rPr lang="en-GB" dirty="0"/>
              <a:t>“It is crucial that universities leaders understand how students are using technology, and what help thy need with their digital skills”. – Sir Michael Barber, chair of the office for students.</a:t>
            </a:r>
          </a:p>
        </p:txBody>
      </p:sp>
      <p:sp>
        <p:nvSpPr>
          <p:cNvPr id="4" name="TextBox 3">
            <a:extLst>
              <a:ext uri="{FF2B5EF4-FFF2-40B4-BE49-F238E27FC236}">
                <a16:creationId xmlns:a16="http://schemas.microsoft.com/office/drawing/2014/main" id="{95B3D9DB-7E94-486F-A371-6F9B55D06C72}"/>
              </a:ext>
            </a:extLst>
          </p:cNvPr>
          <p:cNvSpPr txBox="1"/>
          <p:nvPr/>
        </p:nvSpPr>
        <p:spPr>
          <a:xfrm>
            <a:off x="9443804" y="6550702"/>
            <a:ext cx="2878112" cy="369332"/>
          </a:xfrm>
          <a:prstGeom prst="rect">
            <a:avLst/>
          </a:prstGeom>
          <a:noFill/>
        </p:spPr>
        <p:txBody>
          <a:bodyPr wrap="square" rtlCol="0">
            <a:spAutoFit/>
          </a:bodyPr>
          <a:lstStyle/>
          <a:p>
            <a:r>
              <a:rPr lang="en-GB" dirty="0"/>
              <a:t>Presnter:sabeena</a:t>
            </a:r>
          </a:p>
        </p:txBody>
      </p:sp>
    </p:spTree>
    <p:extLst>
      <p:ext uri="{BB962C8B-B14F-4D97-AF65-F5344CB8AC3E}">
        <p14:creationId xmlns:p14="http://schemas.microsoft.com/office/powerpoint/2010/main" val="1120297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81836-458A-EB50-B363-146852723558}"/>
              </a:ext>
            </a:extLst>
          </p:cNvPr>
          <p:cNvSpPr>
            <a:spLocks noGrp="1"/>
          </p:cNvSpPr>
          <p:nvPr>
            <p:ph type="title"/>
          </p:nvPr>
        </p:nvSpPr>
        <p:spPr>
          <a:xfrm>
            <a:off x="1143001" y="294053"/>
            <a:ext cx="9905998" cy="1478570"/>
          </a:xfrm>
        </p:spPr>
        <p:txBody>
          <a:bodyPr>
            <a:normAutofit fontScale="90000"/>
          </a:bodyPr>
          <a:lstStyle/>
          <a:p>
            <a:r>
              <a:rPr lang="en-US" sz="4900" dirty="0">
                <a:latin typeface="Elephant" panose="02020904090505020303" pitchFamily="18" charset="0"/>
              </a:rPr>
              <a:t>Proposed method</a:t>
            </a:r>
            <a:br>
              <a:rPr lang="en-US" sz="1600" dirty="0"/>
            </a:br>
            <a:r>
              <a:rPr lang="en-US" sz="2000" u="sng" dirty="0"/>
              <a:t>ask questions to the  students </a:t>
            </a:r>
            <a:br>
              <a:rPr lang="en-US" sz="4400" dirty="0"/>
            </a:br>
            <a:br>
              <a:rPr lang="en-US" dirty="0"/>
            </a:br>
            <a:endParaRPr lang="en-US" dirty="0"/>
          </a:p>
        </p:txBody>
      </p:sp>
      <p:sp>
        <p:nvSpPr>
          <p:cNvPr id="5" name="Content Placeholder 4">
            <a:extLst>
              <a:ext uri="{FF2B5EF4-FFF2-40B4-BE49-F238E27FC236}">
                <a16:creationId xmlns:a16="http://schemas.microsoft.com/office/drawing/2014/main" id="{719F018F-A365-4B4F-B6C8-473FFF65A2C8}"/>
              </a:ext>
            </a:extLst>
          </p:cNvPr>
          <p:cNvSpPr>
            <a:spLocks noGrp="1"/>
          </p:cNvSpPr>
          <p:nvPr>
            <p:ph idx="1"/>
          </p:nvPr>
        </p:nvSpPr>
        <p:spPr>
          <a:xfrm>
            <a:off x="188686" y="1988229"/>
            <a:ext cx="12003314" cy="3541714"/>
          </a:xfrm>
        </p:spPr>
        <p:txBody>
          <a:bodyPr>
            <a:noAutofit/>
          </a:bodyPr>
          <a:lstStyle/>
          <a:p>
            <a:pPr marL="0" indent="0">
              <a:buNone/>
            </a:pPr>
            <a:r>
              <a:rPr lang="en-GB" sz="2800" dirty="0"/>
              <a:t>Do you think that MS Teams is an important digital skill? (</a:t>
            </a:r>
            <a:r>
              <a:rPr lang="en-GB" sz="2800" u="sng" dirty="0"/>
              <a:t>Yes</a:t>
            </a:r>
            <a:r>
              <a:rPr lang="en-GB" sz="2800" dirty="0"/>
              <a:t> or </a:t>
            </a:r>
            <a:r>
              <a:rPr lang="en-GB" sz="2800" u="sng" dirty="0"/>
              <a:t>No</a:t>
            </a:r>
            <a:r>
              <a:rPr lang="en-GB" sz="2800" dirty="0"/>
              <a:t>)</a:t>
            </a:r>
          </a:p>
          <a:p>
            <a:pPr marL="0" indent="0">
              <a:buNone/>
            </a:pPr>
            <a:endParaRPr lang="en-GB" sz="2800" dirty="0"/>
          </a:p>
          <a:p>
            <a:pPr marL="0" indent="0">
              <a:buNone/>
            </a:pPr>
            <a:r>
              <a:rPr lang="en-GB" sz="2800" dirty="0"/>
              <a:t>Do you think that using the OneDrive is the most important skill? (</a:t>
            </a:r>
            <a:r>
              <a:rPr lang="en-GB" sz="2800" u="sng" dirty="0"/>
              <a:t>Yes</a:t>
            </a:r>
            <a:r>
              <a:rPr lang="en-GB" sz="2800" dirty="0"/>
              <a:t> or </a:t>
            </a:r>
            <a:r>
              <a:rPr lang="en-GB" sz="2800" u="sng" dirty="0"/>
              <a:t>No</a:t>
            </a:r>
            <a:r>
              <a:rPr lang="en-GB" sz="2800" dirty="0"/>
              <a:t>)</a:t>
            </a:r>
          </a:p>
          <a:p>
            <a:pPr marL="0" indent="0">
              <a:buNone/>
            </a:pPr>
            <a:endParaRPr lang="en-GB" sz="2800" dirty="0"/>
          </a:p>
          <a:p>
            <a:pPr marL="0" indent="0">
              <a:buNone/>
            </a:pPr>
            <a:r>
              <a:rPr lang="en-GB" sz="2800" dirty="0"/>
              <a:t>Do you think being able to send emails is the most important digital skill (</a:t>
            </a:r>
            <a:r>
              <a:rPr lang="en-GB" sz="2800" u="sng" dirty="0"/>
              <a:t>Yes</a:t>
            </a:r>
            <a:r>
              <a:rPr lang="en-GB" sz="2800" dirty="0"/>
              <a:t> or </a:t>
            </a:r>
            <a:r>
              <a:rPr lang="en-GB" sz="2800" u="sng" dirty="0"/>
              <a:t>No</a:t>
            </a:r>
            <a:r>
              <a:rPr lang="en-GB" sz="2800" dirty="0"/>
              <a:t>)</a:t>
            </a:r>
          </a:p>
          <a:p>
            <a:pPr marL="0" indent="0">
              <a:buNone/>
            </a:pPr>
            <a:endParaRPr lang="en-GB" sz="2800" dirty="0"/>
          </a:p>
          <a:p>
            <a:pPr marL="0" indent="0">
              <a:buNone/>
            </a:pPr>
            <a:r>
              <a:rPr lang="en-GB" sz="2800" dirty="0"/>
              <a:t>Do you think that using Moodle is the most important digital skill? (</a:t>
            </a:r>
            <a:r>
              <a:rPr lang="en-GB" sz="2800" u="sng" dirty="0"/>
              <a:t>Yes</a:t>
            </a:r>
            <a:r>
              <a:rPr lang="en-GB" sz="2800" dirty="0"/>
              <a:t> or </a:t>
            </a:r>
            <a:r>
              <a:rPr lang="en-GB" sz="2800" u="sng" dirty="0"/>
              <a:t>No</a:t>
            </a:r>
            <a:r>
              <a:rPr lang="en-GB" sz="2800" dirty="0"/>
              <a:t>)          </a:t>
            </a:r>
          </a:p>
          <a:p>
            <a:pPr marL="0" indent="0">
              <a:buNone/>
            </a:pPr>
            <a:r>
              <a:rPr lang="en-GB" sz="2800" dirty="0"/>
              <a:t>                                                                                         </a:t>
            </a:r>
            <a:r>
              <a:rPr lang="en-GB" sz="1100" dirty="0" err="1"/>
              <a:t>presenter:Saica</a:t>
            </a:r>
            <a:r>
              <a:rPr lang="en-GB" sz="1100" dirty="0"/>
              <a:t> </a:t>
            </a:r>
            <a:endParaRPr lang="en-GB" sz="2800" dirty="0"/>
          </a:p>
          <a:p>
            <a:pPr marL="0" indent="0">
              <a:buNone/>
            </a:pPr>
            <a:endParaRPr lang="en-GB" sz="2800" u="sng" dirty="0"/>
          </a:p>
        </p:txBody>
      </p:sp>
    </p:spTree>
    <p:extLst>
      <p:ext uri="{BB962C8B-B14F-4D97-AF65-F5344CB8AC3E}">
        <p14:creationId xmlns:p14="http://schemas.microsoft.com/office/powerpoint/2010/main" val="2552118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A619-E226-451B-81E6-7EB6545E3EC5}"/>
              </a:ext>
            </a:extLst>
          </p:cNvPr>
          <p:cNvSpPr>
            <a:spLocks noGrp="1"/>
          </p:cNvSpPr>
          <p:nvPr>
            <p:ph type="title"/>
          </p:nvPr>
        </p:nvSpPr>
        <p:spPr>
          <a:xfrm>
            <a:off x="1546147" y="0"/>
            <a:ext cx="9905998" cy="1478570"/>
          </a:xfrm>
        </p:spPr>
        <p:txBody>
          <a:bodyPr/>
          <a:lstStyle/>
          <a:p>
            <a:r>
              <a:rPr lang="en-GB" dirty="0">
                <a:latin typeface="Elephant" panose="02020904090505020303" pitchFamily="18" charset="0"/>
              </a:rPr>
              <a:t>Ethical considerations</a:t>
            </a:r>
            <a:br>
              <a:rPr lang="en-GB" dirty="0">
                <a:latin typeface="Elephant" panose="02020904090505020303" pitchFamily="18" charset="0"/>
              </a:rPr>
            </a:br>
            <a:endParaRPr lang="en-GB" dirty="0">
              <a:latin typeface="Elephant" panose="02020904090505020303" pitchFamily="18" charset="0"/>
            </a:endParaRPr>
          </a:p>
        </p:txBody>
      </p:sp>
      <p:sp>
        <p:nvSpPr>
          <p:cNvPr id="3" name="TextBox 2">
            <a:extLst>
              <a:ext uri="{FF2B5EF4-FFF2-40B4-BE49-F238E27FC236}">
                <a16:creationId xmlns:a16="http://schemas.microsoft.com/office/drawing/2014/main" id="{73D43631-5E83-4149-AB28-5059177BFE8D}"/>
              </a:ext>
            </a:extLst>
          </p:cNvPr>
          <p:cNvSpPr txBox="1"/>
          <p:nvPr/>
        </p:nvSpPr>
        <p:spPr>
          <a:xfrm>
            <a:off x="182379" y="1019331"/>
            <a:ext cx="11557417" cy="5940088"/>
          </a:xfrm>
          <a:prstGeom prst="rect">
            <a:avLst/>
          </a:prstGeom>
          <a:noFill/>
        </p:spPr>
        <p:txBody>
          <a:bodyPr wrap="square" rtlCol="0">
            <a:spAutoFit/>
          </a:bodyPr>
          <a:lstStyle/>
          <a:p>
            <a:r>
              <a:rPr lang="en-GB" sz="2000" dirty="0"/>
              <a:t>Ethics are important to research and the outcome of the data collected when participants are questioned.</a:t>
            </a:r>
          </a:p>
          <a:p>
            <a:r>
              <a:rPr lang="en-GB" sz="2000" dirty="0"/>
              <a:t>Some ethical considerations to look out for would be the privacy of the data and background information belonging to the students taking part in the research questionnaire, it’s key to put the participants needs first so the research can be conducted without any disruptions or distractions that could occur as the experiment is taking place.</a:t>
            </a:r>
          </a:p>
          <a:p>
            <a:endParaRPr lang="en-GB" sz="2000" dirty="0"/>
          </a:p>
          <a:p>
            <a:r>
              <a:rPr lang="en-GB" sz="2000" dirty="0"/>
              <a:t>Voluntary </a:t>
            </a:r>
            <a:r>
              <a:rPr lang="en-GB" sz="1900" dirty="0"/>
              <a:t>participation</a:t>
            </a:r>
            <a:r>
              <a:rPr lang="en-GB" sz="2000" dirty="0"/>
              <a:t> will take place and the students will be asked only if they agree to being in our research and have nothing against it, no participants will be asked different questions to another and if any students opt-out it will be respected and another participant will be asked. We have comprised a total of 4 closed questions which will give straight answers and won’t go into any specific details or discussions, these questions have the benefit of not overthinking the answers and being easy to answer will no extra effort.</a:t>
            </a:r>
          </a:p>
          <a:p>
            <a:endParaRPr lang="en-GB" sz="2000" dirty="0"/>
          </a:p>
          <a:p>
            <a:r>
              <a:rPr lang="en-GB" sz="2000" dirty="0"/>
              <a:t>It’s also important to avoid any deception or exaggeration about the aims and objectives of our research which means avoiding any false information being told or spread to the research participants, we have made sure that </a:t>
            </a:r>
          </a:p>
          <a:p>
            <a:r>
              <a:rPr lang="en-GB" sz="2000" dirty="0"/>
              <a:t> our explanations to the volunteers are clear and answered any questions the participants may have relating to the research and questionnaire conduction so that every participant has a understanding of exactly what has been done as part of the research.</a:t>
            </a:r>
          </a:p>
          <a:p>
            <a:endParaRPr lang="en-GB" dirty="0"/>
          </a:p>
          <a:p>
            <a:r>
              <a:rPr lang="en-GB" dirty="0"/>
              <a:t>                                                                                                                                      presenter </a:t>
            </a:r>
            <a:r>
              <a:rPr lang="en-GB" dirty="0" err="1"/>
              <a:t>sabeena</a:t>
            </a:r>
            <a:endParaRPr lang="en-GB" dirty="0"/>
          </a:p>
        </p:txBody>
      </p:sp>
    </p:spTree>
    <p:extLst>
      <p:ext uri="{BB962C8B-B14F-4D97-AF65-F5344CB8AC3E}">
        <p14:creationId xmlns:p14="http://schemas.microsoft.com/office/powerpoint/2010/main" val="2205671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69E6-6FB1-4AFB-9308-A01F2B2EAB0D}"/>
              </a:ext>
            </a:extLst>
          </p:cNvPr>
          <p:cNvSpPr>
            <a:spLocks noGrp="1"/>
          </p:cNvSpPr>
          <p:nvPr>
            <p:ph type="title"/>
          </p:nvPr>
        </p:nvSpPr>
        <p:spPr>
          <a:xfrm>
            <a:off x="1143001" y="0"/>
            <a:ext cx="9905998" cy="1478570"/>
          </a:xfrm>
        </p:spPr>
        <p:txBody>
          <a:bodyPr/>
          <a:lstStyle/>
          <a:p>
            <a:r>
              <a:rPr lang="en-GB" dirty="0">
                <a:latin typeface="Elephant" panose="02020904090505020303" pitchFamily="18" charset="0"/>
              </a:rPr>
              <a:t>references</a:t>
            </a:r>
          </a:p>
        </p:txBody>
      </p:sp>
      <p:sp>
        <p:nvSpPr>
          <p:cNvPr id="3" name="TextBox 2">
            <a:extLst>
              <a:ext uri="{FF2B5EF4-FFF2-40B4-BE49-F238E27FC236}">
                <a16:creationId xmlns:a16="http://schemas.microsoft.com/office/drawing/2014/main" id="{A267DA6D-4C79-440C-9774-8C189C629DE5}"/>
              </a:ext>
            </a:extLst>
          </p:cNvPr>
          <p:cNvSpPr txBox="1"/>
          <p:nvPr/>
        </p:nvSpPr>
        <p:spPr>
          <a:xfrm>
            <a:off x="149902" y="1001516"/>
            <a:ext cx="12042098" cy="5693866"/>
          </a:xfrm>
          <a:prstGeom prst="rect">
            <a:avLst/>
          </a:prstGeom>
          <a:noFill/>
        </p:spPr>
        <p:txBody>
          <a:bodyPr wrap="square" rtlCol="0">
            <a:spAutoFit/>
          </a:bodyPr>
          <a:lstStyle/>
          <a:p>
            <a:r>
              <a:rPr lang="en-GB" sz="2800" dirty="0"/>
              <a:t>McLeod A, (2016)   </a:t>
            </a:r>
          </a:p>
          <a:p>
            <a:r>
              <a:rPr lang="en-GB" sz="2800" dirty="0"/>
              <a:t>Students struggle with digital skills because their teachers lack confidence</a:t>
            </a:r>
          </a:p>
          <a:p>
            <a:endParaRPr lang="en-GB" sz="2800" dirty="0"/>
          </a:p>
          <a:p>
            <a:r>
              <a:rPr lang="en-GB" sz="2800" dirty="0"/>
              <a:t>Jorgensen T (2019)</a:t>
            </a:r>
          </a:p>
          <a:p>
            <a:r>
              <a:rPr lang="en-GB" sz="2800" dirty="0"/>
              <a:t>Digital skills – Where Universities Matter</a:t>
            </a:r>
          </a:p>
          <a:p>
            <a:r>
              <a:rPr lang="en-GB" sz="2800" dirty="0"/>
              <a:t>Learning and Teaching Paper #7</a:t>
            </a:r>
          </a:p>
          <a:p>
            <a:r>
              <a:rPr lang="en-GB" sz="2800" dirty="0"/>
              <a:t>European University Association</a:t>
            </a:r>
          </a:p>
          <a:p>
            <a:r>
              <a:rPr lang="en-GB" sz="2800" dirty="0">
                <a:hlinkClick r:id="rId2"/>
              </a:rPr>
              <a:t>Publications (eua.eu)</a:t>
            </a:r>
            <a:endParaRPr lang="en-GB" sz="2800" dirty="0"/>
          </a:p>
          <a:p>
            <a:endParaRPr lang="en-GB" sz="2800" dirty="0"/>
          </a:p>
          <a:p>
            <a:r>
              <a:rPr lang="en-GB" sz="2800" dirty="0"/>
              <a:t>JISC News (2020)</a:t>
            </a:r>
          </a:p>
          <a:p>
            <a:r>
              <a:rPr lang="en-GB" sz="2800" dirty="0"/>
              <a:t>Digital teaching must be better, say University and College students</a:t>
            </a:r>
          </a:p>
          <a:p>
            <a:r>
              <a:rPr lang="en-GB" sz="2800" dirty="0"/>
              <a:t>14</a:t>
            </a:r>
            <a:r>
              <a:rPr lang="en-GB" sz="2800" baseline="30000" dirty="0"/>
              <a:t>th</a:t>
            </a:r>
            <a:r>
              <a:rPr lang="en-GB" sz="2800" dirty="0"/>
              <a:t> September 2020</a:t>
            </a:r>
          </a:p>
          <a:p>
            <a:r>
              <a:rPr lang="en-GB" sz="2800" dirty="0">
                <a:hlinkClick r:id="rId3"/>
              </a:rPr>
              <a:t>Digital teaching must be better, say university and college students | Jisc</a:t>
            </a:r>
            <a:endParaRPr lang="en-GB" sz="2800" dirty="0"/>
          </a:p>
        </p:txBody>
      </p:sp>
    </p:spTree>
    <p:extLst>
      <p:ext uri="{BB962C8B-B14F-4D97-AF65-F5344CB8AC3E}">
        <p14:creationId xmlns:p14="http://schemas.microsoft.com/office/powerpoint/2010/main" val="42366906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docProps/app.xml><?xml version="1.0" encoding="utf-8"?>
<Properties xmlns="http://schemas.openxmlformats.org/officeDocument/2006/extended-properties" xmlns:vt="http://schemas.openxmlformats.org/officeDocument/2006/docPropsVTypes">
  <Template>TM04033919[[fn=Circuit]]</Template>
  <TotalTime>3481</TotalTime>
  <Words>946</Words>
  <Application>Microsoft Office PowerPoint</Application>
  <PresentationFormat>Widescreen</PresentationFormat>
  <Paragraphs>56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Elephant</vt:lpstr>
      <vt:lpstr>Tw Cen MT</vt:lpstr>
      <vt:lpstr>Circuit</vt:lpstr>
      <vt:lpstr>DIGITAL SKILLS</vt:lpstr>
      <vt:lpstr>INTRODUCTION:</vt:lpstr>
      <vt:lpstr>Rationale</vt:lpstr>
      <vt:lpstr>Proposed method ask questions to the  students   </vt:lpstr>
      <vt:lpstr>Ethical considerations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001508</dc:creator>
  <cp:lastModifiedBy>Saica Bi (2220163)</cp:lastModifiedBy>
  <cp:revision>31</cp:revision>
  <dcterms:created xsi:type="dcterms:W3CDTF">2023-02-10T10:12:16Z</dcterms:created>
  <dcterms:modified xsi:type="dcterms:W3CDTF">2023-02-22T13:05:38Z</dcterms:modified>
</cp:coreProperties>
</file>