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2"/>
  </p:sldMasterIdLst>
  <p:notesMasterIdLst>
    <p:notesMasterId r:id="rId67"/>
  </p:notesMasterIdLst>
  <p:handoutMasterIdLst>
    <p:handoutMasterId r:id="rId68"/>
  </p:handoutMasterIdLst>
  <p:sldIdLst>
    <p:sldId id="265" r:id="rId3"/>
    <p:sldId id="266" r:id="rId4"/>
    <p:sldId id="270" r:id="rId5"/>
    <p:sldId id="352" r:id="rId6"/>
    <p:sldId id="271" r:id="rId7"/>
    <p:sldId id="272" r:id="rId8"/>
    <p:sldId id="298" r:id="rId9"/>
    <p:sldId id="329" r:id="rId10"/>
    <p:sldId id="353" r:id="rId11"/>
    <p:sldId id="354" r:id="rId12"/>
    <p:sldId id="355" r:id="rId13"/>
    <p:sldId id="356" r:id="rId14"/>
    <p:sldId id="300" r:id="rId15"/>
    <p:sldId id="320" r:id="rId16"/>
    <p:sldId id="357" r:id="rId17"/>
    <p:sldId id="358" r:id="rId18"/>
    <p:sldId id="331" r:id="rId19"/>
    <p:sldId id="341" r:id="rId20"/>
    <p:sldId id="342" r:id="rId21"/>
    <p:sldId id="332" r:id="rId22"/>
    <p:sldId id="343" r:id="rId23"/>
    <p:sldId id="359" r:id="rId24"/>
    <p:sldId id="360" r:id="rId25"/>
    <p:sldId id="361" r:id="rId26"/>
    <p:sldId id="284" r:id="rId27"/>
    <p:sldId id="362" r:id="rId28"/>
    <p:sldId id="325" r:id="rId29"/>
    <p:sldId id="326" r:id="rId30"/>
    <p:sldId id="345" r:id="rId31"/>
    <p:sldId id="344" r:id="rId32"/>
    <p:sldId id="363" r:id="rId33"/>
    <p:sldId id="286" r:id="rId34"/>
    <p:sldId id="302" r:id="rId35"/>
    <p:sldId id="303" r:id="rId36"/>
    <p:sldId id="334" r:id="rId37"/>
    <p:sldId id="347" r:id="rId38"/>
    <p:sldId id="348" r:id="rId39"/>
    <p:sldId id="328" r:id="rId40"/>
    <p:sldId id="349" r:id="rId41"/>
    <p:sldId id="350" r:id="rId42"/>
    <p:sldId id="287" r:id="rId43"/>
    <p:sldId id="288" r:id="rId44"/>
    <p:sldId id="306" r:id="rId45"/>
    <p:sldId id="290" r:id="rId46"/>
    <p:sldId id="291" r:id="rId47"/>
    <p:sldId id="307" r:id="rId48"/>
    <p:sldId id="322" r:id="rId49"/>
    <p:sldId id="364" r:id="rId50"/>
    <p:sldId id="335" r:id="rId51"/>
    <p:sldId id="292" r:id="rId52"/>
    <p:sldId id="293" r:id="rId53"/>
    <p:sldId id="309" r:id="rId54"/>
    <p:sldId id="310" r:id="rId55"/>
    <p:sldId id="297" r:id="rId56"/>
    <p:sldId id="311" r:id="rId57"/>
    <p:sldId id="312" r:id="rId58"/>
    <p:sldId id="313" r:id="rId59"/>
    <p:sldId id="314" r:id="rId60"/>
    <p:sldId id="318" r:id="rId61"/>
    <p:sldId id="337" r:id="rId62"/>
    <p:sldId id="340" r:id="rId63"/>
    <p:sldId id="365" r:id="rId64"/>
    <p:sldId id="294" r:id="rId65"/>
    <p:sldId id="283" r:id="rId6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94D933-B2E0-42B5-9E58-9D7C310B5827}" v="10" dt="2025-10-03T14:11:16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4" d="100"/>
          <a:sy n="104" d="100"/>
        </p:scale>
        <p:origin x="740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628"/>
    </p:cViewPr>
  </p:sorter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microsoft.com/office/2015/10/relationships/revisionInfo" Target="revisionInfo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commentAuthors" Target="commentAuthor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7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LiveSlide
https://goo.gl/KMuADc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22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472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k11DVaAjEA" TargetMode="External"/><Relationship Id="rId4" Type="http://schemas.openxmlformats.org/officeDocument/2006/relationships/hyperlink" Target="https://www.youtube.com/watch?v=xk11DVaAjEA&amp;t=11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ageQJS8yDI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ri.org/insights/interactive-chart-shows-changes-worlds-top-10-emitters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ie.net/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q1CSfddlgU" TargetMode="External"/><Relationship Id="rId4" Type="http://schemas.openxmlformats.org/officeDocument/2006/relationships/hyperlink" Target="https://www.youtube.com/watch?time_continue=3&amp;v=Zq1CSfddlgU" TargetMode="External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ture.com/" TargetMode="External"/><Relationship Id="rId3" Type="http://schemas.openxmlformats.org/officeDocument/2006/relationships/hyperlink" Target="http://www.worldbank.org/" TargetMode="External"/><Relationship Id="rId7" Type="http://schemas.openxmlformats.org/officeDocument/2006/relationships/hyperlink" Target="http://www.newsroom.unfccc.int/" TargetMode="External"/><Relationship Id="rId2" Type="http://schemas.openxmlformats.org/officeDocument/2006/relationships/hyperlink" Target="http://www.nasa.gov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ccc.org.uk/" TargetMode="External"/><Relationship Id="rId5" Type="http://schemas.openxmlformats.org/officeDocument/2006/relationships/hyperlink" Target="http://www.gov.uk/" TargetMode="External"/><Relationship Id="rId4" Type="http://schemas.openxmlformats.org/officeDocument/2006/relationships/hyperlink" Target="http://www.unhcr.org/" TargetMode="External"/><Relationship Id="rId9" Type="http://schemas.openxmlformats.org/officeDocument/2006/relationships/hyperlink" Target="http://www.unfccc.int/NDCR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ACNA5003</a:t>
            </a:r>
          </a:p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Low Carbon Policy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What’s the issue with CO</a:t>
            </a:r>
            <a:r>
              <a:rPr lang="en-US" baseline="-25000" dirty="0"/>
              <a:t>2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The effects of rising CO</a:t>
            </a:r>
            <a:r>
              <a:rPr lang="en-US" baseline="-25000" dirty="0"/>
              <a:t>2</a:t>
            </a:r>
          </a:p>
          <a:p>
            <a:pPr lvl="1"/>
            <a:r>
              <a:rPr lang="en-US" dirty="0"/>
              <a:t>Policy developments</a:t>
            </a:r>
          </a:p>
          <a:p>
            <a:pPr lvl="2"/>
            <a:r>
              <a:rPr lang="en-US" dirty="0"/>
              <a:t>UK</a:t>
            </a:r>
          </a:p>
          <a:p>
            <a:pPr lvl="2"/>
            <a:r>
              <a:rPr lang="en-US" dirty="0"/>
              <a:t>International</a:t>
            </a:r>
          </a:p>
          <a:p>
            <a:pPr lvl="1"/>
            <a:r>
              <a:rPr lang="en-US" dirty="0"/>
              <a:t>Final Perspective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pic>
        <p:nvPicPr>
          <p:cNvPr id="2050" name="Picture 2" descr="Image result for low carbon polic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439" y="4074246"/>
            <a:ext cx="3889375" cy="258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022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UPI</a:t>
            </a:r>
          </a:p>
        </p:txBody>
      </p:sp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  <a:p>
            <a:r>
              <a:rPr lang="en-GB" dirty="0"/>
              <a:t>Increases in anthropogenic CO</a:t>
            </a:r>
            <a:r>
              <a:rPr lang="en-GB" baseline="-25000" dirty="0"/>
              <a:t>2</a:t>
            </a:r>
            <a:r>
              <a:rPr lang="en-GB" dirty="0"/>
              <a:t> &amp; other gases</a:t>
            </a:r>
          </a:p>
          <a:p>
            <a:r>
              <a:rPr lang="en-GB" dirty="0"/>
              <a:t>Cause?</a:t>
            </a:r>
          </a:p>
          <a:p>
            <a:pPr lvl="1"/>
            <a:r>
              <a:rPr lang="en-GB" dirty="0"/>
              <a:t>Related to combustion of fossil fuels</a:t>
            </a:r>
          </a:p>
          <a:p>
            <a:pPr lvl="1"/>
            <a:r>
              <a:rPr lang="en-GB" dirty="0"/>
              <a:t>Increased reliance since industrial revolution</a:t>
            </a:r>
          </a:p>
          <a:p>
            <a:pPr lvl="1"/>
            <a:r>
              <a:rPr lang="en-GB" dirty="0"/>
              <a:t>Fossil fuels contain carbon &amp; other atoms</a:t>
            </a:r>
          </a:p>
          <a:p>
            <a:pPr lvl="1"/>
            <a:r>
              <a:rPr lang="en-GB" dirty="0"/>
              <a:t>Create CO</a:t>
            </a:r>
            <a:r>
              <a:rPr lang="en-GB" baseline="-25000" dirty="0"/>
              <a:t>2</a:t>
            </a:r>
            <a:r>
              <a:rPr lang="en-GB" dirty="0"/>
              <a:t> upon combustion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the issue with CO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</p:txBody>
      </p:sp>
      <p:pic>
        <p:nvPicPr>
          <p:cNvPr id="4" name="Picture 2" descr="Image result for the issue with carbon dioxi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381250" cy="20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40591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American Chemical Society / NASA</a:t>
            </a:r>
          </a:p>
        </p:txBody>
      </p:sp>
      <p:pic>
        <p:nvPicPr>
          <p:cNvPr id="6" name="Picture 4" descr="Image result for the issue with carbon dioxid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9620"/>
            <a:ext cx="4073350" cy="197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73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</a:t>
            </a:r>
            <a:r>
              <a:rPr lang="en-GB" baseline="-25000" dirty="0"/>
              <a:t>2</a:t>
            </a:r>
            <a:r>
              <a:rPr lang="en-GB" dirty="0"/>
              <a:t> concentrations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55915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National Oceanic and Atmospheric Administration, US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434873" y="60181"/>
            <a:ext cx="259462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August 2025: 425.48 ppm</a:t>
            </a:r>
          </a:p>
          <a:p>
            <a:r>
              <a:rPr lang="en-GB" dirty="0"/>
              <a:t>August 2025: 422.99 ppm</a:t>
            </a:r>
          </a:p>
        </p:txBody>
      </p:sp>
      <p:pic>
        <p:nvPicPr>
          <p:cNvPr id="4" name="Picture 2" descr="Mauna Loa CO2">
            <a:extLst>
              <a:ext uri="{FF2B5EF4-FFF2-40B4-BE49-F238E27FC236}">
                <a16:creationId xmlns:a16="http://schemas.microsoft.com/office/drawing/2014/main" id="{23CA1B4E-9D2D-615F-C768-77CC117E20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74" y="77787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63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Biosphere &amp; oceans emit CO</a:t>
            </a:r>
            <a:r>
              <a:rPr lang="en-GB" baseline="-25000" dirty="0"/>
              <a:t>2</a:t>
            </a:r>
            <a:r>
              <a:rPr lang="en-GB" dirty="0"/>
              <a:t> into atmosphere</a:t>
            </a:r>
          </a:p>
          <a:p>
            <a:r>
              <a:rPr lang="en-GB" dirty="0"/>
              <a:t>BUT there are equal flows back out of the atmosphere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CO</a:t>
            </a:r>
            <a:r>
              <a:rPr lang="en-GB" baseline="-25000" dirty="0"/>
              <a:t>2</a:t>
            </a:r>
            <a:r>
              <a:rPr lang="en-GB" dirty="0"/>
              <a:t> flows</a:t>
            </a:r>
          </a:p>
        </p:txBody>
      </p:sp>
      <p:pic>
        <p:nvPicPr>
          <p:cNvPr id="4" name="Picture 2" descr="Carbon dioxide sources and sin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2839631"/>
            <a:ext cx="702945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5250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New Scientist, 2007</a:t>
            </a:r>
          </a:p>
        </p:txBody>
      </p:sp>
    </p:spTree>
    <p:extLst>
      <p:ext uri="{BB962C8B-B14F-4D97-AF65-F5344CB8AC3E}">
        <p14:creationId xmlns:p14="http://schemas.microsoft.com/office/powerpoint/2010/main" val="19003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xk11DVaAjE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61209" y="2057401"/>
            <a:ext cx="6598372" cy="3711584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NASA video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83179" y="6204259"/>
            <a:ext cx="5571782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>
                <a:hlinkClick r:id="rId4"/>
              </a:rPr>
              <a:t>https://www.youtube.com/watch?v=xk11DVaAjEA&amp;t=11s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47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other gases contribute to the ‘greenhouse effect’?</a:t>
            </a:r>
          </a:p>
          <a:p>
            <a:pPr lvl="1"/>
            <a:r>
              <a:rPr lang="en-GB" dirty="0"/>
              <a:t>Water vapour</a:t>
            </a:r>
          </a:p>
          <a:p>
            <a:pPr lvl="1"/>
            <a:r>
              <a:rPr lang="en-GB" dirty="0"/>
              <a:t>Methane</a:t>
            </a:r>
          </a:p>
          <a:p>
            <a:pPr lvl="1"/>
            <a:r>
              <a:rPr lang="en-GB" dirty="0"/>
              <a:t>Nitrous oxide</a:t>
            </a:r>
          </a:p>
          <a:p>
            <a:pPr lvl="1"/>
            <a:r>
              <a:rPr lang="en-GB" dirty="0" err="1"/>
              <a:t>Chloroflourocarbons</a:t>
            </a:r>
            <a:r>
              <a:rPr lang="en-GB" dirty="0"/>
              <a:t> (CFCs)</a:t>
            </a:r>
          </a:p>
          <a:p>
            <a:pPr lvl="1"/>
            <a:r>
              <a:rPr lang="en-GB" dirty="0"/>
              <a:t>And of course, CO</a:t>
            </a:r>
            <a:r>
              <a:rPr lang="en-GB" baseline="-25000" dirty="0"/>
              <a:t>2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Its not JUST CO</a:t>
            </a:r>
            <a:r>
              <a:rPr lang="en-GB" baseline="-25000" dirty="0"/>
              <a:t>2</a:t>
            </a:r>
            <a:r>
              <a:rPr lang="en-GB" dirty="0"/>
              <a:t>…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993" y="4120614"/>
            <a:ext cx="2381250" cy="23812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653" y="4125861"/>
            <a:ext cx="23812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6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2C72CFC-BE93-F8D6-EC3B-84552E8B4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0" t="50000" r="1352" b="32061"/>
          <a:stretch/>
        </p:blipFill>
        <p:spPr>
          <a:xfrm>
            <a:off x="86005" y="1615646"/>
            <a:ext cx="8971988" cy="1093573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C5A56EC7-28F8-618F-2B0C-5AFA4687A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</p:spPr>
        <p:txBody>
          <a:bodyPr/>
          <a:lstStyle/>
          <a:p>
            <a:r>
              <a:rPr lang="en-GB" dirty="0"/>
              <a:t>Vital signs….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E20CF6-DDB2-A5C5-BCF0-9E3C7B71FA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2" t="48074" r="1340" b="32162"/>
          <a:stretch/>
        </p:blipFill>
        <p:spPr>
          <a:xfrm>
            <a:off x="86005" y="3249826"/>
            <a:ext cx="8971989" cy="1204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2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4"/>
            <a:ext cx="7343775" cy="467611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Average global rise – 1.28˚C / 2.3˚F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43075" y="101584"/>
            <a:ext cx="6772275" cy="1325563"/>
          </a:xfrm>
        </p:spPr>
        <p:txBody>
          <a:bodyPr/>
          <a:lstStyle/>
          <a:p>
            <a:r>
              <a:rPr lang="en-GB" dirty="0"/>
              <a:t>Rising global temperatures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24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4B54E4-7005-EFCF-1C8F-9DAABF72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88" t="33817" r="29933" b="7794"/>
          <a:stretch>
            <a:fillRect/>
          </a:stretch>
        </p:blipFill>
        <p:spPr>
          <a:xfrm>
            <a:off x="1443971" y="1270341"/>
            <a:ext cx="5956954" cy="4602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24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5"/>
            <a:ext cx="7343775" cy="47651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Average sea level rise – 91.2mm (+/- 4mm)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43075" y="62248"/>
            <a:ext cx="6772275" cy="1325563"/>
          </a:xfrm>
        </p:spPr>
        <p:txBody>
          <a:bodyPr/>
          <a:lstStyle/>
          <a:p>
            <a:r>
              <a:rPr lang="en-GB" dirty="0"/>
              <a:t>Rising sea levels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24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2025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B4E5D9-92D8-9004-23CC-9A669D0A8F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2" t="31941" r="30354" b="6994"/>
          <a:stretch>
            <a:fillRect/>
          </a:stretch>
        </p:blipFill>
        <p:spPr>
          <a:xfrm>
            <a:off x="2062755" y="1387811"/>
            <a:ext cx="5213535" cy="4195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228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825624"/>
            <a:ext cx="7343775" cy="466724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Rate of change – 12.2% per decade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43075" y="143612"/>
            <a:ext cx="6772275" cy="1325563"/>
          </a:xfrm>
        </p:spPr>
        <p:txBody>
          <a:bodyPr/>
          <a:lstStyle/>
          <a:p>
            <a:r>
              <a:rPr lang="en-GB" dirty="0"/>
              <a:t>Arctic Sea Ice Minimum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24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DA66D5-BA51-27EE-6C56-F3FC3F1EE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2" t="29920" r="29007" b="8165"/>
          <a:stretch>
            <a:fillRect/>
          </a:stretch>
        </p:blipFill>
        <p:spPr>
          <a:xfrm>
            <a:off x="1809346" y="1407267"/>
            <a:ext cx="5843080" cy="4644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220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Arctic Sea Ice Video</a:t>
            </a:r>
          </a:p>
        </p:txBody>
      </p:sp>
      <p:pic>
        <p:nvPicPr>
          <p:cNvPr id="6" name="Online Media 5" title="Chart showing the annual arctic sea ice minimum area from 1979 through 2025">
            <a:hlinkClick r:id="" action="ppaction://media"/>
            <a:extLst>
              <a:ext uri="{FF2B5EF4-FFF2-40B4-BE49-F238E27FC236}">
                <a16:creationId xmlns:a16="http://schemas.microsoft.com/office/drawing/2014/main" id="{8F75CB08-6299-9E4A-A2E4-C241F406797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5497" y="1426723"/>
            <a:ext cx="8725632" cy="49286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0657CA-A1F8-5723-9EB6-2CBCB782BDAB}"/>
              </a:ext>
            </a:extLst>
          </p:cNvPr>
          <p:cNvSpPr txBox="1"/>
          <p:nvPr/>
        </p:nvSpPr>
        <p:spPr>
          <a:xfrm flipH="1">
            <a:off x="525294" y="6329462"/>
            <a:ext cx="8485835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US" dirty="0"/>
              <a:t>https://www.youtube.com/watch?v=UageQJS8yDI</a:t>
            </a:r>
          </a:p>
        </p:txBody>
      </p:sp>
    </p:spTree>
    <p:extLst>
      <p:ext uri="{BB962C8B-B14F-4D97-AF65-F5344CB8AC3E}">
        <p14:creationId xmlns:p14="http://schemas.microsoft.com/office/powerpoint/2010/main" val="274629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548472"/>
            <a:ext cx="16672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NSIDC, 2024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442E55-0565-CEF4-0E13-9BA0D8F5FD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7" t="10980" r="30473" b="5102"/>
          <a:stretch/>
        </p:blipFill>
        <p:spPr>
          <a:xfrm>
            <a:off x="1665408" y="105031"/>
            <a:ext cx="5155522" cy="6659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6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aphic: Dramatic glacier melt – Climate Change: Vital Signs of the Plan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73" y="-6189"/>
            <a:ext cx="8468590" cy="686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54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Ice (Antarctica)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24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82885-58A1-8DE6-C651-0BA648CEB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88" t="20730" r="28456" b="16552"/>
          <a:stretch>
            <a:fillRect/>
          </a:stretch>
        </p:blipFill>
        <p:spPr>
          <a:xfrm>
            <a:off x="1273153" y="1386942"/>
            <a:ext cx="6244565" cy="5035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839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ice (Greenland)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16247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NASA, 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013674-09C9-FCBA-2721-2D4AE28B08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01" t="23698" r="30739" b="13632"/>
          <a:stretch>
            <a:fillRect/>
          </a:stretch>
        </p:blipFill>
        <p:spPr>
          <a:xfrm>
            <a:off x="1624740" y="1578756"/>
            <a:ext cx="5699666" cy="485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130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4A818A0-9F2C-1822-4023-3AA572A86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Antarctica temperatures 2022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72F9C6-3336-53A5-8880-A2E7378D19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83" t="44167" r="21041" b="17916"/>
          <a:stretch/>
        </p:blipFill>
        <p:spPr>
          <a:xfrm>
            <a:off x="490537" y="2120900"/>
            <a:ext cx="8286751" cy="3683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69F459-E57E-68B1-33CC-D30BF3A0A71B}"/>
              </a:ext>
            </a:extLst>
          </p:cNvPr>
          <p:cNvSpPr txBox="1"/>
          <p:nvPr/>
        </p:nvSpPr>
        <p:spPr>
          <a:xfrm>
            <a:off x="0" y="6548472"/>
            <a:ext cx="26736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Active Sustainability, 2022</a:t>
            </a:r>
          </a:p>
        </p:txBody>
      </p:sp>
    </p:spTree>
    <p:extLst>
      <p:ext uri="{BB962C8B-B14F-4D97-AF65-F5344CB8AC3E}">
        <p14:creationId xmlns:p14="http://schemas.microsoft.com/office/powerpoint/2010/main" val="382164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D4620E2-76EC-4F18-C862-710C21105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03" t="15625" r="17576" b="4828"/>
          <a:stretch/>
        </p:blipFill>
        <p:spPr>
          <a:xfrm>
            <a:off x="624914" y="1"/>
            <a:ext cx="8207936" cy="65715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3948D4-3B6C-6BD2-7BF6-9D63A6481FEB}"/>
              </a:ext>
            </a:extLst>
          </p:cNvPr>
          <p:cNvSpPr txBox="1"/>
          <p:nvPr/>
        </p:nvSpPr>
        <p:spPr>
          <a:xfrm>
            <a:off x="0" y="6548472"/>
            <a:ext cx="18855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Iberdrola, 2024</a:t>
            </a:r>
          </a:p>
        </p:txBody>
      </p:sp>
    </p:spTree>
    <p:extLst>
      <p:ext uri="{BB962C8B-B14F-4D97-AF65-F5344CB8AC3E}">
        <p14:creationId xmlns:p14="http://schemas.microsoft.com/office/powerpoint/2010/main" val="108809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05A470-5B88-9439-1470-07794BDFAE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14" t="25208" r="17778" b="5313"/>
          <a:stretch/>
        </p:blipFill>
        <p:spPr>
          <a:xfrm>
            <a:off x="466886" y="570467"/>
            <a:ext cx="8048463" cy="5717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7EBE3C-37C0-683F-28EB-DBEBFA3A0D0C}"/>
              </a:ext>
            </a:extLst>
          </p:cNvPr>
          <p:cNvSpPr txBox="1"/>
          <p:nvPr/>
        </p:nvSpPr>
        <p:spPr>
          <a:xfrm>
            <a:off x="0" y="6548472"/>
            <a:ext cx="18855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Iberdrola, 2024</a:t>
            </a:r>
          </a:p>
        </p:txBody>
      </p:sp>
    </p:spTree>
    <p:extLst>
      <p:ext uri="{BB962C8B-B14F-4D97-AF65-F5344CB8AC3E}">
        <p14:creationId xmlns:p14="http://schemas.microsoft.com/office/powerpoint/2010/main" val="268430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88EF4E1-2E70-1058-2E9E-9A7ABDA0A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1275" y="2714626"/>
            <a:ext cx="6772275" cy="1325563"/>
          </a:xfrm>
        </p:spPr>
        <p:txBody>
          <a:bodyPr/>
          <a:lstStyle/>
          <a:p>
            <a:r>
              <a:rPr lang="en-GB" dirty="0"/>
              <a:t>Which countries are to blame?</a:t>
            </a:r>
          </a:p>
        </p:txBody>
      </p:sp>
    </p:spTree>
    <p:extLst>
      <p:ext uri="{BB962C8B-B14F-4D97-AF65-F5344CB8AC3E}">
        <p14:creationId xmlns:p14="http://schemas.microsoft.com/office/powerpoint/2010/main" val="402098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AB7E4D-175A-FB95-16FD-FE90343DE5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30" t="15730" r="23889" b="4922"/>
          <a:stretch/>
        </p:blipFill>
        <p:spPr>
          <a:xfrm>
            <a:off x="2393950" y="187571"/>
            <a:ext cx="6578600" cy="64828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B0B7D3-259F-8B9C-ECB6-08C05BFEC262}"/>
              </a:ext>
            </a:extLst>
          </p:cNvPr>
          <p:cNvSpPr txBox="1"/>
          <p:nvPr/>
        </p:nvSpPr>
        <p:spPr>
          <a:xfrm>
            <a:off x="171450" y="4737651"/>
            <a:ext cx="2003510" cy="2031325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Interactive chart at:</a:t>
            </a:r>
          </a:p>
          <a:p>
            <a:r>
              <a:rPr lang="en-GB" dirty="0">
                <a:hlinkClick r:id="rId3"/>
              </a:rPr>
              <a:t>World’s Top Emitters Interactive Chart I World Resources Institute (wri.org)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088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E438A87-9C68-82D4-3A3D-D3F46A056D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702" t="12367" r="22907" b="4974"/>
          <a:stretch>
            <a:fillRect/>
          </a:stretch>
        </p:blipFill>
        <p:spPr>
          <a:xfrm>
            <a:off x="1277566" y="317104"/>
            <a:ext cx="6329463" cy="6297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999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E8E495-E0A3-6D21-11DC-1152C52D7D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83" t="21410" r="20567" b="19442"/>
          <a:stretch>
            <a:fillRect/>
          </a:stretch>
        </p:blipFill>
        <p:spPr>
          <a:xfrm>
            <a:off x="249676" y="616085"/>
            <a:ext cx="8719226" cy="581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04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67650D-D44B-F694-8DA4-F8025769EC66}"/>
              </a:ext>
            </a:extLst>
          </p:cNvPr>
          <p:cNvSpPr txBox="1"/>
          <p:nvPr/>
        </p:nvSpPr>
        <p:spPr>
          <a:xfrm>
            <a:off x="0" y="5934670"/>
            <a:ext cx="9144000" cy="92333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https://ourworldindata.org/grapher/co-emissions-per-capita?tab=map&amp;country=QAT~BRN~BHR~TTO~SAU~ARE~KWT~NCL~SXM~OMN~FRO~AUS~USA~CAN~MNG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450702-93E0-6022-9C20-B7EEABDEA6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871" r="940" b="5479"/>
          <a:stretch>
            <a:fillRect/>
          </a:stretch>
        </p:blipFill>
        <p:spPr>
          <a:xfrm>
            <a:off x="85917" y="803935"/>
            <a:ext cx="9058083" cy="503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497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 Act 2008</a:t>
            </a:r>
          </a:p>
          <a:p>
            <a:pPr lvl="1"/>
            <a:r>
              <a:rPr lang="en-GB" dirty="0"/>
              <a:t>Legally binding targets</a:t>
            </a:r>
          </a:p>
          <a:p>
            <a:pPr lvl="1"/>
            <a:r>
              <a:rPr lang="en-GB" dirty="0"/>
              <a:t>80% reduction in GHG emissions by 2050 (1990 baseline)</a:t>
            </a:r>
          </a:p>
          <a:p>
            <a:pPr lvl="1"/>
            <a:r>
              <a:rPr lang="en-GB" dirty="0"/>
              <a:t>Amended to net zero emissions by 2050 (2019)</a:t>
            </a:r>
          </a:p>
          <a:p>
            <a:pPr lvl="1"/>
            <a:r>
              <a:rPr lang="en-GB" dirty="0"/>
              <a:t>Driven by ‘carbon budgets’</a:t>
            </a:r>
          </a:p>
          <a:p>
            <a:pPr lvl="1"/>
            <a:r>
              <a:rPr lang="en-GB" dirty="0"/>
              <a:t>Set 12 years in advance</a:t>
            </a:r>
          </a:p>
          <a:p>
            <a:pPr lvl="1"/>
            <a:endParaRPr lang="en-GB" dirty="0"/>
          </a:p>
          <a:p>
            <a:r>
              <a:rPr lang="en-GB" dirty="0"/>
              <a:t>In addition, Paris Agreement Nationally Determined Contribution (NDC)</a:t>
            </a:r>
          </a:p>
          <a:p>
            <a:pPr lvl="1"/>
            <a:r>
              <a:rPr lang="en-GB" dirty="0"/>
              <a:t>68% reduction in emissions by 2030 (1990 baseline)</a:t>
            </a:r>
          </a:p>
          <a:p>
            <a:pPr lvl="1"/>
            <a:r>
              <a:rPr lang="en-GB" dirty="0"/>
              <a:t>More stringent than CB5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Policy Developments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38972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Data source: The Climate Change Committee, 2019</a:t>
            </a:r>
          </a:p>
        </p:txBody>
      </p:sp>
    </p:spTree>
    <p:extLst>
      <p:ext uri="{BB962C8B-B14F-4D97-AF65-F5344CB8AC3E}">
        <p14:creationId xmlns:p14="http://schemas.microsoft.com/office/powerpoint/2010/main" val="383445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279969-78B1-500E-23F7-357AB6C23D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25" t="25452" r="29858" b="11038"/>
          <a:stretch>
            <a:fillRect/>
          </a:stretch>
        </p:blipFill>
        <p:spPr>
          <a:xfrm>
            <a:off x="499354" y="638904"/>
            <a:ext cx="8022077" cy="56878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0530B1-0A86-D2B4-3980-CEA10C5C8D9C}"/>
              </a:ext>
            </a:extLst>
          </p:cNvPr>
          <p:cNvSpPr txBox="1"/>
          <p:nvPr/>
        </p:nvSpPr>
        <p:spPr>
          <a:xfrm>
            <a:off x="0" y="6548472"/>
            <a:ext cx="27376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House of Commons Library</a:t>
            </a:r>
          </a:p>
        </p:txBody>
      </p:sp>
    </p:spTree>
    <p:extLst>
      <p:ext uri="{BB962C8B-B14F-4D97-AF65-F5344CB8AC3E}">
        <p14:creationId xmlns:p14="http://schemas.microsoft.com/office/powerpoint/2010/main" val="211760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56BBA4-27A1-4EB2-9F8D-2CA79F3C80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07" t="34271" r="8612" b="12083"/>
          <a:stretch/>
        </p:blipFill>
        <p:spPr>
          <a:xfrm>
            <a:off x="185158" y="1657526"/>
            <a:ext cx="8773684" cy="4927423"/>
          </a:xfrm>
          <a:prstGeom prst="rect">
            <a:avLst/>
          </a:prstGeom>
        </p:spPr>
      </p:pic>
      <p:sp>
        <p:nvSpPr>
          <p:cNvPr id="6" name="Title 2">
            <a:extLst>
              <a:ext uri="{FF2B5EF4-FFF2-40B4-BE49-F238E27FC236}">
                <a16:creationId xmlns:a16="http://schemas.microsoft.com/office/drawing/2014/main" id="{47E5BB9D-2D86-4FBD-8E46-565013A4F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</p:spPr>
        <p:txBody>
          <a:bodyPr/>
          <a:lstStyle/>
          <a:p>
            <a:r>
              <a:rPr lang="en-GB" dirty="0"/>
              <a:t>UK road to net zero</a:t>
            </a:r>
          </a:p>
        </p:txBody>
      </p:sp>
    </p:spTree>
    <p:extLst>
      <p:ext uri="{BB962C8B-B14F-4D97-AF65-F5344CB8AC3E}">
        <p14:creationId xmlns:p14="http://schemas.microsoft.com/office/powerpoint/2010/main" val="422374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7DCCEE-5DD3-4824-ADA9-CDB02D328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 key steps: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Take-up of low carbon solutions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Expansion of low carbon energy supplies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Reducing demand for carbon intensive activities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Land and greenhouse gas emission removal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F0439A1-1440-4BEF-8A87-A643AADDC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Meeting 6</a:t>
            </a:r>
            <a:r>
              <a:rPr lang="en-GB" baseline="30000" dirty="0"/>
              <a:t>th</a:t>
            </a:r>
            <a:r>
              <a:rPr lang="en-GB" dirty="0"/>
              <a:t> carbon budget</a:t>
            </a:r>
          </a:p>
        </p:txBody>
      </p:sp>
    </p:spTree>
    <p:extLst>
      <p:ext uri="{BB962C8B-B14F-4D97-AF65-F5344CB8AC3E}">
        <p14:creationId xmlns:p14="http://schemas.microsoft.com/office/powerpoint/2010/main" val="311104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5DBF94-4F25-5A33-C137-741DEB1BB04A}"/>
              </a:ext>
            </a:extLst>
          </p:cNvPr>
          <p:cNvSpPr txBox="1"/>
          <p:nvPr/>
        </p:nvSpPr>
        <p:spPr>
          <a:xfrm>
            <a:off x="0" y="6550223"/>
            <a:ext cx="213532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The CCC, July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51857C-BCD9-49BD-5533-C879764EA7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18" t="28036" r="18195" b="13431"/>
          <a:stretch>
            <a:fillRect/>
          </a:stretch>
        </p:blipFill>
        <p:spPr>
          <a:xfrm>
            <a:off x="1031332" y="316259"/>
            <a:ext cx="6999216" cy="612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94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CBCAFA-AB22-CF02-086B-1759F93075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38" t="12000" r="48919" b="35811"/>
          <a:stretch>
            <a:fillRect/>
          </a:stretch>
        </p:blipFill>
        <p:spPr>
          <a:xfrm>
            <a:off x="139967" y="158130"/>
            <a:ext cx="3990722" cy="31814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A9D828-A2BE-952F-2244-9F3BDDF03FF8}"/>
              </a:ext>
            </a:extLst>
          </p:cNvPr>
          <p:cNvSpPr txBox="1"/>
          <p:nvPr/>
        </p:nvSpPr>
        <p:spPr>
          <a:xfrm>
            <a:off x="0" y="6550223"/>
            <a:ext cx="3172472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Source: The CCC, July 2024 and July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649C44-F6AB-03DC-FC1C-8A34C96F2A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368" t="27923" r="18422" b="12641"/>
          <a:stretch>
            <a:fillRect/>
          </a:stretch>
        </p:blipFill>
        <p:spPr>
          <a:xfrm>
            <a:off x="3991639" y="2241311"/>
            <a:ext cx="4979368" cy="44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84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4117EB7-67CC-F51B-05FC-1CF28954E4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electricity cheaper</a:t>
            </a:r>
          </a:p>
          <a:p>
            <a:r>
              <a:rPr lang="en-GB" dirty="0"/>
              <a:t>Instil greater confidence in heat pumps</a:t>
            </a:r>
          </a:p>
          <a:p>
            <a:r>
              <a:rPr lang="en-GB" dirty="0"/>
              <a:t>Implement regulations to cut gas-grid connections</a:t>
            </a:r>
          </a:p>
          <a:p>
            <a:r>
              <a:rPr lang="en-GB" dirty="0"/>
              <a:t>Introduce a programme to decarbonise the public sector</a:t>
            </a:r>
          </a:p>
          <a:p>
            <a:r>
              <a:rPr lang="en-GB" dirty="0"/>
              <a:t>Accelerate the electrification of industrial heat</a:t>
            </a:r>
          </a:p>
          <a:p>
            <a:r>
              <a:rPr lang="en-GB" dirty="0"/>
              <a:t>Increase tree-planting and peatland restoration (policies)</a:t>
            </a:r>
          </a:p>
          <a:p>
            <a:r>
              <a:rPr lang="en-GB" dirty="0"/>
              <a:t>Make aviation responsible for cutting emissions</a:t>
            </a:r>
          </a:p>
          <a:p>
            <a:r>
              <a:rPr lang="en-GB" dirty="0"/>
              <a:t>Finalise business models on engineered removals</a:t>
            </a:r>
          </a:p>
          <a:p>
            <a:r>
              <a:rPr lang="en-GB" dirty="0"/>
              <a:t>Support skills upgrades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320BFD-AA8E-DF7D-9BCF-8EE676B7B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priority actions (2025 report)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166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756" y="2198289"/>
            <a:ext cx="2857500" cy="17145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 to achieve the budgets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548472"/>
            <a:ext cx="8582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The Guardian / </a:t>
            </a:r>
            <a:r>
              <a:rPr lang="en-GB" sz="1400" dirty="0" err="1"/>
              <a:t>Pexels</a:t>
            </a:r>
            <a:r>
              <a:rPr lang="en-GB" sz="1400" dirty="0"/>
              <a:t> / Mitsubishi Heavy Industries / The CCC / European Commission / Waste Recycle Ltd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8148" y="1549189"/>
            <a:ext cx="3179547" cy="2119697"/>
          </a:xfrm>
          <a:prstGeom prst="rect">
            <a:avLst/>
          </a:prstGeom>
        </p:spPr>
      </p:pic>
      <p:pic>
        <p:nvPicPr>
          <p:cNvPr id="1028" name="Picture 4" descr="Image result for industr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226" y="3912789"/>
            <a:ext cx="3402469" cy="255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low carbon polic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866" y="3840364"/>
            <a:ext cx="1809750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775" y="4264243"/>
            <a:ext cx="2993543" cy="16858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0510" y="1433327"/>
            <a:ext cx="2569384" cy="171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42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548472"/>
            <a:ext cx="37869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CCC, 2021 Progress Report, summary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52DC51-B77B-4D91-B210-555A9CD37C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43" t="16300" r="38277" b="6018"/>
          <a:stretch/>
        </p:blipFill>
        <p:spPr>
          <a:xfrm>
            <a:off x="1271681" y="236155"/>
            <a:ext cx="6406857" cy="626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548472"/>
            <a:ext cx="181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CCC,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CD6B9B-FEA7-4545-B7CF-E5EBAF84C3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36" t="32396" r="9653" b="4791"/>
          <a:stretch/>
        </p:blipFill>
        <p:spPr>
          <a:xfrm>
            <a:off x="121297" y="288615"/>
            <a:ext cx="8901405" cy="609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71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0625484-6667-951A-1EF9-10A164835D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42" t="18750" r="37709" b="5730"/>
          <a:stretch/>
        </p:blipFill>
        <p:spPr>
          <a:xfrm>
            <a:off x="1333500" y="129108"/>
            <a:ext cx="7099300" cy="664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02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FB7E11-0FA2-BCE5-7D17-DA5D462020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45" t="18125" r="18402" b="13437"/>
          <a:stretch/>
        </p:blipFill>
        <p:spPr>
          <a:xfrm>
            <a:off x="244654" y="565150"/>
            <a:ext cx="8518346" cy="60113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4794A0-948F-A101-BD39-3405A04E9572}"/>
              </a:ext>
            </a:extLst>
          </p:cNvPr>
          <p:cNvSpPr txBox="1"/>
          <p:nvPr/>
        </p:nvSpPr>
        <p:spPr>
          <a:xfrm>
            <a:off x="0" y="6550223"/>
            <a:ext cx="1792927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The CCC, 2024 update</a:t>
            </a:r>
          </a:p>
        </p:txBody>
      </p:sp>
    </p:spTree>
    <p:extLst>
      <p:ext uri="{BB962C8B-B14F-4D97-AF65-F5344CB8AC3E}">
        <p14:creationId xmlns:p14="http://schemas.microsoft.com/office/powerpoint/2010/main" val="2984980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963C718-8339-33F5-CFB1-0AC1DC83E2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86" t="18645" r="18750" b="13854"/>
          <a:stretch/>
        </p:blipFill>
        <p:spPr>
          <a:xfrm>
            <a:off x="279792" y="431800"/>
            <a:ext cx="8427312" cy="599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A25BEC-1625-9F3B-F419-77DF246A6B41}"/>
              </a:ext>
            </a:extLst>
          </p:cNvPr>
          <p:cNvSpPr txBox="1"/>
          <p:nvPr/>
        </p:nvSpPr>
        <p:spPr>
          <a:xfrm>
            <a:off x="0" y="6550223"/>
            <a:ext cx="1792927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The CCC, 2024 update</a:t>
            </a:r>
          </a:p>
        </p:txBody>
      </p:sp>
    </p:spTree>
    <p:extLst>
      <p:ext uri="{BB962C8B-B14F-4D97-AF65-F5344CB8AC3E}">
        <p14:creationId xmlns:p14="http://schemas.microsoft.com/office/powerpoint/2010/main" val="267500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28B5F5-B4D5-43EC-9BCC-AE484C9332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44" t="29751" r="9259" b="10694"/>
          <a:stretch/>
        </p:blipFill>
        <p:spPr>
          <a:xfrm>
            <a:off x="216748" y="671865"/>
            <a:ext cx="8765690" cy="55866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3878A4-5565-4F4C-B775-AFD9E1A4E4E1}"/>
              </a:ext>
            </a:extLst>
          </p:cNvPr>
          <p:cNvSpPr txBox="1"/>
          <p:nvPr/>
        </p:nvSpPr>
        <p:spPr>
          <a:xfrm>
            <a:off x="0" y="6548472"/>
            <a:ext cx="181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CCC, 2021</a:t>
            </a:r>
          </a:p>
        </p:txBody>
      </p:sp>
    </p:spTree>
    <p:extLst>
      <p:ext uri="{BB962C8B-B14F-4D97-AF65-F5344CB8AC3E}">
        <p14:creationId xmlns:p14="http://schemas.microsoft.com/office/powerpoint/2010/main" val="132445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4F4377-E177-EB4B-1ED7-3890E576CE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62" t="15541" r="23244" b="8851"/>
          <a:stretch/>
        </p:blipFill>
        <p:spPr>
          <a:xfrm>
            <a:off x="840259" y="41621"/>
            <a:ext cx="7049530" cy="65086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1D9DED-3711-4CF8-0AE7-90016B719708}"/>
              </a:ext>
            </a:extLst>
          </p:cNvPr>
          <p:cNvSpPr txBox="1"/>
          <p:nvPr/>
        </p:nvSpPr>
        <p:spPr>
          <a:xfrm>
            <a:off x="0" y="6550223"/>
            <a:ext cx="1792927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The CCC, 2024 update</a:t>
            </a:r>
          </a:p>
        </p:txBody>
      </p:sp>
    </p:spTree>
    <p:extLst>
      <p:ext uri="{BB962C8B-B14F-4D97-AF65-F5344CB8AC3E}">
        <p14:creationId xmlns:p14="http://schemas.microsoft.com/office/powerpoint/2010/main" val="23270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6A8690-54AC-D381-4262-5BD9037DACA9}"/>
              </a:ext>
            </a:extLst>
          </p:cNvPr>
          <p:cNvSpPr txBox="1"/>
          <p:nvPr/>
        </p:nvSpPr>
        <p:spPr>
          <a:xfrm>
            <a:off x="0" y="6550223"/>
            <a:ext cx="1792927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sz="1400" dirty="0"/>
              <a:t>The CCC, 2025 update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FD5C9B-1641-1CFA-554D-D1A1060BF2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62" t="18749" r="21134" b="9549"/>
          <a:stretch>
            <a:fillRect/>
          </a:stretch>
        </p:blipFill>
        <p:spPr>
          <a:xfrm>
            <a:off x="3243020" y="0"/>
            <a:ext cx="5667515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95A3C26-C0A9-40DB-430A-E38D1A4A6398}"/>
              </a:ext>
            </a:extLst>
          </p:cNvPr>
          <p:cNvSpPr txBox="1">
            <a:spLocks/>
          </p:cNvSpPr>
          <p:nvPr/>
        </p:nvSpPr>
        <p:spPr>
          <a:xfrm>
            <a:off x="233465" y="365127"/>
            <a:ext cx="3138791" cy="176847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Key indicators – CCC report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50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United Nations Framework Convention on Climate Change – 1992</a:t>
            </a:r>
          </a:p>
          <a:p>
            <a:pPr lvl="1"/>
            <a:r>
              <a:rPr lang="en-GB" dirty="0"/>
              <a:t>Near global membership</a:t>
            </a:r>
          </a:p>
          <a:p>
            <a:pPr lvl="1"/>
            <a:r>
              <a:rPr lang="en-GB" dirty="0"/>
              <a:t>Framework – therefore no binding targets, negotiation only</a:t>
            </a:r>
          </a:p>
          <a:p>
            <a:pPr lvl="1"/>
            <a:r>
              <a:rPr lang="en-GB" dirty="0"/>
              <a:t>Establishing international treaties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UNFCCC</a:t>
            </a:r>
          </a:p>
        </p:txBody>
      </p:sp>
      <p:pic>
        <p:nvPicPr>
          <p:cNvPr id="4" name="Picture 2" descr="https://upload.wikimedia.org/wikipedia/commons/thumb/7/79/UNFCCC_parties.svg/863px-UNFCCC_partie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736"/>
            <a:ext cx="5652688" cy="290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2731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Wikimedia Commons</a:t>
            </a:r>
          </a:p>
        </p:txBody>
      </p:sp>
    </p:spTree>
    <p:extLst>
      <p:ext uri="{BB962C8B-B14F-4D97-AF65-F5344CB8AC3E}">
        <p14:creationId xmlns:p14="http://schemas.microsoft.com/office/powerpoint/2010/main" val="14341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1997 – Kyoto Protocol</a:t>
            </a:r>
          </a:p>
          <a:p>
            <a:pPr lvl="1"/>
            <a:r>
              <a:rPr lang="en-GB" dirty="0"/>
              <a:t>Legally binding targets for GHG reductions</a:t>
            </a:r>
          </a:p>
          <a:p>
            <a:pPr lvl="1"/>
            <a:r>
              <a:rPr lang="en-GB" dirty="0"/>
              <a:t>Either reductions OR caps on emissions</a:t>
            </a:r>
          </a:p>
          <a:p>
            <a:pPr lvl="1"/>
            <a:r>
              <a:rPr lang="en-GB" dirty="0"/>
              <a:t>192 parties to the protocol (phase 1)</a:t>
            </a:r>
          </a:p>
          <a:p>
            <a:pPr lvl="1"/>
            <a:r>
              <a:rPr lang="en-GB" dirty="0"/>
              <a:t>Notable omission – USA; Canada withdrew in 2012</a:t>
            </a:r>
          </a:p>
          <a:p>
            <a:pPr lvl="1"/>
            <a:endParaRPr lang="en-GB" dirty="0"/>
          </a:p>
          <a:p>
            <a:r>
              <a:rPr lang="en-GB" dirty="0"/>
              <a:t>2010 – Cancun Agreements</a:t>
            </a:r>
          </a:p>
          <a:p>
            <a:pPr lvl="1"/>
            <a:r>
              <a:rPr lang="en-GB" dirty="0"/>
              <a:t>Agreement to limit future warming by &lt; 2˚C</a:t>
            </a:r>
          </a:p>
          <a:p>
            <a:pPr lvl="1"/>
            <a:r>
              <a:rPr lang="en-GB" dirty="0"/>
              <a:t>Encouraging all countries to participate</a:t>
            </a:r>
          </a:p>
          <a:p>
            <a:pPr lvl="1"/>
            <a:r>
              <a:rPr lang="en-GB" dirty="0"/>
              <a:t>Assisting those vulnerable to climate change impacts</a:t>
            </a:r>
          </a:p>
          <a:p>
            <a:pPr lvl="1"/>
            <a:r>
              <a:rPr lang="en-GB" dirty="0"/>
              <a:t>Protecting world forests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Significant Achievements</a:t>
            </a:r>
          </a:p>
        </p:txBody>
      </p:sp>
    </p:spTree>
    <p:extLst>
      <p:ext uri="{BB962C8B-B14F-4D97-AF65-F5344CB8AC3E}">
        <p14:creationId xmlns:p14="http://schemas.microsoft.com/office/powerpoint/2010/main" val="303209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Image result for progress towards kyoto protoc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5" y="985158"/>
            <a:ext cx="8921935" cy="468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0" y="6548472"/>
            <a:ext cx="30532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Adapted from: The Guardian, Nov 2012</a:t>
            </a:r>
          </a:p>
        </p:txBody>
      </p:sp>
    </p:spTree>
    <p:extLst>
      <p:ext uri="{BB962C8B-B14F-4D97-AF65-F5344CB8AC3E}">
        <p14:creationId xmlns:p14="http://schemas.microsoft.com/office/powerpoint/2010/main" val="2486077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Negotiated at COP21, adopted by consensus</a:t>
            </a:r>
          </a:p>
          <a:p>
            <a:endParaRPr lang="en-GB" dirty="0"/>
          </a:p>
          <a:p>
            <a:r>
              <a:rPr lang="en-GB" dirty="0"/>
              <a:t>Three key aims:</a:t>
            </a:r>
          </a:p>
          <a:p>
            <a:pPr lvl="1"/>
            <a:r>
              <a:rPr lang="en-GB" dirty="0"/>
              <a:t>Limiting global temperature increase below 2˚C, ideally to 1.5˚C</a:t>
            </a:r>
          </a:p>
          <a:p>
            <a:pPr lvl="1"/>
            <a:r>
              <a:rPr lang="en-GB" dirty="0"/>
              <a:t>Increasing ability to adapt to climate change impacts</a:t>
            </a:r>
          </a:p>
          <a:p>
            <a:pPr lvl="1"/>
            <a:r>
              <a:rPr lang="en-GB" dirty="0"/>
              <a:t>Finance flows that assist lowering GHG emissions / climate resilience</a:t>
            </a:r>
          </a:p>
          <a:p>
            <a:pPr lvl="1"/>
            <a:endParaRPr lang="en-GB" dirty="0"/>
          </a:p>
          <a:p>
            <a:r>
              <a:rPr lang="en-GB" dirty="0"/>
              <a:t>Also of importance:</a:t>
            </a:r>
          </a:p>
          <a:p>
            <a:pPr lvl="1"/>
            <a:r>
              <a:rPr lang="en-GB" dirty="0"/>
              <a:t>Achieve ‘peak global GHG emissions’ as soon as possible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Paris Agreement</a:t>
            </a:r>
          </a:p>
        </p:txBody>
      </p:sp>
    </p:spTree>
    <p:extLst>
      <p:ext uri="{BB962C8B-B14F-4D97-AF65-F5344CB8AC3E}">
        <p14:creationId xmlns:p14="http://schemas.microsoft.com/office/powerpoint/2010/main" val="251210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for signatures April 2016 (Earth Day)</a:t>
            </a:r>
          </a:p>
          <a:p>
            <a:r>
              <a:rPr lang="en-GB" dirty="0"/>
              <a:t>Ratified by 121 parties</a:t>
            </a:r>
          </a:p>
          <a:p>
            <a:r>
              <a:rPr lang="en-GB" dirty="0"/>
              <a:t>Came into force 04 November 2016</a:t>
            </a:r>
          </a:p>
          <a:p>
            <a:r>
              <a:rPr lang="en-GB" dirty="0"/>
              <a:t>Parties will define ‘Nationally Determined Contributions’ (NDCs)</a:t>
            </a:r>
          </a:p>
          <a:p>
            <a:pPr lvl="1"/>
            <a:r>
              <a:rPr lang="en-GB" dirty="0"/>
              <a:t>“Ambitious” and “Progressive”</a:t>
            </a:r>
          </a:p>
          <a:p>
            <a:endParaRPr lang="en-GB" dirty="0"/>
          </a:p>
          <a:p>
            <a:r>
              <a:rPr lang="en-GB" dirty="0"/>
              <a:t>Downside:</a:t>
            </a:r>
          </a:p>
          <a:p>
            <a:pPr lvl="1"/>
            <a:r>
              <a:rPr lang="en-GB" dirty="0"/>
              <a:t>NDC will NOT be binding</a:t>
            </a:r>
          </a:p>
          <a:p>
            <a:pPr lvl="1"/>
            <a:r>
              <a:rPr lang="en-GB" dirty="0"/>
              <a:t>No mechanism to set by certain date</a:t>
            </a:r>
          </a:p>
          <a:p>
            <a:pPr lvl="1"/>
            <a:r>
              <a:rPr lang="en-GB" dirty="0"/>
              <a:t>NO enforcement if NDC not met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Paris Agreement</a:t>
            </a:r>
          </a:p>
        </p:txBody>
      </p:sp>
    </p:spTree>
    <p:extLst>
      <p:ext uri="{BB962C8B-B14F-4D97-AF65-F5344CB8AC3E}">
        <p14:creationId xmlns:p14="http://schemas.microsoft.com/office/powerpoint/2010/main" val="333094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926" y="329501"/>
            <a:ext cx="7919974" cy="1429450"/>
          </a:xfrm>
        </p:spPr>
        <p:txBody>
          <a:bodyPr/>
          <a:lstStyle/>
          <a:p>
            <a:r>
              <a:rPr lang="en-GB" dirty="0"/>
              <a:t>NDC example (UK)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1496AC-71CB-5145-96B2-7214129A87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21" t="17580" r="6808" b="51676"/>
          <a:stretch>
            <a:fillRect/>
          </a:stretch>
        </p:blipFill>
        <p:spPr>
          <a:xfrm>
            <a:off x="2321667" y="1841770"/>
            <a:ext cx="6407285" cy="18741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BDAFA7-F8F1-9E33-4871-F6F12F9AAF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263" t="36623" r="5744" b="22739"/>
          <a:stretch>
            <a:fillRect/>
          </a:stretch>
        </p:blipFill>
        <p:spPr>
          <a:xfrm>
            <a:off x="2331396" y="3539627"/>
            <a:ext cx="6491592" cy="24773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699C91-D54D-A533-458D-A90FBD9F17CE}"/>
              </a:ext>
            </a:extLst>
          </p:cNvPr>
          <p:cNvSpPr txBox="1"/>
          <p:nvPr/>
        </p:nvSpPr>
        <p:spPr>
          <a:xfrm>
            <a:off x="0" y="6211669"/>
            <a:ext cx="914400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US" dirty="0"/>
              <a:t>https://assets.publishing.service.gov.uk/media/679b5ee8413ef177de146c1e/uk-2035-nationally-determined-contribution.pdf</a:t>
            </a:r>
          </a:p>
        </p:txBody>
      </p:sp>
    </p:spTree>
    <p:extLst>
      <p:ext uri="{BB962C8B-B14F-4D97-AF65-F5344CB8AC3E}">
        <p14:creationId xmlns:p14="http://schemas.microsoft.com/office/powerpoint/2010/main" val="416566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50670" y="6263635"/>
            <a:ext cx="6123086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https://climateactiontracker.org/climate-target-update-tracker/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B363BC-8C78-E256-F734-356CE94070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770" r="4766" b="10512"/>
          <a:stretch>
            <a:fillRect/>
          </a:stretch>
        </p:blipFill>
        <p:spPr>
          <a:xfrm>
            <a:off x="217860" y="975769"/>
            <a:ext cx="8708279" cy="473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35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BFCC0BF-3AB2-31A6-3B53-DDDD83B708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60" r="1986" b="5506"/>
          <a:stretch>
            <a:fillRect/>
          </a:stretch>
        </p:blipFill>
        <p:spPr>
          <a:xfrm>
            <a:off x="90791" y="1028999"/>
            <a:ext cx="8962417" cy="501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2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7BEC8E0-93F4-72D3-60FD-60D792EA0DC3}"/>
              </a:ext>
            </a:extLst>
          </p:cNvPr>
          <p:cNvSpPr txBox="1"/>
          <p:nvPr/>
        </p:nvSpPr>
        <p:spPr>
          <a:xfrm>
            <a:off x="0" y="6334780"/>
            <a:ext cx="2526957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sz="1400" dirty="0"/>
              <a:t>Source: Climate Action Tracker, Oct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32BD0A-E28C-5D43-A290-9E332C2275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72" r="4698" b="12726"/>
          <a:stretch>
            <a:fillRect/>
          </a:stretch>
        </p:blipFill>
        <p:spPr>
          <a:xfrm>
            <a:off x="-2054" y="1043275"/>
            <a:ext cx="9146054" cy="481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96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1575" y="1732106"/>
            <a:ext cx="7343775" cy="4351338"/>
          </a:xfrm>
        </p:spPr>
        <p:txBody>
          <a:bodyPr/>
          <a:lstStyle/>
          <a:p>
            <a:r>
              <a:rPr lang="en-GB" dirty="0"/>
              <a:t>Global stocktake</a:t>
            </a:r>
          </a:p>
          <a:p>
            <a:pPr lvl="1"/>
            <a:r>
              <a:rPr lang="en-GB" dirty="0"/>
              <a:t>First in 2023</a:t>
            </a:r>
          </a:p>
          <a:p>
            <a:r>
              <a:rPr lang="en-GB" dirty="0"/>
              <a:t>Financing</a:t>
            </a:r>
          </a:p>
          <a:p>
            <a:pPr lvl="1"/>
            <a:r>
              <a:rPr lang="en-GB" dirty="0"/>
              <a:t>US$100bn per year to assist developing countries</a:t>
            </a:r>
          </a:p>
          <a:p>
            <a:pPr lvl="2"/>
            <a:r>
              <a:rPr lang="en-GB" dirty="0"/>
              <a:t>NOT part of the Agreement and NOT legally binding</a:t>
            </a:r>
          </a:p>
          <a:p>
            <a:pPr lvl="1"/>
            <a:r>
              <a:rPr lang="en-GB" dirty="0"/>
              <a:t>Agreement outlines need to tackle both adaptation and mitigation through finance</a:t>
            </a:r>
          </a:p>
          <a:p>
            <a:pPr lvl="2"/>
            <a:r>
              <a:rPr lang="en-GB" dirty="0"/>
              <a:t>Adaptation less well represented in 2014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Objectives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227" y="4324350"/>
            <a:ext cx="5562600" cy="25336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674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Oxfam Blogs</a:t>
            </a:r>
          </a:p>
        </p:txBody>
      </p:sp>
    </p:spTree>
    <p:extLst>
      <p:ext uri="{BB962C8B-B14F-4D97-AF65-F5344CB8AC3E}">
        <p14:creationId xmlns:p14="http://schemas.microsoft.com/office/powerpoint/2010/main" val="2695881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It Be…?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39" y="1849582"/>
            <a:ext cx="7975311" cy="3987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48472"/>
            <a:ext cx="17972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err="1"/>
              <a:t>EcoWatch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65089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2 vs. 1.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418" y="1"/>
            <a:ext cx="56895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2"/>
          <p:cNvSpPr>
            <a:spLocks noGrp="1"/>
          </p:cNvSpPr>
          <p:nvPr>
            <p:ph type="title"/>
          </p:nvPr>
        </p:nvSpPr>
        <p:spPr>
          <a:xfrm>
            <a:off x="150446" y="334849"/>
            <a:ext cx="2023526" cy="1228200"/>
          </a:xfrm>
        </p:spPr>
        <p:txBody>
          <a:bodyPr/>
          <a:lstStyle/>
          <a:p>
            <a:r>
              <a:rPr lang="en-GB" dirty="0"/>
              <a:t>Why 2˚C?</a:t>
            </a:r>
          </a:p>
        </p:txBody>
      </p:sp>
    </p:spTree>
    <p:extLst>
      <p:ext uri="{BB962C8B-B14F-4D97-AF65-F5344CB8AC3E}">
        <p14:creationId xmlns:p14="http://schemas.microsoft.com/office/powerpoint/2010/main" val="2972336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94717" y="365126"/>
            <a:ext cx="7020633" cy="1325563"/>
          </a:xfrm>
        </p:spPr>
        <p:txBody>
          <a:bodyPr/>
          <a:lstStyle/>
          <a:p>
            <a:r>
              <a:rPr lang="en-GB" dirty="0"/>
              <a:t>Carbon Clock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40676" y="6334887"/>
            <a:ext cx="5677195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https://www.mcc-berlin.net/en/research/co2-budget.html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016E7B-C11E-1646-19E3-BE75483C1E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0" t="41409" r="21914" b="8591"/>
          <a:stretch>
            <a:fillRect/>
          </a:stretch>
        </p:blipFill>
        <p:spPr>
          <a:xfrm>
            <a:off x="232368" y="1348902"/>
            <a:ext cx="6257833" cy="35992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809DD8-BC7D-7770-9B42-B9B2104981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30" t="40958" r="22411" b="8942"/>
          <a:stretch>
            <a:fillRect/>
          </a:stretch>
        </p:blipFill>
        <p:spPr>
          <a:xfrm>
            <a:off x="2840771" y="2674465"/>
            <a:ext cx="6257833" cy="363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1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3165" y="2034603"/>
            <a:ext cx="6513614" cy="408247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polar bears…</a:t>
            </a:r>
          </a:p>
        </p:txBody>
      </p:sp>
    </p:spTree>
    <p:extLst>
      <p:ext uri="{BB962C8B-B14F-4D97-AF65-F5344CB8AC3E}">
        <p14:creationId xmlns:p14="http://schemas.microsoft.com/office/powerpoint/2010/main" val="121366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IPCC Special Report, October 2018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Understanding global warming of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>
                <a:cs typeface="Times New Roman" panose="02020603050405020304" pitchFamily="18" charset="0"/>
              </a:rPr>
              <a:t>C</a:t>
            </a:r>
          </a:p>
          <a:p>
            <a:pPr lvl="2"/>
            <a:r>
              <a:rPr lang="en-GB" dirty="0">
                <a:cs typeface="Times New Roman" panose="02020603050405020304" pitchFamily="18" charset="0"/>
              </a:rPr>
              <a:t>Human activities have caused global warming to a range of 0.8 – 1.2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>
                <a:cs typeface="Times New Roman" panose="02020603050405020304" pitchFamily="18" charset="0"/>
              </a:rPr>
              <a:t>C</a:t>
            </a:r>
          </a:p>
          <a:p>
            <a:pPr lvl="2"/>
            <a:r>
              <a:rPr lang="en-GB" dirty="0"/>
              <a:t>Warming at current level will continue to cause long-term changes to the climate system, but emissions alone will not cause global warming of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>
                <a:cs typeface="Times New Roman" panose="02020603050405020304" pitchFamily="18" charset="0"/>
              </a:rPr>
              <a:t>C</a:t>
            </a:r>
          </a:p>
          <a:p>
            <a:pPr lvl="2"/>
            <a:r>
              <a:rPr lang="en-GB" dirty="0"/>
              <a:t>Climate-related risks for natural / human systems are higher for warming of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>
                <a:cs typeface="Times New Roman" panose="02020603050405020304" pitchFamily="18" charset="0"/>
              </a:rPr>
              <a:t>C</a:t>
            </a:r>
            <a:r>
              <a:rPr lang="en-GB" dirty="0"/>
              <a:t> than at present.</a:t>
            </a:r>
            <a:endParaRPr lang="en-GB" dirty="0"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 years to save the planet…</a:t>
            </a:r>
          </a:p>
        </p:txBody>
      </p:sp>
    </p:spTree>
    <p:extLst>
      <p:ext uri="{BB962C8B-B14F-4D97-AF65-F5344CB8AC3E}">
        <p14:creationId xmlns:p14="http://schemas.microsoft.com/office/powerpoint/2010/main" val="60234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 change is happening…</a:t>
            </a:r>
          </a:p>
        </p:txBody>
      </p:sp>
      <p:pic>
        <p:nvPicPr>
          <p:cNvPr id="8194" name="Picture 2" descr="A satellite image of Ophelia as it struck Ireland on 16 October 20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68" y="1475550"/>
            <a:ext cx="4299790" cy="25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3583" t="43216" r="35395" b="15407"/>
          <a:stretch/>
        </p:blipFill>
        <p:spPr>
          <a:xfrm>
            <a:off x="2320737" y="2585911"/>
            <a:ext cx="4613642" cy="310236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48472"/>
            <a:ext cx="17537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Guardian</a:t>
            </a:r>
          </a:p>
        </p:txBody>
      </p:sp>
      <p:pic>
        <p:nvPicPr>
          <p:cNvPr id="8196" name="Picture 4" descr="Sweden has been hit by more than 60 forest fires this month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10" y="3695685"/>
            <a:ext cx="4410488" cy="294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7339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Comparison of predicted species loss (1.5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 compared with 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 to species loss &amp; extinction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7674457"/>
              </p:ext>
            </p:extLst>
          </p:nvPr>
        </p:nvGraphicFramePr>
        <p:xfrm>
          <a:off x="1553688" y="2501405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9014870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20110646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926757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Species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1.5</a:t>
                      </a:r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°</a:t>
                      </a:r>
                      <a:r>
                        <a:rPr lang="en-GB" dirty="0"/>
                        <a:t>C loss (predicted)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°</a:t>
                      </a:r>
                      <a:r>
                        <a:rPr lang="en-GB" dirty="0"/>
                        <a:t>C loss (predicted)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850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Insects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8991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0842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Vertebrates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17428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379516" y="4251503"/>
            <a:ext cx="6270172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Of 105,000 species studied, loss of over half of their climatically determined range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6548472"/>
            <a:ext cx="36919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Adapted from IPCC Special Report, 2018</a:t>
            </a:r>
          </a:p>
        </p:txBody>
      </p:sp>
    </p:spTree>
    <p:extLst>
      <p:ext uri="{BB962C8B-B14F-4D97-AF65-F5344CB8AC3E}">
        <p14:creationId xmlns:p14="http://schemas.microsoft.com/office/powerpoint/2010/main" val="44758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probability of a sea ice free Arctic summer being lower with warming limited to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</a:t>
            </a:r>
          </a:p>
          <a:p>
            <a:pPr lvl="1"/>
            <a:r>
              <a:rPr lang="en-GB" dirty="0"/>
              <a:t>One per century?</a:t>
            </a:r>
          </a:p>
          <a:p>
            <a:pPr lvl="1"/>
            <a:r>
              <a:rPr lang="en-GB" dirty="0"/>
              <a:t>If warming escalates, one per decade? (2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 and above)</a:t>
            </a:r>
          </a:p>
          <a:p>
            <a:pPr lvl="1"/>
            <a:endParaRPr lang="en-GB" dirty="0"/>
          </a:p>
          <a:p>
            <a:r>
              <a:rPr lang="en-GB" dirty="0"/>
              <a:t>Shift ranges of marine mammals to higher latitudes</a:t>
            </a:r>
          </a:p>
          <a:p>
            <a:pPr lvl="1"/>
            <a:r>
              <a:rPr lang="en-GB" dirty="0"/>
              <a:t>Loss of coastal resources</a:t>
            </a:r>
          </a:p>
          <a:p>
            <a:pPr lvl="1"/>
            <a:r>
              <a:rPr lang="en-GB" dirty="0"/>
              <a:t>Reduce productivity of fisheries / aquaculture (low latitudes)</a:t>
            </a:r>
          </a:p>
          <a:p>
            <a:pPr lvl="1"/>
            <a:endParaRPr lang="en-GB" dirty="0"/>
          </a:p>
          <a:p>
            <a:r>
              <a:rPr lang="en-GB" dirty="0"/>
              <a:t>Coral reef decline</a:t>
            </a:r>
          </a:p>
          <a:p>
            <a:pPr lvl="1"/>
            <a:r>
              <a:rPr lang="en-GB" dirty="0"/>
              <a:t>70-90% if limited to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</a:t>
            </a:r>
          </a:p>
          <a:p>
            <a:pPr lvl="1"/>
            <a:r>
              <a:rPr lang="en-GB" dirty="0"/>
              <a:t>&gt;99% at 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 or more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 ice free Arctic? Other marine issues?</a:t>
            </a:r>
          </a:p>
        </p:txBody>
      </p:sp>
    </p:spTree>
    <p:extLst>
      <p:ext uri="{BB962C8B-B14F-4D97-AF65-F5344CB8AC3E}">
        <p14:creationId xmlns:p14="http://schemas.microsoft.com/office/powerpoint/2010/main" val="392342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Paris Agreement efforts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GHG emissions in 2030 of 52-58 GtCO</a:t>
            </a:r>
            <a:r>
              <a:rPr lang="en-GB" baseline="-25000" dirty="0"/>
              <a:t>2</a:t>
            </a:r>
            <a:r>
              <a:rPr lang="en-GB" dirty="0"/>
              <a:t>e/</a:t>
            </a:r>
            <a:r>
              <a:rPr lang="en-GB" dirty="0" err="1"/>
              <a:t>yr</a:t>
            </a:r>
            <a:endParaRPr lang="en-GB" dirty="0"/>
          </a:p>
          <a:p>
            <a:pPr lvl="1"/>
            <a:r>
              <a:rPr lang="en-GB" dirty="0"/>
              <a:t>This is NOT enough to limit warming to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</a:t>
            </a:r>
          </a:p>
          <a:p>
            <a:r>
              <a:rPr lang="en-GB" dirty="0"/>
              <a:t>Avoiding overshoot and reliance on CDR requires emissions to fall before 2030</a:t>
            </a:r>
          </a:p>
          <a:p>
            <a:r>
              <a:rPr lang="en-GB" dirty="0"/>
              <a:t>What sort of levels would be required?</a:t>
            </a:r>
          </a:p>
          <a:p>
            <a:pPr lvl="1"/>
            <a:r>
              <a:rPr lang="en-GB" dirty="0"/>
              <a:t>Below 35 GtCO</a:t>
            </a:r>
            <a:r>
              <a:rPr lang="en-GB" baseline="-25000" dirty="0"/>
              <a:t>2</a:t>
            </a:r>
            <a:r>
              <a:rPr lang="en-GB" dirty="0"/>
              <a:t>e/</a:t>
            </a:r>
            <a:r>
              <a:rPr lang="en-GB" dirty="0" err="1"/>
              <a:t>yr</a:t>
            </a:r>
            <a:r>
              <a:rPr lang="en-GB" dirty="0"/>
              <a:t> in 2030</a:t>
            </a:r>
          </a:p>
          <a:p>
            <a:pPr lvl="1"/>
            <a:r>
              <a:rPr lang="en-GB" dirty="0"/>
              <a:t>Even 25-30 GtCO</a:t>
            </a:r>
            <a:r>
              <a:rPr lang="en-GB" baseline="-25000" dirty="0"/>
              <a:t>2</a:t>
            </a:r>
            <a:r>
              <a:rPr lang="en-GB" dirty="0"/>
              <a:t>e/</a:t>
            </a:r>
            <a:r>
              <a:rPr lang="en-GB" dirty="0" err="1"/>
              <a:t>yr</a:t>
            </a:r>
            <a:r>
              <a:rPr lang="en-GB" dirty="0"/>
              <a:t> in 2030</a:t>
            </a:r>
          </a:p>
          <a:p>
            <a:pPr lvl="1"/>
            <a:r>
              <a:rPr lang="en-GB" dirty="0"/>
              <a:t>Current pathways predict warming of 3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 by 2100 with continued warming</a:t>
            </a:r>
          </a:p>
          <a:p>
            <a:pPr lvl="1"/>
            <a:r>
              <a:rPr lang="en-GB" dirty="0"/>
              <a:t>The lower the emission in 2030, the lower challenge to limiting warming to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/>
              <a:t>C with limited or no overshoot</a:t>
            </a:r>
          </a:p>
          <a:p>
            <a:pPr lvl="1"/>
            <a:r>
              <a:rPr lang="en-GB" dirty="0"/>
              <a:t>Risks from delayed actions include cost escalation, lock-in of carbon emitting infrastructure &amp; reduced flexibility in response later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42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28FEC9C-B052-3DBC-EB6B-32E8EAE3A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successes:</a:t>
            </a:r>
          </a:p>
          <a:p>
            <a:pPr lvl="1"/>
            <a:r>
              <a:rPr lang="en-GB" dirty="0"/>
              <a:t>Adaptation considered as important as reduction of emissions</a:t>
            </a:r>
          </a:p>
          <a:p>
            <a:pPr lvl="1"/>
            <a:r>
              <a:rPr lang="en-GB" dirty="0"/>
              <a:t>Far greater support needed to finance developing countries</a:t>
            </a:r>
          </a:p>
          <a:p>
            <a:pPr lvl="1"/>
            <a:r>
              <a:rPr lang="en-GB" dirty="0"/>
              <a:t>Agreement to bring down emissions</a:t>
            </a:r>
          </a:p>
          <a:p>
            <a:pPr lvl="1"/>
            <a:r>
              <a:rPr lang="en-GB" dirty="0"/>
              <a:t>Finalising guidance on achieving the Paris Agreement</a:t>
            </a:r>
          </a:p>
          <a:p>
            <a:pPr lvl="1"/>
            <a:endParaRPr lang="en-GB" dirty="0"/>
          </a:p>
          <a:p>
            <a:r>
              <a:rPr lang="en-GB" dirty="0"/>
              <a:t>Criticisms </a:t>
            </a:r>
          </a:p>
          <a:p>
            <a:pPr lvl="1"/>
            <a:r>
              <a:rPr lang="en-GB" dirty="0"/>
              <a:t>Unfortunately, the world is still off track in achieving 1.5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°</a:t>
            </a:r>
            <a:r>
              <a:rPr lang="en-GB" dirty="0">
                <a:cs typeface="Times New Roman" panose="02020603050405020304" pitchFamily="18" charset="0"/>
              </a:rPr>
              <a:t>C</a:t>
            </a:r>
          </a:p>
          <a:p>
            <a:pPr lvl="1"/>
            <a:r>
              <a:rPr lang="en-GB" dirty="0">
                <a:cs typeface="Times New Roman" panose="02020603050405020304" pitchFamily="18" charset="0"/>
              </a:rPr>
              <a:t>Lacking stronger cut to emissions</a:t>
            </a:r>
          </a:p>
          <a:p>
            <a:pPr lvl="1"/>
            <a:r>
              <a:rPr lang="en-GB" dirty="0">
                <a:cs typeface="Times New Roman" panose="02020603050405020304" pitchFamily="18" charset="0"/>
              </a:rPr>
              <a:t>Failed to agree “loss and damage” finance</a:t>
            </a:r>
          </a:p>
          <a:p>
            <a:pPr lvl="1"/>
            <a:r>
              <a:rPr lang="en-GB" dirty="0">
                <a:cs typeface="Times New Roman" panose="02020603050405020304" pitchFamily="18" charset="0"/>
              </a:rPr>
              <a:t>Coal – “phase down” rather than “phase out”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7F17EB-84C4-16D2-CF49-8B77A06E4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COP26 achieve?</a:t>
            </a:r>
          </a:p>
        </p:txBody>
      </p:sp>
    </p:spTree>
    <p:extLst>
      <p:ext uri="{BB962C8B-B14F-4D97-AF65-F5344CB8AC3E}">
        <p14:creationId xmlns:p14="http://schemas.microsoft.com/office/powerpoint/2010/main" val="290091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4906D3-A650-BCC0-34CF-57334F6E3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233" y="365126"/>
            <a:ext cx="7619117" cy="1325563"/>
          </a:xfrm>
        </p:spPr>
        <p:txBody>
          <a:bodyPr/>
          <a:lstStyle/>
          <a:p>
            <a:r>
              <a:rPr lang="en-GB" dirty="0"/>
              <a:t>What about current UK commitments?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F4DAA-8D3E-A970-DA57-D295EA0AA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76" t="12291" r="33124" b="5937"/>
          <a:stretch/>
        </p:blipFill>
        <p:spPr>
          <a:xfrm>
            <a:off x="3467100" y="1620839"/>
            <a:ext cx="5486400" cy="4984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6BBEDF-FED8-09D9-F3BE-F272A4AFB905}"/>
              </a:ext>
            </a:extLst>
          </p:cNvPr>
          <p:cNvSpPr txBox="1"/>
          <p:nvPr/>
        </p:nvSpPr>
        <p:spPr>
          <a:xfrm>
            <a:off x="0" y="5934670"/>
            <a:ext cx="3276600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https://www.gov.uk/government/speeches/pm-speech-on-net-zero-20-september-2023</a:t>
            </a:r>
          </a:p>
        </p:txBody>
      </p:sp>
    </p:spTree>
    <p:extLst>
      <p:ext uri="{BB962C8B-B14F-4D97-AF65-F5344CB8AC3E}">
        <p14:creationId xmlns:p14="http://schemas.microsoft.com/office/powerpoint/2010/main" val="341888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4349D5-7058-22C0-6040-8386EBC71A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5" t="11468" r="1947" b="5378"/>
          <a:stretch>
            <a:fillRect/>
          </a:stretch>
        </p:blipFill>
        <p:spPr>
          <a:xfrm>
            <a:off x="135012" y="1080096"/>
            <a:ext cx="8831018" cy="50690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D34D4B-AB0A-A0EE-40C7-120071FE03B4}"/>
              </a:ext>
            </a:extLst>
          </p:cNvPr>
          <p:cNvSpPr txBox="1"/>
          <p:nvPr/>
        </p:nvSpPr>
        <p:spPr>
          <a:xfrm>
            <a:off x="0" y="6548472"/>
            <a:ext cx="28783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www.edie.net</a:t>
            </a:r>
            <a:r>
              <a:rPr lang="en-GB" sz="1400" dirty="0"/>
              <a:t>, October 2025</a:t>
            </a:r>
          </a:p>
        </p:txBody>
      </p:sp>
    </p:spTree>
    <p:extLst>
      <p:ext uri="{BB962C8B-B14F-4D97-AF65-F5344CB8AC3E}">
        <p14:creationId xmlns:p14="http://schemas.microsoft.com/office/powerpoint/2010/main" val="152236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q1CSfddlg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4704" y="1497406"/>
            <a:ext cx="8321766" cy="468099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Final Perspective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324383" y="6251760"/>
            <a:ext cx="6613285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>
                <a:hlinkClick r:id="rId4"/>
              </a:rPr>
              <a:t>https://www.youtube.com/watch?time_continue=3&amp;v=Zq1CSfddlgU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40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NASA (</a:t>
            </a:r>
            <a:r>
              <a:rPr lang="en-GB" dirty="0">
                <a:hlinkClick r:id="rId2"/>
              </a:rPr>
              <a:t>www.nasa.gov</a:t>
            </a:r>
            <a:r>
              <a:rPr lang="en-GB" dirty="0"/>
              <a:t>)</a:t>
            </a:r>
          </a:p>
          <a:p>
            <a:r>
              <a:rPr lang="en-GB" dirty="0"/>
              <a:t>World Bank (</a:t>
            </a:r>
            <a:r>
              <a:rPr lang="en-GB" dirty="0">
                <a:hlinkClick r:id="rId3"/>
              </a:rPr>
              <a:t>www.worldbank.org</a:t>
            </a:r>
            <a:r>
              <a:rPr lang="en-GB" dirty="0"/>
              <a:t>) </a:t>
            </a:r>
          </a:p>
          <a:p>
            <a:r>
              <a:rPr lang="en-GB" dirty="0"/>
              <a:t>UNHCR – The UN Refugee Agency (</a:t>
            </a:r>
            <a:r>
              <a:rPr lang="en-GB" dirty="0">
                <a:hlinkClick r:id="rId4"/>
              </a:rPr>
              <a:t>www.unhcr.org</a:t>
            </a:r>
            <a:r>
              <a:rPr lang="en-GB" dirty="0"/>
              <a:t>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 </a:t>
            </a:r>
          </a:p>
          <a:p>
            <a:r>
              <a:rPr lang="en-GB" dirty="0"/>
              <a:t>Climate Change Committee (</a:t>
            </a:r>
            <a:r>
              <a:rPr lang="en-GB" dirty="0">
                <a:hlinkClick r:id="rId6"/>
              </a:rPr>
              <a:t>www.theccc.org.uk</a:t>
            </a:r>
            <a:r>
              <a:rPr lang="en-GB" dirty="0"/>
              <a:t>)</a:t>
            </a:r>
          </a:p>
          <a:p>
            <a:r>
              <a:rPr lang="en-GB" dirty="0"/>
              <a:t>United Nations Framework on Climate Change (</a:t>
            </a:r>
            <a:r>
              <a:rPr lang="en-GB" dirty="0">
                <a:hlinkClick r:id="rId7"/>
              </a:rPr>
              <a:t>www.newsroom.unfccc.int</a:t>
            </a:r>
            <a:r>
              <a:rPr lang="en-GB" dirty="0"/>
              <a:t>)</a:t>
            </a:r>
          </a:p>
          <a:p>
            <a:r>
              <a:rPr lang="en-GB" dirty="0"/>
              <a:t>Nature (</a:t>
            </a:r>
            <a:r>
              <a:rPr lang="en-GB" dirty="0">
                <a:hlinkClick r:id="rId8"/>
              </a:rPr>
              <a:t>www.nature.com</a:t>
            </a:r>
            <a:r>
              <a:rPr lang="en-GB" dirty="0"/>
              <a:t>)</a:t>
            </a:r>
          </a:p>
          <a:p>
            <a:r>
              <a:rPr lang="en-GB" dirty="0"/>
              <a:t>NDC Registry (</a:t>
            </a:r>
            <a:r>
              <a:rPr lang="en-GB" dirty="0">
                <a:hlinkClick r:id="rId9"/>
              </a:rPr>
              <a:t>www.unfccc.int/NDCREG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1558</Words>
  <Application>Microsoft Office PowerPoint</Application>
  <PresentationFormat>On-screen Show (4:3)</PresentationFormat>
  <Paragraphs>275</Paragraphs>
  <Slides>64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9" baseType="lpstr">
      <vt:lpstr>Arial</vt:lpstr>
      <vt:lpstr>Calibri</vt:lpstr>
      <vt:lpstr>Cambria</vt:lpstr>
      <vt:lpstr>Times New Roman</vt:lpstr>
      <vt:lpstr>Cloud skipper design template</vt:lpstr>
      <vt:lpstr>Low Carbon Technologies</vt:lpstr>
      <vt:lpstr>Todays Topic</vt:lpstr>
      <vt:lpstr>What’s the issue with CO2?</vt:lpstr>
      <vt:lpstr>CO2 concentrations</vt:lpstr>
      <vt:lpstr>Natural CO2 flows</vt:lpstr>
      <vt:lpstr>NASA video</vt:lpstr>
      <vt:lpstr>Its not JUST CO2…</vt:lpstr>
      <vt:lpstr>Vital signs….</vt:lpstr>
      <vt:lpstr>Rising global temperatures</vt:lpstr>
      <vt:lpstr>Rising sea levels</vt:lpstr>
      <vt:lpstr>Arctic Sea Ice Minimum</vt:lpstr>
      <vt:lpstr>Arctic Sea Ice Video</vt:lpstr>
      <vt:lpstr>PowerPoint Presentation</vt:lpstr>
      <vt:lpstr>PowerPoint Presentation</vt:lpstr>
      <vt:lpstr>Land Ice (Antarctica)</vt:lpstr>
      <vt:lpstr>Land ice (Greenland)</vt:lpstr>
      <vt:lpstr>Antarctica temperatures 2022</vt:lpstr>
      <vt:lpstr>PowerPoint Presentation</vt:lpstr>
      <vt:lpstr>PowerPoint Presentation</vt:lpstr>
      <vt:lpstr>Which countries are to blame?</vt:lpstr>
      <vt:lpstr>PowerPoint Presentation</vt:lpstr>
      <vt:lpstr>PowerPoint Presentation</vt:lpstr>
      <vt:lpstr>PowerPoint Presentation</vt:lpstr>
      <vt:lpstr>PowerPoint Presentation</vt:lpstr>
      <vt:lpstr>UK Policy Developments</vt:lpstr>
      <vt:lpstr>PowerPoint Presentation</vt:lpstr>
      <vt:lpstr>UK road to net zero</vt:lpstr>
      <vt:lpstr>Meeting 6th carbon budget</vt:lpstr>
      <vt:lpstr>PowerPoint Presentation</vt:lpstr>
      <vt:lpstr>PowerPoint Presentation</vt:lpstr>
      <vt:lpstr>Key priority actions (2025 report)</vt:lpstr>
      <vt:lpstr>Strategy to achieve the budgets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UNFCCC</vt:lpstr>
      <vt:lpstr>Significant Achievements</vt:lpstr>
      <vt:lpstr>PowerPoint Presentation</vt:lpstr>
      <vt:lpstr>Paris Agreement</vt:lpstr>
      <vt:lpstr>Paris Agreement</vt:lpstr>
      <vt:lpstr>NDC example (UK)</vt:lpstr>
      <vt:lpstr>PowerPoint Presentation</vt:lpstr>
      <vt:lpstr>PowerPoint Presentation</vt:lpstr>
      <vt:lpstr>PowerPoint Presentation</vt:lpstr>
      <vt:lpstr>Other Objectives</vt:lpstr>
      <vt:lpstr>Will It Be…?</vt:lpstr>
      <vt:lpstr>Why 2˚C?</vt:lpstr>
      <vt:lpstr>Carbon Clock</vt:lpstr>
      <vt:lpstr>For the polar bears…</vt:lpstr>
      <vt:lpstr>12 years to save the planet…</vt:lpstr>
      <vt:lpstr>Climate change is happening…</vt:lpstr>
      <vt:lpstr>Limit to species loss &amp; extinction</vt:lpstr>
      <vt:lpstr>Sea ice free Arctic? Other marine issues?</vt:lpstr>
      <vt:lpstr>Current Paris Agreement efforts</vt:lpstr>
      <vt:lpstr>What did COP26 achieve?</vt:lpstr>
      <vt:lpstr>What about current UK commitments?</vt:lpstr>
      <vt:lpstr>PowerPoint Presentation</vt:lpstr>
      <vt:lpstr>A Final Perspective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3</cp:revision>
  <dcterms:created xsi:type="dcterms:W3CDTF">2017-01-04T09:10:00Z</dcterms:created>
  <dcterms:modified xsi:type="dcterms:W3CDTF">2025-10-03T14:11:36Z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