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9" r:id="rId9"/>
    <p:sldId id="267" r:id="rId10"/>
    <p:sldId id="268" r:id="rId11"/>
    <p:sldId id="262" r:id="rId12"/>
    <p:sldId id="270" r:id="rId13"/>
    <p:sldId id="263" r:id="rId14"/>
    <p:sldId id="264" r:id="rId15"/>
    <p:sldId id="272" r:id="rId16"/>
    <p:sldId id="273" r:id="rId17"/>
    <p:sldId id="274" r:id="rId18"/>
    <p:sldId id="275" r:id="rId19"/>
    <p:sldId id="265" r:id="rId20"/>
    <p:sldId id="266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48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6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625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672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076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913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436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21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97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00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761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549835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160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5985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5267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690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664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9D45F-F2DD-484B-B77C-ADC376BA6DEF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883DEB-5D4F-4F60-8415-89F34C2A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27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Data Structures &amp; OOPS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83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header file ?</a:t>
            </a:r>
          </a:p>
          <a:p>
            <a:endParaRPr lang="en-GB" dirty="0"/>
          </a:p>
          <a:p>
            <a:r>
              <a:rPr lang="en-GB" dirty="0" smtClean="0"/>
              <a:t>What is a source file ?</a:t>
            </a:r>
          </a:p>
          <a:p>
            <a:endParaRPr lang="en-GB" dirty="0"/>
          </a:p>
          <a:p>
            <a:r>
              <a:rPr lang="en-GB" dirty="0" smtClean="0"/>
              <a:t>What will your program contain at least one of  ?</a:t>
            </a:r>
          </a:p>
          <a:p>
            <a:endParaRPr lang="en-GB" dirty="0"/>
          </a:p>
          <a:p>
            <a:r>
              <a:rPr lang="en-GB" dirty="0" smtClean="0"/>
              <a:t>How many “main” functions are required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69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Outline the purpose and be able to utilise </a:t>
            </a:r>
            <a:r>
              <a:rPr lang="en-GB" dirty="0" err="1" smtClean="0"/>
              <a:t>structs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Explain what object-oriented development is</a:t>
            </a:r>
          </a:p>
          <a:p>
            <a:endParaRPr lang="en-GB" dirty="0"/>
          </a:p>
          <a:p>
            <a:r>
              <a:rPr lang="en-GB" dirty="0" smtClean="0"/>
              <a:t>Explain the purpose of classes</a:t>
            </a:r>
          </a:p>
          <a:p>
            <a:endParaRPr lang="en-GB" dirty="0"/>
          </a:p>
          <a:p>
            <a:r>
              <a:rPr lang="en-GB" dirty="0" smtClean="0"/>
              <a:t>Implement a small program that makes use of object-orientated development practices</a:t>
            </a:r>
          </a:p>
        </p:txBody>
      </p:sp>
    </p:spTree>
    <p:extLst>
      <p:ext uri="{BB962C8B-B14F-4D97-AF65-F5344CB8AC3E}">
        <p14:creationId xmlns:p14="http://schemas.microsoft.com/office/powerpoint/2010/main" val="416090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Structs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Grouped list of associated variables</a:t>
            </a:r>
          </a:p>
          <a:p>
            <a:endParaRPr lang="en-GB" dirty="0"/>
          </a:p>
          <a:p>
            <a:r>
              <a:rPr lang="en-GB" dirty="0" smtClean="0"/>
              <a:t>Variables may be of different type / size</a:t>
            </a:r>
          </a:p>
          <a:p>
            <a:endParaRPr lang="en-GB" dirty="0"/>
          </a:p>
          <a:p>
            <a:r>
              <a:rPr lang="en-GB" dirty="0" smtClean="0"/>
              <a:t>Provided type alias</a:t>
            </a:r>
          </a:p>
          <a:p>
            <a:endParaRPr lang="en-GB" dirty="0"/>
          </a:p>
          <a:p>
            <a:r>
              <a:rPr lang="en-GB" dirty="0" smtClean="0"/>
              <a:t>Individual Entities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93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Struct</a:t>
            </a:r>
            <a:r>
              <a:rPr lang="en-GB" dirty="0" smtClean="0"/>
              <a:t> Declaration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130" t="41071" r="34116" b="28644"/>
          <a:stretch/>
        </p:blipFill>
        <p:spPr>
          <a:xfrm>
            <a:off x="838199" y="1577788"/>
            <a:ext cx="9056571" cy="306593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60396" y="1577788"/>
            <a:ext cx="2964581" cy="1868056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13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</a:t>
            </a:r>
            <a:r>
              <a:rPr lang="en-GB" dirty="0" err="1" smtClean="0"/>
              <a:t>Structs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data types</a:t>
            </a:r>
          </a:p>
          <a:p>
            <a:endParaRPr lang="en-GB" dirty="0"/>
          </a:p>
          <a:p>
            <a:r>
              <a:rPr lang="en-GB" dirty="0" smtClean="0"/>
              <a:t>Staggered in size</a:t>
            </a:r>
          </a:p>
          <a:p>
            <a:endParaRPr lang="en-GB" dirty="0"/>
          </a:p>
          <a:p>
            <a:r>
              <a:rPr lang="en-GB" dirty="0" smtClean="0"/>
              <a:t>Easily created and referenced</a:t>
            </a:r>
          </a:p>
          <a:p>
            <a:endParaRPr lang="en-GB" dirty="0"/>
          </a:p>
          <a:p>
            <a:r>
              <a:rPr lang="en-GB" dirty="0" smtClean="0"/>
              <a:t>Publicly accessible members  by default</a:t>
            </a:r>
          </a:p>
          <a:p>
            <a:endParaRPr lang="en-GB" dirty="0"/>
          </a:p>
          <a:p>
            <a:r>
              <a:rPr lang="en-GB" dirty="0" smtClean="0"/>
              <a:t>Make code a little more manageable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20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Struct</a:t>
            </a:r>
            <a:r>
              <a:rPr lang="en-GB" dirty="0" smtClean="0"/>
              <a:t> 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Publicly accessible by default</a:t>
            </a:r>
          </a:p>
          <a:p>
            <a:endParaRPr lang="en-GB" dirty="0"/>
          </a:p>
          <a:p>
            <a:r>
              <a:rPr lang="en-GB" dirty="0" smtClean="0"/>
              <a:t>Hangover from C development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45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Object-Orientation in C++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C++ is an object </a:t>
            </a:r>
            <a:r>
              <a:rPr lang="en-GB" dirty="0" smtClean="0"/>
              <a:t>oriented </a:t>
            </a:r>
            <a:r>
              <a:rPr lang="en-GB" dirty="0"/>
              <a:t>extension of C.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Developed by </a:t>
            </a:r>
            <a:r>
              <a:rPr lang="en-GB" dirty="0" err="1"/>
              <a:t>Bjarne</a:t>
            </a:r>
            <a:r>
              <a:rPr lang="en-GB" dirty="0"/>
              <a:t> </a:t>
            </a:r>
            <a:r>
              <a:rPr lang="en-GB" dirty="0" err="1"/>
              <a:t>Stroustrup</a:t>
            </a:r>
            <a:r>
              <a:rPr lang="en-GB" dirty="0"/>
              <a:t> the early 1980’s at Bell Laboratories.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Neither C or C++ were designed for use outside Bell Labs, but were widely accepted by Universities who took up the UNIX operating system.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 important factor here is that unlike other languages like Small talk, Java and C# it wasn’t designed to be object orientated. </a:t>
            </a:r>
            <a:r>
              <a:rPr lang="en-GB" b="1" dirty="0"/>
              <a:t>C++ is an extension of C.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48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Object-Oriented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/>
            <a:r>
              <a:rPr lang="en-GB" dirty="0"/>
              <a:t>Is a programming </a:t>
            </a:r>
            <a:r>
              <a:rPr lang="en-GB" dirty="0" smtClean="0"/>
              <a:t>paradigm</a:t>
            </a:r>
          </a:p>
          <a:p>
            <a:endParaRPr lang="en-GB" dirty="0" smtClean="0"/>
          </a:p>
          <a:p>
            <a:r>
              <a:rPr lang="en-GB" dirty="0" smtClean="0"/>
              <a:t>Non-procedural approach.</a:t>
            </a:r>
          </a:p>
          <a:p>
            <a:endParaRPr lang="en-GB" dirty="0"/>
          </a:p>
          <a:p>
            <a:r>
              <a:rPr lang="en-GB" dirty="0" smtClean="0"/>
              <a:t>Contained entities called objects to store both data and provide functionality.</a:t>
            </a:r>
          </a:p>
          <a:p>
            <a:endParaRPr lang="en-GB" dirty="0"/>
          </a:p>
          <a:p>
            <a:r>
              <a:rPr lang="en-GB" dirty="0" smtClean="0"/>
              <a:t>Prescriptive definitions given of the structure of what an object will contain (classes)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9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Object-Oriented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encapsulation</a:t>
            </a:r>
          </a:p>
          <a:p>
            <a:r>
              <a:rPr lang="en-US" dirty="0"/>
              <a:t>polymorphism</a:t>
            </a:r>
          </a:p>
          <a:p>
            <a:r>
              <a:rPr lang="en-US" dirty="0"/>
              <a:t>inheritance</a:t>
            </a:r>
          </a:p>
          <a:p>
            <a:r>
              <a:rPr lang="en-US" dirty="0"/>
              <a:t>abstraction</a:t>
            </a:r>
          </a:p>
          <a:p>
            <a:r>
              <a:rPr lang="en-US" dirty="0"/>
              <a:t>reuse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3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711" y="1708201"/>
            <a:ext cx="8596668" cy="3880773"/>
          </a:xfrm>
        </p:spPr>
        <p:txBody>
          <a:bodyPr/>
          <a:lstStyle/>
          <a:p>
            <a:r>
              <a:rPr lang="en-GB" dirty="0" smtClean="0"/>
              <a:t>Definition for an object</a:t>
            </a:r>
          </a:p>
          <a:p>
            <a:endParaRPr lang="en-GB" dirty="0"/>
          </a:p>
          <a:p>
            <a:r>
              <a:rPr lang="en-GB" dirty="0" smtClean="0"/>
              <a:t>Fundamental component of object-oriented programming</a:t>
            </a:r>
          </a:p>
          <a:p>
            <a:endParaRPr lang="en-GB" dirty="0"/>
          </a:p>
          <a:p>
            <a:r>
              <a:rPr lang="en-GB" dirty="0" smtClean="0"/>
              <a:t>Provide access modifier differentiation</a:t>
            </a:r>
          </a:p>
          <a:p>
            <a:endParaRPr lang="en-GB" dirty="0"/>
          </a:p>
          <a:p>
            <a:r>
              <a:rPr lang="en-GB" dirty="0" smtClean="0"/>
              <a:t>Provides associated methods</a:t>
            </a:r>
          </a:p>
          <a:p>
            <a:endParaRPr lang="en-GB" dirty="0"/>
          </a:p>
          <a:p>
            <a:r>
              <a:rPr lang="en-GB" dirty="0" smtClean="0"/>
              <a:t>Contains attributes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605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The cleanest way to implement a class is using two files. 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A header file (</a:t>
            </a:r>
            <a:r>
              <a:rPr lang="en-GB" sz="2400" dirty="0" err="1"/>
              <a:t>myClass.h</a:t>
            </a:r>
            <a:r>
              <a:rPr lang="en-GB" sz="2400" dirty="0"/>
              <a:t>) 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A source file (myClass.cpp)</a:t>
            </a:r>
          </a:p>
          <a:p>
            <a:pPr>
              <a:lnSpc>
                <a:spcPct val="80000"/>
              </a:lnSpc>
            </a:pP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/>
              <a:t>This has the advantages that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The header file provides an overview of the class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We can easily include our classes in other programs.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64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Example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820" t="19226" r="67242" b="23243"/>
          <a:stretch/>
        </p:blipFill>
        <p:spPr>
          <a:xfrm>
            <a:off x="798303" y="1790299"/>
            <a:ext cx="4861351" cy="463707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513" t="18785" r="63718" b="23660"/>
          <a:stretch/>
        </p:blipFill>
        <p:spPr>
          <a:xfrm>
            <a:off x="6765263" y="1790299"/>
            <a:ext cx="4121568" cy="415591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08185" y="1367692"/>
            <a:ext cx="2954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Book.h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765263" y="1367692"/>
            <a:ext cx="2954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Book.cpp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92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Constructor</a:t>
            </a:r>
          </a:p>
          <a:p>
            <a:endParaRPr lang="en-GB" dirty="0" smtClean="0"/>
          </a:p>
          <a:p>
            <a:r>
              <a:rPr lang="en-GB" dirty="0" smtClean="0"/>
              <a:t>Destructor</a:t>
            </a:r>
          </a:p>
          <a:p>
            <a:endParaRPr lang="en-GB" dirty="0" smtClean="0"/>
          </a:p>
          <a:p>
            <a:r>
              <a:rPr lang="en-GB" dirty="0" smtClean="0"/>
              <a:t>Attributes/Variables</a:t>
            </a:r>
          </a:p>
          <a:p>
            <a:endParaRPr lang="en-GB" dirty="0" smtClean="0"/>
          </a:p>
          <a:p>
            <a:r>
              <a:rPr lang="en-GB" dirty="0" smtClean="0"/>
              <a:t>Methods/Functions</a:t>
            </a:r>
          </a:p>
          <a:p>
            <a:endParaRPr lang="en-GB" dirty="0" smtClean="0"/>
          </a:p>
          <a:p>
            <a:r>
              <a:rPr lang="en-GB" dirty="0" smtClean="0"/>
              <a:t>Access Modifiers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15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400" dirty="0"/>
              <a:t>The constructor is called for each object we create here we may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Allocate memory required for the object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Set variables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Pre-process inputs to create the class</a:t>
            </a:r>
          </a:p>
          <a:p>
            <a:pPr>
              <a:lnSpc>
                <a:spcPct val="80000"/>
              </a:lnSpc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Note that there is no return type, the constructor gives back the object is has created. </a:t>
            </a:r>
          </a:p>
          <a:p>
            <a:pPr>
              <a:lnSpc>
                <a:spcPct val="80000"/>
              </a:lnSpc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The constructor can be overloaded (we can have multiple versions which accept different parameters).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513" t="18785" r="78530" b="69957"/>
          <a:stretch/>
        </p:blipFill>
        <p:spPr>
          <a:xfrm>
            <a:off x="6568039" y="2776418"/>
            <a:ext cx="2137422" cy="81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02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The destructor is called to clean up after an object it may;</a:t>
            </a:r>
          </a:p>
          <a:p>
            <a:pPr lvl="1"/>
            <a:r>
              <a:rPr lang="en-GB" sz="2400" dirty="0"/>
              <a:t>free/delete memory</a:t>
            </a:r>
          </a:p>
          <a:p>
            <a:pPr lvl="1">
              <a:buNone/>
            </a:pPr>
            <a:endParaRPr lang="en-GB" sz="2400" dirty="0"/>
          </a:p>
          <a:p>
            <a:r>
              <a:rPr lang="en-GB" sz="2600" dirty="0" smtClean="0"/>
              <a:t>This </a:t>
            </a:r>
            <a:r>
              <a:rPr lang="en-GB" sz="2600" dirty="0"/>
              <a:t>is because C++ is unmanaged code</a:t>
            </a:r>
          </a:p>
          <a:p>
            <a:r>
              <a:rPr lang="en-GB" sz="2600" dirty="0"/>
              <a:t>Managed languages such as Java/C# have a garbage collector which runs periodically and disposes of objects which are no longer required. </a:t>
            </a:r>
          </a:p>
          <a:p>
            <a:r>
              <a:rPr lang="en-GB" sz="2600" dirty="0"/>
              <a:t>It is called when the object is deleted using </a:t>
            </a:r>
            <a:r>
              <a:rPr lang="en-GB" sz="2600" b="1" dirty="0"/>
              <a:t>delete</a:t>
            </a:r>
            <a:endParaRPr lang="en-US" sz="2600" b="1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513" t="19448" r="71427" b="59748"/>
          <a:stretch/>
        </p:blipFill>
        <p:spPr>
          <a:xfrm>
            <a:off x="6792157" y="2725636"/>
            <a:ext cx="3088961" cy="150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4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Attributes</a:t>
            </a:r>
          </a:p>
          <a:p>
            <a:pPr lvl="1"/>
            <a:r>
              <a:rPr lang="en-GB" sz="2400" dirty="0"/>
              <a:t>Aka member variables</a:t>
            </a:r>
          </a:p>
          <a:p>
            <a:pPr lvl="2"/>
            <a:r>
              <a:rPr lang="en-GB" sz="2000" dirty="0"/>
              <a:t>As this name suggests they are variables which are part of the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16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Methods</a:t>
            </a:r>
          </a:p>
          <a:p>
            <a:pPr lvl="1"/>
            <a:r>
              <a:rPr lang="en-GB" sz="2400" dirty="0"/>
              <a:t>Aka member functions</a:t>
            </a:r>
          </a:p>
          <a:p>
            <a:pPr lvl="2"/>
            <a:r>
              <a:rPr lang="en-GB" sz="2000" dirty="0"/>
              <a:t>F</a:t>
            </a:r>
            <a:r>
              <a:rPr lang="en-GB" sz="2000" dirty="0" smtClean="0"/>
              <a:t>unctions </a:t>
            </a:r>
            <a:r>
              <a:rPr lang="en-GB" sz="2000" dirty="0"/>
              <a:t>which operate on the class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41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Instance of the structure defined by a class</a:t>
            </a:r>
          </a:p>
          <a:p>
            <a:endParaRPr lang="en-GB" dirty="0"/>
          </a:p>
          <a:p>
            <a:r>
              <a:rPr lang="en-GB" dirty="0" smtClean="0"/>
              <a:t>Individual entity</a:t>
            </a:r>
          </a:p>
          <a:p>
            <a:endParaRPr lang="en-GB" dirty="0"/>
          </a:p>
          <a:p>
            <a:r>
              <a:rPr lang="en-GB" dirty="0" smtClean="0"/>
              <a:t>All operations on the object affect only that instance of the object</a:t>
            </a:r>
          </a:p>
          <a:p>
            <a:endParaRPr lang="en-GB" dirty="0"/>
          </a:p>
          <a:p>
            <a:r>
              <a:rPr lang="en-GB" dirty="0" smtClean="0"/>
              <a:t>Software representation of a real world item.</a:t>
            </a:r>
          </a:p>
        </p:txBody>
      </p:sp>
    </p:spTree>
    <p:extLst>
      <p:ext uri="{BB962C8B-B14F-4D97-AF65-F5344CB8AC3E}">
        <p14:creationId xmlns:p14="http://schemas.microsoft.com/office/powerpoint/2010/main" val="158547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Instantiation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33" t="18413" r="57657" b="32376"/>
          <a:stretch/>
        </p:blipFill>
        <p:spPr>
          <a:xfrm>
            <a:off x="775375" y="1617210"/>
            <a:ext cx="6615325" cy="472882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300294" y="2197916"/>
            <a:ext cx="1879134" cy="2013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694576" y="4320330"/>
            <a:ext cx="2332140" cy="2013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694577" y="4580389"/>
            <a:ext cx="2969702" cy="20879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508308" y="4789181"/>
            <a:ext cx="1518408" cy="2274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30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Files Structure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36287" y="3041887"/>
            <a:ext cx="145968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MyClass.cpp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36287" y="1930400"/>
            <a:ext cx="145968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MyClass.h</a:t>
            </a:r>
            <a:endParaRPr lang="en-GB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923096" y="1930400"/>
            <a:ext cx="145968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main.h</a:t>
            </a:r>
            <a:endParaRPr lang="en-GB" dirty="0" smtClean="0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655362" y="2115066"/>
            <a:ext cx="116765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557802" y="2460413"/>
            <a:ext cx="3301" cy="452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576050" y="2488714"/>
            <a:ext cx="919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Includes</a:t>
            </a:r>
            <a:endParaRPr lang="en-GB" sz="1200" dirty="0"/>
          </a:p>
        </p:txBody>
      </p:sp>
      <p:sp>
        <p:nvSpPr>
          <p:cNvPr id="17" name="TextBox 16"/>
          <p:cNvSpPr txBox="1"/>
          <p:nvPr/>
        </p:nvSpPr>
        <p:spPr>
          <a:xfrm>
            <a:off x="2779228" y="2161232"/>
            <a:ext cx="919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Includes</a:t>
            </a:r>
            <a:endParaRPr lang="en-GB" sz="1200" dirty="0"/>
          </a:p>
        </p:txBody>
      </p:sp>
      <p:sp>
        <p:nvSpPr>
          <p:cNvPr id="18" name="TextBox 17"/>
          <p:cNvSpPr txBox="1"/>
          <p:nvPr/>
        </p:nvSpPr>
        <p:spPr>
          <a:xfrm>
            <a:off x="6693016" y="1930399"/>
            <a:ext cx="145968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Main.cpp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5452692" y="2068900"/>
            <a:ext cx="116765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5576558" y="2115066"/>
            <a:ext cx="919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Includes</a:t>
            </a:r>
            <a:endParaRPr lang="en-GB" sz="1200" dirty="0"/>
          </a:p>
        </p:txBody>
      </p:sp>
      <p:sp>
        <p:nvSpPr>
          <p:cNvPr id="21" name="Oval 20"/>
          <p:cNvSpPr/>
          <p:nvPr/>
        </p:nvSpPr>
        <p:spPr>
          <a:xfrm>
            <a:off x="3823017" y="1658471"/>
            <a:ext cx="1629675" cy="11072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61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C++ provides object extensions to C</a:t>
            </a:r>
          </a:p>
          <a:p>
            <a:endParaRPr lang="en-GB" dirty="0"/>
          </a:p>
          <a:p>
            <a:r>
              <a:rPr lang="en-GB" dirty="0" smtClean="0"/>
              <a:t>Classes are the template for an object</a:t>
            </a:r>
          </a:p>
          <a:p>
            <a:endParaRPr lang="en-GB" dirty="0"/>
          </a:p>
          <a:p>
            <a:r>
              <a:rPr lang="en-GB" dirty="0" smtClean="0"/>
              <a:t>Objects are self contained entities</a:t>
            </a:r>
          </a:p>
          <a:p>
            <a:endParaRPr lang="en-GB" dirty="0"/>
          </a:p>
          <a:p>
            <a:r>
              <a:rPr lang="en-GB" dirty="0" smtClean="0"/>
              <a:t>Objects must be instantiated before 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24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557</TotalTime>
  <Words>542</Words>
  <Application>Microsoft Office PowerPoint</Application>
  <PresentationFormat>Widescreen</PresentationFormat>
  <Paragraphs>142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Trebuchet MS</vt:lpstr>
      <vt:lpstr>Wingdings 3</vt:lpstr>
      <vt:lpstr>Facet</vt:lpstr>
      <vt:lpstr> Data Structures &amp; OOPS</vt:lpstr>
      <vt:lpstr>Recap</vt:lpstr>
      <vt:lpstr>Aims</vt:lpstr>
      <vt:lpstr>Structs</vt:lpstr>
      <vt:lpstr>Struct Declaration</vt:lpstr>
      <vt:lpstr>Advantages of Structs</vt:lpstr>
      <vt:lpstr>Struct Disadvantages</vt:lpstr>
      <vt:lpstr>Object-Orientation in C++</vt:lpstr>
      <vt:lpstr>Object-Oriented Development</vt:lpstr>
      <vt:lpstr>Object-Oriented Concepts</vt:lpstr>
      <vt:lpstr>Classes</vt:lpstr>
      <vt:lpstr>Class Implementation</vt:lpstr>
      <vt:lpstr>Class Example </vt:lpstr>
      <vt:lpstr>Class Elements</vt:lpstr>
      <vt:lpstr>Constructor</vt:lpstr>
      <vt:lpstr>Destructor</vt:lpstr>
      <vt:lpstr>Attributes</vt:lpstr>
      <vt:lpstr>Methods</vt:lpstr>
      <vt:lpstr>Objects</vt:lpstr>
      <vt:lpstr>Instantiation</vt:lpstr>
      <vt:lpstr>Class Files Structure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Structures</dc:title>
  <dc:creator>Administrator</dc:creator>
  <cp:lastModifiedBy>Administrator</cp:lastModifiedBy>
  <cp:revision>44</cp:revision>
  <dcterms:created xsi:type="dcterms:W3CDTF">2017-10-24T21:15:47Z</dcterms:created>
  <dcterms:modified xsi:type="dcterms:W3CDTF">2017-10-25T06:33:12Z</dcterms:modified>
</cp:coreProperties>
</file>