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notesMasterIdLst>
    <p:notesMasterId r:id="rId22"/>
  </p:notesMasterIdLst>
  <p:sldIdLst>
    <p:sldId id="256" r:id="rId2"/>
    <p:sldId id="273" r:id="rId3"/>
    <p:sldId id="272" r:id="rId4"/>
    <p:sldId id="259" r:id="rId5"/>
    <p:sldId id="258" r:id="rId6"/>
    <p:sldId id="280" r:id="rId7"/>
    <p:sldId id="265" r:id="rId8"/>
    <p:sldId id="263" r:id="rId9"/>
    <p:sldId id="267" r:id="rId10"/>
    <p:sldId id="269" r:id="rId11"/>
    <p:sldId id="278" r:id="rId12"/>
    <p:sldId id="279" r:id="rId13"/>
    <p:sldId id="283" r:id="rId14"/>
    <p:sldId id="271" r:id="rId15"/>
    <p:sldId id="266" r:id="rId16"/>
    <p:sldId id="270" r:id="rId17"/>
    <p:sldId id="260" r:id="rId18"/>
    <p:sldId id="285" r:id="rId19"/>
    <p:sldId id="286" r:id="rId20"/>
    <p:sldId id="282" r:id="rId21"/>
  </p:sldIdLst>
  <p:sldSz cx="9144000" cy="6858000" type="screen4x3"/>
  <p:notesSz cx="6669088"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09">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813" autoAdjust="0"/>
  </p:normalViewPr>
  <p:slideViewPr>
    <p:cSldViewPr>
      <p:cViewPr varScale="1">
        <p:scale>
          <a:sx n="82" d="100"/>
          <a:sy n="82" d="100"/>
        </p:scale>
        <p:origin x="2454" y="90"/>
      </p:cViewPr>
      <p:guideLst>
        <p:guide orient="horz" pos="2160"/>
        <p:guide pos="2880"/>
      </p:guideLst>
    </p:cSldViewPr>
  </p:slideViewPr>
  <p:notesTextViewPr>
    <p:cViewPr>
      <p:scale>
        <a:sx n="1" d="1"/>
        <a:sy n="1" d="1"/>
      </p:scale>
      <p:origin x="0" y="0"/>
    </p:cViewPr>
  </p:notesTextViewPr>
  <p:notesViewPr>
    <p:cSldViewPr>
      <p:cViewPr varScale="1">
        <p:scale>
          <a:sx n="52" d="100"/>
          <a:sy n="52" d="100"/>
        </p:scale>
        <p:origin x="-2958" y="-84"/>
      </p:cViewPr>
      <p:guideLst>
        <p:guide orient="horz" pos="3109"/>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080A5-B907-4DFF-B299-69C22C0012C2}"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286FA52F-A91F-4495-92FD-5DEF0E6719F3}">
      <dgm:prSet phldrT="[Text]"/>
      <dgm:spPr/>
      <dgm:t>
        <a:bodyPr/>
        <a:lstStyle/>
        <a:p>
          <a:r>
            <a:rPr lang="en-GB" dirty="0"/>
            <a:t>Health and Wellbeing </a:t>
          </a:r>
        </a:p>
      </dgm:t>
    </dgm:pt>
    <dgm:pt modelId="{E5843364-64C1-4652-9D24-435AB1EF7BEB}" type="parTrans" cxnId="{B535D544-2676-42DD-95CA-23FE2B28705E}">
      <dgm:prSet/>
      <dgm:spPr/>
      <dgm:t>
        <a:bodyPr/>
        <a:lstStyle/>
        <a:p>
          <a:endParaRPr lang="en-GB"/>
        </a:p>
      </dgm:t>
    </dgm:pt>
    <dgm:pt modelId="{581BE80A-4FE7-4C6D-A2D3-DD07C625F4AA}" type="sibTrans" cxnId="{B535D544-2676-42DD-95CA-23FE2B28705E}">
      <dgm:prSet/>
      <dgm:spPr/>
      <dgm:t>
        <a:bodyPr/>
        <a:lstStyle/>
        <a:p>
          <a:endParaRPr lang="en-GB"/>
        </a:p>
      </dgm:t>
    </dgm:pt>
    <dgm:pt modelId="{8190C202-7A61-4C90-8A02-0A7F4288F153}">
      <dgm:prSet phldrT="[Text]"/>
      <dgm:spPr/>
      <dgm:t>
        <a:bodyPr/>
        <a:lstStyle/>
        <a:p>
          <a:r>
            <a:rPr lang="en-GB" dirty="0"/>
            <a:t>Diet </a:t>
          </a:r>
        </a:p>
        <a:p>
          <a:r>
            <a:rPr lang="en-GB" dirty="0"/>
            <a:t>(Healthy Eating ) </a:t>
          </a:r>
        </a:p>
      </dgm:t>
    </dgm:pt>
    <dgm:pt modelId="{C9D355FD-21C4-4754-92AE-DB5B605DBFF8}" type="parTrans" cxnId="{6A6D133C-7EF7-4724-B357-ED20F93C98DB}">
      <dgm:prSet/>
      <dgm:spPr/>
      <dgm:t>
        <a:bodyPr/>
        <a:lstStyle/>
        <a:p>
          <a:endParaRPr lang="en-GB"/>
        </a:p>
      </dgm:t>
    </dgm:pt>
    <dgm:pt modelId="{F6F0A2BF-E985-4814-85CE-0DE424F1547C}" type="sibTrans" cxnId="{6A6D133C-7EF7-4724-B357-ED20F93C98DB}">
      <dgm:prSet/>
      <dgm:spPr/>
      <dgm:t>
        <a:bodyPr/>
        <a:lstStyle/>
        <a:p>
          <a:endParaRPr lang="en-GB"/>
        </a:p>
      </dgm:t>
    </dgm:pt>
    <dgm:pt modelId="{0FB1A4E6-AC91-4161-BA9B-2FE34313E967}">
      <dgm:prSet phldrT="[Text]"/>
      <dgm:spPr/>
      <dgm:t>
        <a:bodyPr/>
        <a:lstStyle/>
        <a:p>
          <a:r>
            <a:rPr lang="en-GB" dirty="0"/>
            <a:t>Sexual Health </a:t>
          </a:r>
        </a:p>
      </dgm:t>
    </dgm:pt>
    <dgm:pt modelId="{DA158F55-61A5-42D1-839C-1DD74FEA4A00}" type="parTrans" cxnId="{A9217985-9F97-45E3-BCFB-AAC07E5EE69F}">
      <dgm:prSet/>
      <dgm:spPr/>
      <dgm:t>
        <a:bodyPr/>
        <a:lstStyle/>
        <a:p>
          <a:endParaRPr lang="en-GB"/>
        </a:p>
      </dgm:t>
    </dgm:pt>
    <dgm:pt modelId="{6AD38C4D-727B-4C20-A1A0-4A1707A08F4D}" type="sibTrans" cxnId="{A9217985-9F97-45E3-BCFB-AAC07E5EE69F}">
      <dgm:prSet/>
      <dgm:spPr/>
      <dgm:t>
        <a:bodyPr/>
        <a:lstStyle/>
        <a:p>
          <a:endParaRPr lang="en-GB"/>
        </a:p>
      </dgm:t>
    </dgm:pt>
    <dgm:pt modelId="{5DCD0B6C-D995-402A-A08A-B30E00274334}">
      <dgm:prSet phldrT="[Text]"/>
      <dgm:spPr/>
      <dgm:t>
        <a:bodyPr/>
        <a:lstStyle/>
        <a:p>
          <a:r>
            <a:rPr lang="en-GB" dirty="0"/>
            <a:t>Mental Health </a:t>
          </a:r>
        </a:p>
      </dgm:t>
    </dgm:pt>
    <dgm:pt modelId="{AE4ACA05-9DCF-46BA-9230-AF1046697AEF}" type="parTrans" cxnId="{FD27D34A-026D-42E5-A363-B1851E9A9278}">
      <dgm:prSet/>
      <dgm:spPr/>
      <dgm:t>
        <a:bodyPr/>
        <a:lstStyle/>
        <a:p>
          <a:endParaRPr lang="en-GB"/>
        </a:p>
      </dgm:t>
    </dgm:pt>
    <dgm:pt modelId="{515C80AE-9B4C-466D-B1AE-D392F7F74EB0}" type="sibTrans" cxnId="{FD27D34A-026D-42E5-A363-B1851E9A9278}">
      <dgm:prSet/>
      <dgm:spPr/>
      <dgm:t>
        <a:bodyPr/>
        <a:lstStyle/>
        <a:p>
          <a:endParaRPr lang="en-GB"/>
        </a:p>
      </dgm:t>
    </dgm:pt>
    <dgm:pt modelId="{5B61396C-FF14-4725-8725-9401669838F5}">
      <dgm:prSet phldrT="[Text]"/>
      <dgm:spPr/>
      <dgm:t>
        <a:bodyPr/>
        <a:lstStyle/>
        <a:p>
          <a:r>
            <a:rPr lang="en-GB" dirty="0"/>
            <a:t>Unhealthy behaviours </a:t>
          </a:r>
        </a:p>
      </dgm:t>
    </dgm:pt>
    <dgm:pt modelId="{E1F849B1-4189-45C8-BFDE-AB4DFF695D4D}" type="parTrans" cxnId="{9B66B0AE-AC4E-4364-80B2-833906973346}">
      <dgm:prSet/>
      <dgm:spPr/>
      <dgm:t>
        <a:bodyPr/>
        <a:lstStyle/>
        <a:p>
          <a:endParaRPr lang="en-GB"/>
        </a:p>
      </dgm:t>
    </dgm:pt>
    <dgm:pt modelId="{D7A6D353-77D4-49D7-B727-7709F239F785}" type="sibTrans" cxnId="{9B66B0AE-AC4E-4364-80B2-833906973346}">
      <dgm:prSet/>
      <dgm:spPr/>
      <dgm:t>
        <a:bodyPr/>
        <a:lstStyle/>
        <a:p>
          <a:endParaRPr lang="en-GB"/>
        </a:p>
      </dgm:t>
    </dgm:pt>
    <dgm:pt modelId="{184BABBE-10A1-4D0B-9F1D-BEE8EF34CFEF}">
      <dgm:prSet/>
      <dgm:spPr/>
      <dgm:t>
        <a:bodyPr/>
        <a:lstStyle/>
        <a:p>
          <a:r>
            <a:rPr lang="en-GB" dirty="0"/>
            <a:t>Counselling</a:t>
          </a:r>
        </a:p>
      </dgm:t>
    </dgm:pt>
    <dgm:pt modelId="{577B1F33-73D9-467F-BA73-E8E4F2BCB1D8}" type="parTrans" cxnId="{E86B33CD-CF84-4526-B6B1-3E62DF55F66F}">
      <dgm:prSet/>
      <dgm:spPr/>
      <dgm:t>
        <a:bodyPr/>
        <a:lstStyle/>
        <a:p>
          <a:endParaRPr lang="en-GB"/>
        </a:p>
      </dgm:t>
    </dgm:pt>
    <dgm:pt modelId="{C6C4AF77-C00C-404C-9045-C42F0BA1565E}" type="sibTrans" cxnId="{E86B33CD-CF84-4526-B6B1-3E62DF55F66F}">
      <dgm:prSet/>
      <dgm:spPr/>
      <dgm:t>
        <a:bodyPr/>
        <a:lstStyle/>
        <a:p>
          <a:endParaRPr lang="en-GB"/>
        </a:p>
      </dgm:t>
    </dgm:pt>
    <dgm:pt modelId="{5B64A0D4-365E-4597-A050-242C552B4063}">
      <dgm:prSet/>
      <dgm:spPr/>
      <dgm:t>
        <a:bodyPr/>
        <a:lstStyle/>
        <a:p>
          <a:r>
            <a:rPr lang="en-GB" dirty="0"/>
            <a:t>Nursing</a:t>
          </a:r>
        </a:p>
      </dgm:t>
    </dgm:pt>
    <dgm:pt modelId="{DFC8538B-B59E-48A9-A051-F5C9265C5479}" type="parTrans" cxnId="{563A0EBA-4B7C-455F-BD3C-1D07965A92A8}">
      <dgm:prSet/>
      <dgm:spPr/>
      <dgm:t>
        <a:bodyPr/>
        <a:lstStyle/>
        <a:p>
          <a:endParaRPr lang="en-GB"/>
        </a:p>
      </dgm:t>
    </dgm:pt>
    <dgm:pt modelId="{F83E2F4F-913A-40AB-A3CB-ADF92DA71325}" type="sibTrans" cxnId="{563A0EBA-4B7C-455F-BD3C-1D07965A92A8}">
      <dgm:prSet/>
      <dgm:spPr/>
      <dgm:t>
        <a:bodyPr/>
        <a:lstStyle/>
        <a:p>
          <a:endParaRPr lang="en-GB"/>
        </a:p>
      </dgm:t>
    </dgm:pt>
    <dgm:pt modelId="{C89AAEE1-50B6-4D9A-AFA7-4BBB7A6378A7}" type="pres">
      <dgm:prSet presAssocID="{1B8080A5-B907-4DFF-B299-69C22C0012C2}" presName="cycle" presStyleCnt="0">
        <dgm:presLayoutVars>
          <dgm:chMax val="1"/>
          <dgm:dir/>
          <dgm:animLvl val="ctr"/>
          <dgm:resizeHandles val="exact"/>
        </dgm:presLayoutVars>
      </dgm:prSet>
      <dgm:spPr/>
    </dgm:pt>
    <dgm:pt modelId="{4D31049E-D582-4E8D-A84E-98F946C4A816}" type="pres">
      <dgm:prSet presAssocID="{286FA52F-A91F-4495-92FD-5DEF0E6719F3}" presName="centerShape" presStyleLbl="node0" presStyleIdx="0" presStyleCnt="1"/>
      <dgm:spPr/>
    </dgm:pt>
    <dgm:pt modelId="{7D7FC425-7111-4D22-A30C-19A3422712F6}" type="pres">
      <dgm:prSet presAssocID="{C9D355FD-21C4-4754-92AE-DB5B605DBFF8}" presName="Name9" presStyleLbl="parChTrans1D2" presStyleIdx="0" presStyleCnt="6"/>
      <dgm:spPr/>
    </dgm:pt>
    <dgm:pt modelId="{B4F9F633-0331-4503-9733-C8E9B690938E}" type="pres">
      <dgm:prSet presAssocID="{C9D355FD-21C4-4754-92AE-DB5B605DBFF8}" presName="connTx" presStyleLbl="parChTrans1D2" presStyleIdx="0" presStyleCnt="6"/>
      <dgm:spPr/>
    </dgm:pt>
    <dgm:pt modelId="{2AED4789-AA3C-4131-A9FE-CEA22F1F1550}" type="pres">
      <dgm:prSet presAssocID="{8190C202-7A61-4C90-8A02-0A7F4288F153}" presName="node" presStyleLbl="node1" presStyleIdx="0" presStyleCnt="6">
        <dgm:presLayoutVars>
          <dgm:bulletEnabled val="1"/>
        </dgm:presLayoutVars>
      </dgm:prSet>
      <dgm:spPr/>
    </dgm:pt>
    <dgm:pt modelId="{28E8A927-B60B-444D-BB4B-E010A8C5D967}" type="pres">
      <dgm:prSet presAssocID="{DA158F55-61A5-42D1-839C-1DD74FEA4A00}" presName="Name9" presStyleLbl="parChTrans1D2" presStyleIdx="1" presStyleCnt="6"/>
      <dgm:spPr/>
    </dgm:pt>
    <dgm:pt modelId="{5B56E65C-CA37-4E4D-9FD1-D4B9864C10B7}" type="pres">
      <dgm:prSet presAssocID="{DA158F55-61A5-42D1-839C-1DD74FEA4A00}" presName="connTx" presStyleLbl="parChTrans1D2" presStyleIdx="1" presStyleCnt="6"/>
      <dgm:spPr/>
    </dgm:pt>
    <dgm:pt modelId="{871E41FD-E582-47FA-9011-FD0F2F0CCD16}" type="pres">
      <dgm:prSet presAssocID="{0FB1A4E6-AC91-4161-BA9B-2FE34313E967}" presName="node" presStyleLbl="node1" presStyleIdx="1" presStyleCnt="6">
        <dgm:presLayoutVars>
          <dgm:bulletEnabled val="1"/>
        </dgm:presLayoutVars>
      </dgm:prSet>
      <dgm:spPr/>
    </dgm:pt>
    <dgm:pt modelId="{248DBDED-2D9A-4BF6-983E-910AB78C9306}" type="pres">
      <dgm:prSet presAssocID="{AE4ACA05-9DCF-46BA-9230-AF1046697AEF}" presName="Name9" presStyleLbl="parChTrans1D2" presStyleIdx="2" presStyleCnt="6"/>
      <dgm:spPr/>
    </dgm:pt>
    <dgm:pt modelId="{B0616447-0119-4F7A-81D4-D0204A24D135}" type="pres">
      <dgm:prSet presAssocID="{AE4ACA05-9DCF-46BA-9230-AF1046697AEF}" presName="connTx" presStyleLbl="parChTrans1D2" presStyleIdx="2" presStyleCnt="6"/>
      <dgm:spPr/>
    </dgm:pt>
    <dgm:pt modelId="{B9D068B3-A50F-4755-88B2-B92780086FED}" type="pres">
      <dgm:prSet presAssocID="{5DCD0B6C-D995-402A-A08A-B30E00274334}" presName="node" presStyleLbl="node1" presStyleIdx="2" presStyleCnt="6">
        <dgm:presLayoutVars>
          <dgm:bulletEnabled val="1"/>
        </dgm:presLayoutVars>
      </dgm:prSet>
      <dgm:spPr/>
    </dgm:pt>
    <dgm:pt modelId="{9A140470-FDF7-4B83-9D0E-ACD0C0BA378B}" type="pres">
      <dgm:prSet presAssocID="{E1F849B1-4189-45C8-BFDE-AB4DFF695D4D}" presName="Name9" presStyleLbl="parChTrans1D2" presStyleIdx="3" presStyleCnt="6"/>
      <dgm:spPr/>
    </dgm:pt>
    <dgm:pt modelId="{5F08F35F-17D4-414F-AF66-103769711470}" type="pres">
      <dgm:prSet presAssocID="{E1F849B1-4189-45C8-BFDE-AB4DFF695D4D}" presName="connTx" presStyleLbl="parChTrans1D2" presStyleIdx="3" presStyleCnt="6"/>
      <dgm:spPr/>
    </dgm:pt>
    <dgm:pt modelId="{78D59523-3A4B-451D-8711-37B9439D5655}" type="pres">
      <dgm:prSet presAssocID="{5B61396C-FF14-4725-8725-9401669838F5}" presName="node" presStyleLbl="node1" presStyleIdx="3" presStyleCnt="6">
        <dgm:presLayoutVars>
          <dgm:bulletEnabled val="1"/>
        </dgm:presLayoutVars>
      </dgm:prSet>
      <dgm:spPr/>
    </dgm:pt>
    <dgm:pt modelId="{AEC04BA4-093E-4E49-AB37-425A57A98383}" type="pres">
      <dgm:prSet presAssocID="{577B1F33-73D9-467F-BA73-E8E4F2BCB1D8}" presName="Name9" presStyleLbl="parChTrans1D2" presStyleIdx="4" presStyleCnt="6"/>
      <dgm:spPr/>
    </dgm:pt>
    <dgm:pt modelId="{BA1195BA-9081-43E7-AD51-A2BEA7F5C6E9}" type="pres">
      <dgm:prSet presAssocID="{577B1F33-73D9-467F-BA73-E8E4F2BCB1D8}" presName="connTx" presStyleLbl="parChTrans1D2" presStyleIdx="4" presStyleCnt="6"/>
      <dgm:spPr/>
    </dgm:pt>
    <dgm:pt modelId="{A42CC852-464F-4F67-802A-BFAD6BDD830A}" type="pres">
      <dgm:prSet presAssocID="{184BABBE-10A1-4D0B-9F1D-BEE8EF34CFEF}" presName="node" presStyleLbl="node1" presStyleIdx="4" presStyleCnt="6">
        <dgm:presLayoutVars>
          <dgm:bulletEnabled val="1"/>
        </dgm:presLayoutVars>
      </dgm:prSet>
      <dgm:spPr/>
    </dgm:pt>
    <dgm:pt modelId="{A641157D-A69D-44F5-8725-6F47CE8C36E6}" type="pres">
      <dgm:prSet presAssocID="{DFC8538B-B59E-48A9-A051-F5C9265C5479}" presName="Name9" presStyleLbl="parChTrans1D2" presStyleIdx="5" presStyleCnt="6"/>
      <dgm:spPr/>
    </dgm:pt>
    <dgm:pt modelId="{68F9A0ED-4715-4921-B4AA-34495C1D7E00}" type="pres">
      <dgm:prSet presAssocID="{DFC8538B-B59E-48A9-A051-F5C9265C5479}" presName="connTx" presStyleLbl="parChTrans1D2" presStyleIdx="5" presStyleCnt="6"/>
      <dgm:spPr/>
    </dgm:pt>
    <dgm:pt modelId="{88253438-3E19-464C-8C44-6FB4E9F75948}" type="pres">
      <dgm:prSet presAssocID="{5B64A0D4-365E-4597-A050-242C552B4063}" presName="node" presStyleLbl="node1" presStyleIdx="5" presStyleCnt="6">
        <dgm:presLayoutVars>
          <dgm:bulletEnabled val="1"/>
        </dgm:presLayoutVars>
      </dgm:prSet>
      <dgm:spPr/>
    </dgm:pt>
  </dgm:ptLst>
  <dgm:cxnLst>
    <dgm:cxn modelId="{9A42B206-6CA3-48E9-B981-611055A89046}" type="presOf" srcId="{E1F849B1-4189-45C8-BFDE-AB4DFF695D4D}" destId="{5F08F35F-17D4-414F-AF66-103769711470}" srcOrd="1" destOrd="0" presId="urn:microsoft.com/office/officeart/2005/8/layout/radial1"/>
    <dgm:cxn modelId="{F61A140D-42C3-4AFD-B216-B3FAF1FEEE6A}" type="presOf" srcId="{DA158F55-61A5-42D1-839C-1DD74FEA4A00}" destId="{28E8A927-B60B-444D-BB4B-E010A8C5D967}" srcOrd="0" destOrd="0" presId="urn:microsoft.com/office/officeart/2005/8/layout/radial1"/>
    <dgm:cxn modelId="{2FC67014-7ABE-4F61-A114-8CFF89FAF466}" type="presOf" srcId="{577B1F33-73D9-467F-BA73-E8E4F2BCB1D8}" destId="{BA1195BA-9081-43E7-AD51-A2BEA7F5C6E9}" srcOrd="1" destOrd="0" presId="urn:microsoft.com/office/officeart/2005/8/layout/radial1"/>
    <dgm:cxn modelId="{DBD5462E-BFF9-46CE-9EDA-69CA67EF6C01}" type="presOf" srcId="{DA158F55-61A5-42D1-839C-1DD74FEA4A00}" destId="{5B56E65C-CA37-4E4D-9FD1-D4B9864C10B7}" srcOrd="1" destOrd="0" presId="urn:microsoft.com/office/officeart/2005/8/layout/radial1"/>
    <dgm:cxn modelId="{6A6D133C-7EF7-4724-B357-ED20F93C98DB}" srcId="{286FA52F-A91F-4495-92FD-5DEF0E6719F3}" destId="{8190C202-7A61-4C90-8A02-0A7F4288F153}" srcOrd="0" destOrd="0" parTransId="{C9D355FD-21C4-4754-92AE-DB5B605DBFF8}" sibTransId="{F6F0A2BF-E985-4814-85CE-0DE424F1547C}"/>
    <dgm:cxn modelId="{F2292E41-058C-4207-B73E-340311179AAE}" type="presOf" srcId="{1B8080A5-B907-4DFF-B299-69C22C0012C2}" destId="{C89AAEE1-50B6-4D9A-AFA7-4BBB7A6378A7}" srcOrd="0" destOrd="0" presId="urn:microsoft.com/office/officeart/2005/8/layout/radial1"/>
    <dgm:cxn modelId="{865C8444-9839-4E29-A7B1-83243881935B}" type="presOf" srcId="{DFC8538B-B59E-48A9-A051-F5C9265C5479}" destId="{68F9A0ED-4715-4921-B4AA-34495C1D7E00}" srcOrd="1" destOrd="0" presId="urn:microsoft.com/office/officeart/2005/8/layout/radial1"/>
    <dgm:cxn modelId="{B535D544-2676-42DD-95CA-23FE2B28705E}" srcId="{1B8080A5-B907-4DFF-B299-69C22C0012C2}" destId="{286FA52F-A91F-4495-92FD-5DEF0E6719F3}" srcOrd="0" destOrd="0" parTransId="{E5843364-64C1-4652-9D24-435AB1EF7BEB}" sibTransId="{581BE80A-4FE7-4C6D-A2D3-DD07C625F4AA}"/>
    <dgm:cxn modelId="{42C40865-B4A4-496B-B275-DB8A86E3ED69}" type="presOf" srcId="{286FA52F-A91F-4495-92FD-5DEF0E6719F3}" destId="{4D31049E-D582-4E8D-A84E-98F946C4A816}" srcOrd="0" destOrd="0" presId="urn:microsoft.com/office/officeart/2005/8/layout/radial1"/>
    <dgm:cxn modelId="{51B23A6A-F322-4D35-8107-67605B016010}" type="presOf" srcId="{AE4ACA05-9DCF-46BA-9230-AF1046697AEF}" destId="{248DBDED-2D9A-4BF6-983E-910AB78C9306}" srcOrd="0" destOrd="0" presId="urn:microsoft.com/office/officeart/2005/8/layout/radial1"/>
    <dgm:cxn modelId="{FD27D34A-026D-42E5-A363-B1851E9A9278}" srcId="{286FA52F-A91F-4495-92FD-5DEF0E6719F3}" destId="{5DCD0B6C-D995-402A-A08A-B30E00274334}" srcOrd="2" destOrd="0" parTransId="{AE4ACA05-9DCF-46BA-9230-AF1046697AEF}" sibTransId="{515C80AE-9B4C-466D-B1AE-D392F7F74EB0}"/>
    <dgm:cxn modelId="{54BF134E-C7DC-4A7A-95FE-833EDE821CAD}" type="presOf" srcId="{AE4ACA05-9DCF-46BA-9230-AF1046697AEF}" destId="{B0616447-0119-4F7A-81D4-D0204A24D135}" srcOrd="1" destOrd="0" presId="urn:microsoft.com/office/officeart/2005/8/layout/radial1"/>
    <dgm:cxn modelId="{8C497E84-0866-4002-A770-5D79B07CBC10}" type="presOf" srcId="{DFC8538B-B59E-48A9-A051-F5C9265C5479}" destId="{A641157D-A69D-44F5-8725-6F47CE8C36E6}" srcOrd="0" destOrd="0" presId="urn:microsoft.com/office/officeart/2005/8/layout/radial1"/>
    <dgm:cxn modelId="{46D6AF84-04C6-4654-B227-B9BCAD95886E}" type="presOf" srcId="{0FB1A4E6-AC91-4161-BA9B-2FE34313E967}" destId="{871E41FD-E582-47FA-9011-FD0F2F0CCD16}" srcOrd="0" destOrd="0" presId="urn:microsoft.com/office/officeart/2005/8/layout/radial1"/>
    <dgm:cxn modelId="{A9217985-9F97-45E3-BCFB-AAC07E5EE69F}" srcId="{286FA52F-A91F-4495-92FD-5DEF0E6719F3}" destId="{0FB1A4E6-AC91-4161-BA9B-2FE34313E967}" srcOrd="1" destOrd="0" parTransId="{DA158F55-61A5-42D1-839C-1DD74FEA4A00}" sibTransId="{6AD38C4D-727B-4C20-A1A0-4A1707A08F4D}"/>
    <dgm:cxn modelId="{0CB0D28A-B0A6-4AAC-894D-14F2B86DAA76}" type="presOf" srcId="{8190C202-7A61-4C90-8A02-0A7F4288F153}" destId="{2AED4789-AA3C-4131-A9FE-CEA22F1F1550}" srcOrd="0" destOrd="0" presId="urn:microsoft.com/office/officeart/2005/8/layout/radial1"/>
    <dgm:cxn modelId="{9B66B0AE-AC4E-4364-80B2-833906973346}" srcId="{286FA52F-A91F-4495-92FD-5DEF0E6719F3}" destId="{5B61396C-FF14-4725-8725-9401669838F5}" srcOrd="3" destOrd="0" parTransId="{E1F849B1-4189-45C8-BFDE-AB4DFF695D4D}" sibTransId="{D7A6D353-77D4-49D7-B727-7709F239F785}"/>
    <dgm:cxn modelId="{563A0EBA-4B7C-455F-BD3C-1D07965A92A8}" srcId="{286FA52F-A91F-4495-92FD-5DEF0E6719F3}" destId="{5B64A0D4-365E-4597-A050-242C552B4063}" srcOrd="5" destOrd="0" parTransId="{DFC8538B-B59E-48A9-A051-F5C9265C5479}" sibTransId="{F83E2F4F-913A-40AB-A3CB-ADF92DA71325}"/>
    <dgm:cxn modelId="{DD4E63C0-21A6-467F-B8ED-6589B054D4A4}" type="presOf" srcId="{5B64A0D4-365E-4597-A050-242C552B4063}" destId="{88253438-3E19-464C-8C44-6FB4E9F75948}" srcOrd="0" destOrd="0" presId="urn:microsoft.com/office/officeart/2005/8/layout/radial1"/>
    <dgm:cxn modelId="{27D383CA-B205-45CE-B2F2-F642281AD810}" type="presOf" srcId="{C9D355FD-21C4-4754-92AE-DB5B605DBFF8}" destId="{7D7FC425-7111-4D22-A30C-19A3422712F6}" srcOrd="0" destOrd="0" presId="urn:microsoft.com/office/officeart/2005/8/layout/radial1"/>
    <dgm:cxn modelId="{E86B33CD-CF84-4526-B6B1-3E62DF55F66F}" srcId="{286FA52F-A91F-4495-92FD-5DEF0E6719F3}" destId="{184BABBE-10A1-4D0B-9F1D-BEE8EF34CFEF}" srcOrd="4" destOrd="0" parTransId="{577B1F33-73D9-467F-BA73-E8E4F2BCB1D8}" sibTransId="{C6C4AF77-C00C-404C-9045-C42F0BA1565E}"/>
    <dgm:cxn modelId="{18D842D4-B215-4AB8-8289-A5B4830D02C6}" type="presOf" srcId="{184BABBE-10A1-4D0B-9F1D-BEE8EF34CFEF}" destId="{A42CC852-464F-4F67-802A-BFAD6BDD830A}" srcOrd="0" destOrd="0" presId="urn:microsoft.com/office/officeart/2005/8/layout/radial1"/>
    <dgm:cxn modelId="{88621ADE-C5E8-4F92-B893-DEE85F0DD58B}" type="presOf" srcId="{E1F849B1-4189-45C8-BFDE-AB4DFF695D4D}" destId="{9A140470-FDF7-4B83-9D0E-ACD0C0BA378B}" srcOrd="0" destOrd="0" presId="urn:microsoft.com/office/officeart/2005/8/layout/radial1"/>
    <dgm:cxn modelId="{654C67EB-864C-4B78-860F-B3616F0F135C}" type="presOf" srcId="{C9D355FD-21C4-4754-92AE-DB5B605DBFF8}" destId="{B4F9F633-0331-4503-9733-C8E9B690938E}" srcOrd="1" destOrd="0" presId="urn:microsoft.com/office/officeart/2005/8/layout/radial1"/>
    <dgm:cxn modelId="{9A86EBEC-5F0B-427C-A0AD-4AAF1BE709CE}" type="presOf" srcId="{577B1F33-73D9-467F-BA73-E8E4F2BCB1D8}" destId="{AEC04BA4-093E-4E49-AB37-425A57A98383}" srcOrd="0" destOrd="0" presId="urn:microsoft.com/office/officeart/2005/8/layout/radial1"/>
    <dgm:cxn modelId="{52D251EE-724D-41F9-95CF-BDC00A121B3A}" type="presOf" srcId="{5B61396C-FF14-4725-8725-9401669838F5}" destId="{78D59523-3A4B-451D-8711-37B9439D5655}" srcOrd="0" destOrd="0" presId="urn:microsoft.com/office/officeart/2005/8/layout/radial1"/>
    <dgm:cxn modelId="{A1012BF3-6819-4DA5-A3B6-24C52C434F00}" type="presOf" srcId="{5DCD0B6C-D995-402A-A08A-B30E00274334}" destId="{B9D068B3-A50F-4755-88B2-B92780086FED}" srcOrd="0" destOrd="0" presId="urn:microsoft.com/office/officeart/2005/8/layout/radial1"/>
    <dgm:cxn modelId="{F7029684-FA9B-47C7-9E05-FEBFD5028E5E}" type="presParOf" srcId="{C89AAEE1-50B6-4D9A-AFA7-4BBB7A6378A7}" destId="{4D31049E-D582-4E8D-A84E-98F946C4A816}" srcOrd="0" destOrd="0" presId="urn:microsoft.com/office/officeart/2005/8/layout/radial1"/>
    <dgm:cxn modelId="{9DCDE9BB-E38C-4A9F-86D2-424793E3B903}" type="presParOf" srcId="{C89AAEE1-50B6-4D9A-AFA7-4BBB7A6378A7}" destId="{7D7FC425-7111-4D22-A30C-19A3422712F6}" srcOrd="1" destOrd="0" presId="urn:microsoft.com/office/officeart/2005/8/layout/radial1"/>
    <dgm:cxn modelId="{EB64800E-3B06-4CDE-B5A9-DCE682E0D8F5}" type="presParOf" srcId="{7D7FC425-7111-4D22-A30C-19A3422712F6}" destId="{B4F9F633-0331-4503-9733-C8E9B690938E}" srcOrd="0" destOrd="0" presId="urn:microsoft.com/office/officeart/2005/8/layout/radial1"/>
    <dgm:cxn modelId="{951E2E4E-7085-436D-9370-85D71308E82D}" type="presParOf" srcId="{C89AAEE1-50B6-4D9A-AFA7-4BBB7A6378A7}" destId="{2AED4789-AA3C-4131-A9FE-CEA22F1F1550}" srcOrd="2" destOrd="0" presId="urn:microsoft.com/office/officeart/2005/8/layout/radial1"/>
    <dgm:cxn modelId="{4CA5E17C-8BCA-4378-A304-99D9F6FEEFC6}" type="presParOf" srcId="{C89AAEE1-50B6-4D9A-AFA7-4BBB7A6378A7}" destId="{28E8A927-B60B-444D-BB4B-E010A8C5D967}" srcOrd="3" destOrd="0" presId="urn:microsoft.com/office/officeart/2005/8/layout/radial1"/>
    <dgm:cxn modelId="{C2443691-EE59-4526-A702-2B299E4DA4FB}" type="presParOf" srcId="{28E8A927-B60B-444D-BB4B-E010A8C5D967}" destId="{5B56E65C-CA37-4E4D-9FD1-D4B9864C10B7}" srcOrd="0" destOrd="0" presId="urn:microsoft.com/office/officeart/2005/8/layout/radial1"/>
    <dgm:cxn modelId="{F8F74387-03D4-4696-9972-EBC899FCF69E}" type="presParOf" srcId="{C89AAEE1-50B6-4D9A-AFA7-4BBB7A6378A7}" destId="{871E41FD-E582-47FA-9011-FD0F2F0CCD16}" srcOrd="4" destOrd="0" presId="urn:microsoft.com/office/officeart/2005/8/layout/radial1"/>
    <dgm:cxn modelId="{DBC5AA04-01AF-4A88-BA53-C840D83B5F41}" type="presParOf" srcId="{C89AAEE1-50B6-4D9A-AFA7-4BBB7A6378A7}" destId="{248DBDED-2D9A-4BF6-983E-910AB78C9306}" srcOrd="5" destOrd="0" presId="urn:microsoft.com/office/officeart/2005/8/layout/radial1"/>
    <dgm:cxn modelId="{20280310-3B99-4558-8A72-F538476DEFB7}" type="presParOf" srcId="{248DBDED-2D9A-4BF6-983E-910AB78C9306}" destId="{B0616447-0119-4F7A-81D4-D0204A24D135}" srcOrd="0" destOrd="0" presId="urn:microsoft.com/office/officeart/2005/8/layout/radial1"/>
    <dgm:cxn modelId="{02C26848-4273-4044-A4E0-B5674315E2A1}" type="presParOf" srcId="{C89AAEE1-50B6-4D9A-AFA7-4BBB7A6378A7}" destId="{B9D068B3-A50F-4755-88B2-B92780086FED}" srcOrd="6" destOrd="0" presId="urn:microsoft.com/office/officeart/2005/8/layout/radial1"/>
    <dgm:cxn modelId="{FAC64108-7D8C-4282-B6DE-4AB9C70F945E}" type="presParOf" srcId="{C89AAEE1-50B6-4D9A-AFA7-4BBB7A6378A7}" destId="{9A140470-FDF7-4B83-9D0E-ACD0C0BA378B}" srcOrd="7" destOrd="0" presId="urn:microsoft.com/office/officeart/2005/8/layout/radial1"/>
    <dgm:cxn modelId="{5C2C12B3-EDBB-4362-9414-1315D80F4DC2}" type="presParOf" srcId="{9A140470-FDF7-4B83-9D0E-ACD0C0BA378B}" destId="{5F08F35F-17D4-414F-AF66-103769711470}" srcOrd="0" destOrd="0" presId="urn:microsoft.com/office/officeart/2005/8/layout/radial1"/>
    <dgm:cxn modelId="{67ABBB68-B6BA-44DF-8C3A-D45EE606F94F}" type="presParOf" srcId="{C89AAEE1-50B6-4D9A-AFA7-4BBB7A6378A7}" destId="{78D59523-3A4B-451D-8711-37B9439D5655}" srcOrd="8" destOrd="0" presId="urn:microsoft.com/office/officeart/2005/8/layout/radial1"/>
    <dgm:cxn modelId="{417F1776-C621-49EF-AC9E-A6B5B83D5B77}" type="presParOf" srcId="{C89AAEE1-50B6-4D9A-AFA7-4BBB7A6378A7}" destId="{AEC04BA4-093E-4E49-AB37-425A57A98383}" srcOrd="9" destOrd="0" presId="urn:microsoft.com/office/officeart/2005/8/layout/radial1"/>
    <dgm:cxn modelId="{736FF0E6-5CF5-4AE4-B6EF-99A3F27EF3FF}" type="presParOf" srcId="{AEC04BA4-093E-4E49-AB37-425A57A98383}" destId="{BA1195BA-9081-43E7-AD51-A2BEA7F5C6E9}" srcOrd="0" destOrd="0" presId="urn:microsoft.com/office/officeart/2005/8/layout/radial1"/>
    <dgm:cxn modelId="{19160571-665A-4EC0-AC07-FE6C918BAD6F}" type="presParOf" srcId="{C89AAEE1-50B6-4D9A-AFA7-4BBB7A6378A7}" destId="{A42CC852-464F-4F67-802A-BFAD6BDD830A}" srcOrd="10" destOrd="0" presId="urn:microsoft.com/office/officeart/2005/8/layout/radial1"/>
    <dgm:cxn modelId="{F7944857-A6BF-4DC6-B2CF-F4AC06D9D425}" type="presParOf" srcId="{C89AAEE1-50B6-4D9A-AFA7-4BBB7A6378A7}" destId="{A641157D-A69D-44F5-8725-6F47CE8C36E6}" srcOrd="11" destOrd="0" presId="urn:microsoft.com/office/officeart/2005/8/layout/radial1"/>
    <dgm:cxn modelId="{B325230B-B3A8-4EB6-853D-C49B1D446462}" type="presParOf" srcId="{A641157D-A69D-44F5-8725-6F47CE8C36E6}" destId="{68F9A0ED-4715-4921-B4AA-34495C1D7E00}" srcOrd="0" destOrd="0" presId="urn:microsoft.com/office/officeart/2005/8/layout/radial1"/>
    <dgm:cxn modelId="{74419503-5A0E-473D-9EFB-73840AF3D9AF}" type="presParOf" srcId="{C89AAEE1-50B6-4D9A-AFA7-4BBB7A6378A7}" destId="{88253438-3E19-464C-8C44-6FB4E9F75948}"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AAD990-DED5-4368-B49C-DFAA6A8018DF}"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0F915E22-E6F9-4A4D-BC00-59107CDD015B}">
      <dgm:prSet/>
      <dgm:spPr/>
      <dgm:t>
        <a:bodyPr/>
        <a:lstStyle/>
        <a:p>
          <a:pPr rtl="0"/>
          <a:r>
            <a:rPr lang="en-GB" dirty="0" err="1"/>
            <a:t>Springate</a:t>
          </a:r>
          <a:r>
            <a:rPr lang="en-GB" dirty="0"/>
            <a:t> and Foley 2008, state  </a:t>
          </a:r>
        </a:p>
      </dgm:t>
    </dgm:pt>
    <dgm:pt modelId="{CBAB6797-5538-45E1-829B-23D98F4B2022}" type="parTrans" cxnId="{1791E822-D8BE-4805-ACB6-9F5420133697}">
      <dgm:prSet/>
      <dgm:spPr/>
      <dgm:t>
        <a:bodyPr/>
        <a:lstStyle/>
        <a:p>
          <a:endParaRPr lang="en-GB"/>
        </a:p>
      </dgm:t>
    </dgm:pt>
    <dgm:pt modelId="{DA8C0618-165A-4DF3-9485-12272BF46093}" type="sibTrans" cxnId="{1791E822-D8BE-4805-ACB6-9F5420133697}">
      <dgm:prSet/>
      <dgm:spPr/>
      <dgm:t>
        <a:bodyPr/>
        <a:lstStyle/>
        <a:p>
          <a:endParaRPr lang="en-GB"/>
        </a:p>
      </dgm:t>
    </dgm:pt>
    <dgm:pt modelId="{011B9CD8-862C-481D-952F-51610B0F9D29}">
      <dgm:prSet/>
      <dgm:spPr/>
      <dgm:t>
        <a:bodyPr/>
        <a:lstStyle/>
        <a:p>
          <a:pPr rtl="0"/>
          <a:r>
            <a:rPr lang="en-GB" dirty="0"/>
            <a:t>‘ Play is an essential learning tool , but it is more than that. Play, in it’s widest sense , can make a significant contribution to people’s quality of life and to their physical, social and emotional wellbeing.’</a:t>
          </a:r>
        </a:p>
      </dgm:t>
    </dgm:pt>
    <dgm:pt modelId="{6776AB9D-FEA7-4090-A688-29F110354BAF}" type="parTrans" cxnId="{F04892E2-71FD-475B-8848-3180F3B07F0C}">
      <dgm:prSet/>
      <dgm:spPr/>
      <dgm:t>
        <a:bodyPr/>
        <a:lstStyle/>
        <a:p>
          <a:endParaRPr lang="en-GB"/>
        </a:p>
      </dgm:t>
    </dgm:pt>
    <dgm:pt modelId="{0448DC41-61ED-47CF-8FD1-49EDF9585C80}" type="sibTrans" cxnId="{F04892E2-71FD-475B-8848-3180F3B07F0C}">
      <dgm:prSet/>
      <dgm:spPr/>
      <dgm:t>
        <a:bodyPr/>
        <a:lstStyle/>
        <a:p>
          <a:endParaRPr lang="en-GB"/>
        </a:p>
      </dgm:t>
    </dgm:pt>
    <dgm:pt modelId="{A4F5A273-7B62-4D0D-AF93-00E3B31CF132}" type="pres">
      <dgm:prSet presAssocID="{0FAAD990-DED5-4368-B49C-DFAA6A8018DF}" presName="cycle" presStyleCnt="0">
        <dgm:presLayoutVars>
          <dgm:dir/>
          <dgm:resizeHandles val="exact"/>
        </dgm:presLayoutVars>
      </dgm:prSet>
      <dgm:spPr/>
    </dgm:pt>
    <dgm:pt modelId="{BAB5D31B-1D8B-466F-9E96-FB8B2A0C9D98}" type="pres">
      <dgm:prSet presAssocID="{0F915E22-E6F9-4A4D-BC00-59107CDD015B}" presName="node" presStyleLbl="node1" presStyleIdx="0" presStyleCnt="1" custScaleX="146797">
        <dgm:presLayoutVars>
          <dgm:bulletEnabled val="1"/>
        </dgm:presLayoutVars>
      </dgm:prSet>
      <dgm:spPr/>
    </dgm:pt>
  </dgm:ptLst>
  <dgm:cxnLst>
    <dgm:cxn modelId="{1791E822-D8BE-4805-ACB6-9F5420133697}" srcId="{0FAAD990-DED5-4368-B49C-DFAA6A8018DF}" destId="{0F915E22-E6F9-4A4D-BC00-59107CDD015B}" srcOrd="0" destOrd="0" parTransId="{CBAB6797-5538-45E1-829B-23D98F4B2022}" sibTransId="{DA8C0618-165A-4DF3-9485-12272BF46093}"/>
    <dgm:cxn modelId="{A9D31F2D-D831-41E8-9FB0-69AD68DAB52F}" type="presOf" srcId="{011B9CD8-862C-481D-952F-51610B0F9D29}" destId="{BAB5D31B-1D8B-466F-9E96-FB8B2A0C9D98}" srcOrd="0" destOrd="1" presId="urn:microsoft.com/office/officeart/2005/8/layout/cycle2"/>
    <dgm:cxn modelId="{9921225D-DD4E-4183-8486-DB6558BEDD9E}" type="presOf" srcId="{0FAAD990-DED5-4368-B49C-DFAA6A8018DF}" destId="{A4F5A273-7B62-4D0D-AF93-00E3B31CF132}" srcOrd="0" destOrd="0" presId="urn:microsoft.com/office/officeart/2005/8/layout/cycle2"/>
    <dgm:cxn modelId="{BA468576-D4FB-4ABB-AD77-4B60CD7A0BEF}" type="presOf" srcId="{0F915E22-E6F9-4A4D-BC00-59107CDD015B}" destId="{BAB5D31B-1D8B-466F-9E96-FB8B2A0C9D98}" srcOrd="0" destOrd="0" presId="urn:microsoft.com/office/officeart/2005/8/layout/cycle2"/>
    <dgm:cxn modelId="{F04892E2-71FD-475B-8848-3180F3B07F0C}" srcId="{0F915E22-E6F9-4A4D-BC00-59107CDD015B}" destId="{011B9CD8-862C-481D-952F-51610B0F9D29}" srcOrd="0" destOrd="0" parTransId="{6776AB9D-FEA7-4090-A688-29F110354BAF}" sibTransId="{0448DC41-61ED-47CF-8FD1-49EDF9585C80}"/>
    <dgm:cxn modelId="{F60FBDD6-2998-4B51-A4D0-BC8588AD0F2C}" type="presParOf" srcId="{A4F5A273-7B62-4D0D-AF93-00E3B31CF132}" destId="{BAB5D31B-1D8B-466F-9E96-FB8B2A0C9D9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31049E-D582-4E8D-A84E-98F946C4A816}">
      <dsp:nvSpPr>
        <dsp:cNvPr id="0" name=""/>
        <dsp:cNvSpPr/>
      </dsp:nvSpPr>
      <dsp:spPr>
        <a:xfrm>
          <a:off x="3218210" y="1457672"/>
          <a:ext cx="1107379" cy="1107379"/>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Health and Wellbeing </a:t>
          </a:r>
        </a:p>
      </dsp:txBody>
      <dsp:txXfrm>
        <a:off x="3380382" y="1619844"/>
        <a:ext cx="783035" cy="783035"/>
      </dsp:txXfrm>
    </dsp:sp>
    <dsp:sp modelId="{7D7FC425-7111-4D22-A30C-19A3422712F6}">
      <dsp:nvSpPr>
        <dsp:cNvPr id="0" name=""/>
        <dsp:cNvSpPr/>
      </dsp:nvSpPr>
      <dsp:spPr>
        <a:xfrm rot="16200000">
          <a:off x="3604458" y="1277019"/>
          <a:ext cx="334883" cy="26422"/>
        </a:xfrm>
        <a:custGeom>
          <a:avLst/>
          <a:gdLst/>
          <a:ahLst/>
          <a:cxnLst/>
          <a:rect l="0" t="0" r="0" b="0"/>
          <a:pathLst>
            <a:path>
              <a:moveTo>
                <a:pt x="0" y="13211"/>
              </a:moveTo>
              <a:lnTo>
                <a:pt x="334883" y="13211"/>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63527" y="1281858"/>
        <a:ext cx="16744" cy="16744"/>
      </dsp:txXfrm>
    </dsp:sp>
    <dsp:sp modelId="{2AED4789-AA3C-4131-A9FE-CEA22F1F1550}">
      <dsp:nvSpPr>
        <dsp:cNvPr id="0" name=""/>
        <dsp:cNvSpPr/>
      </dsp:nvSpPr>
      <dsp:spPr>
        <a:xfrm>
          <a:off x="3218210" y="15409"/>
          <a:ext cx="1107379" cy="1107379"/>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Diet </a:t>
          </a:r>
        </a:p>
        <a:p>
          <a:pPr marL="0" lvl="0" indent="0" algn="ctr" defTabSz="533400">
            <a:lnSpc>
              <a:spcPct val="90000"/>
            </a:lnSpc>
            <a:spcBef>
              <a:spcPct val="0"/>
            </a:spcBef>
            <a:spcAft>
              <a:spcPct val="35000"/>
            </a:spcAft>
            <a:buNone/>
          </a:pPr>
          <a:r>
            <a:rPr lang="en-GB" sz="1200" kern="1200" dirty="0"/>
            <a:t>(Healthy Eating ) </a:t>
          </a:r>
        </a:p>
      </dsp:txBody>
      <dsp:txXfrm>
        <a:off x="3380382" y="177581"/>
        <a:ext cx="783035" cy="783035"/>
      </dsp:txXfrm>
    </dsp:sp>
    <dsp:sp modelId="{28E8A927-B60B-444D-BB4B-E010A8C5D967}">
      <dsp:nvSpPr>
        <dsp:cNvPr id="0" name=""/>
        <dsp:cNvSpPr/>
      </dsp:nvSpPr>
      <dsp:spPr>
        <a:xfrm rot="19800000">
          <a:off x="4228976" y="1637585"/>
          <a:ext cx="334883" cy="26422"/>
        </a:xfrm>
        <a:custGeom>
          <a:avLst/>
          <a:gdLst/>
          <a:ahLst/>
          <a:cxnLst/>
          <a:rect l="0" t="0" r="0" b="0"/>
          <a:pathLst>
            <a:path>
              <a:moveTo>
                <a:pt x="0" y="13211"/>
              </a:moveTo>
              <a:lnTo>
                <a:pt x="334883" y="13211"/>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88046" y="1642424"/>
        <a:ext cx="16744" cy="16744"/>
      </dsp:txXfrm>
    </dsp:sp>
    <dsp:sp modelId="{871E41FD-E582-47FA-9011-FD0F2F0CCD16}">
      <dsp:nvSpPr>
        <dsp:cNvPr id="0" name=""/>
        <dsp:cNvSpPr/>
      </dsp:nvSpPr>
      <dsp:spPr>
        <a:xfrm>
          <a:off x="4467246" y="736541"/>
          <a:ext cx="1107379" cy="1107379"/>
        </a:xfrm>
        <a:prstGeom prst="ellipse">
          <a:avLst/>
        </a:prstGeom>
        <a:solidFill>
          <a:schemeClr val="accent5">
            <a:hueOff val="471357"/>
            <a:satOff val="-2254"/>
            <a:lumOff val="2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Sexual Health </a:t>
          </a:r>
        </a:p>
      </dsp:txBody>
      <dsp:txXfrm>
        <a:off x="4629418" y="898713"/>
        <a:ext cx="783035" cy="783035"/>
      </dsp:txXfrm>
    </dsp:sp>
    <dsp:sp modelId="{248DBDED-2D9A-4BF6-983E-910AB78C9306}">
      <dsp:nvSpPr>
        <dsp:cNvPr id="0" name=""/>
        <dsp:cNvSpPr/>
      </dsp:nvSpPr>
      <dsp:spPr>
        <a:xfrm rot="1800000">
          <a:off x="4228976" y="2358716"/>
          <a:ext cx="334883" cy="26422"/>
        </a:xfrm>
        <a:custGeom>
          <a:avLst/>
          <a:gdLst/>
          <a:ahLst/>
          <a:cxnLst/>
          <a:rect l="0" t="0" r="0" b="0"/>
          <a:pathLst>
            <a:path>
              <a:moveTo>
                <a:pt x="0" y="13211"/>
              </a:moveTo>
              <a:lnTo>
                <a:pt x="334883" y="13211"/>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88046" y="2363556"/>
        <a:ext cx="16744" cy="16744"/>
      </dsp:txXfrm>
    </dsp:sp>
    <dsp:sp modelId="{B9D068B3-A50F-4755-88B2-B92780086FED}">
      <dsp:nvSpPr>
        <dsp:cNvPr id="0" name=""/>
        <dsp:cNvSpPr/>
      </dsp:nvSpPr>
      <dsp:spPr>
        <a:xfrm>
          <a:off x="4467246" y="2178804"/>
          <a:ext cx="1107379" cy="1107379"/>
        </a:xfrm>
        <a:prstGeom prst="ellipse">
          <a:avLst/>
        </a:prstGeom>
        <a:solidFill>
          <a:schemeClr val="accent5">
            <a:hueOff val="942713"/>
            <a:satOff val="-4508"/>
            <a:lumOff val="4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Mental Health </a:t>
          </a:r>
        </a:p>
      </dsp:txBody>
      <dsp:txXfrm>
        <a:off x="4629418" y="2340976"/>
        <a:ext cx="783035" cy="783035"/>
      </dsp:txXfrm>
    </dsp:sp>
    <dsp:sp modelId="{9A140470-FDF7-4B83-9D0E-ACD0C0BA378B}">
      <dsp:nvSpPr>
        <dsp:cNvPr id="0" name=""/>
        <dsp:cNvSpPr/>
      </dsp:nvSpPr>
      <dsp:spPr>
        <a:xfrm rot="5400000">
          <a:off x="3604458" y="2719282"/>
          <a:ext cx="334883" cy="26422"/>
        </a:xfrm>
        <a:custGeom>
          <a:avLst/>
          <a:gdLst/>
          <a:ahLst/>
          <a:cxnLst/>
          <a:rect l="0" t="0" r="0" b="0"/>
          <a:pathLst>
            <a:path>
              <a:moveTo>
                <a:pt x="0" y="13211"/>
              </a:moveTo>
              <a:lnTo>
                <a:pt x="334883" y="13211"/>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63527" y="2724121"/>
        <a:ext cx="16744" cy="16744"/>
      </dsp:txXfrm>
    </dsp:sp>
    <dsp:sp modelId="{78D59523-3A4B-451D-8711-37B9439D5655}">
      <dsp:nvSpPr>
        <dsp:cNvPr id="0" name=""/>
        <dsp:cNvSpPr/>
      </dsp:nvSpPr>
      <dsp:spPr>
        <a:xfrm>
          <a:off x="3218210" y="2899935"/>
          <a:ext cx="1107379" cy="1107379"/>
        </a:xfrm>
        <a:prstGeom prst="ellipse">
          <a:avLst/>
        </a:prstGeom>
        <a:solidFill>
          <a:schemeClr val="accent5">
            <a:hueOff val="1414070"/>
            <a:satOff val="-6762"/>
            <a:lumOff val="7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Unhealthy behaviours </a:t>
          </a:r>
        </a:p>
      </dsp:txBody>
      <dsp:txXfrm>
        <a:off x="3380382" y="3062107"/>
        <a:ext cx="783035" cy="783035"/>
      </dsp:txXfrm>
    </dsp:sp>
    <dsp:sp modelId="{AEC04BA4-093E-4E49-AB37-425A57A98383}">
      <dsp:nvSpPr>
        <dsp:cNvPr id="0" name=""/>
        <dsp:cNvSpPr/>
      </dsp:nvSpPr>
      <dsp:spPr>
        <a:xfrm rot="9000000">
          <a:off x="2979940" y="2358716"/>
          <a:ext cx="334883" cy="26422"/>
        </a:xfrm>
        <a:custGeom>
          <a:avLst/>
          <a:gdLst/>
          <a:ahLst/>
          <a:cxnLst/>
          <a:rect l="0" t="0" r="0" b="0"/>
          <a:pathLst>
            <a:path>
              <a:moveTo>
                <a:pt x="0" y="13211"/>
              </a:moveTo>
              <a:lnTo>
                <a:pt x="334883" y="13211"/>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39009" y="2363556"/>
        <a:ext cx="16744" cy="16744"/>
      </dsp:txXfrm>
    </dsp:sp>
    <dsp:sp modelId="{A42CC852-464F-4F67-802A-BFAD6BDD830A}">
      <dsp:nvSpPr>
        <dsp:cNvPr id="0" name=""/>
        <dsp:cNvSpPr/>
      </dsp:nvSpPr>
      <dsp:spPr>
        <a:xfrm>
          <a:off x="1969173" y="2178804"/>
          <a:ext cx="1107379" cy="1107379"/>
        </a:xfrm>
        <a:prstGeom prst="ellipse">
          <a:avLst/>
        </a:prstGeom>
        <a:solidFill>
          <a:schemeClr val="accent5">
            <a:hueOff val="1885427"/>
            <a:satOff val="-9016"/>
            <a:lumOff val="9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Counselling</a:t>
          </a:r>
        </a:p>
      </dsp:txBody>
      <dsp:txXfrm>
        <a:off x="2131345" y="2340976"/>
        <a:ext cx="783035" cy="783035"/>
      </dsp:txXfrm>
    </dsp:sp>
    <dsp:sp modelId="{A641157D-A69D-44F5-8725-6F47CE8C36E6}">
      <dsp:nvSpPr>
        <dsp:cNvPr id="0" name=""/>
        <dsp:cNvSpPr/>
      </dsp:nvSpPr>
      <dsp:spPr>
        <a:xfrm rot="12600000">
          <a:off x="2979940" y="1637585"/>
          <a:ext cx="334883" cy="26422"/>
        </a:xfrm>
        <a:custGeom>
          <a:avLst/>
          <a:gdLst/>
          <a:ahLst/>
          <a:cxnLst/>
          <a:rect l="0" t="0" r="0" b="0"/>
          <a:pathLst>
            <a:path>
              <a:moveTo>
                <a:pt x="0" y="13211"/>
              </a:moveTo>
              <a:lnTo>
                <a:pt x="334883" y="13211"/>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39009" y="1642424"/>
        <a:ext cx="16744" cy="16744"/>
      </dsp:txXfrm>
    </dsp:sp>
    <dsp:sp modelId="{88253438-3E19-464C-8C44-6FB4E9F75948}">
      <dsp:nvSpPr>
        <dsp:cNvPr id="0" name=""/>
        <dsp:cNvSpPr/>
      </dsp:nvSpPr>
      <dsp:spPr>
        <a:xfrm>
          <a:off x="1969173" y="736541"/>
          <a:ext cx="1107379" cy="1107379"/>
        </a:xfrm>
        <a:prstGeom prst="ellipse">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Nursing</a:t>
          </a:r>
        </a:p>
      </dsp:txBody>
      <dsp:txXfrm>
        <a:off x="2131345" y="898713"/>
        <a:ext cx="783035" cy="783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5D31B-1D8B-466F-9E96-FB8B2A0C9D98}">
      <dsp:nvSpPr>
        <dsp:cNvPr id="0" name=""/>
        <dsp:cNvSpPr/>
      </dsp:nvSpPr>
      <dsp:spPr>
        <a:xfrm>
          <a:off x="1008116" y="519"/>
          <a:ext cx="5904647" cy="402232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1200150" rtl="0">
            <a:lnSpc>
              <a:spcPct val="90000"/>
            </a:lnSpc>
            <a:spcBef>
              <a:spcPct val="0"/>
            </a:spcBef>
            <a:spcAft>
              <a:spcPct val="35000"/>
            </a:spcAft>
            <a:buNone/>
          </a:pPr>
          <a:r>
            <a:rPr lang="en-GB" sz="2700" kern="1200" dirty="0" err="1"/>
            <a:t>Springate</a:t>
          </a:r>
          <a:r>
            <a:rPr lang="en-GB" sz="2700" kern="1200" dirty="0"/>
            <a:t> and Foley 2008, state  </a:t>
          </a:r>
        </a:p>
        <a:p>
          <a:pPr marL="228600" lvl="1" indent="-228600" algn="l" defTabSz="933450" rtl="0">
            <a:lnSpc>
              <a:spcPct val="90000"/>
            </a:lnSpc>
            <a:spcBef>
              <a:spcPct val="0"/>
            </a:spcBef>
            <a:spcAft>
              <a:spcPct val="15000"/>
            </a:spcAft>
            <a:buChar char="•"/>
          </a:pPr>
          <a:r>
            <a:rPr lang="en-GB" sz="2100" kern="1200" dirty="0"/>
            <a:t>‘ Play is an essential learning tool , but it is more than that. Play, in it’s widest sense , can make a significant contribution to people’s quality of life and to their physical, social and emotional wellbeing.’</a:t>
          </a:r>
        </a:p>
      </dsp:txBody>
      <dsp:txXfrm>
        <a:off x="1872832" y="589574"/>
        <a:ext cx="4175215" cy="2844211"/>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3633"/>
          </a:xfrm>
          <a:prstGeom prst="rect">
            <a:avLst/>
          </a:prstGeom>
        </p:spPr>
        <p:txBody>
          <a:bodyPr vert="horz" lIns="94518" tIns="47259" rIns="94518" bIns="47259" rtlCol="0"/>
          <a:lstStyle>
            <a:lvl1pPr algn="l">
              <a:defRPr sz="1300"/>
            </a:lvl1pPr>
          </a:lstStyle>
          <a:p>
            <a:endParaRPr lang="en-GB"/>
          </a:p>
        </p:txBody>
      </p:sp>
      <p:sp>
        <p:nvSpPr>
          <p:cNvPr id="3" name="Date Placeholder 2"/>
          <p:cNvSpPr>
            <a:spLocks noGrp="1"/>
          </p:cNvSpPr>
          <p:nvPr>
            <p:ph type="dt" idx="1"/>
          </p:nvPr>
        </p:nvSpPr>
        <p:spPr>
          <a:xfrm>
            <a:off x="3777606" y="0"/>
            <a:ext cx="2889938" cy="493633"/>
          </a:xfrm>
          <a:prstGeom prst="rect">
            <a:avLst/>
          </a:prstGeom>
        </p:spPr>
        <p:txBody>
          <a:bodyPr vert="horz" lIns="94518" tIns="47259" rIns="94518" bIns="47259" rtlCol="0"/>
          <a:lstStyle>
            <a:lvl1pPr algn="r">
              <a:defRPr sz="1300"/>
            </a:lvl1pPr>
          </a:lstStyle>
          <a:p>
            <a:fld id="{757A9D2A-CD2E-4B20-8C51-827E04267CFF}" type="datetimeFigureOut">
              <a:rPr lang="en-GB" smtClean="0"/>
              <a:t>06/01/2019</a:t>
            </a:fld>
            <a:endParaRPr lang="en-GB"/>
          </a:p>
        </p:txBody>
      </p:sp>
      <p:sp>
        <p:nvSpPr>
          <p:cNvPr id="4" name="Slide Image Placeholder 3"/>
          <p:cNvSpPr>
            <a:spLocks noGrp="1" noRot="1" noChangeAspect="1"/>
          </p:cNvSpPr>
          <p:nvPr>
            <p:ph type="sldImg" idx="2"/>
          </p:nvPr>
        </p:nvSpPr>
        <p:spPr>
          <a:xfrm>
            <a:off x="866775" y="739775"/>
            <a:ext cx="4935538" cy="3703638"/>
          </a:xfrm>
          <a:prstGeom prst="rect">
            <a:avLst/>
          </a:prstGeom>
          <a:noFill/>
          <a:ln w="12700">
            <a:solidFill>
              <a:prstClr val="black"/>
            </a:solidFill>
          </a:ln>
        </p:spPr>
        <p:txBody>
          <a:bodyPr vert="horz" lIns="94518" tIns="47259" rIns="94518" bIns="47259" rtlCol="0" anchor="ctr"/>
          <a:lstStyle/>
          <a:p>
            <a:endParaRPr lang="en-GB"/>
          </a:p>
        </p:txBody>
      </p:sp>
      <p:sp>
        <p:nvSpPr>
          <p:cNvPr id="5" name="Notes Placeholder 4"/>
          <p:cNvSpPr>
            <a:spLocks noGrp="1"/>
          </p:cNvSpPr>
          <p:nvPr>
            <p:ph type="body" sz="quarter" idx="3"/>
          </p:nvPr>
        </p:nvSpPr>
        <p:spPr>
          <a:xfrm>
            <a:off x="666909" y="4689515"/>
            <a:ext cx="5335270" cy="4442699"/>
          </a:xfrm>
          <a:prstGeom prst="rect">
            <a:avLst/>
          </a:prstGeom>
        </p:spPr>
        <p:txBody>
          <a:bodyPr vert="horz" lIns="94518" tIns="47259" rIns="94518" bIns="4725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7316"/>
            <a:ext cx="2889938" cy="493633"/>
          </a:xfrm>
          <a:prstGeom prst="rect">
            <a:avLst/>
          </a:prstGeom>
        </p:spPr>
        <p:txBody>
          <a:bodyPr vert="horz" lIns="94518" tIns="47259" rIns="94518" bIns="47259" rtlCol="0" anchor="b"/>
          <a:lstStyle>
            <a:lvl1pPr algn="l">
              <a:defRPr sz="1300"/>
            </a:lvl1pPr>
          </a:lstStyle>
          <a:p>
            <a:endParaRPr lang="en-GB"/>
          </a:p>
        </p:txBody>
      </p:sp>
      <p:sp>
        <p:nvSpPr>
          <p:cNvPr id="7" name="Slide Number Placeholder 6"/>
          <p:cNvSpPr>
            <a:spLocks noGrp="1"/>
          </p:cNvSpPr>
          <p:nvPr>
            <p:ph type="sldNum" sz="quarter" idx="5"/>
          </p:nvPr>
        </p:nvSpPr>
        <p:spPr>
          <a:xfrm>
            <a:off x="3777606" y="9377316"/>
            <a:ext cx="2889938" cy="493633"/>
          </a:xfrm>
          <a:prstGeom prst="rect">
            <a:avLst/>
          </a:prstGeom>
        </p:spPr>
        <p:txBody>
          <a:bodyPr vert="horz" lIns="94518" tIns="47259" rIns="94518" bIns="47259" rtlCol="0" anchor="b"/>
          <a:lstStyle>
            <a:lvl1pPr algn="r">
              <a:defRPr sz="1300"/>
            </a:lvl1pPr>
          </a:lstStyle>
          <a:p>
            <a:fld id="{028619C9-E4DE-40AD-B638-B14E9CE6DBC5}" type="slidenum">
              <a:rPr lang="en-GB" smtClean="0"/>
              <a:t>‹#›</a:t>
            </a:fld>
            <a:endParaRPr lang="en-GB"/>
          </a:p>
        </p:txBody>
      </p:sp>
    </p:spTree>
    <p:extLst>
      <p:ext uri="{BB962C8B-B14F-4D97-AF65-F5344CB8AC3E}">
        <p14:creationId xmlns:p14="http://schemas.microsoft.com/office/powerpoint/2010/main" val="1725415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assessment we were asked to …. Expl</a:t>
            </a:r>
            <a:r>
              <a:rPr lang="en-GB" i="1" dirty="0"/>
              <a:t>ore</a:t>
            </a:r>
            <a:r>
              <a:rPr lang="en-GB" i="1" baseline="0" dirty="0"/>
              <a:t> the evidence </a:t>
            </a:r>
            <a:endParaRPr lang="en-GB" i="1" dirty="0"/>
          </a:p>
          <a:p>
            <a:endParaRPr lang="en-GB" dirty="0"/>
          </a:p>
          <a:p>
            <a:r>
              <a:rPr lang="en-GB" dirty="0"/>
              <a:t>I found this particularly hard as I had so many thought’s for direction on this. I felt as a youth worker this is something we are continuously striving towards. It is not something we necessary think about, and over the years youth work has found it’s self hard to be evidentially and demonstrate it’s worth due to it’s nature. </a:t>
            </a:r>
          </a:p>
          <a:p>
            <a:endParaRPr lang="en-GB" dirty="0"/>
          </a:p>
          <a:p>
            <a:r>
              <a:rPr lang="en-GB" dirty="0"/>
              <a:t>Within my job description, It’s aimed at working with NEET’s. However I work with any individual whom needs it, I work for the young person and what they need and, not necessarily what my job description defines. So yes, I work with the 16-24’s whom are not in education, training and employment to help them get where they want to be, but I also support a wide range of young people. </a:t>
            </a:r>
          </a:p>
          <a:p>
            <a:endParaRPr lang="en-GB" dirty="0"/>
          </a:p>
          <a:p>
            <a:r>
              <a:rPr lang="en-GB" dirty="0"/>
              <a:t>Youth work develops those soft skills which usually are hard to measure and therefore hard to evidence. I have recently just wrote a number of case studies to help evidence the impact youth work has made within</a:t>
            </a:r>
            <a:r>
              <a:rPr lang="en-GB" baseline="0" dirty="0"/>
              <a:t> my organisation. </a:t>
            </a:r>
            <a:endParaRPr lang="en-GB" dirty="0"/>
          </a:p>
          <a:p>
            <a:endParaRPr lang="en-GB" dirty="0"/>
          </a:p>
          <a:p>
            <a:r>
              <a:rPr lang="en-GB" dirty="0"/>
              <a:t> </a:t>
            </a:r>
            <a:r>
              <a:rPr lang="en-GB" i="1" dirty="0"/>
              <a:t>I hope through this presentation today, It highlights one of the key aspects which I feel that  influences individuals wellbeing, that of play, fun and enjoyment. </a:t>
            </a:r>
            <a:endParaRPr lang="en-GB" dirty="0"/>
          </a:p>
        </p:txBody>
      </p:sp>
      <p:sp>
        <p:nvSpPr>
          <p:cNvPr id="4" name="Slide Number Placeholder 3"/>
          <p:cNvSpPr>
            <a:spLocks noGrp="1"/>
          </p:cNvSpPr>
          <p:nvPr>
            <p:ph type="sldNum" sz="quarter" idx="5"/>
          </p:nvPr>
        </p:nvSpPr>
        <p:spPr/>
        <p:txBody>
          <a:bodyPr/>
          <a:lstStyle/>
          <a:p>
            <a:fld id="{028619C9-E4DE-40AD-B638-B14E9CE6DBC5}" type="slidenum">
              <a:rPr lang="en-GB" smtClean="0"/>
              <a:t>1</a:t>
            </a:fld>
            <a:endParaRPr lang="en-GB"/>
          </a:p>
        </p:txBody>
      </p:sp>
    </p:spTree>
    <p:extLst>
      <p:ext uri="{BB962C8B-B14F-4D97-AF65-F5344CB8AC3E}">
        <p14:creationId xmlns:p14="http://schemas.microsoft.com/office/powerpoint/2010/main" val="3078985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my role as a youth worker, my aim is;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“Enable young people to develop holistically, working WITH them to facilitate their personal, social and educational development, to enable them to develop their voice, influence and place in society and to reach their full potential.” (LSIS</a:t>
            </a:r>
            <a:r>
              <a:rPr lang="en-GB" baseline="0" dirty="0"/>
              <a:t> , 2012)</a:t>
            </a:r>
            <a:endParaRPr lang="en-GB" dirty="0"/>
          </a:p>
          <a:p>
            <a:r>
              <a:rPr lang="en-GB" dirty="0"/>
              <a:t>National Occupational Standards for Youth Work 2008</a:t>
            </a:r>
          </a:p>
          <a:p>
            <a:endParaRPr lang="en-GB" dirty="0"/>
          </a:p>
          <a:p>
            <a:pPr defTabSz="945175">
              <a:defRPr/>
            </a:pPr>
            <a:r>
              <a:rPr lang="en-GB" dirty="0"/>
              <a:t>-We do this by offering voluntary learning opportunities which are often informal /non formal. Young people choose to be involved because they want to. Predominately because they find it FUN</a:t>
            </a:r>
            <a:r>
              <a:rPr lang="en-GB" baseline="0" dirty="0"/>
              <a:t> and enjoyable. </a:t>
            </a:r>
            <a:endParaRPr lang="en-GB" dirty="0"/>
          </a:p>
          <a:p>
            <a:endParaRPr lang="en-GB" dirty="0"/>
          </a:p>
          <a:p>
            <a:r>
              <a:rPr lang="en-GB" dirty="0"/>
              <a:t>-Aim for teachers as educators -  ‘ Imparting knowledge from one generation</a:t>
            </a:r>
            <a:r>
              <a:rPr lang="en-GB" baseline="0" dirty="0"/>
              <a:t> to another ‘ ? This knowledge is expressed on what we should know by governing bodies, government . However each teacher will have their own reasons to go into teaching with their own aims … </a:t>
            </a:r>
            <a:endParaRPr lang="en-GB" dirty="0"/>
          </a:p>
          <a:p>
            <a:r>
              <a:rPr lang="en-GB" dirty="0"/>
              <a:t> Health and Wellbeing – The</a:t>
            </a:r>
            <a:r>
              <a:rPr lang="en-GB" baseline="0" dirty="0"/>
              <a:t> WHO Stated health as … </a:t>
            </a:r>
            <a:r>
              <a:rPr lang="en-GB" dirty="0"/>
              <a:t>‘ A state of complete physical, psychological and social wellbeing’ ( WHO 1948,P1</a:t>
            </a:r>
            <a:r>
              <a:rPr lang="en-GB" baseline="0" dirty="0"/>
              <a:t> Cited in </a:t>
            </a:r>
            <a:r>
              <a:rPr lang="en-GB" dirty="0"/>
              <a:t>) Not just the absence of disease</a:t>
            </a:r>
            <a:r>
              <a:rPr lang="en-GB" baseline="0" dirty="0"/>
              <a:t>  a definition which still stands today. </a:t>
            </a:r>
          </a:p>
          <a:p>
            <a:pPr defTabSz="894375">
              <a:defRPr/>
            </a:pPr>
            <a:r>
              <a:rPr lang="en-GB" baseline="0" dirty="0"/>
              <a:t>However the term wellbeing itself is included within the definition although this word itself has its own ambiguity. –</a:t>
            </a:r>
            <a:r>
              <a:rPr lang="en-GB" b="1" baseline="0" dirty="0"/>
              <a:t>We know from our previous study and knowledge that wellbeing is subjective and is a general and unspecific ambiguous umbrella term. It means different things to different people .. </a:t>
            </a:r>
            <a:endParaRPr lang="en-GB" dirty="0"/>
          </a:p>
          <a:p>
            <a:endParaRPr lang="en-GB" b="1" baseline="0" dirty="0"/>
          </a:p>
          <a:p>
            <a:r>
              <a:rPr lang="en-GB" b="1" baseline="0" dirty="0"/>
              <a:t>Wellbeing – Marmot and Wilkinson (2006) , Wyn(2009a ) State that wellbeing is underpinned by conditions such as economic security ,safety,  connection to others , having a sense of meaning in life, having control over decisions in life and having positive personal relationships (Cited in Wyn , Cuervo and </a:t>
            </a:r>
            <a:r>
              <a:rPr lang="en-GB" b="1" baseline="0" dirty="0" err="1"/>
              <a:t>Landstedt</a:t>
            </a:r>
            <a:r>
              <a:rPr lang="en-GB" b="1" baseline="0" dirty="0"/>
              <a:t> ,2015)</a:t>
            </a:r>
            <a:r>
              <a:rPr lang="en-GB" b="1" baseline="0" dirty="0">
                <a:solidFill>
                  <a:srgbClr val="FFFF00"/>
                </a:solidFill>
              </a:rPr>
              <a:t> </a:t>
            </a:r>
          </a:p>
          <a:p>
            <a:endParaRPr lang="en-GB" b="1" baseline="0" dirty="0"/>
          </a:p>
          <a:p>
            <a:endParaRPr lang="en-GB" dirty="0"/>
          </a:p>
        </p:txBody>
      </p:sp>
      <p:sp>
        <p:nvSpPr>
          <p:cNvPr id="4" name="Slide Number Placeholder 3"/>
          <p:cNvSpPr>
            <a:spLocks noGrp="1"/>
          </p:cNvSpPr>
          <p:nvPr>
            <p:ph type="sldNum" sz="quarter" idx="5"/>
          </p:nvPr>
        </p:nvSpPr>
        <p:spPr/>
        <p:txBody>
          <a:bodyPr/>
          <a:lstStyle/>
          <a:p>
            <a:fld id="{028619C9-E4DE-40AD-B638-B14E9CE6DBC5}" type="slidenum">
              <a:rPr lang="en-GB" smtClean="0"/>
              <a:t>2</a:t>
            </a:fld>
            <a:endParaRPr lang="en-GB"/>
          </a:p>
        </p:txBody>
      </p:sp>
    </p:spTree>
    <p:extLst>
      <p:ext uri="{BB962C8B-B14F-4D97-AF65-F5344CB8AC3E}">
        <p14:creationId xmlns:p14="http://schemas.microsoft.com/office/powerpoint/2010/main" val="2546894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Traditionally it has been seen that school</a:t>
            </a:r>
            <a:r>
              <a:rPr lang="en-GB" baseline="0" dirty="0"/>
              <a:t> are the influential place to enhance H&amp;W of students ‘A whole school approach is often used in government policies , Stevenson 2017 </a:t>
            </a:r>
            <a:r>
              <a:rPr lang="en-GB" dirty="0"/>
              <a:t> </a:t>
            </a:r>
          </a:p>
          <a:p>
            <a:endParaRPr lang="en-GB" dirty="0"/>
          </a:p>
          <a:p>
            <a:r>
              <a:rPr lang="en-GB" dirty="0"/>
              <a:t>The role of Education as suggested by Jones (1972) </a:t>
            </a:r>
          </a:p>
          <a:p>
            <a:pPr marL="177220" indent="-177220">
              <a:buFontTx/>
              <a:buChar char="-"/>
            </a:pPr>
            <a:r>
              <a:rPr lang="en-GB" dirty="0"/>
              <a:t>‘ Must be to secure the full potential</a:t>
            </a:r>
            <a:r>
              <a:rPr lang="en-GB" baseline="0" dirty="0"/>
              <a:t> of it’s pupils in both body and mind, to ensure that these are used to the good of the community, and to give adequate preparation for everyday life in the world of work and leisure. It will not succeed in any one of these aims unless it offers a place for all kinds of creative works’  (Jones, 1972) </a:t>
            </a:r>
          </a:p>
          <a:p>
            <a:pPr marL="177220" indent="-177220">
              <a:buFontTx/>
              <a:buChar char="-"/>
            </a:pPr>
            <a:endParaRPr lang="en-GB" baseline="0" dirty="0"/>
          </a:p>
          <a:p>
            <a:pPr marL="177220" indent="-177220">
              <a:buFontTx/>
              <a:buChar char="-"/>
            </a:pPr>
            <a:r>
              <a:rPr lang="en-GB" baseline="0" dirty="0"/>
              <a:t>When doing further reading, I came across the </a:t>
            </a:r>
            <a:r>
              <a:rPr lang="en-GB" baseline="0" dirty="0" err="1"/>
              <a:t>Varkey</a:t>
            </a:r>
            <a:r>
              <a:rPr lang="en-GB" baseline="0" dirty="0"/>
              <a:t> foundation website which led me to the P21 skills for today research series, which suggested that education should be reviewing it’s focuses, instead of the 3 Rs,  reading, writing and arithmetic. It suggested that we should focus on the 4Cs, Creativity, Communication, Collaboration and Critical Thinking. </a:t>
            </a:r>
          </a:p>
          <a:p>
            <a:pPr marL="177220" indent="-177220">
              <a:buFontTx/>
              <a:buChar char="-"/>
            </a:pPr>
            <a:endParaRPr lang="en-GB" baseline="0" dirty="0"/>
          </a:p>
          <a:p>
            <a:pPr marL="177220" indent="-177220">
              <a:buFontTx/>
              <a:buChar char="-"/>
            </a:pPr>
            <a:r>
              <a:rPr lang="en-GB" baseline="0" dirty="0"/>
              <a:t>In my previous assignment, I spoke about silo working and how collaborative working needs to be essential in policy writing and action , rather than playing a whack a mole game with problems. This has also been suggested with the </a:t>
            </a:r>
            <a:r>
              <a:rPr lang="en-GB" baseline="0" dirty="0" err="1"/>
              <a:t>Varkey</a:t>
            </a:r>
            <a:r>
              <a:rPr lang="en-GB" baseline="0" dirty="0"/>
              <a:t> foundation about education that skills are not learnt through facts and subjects but through methods including project based learning and collaborative group working, </a:t>
            </a:r>
            <a:r>
              <a:rPr lang="en-GB" baseline="0" dirty="0" err="1"/>
              <a:t>Varkey</a:t>
            </a:r>
            <a:r>
              <a:rPr lang="en-GB" baseline="0" dirty="0"/>
              <a:t> foundation (2017 ) The research which has been undertaken suggests that of change of skills for life and employability. </a:t>
            </a:r>
          </a:p>
          <a:p>
            <a:pPr marL="177220" indent="-177220">
              <a:buFontTx/>
              <a:buChar char="-"/>
            </a:pPr>
            <a:endParaRPr lang="en-GB" baseline="0" dirty="0"/>
          </a:p>
          <a:p>
            <a:pPr marL="177220" indent="-177220">
              <a:buFontTx/>
              <a:buChar char="-"/>
            </a:pPr>
            <a:endParaRPr lang="en-GB" dirty="0"/>
          </a:p>
        </p:txBody>
      </p:sp>
      <p:sp>
        <p:nvSpPr>
          <p:cNvPr id="4" name="Slide Number Placeholder 3"/>
          <p:cNvSpPr>
            <a:spLocks noGrp="1"/>
          </p:cNvSpPr>
          <p:nvPr>
            <p:ph type="sldNum" sz="quarter" idx="10"/>
          </p:nvPr>
        </p:nvSpPr>
        <p:spPr/>
        <p:txBody>
          <a:bodyPr/>
          <a:lstStyle/>
          <a:p>
            <a:fld id="{028619C9-E4DE-40AD-B638-B14E9CE6DBC5}" type="slidenum">
              <a:rPr lang="en-GB" smtClean="0"/>
              <a:t>3</a:t>
            </a:fld>
            <a:endParaRPr lang="en-GB"/>
          </a:p>
        </p:txBody>
      </p:sp>
    </p:spTree>
    <p:extLst>
      <p:ext uri="{BB962C8B-B14F-4D97-AF65-F5344CB8AC3E}">
        <p14:creationId xmlns:p14="http://schemas.microsoft.com/office/powerpoint/2010/main" val="433116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4375">
              <a:defRPr/>
            </a:pPr>
            <a:r>
              <a:rPr lang="en-GB" dirty="0"/>
              <a:t>I</a:t>
            </a:r>
            <a:r>
              <a:rPr lang="en-GB" baseline="0" dirty="0"/>
              <a:t> previously mentioned wellbeing being ambiguous.</a:t>
            </a:r>
            <a:r>
              <a:rPr lang="en-GB" dirty="0"/>
              <a:t> Throughout m</a:t>
            </a:r>
            <a:r>
              <a:rPr lang="en-GB" baseline="0" dirty="0"/>
              <a:t>y discussions with people regarding this course and throughout my google searches, there are many suggestions around what health and wellbeing mean and what the subject area consists of, including but not limited to ( C -PP). Why do we automatically presume these assumptions, is it because these topics’ areas’ are at the forefront of out practice, policies and media. However one significant aspect I have noticed is missing on a personal perspective is that of HAPPINESS and HAVING FUN . </a:t>
            </a:r>
          </a:p>
          <a:p>
            <a:endParaRPr lang="en-GB" baseline="0" dirty="0"/>
          </a:p>
          <a:p>
            <a:endParaRPr lang="en-GB" baseline="0" dirty="0"/>
          </a:p>
          <a:p>
            <a:r>
              <a:rPr lang="en-GB" baseline="0" dirty="0"/>
              <a:t>To me these are ultimately the crucial underpinning aspects of living a fulfilling life and the wellbeing of a individual, hence making it so subjective. </a:t>
            </a:r>
            <a:endParaRPr lang="en-GB" b="1" baseline="0" dirty="0"/>
          </a:p>
          <a:p>
            <a:endParaRPr lang="en-GB" b="1" dirty="0"/>
          </a:p>
        </p:txBody>
      </p:sp>
      <p:sp>
        <p:nvSpPr>
          <p:cNvPr id="4" name="Slide Number Placeholder 3"/>
          <p:cNvSpPr>
            <a:spLocks noGrp="1"/>
          </p:cNvSpPr>
          <p:nvPr>
            <p:ph type="sldNum" sz="quarter" idx="10"/>
          </p:nvPr>
        </p:nvSpPr>
        <p:spPr/>
        <p:txBody>
          <a:bodyPr/>
          <a:lstStyle/>
          <a:p>
            <a:fld id="{028619C9-E4DE-40AD-B638-B14E9CE6DBC5}" type="slidenum">
              <a:rPr lang="en-GB" smtClean="0"/>
              <a:t>4</a:t>
            </a:fld>
            <a:endParaRPr lang="en-GB"/>
          </a:p>
        </p:txBody>
      </p:sp>
    </p:spTree>
    <p:extLst>
      <p:ext uri="{BB962C8B-B14F-4D97-AF65-F5344CB8AC3E}">
        <p14:creationId xmlns:p14="http://schemas.microsoft.com/office/powerpoint/2010/main" val="2038822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Since</a:t>
            </a:r>
            <a:r>
              <a:rPr lang="en-GB" baseline="0" dirty="0"/>
              <a:t> 2008 Welsh Government has been measuring the health and wellbeing of Children and Young people in Wales, and released 3 publication of the Children and Young peoples wellbeing monitor.  2008, 2011 and 2016 with the purpose to gain a clear perspective of CYP  health and wellbeing (0-25) in Wales and also act as a resource for those working on policy and programme development. </a:t>
            </a:r>
          </a:p>
          <a:p>
            <a:r>
              <a:rPr lang="en-GB" baseline="0" dirty="0"/>
              <a:t>Within these reports they have 7 categories …  within each category they look objectively at these in quantitative outcomes, what’s improved, what possible programmes have done this. </a:t>
            </a:r>
          </a:p>
          <a:p>
            <a:endParaRPr lang="en-GB" baseline="0" dirty="0"/>
          </a:p>
          <a:p>
            <a:r>
              <a:rPr lang="en-GB" baseline="0" dirty="0"/>
              <a:t> As Cahill suggests many policy makers and report writers fail to identify why they have worked and what are the underlying success factors of those projects and the philosophical underpinning pedagogical approaches (Cahill , 2015 )  Throughout out this assignment I hope to identify maybe one reason why some interventions work. </a:t>
            </a:r>
            <a:endParaRPr lang="en-GB" dirty="0"/>
          </a:p>
        </p:txBody>
      </p:sp>
      <p:sp>
        <p:nvSpPr>
          <p:cNvPr id="4" name="Slide Number Placeholder 3"/>
          <p:cNvSpPr>
            <a:spLocks noGrp="1"/>
          </p:cNvSpPr>
          <p:nvPr>
            <p:ph type="sldNum" sz="quarter" idx="10"/>
          </p:nvPr>
        </p:nvSpPr>
        <p:spPr/>
        <p:txBody>
          <a:bodyPr/>
          <a:lstStyle/>
          <a:p>
            <a:fld id="{028619C9-E4DE-40AD-B638-B14E9CE6DBC5}" type="slidenum">
              <a:rPr lang="en-GB" smtClean="0"/>
              <a:t>5</a:t>
            </a:fld>
            <a:endParaRPr lang="en-GB"/>
          </a:p>
        </p:txBody>
      </p:sp>
    </p:spTree>
    <p:extLst>
      <p:ext uri="{BB962C8B-B14F-4D97-AF65-F5344CB8AC3E}">
        <p14:creationId xmlns:p14="http://schemas.microsoft.com/office/powerpoint/2010/main" val="148554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Varkey</a:t>
            </a:r>
            <a:r>
              <a:rPr lang="en-GB" baseline="0" dirty="0"/>
              <a:t> foundations research into the ‘How the World’s Young People think and Feel’  and found that the happiness level of young people drops as an individual gets older. However doesn’t explore the reasons this may be, but does identify that young people are most worried about money, school pressures and health and the main contributing factors to a young persons wellbeing was Health and relationships with family and friends. </a:t>
            </a:r>
          </a:p>
          <a:p>
            <a:endParaRPr lang="en-GB" baseline="0" dirty="0"/>
          </a:p>
          <a:p>
            <a:r>
              <a:rPr lang="en-GB" baseline="0" dirty="0"/>
              <a:t>This may suggest that a young persons health or relationships deteriorate as they get older, or is it due to other added pressures as an individual gets older such as money and independence.  How can we support an individual throughout to maintain their happiness and wellbeing.  </a:t>
            </a:r>
            <a:endParaRPr lang="en-GB" dirty="0"/>
          </a:p>
          <a:p>
            <a:endParaRPr lang="en-GB" dirty="0"/>
          </a:p>
        </p:txBody>
      </p:sp>
      <p:sp>
        <p:nvSpPr>
          <p:cNvPr id="4" name="Slide Number Placeholder 3"/>
          <p:cNvSpPr>
            <a:spLocks noGrp="1"/>
          </p:cNvSpPr>
          <p:nvPr>
            <p:ph type="sldNum" sz="quarter" idx="10"/>
          </p:nvPr>
        </p:nvSpPr>
        <p:spPr/>
        <p:txBody>
          <a:bodyPr/>
          <a:lstStyle/>
          <a:p>
            <a:fld id="{028619C9-E4DE-40AD-B638-B14E9CE6DBC5}" type="slidenum">
              <a:rPr lang="en-GB" smtClean="0"/>
              <a:t>6</a:t>
            </a:fld>
            <a:endParaRPr lang="en-GB"/>
          </a:p>
        </p:txBody>
      </p:sp>
    </p:spTree>
    <p:extLst>
      <p:ext uri="{BB962C8B-B14F-4D97-AF65-F5344CB8AC3E}">
        <p14:creationId xmlns:p14="http://schemas.microsoft.com/office/powerpoint/2010/main" val="420074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Early intervention foundation  is an independent research charity, which focuses on </a:t>
            </a:r>
            <a:r>
              <a:rPr lang="en-GB" baseline="0" dirty="0"/>
              <a:t> promoting and enabling evidence-based approaches to early intervention.  They do a lot of consultation and research with the government and produce reports on effectiveness of early intervention programmes. They focus on interventions from birth to the age of 18.</a:t>
            </a:r>
            <a:endParaRPr lang="en-GB" dirty="0"/>
          </a:p>
          <a:p>
            <a:endParaRPr lang="en-GB" dirty="0"/>
          </a:p>
          <a:p>
            <a:r>
              <a:rPr lang="en-GB" dirty="0"/>
              <a:t>  One way they</a:t>
            </a:r>
            <a:r>
              <a:rPr lang="en-GB" baseline="0" dirty="0"/>
              <a:t> measure the effectiveness of a programme is  by using </a:t>
            </a:r>
            <a:r>
              <a:rPr lang="en-GB" dirty="0"/>
              <a:t>a 5 tier model to evaluate a programme and the positive outcomes. Each</a:t>
            </a:r>
            <a:r>
              <a:rPr lang="en-GB" baseline="0" dirty="0"/>
              <a:t> project/intervention gains a EIF score based on their evaluation </a:t>
            </a:r>
            <a:endParaRPr lang="en-GB" dirty="0"/>
          </a:p>
          <a:p>
            <a:r>
              <a:rPr lang="en-GB" dirty="0"/>
              <a:t> </a:t>
            </a:r>
            <a:r>
              <a:rPr lang="en-GB" baseline="0" dirty="0"/>
              <a:t>It also includes cost ratings 1. is relevant to a low set up cost and delivery with the estimated cost of less than £100 per unit/individual </a:t>
            </a:r>
          </a:p>
          <a:p>
            <a:r>
              <a:rPr lang="en-GB" baseline="0" dirty="0"/>
              <a:t>2. Is for those project with a medium to low cost between £100-£499 per unit.  </a:t>
            </a:r>
          </a:p>
          <a:p>
            <a:endParaRPr lang="en-GB" baseline="0" dirty="0"/>
          </a:p>
          <a:p>
            <a:r>
              <a:rPr lang="en-GB" baseline="0" dirty="0"/>
              <a:t>This is clearly a viability report, assessing the outcomes however as we see on the next slide. </a:t>
            </a:r>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28619C9-E4DE-40AD-B638-B14E9CE6DBC5}" type="slidenum">
              <a:rPr lang="en-GB" smtClean="0"/>
              <a:t>7</a:t>
            </a:fld>
            <a:endParaRPr lang="en-GB"/>
          </a:p>
        </p:txBody>
      </p:sp>
    </p:spTree>
    <p:extLst>
      <p:ext uri="{BB962C8B-B14F-4D97-AF65-F5344CB8AC3E}">
        <p14:creationId xmlns:p14="http://schemas.microsoft.com/office/powerpoint/2010/main" val="3328981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On this slide you can see the ratings they give out and reasons why they have been awarded those ratings. The EIF states that a programme is considered to be evidenced based only if it receives at least a level 3 evidence rating. However those reaching a level 2 are also included within their example handbook.  They give the scorings according to 4 different levels which can be seen on hand out 2, Effectiveness, Efficacy, Preliminary Evidence and Logic Model. </a:t>
            </a:r>
          </a:p>
          <a:p>
            <a:endParaRPr lang="en-GB" baseline="0" dirty="0"/>
          </a:p>
          <a:p>
            <a:r>
              <a:rPr lang="en-GB" baseline="0" dirty="0"/>
              <a:t>The criteria is quite extensive, which can also be fairly expensive too as to receive the when looking through it, for example that of having evaluation conducted independently of the programme developer. When it comes down to sampling we know we can’t always pick and choose whom chooses to be a part of a project, however they ask for sufficient representative sample, which can be hard to predict.</a:t>
            </a:r>
          </a:p>
          <a:p>
            <a:endParaRPr lang="en-GB" baseline="0" dirty="0"/>
          </a:p>
          <a:p>
            <a:r>
              <a:rPr lang="en-GB" baseline="0" dirty="0"/>
              <a:t>Personally I think using this form of comparison and evaluation can work in the right circumstances and is a good way of evidencing value and worth in a project. However also feel that the extensiveness of it and the in depth work involved can take control of the actual intervention and the workers to reach a certain level. Within my practice and I'm sure for many others we sit with many different hats on, and have more than one focused project on the go and to be evaluated like this would actually draw us away from other work/priorities. </a:t>
            </a:r>
          </a:p>
          <a:p>
            <a:endParaRPr lang="en-GB" baseline="0" dirty="0"/>
          </a:p>
          <a:p>
            <a:r>
              <a:rPr lang="en-GB" baseline="0" dirty="0"/>
              <a:t>I also noted that due to evaluations are chosen by the project deliverer, do they consider aspects of enjoyment and value to the participant? Does it consider the 5 ways to wellbeing? </a:t>
            </a:r>
          </a:p>
        </p:txBody>
      </p:sp>
      <p:sp>
        <p:nvSpPr>
          <p:cNvPr id="4" name="Slide Number Placeholder 3"/>
          <p:cNvSpPr>
            <a:spLocks noGrp="1"/>
          </p:cNvSpPr>
          <p:nvPr>
            <p:ph type="sldNum" sz="quarter" idx="10"/>
          </p:nvPr>
        </p:nvSpPr>
        <p:spPr/>
        <p:txBody>
          <a:bodyPr/>
          <a:lstStyle/>
          <a:p>
            <a:fld id="{028619C9-E4DE-40AD-B638-B14E9CE6DBC5}" type="slidenum">
              <a:rPr lang="en-GB" smtClean="0"/>
              <a:t>8</a:t>
            </a:fld>
            <a:endParaRPr lang="en-GB"/>
          </a:p>
        </p:txBody>
      </p:sp>
    </p:spTree>
    <p:extLst>
      <p:ext uri="{BB962C8B-B14F-4D97-AF65-F5344CB8AC3E}">
        <p14:creationId xmlns:p14="http://schemas.microsoft.com/office/powerpoint/2010/main" val="2281511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five</a:t>
            </a:r>
            <a:r>
              <a:rPr lang="en-GB" baseline="0" dirty="0"/>
              <a:t> ways to wellbeing was developed by The New Economics Foundations and is used by NHS, UK Government and others. </a:t>
            </a:r>
            <a:r>
              <a:rPr lang="en-GB" b="0" baseline="0" dirty="0"/>
              <a:t>Connect, Be Active, take notice, keep learning  and Give are the 5 key aspects to maintaining and developing a good wellbeing according to NEF.</a:t>
            </a:r>
          </a:p>
          <a:p>
            <a:endParaRPr lang="en-GB" b="0" baseline="0" dirty="0"/>
          </a:p>
          <a:p>
            <a:r>
              <a:rPr lang="en-GB" b="0" baseline="0" dirty="0"/>
              <a:t>If a project is to be therefore successful do they need to contain all these elements?</a:t>
            </a:r>
          </a:p>
          <a:p>
            <a:r>
              <a:rPr lang="en-GB" b="0" baseline="0" dirty="0"/>
              <a:t>Research undertaken between Cambridge University and The New economics Foundation looked at the participation rate of each action in different countries and different ages. – Which is an interesting read if anyone wants to. However what was said is that some people found the ‘5 ways to vague and open to interpretation’ (NEF, 2016)  an example was this the take notice actions, surrounding vs feelings. It also explored why participation in these actions were low.</a:t>
            </a:r>
          </a:p>
          <a:p>
            <a:r>
              <a:rPr lang="en-GB" b="0" baseline="0" dirty="0"/>
              <a:t>  </a:t>
            </a:r>
          </a:p>
          <a:p>
            <a:r>
              <a:rPr lang="en-GB" b="0" baseline="0" dirty="0"/>
              <a:t>One thing I have really taken a interest in over the last few months is that of wellbeing and enjoyment. We as humans tend to do actions for a sense of reward or avoidance of danger. For example; we go to work to gain money so we can buy and survive</a:t>
            </a:r>
            <a:r>
              <a:rPr lang="en-GB" b="1" baseline="0" dirty="0"/>
              <a:t>. </a:t>
            </a:r>
          </a:p>
          <a:p>
            <a:endParaRPr lang="en-GB" b="0" baseline="0" dirty="0"/>
          </a:p>
          <a:p>
            <a:r>
              <a:rPr lang="en-GB" b="0" baseline="0" dirty="0"/>
              <a:t>However when looking back at the wellbeing monitor for Wales which of these are we measuring, different priorities , government wants to see hard physical outcomes such as drops in drug use and teenage pregnancies, then overall subjective wellbeing </a:t>
            </a:r>
          </a:p>
        </p:txBody>
      </p:sp>
      <p:sp>
        <p:nvSpPr>
          <p:cNvPr id="4" name="Slide Number Placeholder 3"/>
          <p:cNvSpPr>
            <a:spLocks noGrp="1"/>
          </p:cNvSpPr>
          <p:nvPr>
            <p:ph type="sldNum" sz="quarter" idx="10"/>
          </p:nvPr>
        </p:nvSpPr>
        <p:spPr/>
        <p:txBody>
          <a:bodyPr/>
          <a:lstStyle/>
          <a:p>
            <a:fld id="{028619C9-E4DE-40AD-B638-B14E9CE6DBC5}" type="slidenum">
              <a:rPr lang="en-GB" smtClean="0"/>
              <a:t>9</a:t>
            </a:fld>
            <a:endParaRPr lang="en-GB"/>
          </a:p>
        </p:txBody>
      </p:sp>
    </p:spTree>
    <p:extLst>
      <p:ext uri="{BB962C8B-B14F-4D97-AF65-F5344CB8AC3E}">
        <p14:creationId xmlns:p14="http://schemas.microsoft.com/office/powerpoint/2010/main" val="2041144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is an essential learning tool but it is more than that. Play in its widest sense, can make a significant contribution to people’s quality of life and to their physical and emotional wellbeing. (</a:t>
            </a:r>
            <a:r>
              <a:rPr lang="en-GB" dirty="0" err="1"/>
              <a:t>Springate</a:t>
            </a:r>
            <a:r>
              <a:rPr lang="en-GB" dirty="0"/>
              <a:t> and Foley, 2008) </a:t>
            </a:r>
          </a:p>
          <a:p>
            <a:endParaRPr lang="en-GB" dirty="0"/>
          </a:p>
          <a:p>
            <a:r>
              <a:rPr lang="en-GB" dirty="0" err="1"/>
              <a:t>Ennew</a:t>
            </a:r>
            <a:r>
              <a:rPr lang="en-GB" dirty="0"/>
              <a:t>, 1994 cited in </a:t>
            </a:r>
            <a:r>
              <a:rPr lang="en-GB" dirty="0" err="1"/>
              <a:t>Springate</a:t>
            </a:r>
            <a:r>
              <a:rPr lang="en-GB" dirty="0"/>
              <a:t> and Foley (2008)  suggested that although play is associated with trivial, childish things it is the opposite to school and work, although play can interpreted in many activities such as sport, fun, music, gambling. </a:t>
            </a:r>
            <a:r>
              <a:rPr lang="en-GB" dirty="0" err="1"/>
              <a:t>Ennew</a:t>
            </a:r>
            <a:r>
              <a:rPr lang="en-GB" dirty="0"/>
              <a:t> also stated that play is central to all human culture and that it’s the source of learning, sociability, language and arts</a:t>
            </a:r>
            <a:r>
              <a:rPr lang="en-GB" baseline="0" dirty="0"/>
              <a:t> </a:t>
            </a:r>
            <a:r>
              <a:rPr lang="en-GB" dirty="0"/>
              <a:t>(</a:t>
            </a:r>
            <a:r>
              <a:rPr lang="en-GB" dirty="0" err="1"/>
              <a:t>Ennew</a:t>
            </a:r>
            <a:r>
              <a:rPr lang="en-GB" dirty="0"/>
              <a:t>, 1994,p.139 ) .</a:t>
            </a:r>
          </a:p>
          <a:p>
            <a:endParaRPr lang="en-GB" dirty="0"/>
          </a:p>
          <a:p>
            <a:r>
              <a:rPr lang="en-GB" dirty="0"/>
              <a:t>In 2002, the Welsh Assembly decided to exuberate the importance of play by publishing a play policy. Within the policy it stated that Welsh Government believes</a:t>
            </a:r>
            <a:r>
              <a:rPr lang="en-GB" baseline="0" dirty="0"/>
              <a:t> that ‘play is the elemental learning process by which humankind has developed’. We are aware that the human brain continues to develop until we are in our 20s yet we see play as unimportant and an add hoc exercise to our daily lives. </a:t>
            </a:r>
          </a:p>
          <a:p>
            <a:endParaRPr lang="en-GB" dirty="0"/>
          </a:p>
          <a:p>
            <a:pPr defTabSz="945175">
              <a:defRPr/>
            </a:pPr>
            <a:endParaRPr lang="en-GB" dirty="0"/>
          </a:p>
        </p:txBody>
      </p:sp>
      <p:sp>
        <p:nvSpPr>
          <p:cNvPr id="4" name="Slide Number Placeholder 3"/>
          <p:cNvSpPr>
            <a:spLocks noGrp="1"/>
          </p:cNvSpPr>
          <p:nvPr>
            <p:ph type="sldNum" sz="quarter" idx="10"/>
          </p:nvPr>
        </p:nvSpPr>
        <p:spPr/>
        <p:txBody>
          <a:bodyPr/>
          <a:lstStyle/>
          <a:p>
            <a:fld id="{028619C9-E4DE-40AD-B638-B14E9CE6DBC5}" type="slidenum">
              <a:rPr lang="en-GB" smtClean="0"/>
              <a:t>10</a:t>
            </a:fld>
            <a:endParaRPr lang="en-GB"/>
          </a:p>
        </p:txBody>
      </p:sp>
    </p:spTree>
    <p:extLst>
      <p:ext uri="{BB962C8B-B14F-4D97-AF65-F5344CB8AC3E}">
        <p14:creationId xmlns:p14="http://schemas.microsoft.com/office/powerpoint/2010/main" val="2614205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How Does play link to the 5 ways to Wellbeing, </a:t>
            </a:r>
          </a:p>
          <a:p>
            <a:r>
              <a:rPr lang="en-GB" b="1" baseline="0" dirty="0"/>
              <a:t>Play allows people to connect;</a:t>
            </a:r>
            <a:r>
              <a:rPr lang="en-GB" baseline="0" dirty="0"/>
              <a:t> they build communication skills and they learn to interact with others. It develops how to pick up social ques and development of self and social ques (</a:t>
            </a:r>
            <a:r>
              <a:rPr lang="en-GB" baseline="0" dirty="0" err="1"/>
              <a:t>Springate</a:t>
            </a:r>
            <a:r>
              <a:rPr lang="en-GB" baseline="0" dirty="0"/>
              <a:t> and Foley, 2005) </a:t>
            </a:r>
          </a:p>
          <a:p>
            <a:r>
              <a:rPr lang="en-GB" b="1" baseline="0" dirty="0"/>
              <a:t>Be Active; </a:t>
            </a:r>
            <a:r>
              <a:rPr lang="en-GB" b="0" baseline="0" dirty="0"/>
              <a:t>we know exercise increases endorphins and therefore influences how someone feels, but ‘physical play develops motor skills and creates a sense of wellbeing (</a:t>
            </a:r>
            <a:r>
              <a:rPr lang="en-GB" b="0" baseline="0" dirty="0" err="1"/>
              <a:t>Springate</a:t>
            </a:r>
            <a:r>
              <a:rPr lang="en-GB" b="0" baseline="0" dirty="0"/>
              <a:t> and Foley, 2005) </a:t>
            </a:r>
          </a:p>
          <a:p>
            <a:r>
              <a:rPr lang="en-GB" b="1" baseline="0" dirty="0"/>
              <a:t>Take Notice</a:t>
            </a:r>
            <a:r>
              <a:rPr lang="en-GB" b="0" baseline="0" dirty="0"/>
              <a:t>; Children in particular are very intuitive and curious, as often notice the things we don’t. A study undertaken by </a:t>
            </a:r>
            <a:r>
              <a:rPr lang="en-GB" b="0" baseline="0" dirty="0" err="1"/>
              <a:t>Sloutsky</a:t>
            </a:r>
            <a:r>
              <a:rPr lang="en-GB" b="0" baseline="0" dirty="0"/>
              <a:t> 2017, found in a study that children often spread their attention out even when asked to focus on one thing, whereas adults only focused on what was needed. (Demonstrating the point that although children don’t focus their attention as well as adults even when asked, they ended up noticing and remembering more.) </a:t>
            </a:r>
          </a:p>
          <a:p>
            <a:r>
              <a:rPr lang="en-GB" b="1" baseline="0" dirty="0"/>
              <a:t>Keep Learning </a:t>
            </a:r>
            <a:r>
              <a:rPr lang="en-GB" b="0" baseline="0" dirty="0"/>
              <a:t>; </a:t>
            </a:r>
          </a:p>
          <a:p>
            <a:r>
              <a:rPr lang="en-GB" b="0" baseline="0" dirty="0"/>
              <a:t>Play gives opportunities to interact an learn new things from others. I'm using the term play broadly, playing a board game you are learning communication skills , you learning how to be empathetic to others. Playing a sport learning how to understand the rules ( However one I will probably never understand is the off side rule! ) , learning to communicate, learning hand eye coordination. Gardening learning what works, what doesn’t, how things grow and what care and attention means to support those plants. </a:t>
            </a:r>
          </a:p>
          <a:p>
            <a:r>
              <a:rPr lang="en-GB" b="1" baseline="0" dirty="0"/>
              <a:t>Give; </a:t>
            </a:r>
            <a:r>
              <a:rPr lang="en-GB" b="0" baseline="0" dirty="0"/>
              <a:t>Although play can be done independently, often you play with others you spend time with others and interact. </a:t>
            </a:r>
          </a:p>
          <a:p>
            <a:endParaRPr lang="en-GB" b="0" baseline="0" dirty="0"/>
          </a:p>
          <a:p>
            <a:r>
              <a:rPr lang="en-GB" b="0" baseline="0" dirty="0"/>
              <a:t>With this in mind, isn’t play just one of the simplest way to enhance wellbeing. We know as we get older we play less, however as mentioned earlier wellbeing decreases as we get older too. </a:t>
            </a:r>
            <a:endParaRPr lang="en-GB" b="1" dirty="0"/>
          </a:p>
        </p:txBody>
      </p:sp>
      <p:sp>
        <p:nvSpPr>
          <p:cNvPr id="4" name="Slide Number Placeholder 3"/>
          <p:cNvSpPr>
            <a:spLocks noGrp="1"/>
          </p:cNvSpPr>
          <p:nvPr>
            <p:ph type="sldNum" sz="quarter" idx="10"/>
          </p:nvPr>
        </p:nvSpPr>
        <p:spPr/>
        <p:txBody>
          <a:bodyPr/>
          <a:lstStyle/>
          <a:p>
            <a:fld id="{028619C9-E4DE-40AD-B638-B14E9CE6DBC5}" type="slidenum">
              <a:rPr lang="en-GB" smtClean="0"/>
              <a:t>11</a:t>
            </a:fld>
            <a:endParaRPr lang="en-GB"/>
          </a:p>
        </p:txBody>
      </p:sp>
    </p:spTree>
    <p:extLst>
      <p:ext uri="{BB962C8B-B14F-4D97-AF65-F5344CB8AC3E}">
        <p14:creationId xmlns:p14="http://schemas.microsoft.com/office/powerpoint/2010/main" val="1188065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prominent</a:t>
            </a:r>
            <a:r>
              <a:rPr lang="en-GB" baseline="0" dirty="0"/>
              <a:t> studies of play in regards to people and their health and wellbeing, is that of the social experiment of day cares in residential care homes intergenerational work.  </a:t>
            </a:r>
          </a:p>
          <a:p>
            <a:endParaRPr lang="en-GB" baseline="0" dirty="0"/>
          </a:p>
          <a:p>
            <a:r>
              <a:rPr lang="en-GB" baseline="0" dirty="0"/>
              <a:t>In Channel 4s programme, residents within the home were found to have improved mood, mobility and memory after 6 weeks of interaction with the children. It was reported that children also benefited from attention of people to have time to listen to them and their stories. </a:t>
            </a:r>
            <a:r>
              <a:rPr lang="en-GB" baseline="0"/>
              <a:t>( Age UK, 2018 )</a:t>
            </a:r>
            <a:endParaRPr lang="en-GB" baseline="0" dirty="0"/>
          </a:p>
          <a:p>
            <a:r>
              <a:rPr lang="en-GB" baseline="0" dirty="0"/>
              <a:t> </a:t>
            </a:r>
          </a:p>
          <a:p>
            <a:r>
              <a:rPr lang="en-GB" baseline="0" dirty="0"/>
              <a:t>Children were more aware of surroundings and took on role and responsibilities, actively concerned for the wellbeing of the residents.</a:t>
            </a:r>
            <a:endParaRPr lang="en-GB" dirty="0"/>
          </a:p>
        </p:txBody>
      </p:sp>
      <p:sp>
        <p:nvSpPr>
          <p:cNvPr id="4" name="Slide Number Placeholder 3"/>
          <p:cNvSpPr>
            <a:spLocks noGrp="1"/>
          </p:cNvSpPr>
          <p:nvPr>
            <p:ph type="sldNum" sz="quarter" idx="10"/>
          </p:nvPr>
        </p:nvSpPr>
        <p:spPr/>
        <p:txBody>
          <a:bodyPr/>
          <a:lstStyle/>
          <a:p>
            <a:fld id="{028619C9-E4DE-40AD-B638-B14E9CE6DBC5}" type="slidenum">
              <a:rPr lang="en-GB" smtClean="0"/>
              <a:t>12</a:t>
            </a:fld>
            <a:endParaRPr lang="en-GB"/>
          </a:p>
        </p:txBody>
      </p:sp>
    </p:spTree>
    <p:extLst>
      <p:ext uri="{BB962C8B-B14F-4D97-AF65-F5344CB8AC3E}">
        <p14:creationId xmlns:p14="http://schemas.microsoft.com/office/powerpoint/2010/main" val="746399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Recently we have been doing a bit of our own intergenerational work within Ceredigion Youth Service, where we arranged a group of 16-24 </a:t>
            </a:r>
            <a:r>
              <a:rPr lang="en-GB" dirty="0" err="1"/>
              <a:t>yrs</a:t>
            </a:r>
            <a:r>
              <a:rPr lang="en-GB" dirty="0"/>
              <a:t> old to visit a day centre in </a:t>
            </a:r>
            <a:r>
              <a:rPr lang="en-GB" dirty="0" err="1"/>
              <a:t>Tregaron</a:t>
            </a:r>
            <a:r>
              <a:rPr lang="en-GB" dirty="0"/>
              <a:t>. We weren’t quite sure how it was going to go but came armed with arts and crafts, games and activities. </a:t>
            </a:r>
          </a:p>
          <a:p>
            <a:endParaRPr lang="en-GB" dirty="0"/>
          </a:p>
          <a:p>
            <a:r>
              <a:rPr lang="en-GB" dirty="0"/>
              <a:t> However a resident from the day centre wrote a letter to one of our</a:t>
            </a:r>
            <a:r>
              <a:rPr lang="en-GB" baseline="0" dirty="0"/>
              <a:t> young people after just a morning session. The staff within the home also noted a significant improvement in many of the residents from just the company they received. Although what the young people had to say about the experience was even more surprising. Young persons evaluation  ( C. PP) We also noted that we saw a visible difference in the  young persons’ confidence, which grew and developed, you saw them become comfortable and when driving home in the car, they were more motivated and engaged. </a:t>
            </a:r>
          </a:p>
          <a:p>
            <a:endParaRPr lang="en-GB" baseline="0" dirty="0"/>
          </a:p>
          <a:p>
            <a:r>
              <a:rPr lang="en-GB" baseline="0" dirty="0"/>
              <a:t>English translation of letter; “November 29 Mitchell; Thank you very much to you for being good company, sensitive and generous in </a:t>
            </a:r>
            <a:r>
              <a:rPr lang="en-GB" baseline="0" dirty="0" err="1"/>
              <a:t>Brynteirion</a:t>
            </a:r>
            <a:r>
              <a:rPr lang="en-GB" baseline="0" dirty="0"/>
              <a:t> and for being ready to share your company. From </a:t>
            </a:r>
            <a:r>
              <a:rPr lang="en-GB" baseline="0" dirty="0" err="1"/>
              <a:t>Mima</a:t>
            </a:r>
            <a:r>
              <a:rPr lang="en-GB" baseline="0" dirty="0"/>
              <a:t>” </a:t>
            </a:r>
            <a:endParaRPr lang="en-GB" dirty="0"/>
          </a:p>
        </p:txBody>
      </p:sp>
      <p:sp>
        <p:nvSpPr>
          <p:cNvPr id="4" name="Slide Number Placeholder 3"/>
          <p:cNvSpPr>
            <a:spLocks noGrp="1"/>
          </p:cNvSpPr>
          <p:nvPr>
            <p:ph type="sldNum" sz="quarter" idx="10"/>
          </p:nvPr>
        </p:nvSpPr>
        <p:spPr/>
        <p:txBody>
          <a:bodyPr/>
          <a:lstStyle/>
          <a:p>
            <a:fld id="{028619C9-E4DE-40AD-B638-B14E9CE6DBC5}" type="slidenum">
              <a:rPr lang="en-GB" smtClean="0"/>
              <a:t>13</a:t>
            </a:fld>
            <a:endParaRPr lang="en-GB"/>
          </a:p>
        </p:txBody>
      </p:sp>
    </p:spTree>
    <p:extLst>
      <p:ext uri="{BB962C8B-B14F-4D97-AF65-F5344CB8AC3E}">
        <p14:creationId xmlns:p14="http://schemas.microsoft.com/office/powerpoint/2010/main" val="885754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Burdette,</a:t>
            </a:r>
            <a:r>
              <a:rPr lang="en-GB" baseline="0" dirty="0" err="1"/>
              <a:t>Roberts</a:t>
            </a:r>
            <a:r>
              <a:rPr lang="en-GB" baseline="0" dirty="0"/>
              <a:t> and Whittaker stated that ‘play has the potential to improve all aspects of children’s well-being; physical, emotional social and cognitive’ They also argued the change and use of language could influence the health and wellbeing of children. While childhood obesity has been an important agenda topic for public health, they suggested that if physical activity or exercise was remarketed with different positive language such as play and a different set of outcomes were suggested such as child’s wellbeing rather than physical health, this would have more of a positive effect.</a:t>
            </a:r>
          </a:p>
          <a:p>
            <a:r>
              <a:rPr lang="en-GB" baseline="0" dirty="0"/>
              <a:t> </a:t>
            </a:r>
          </a:p>
          <a:p>
            <a:r>
              <a:rPr lang="en-GB" baseline="0" dirty="0"/>
              <a:t>When adults think of the term play they have more positive associations with the word rather than exercise or physical activity. Sometimes these images can reiterate failed attempts of weight loss, embarrassment and structured classes. </a:t>
            </a:r>
          </a:p>
          <a:p>
            <a:endParaRPr lang="en-GB" baseline="0" dirty="0"/>
          </a:p>
          <a:p>
            <a:r>
              <a:rPr lang="en-GB" baseline="0" dirty="0"/>
              <a:t>We want to take part in Play as it’s fun, it’s enjoyable, it’s not work and there often there is no right and wrong with play. </a:t>
            </a:r>
            <a:endParaRPr lang="en-GB" dirty="0"/>
          </a:p>
        </p:txBody>
      </p:sp>
      <p:sp>
        <p:nvSpPr>
          <p:cNvPr id="4" name="Slide Number Placeholder 3"/>
          <p:cNvSpPr>
            <a:spLocks noGrp="1"/>
          </p:cNvSpPr>
          <p:nvPr>
            <p:ph type="sldNum" sz="quarter" idx="10"/>
          </p:nvPr>
        </p:nvSpPr>
        <p:spPr/>
        <p:txBody>
          <a:bodyPr/>
          <a:lstStyle/>
          <a:p>
            <a:fld id="{028619C9-E4DE-40AD-B638-B14E9CE6DBC5}" type="slidenum">
              <a:rPr lang="en-GB" smtClean="0"/>
              <a:t>14</a:t>
            </a:fld>
            <a:endParaRPr lang="en-GB"/>
          </a:p>
        </p:txBody>
      </p:sp>
    </p:spTree>
    <p:extLst>
      <p:ext uri="{BB962C8B-B14F-4D97-AF65-F5344CB8AC3E}">
        <p14:creationId xmlns:p14="http://schemas.microsoft.com/office/powerpoint/2010/main" val="37141604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something</a:t>
            </a:r>
            <a:r>
              <a:rPr lang="en-GB" baseline="0" dirty="0"/>
              <a:t> has worked in one place, does not mean it will work in another. You can’t skim stones without the water and you can’t make planes without the paper and the space to enjoy them.  ( The EIF also states this too. It all depends on the needs of the individuals and the community) </a:t>
            </a:r>
          </a:p>
          <a:p>
            <a:r>
              <a:rPr lang="en-GB" baseline="0" dirty="0"/>
              <a:t>We know wellbeing is subjective and depends on the needs of the individual/ community and that is why the first point it important to consider.</a:t>
            </a:r>
          </a:p>
          <a:p>
            <a:endParaRPr lang="en-GB" baseline="0" dirty="0"/>
          </a:p>
          <a:p>
            <a:r>
              <a:rPr lang="en-GB" baseline="0" dirty="0"/>
              <a:t>However, there is core evidence to demonstrate that as a child/ young person’s health and wellbeing gets worse as they get older.  </a:t>
            </a:r>
          </a:p>
          <a:p>
            <a:endParaRPr lang="en-GB" baseline="0" dirty="0"/>
          </a:p>
          <a:p>
            <a:r>
              <a:rPr lang="en-GB" baseline="0" dirty="0"/>
              <a:t>At the beginning of this presentation, I stated how difficult it can be for youth workers to evidence their work and to show true value. </a:t>
            </a:r>
          </a:p>
          <a:p>
            <a:r>
              <a:rPr lang="en-GB" dirty="0"/>
              <a:t>However after</a:t>
            </a:r>
            <a:r>
              <a:rPr lang="en-GB" baseline="0" dirty="0"/>
              <a:t> the session within the care home before Christmas and that conversation I had with the individual, that one small intervention changed their complete outlook on life and influenced their motivation. </a:t>
            </a:r>
            <a:endParaRPr lang="en-GB" dirty="0"/>
          </a:p>
          <a:p>
            <a:r>
              <a:rPr lang="en-GB" dirty="0"/>
              <a:t>Just before Christmas, I sent a mass of individual text messages out to many of the young people I work </a:t>
            </a:r>
            <a:r>
              <a:rPr lang="en-GB" dirty="0" err="1"/>
              <a:t>withjJust</a:t>
            </a:r>
            <a:r>
              <a:rPr lang="en-GB" dirty="0"/>
              <a:t> to say Merry Christmas and Happy New Year and although the office was closed during this period, that I will still be contactable if they needed me. The responses I had back were over whelming and therefore speak for them selves of the true evidence of youth work and the impact it’s had on those young people’s life's.  Some things can not be measured, evaluated and valued truly in a formative way, unless we hear the stories of those it’s benefited. </a:t>
            </a:r>
          </a:p>
          <a:p>
            <a:endParaRPr lang="en-GB" dirty="0"/>
          </a:p>
          <a:p>
            <a:r>
              <a:rPr lang="en-GB" dirty="0"/>
              <a:t>Young Person, - High achiever, Head boy in 6</a:t>
            </a:r>
            <a:r>
              <a:rPr lang="en-GB" baseline="30000" dirty="0"/>
              <a:t>th</a:t>
            </a:r>
            <a:r>
              <a:rPr lang="en-GB" dirty="0"/>
              <a:t> Form -  Hi Becca, Thankyou, you deserve to have an amazing Christmas and new year with all the hard work you </a:t>
            </a:r>
            <a:r>
              <a:rPr lang="en-GB" dirty="0" err="1"/>
              <a:t>do,if</a:t>
            </a:r>
            <a:r>
              <a:rPr lang="en-GB" dirty="0"/>
              <a:t> there is anything I can help you with at all let me know ! You have supported me so much this year and I will be forever thankful to you for that! Merry Christmas. </a:t>
            </a:r>
          </a:p>
          <a:p>
            <a:r>
              <a:rPr lang="en-GB" dirty="0"/>
              <a:t> </a:t>
            </a:r>
          </a:p>
          <a:p>
            <a:r>
              <a:rPr lang="en-GB" dirty="0"/>
              <a:t>For me these messages and kind words are evidence enough that what we are doing is enhancing the health and wellbeing of these young people, something in which can’t be measured. I haven’t sat down and done Accreditation, I haven’t given them a certificate to say they are more confident or that they have developed so far. I have been there, I have watched, I have listened, I have supported and given guidance. These approaches are what Children and young people need. The intervention it’s self isn’t enough. It’s the rapport /relationship I have built with that individual. This is something we all need to think about . </a:t>
            </a:r>
          </a:p>
        </p:txBody>
      </p:sp>
      <p:sp>
        <p:nvSpPr>
          <p:cNvPr id="4" name="Slide Number Placeholder 3"/>
          <p:cNvSpPr>
            <a:spLocks noGrp="1"/>
          </p:cNvSpPr>
          <p:nvPr>
            <p:ph type="sldNum" sz="quarter" idx="10"/>
          </p:nvPr>
        </p:nvSpPr>
        <p:spPr/>
        <p:txBody>
          <a:bodyPr/>
          <a:lstStyle/>
          <a:p>
            <a:fld id="{028619C9-E4DE-40AD-B638-B14E9CE6DBC5}" type="slidenum">
              <a:rPr lang="en-GB" smtClean="0"/>
              <a:t>15</a:t>
            </a:fld>
            <a:endParaRPr lang="en-GB"/>
          </a:p>
        </p:txBody>
      </p:sp>
    </p:spTree>
    <p:extLst>
      <p:ext uri="{BB962C8B-B14F-4D97-AF65-F5344CB8AC3E}">
        <p14:creationId xmlns:p14="http://schemas.microsoft.com/office/powerpoint/2010/main" val="1273029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8619C9-E4DE-40AD-B638-B14E9CE6DBC5}" type="slidenum">
              <a:rPr lang="en-GB" smtClean="0"/>
              <a:t>16</a:t>
            </a:fld>
            <a:endParaRPr lang="en-GB"/>
          </a:p>
        </p:txBody>
      </p:sp>
    </p:spTree>
    <p:extLst>
      <p:ext uri="{BB962C8B-B14F-4D97-AF65-F5344CB8AC3E}">
        <p14:creationId xmlns:p14="http://schemas.microsoft.com/office/powerpoint/2010/main" val="41539701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8619C9-E4DE-40AD-B638-B14E9CE6DBC5}" type="slidenum">
              <a:rPr lang="en-GB" smtClean="0"/>
              <a:t>17</a:t>
            </a:fld>
            <a:endParaRPr lang="en-GB"/>
          </a:p>
        </p:txBody>
      </p:sp>
    </p:spTree>
    <p:extLst>
      <p:ext uri="{BB962C8B-B14F-4D97-AF65-F5344CB8AC3E}">
        <p14:creationId xmlns:p14="http://schemas.microsoft.com/office/powerpoint/2010/main" val="10378310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8619C9-E4DE-40AD-B638-B14E9CE6DBC5}" type="slidenum">
              <a:rPr lang="en-GB" smtClean="0"/>
              <a:t>18</a:t>
            </a:fld>
            <a:endParaRPr lang="en-GB"/>
          </a:p>
        </p:txBody>
      </p:sp>
    </p:spTree>
    <p:extLst>
      <p:ext uri="{BB962C8B-B14F-4D97-AF65-F5344CB8AC3E}">
        <p14:creationId xmlns:p14="http://schemas.microsoft.com/office/powerpoint/2010/main" val="1818390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8619C9-E4DE-40AD-B638-B14E9CE6DBC5}" type="slidenum">
              <a:rPr lang="en-GB" smtClean="0"/>
              <a:t>19</a:t>
            </a:fld>
            <a:endParaRPr lang="en-GB"/>
          </a:p>
        </p:txBody>
      </p:sp>
    </p:spTree>
    <p:extLst>
      <p:ext uri="{BB962C8B-B14F-4D97-AF65-F5344CB8AC3E}">
        <p14:creationId xmlns:p14="http://schemas.microsoft.com/office/powerpoint/2010/main" val="33386862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8619C9-E4DE-40AD-B638-B14E9CE6DBC5}" type="slidenum">
              <a:rPr lang="en-GB" smtClean="0"/>
              <a:t>20</a:t>
            </a:fld>
            <a:endParaRPr lang="en-GB"/>
          </a:p>
        </p:txBody>
      </p:sp>
    </p:spTree>
    <p:extLst>
      <p:ext uri="{BB962C8B-B14F-4D97-AF65-F5344CB8AC3E}">
        <p14:creationId xmlns:p14="http://schemas.microsoft.com/office/powerpoint/2010/main" val="757691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A4A8D9-DF14-4D16-87AF-5F8C6EEDF81B}" type="datetimeFigureOut">
              <a:rPr lang="en-GB" smtClean="0"/>
              <a:t>06/01/2019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94985-3A0A-4E2F-B13A-AD2783BAEF9A}"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051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A4A8D9-DF14-4D16-87AF-5F8C6EEDF81B}" type="datetimeFigureOut">
              <a:rPr lang="en-GB" smtClean="0"/>
              <a:t>06/01/2019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94985-3A0A-4E2F-B13A-AD2783BAEF9A}" type="slidenum">
              <a:rPr lang="en-GB" smtClean="0"/>
              <a:t>‹#›</a:t>
            </a:fld>
            <a:endParaRPr lang="en-GB"/>
          </a:p>
        </p:txBody>
      </p:sp>
    </p:spTree>
    <p:extLst>
      <p:ext uri="{BB962C8B-B14F-4D97-AF65-F5344CB8AC3E}">
        <p14:creationId xmlns:p14="http://schemas.microsoft.com/office/powerpoint/2010/main" val="1910543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A4A8D9-DF14-4D16-87AF-5F8C6EEDF81B}" type="datetimeFigureOut">
              <a:rPr lang="en-GB" smtClean="0"/>
              <a:t>06/01/2019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94985-3A0A-4E2F-B13A-AD2783BAEF9A}"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8543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A4A8D9-DF14-4D16-87AF-5F8C6EEDF81B}" type="datetimeFigureOut">
              <a:rPr lang="en-GB" smtClean="0"/>
              <a:t>06/01/2019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94985-3A0A-4E2F-B13A-AD2783BAEF9A}" type="slidenum">
              <a:rPr lang="en-GB" smtClean="0"/>
              <a:t>‹#›</a:t>
            </a:fld>
            <a:endParaRPr lang="en-GB"/>
          </a:p>
        </p:txBody>
      </p:sp>
    </p:spTree>
    <p:extLst>
      <p:ext uri="{BB962C8B-B14F-4D97-AF65-F5344CB8AC3E}">
        <p14:creationId xmlns:p14="http://schemas.microsoft.com/office/powerpoint/2010/main" val="745897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A4A8D9-DF14-4D16-87AF-5F8C6EEDF81B}" type="datetimeFigureOut">
              <a:rPr lang="en-GB" smtClean="0"/>
              <a:t>06/01/2019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A94985-3A0A-4E2F-B13A-AD2783BAEF9A}" type="slidenum">
              <a:rPr lang="en-GB" smtClean="0"/>
              <a:t>‹#›</a:t>
            </a:fld>
            <a:endParaRPr lang="en-GB"/>
          </a:p>
        </p:txBody>
      </p:sp>
    </p:spTree>
    <p:extLst>
      <p:ext uri="{BB962C8B-B14F-4D97-AF65-F5344CB8AC3E}">
        <p14:creationId xmlns:p14="http://schemas.microsoft.com/office/powerpoint/2010/main" val="2004397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A4A8D9-DF14-4D16-87AF-5F8C6EEDF81B}" type="datetimeFigureOut">
              <a:rPr lang="en-GB" smtClean="0"/>
              <a:t>06/01/2019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A94985-3A0A-4E2F-B13A-AD2783BAEF9A}" type="slidenum">
              <a:rPr lang="en-GB" smtClean="0"/>
              <a:t>‹#›</a:t>
            </a:fld>
            <a:endParaRPr lang="en-GB"/>
          </a:p>
        </p:txBody>
      </p:sp>
    </p:spTree>
    <p:extLst>
      <p:ext uri="{BB962C8B-B14F-4D97-AF65-F5344CB8AC3E}">
        <p14:creationId xmlns:p14="http://schemas.microsoft.com/office/powerpoint/2010/main" val="769064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2A4A8D9-DF14-4D16-87AF-5F8C6EEDF81B}" type="datetimeFigureOut">
              <a:rPr lang="en-GB" smtClean="0"/>
              <a:t>06/01/2019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8A94985-3A0A-4E2F-B13A-AD2783BAEF9A}" type="slidenum">
              <a:rPr lang="en-GB" smtClean="0"/>
              <a:t>‹#›</a:t>
            </a:fld>
            <a:endParaRPr lang="en-GB"/>
          </a:p>
        </p:txBody>
      </p:sp>
    </p:spTree>
    <p:extLst>
      <p:ext uri="{BB962C8B-B14F-4D97-AF65-F5344CB8AC3E}">
        <p14:creationId xmlns:p14="http://schemas.microsoft.com/office/powerpoint/2010/main" val="2792334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D2A4A8D9-DF14-4D16-87AF-5F8C6EEDF81B}" type="datetimeFigureOut">
              <a:rPr lang="en-GB" smtClean="0"/>
              <a:t>06/01/2019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8A94985-3A0A-4E2F-B13A-AD2783BAEF9A}" type="slidenum">
              <a:rPr lang="en-GB" smtClean="0"/>
              <a:t>‹#›</a:t>
            </a:fld>
            <a:endParaRPr lang="en-GB"/>
          </a:p>
        </p:txBody>
      </p:sp>
    </p:spTree>
    <p:extLst>
      <p:ext uri="{BB962C8B-B14F-4D97-AF65-F5344CB8AC3E}">
        <p14:creationId xmlns:p14="http://schemas.microsoft.com/office/powerpoint/2010/main" val="2344015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2A4A8D9-DF14-4D16-87AF-5F8C6EEDF81B}" type="datetimeFigureOut">
              <a:rPr lang="en-GB" smtClean="0"/>
              <a:t>06/01/2019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A94985-3A0A-4E2F-B13A-AD2783BAEF9A}" type="slidenum">
              <a:rPr lang="en-GB" smtClean="0"/>
              <a:t>‹#›</a:t>
            </a:fld>
            <a:endParaRPr lang="en-GB"/>
          </a:p>
        </p:txBody>
      </p:sp>
    </p:spTree>
    <p:extLst>
      <p:ext uri="{BB962C8B-B14F-4D97-AF65-F5344CB8AC3E}">
        <p14:creationId xmlns:p14="http://schemas.microsoft.com/office/powerpoint/2010/main" val="3453659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A4A8D9-DF14-4D16-87AF-5F8C6EEDF81B}" type="datetimeFigureOut">
              <a:rPr lang="en-GB" smtClean="0"/>
              <a:t>06/01/2019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94985-3A0A-4E2F-B13A-AD2783BAEF9A}" type="slidenum">
              <a:rPr lang="en-GB" smtClean="0"/>
              <a:t>‹#›</a:t>
            </a:fld>
            <a:endParaRPr lang="en-GB"/>
          </a:p>
        </p:txBody>
      </p:sp>
    </p:spTree>
    <p:extLst>
      <p:ext uri="{BB962C8B-B14F-4D97-AF65-F5344CB8AC3E}">
        <p14:creationId xmlns:p14="http://schemas.microsoft.com/office/powerpoint/2010/main" val="3670839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A4A8D9-DF14-4D16-87AF-5F8C6EEDF81B}" type="datetimeFigureOut">
              <a:rPr lang="en-GB" smtClean="0"/>
              <a:t>06/01/2019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A94985-3A0A-4E2F-B13A-AD2783BAEF9A}" type="slidenum">
              <a:rPr lang="en-GB" smtClean="0"/>
              <a:t>‹#›</a:t>
            </a:fld>
            <a:endParaRPr lang="en-GB"/>
          </a:p>
        </p:txBody>
      </p:sp>
    </p:spTree>
    <p:extLst>
      <p:ext uri="{BB962C8B-B14F-4D97-AF65-F5344CB8AC3E}">
        <p14:creationId xmlns:p14="http://schemas.microsoft.com/office/powerpoint/2010/main" val="1486876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D2A4A8D9-DF14-4D16-87AF-5F8C6EEDF81B}" type="datetimeFigureOut">
              <a:rPr lang="en-GB" smtClean="0"/>
              <a:t>06/01/2019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8A94985-3A0A-4E2F-B13A-AD2783BAEF9A}"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38699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7.jpe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VSG_FCQ10fA"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13.jp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www.itv.com/news/wales/topic/happiness/" TargetMode="External"/><Relationship Id="rId3" Type="http://schemas.openxmlformats.org/officeDocument/2006/relationships/hyperlink" Target="https://www.ageukmobility.co.uk/mobility-news/article/intergenerational-care" TargetMode="External"/><Relationship Id="rId7" Type="http://schemas.openxmlformats.org/officeDocument/2006/relationships/hyperlink" Target="https://onlinelibrary.wiley.com/doi/epdf/10.1111/j.1758-0854.2009.01008.x"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educationandskillsforum.org/news-blogs/these-are-the-skills-every-worker-will-need-in-2030/" TargetMode="External"/><Relationship Id="rId5" Type="http://schemas.openxmlformats.org/officeDocument/2006/relationships/hyperlink" Target="https://www.eif.org.uk/about" TargetMode="External"/><Relationship Id="rId4" Type="http://schemas.openxmlformats.org/officeDocument/2006/relationships/hyperlink" Target="https://www.biglotteryfund.org.uk/research/health-and-well-being/measuring-wellbeing" TargetMode="External"/><Relationship Id="rId9" Type="http://schemas.openxmlformats.org/officeDocument/2006/relationships/hyperlink" Target="https://www.wales.nhs.uk/healthtopics/populations/childrenandyoungpeopl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www.wellbeingcounts.org/wp-content/uploads/2016/05/Five-ways-Workshop-report-1.pdf" TargetMode="External"/><Relationship Id="rId3" Type="http://schemas.openxmlformats.org/officeDocument/2006/relationships/hyperlink" Target="http://www.p21.org/our-work/4cs-research-series/creativity" TargetMode="External"/><Relationship Id="rId7" Type="http://schemas.openxmlformats.org/officeDocument/2006/relationships/hyperlink" Target="https://news.osu.edu/children-notice-what-adults-miss-study-finds/"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theguardian.com/social-care-network/2017/sep/06/care-home-toddlers-nursery" TargetMode="External"/><Relationship Id="rId5" Type="http://schemas.openxmlformats.org/officeDocument/2006/relationships/hyperlink" Target="https://www.youtube.com/watch?v=VSG_FCQ10fA" TargetMode="External"/><Relationship Id="rId4" Type="http://schemas.openxmlformats.org/officeDocument/2006/relationships/hyperlink" Target="http://www.p21.org/our-work/4cs-research-series" TargetMode="External"/><Relationship Id="rId9" Type="http://schemas.openxmlformats.org/officeDocument/2006/relationships/hyperlink" Target="https://whatworkswellbeing.org/blog/five-ways-to-wellbeing-in-the-"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gov.wales/statistics-and-research/children-young-peoples-wellbeing-monitor-wales/?lang=en"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www.varkeyfoundation.org/media/4487/global-young-people-report-single-pages-new.pdf" TargetMode="External"/><Relationship Id="rId5" Type="http://schemas.openxmlformats.org/officeDocument/2006/relationships/hyperlink" Target="https://www.educationandskillsforum.org/news-blogs/soft-skills-that-should-be-on-the-curriculum/" TargetMode="External"/><Relationship Id="rId4" Type="http://schemas.openxmlformats.org/officeDocument/2006/relationships/hyperlink" Target="http://youthworkessentials.org/volunteer-induction/what-is-youth-work/the-purpose-of-youth-work.aspx"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062664" cy="2378695"/>
          </a:xfrm>
        </p:spPr>
        <p:txBody>
          <a:bodyPr>
            <a:noAutofit/>
          </a:bodyPr>
          <a:lstStyle/>
          <a:p>
            <a:r>
              <a:rPr lang="en-GB" sz="2800" dirty="0"/>
              <a:t>Paper Planes and Pebbles: Explore the evidence for investment in creative approaches intended to enhance the health and wellbeing of children and young people in Wales. </a:t>
            </a:r>
          </a:p>
        </p:txBody>
      </p:sp>
      <p:sp>
        <p:nvSpPr>
          <p:cNvPr id="3" name="Subtitle 2"/>
          <p:cNvSpPr>
            <a:spLocks noGrp="1"/>
          </p:cNvSpPr>
          <p:nvPr>
            <p:ph type="subTitle" idx="1"/>
          </p:nvPr>
        </p:nvSpPr>
        <p:spPr>
          <a:xfrm>
            <a:off x="2483768" y="4869160"/>
            <a:ext cx="6400800" cy="1752600"/>
          </a:xfrm>
        </p:spPr>
        <p:txBody>
          <a:bodyPr>
            <a:normAutofit/>
          </a:bodyPr>
          <a:lstStyle/>
          <a:p>
            <a:pPr algn="r"/>
            <a:r>
              <a:rPr lang="en-GB" sz="2400" i="1" dirty="0"/>
              <a:t>Rebecca Williams </a:t>
            </a:r>
          </a:p>
          <a:p>
            <a:pPr algn="r"/>
            <a:r>
              <a:rPr lang="en-GB" sz="2400" i="1" dirty="0"/>
              <a:t>1711790 </a:t>
            </a:r>
          </a:p>
          <a:p>
            <a:pPr algn="r"/>
            <a:r>
              <a:rPr lang="en-GB" sz="2400" i="1" dirty="0"/>
              <a:t>ECCH7001 </a:t>
            </a:r>
          </a:p>
        </p:txBody>
      </p:sp>
    </p:spTree>
    <p:extLst>
      <p:ext uri="{BB962C8B-B14F-4D97-AF65-F5344CB8AC3E}">
        <p14:creationId xmlns:p14="http://schemas.microsoft.com/office/powerpoint/2010/main" val="681130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1887A-4F4F-4840-AE9A-923C54957990}"/>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BE948EDE-A0FC-4C65-A97C-94740E8C21A7}"/>
              </a:ext>
            </a:extLst>
          </p:cNvPr>
          <p:cNvSpPr>
            <a:spLocks noGrp="1"/>
          </p:cNvSpPr>
          <p:nvPr>
            <p:ph idx="1"/>
          </p:nvPr>
        </p:nvSpPr>
        <p:spPr/>
        <p:txBody>
          <a:bodyPr/>
          <a:lstStyle/>
          <a:p>
            <a:r>
              <a:rPr lang="en-GB" dirty="0"/>
              <a:t>The role of the educator.</a:t>
            </a:r>
          </a:p>
          <a:p>
            <a:endParaRPr lang="en-GB" dirty="0"/>
          </a:p>
          <a:p>
            <a:endParaRPr lang="en-GB" dirty="0"/>
          </a:p>
          <a:p>
            <a:endParaRPr lang="en-GB" dirty="0"/>
          </a:p>
          <a:p>
            <a:pPr marL="0" indent="0">
              <a:buNone/>
            </a:pPr>
            <a:r>
              <a:rPr lang="en-GB" dirty="0"/>
              <a:t>Health and Wellbeing </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8569" y="260648"/>
            <a:ext cx="3241403" cy="4408308"/>
          </a:xfrm>
          <a:prstGeom prst="rect">
            <a:avLst/>
          </a:prstGeom>
        </p:spPr>
      </p:pic>
    </p:spTree>
    <p:extLst>
      <p:ext uri="{BB962C8B-B14F-4D97-AF65-F5344CB8AC3E}">
        <p14:creationId xmlns:p14="http://schemas.microsoft.com/office/powerpoint/2010/main" val="197954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894181-88EB-4C4D-92D4-423A4200FE3B}"/>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1"/>
          <p:cNvSpPr>
            <a:spLocks noGrp="1"/>
          </p:cNvSpPr>
          <p:nvPr>
            <p:ph type="title"/>
          </p:nvPr>
        </p:nvSpPr>
        <p:spPr>
          <a:xfrm>
            <a:off x="0" y="-171400"/>
            <a:ext cx="7543800" cy="1450757"/>
          </a:xfrm>
        </p:spPr>
        <p:txBody>
          <a:bodyPr/>
          <a:lstStyle/>
          <a:p>
            <a:r>
              <a:rPr lang="en-GB" b="1" dirty="0"/>
              <a:t>Creativity and Education </a:t>
            </a:r>
          </a:p>
        </p:txBody>
      </p:sp>
      <p:sp>
        <p:nvSpPr>
          <p:cNvPr id="3" name="Content Placeholder 2"/>
          <p:cNvSpPr>
            <a:spLocks noGrp="1"/>
          </p:cNvSpPr>
          <p:nvPr>
            <p:ph idx="1"/>
          </p:nvPr>
        </p:nvSpPr>
        <p:spPr/>
        <p:txBody>
          <a:bodyPr/>
          <a:lstStyle/>
          <a:p>
            <a:endParaRPr lang="en-GB" dirty="0"/>
          </a:p>
          <a:p>
            <a:r>
              <a:rPr lang="en-GB" sz="3600" b="1" dirty="0"/>
              <a:t>Role of Education?</a:t>
            </a:r>
          </a:p>
          <a:p>
            <a:endParaRPr lang="en-GB" dirty="0"/>
          </a:p>
          <a:p>
            <a:endParaRPr lang="en-GB" dirty="0"/>
          </a:p>
        </p:txBody>
      </p:sp>
    </p:spTree>
    <p:extLst>
      <p:ext uri="{BB962C8B-B14F-4D97-AF65-F5344CB8AC3E}">
        <p14:creationId xmlns:p14="http://schemas.microsoft.com/office/powerpoint/2010/main" val="3523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Assumptions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462129"/>
              </p:ext>
            </p:extLst>
          </p:nvPr>
        </p:nvGraphicFramePr>
        <p:xfrm>
          <a:off x="822325" y="1846263"/>
          <a:ext cx="75438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3911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Health and Wellbeing of Children and Young people in Wales </a:t>
            </a:r>
          </a:p>
        </p:txBody>
      </p:sp>
      <p:sp>
        <p:nvSpPr>
          <p:cNvPr id="3" name="Content Placeholder 2"/>
          <p:cNvSpPr>
            <a:spLocks noGrp="1"/>
          </p:cNvSpPr>
          <p:nvPr>
            <p:ph idx="1"/>
          </p:nvPr>
        </p:nvSpPr>
        <p:spPr>
          <a:xfrm>
            <a:off x="467544" y="1628800"/>
            <a:ext cx="8229600" cy="4525963"/>
          </a:xfrm>
        </p:spPr>
        <p:txBody>
          <a:bodyPr>
            <a:normAutofit/>
          </a:bodyPr>
          <a:lstStyle/>
          <a:p>
            <a:pPr marL="0" indent="0">
              <a:buNone/>
            </a:pPr>
            <a:endParaRPr lang="en-GB" sz="2800" i="1" dirty="0"/>
          </a:p>
          <a:p>
            <a:pPr marL="0" indent="0">
              <a:buNone/>
            </a:pPr>
            <a:r>
              <a:rPr lang="en-GB" sz="2800" i="1" dirty="0"/>
              <a:t>Early Years </a:t>
            </a:r>
          </a:p>
          <a:p>
            <a:pPr marL="0" indent="0">
              <a:buNone/>
            </a:pPr>
            <a:r>
              <a:rPr lang="en-GB" sz="2800" i="1" dirty="0"/>
              <a:t>Education and Learning opportunities </a:t>
            </a:r>
          </a:p>
          <a:p>
            <a:pPr marL="0" indent="0">
              <a:buNone/>
            </a:pPr>
            <a:r>
              <a:rPr lang="en-GB" sz="2800" i="1" dirty="0"/>
              <a:t>Health </a:t>
            </a:r>
          </a:p>
          <a:p>
            <a:pPr marL="0" indent="0">
              <a:buNone/>
            </a:pPr>
            <a:r>
              <a:rPr lang="en-GB" sz="2800" i="1" dirty="0"/>
              <a:t>Access to play, sport, leisure and culture </a:t>
            </a:r>
          </a:p>
          <a:p>
            <a:pPr marL="0" indent="0">
              <a:buNone/>
            </a:pPr>
            <a:r>
              <a:rPr lang="en-GB" sz="2800" i="1" dirty="0"/>
              <a:t>Participation in decision making </a:t>
            </a:r>
          </a:p>
          <a:p>
            <a:pPr marL="0" indent="0">
              <a:buNone/>
            </a:pPr>
            <a:r>
              <a:rPr lang="en-GB" sz="2800" i="1" dirty="0"/>
              <a:t>Safe home and community </a:t>
            </a:r>
          </a:p>
          <a:p>
            <a:pPr marL="0" indent="0">
              <a:buNone/>
            </a:pPr>
            <a:r>
              <a:rPr lang="en-GB" sz="2800" i="1" dirty="0"/>
              <a:t>Not disadvantaged by poverty</a:t>
            </a:r>
          </a:p>
        </p:txBody>
      </p:sp>
    </p:spTree>
    <p:extLst>
      <p:ext uri="{BB962C8B-B14F-4D97-AF65-F5344CB8AC3E}">
        <p14:creationId xmlns:p14="http://schemas.microsoft.com/office/powerpoint/2010/main" val="3800817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612" y="1760551"/>
            <a:ext cx="5145508" cy="32114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5652120" y="1391219"/>
            <a:ext cx="3168352" cy="369332"/>
          </a:xfrm>
          <a:prstGeom prst="rect">
            <a:avLst/>
          </a:prstGeom>
          <a:noFill/>
        </p:spPr>
        <p:txBody>
          <a:bodyPr wrap="square" rtlCol="0">
            <a:spAutoFit/>
          </a:bodyPr>
          <a:lstStyle/>
          <a:p>
            <a:r>
              <a:rPr lang="en-GB" dirty="0" err="1"/>
              <a:t>Varkey</a:t>
            </a:r>
            <a:r>
              <a:rPr lang="en-GB" dirty="0"/>
              <a:t> Foundation (2017) </a:t>
            </a:r>
          </a:p>
        </p:txBody>
      </p:sp>
      <p:sp>
        <p:nvSpPr>
          <p:cNvPr id="7" name="TextBox 6"/>
          <p:cNvSpPr txBox="1"/>
          <p:nvPr/>
        </p:nvSpPr>
        <p:spPr>
          <a:xfrm>
            <a:off x="611560" y="816483"/>
            <a:ext cx="4608512" cy="830997"/>
          </a:xfrm>
          <a:prstGeom prst="rect">
            <a:avLst/>
          </a:prstGeom>
          <a:noFill/>
        </p:spPr>
        <p:txBody>
          <a:bodyPr wrap="square" rtlCol="0">
            <a:spAutoFit/>
          </a:bodyPr>
          <a:lstStyle/>
          <a:p>
            <a:r>
              <a:rPr lang="en-GB" sz="2400" b="1" dirty="0"/>
              <a:t>% of Young People and Happiness Levels </a:t>
            </a:r>
          </a:p>
        </p:txBody>
      </p:sp>
    </p:spTree>
    <p:extLst>
      <p:ext uri="{BB962C8B-B14F-4D97-AF65-F5344CB8AC3E}">
        <p14:creationId xmlns:p14="http://schemas.microsoft.com/office/powerpoint/2010/main" val="3012466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4010" y="-31013"/>
            <a:ext cx="3826768" cy="1913384"/>
          </a:xfr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7508" t="12235"/>
          <a:stretch/>
        </p:blipFill>
        <p:spPr>
          <a:xfrm>
            <a:off x="755576" y="2060848"/>
            <a:ext cx="7514892" cy="4186328"/>
          </a:xfrm>
          <a:prstGeom prst="rect">
            <a:avLst/>
          </a:prstGeom>
        </p:spPr>
      </p:pic>
      <p:sp>
        <p:nvSpPr>
          <p:cNvPr id="6" name="TextBox 5"/>
          <p:cNvSpPr txBox="1"/>
          <p:nvPr/>
        </p:nvSpPr>
        <p:spPr>
          <a:xfrm>
            <a:off x="3563888" y="6247176"/>
            <a:ext cx="4824536" cy="369332"/>
          </a:xfrm>
          <a:prstGeom prst="rect">
            <a:avLst/>
          </a:prstGeom>
          <a:noFill/>
        </p:spPr>
        <p:txBody>
          <a:bodyPr wrap="square" rtlCol="0">
            <a:spAutoFit/>
          </a:bodyPr>
          <a:lstStyle/>
          <a:p>
            <a:r>
              <a:rPr lang="en-GB" b="1" dirty="0"/>
              <a:t>Add reference to document and photo here </a:t>
            </a:r>
          </a:p>
        </p:txBody>
      </p:sp>
    </p:spTree>
    <p:extLst>
      <p:ext uri="{BB962C8B-B14F-4D97-AF65-F5344CB8AC3E}">
        <p14:creationId xmlns:p14="http://schemas.microsoft.com/office/powerpoint/2010/main" val="559548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Current Evidence/ Evaluation </a:t>
            </a:r>
          </a:p>
        </p:txBody>
      </p:sp>
      <p:sp>
        <p:nvSpPr>
          <p:cNvPr id="3" name="Content Placeholder 2"/>
          <p:cNvSpPr>
            <a:spLocks noGrp="1"/>
          </p:cNvSpPr>
          <p:nvPr>
            <p:ph sz="half" idx="1"/>
          </p:nvPr>
        </p:nvSpPr>
        <p:spPr/>
        <p:txBody>
          <a:bodyPr>
            <a:normAutofit fontScale="77500" lnSpcReduction="20000"/>
          </a:bodyPr>
          <a:lstStyle/>
          <a:p>
            <a:r>
              <a:rPr lang="en-GB" b="1" i="0" u="none" strike="noStrike" baseline="0" dirty="0">
                <a:solidFill>
                  <a:srgbClr val="000000"/>
                </a:solidFill>
                <a:latin typeface="Arial"/>
              </a:rPr>
              <a:t>Level 4 </a:t>
            </a:r>
            <a:r>
              <a:rPr lang="en-GB" b="0" i="0" u="none" strike="noStrike" baseline="0" dirty="0">
                <a:solidFill>
                  <a:srgbClr val="000000"/>
                </a:solidFill>
                <a:latin typeface="Arial"/>
              </a:rPr>
              <a:t>recognises programmes with evidence of a long-term positive impact through multiple rigorous evaluations. At least one of these studies must have evidence of improving a child outcome lasting a year or longer. </a:t>
            </a:r>
          </a:p>
          <a:p>
            <a:endParaRPr lang="en-GB" b="0" i="0" u="none" strike="noStrike" baseline="0" dirty="0">
              <a:solidFill>
                <a:srgbClr val="000000"/>
              </a:solidFill>
              <a:latin typeface="Arial"/>
            </a:endParaRPr>
          </a:p>
          <a:p>
            <a:r>
              <a:rPr lang="en-GB" b="0" i="0" u="none" strike="noStrike" baseline="0" dirty="0">
                <a:solidFill>
                  <a:srgbClr val="000000"/>
                </a:solidFill>
                <a:latin typeface="Arial"/>
              </a:rPr>
              <a:t> </a:t>
            </a:r>
            <a:r>
              <a:rPr lang="en-GB" b="1" i="0" u="none" strike="noStrike" baseline="0" dirty="0">
                <a:solidFill>
                  <a:srgbClr val="000000"/>
                </a:solidFill>
                <a:latin typeface="Arial"/>
              </a:rPr>
              <a:t>Level 3 </a:t>
            </a:r>
            <a:r>
              <a:rPr lang="en-GB" b="0" i="0" u="none" strike="noStrike" baseline="0" dirty="0">
                <a:solidFill>
                  <a:srgbClr val="000000"/>
                </a:solidFill>
                <a:latin typeface="Arial"/>
              </a:rPr>
              <a:t>recognises programmes with evidence of a short-term positive impact from at least one rigorous evaluation, that is, where a judgment about causality can be made. </a:t>
            </a:r>
          </a:p>
          <a:p>
            <a:endParaRPr lang="en-GB" b="0" i="0" u="none" strike="noStrike" baseline="0" dirty="0">
              <a:solidFill>
                <a:srgbClr val="000000"/>
              </a:solidFill>
              <a:latin typeface="Arial"/>
            </a:endParaRPr>
          </a:p>
          <a:p>
            <a:r>
              <a:rPr lang="en-GB" b="1" i="0" u="none" strike="noStrike" baseline="0" dirty="0">
                <a:solidFill>
                  <a:srgbClr val="000000"/>
                </a:solidFill>
                <a:latin typeface="Arial"/>
              </a:rPr>
              <a:t>Level 2 </a:t>
            </a:r>
            <a:r>
              <a:rPr lang="en-GB" b="0" i="0" u="none" strike="noStrike" baseline="0" dirty="0">
                <a:solidFill>
                  <a:srgbClr val="000000"/>
                </a:solidFill>
                <a:latin typeface="Arial"/>
              </a:rPr>
              <a:t>recognises programmes with preliminary evidence of improving a child outcome, but where an assumption of causal impact cannot be drawn. </a:t>
            </a:r>
          </a:p>
          <a:p>
            <a:endParaRPr lang="en-GB" dirty="0"/>
          </a:p>
        </p:txBody>
      </p:sp>
      <p:sp>
        <p:nvSpPr>
          <p:cNvPr id="4" name="Content Placeholder 3"/>
          <p:cNvSpPr>
            <a:spLocks noGrp="1"/>
          </p:cNvSpPr>
          <p:nvPr>
            <p:ph sz="half" idx="2"/>
          </p:nvPr>
        </p:nvSpPr>
        <p:spPr/>
        <p:txBody>
          <a:bodyPr>
            <a:normAutofit fontScale="77500" lnSpcReduction="20000"/>
          </a:bodyPr>
          <a:lstStyle/>
          <a:p>
            <a:endParaRPr lang="en-GB" dirty="0"/>
          </a:p>
          <a:p>
            <a:r>
              <a:rPr lang="en-GB" dirty="0"/>
              <a:t> </a:t>
            </a:r>
            <a:r>
              <a:rPr lang="en-GB" b="1" dirty="0"/>
              <a:t>NL2 </a:t>
            </a:r>
            <a:r>
              <a:rPr lang="en-GB" dirty="0"/>
              <a:t>‘not level 2’ distinguishes programmes whose most robust evaluation evidence does not meet the level 2 threshold for a child outcome. </a:t>
            </a:r>
          </a:p>
          <a:p>
            <a:endParaRPr lang="en-GB" dirty="0"/>
          </a:p>
          <a:p>
            <a:r>
              <a:rPr lang="en-GB" dirty="0"/>
              <a:t> </a:t>
            </a:r>
            <a:r>
              <a:rPr lang="en-GB" b="1" dirty="0"/>
              <a:t>NE </a:t>
            </a:r>
            <a:r>
              <a:rPr lang="en-GB" dirty="0"/>
              <a:t>‘found not to be effective in at least one rigorously conducted study’. This is reserved for programmes where a rigorous programme evaluation (equivalent to a level 3) has found no evidence of improving child outcomes or providing significant benefits to other participants. This rating should not be interpreted to mean that the programme will never work, but it does suggest that the programme will need to adapt and improve its model, learning from the evaluation. </a:t>
            </a:r>
          </a:p>
        </p:txBody>
      </p:sp>
      <p:sp>
        <p:nvSpPr>
          <p:cNvPr id="5" name="TextBox 4"/>
          <p:cNvSpPr txBox="1"/>
          <p:nvPr/>
        </p:nvSpPr>
        <p:spPr>
          <a:xfrm>
            <a:off x="5148064" y="5949280"/>
            <a:ext cx="3456384" cy="369332"/>
          </a:xfrm>
          <a:prstGeom prst="rect">
            <a:avLst/>
          </a:prstGeom>
          <a:noFill/>
        </p:spPr>
        <p:txBody>
          <a:bodyPr wrap="square" rtlCol="0">
            <a:spAutoFit/>
          </a:bodyPr>
          <a:lstStyle/>
          <a:p>
            <a:r>
              <a:rPr lang="en-GB" b="1" dirty="0"/>
              <a:t>Add reference to information here </a:t>
            </a:r>
          </a:p>
        </p:txBody>
      </p:sp>
    </p:spTree>
    <p:extLst>
      <p:ext uri="{BB962C8B-B14F-4D97-AF65-F5344CB8AC3E}">
        <p14:creationId xmlns:p14="http://schemas.microsoft.com/office/powerpoint/2010/main" val="1203688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Ways to Wellbeing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89025" y="2719388"/>
            <a:ext cx="7010400" cy="2276475"/>
          </a:xfrm>
        </p:spPr>
      </p:pic>
    </p:spTree>
    <p:extLst>
      <p:ext uri="{BB962C8B-B14F-4D97-AF65-F5344CB8AC3E}">
        <p14:creationId xmlns:p14="http://schemas.microsoft.com/office/powerpoint/2010/main" val="2994953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Play, Learning and Wellbeing  </a:t>
            </a:r>
          </a:p>
        </p:txBody>
      </p:sp>
      <p:sp>
        <p:nvSpPr>
          <p:cNvPr id="3" name="Content Placeholder 2"/>
          <p:cNvSpPr>
            <a:spLocks noGrp="1"/>
          </p:cNvSpPr>
          <p:nvPr>
            <p:ph sz="half" idx="1"/>
          </p:nvPr>
        </p:nvSpPr>
        <p:spPr/>
        <p:txBody>
          <a:bodyPr/>
          <a:lstStyle/>
          <a:p>
            <a:pPr marL="0" indent="0">
              <a:buNone/>
            </a:pPr>
            <a:r>
              <a:rPr lang="en-GB" dirty="0"/>
              <a:t> </a:t>
            </a:r>
          </a:p>
          <a:p>
            <a:pPr marL="0" indent="0">
              <a:buNone/>
            </a:pPr>
            <a:endParaRPr lang="en-GB" dirty="0"/>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3123084285"/>
              </p:ext>
            </p:extLst>
          </p:nvPr>
        </p:nvGraphicFramePr>
        <p:xfrm>
          <a:off x="899592" y="1845735"/>
          <a:ext cx="792088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1542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Play Matters </a:t>
            </a:r>
          </a:p>
        </p:txBody>
      </p:sp>
      <p:pic>
        <p:nvPicPr>
          <p:cNvPr id="3" name="Content Placeholder 2"/>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192190" y="4864337"/>
            <a:ext cx="2422916" cy="1363964"/>
          </a:xfrm>
        </p:spPr>
      </p:pic>
      <p:pic>
        <p:nvPicPr>
          <p:cNvPr id="5" name="Content Placeholder 3"/>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467544" y="1772816"/>
            <a:ext cx="8280920" cy="2689047"/>
          </a:xfrm>
        </p:spPr>
      </p:pic>
      <p:cxnSp>
        <p:nvCxnSpPr>
          <p:cNvPr id="7" name="Straight Arrow Connector 6"/>
          <p:cNvCxnSpPr/>
          <p:nvPr/>
        </p:nvCxnSpPr>
        <p:spPr>
          <a:xfrm>
            <a:off x="1403648" y="414908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3059832" y="414908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4572000" y="414908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084168" y="4149080"/>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7596336" y="4144257"/>
            <a:ext cx="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flipH="1">
            <a:off x="2195736" y="4869160"/>
            <a:ext cx="1800200" cy="1435620"/>
          </a:xfrm>
          <a:prstGeom prst="rect">
            <a:avLst/>
          </a:prstGeom>
        </p:spPr>
      </p:pic>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l="18889" t="4842"/>
          <a:stretch/>
        </p:blipFill>
        <p:spPr>
          <a:xfrm>
            <a:off x="3995936" y="4880747"/>
            <a:ext cx="1512168" cy="1182707"/>
          </a:xfrm>
          <a:prstGeom prst="rect">
            <a:avLst/>
          </a:prstGeom>
        </p:spPr>
      </p:pic>
      <p:pic>
        <p:nvPicPr>
          <p:cNvPr id="2050"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504993" y="4864337"/>
            <a:ext cx="1659295" cy="11991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1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164288" y="4880747"/>
            <a:ext cx="1548383" cy="1236708"/>
          </a:xfrm>
          <a:prstGeom prst="rect">
            <a:avLst/>
          </a:prstGeom>
        </p:spPr>
      </p:pic>
    </p:spTree>
    <p:extLst>
      <p:ext uri="{BB962C8B-B14F-4D97-AF65-F5344CB8AC3E}">
        <p14:creationId xmlns:p14="http://schemas.microsoft.com/office/powerpoint/2010/main" val="1531940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Play and Evidence </a:t>
            </a:r>
            <a:br>
              <a:rPr lang="en-GB" dirty="0"/>
            </a:br>
            <a:r>
              <a:rPr lang="en-GB" sz="2800" dirty="0"/>
              <a:t>Intergenerational Care</a:t>
            </a:r>
            <a:endParaRPr lang="en-GB" dirty="0"/>
          </a:p>
        </p:txBody>
      </p:sp>
      <p:sp>
        <p:nvSpPr>
          <p:cNvPr id="3" name="Content Placeholder 2"/>
          <p:cNvSpPr>
            <a:spLocks noGrp="1"/>
          </p:cNvSpPr>
          <p:nvPr>
            <p:ph sz="half" idx="1"/>
          </p:nvPr>
        </p:nvSpPr>
        <p:spPr/>
        <p:txBody>
          <a:bodyPr/>
          <a:lstStyle/>
          <a:p>
            <a:r>
              <a:rPr lang="en-GB" dirty="0">
                <a:hlinkClick r:id="rId3"/>
              </a:rPr>
              <a:t>https://www.youtube.com/watch?v=VSG_FCQ10fA</a:t>
            </a:r>
            <a:r>
              <a:rPr lang="en-GB" dirty="0"/>
              <a:t> </a:t>
            </a:r>
          </a:p>
        </p:txBody>
      </p:sp>
      <p:pic>
        <p:nvPicPr>
          <p:cNvPr id="3074" name="Picture 2"/>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664075" y="2435522"/>
            <a:ext cx="3702050" cy="28442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95937" y="2183273"/>
            <a:ext cx="4809926" cy="4107931"/>
          </a:xfrm>
          <a:prstGeom prst="rect">
            <a:avLst/>
          </a:prstGeom>
        </p:spPr>
      </p:pic>
    </p:spTree>
    <p:extLst>
      <p:ext uri="{BB962C8B-B14F-4D97-AF65-F5344CB8AC3E}">
        <p14:creationId xmlns:p14="http://schemas.microsoft.com/office/powerpoint/2010/main" val="3713363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Intergenerational  Play </a:t>
            </a:r>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r>
              <a:rPr lang="en-GB" dirty="0"/>
              <a:t>‘ If I’m honest I dreaded today and was well nervous about going in , but once I started talking to her I really enjoyed it, I feel like I’ve done something good and when I gave her that Santa I made, she cried ‘ (Young Person aged 20 ) </a:t>
            </a:r>
          </a:p>
          <a:p>
            <a:endParaRPr lang="en-GB" dirty="0"/>
          </a:p>
          <a:p>
            <a:endParaRPr lang="en-GB" dirty="0"/>
          </a:p>
        </p:txBody>
      </p:sp>
      <p:pic>
        <p:nvPicPr>
          <p:cNvPr id="1026" name="Picture 2" descr="C:\Users\rebeccach\AppData\Local\Microsoft\Windows\Temporary Internet Files\Content.Outlook\1BKOGNQM\IMG_327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8816" r="27106"/>
          <a:stretch/>
        </p:blipFill>
        <p:spPr bwMode="auto">
          <a:xfrm rot="5400000">
            <a:off x="777308" y="1247028"/>
            <a:ext cx="3351801" cy="4403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158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Play as an essential tool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82862" y="1846263"/>
            <a:ext cx="4022725" cy="4022725"/>
          </a:xfrm>
        </p:spPr>
      </p:pic>
    </p:spTree>
    <p:extLst>
      <p:ext uri="{BB962C8B-B14F-4D97-AF65-F5344CB8AC3E}">
        <p14:creationId xmlns:p14="http://schemas.microsoft.com/office/powerpoint/2010/main" val="2671014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04086" y="0"/>
            <a:ext cx="4239914" cy="423991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5535" y="3284984"/>
            <a:ext cx="4167725" cy="2763383"/>
          </a:xfrm>
          <a:prstGeom prst="rect">
            <a:avLst/>
          </a:prstGeom>
        </p:spPr>
      </p:pic>
    </p:spTree>
    <p:extLst>
      <p:ext uri="{BB962C8B-B14F-4D97-AF65-F5344CB8AC3E}">
        <p14:creationId xmlns:p14="http://schemas.microsoft.com/office/powerpoint/2010/main" val="2695416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ock Arc 1"/>
          <p:cNvSpPr/>
          <p:nvPr/>
        </p:nvSpPr>
        <p:spPr>
          <a:xfrm rot="20183287">
            <a:off x="552630" y="2094702"/>
            <a:ext cx="8462637" cy="1834158"/>
          </a:xfrm>
          <a:prstGeom prst="blockArc">
            <a:avLst/>
          </a:prstGeom>
          <a:noFill/>
        </p:spPr>
        <p:txBody>
          <a:bodyPr wrap="none" lIns="91440" tIns="45720" rIns="91440" bIns="45720">
            <a:spAutoFit/>
          </a:bodyPr>
          <a:lstStyle/>
          <a:p>
            <a:pPr algn="ctr"/>
            <a:r>
              <a:rPr lang="en-US" sz="54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Any Feedback or Questions ?</a:t>
            </a:r>
          </a:p>
        </p:txBody>
      </p:sp>
    </p:spTree>
    <p:extLst>
      <p:ext uri="{BB962C8B-B14F-4D97-AF65-F5344CB8AC3E}">
        <p14:creationId xmlns:p14="http://schemas.microsoft.com/office/powerpoint/2010/main" val="330303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7543800" cy="1450757"/>
          </a:xfrm>
        </p:spPr>
        <p:txBody>
          <a:bodyPr/>
          <a:lstStyle/>
          <a:p>
            <a:r>
              <a:rPr lang="en-GB" dirty="0"/>
              <a:t>Bibliography </a:t>
            </a:r>
          </a:p>
        </p:txBody>
      </p:sp>
      <p:sp>
        <p:nvSpPr>
          <p:cNvPr id="3" name="Content Placeholder 2"/>
          <p:cNvSpPr>
            <a:spLocks noGrp="1"/>
          </p:cNvSpPr>
          <p:nvPr>
            <p:ph idx="1"/>
          </p:nvPr>
        </p:nvSpPr>
        <p:spPr>
          <a:xfrm>
            <a:off x="323528" y="1844824"/>
            <a:ext cx="8640961" cy="4319570"/>
          </a:xfrm>
        </p:spPr>
        <p:txBody>
          <a:bodyPr>
            <a:normAutofit fontScale="92500" lnSpcReduction="10000"/>
          </a:bodyPr>
          <a:lstStyle/>
          <a:p>
            <a:pPr marL="0" indent="0">
              <a:buNone/>
            </a:pPr>
            <a:r>
              <a:rPr lang="en-GB" sz="1200" dirty="0" err="1"/>
              <a:t>Anderson,G</a:t>
            </a:r>
            <a:r>
              <a:rPr lang="en-GB" sz="1200" dirty="0"/>
              <a:t>, (2018), </a:t>
            </a:r>
            <a:r>
              <a:rPr lang="en-GB" sz="1200" i="1" dirty="0"/>
              <a:t>Five Ways to Wellbeing</a:t>
            </a:r>
            <a:r>
              <a:rPr lang="en-GB" sz="1200" dirty="0"/>
              <a:t> [ONLINE]. Available at: </a:t>
            </a:r>
            <a:r>
              <a:rPr lang="en-GB" sz="1200" u="sng" dirty="0"/>
              <a:t>https://bygeorgeanderson.com/five-ways-to-wellbeing/</a:t>
            </a:r>
            <a:r>
              <a:rPr lang="en-GB" sz="1200" dirty="0"/>
              <a:t> [Accessed 9 December 2018]. </a:t>
            </a:r>
          </a:p>
          <a:p>
            <a:pPr marL="0" indent="0">
              <a:buNone/>
            </a:pPr>
            <a:r>
              <a:rPr lang="en-GB" sz="1100" dirty="0"/>
              <a:t>Age UK. 2018. </a:t>
            </a:r>
            <a:r>
              <a:rPr lang="en-GB" sz="1100" i="1" dirty="0"/>
              <a:t>How Care homes and nurseries are coming together for good</a:t>
            </a:r>
            <a:r>
              <a:rPr lang="en-GB" sz="1100" dirty="0"/>
              <a:t>. [ONLINE] Available at: </a:t>
            </a:r>
            <a:r>
              <a:rPr lang="en-GB" sz="1100" u="sng" dirty="0">
                <a:hlinkClick r:id="rId3"/>
              </a:rPr>
              <a:t>https://www.ageukmobility.co.uk/mobility-news/article/intergenerational-care</a:t>
            </a:r>
            <a:r>
              <a:rPr lang="en-GB" sz="1100" dirty="0"/>
              <a:t>. [Accessed 2 January 2019]. </a:t>
            </a:r>
            <a:endParaRPr lang="en-GB" sz="1200" dirty="0"/>
          </a:p>
          <a:p>
            <a:pPr marL="0" indent="0">
              <a:buNone/>
            </a:pPr>
            <a:r>
              <a:rPr lang="en-GB" sz="1200" dirty="0"/>
              <a:t>Big Lottery Fund. 2018. </a:t>
            </a:r>
            <a:r>
              <a:rPr lang="en-GB" sz="1200" i="1" dirty="0"/>
              <a:t>Measuring Well being</a:t>
            </a:r>
            <a:r>
              <a:rPr lang="en-GB" sz="1200" dirty="0"/>
              <a:t>. [ONLINE] Available at: </a:t>
            </a:r>
            <a:r>
              <a:rPr lang="en-GB" sz="1200" u="sng" dirty="0">
                <a:hlinkClick r:id="rId4"/>
              </a:rPr>
              <a:t>https://www.biglotteryfund.org.uk/research/health-and-well-being/measuring-wellbeing#</a:t>
            </a:r>
            <a:r>
              <a:rPr lang="en-GB" sz="1200" dirty="0"/>
              <a:t>. [Accessed 19 December 2018].</a:t>
            </a:r>
          </a:p>
          <a:p>
            <a:pPr marL="0" indent="0">
              <a:buNone/>
            </a:pPr>
            <a:r>
              <a:rPr lang="en-GB" sz="1200" dirty="0"/>
              <a:t>Burdette HL, Whitaker RC. Resurrecting Free Play in Young Children: Looking Beyond Fitness and Fatness to Attention, Affiliation, and Affect. </a:t>
            </a:r>
            <a:r>
              <a:rPr lang="en-GB" sz="1200" i="1" dirty="0"/>
              <a:t>Arch </a:t>
            </a:r>
            <a:r>
              <a:rPr lang="en-GB" sz="1200" i="1" dirty="0" err="1"/>
              <a:t>Pediatr</a:t>
            </a:r>
            <a:r>
              <a:rPr lang="en-GB" sz="1200" i="1" dirty="0"/>
              <a:t> </a:t>
            </a:r>
            <a:r>
              <a:rPr lang="en-GB" sz="1200" i="1" dirty="0" err="1"/>
              <a:t>Adolesc</a:t>
            </a:r>
            <a:r>
              <a:rPr lang="en-GB" sz="1200" i="1" dirty="0"/>
              <a:t> Med.</a:t>
            </a:r>
            <a:r>
              <a:rPr lang="en-GB" sz="1200" dirty="0"/>
              <a:t> 2005;159(1):46–50. doi:10.1001/archpedi.159.1.46</a:t>
            </a:r>
            <a:endParaRPr lang="en-GB" sz="1200" i="1" dirty="0"/>
          </a:p>
          <a:p>
            <a:pPr marL="0" indent="0">
              <a:buNone/>
            </a:pPr>
            <a:r>
              <a:rPr lang="en-GB" sz="1200" dirty="0"/>
              <a:t>Early Intervention Foundation. 2019. </a:t>
            </a:r>
            <a:r>
              <a:rPr lang="en-GB" sz="1200" i="1" dirty="0"/>
              <a:t>About EIF</a:t>
            </a:r>
            <a:r>
              <a:rPr lang="en-GB" sz="1200" dirty="0"/>
              <a:t>. [ONLINE] Available at: </a:t>
            </a:r>
            <a:r>
              <a:rPr lang="en-GB" sz="1200" u="sng" dirty="0">
                <a:hlinkClick r:id="rId5"/>
              </a:rPr>
              <a:t>https://www.eif.org.uk/about</a:t>
            </a:r>
            <a:r>
              <a:rPr lang="en-GB" sz="1200" dirty="0"/>
              <a:t>. [Accessed 9 December 2018]. </a:t>
            </a:r>
          </a:p>
          <a:p>
            <a:pPr marL="0" indent="0">
              <a:buNone/>
            </a:pPr>
            <a:r>
              <a:rPr lang="en-GB" sz="1200" dirty="0"/>
              <a:t>Global Education and Skills Forum. 2017. </a:t>
            </a:r>
            <a:r>
              <a:rPr lang="en-GB" sz="1200" i="1" dirty="0"/>
              <a:t>These are the skills every worker will need in 2030</a:t>
            </a:r>
            <a:r>
              <a:rPr lang="en-GB" sz="1200" dirty="0"/>
              <a:t>. [ONLINE] Available at: </a:t>
            </a:r>
            <a:r>
              <a:rPr lang="en-GB" sz="1200" u="sng" dirty="0">
                <a:hlinkClick r:id="rId6"/>
              </a:rPr>
              <a:t>https://www.educationandskillsforum.org/news-blogs/these-are-the-skills-every-worker-will-need-in-2030/</a:t>
            </a:r>
            <a:r>
              <a:rPr lang="en-GB" sz="1200" dirty="0"/>
              <a:t>. [Accessed 10 December 2018].</a:t>
            </a:r>
          </a:p>
          <a:p>
            <a:pPr marL="0" indent="0">
              <a:buNone/>
            </a:pPr>
            <a:r>
              <a:rPr lang="en-GB" sz="1200" dirty="0"/>
              <a:t>Huppert, F, 2009. Psychological </a:t>
            </a:r>
            <a:r>
              <a:rPr lang="en-GB" sz="1200" dirty="0" err="1"/>
              <a:t>Wellbeing;Evidence</a:t>
            </a:r>
            <a:r>
              <a:rPr lang="en-GB" sz="1200" dirty="0"/>
              <a:t> regarding it's causes and consequences. </a:t>
            </a:r>
            <a:r>
              <a:rPr lang="en-GB" sz="1200" i="1" dirty="0"/>
              <a:t>APPLIED PSYCHOLOGY: HEALTH AND WELL-BEING</a:t>
            </a:r>
            <a:r>
              <a:rPr lang="en-GB" sz="1200" dirty="0"/>
              <a:t>, [Online]. 1 (2),, 137–164. Available at: </a:t>
            </a:r>
            <a:r>
              <a:rPr lang="en-GB" sz="1200" dirty="0">
                <a:hlinkClick r:id="rId7"/>
              </a:rPr>
              <a:t>https://onlinelibrary.wiley.com/doi/epdf/10.1111/j.1758-0854.2009.01008.x</a:t>
            </a:r>
            <a:r>
              <a:rPr lang="en-GB" sz="1200" dirty="0"/>
              <a:t> [Accessed 2 January 2019].</a:t>
            </a:r>
          </a:p>
          <a:p>
            <a:pPr marL="0" indent="0">
              <a:buNone/>
            </a:pPr>
            <a:r>
              <a:rPr lang="en-GB" sz="1200" dirty="0"/>
              <a:t>ITV. 2017. </a:t>
            </a:r>
            <a:r>
              <a:rPr lang="en-GB" sz="1200" i="1" dirty="0"/>
              <a:t>Wales Happiness Drop in Welsh Happiness Levels</a:t>
            </a:r>
            <a:r>
              <a:rPr lang="en-GB" sz="1200" dirty="0"/>
              <a:t>. [ONLINE] Available at: </a:t>
            </a:r>
            <a:r>
              <a:rPr lang="en-GB" sz="1200" u="sng" dirty="0">
                <a:hlinkClick r:id="rId8"/>
              </a:rPr>
              <a:t>https://www.itv.com/news/wales/topic/happiness/</a:t>
            </a:r>
            <a:r>
              <a:rPr lang="en-GB" sz="1200" dirty="0"/>
              <a:t>. [Accessed 10 December 2018].</a:t>
            </a:r>
          </a:p>
          <a:p>
            <a:pPr marL="0" indent="0">
              <a:buNone/>
            </a:pPr>
            <a:r>
              <a:rPr lang="en-GB" sz="1200" dirty="0"/>
              <a:t>LSIS (2012) </a:t>
            </a:r>
            <a:r>
              <a:rPr lang="en-GB" sz="1200" i="1" dirty="0"/>
              <a:t>National Occupation Standards for Youth Work (2012) </a:t>
            </a:r>
            <a:endParaRPr lang="en-GB" sz="1200" dirty="0"/>
          </a:p>
          <a:p>
            <a:pPr marL="0" indent="0">
              <a:buNone/>
            </a:pPr>
            <a:r>
              <a:rPr lang="en-GB" sz="1200" dirty="0"/>
              <a:t>NHS Wales. 2019. </a:t>
            </a:r>
            <a:r>
              <a:rPr lang="en-GB" sz="1200" i="1" dirty="0"/>
              <a:t>Health in Wales , Children and Young people</a:t>
            </a:r>
            <a:r>
              <a:rPr lang="en-GB" sz="1200" dirty="0"/>
              <a:t>. [ONLINE] Available at: </a:t>
            </a:r>
            <a:r>
              <a:rPr lang="en-GB" sz="1200" u="sng" dirty="0">
                <a:hlinkClick r:id="rId9"/>
              </a:rPr>
              <a:t>https://www.wales.nhs.uk/healthtopics/populations/childrenandyoungpeople</a:t>
            </a:r>
            <a:r>
              <a:rPr lang="en-GB" sz="1200" dirty="0"/>
              <a:t>. [Accessed 10 December 2018].</a:t>
            </a:r>
          </a:p>
          <a:p>
            <a:pPr marL="0" indent="0">
              <a:buNone/>
            </a:pPr>
            <a:endParaRPr lang="en-GB" sz="1200" dirty="0"/>
          </a:p>
        </p:txBody>
      </p:sp>
    </p:spTree>
    <p:extLst>
      <p:ext uri="{BB962C8B-B14F-4D97-AF65-F5344CB8AC3E}">
        <p14:creationId xmlns:p14="http://schemas.microsoft.com/office/powerpoint/2010/main" val="1517272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16632"/>
            <a:ext cx="8784976" cy="8494633"/>
          </a:xfrm>
          <a:prstGeom prst="rect">
            <a:avLst/>
          </a:prstGeom>
          <a:noFill/>
        </p:spPr>
        <p:txBody>
          <a:bodyPr wrap="square" rtlCol="0">
            <a:spAutoFit/>
          </a:bodyPr>
          <a:lstStyle/>
          <a:p>
            <a:endParaRPr lang="en-GB" sz="1200" dirty="0"/>
          </a:p>
          <a:p>
            <a:r>
              <a:rPr lang="en-GB" sz="1200" dirty="0"/>
              <a:t>Park, A-La (2014) </a:t>
            </a:r>
            <a:r>
              <a:rPr lang="en-GB" sz="1200" i="1" dirty="0"/>
              <a:t>Do intergenerational activities do any good for older adults well-being?: a brief review. </a:t>
            </a:r>
            <a:r>
              <a:rPr lang="en-GB" sz="1200" dirty="0"/>
              <a:t>Journal of Gerontology &amp; Geriatric Research, 3 (5). p. 181. ISSN 2167-7182 </a:t>
            </a:r>
          </a:p>
          <a:p>
            <a:endParaRPr lang="en-GB" sz="1200" dirty="0"/>
          </a:p>
          <a:p>
            <a:r>
              <a:rPr lang="en-GB" sz="1200" dirty="0"/>
              <a:t>P21 Partnership for 21st century learning. 2019. </a:t>
            </a:r>
            <a:r>
              <a:rPr lang="en-GB" sz="1200" i="1" dirty="0"/>
              <a:t>Creativity</a:t>
            </a:r>
            <a:r>
              <a:rPr lang="en-GB" sz="1200" dirty="0"/>
              <a:t>. [ONLINE] Available at: </a:t>
            </a:r>
            <a:r>
              <a:rPr lang="en-GB" sz="1200" u="sng" dirty="0">
                <a:hlinkClick r:id="rId3"/>
              </a:rPr>
              <a:t>http://www.p21.org/our-work/4cs-research-series/creativity</a:t>
            </a:r>
            <a:r>
              <a:rPr lang="en-GB" sz="1200" dirty="0"/>
              <a:t>. [Accessed 10 December 2018].</a:t>
            </a:r>
          </a:p>
          <a:p>
            <a:endParaRPr lang="en-GB" sz="1200" dirty="0"/>
          </a:p>
          <a:p>
            <a:r>
              <a:rPr lang="en-GB" sz="1200" dirty="0"/>
              <a:t>P21 Partnership for 21st century learning. 2017. </a:t>
            </a:r>
            <a:r>
              <a:rPr lang="en-GB" sz="1200" i="1" dirty="0"/>
              <a:t>The 4Cs Research Series</a:t>
            </a:r>
            <a:r>
              <a:rPr lang="en-GB" sz="1200" dirty="0"/>
              <a:t>. [ONLINE] Available at: </a:t>
            </a:r>
            <a:r>
              <a:rPr lang="en-GB" sz="1200" u="sng" dirty="0">
                <a:hlinkClick r:id="rId4"/>
              </a:rPr>
              <a:t>http://www.p21.org/our-work/4cs-research-series</a:t>
            </a:r>
            <a:r>
              <a:rPr lang="en-GB" sz="1200" dirty="0"/>
              <a:t>. [Accessed 10 December 2018].</a:t>
            </a:r>
          </a:p>
          <a:p>
            <a:endParaRPr lang="en-GB" sz="1200" dirty="0"/>
          </a:p>
          <a:p>
            <a:r>
              <a:rPr lang="en-GB" sz="1200" dirty="0"/>
              <a:t>The Independent. (2018). </a:t>
            </a:r>
            <a:r>
              <a:rPr lang="en-GB" sz="1200" i="1" dirty="0"/>
              <a:t>How children and elderly people come together in the UKs first intergenerational care home</a:t>
            </a:r>
            <a:r>
              <a:rPr lang="en-GB" sz="1200" dirty="0"/>
              <a:t>. [Online Video]. 4 April 2018. Available from: </a:t>
            </a:r>
            <a:r>
              <a:rPr lang="en-GB" sz="1200" dirty="0">
                <a:hlinkClick r:id="rId5"/>
              </a:rPr>
              <a:t>https://www.youtube.com/watch?v=VSG_FCQ10fA</a:t>
            </a:r>
            <a:r>
              <a:rPr lang="en-GB" sz="1200" dirty="0"/>
              <a:t>. [Accessed: 2 January 2019].</a:t>
            </a:r>
          </a:p>
          <a:p>
            <a:endParaRPr lang="en-GB" sz="1200" dirty="0"/>
          </a:p>
          <a:p>
            <a:r>
              <a:rPr lang="en-GB" sz="1200" dirty="0"/>
              <a:t>The Guardian, </a:t>
            </a:r>
            <a:r>
              <a:rPr lang="en-GB" sz="1200" dirty="0" err="1"/>
              <a:t>Shepard,E</a:t>
            </a:r>
            <a:r>
              <a:rPr lang="en-GB" sz="1200" dirty="0"/>
              <a:t>. 2017. </a:t>
            </a:r>
            <a:r>
              <a:rPr lang="en-GB" sz="1200" i="1" dirty="0"/>
              <a:t>'It's like being reborn'; Inside the care home opening it's doors to toddlers</a:t>
            </a:r>
            <a:r>
              <a:rPr lang="en-GB" sz="1200" dirty="0"/>
              <a:t>. [ONLINE] Available at: </a:t>
            </a:r>
            <a:r>
              <a:rPr lang="en-GB" sz="1200" u="sng" dirty="0">
                <a:hlinkClick r:id="rId6"/>
              </a:rPr>
              <a:t>https://www.theguardian.com/social-care-network/2017/sep/06/care-home-toddlers-nursery</a:t>
            </a:r>
            <a:r>
              <a:rPr lang="en-GB" sz="1200" dirty="0"/>
              <a:t>. [Accessed 2 January 2019].</a:t>
            </a:r>
          </a:p>
          <a:p>
            <a:r>
              <a:rPr lang="en-GB" sz="1200" dirty="0" err="1"/>
              <a:t>Stevenson,B</a:t>
            </a:r>
            <a:r>
              <a:rPr lang="en-GB" sz="1200" dirty="0"/>
              <a:t>.(</a:t>
            </a:r>
            <a:r>
              <a:rPr lang="en-GB" sz="1200" i="1" dirty="0"/>
              <a:t>2017)The importance of a whole school approach </a:t>
            </a:r>
            <a:r>
              <a:rPr lang="en-GB" sz="1200" dirty="0"/>
              <a:t>[online]</a:t>
            </a:r>
            <a:r>
              <a:rPr lang="en-GB" sz="1200" i="1" u="sng" dirty="0">
                <a:solidFill>
                  <a:srgbClr val="92D050"/>
                </a:solidFill>
              </a:rPr>
              <a:t>https</a:t>
            </a:r>
            <a:r>
              <a:rPr lang="en-GB" sz="1200" u="sng" dirty="0">
                <a:solidFill>
                  <a:srgbClr val="92D050"/>
                </a:solidFill>
              </a:rPr>
              <a:t>://www.emotionalhealthatschool.org.uk/blog-1/2017/9/27/the-importance-of-a-whole-school-approach </a:t>
            </a:r>
            <a:r>
              <a:rPr lang="en-GB" sz="1200" dirty="0"/>
              <a:t> (Accessed; 02 January 2019) </a:t>
            </a:r>
          </a:p>
          <a:p>
            <a:endParaRPr lang="en-GB" sz="1200" dirty="0"/>
          </a:p>
          <a:p>
            <a:r>
              <a:rPr lang="en-GB" sz="1200" dirty="0" err="1"/>
              <a:t>Sloutsky,V</a:t>
            </a:r>
            <a:r>
              <a:rPr lang="en-GB" sz="1200" dirty="0"/>
              <a:t>. 2017. </a:t>
            </a:r>
            <a:r>
              <a:rPr lang="en-GB" sz="1200" i="1" dirty="0"/>
              <a:t>Children notice what adults miss</a:t>
            </a:r>
            <a:r>
              <a:rPr lang="en-GB" sz="1200" dirty="0"/>
              <a:t>. [ONLINE] Available at: </a:t>
            </a:r>
            <a:r>
              <a:rPr lang="en-GB" sz="1200" u="sng" dirty="0">
                <a:hlinkClick r:id="rId7"/>
              </a:rPr>
              <a:t>https://news.osu.edu/children-notice-what-adults-miss-study-finds/</a:t>
            </a:r>
            <a:r>
              <a:rPr lang="en-GB" sz="1200" dirty="0"/>
              <a:t>. [Accessed 2 January 2019].</a:t>
            </a:r>
          </a:p>
          <a:p>
            <a:endParaRPr lang="en-GB" sz="1200" dirty="0"/>
          </a:p>
          <a:p>
            <a:r>
              <a:rPr lang="en-GB" sz="1200" dirty="0"/>
              <a:t>Wellbeing Counts. 2016. </a:t>
            </a:r>
            <a:r>
              <a:rPr lang="en-GB" sz="1200" i="1" dirty="0"/>
              <a:t>Making well being count for policy the five ways to wellbeing</a:t>
            </a:r>
            <a:r>
              <a:rPr lang="en-GB" sz="1200" dirty="0"/>
              <a:t>. [ONLINE] Available at: </a:t>
            </a:r>
            <a:r>
              <a:rPr lang="en-GB" sz="1200" u="sng" dirty="0">
                <a:hlinkClick r:id="rId8"/>
              </a:rPr>
              <a:t>http://www.wellbeingcounts.org/wp-content/uploads/2016/05/Five-ways-Workshop-report-1.pdf</a:t>
            </a:r>
            <a:r>
              <a:rPr lang="en-GB" sz="1200" dirty="0"/>
              <a:t>. [Accessed 30 December 2018].</a:t>
            </a:r>
          </a:p>
          <a:p>
            <a:endParaRPr lang="en-GB" sz="1200" dirty="0"/>
          </a:p>
          <a:p>
            <a:endParaRPr lang="en-GB" sz="1200" dirty="0"/>
          </a:p>
          <a:p>
            <a:pPr lvl="0"/>
            <a:r>
              <a:rPr lang="en-GB" sz="1200" dirty="0">
                <a:solidFill>
                  <a:prstClr val="black"/>
                </a:solidFill>
              </a:rPr>
              <a:t>WHO (1948) Cited in – </a:t>
            </a:r>
            <a:r>
              <a:rPr lang="en-GB" sz="1200" dirty="0" err="1">
                <a:solidFill>
                  <a:prstClr val="black"/>
                </a:solidFill>
              </a:rPr>
              <a:t>Wright,K</a:t>
            </a:r>
            <a:r>
              <a:rPr lang="en-GB" sz="1200" dirty="0">
                <a:solidFill>
                  <a:prstClr val="black"/>
                </a:solidFill>
              </a:rPr>
              <a:t>. </a:t>
            </a:r>
            <a:r>
              <a:rPr lang="en-GB" sz="1200" dirty="0" err="1">
                <a:solidFill>
                  <a:prstClr val="black"/>
                </a:solidFill>
              </a:rPr>
              <a:t>McLeod,J</a:t>
            </a:r>
            <a:r>
              <a:rPr lang="en-GB" sz="1200" dirty="0">
                <a:solidFill>
                  <a:prstClr val="black"/>
                </a:solidFill>
              </a:rPr>
              <a:t>. </a:t>
            </a:r>
            <a:r>
              <a:rPr lang="en-GB" sz="1200" i="1" dirty="0">
                <a:solidFill>
                  <a:prstClr val="black"/>
                </a:solidFill>
              </a:rPr>
              <a:t>Rethinking youth wellbeing Critical perspectives. </a:t>
            </a:r>
            <a:r>
              <a:rPr lang="en-GB" sz="1200" dirty="0">
                <a:solidFill>
                  <a:prstClr val="black"/>
                </a:solidFill>
              </a:rPr>
              <a:t>Springer: </a:t>
            </a:r>
            <a:r>
              <a:rPr lang="en-GB" sz="1200" dirty="0" err="1">
                <a:solidFill>
                  <a:prstClr val="black"/>
                </a:solidFill>
              </a:rPr>
              <a:t>Signapore</a:t>
            </a:r>
            <a:r>
              <a:rPr lang="en-GB" sz="1200" dirty="0">
                <a:solidFill>
                  <a:prstClr val="black"/>
                </a:solidFill>
              </a:rPr>
              <a:t> . </a:t>
            </a:r>
          </a:p>
          <a:p>
            <a:pPr lvl="0"/>
            <a:endParaRPr lang="en-GB" sz="1200" dirty="0">
              <a:solidFill>
                <a:prstClr val="black"/>
              </a:solidFill>
            </a:endParaRPr>
          </a:p>
          <a:p>
            <a:pPr lvl="0"/>
            <a:r>
              <a:rPr lang="en-GB" sz="1200" dirty="0">
                <a:solidFill>
                  <a:prstClr val="black"/>
                </a:solidFill>
              </a:rPr>
              <a:t>What works wellbeing. 2019. </a:t>
            </a:r>
            <a:r>
              <a:rPr lang="en-GB" sz="1200" i="1" dirty="0">
                <a:solidFill>
                  <a:prstClr val="black"/>
                </a:solidFill>
              </a:rPr>
              <a:t>Five ways to wellbeing in the UK</a:t>
            </a:r>
            <a:r>
              <a:rPr lang="en-GB" sz="1200" dirty="0">
                <a:solidFill>
                  <a:prstClr val="black"/>
                </a:solidFill>
              </a:rPr>
              <a:t>. [ONLINE] Available at: </a:t>
            </a:r>
            <a:r>
              <a:rPr lang="en-GB" sz="1200" u="sng" dirty="0">
                <a:solidFill>
                  <a:prstClr val="black"/>
                </a:solidFill>
                <a:hlinkClick r:id="rId9"/>
              </a:rPr>
              <a:t>https://whatworkswellbeing.org/blog/five-ways-to-wellbeing-in-the-</a:t>
            </a:r>
            <a:r>
              <a:rPr lang="en-GB" sz="1200" dirty="0">
                <a:solidFill>
                  <a:prstClr val="black"/>
                </a:solidFill>
              </a:rPr>
              <a:t>. [Accessed 2 January 2019].</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64301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1520" y="404664"/>
            <a:ext cx="8064896" cy="3231654"/>
          </a:xfrm>
          <a:prstGeom prst="rect">
            <a:avLst/>
          </a:prstGeom>
        </p:spPr>
        <p:txBody>
          <a:bodyPr wrap="square">
            <a:spAutoFit/>
          </a:bodyPr>
          <a:lstStyle/>
          <a:p>
            <a:pPr lvl="0"/>
            <a:endParaRPr lang="en-GB" sz="1200" dirty="0">
              <a:solidFill>
                <a:prstClr val="black"/>
              </a:solidFill>
            </a:endParaRPr>
          </a:p>
          <a:p>
            <a:pPr lvl="0"/>
            <a:r>
              <a:rPr lang="en-GB" sz="1200" dirty="0">
                <a:solidFill>
                  <a:prstClr val="black"/>
                </a:solidFill>
              </a:rPr>
              <a:t>Welsh Government ( 2015) </a:t>
            </a:r>
            <a:r>
              <a:rPr lang="en-GB" sz="1200" i="1" dirty="0">
                <a:solidFill>
                  <a:prstClr val="black"/>
                </a:solidFill>
              </a:rPr>
              <a:t>Children and young peoples wellbeing monitor for Wales 2015</a:t>
            </a:r>
            <a:r>
              <a:rPr lang="en-GB" sz="1200" dirty="0">
                <a:solidFill>
                  <a:prstClr val="black"/>
                </a:solidFill>
              </a:rPr>
              <a:t>[online] </a:t>
            </a:r>
            <a:r>
              <a:rPr lang="en-GB" sz="1200" i="1" dirty="0">
                <a:solidFill>
                  <a:prstClr val="black"/>
                </a:solidFill>
                <a:hlinkClick r:id="rId3"/>
              </a:rPr>
              <a:t>https://gov.wales/statistics-and-research/children-young-peoples-wellbeing-monitor-wales/?lang=en</a:t>
            </a:r>
            <a:r>
              <a:rPr lang="en-GB" sz="1200" i="1" dirty="0">
                <a:solidFill>
                  <a:prstClr val="black"/>
                </a:solidFill>
              </a:rPr>
              <a:t> [ Accessed 19</a:t>
            </a:r>
            <a:r>
              <a:rPr lang="en-GB" sz="1200" i="1" baseline="30000" dirty="0">
                <a:solidFill>
                  <a:prstClr val="black"/>
                </a:solidFill>
              </a:rPr>
              <a:t>th</a:t>
            </a:r>
            <a:r>
              <a:rPr lang="en-GB" sz="1200" i="1" dirty="0">
                <a:solidFill>
                  <a:prstClr val="black"/>
                </a:solidFill>
              </a:rPr>
              <a:t> December 2018 ] </a:t>
            </a:r>
          </a:p>
          <a:p>
            <a:pPr lvl="0"/>
            <a:endParaRPr lang="en-GB" sz="1200" dirty="0">
              <a:solidFill>
                <a:prstClr val="black"/>
              </a:solidFill>
            </a:endParaRPr>
          </a:p>
          <a:p>
            <a:pPr lvl="0"/>
            <a:r>
              <a:rPr lang="en-GB" sz="1200" dirty="0">
                <a:solidFill>
                  <a:prstClr val="black"/>
                </a:solidFill>
              </a:rPr>
              <a:t>Youth Work Essentials. 2019. </a:t>
            </a:r>
            <a:r>
              <a:rPr lang="en-GB" sz="1200" i="1" dirty="0">
                <a:solidFill>
                  <a:prstClr val="black"/>
                </a:solidFill>
              </a:rPr>
              <a:t>The purpose of Youth work</a:t>
            </a:r>
            <a:r>
              <a:rPr lang="en-GB" sz="1200" dirty="0">
                <a:solidFill>
                  <a:prstClr val="black"/>
                </a:solidFill>
              </a:rPr>
              <a:t>. [ONLINE] Available at: </a:t>
            </a:r>
            <a:r>
              <a:rPr lang="en-GB" sz="1200" u="sng" dirty="0">
                <a:solidFill>
                  <a:prstClr val="black"/>
                </a:solidFill>
                <a:hlinkClick r:id="rId4"/>
              </a:rPr>
              <a:t>http://youthworkessentials.org/volunteer-induction/what-is-youth-work/the-purpose-of-youth-work.aspx</a:t>
            </a:r>
            <a:r>
              <a:rPr lang="en-GB" sz="1200" dirty="0">
                <a:solidFill>
                  <a:prstClr val="black"/>
                </a:solidFill>
              </a:rPr>
              <a:t>. [Accessed 9 December 2018].</a:t>
            </a:r>
          </a:p>
          <a:p>
            <a:pPr lvl="0"/>
            <a:endParaRPr lang="en-GB" sz="1200" dirty="0">
              <a:solidFill>
                <a:prstClr val="black"/>
              </a:solidFill>
            </a:endParaRPr>
          </a:p>
          <a:p>
            <a:pPr lvl="0"/>
            <a:r>
              <a:rPr lang="en-GB" sz="1200" dirty="0" err="1">
                <a:solidFill>
                  <a:prstClr val="black"/>
                </a:solidFill>
              </a:rPr>
              <a:t>Varkey</a:t>
            </a:r>
            <a:r>
              <a:rPr lang="en-GB" sz="1200" dirty="0">
                <a:solidFill>
                  <a:prstClr val="black"/>
                </a:solidFill>
              </a:rPr>
              <a:t> Foundation. 2018. </a:t>
            </a:r>
            <a:r>
              <a:rPr lang="en-GB" sz="1200" i="1" dirty="0">
                <a:solidFill>
                  <a:prstClr val="black"/>
                </a:solidFill>
              </a:rPr>
              <a:t>Soft skills that should be on the curriculum</a:t>
            </a:r>
            <a:r>
              <a:rPr lang="en-GB" sz="1200" dirty="0">
                <a:solidFill>
                  <a:prstClr val="black"/>
                </a:solidFill>
              </a:rPr>
              <a:t>. [ONLINE] Available at: </a:t>
            </a:r>
            <a:r>
              <a:rPr lang="en-GB" sz="1200" u="sng" dirty="0">
                <a:solidFill>
                  <a:prstClr val="black"/>
                </a:solidFill>
                <a:hlinkClick r:id="rId5"/>
              </a:rPr>
              <a:t>https://www.educationandskillsforum.org/news-blogs/soft-skills-that-should-be-on-the-curriculum/</a:t>
            </a:r>
            <a:r>
              <a:rPr lang="en-GB" sz="1200" dirty="0">
                <a:solidFill>
                  <a:prstClr val="black"/>
                </a:solidFill>
              </a:rPr>
              <a:t>. [Accessed 10 December 2018].</a:t>
            </a:r>
          </a:p>
          <a:p>
            <a:pPr lvl="0"/>
            <a:endParaRPr lang="en-GB" sz="1200" dirty="0">
              <a:solidFill>
                <a:prstClr val="black"/>
              </a:solidFill>
            </a:endParaRPr>
          </a:p>
          <a:p>
            <a:pPr lvl="0"/>
            <a:r>
              <a:rPr lang="en-GB" sz="1200" dirty="0" err="1">
                <a:solidFill>
                  <a:prstClr val="black"/>
                </a:solidFill>
              </a:rPr>
              <a:t>Varkey</a:t>
            </a:r>
            <a:r>
              <a:rPr lang="en-GB" sz="1200" dirty="0">
                <a:solidFill>
                  <a:prstClr val="black"/>
                </a:solidFill>
              </a:rPr>
              <a:t> Foundation.2017.</a:t>
            </a:r>
            <a:r>
              <a:rPr lang="en-GB" sz="1200" i="1" dirty="0">
                <a:solidFill>
                  <a:prstClr val="black"/>
                </a:solidFill>
              </a:rPr>
              <a:t>What the worlds children think and feel.[Online] </a:t>
            </a:r>
            <a:r>
              <a:rPr lang="en-GB" sz="1200" i="1" dirty="0">
                <a:solidFill>
                  <a:prstClr val="black"/>
                </a:solidFill>
                <a:hlinkClick r:id="rId6"/>
              </a:rPr>
              <a:t>h</a:t>
            </a:r>
            <a:r>
              <a:rPr lang="en-GB" sz="1200" dirty="0">
                <a:solidFill>
                  <a:prstClr val="black"/>
                </a:solidFill>
                <a:hlinkClick r:id="rId6"/>
              </a:rPr>
              <a:t>ttps://www.varkeyfoundation.org/media/4487/global-young-people-report-single-pages-new.pdf</a:t>
            </a:r>
            <a:r>
              <a:rPr lang="en-GB" sz="1200" dirty="0">
                <a:solidFill>
                  <a:prstClr val="black"/>
                </a:solidFill>
              </a:rPr>
              <a:t>  [Accessed on 1</a:t>
            </a:r>
            <a:r>
              <a:rPr lang="en-GB" sz="1200" baseline="30000" dirty="0">
                <a:solidFill>
                  <a:prstClr val="black"/>
                </a:solidFill>
              </a:rPr>
              <a:t>st</a:t>
            </a:r>
            <a:r>
              <a:rPr lang="en-GB" sz="1200" dirty="0">
                <a:solidFill>
                  <a:prstClr val="black"/>
                </a:solidFill>
              </a:rPr>
              <a:t> January 2019 ]</a:t>
            </a:r>
          </a:p>
          <a:p>
            <a:pPr lvl="0"/>
            <a:endParaRPr lang="en-GB" sz="1200" dirty="0">
              <a:solidFill>
                <a:prstClr val="black"/>
              </a:solidFill>
            </a:endParaRPr>
          </a:p>
          <a:p>
            <a:pPr lvl="0"/>
            <a:endParaRPr lang="en-GB" sz="1200" dirty="0">
              <a:solidFill>
                <a:prstClr val="black"/>
              </a:solidFill>
            </a:endParaRPr>
          </a:p>
          <a:p>
            <a:pPr lvl="0"/>
            <a:endParaRPr lang="en-GB" sz="1200" dirty="0">
              <a:solidFill>
                <a:prstClr val="black"/>
              </a:solidFill>
            </a:endParaRPr>
          </a:p>
        </p:txBody>
      </p:sp>
    </p:spTree>
    <p:extLst>
      <p:ext uri="{BB962C8B-B14F-4D97-AF65-F5344CB8AC3E}">
        <p14:creationId xmlns:p14="http://schemas.microsoft.com/office/powerpoint/2010/main" val="1233064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Photo References </a:t>
            </a:r>
          </a:p>
        </p:txBody>
      </p:sp>
      <p:sp>
        <p:nvSpPr>
          <p:cNvPr id="3" name="Content Placeholder 2"/>
          <p:cNvSpPr>
            <a:spLocks noGrp="1"/>
          </p:cNvSpPr>
          <p:nvPr>
            <p:ph idx="1"/>
          </p:nvPr>
        </p:nvSpPr>
        <p:spPr/>
        <p:txBody>
          <a:bodyPr>
            <a:normAutofit fontScale="85000" lnSpcReduction="20000"/>
          </a:bodyPr>
          <a:lstStyle/>
          <a:p>
            <a:endParaRPr lang="en-GB" dirty="0"/>
          </a:p>
          <a:p>
            <a:pPr marL="0" indent="0">
              <a:buNone/>
            </a:pPr>
            <a:endParaRPr lang="en-GB" dirty="0"/>
          </a:p>
          <a:p>
            <a:r>
              <a:rPr lang="en-GB" sz="1200" dirty="0"/>
              <a:t>https://www.google.com/</a:t>
            </a:r>
            <a:r>
              <a:rPr lang="en-GB" sz="1200" dirty="0" err="1"/>
              <a:t>search?biw</a:t>
            </a:r>
            <a:r>
              <a:rPr lang="en-GB" sz="1200" dirty="0"/>
              <a:t>=1518&amp;bih=723&amp;tbm=</a:t>
            </a:r>
            <a:r>
              <a:rPr lang="en-GB" sz="1200" dirty="0" err="1"/>
              <a:t>isch&amp;sa</a:t>
            </a:r>
            <a:r>
              <a:rPr lang="en-GB" sz="1200" dirty="0"/>
              <a:t>=1&amp;ei=QKcsXI6JI_eu1fAPpriJQA&amp;q=</a:t>
            </a:r>
            <a:r>
              <a:rPr lang="en-GB" sz="1200" dirty="0" err="1"/>
              <a:t>play+and+hug+kids&amp;oq</a:t>
            </a:r>
            <a:r>
              <a:rPr lang="en-GB" sz="1200" dirty="0"/>
              <a:t>=</a:t>
            </a:r>
            <a:r>
              <a:rPr lang="en-GB" sz="1200" dirty="0" err="1"/>
              <a:t>play+and+hug+kids&amp;gs_l</a:t>
            </a:r>
            <a:r>
              <a:rPr lang="en-GB" sz="1200" dirty="0"/>
              <a:t>=img.3...92570.92575..92583...0.0..0.0.0.......0....1..gws-wiz-img._Imtm </a:t>
            </a:r>
            <a:r>
              <a:rPr lang="en-GB" sz="1200" dirty="0" err="1"/>
              <a:t>jDsewE#imgrc</a:t>
            </a:r>
            <a:r>
              <a:rPr lang="en-GB" sz="1200" dirty="0"/>
              <a:t>=2N1tUM6bxvK85M:&amp;</a:t>
            </a:r>
            <a:r>
              <a:rPr lang="en-GB" sz="1200" dirty="0" err="1"/>
              <a:t>spf</a:t>
            </a:r>
            <a:r>
              <a:rPr lang="en-GB" sz="1200" dirty="0"/>
              <a:t>=1546430366424 </a:t>
            </a:r>
          </a:p>
          <a:p>
            <a:endParaRPr lang="en-GB" sz="1200" dirty="0"/>
          </a:p>
          <a:p>
            <a:r>
              <a:rPr lang="en-GB" sz="1200" dirty="0"/>
              <a:t>https://www.google.com/</a:t>
            </a:r>
            <a:r>
              <a:rPr lang="en-GB" sz="1200" dirty="0" err="1"/>
              <a:t>search?biw</a:t>
            </a:r>
            <a:r>
              <a:rPr lang="en-GB" sz="1200" dirty="0"/>
              <a:t>=1518&amp;bih=723&amp;tbm=</a:t>
            </a:r>
            <a:r>
              <a:rPr lang="en-GB" sz="1200" dirty="0" err="1"/>
              <a:t>isch&amp;sa</a:t>
            </a:r>
            <a:r>
              <a:rPr lang="en-GB" sz="1200" dirty="0"/>
              <a:t>=1&amp;ei=QKQsXNHjLO6PlwSd_IqADw&amp;q=</a:t>
            </a:r>
            <a:r>
              <a:rPr lang="en-GB" sz="1200" dirty="0" err="1"/>
              <a:t>play+and+learning&amp;oq</a:t>
            </a:r>
            <a:r>
              <a:rPr lang="en-GB" sz="1200" dirty="0"/>
              <a:t>=</a:t>
            </a:r>
            <a:r>
              <a:rPr lang="en-GB" sz="1200" dirty="0" err="1"/>
              <a:t>play+and+learning&amp;gs_l</a:t>
            </a:r>
            <a:r>
              <a:rPr lang="en-GB" sz="1200" dirty="0"/>
              <a:t>=img.3..0l3j0i5i30j0i24l6.127411.130261..130803...0.0..0.187.1151.11j3......0....1..gws-wiz-img.3gPDV1Ce32Q#imgrc=2HjTsdW5zE4TPM:&amp;</a:t>
            </a:r>
            <a:r>
              <a:rPr lang="en-GB" sz="1200" dirty="0" err="1"/>
              <a:t>spf</a:t>
            </a:r>
            <a:r>
              <a:rPr lang="en-GB" sz="1200" dirty="0"/>
              <a:t>=1546429637743 </a:t>
            </a:r>
          </a:p>
          <a:p>
            <a:endParaRPr lang="en-GB" sz="1200" dirty="0"/>
          </a:p>
          <a:p>
            <a:r>
              <a:rPr lang="en-GB" sz="1200" dirty="0"/>
              <a:t>https://www.google.com/</a:t>
            </a:r>
            <a:r>
              <a:rPr lang="en-GB" sz="1200" dirty="0" err="1"/>
              <a:t>search?biw</a:t>
            </a:r>
            <a:r>
              <a:rPr lang="en-GB" sz="1200" dirty="0"/>
              <a:t>=1518&amp;bih=723&amp;tbm=</a:t>
            </a:r>
            <a:r>
              <a:rPr lang="en-GB" sz="1200" dirty="0" err="1"/>
              <a:t>isch&amp;sa</a:t>
            </a:r>
            <a:r>
              <a:rPr lang="en-GB" sz="1200" dirty="0"/>
              <a:t>=1&amp;ei=I6QsXL2ZNemdlwTYpaT4AQ&amp;q=</a:t>
            </a:r>
            <a:r>
              <a:rPr lang="en-GB" sz="1200" dirty="0" err="1"/>
              <a:t>play+and+nature&amp;oq</a:t>
            </a:r>
            <a:r>
              <a:rPr lang="en-GB" sz="1200" dirty="0"/>
              <a:t>=</a:t>
            </a:r>
            <a:r>
              <a:rPr lang="en-GB" sz="1200" dirty="0" err="1"/>
              <a:t>play+and+nature&amp;gs_l</a:t>
            </a:r>
            <a:r>
              <a:rPr lang="en-GB" sz="1200" dirty="0"/>
              <a:t>=img.3...20850.26343..26791...3.0..1.925.1992.14j1j6-1......0....1..gws-wiz-img.......0j0i5i30j0i24.dC0leZjMaNQ#imgrc=pQQmWdokTf4VhM:&amp;</a:t>
            </a:r>
            <a:r>
              <a:rPr lang="en-GB" sz="1200" dirty="0" err="1"/>
              <a:t>spf</a:t>
            </a:r>
            <a:r>
              <a:rPr lang="en-GB" sz="1200" dirty="0"/>
              <a:t>=1546429504644 </a:t>
            </a:r>
          </a:p>
          <a:p>
            <a:endParaRPr lang="en-GB" sz="1200" dirty="0"/>
          </a:p>
          <a:p>
            <a:r>
              <a:rPr lang="en-GB" sz="1200" dirty="0"/>
              <a:t>https://www.google.com/</a:t>
            </a:r>
            <a:r>
              <a:rPr lang="en-GB" sz="1200" dirty="0" err="1"/>
              <a:t>search?biw</a:t>
            </a:r>
            <a:r>
              <a:rPr lang="en-GB" sz="1200" dirty="0"/>
              <a:t>=1518&amp;bih=723&amp;tbm=</a:t>
            </a:r>
            <a:r>
              <a:rPr lang="en-GB" sz="1200" dirty="0" err="1"/>
              <a:t>isch&amp;sa</a:t>
            </a:r>
            <a:r>
              <a:rPr lang="en-GB" sz="1200" dirty="0"/>
              <a:t>=1&amp;ei=56IsXOrGD4-Wa5i0ieAI&amp;q=</a:t>
            </a:r>
            <a:r>
              <a:rPr lang="en-GB" sz="1200" dirty="0" err="1"/>
              <a:t>play+active&amp;oq</a:t>
            </a:r>
            <a:r>
              <a:rPr lang="en-GB" sz="1200" dirty="0"/>
              <a:t>=</a:t>
            </a:r>
            <a:r>
              <a:rPr lang="en-GB" sz="1200" dirty="0" err="1"/>
              <a:t>play+active&amp;gs_l</a:t>
            </a:r>
            <a:r>
              <a:rPr lang="en-GB" sz="1200" dirty="0"/>
              <a:t>=img.3..0l10.189051.191715..191845...0.0..0.635.1347.11j5-1......0....1..gws-wiz-img.......0i24j0i8i30j0i67.sxh21Nv8KyU#imgrc=pAlYIBS0PBPVjM:&amp;</a:t>
            </a:r>
            <a:r>
              <a:rPr lang="en-GB" sz="1200" dirty="0" err="1"/>
              <a:t>spf</a:t>
            </a:r>
            <a:r>
              <a:rPr lang="en-GB" sz="1200" dirty="0"/>
              <a:t>=1546429352734 </a:t>
            </a:r>
          </a:p>
          <a:p>
            <a:r>
              <a:rPr lang="en-GB" sz="1200" dirty="0"/>
              <a:t>https://www.google.com/</a:t>
            </a:r>
            <a:r>
              <a:rPr lang="en-GB" sz="1200" dirty="0" err="1"/>
              <a:t>search?tbm</a:t>
            </a:r>
            <a:r>
              <a:rPr lang="en-GB" sz="1200" dirty="0"/>
              <a:t>=</a:t>
            </a:r>
            <a:r>
              <a:rPr lang="en-GB" sz="1200" dirty="0" err="1"/>
              <a:t>isch&amp;source</a:t>
            </a:r>
            <a:r>
              <a:rPr lang="en-GB" sz="1200" dirty="0"/>
              <a:t>=</a:t>
            </a:r>
            <a:r>
              <a:rPr lang="en-GB" sz="1200" dirty="0" err="1"/>
              <a:t>hp&amp;biw</a:t>
            </a:r>
            <a:r>
              <a:rPr lang="en-GB" sz="1200" dirty="0"/>
              <a:t>=1518&amp;bih=723&amp;ei=4qIsXNnoJI22aan1kMAF&amp;q=</a:t>
            </a:r>
            <a:r>
              <a:rPr lang="en-GB" sz="1200" dirty="0" err="1"/>
              <a:t>play+and+connect&amp;oq</a:t>
            </a:r>
            <a:r>
              <a:rPr lang="en-GB" sz="1200" dirty="0"/>
              <a:t>=</a:t>
            </a:r>
            <a:r>
              <a:rPr lang="en-GB" sz="1200" dirty="0" err="1"/>
              <a:t>play+and+connect&amp;gs_l</a:t>
            </a:r>
            <a:r>
              <a:rPr lang="en-GB" sz="1200" dirty="0"/>
              <a:t>=img.3..0i24l2.830.3143..3791...0.0..0.169.1165.15j1......0....1..gws-wiz-img.....0..0j0i8i30.9NmjSz7BIsU#imgrc=NJ8Gr0LsSFQ5iM:&amp;</a:t>
            </a:r>
            <a:r>
              <a:rPr lang="en-GB" sz="1200" dirty="0" err="1"/>
              <a:t>spf</a:t>
            </a:r>
            <a:r>
              <a:rPr lang="en-GB" sz="1200" dirty="0"/>
              <a:t>=1546429158977</a:t>
            </a:r>
          </a:p>
          <a:p>
            <a:endParaRPr lang="en-GB" dirty="0"/>
          </a:p>
        </p:txBody>
      </p:sp>
    </p:spTree>
    <p:extLst>
      <p:ext uri="{BB962C8B-B14F-4D97-AF65-F5344CB8AC3E}">
        <p14:creationId xmlns:p14="http://schemas.microsoft.com/office/powerpoint/2010/main" val="339027985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0</TotalTime>
  <Words>5242</Words>
  <Application>Microsoft Office PowerPoint</Application>
  <PresentationFormat>On-screen Show (4:3)</PresentationFormat>
  <Paragraphs>243</Paragraphs>
  <Slides>20</Slides>
  <Notes>20</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Retrospect</vt:lpstr>
      <vt:lpstr>Paper Planes and Pebbles: Explore the evidence for investment in creative approaches intended to enhance the health and wellbeing of children and young people in Wales. </vt:lpstr>
      <vt:lpstr>Overview</vt:lpstr>
      <vt:lpstr>Creativity and Education </vt:lpstr>
      <vt:lpstr>Assumptions </vt:lpstr>
      <vt:lpstr>Health and Wellbeing of Children and Young people in Wales </vt:lpstr>
      <vt:lpstr>PowerPoint Presentation</vt:lpstr>
      <vt:lpstr>PowerPoint Presentation</vt:lpstr>
      <vt:lpstr>Current Evidence/ Evaluation </vt:lpstr>
      <vt:lpstr>5 Ways to Wellbeing </vt:lpstr>
      <vt:lpstr>Play, Learning and Wellbeing  </vt:lpstr>
      <vt:lpstr>Play Matters </vt:lpstr>
      <vt:lpstr>Play and Evidence  Intergenerational Care</vt:lpstr>
      <vt:lpstr>Intergenerational  Play </vt:lpstr>
      <vt:lpstr>Using Play as an essential tool </vt:lpstr>
      <vt:lpstr>Conclusion </vt:lpstr>
      <vt:lpstr>PowerPoint Presentation</vt:lpstr>
      <vt:lpstr>Bibliography </vt:lpstr>
      <vt:lpstr>PowerPoint Presentation</vt:lpstr>
      <vt:lpstr>PowerPoint Presentation</vt:lpstr>
      <vt:lpstr>Photo References </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Paper Planes and Pebbles: Explore the evidence for investment in creative approaches intended to enhance the health and wellbeing of children and young people in Wales .</dc:title>
  <dc:creator>Rebecca Williams</dc:creator>
  <cp:lastModifiedBy>Rebecca Champ</cp:lastModifiedBy>
  <cp:revision>108</cp:revision>
  <cp:lastPrinted>2019-01-02T14:37:36Z</cp:lastPrinted>
  <dcterms:created xsi:type="dcterms:W3CDTF">2018-12-17T09:52:16Z</dcterms:created>
  <dcterms:modified xsi:type="dcterms:W3CDTF">2019-01-06T21:05:47Z</dcterms:modified>
</cp:coreProperties>
</file>