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9" r:id="rId2"/>
    <p:sldId id="260" r:id="rId3"/>
    <p:sldId id="262" r:id="rId4"/>
    <p:sldId id="263" r:id="rId5"/>
    <p:sldId id="264" r:id="rId6"/>
    <p:sldId id="265" r:id="rId7"/>
    <p:sldId id="266" r:id="rId8"/>
    <p:sldId id="267" r:id="rId9"/>
    <p:sldId id="268" r:id="rId10"/>
    <p:sldId id="269" r:id="rId11"/>
    <p:sldId id="270" r:id="rId12"/>
    <p:sldId id="271" r:id="rId13"/>
    <p:sldId id="272" r:id="rId14"/>
    <p:sldId id="273" r:id="rId15"/>
    <p:sldId id="274" r:id="rId16"/>
    <p:sldId id="275" r:id="rId17"/>
    <p:sldId id="276" r:id="rId18"/>
    <p:sldId id="277" r:id="rId19"/>
    <p:sldId id="283" r:id="rId20"/>
    <p:sldId id="284" r:id="rId21"/>
    <p:sldId id="285" r:id="rId22"/>
    <p:sldId id="286" r:id="rId23"/>
    <p:sldId id="287" r:id="rId24"/>
    <p:sldId id="288" r:id="rId25"/>
    <p:sldId id="289" r:id="rId26"/>
    <p:sldId id="290" r:id="rId27"/>
    <p:sldId id="292" r:id="rId28"/>
    <p:sldId id="294" r:id="rId29"/>
    <p:sldId id="295" r:id="rId30"/>
    <p:sldId id="296" r:id="rId3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9565" autoAdjust="0"/>
  </p:normalViewPr>
  <p:slideViewPr>
    <p:cSldViewPr>
      <p:cViewPr varScale="1">
        <p:scale>
          <a:sx n="65" d="100"/>
          <a:sy n="65" d="100"/>
        </p:scale>
        <p:origin x="2934"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343D72B0-CD52-4CB2-9EF4-353AF01304F5}" type="datetimeFigureOut">
              <a:rPr lang="en-GB" smtClean="0"/>
              <a:t>27/04/2021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61E889AC-F578-4367-9E9D-D6D7FB1C1BB1}"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4</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5</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7</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ENVIRONMENTAL PROBLEMS: EXTERNALITIES</a:t>
            </a:r>
          </a:p>
          <a:p>
            <a:r>
              <a:rPr lang="en-GB" sz="1200" b="0" i="0" kern="1200" dirty="0">
                <a:solidFill>
                  <a:schemeClr val="tx1"/>
                </a:solidFill>
                <a:latin typeface="+mn-lt"/>
                <a:ea typeface="+mn-ea"/>
                <a:cs typeface="+mn-cs"/>
              </a:rPr>
              <a:t>Another way to model environmental problems is through externality theory. Instead of defining the market as environmental quality or pollution abatement, this approach </a:t>
            </a:r>
            <a:r>
              <a:rPr lang="en-GB" sz="1200" b="0" i="0" kern="1200" dirty="0" err="1">
                <a:solidFill>
                  <a:schemeClr val="tx1"/>
                </a:solidFill>
                <a:latin typeface="+mn-lt"/>
                <a:ea typeface="+mn-ea"/>
                <a:cs typeface="+mn-cs"/>
              </a:rPr>
              <a:t>spe</a:t>
            </a:r>
            <a:r>
              <a:rPr lang="en-GB" sz="1200" b="0" i="0" kern="1200" dirty="0">
                <a:solidFill>
                  <a:schemeClr val="tx1"/>
                </a:solidFill>
                <a:latin typeface="+mn-lt"/>
                <a:ea typeface="+mn-ea"/>
                <a:cs typeface="+mn-cs"/>
              </a:rPr>
              <a:t>- </a:t>
            </a:r>
            <a:r>
              <a:rPr lang="en-GB" sz="1200" b="0" i="0" kern="1200" dirty="0" err="1">
                <a:solidFill>
                  <a:schemeClr val="tx1"/>
                </a:solidFill>
                <a:latin typeface="+mn-lt"/>
                <a:ea typeface="+mn-ea"/>
                <a:cs typeface="+mn-cs"/>
              </a:rPr>
              <a:t>cifies</a:t>
            </a:r>
            <a:r>
              <a:rPr lang="en-GB" sz="1200" b="0" i="0" kern="1200" dirty="0">
                <a:solidFill>
                  <a:schemeClr val="tx1"/>
                </a:solidFill>
                <a:latin typeface="+mn-lt"/>
                <a:ea typeface="+mn-ea"/>
                <a:cs typeface="+mn-cs"/>
              </a:rPr>
              <a:t> the relevant market as the good whose production or consumption generates </a:t>
            </a:r>
            <a:r>
              <a:rPr lang="en-GB" sz="1200" b="0" i="0" kern="1200" dirty="0" err="1">
                <a:solidFill>
                  <a:schemeClr val="tx1"/>
                </a:solidFill>
                <a:latin typeface="+mn-lt"/>
                <a:ea typeface="+mn-ea"/>
                <a:cs typeface="+mn-cs"/>
              </a:rPr>
              <a:t>envi</a:t>
            </a:r>
            <a:r>
              <a:rPr lang="en-GB" sz="1200" b="0" i="0" kern="1200" dirty="0">
                <a:solidFill>
                  <a:schemeClr val="tx1"/>
                </a:solidFill>
                <a:latin typeface="+mn-lt"/>
                <a:ea typeface="+mn-ea"/>
                <a:cs typeface="+mn-cs"/>
              </a:rPr>
              <a:t>- </a:t>
            </a:r>
            <a:r>
              <a:rPr lang="en-GB" sz="1200" b="0" i="0" kern="1200" dirty="0" err="1">
                <a:solidFill>
                  <a:schemeClr val="tx1"/>
                </a:solidFill>
                <a:latin typeface="+mn-lt"/>
                <a:ea typeface="+mn-ea"/>
                <a:cs typeface="+mn-cs"/>
              </a:rPr>
              <a:t>ronmental</a:t>
            </a:r>
            <a:r>
              <a:rPr lang="en-GB" sz="1200" b="0" i="0" kern="1200" dirty="0">
                <a:solidFill>
                  <a:schemeClr val="tx1"/>
                </a:solidFill>
                <a:latin typeface="+mn-lt"/>
                <a:ea typeface="+mn-ea"/>
                <a:cs typeface="+mn-cs"/>
              </a:rPr>
              <a:t> damage outside the market transaction. (Recall from the materials balance model that residuals are generated by both producers and households.) Any such effect that is external to the market is aptly termed an externality.</a:t>
            </a:r>
          </a:p>
          <a:p>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Note. externality - A </a:t>
            </a:r>
            <a:r>
              <a:rPr lang="en-GB" sz="1200" b="0" i="0" kern="1200" dirty="0" err="1">
                <a:solidFill>
                  <a:schemeClr val="tx1"/>
                </a:solidFill>
                <a:latin typeface="+mn-lt"/>
                <a:ea typeface="+mn-ea"/>
                <a:cs typeface="+mn-cs"/>
              </a:rPr>
              <a:t>spillover</a:t>
            </a:r>
            <a:r>
              <a:rPr lang="en-GB" sz="1200" b="0" i="0" kern="1200" dirty="0">
                <a:solidFill>
                  <a:schemeClr val="tx1"/>
                </a:solidFill>
                <a:latin typeface="+mn-lt"/>
                <a:ea typeface="+mn-ea"/>
                <a:cs typeface="+mn-cs"/>
              </a:rPr>
              <a:t> effect associated with production or consumption that extends to a third party outside the market.</a:t>
            </a:r>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8</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9</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10</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11</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i="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05C441D-A9CA-44ED-8449-1F887A06C69F}" type="slidenum">
              <a:rPr lang="en-US" smtClean="0"/>
              <a:pPr/>
              <a:t>12</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0" i="0" kern="1200" dirty="0" err="1">
                <a:solidFill>
                  <a:schemeClr val="tx1"/>
                </a:solidFill>
                <a:latin typeface="+mn-lt"/>
                <a:ea typeface="+mn-ea"/>
                <a:cs typeface="+mn-cs"/>
              </a:rPr>
              <a:t>Modeling</a:t>
            </a:r>
            <a:r>
              <a:rPr lang="en-GB" sz="1200" b="0" i="0" kern="1200" dirty="0">
                <a:solidFill>
                  <a:schemeClr val="tx1"/>
                </a:solidFill>
                <a:latin typeface="+mn-lt"/>
                <a:ea typeface="+mn-ea"/>
                <a:cs typeface="+mn-cs"/>
              </a:rPr>
              <a:t> the Private Market for Refined Petroleum To avoid complicating our analysis with the market failure of imperfect competition, we assume that the private market for refined petroleum is competitive. At the industry level, the hypothetical supply and demand relationships for refined petroleum products are</a:t>
            </a:r>
          </a:p>
          <a:p>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Supply:   P = 10.0 </a:t>
            </a:r>
            <a:r>
              <a:rPr lang="en-GB" sz="1200" b="0" i="0" kern="1200" baseline="0" dirty="0">
                <a:solidFill>
                  <a:schemeClr val="tx1"/>
                </a:solidFill>
                <a:latin typeface="+mn-lt"/>
                <a:ea typeface="+mn-ea"/>
                <a:cs typeface="+mn-cs"/>
              </a:rPr>
              <a:t>   </a:t>
            </a:r>
            <a:r>
              <a:rPr lang="en-GB" sz="1200" b="0" i="0" kern="1200" baseline="-25000" dirty="0">
                <a:solidFill>
                  <a:schemeClr val="tx1"/>
                </a:solidFill>
                <a:latin typeface="+mn-lt"/>
                <a:ea typeface="+mn-ea"/>
                <a:cs typeface="+mn-cs"/>
              </a:rPr>
              <a:t>+</a:t>
            </a:r>
            <a:r>
              <a:rPr lang="en-GB" sz="1200" b="0" i="0" kern="1200" baseline="0" dirty="0">
                <a:solidFill>
                  <a:schemeClr val="tx1"/>
                </a:solidFill>
                <a:latin typeface="+mn-lt"/>
                <a:ea typeface="+mn-ea"/>
                <a:cs typeface="+mn-cs"/>
              </a:rPr>
              <a:t> </a:t>
            </a:r>
            <a:r>
              <a:rPr lang="en-GB" sz="1200" b="0" i="0" kern="1200" dirty="0">
                <a:solidFill>
                  <a:schemeClr val="tx1"/>
                </a:solidFill>
                <a:latin typeface="+mn-lt"/>
                <a:ea typeface="+mn-ea"/>
                <a:cs typeface="+mn-cs"/>
              </a:rPr>
              <a:t>0.075Q </a:t>
            </a:r>
          </a:p>
          <a:p>
            <a:r>
              <a:rPr lang="en-GB" sz="1200" b="0" i="0" kern="1200" dirty="0">
                <a:solidFill>
                  <a:schemeClr val="tx1"/>
                </a:solidFill>
                <a:latin typeface="+mn-lt"/>
                <a:ea typeface="+mn-ea"/>
                <a:cs typeface="+mn-cs"/>
              </a:rPr>
              <a:t>Demand: P </a:t>
            </a:r>
            <a:r>
              <a:rPr lang="en-GB" sz="1200" b="0" i="0" kern="1200" baseline="0" dirty="0">
                <a:solidFill>
                  <a:schemeClr val="tx1"/>
                </a:solidFill>
                <a:latin typeface="+mn-lt"/>
                <a:ea typeface="+mn-ea"/>
                <a:cs typeface="+mn-cs"/>
              </a:rPr>
              <a:t> = </a:t>
            </a:r>
            <a:r>
              <a:rPr lang="en-GB" sz="1200" b="0" i="0" kern="1200" dirty="0">
                <a:solidFill>
                  <a:schemeClr val="tx1"/>
                </a:solidFill>
                <a:latin typeface="+mn-lt"/>
                <a:ea typeface="+mn-ea"/>
                <a:cs typeface="+mn-cs"/>
              </a:rPr>
              <a:t>42.0</a:t>
            </a:r>
            <a:r>
              <a:rPr lang="en-GB" sz="1200" b="0" i="0" kern="1200" baseline="0" dirty="0">
                <a:solidFill>
                  <a:schemeClr val="tx1"/>
                </a:solidFill>
                <a:latin typeface="+mn-lt"/>
                <a:ea typeface="+mn-ea"/>
                <a:cs typeface="+mn-cs"/>
              </a:rPr>
              <a:t>  - 0.1</a:t>
            </a:r>
            <a:r>
              <a:rPr lang="en-GB" sz="1200" b="0" i="0" kern="1200" dirty="0">
                <a:solidFill>
                  <a:schemeClr val="tx1"/>
                </a:solidFill>
                <a:latin typeface="+mn-lt"/>
                <a:ea typeface="+mn-ea"/>
                <a:cs typeface="+mn-cs"/>
              </a:rPr>
              <a:t>25Q</a:t>
            </a:r>
            <a:endParaRPr lang="en-US" dirty="0"/>
          </a:p>
          <a:p>
            <a:endParaRPr lang="en-US" dirty="0"/>
          </a:p>
          <a:p>
            <a:r>
              <a:rPr lang="en-GB" sz="1200" b="0" i="0" kern="1200" dirty="0">
                <a:solidFill>
                  <a:schemeClr val="tx1"/>
                </a:solidFill>
                <a:latin typeface="+mn-lt"/>
                <a:ea typeface="+mn-ea"/>
                <a:cs typeface="+mn-cs"/>
              </a:rPr>
              <a:t>where Q is measured in thousands of barrels per day and P is the price per barrel. Recall from Chapter 2 that supply represents the marginal costs of production, and demand represents the marginal benefits of consumption, both based on private or internal decision making. In markets such as this one where there are also external costs, it is necessary to distinguish internal, or private, costs from external costs. To do this, we formally refer to the supply function as the marginal private cost (MPC) of production. For consistency, we also will refer to the demand relationship as the marginal private benefit (MPB) function, even though it is assumed that there are no external benefits in this market. Thus, the two functions are restated as</a:t>
            </a:r>
          </a:p>
          <a:p>
            <a:endParaRPr lang="en-GB" sz="1200" b="0" i="0" kern="1200" dirty="0">
              <a:solidFill>
                <a:schemeClr val="tx1"/>
              </a:solidFill>
              <a:latin typeface="+mn-lt"/>
              <a:ea typeface="+mn-ea"/>
              <a:cs typeface="+mn-cs"/>
            </a:endParaRPr>
          </a:p>
          <a:p>
            <a:r>
              <a:rPr lang="en-US" sz="2800" dirty="0"/>
              <a:t>MPC = 10.0 + 0.075</a:t>
            </a:r>
          </a:p>
          <a:p>
            <a:r>
              <a:rPr lang="en-US" sz="2800" dirty="0"/>
              <a:t>MPB = 42.0 − 0.125Q</a:t>
            </a:r>
          </a:p>
          <a:p>
            <a:endParaRPr lang="en-US" sz="2800" dirty="0"/>
          </a:p>
          <a:p>
            <a:r>
              <a:rPr lang="en-US" sz="2800" dirty="0" err="1"/>
              <a:t>Contd</a:t>
            </a:r>
            <a:r>
              <a:rPr lang="en-US" sz="2800" dirty="0"/>
              <a:t> over page</a:t>
            </a:r>
          </a:p>
          <a:p>
            <a:endParaRPr lang="en-US" dirty="0"/>
          </a:p>
          <a:p>
            <a:r>
              <a:rPr lang="en-US" b="1" dirty="0"/>
              <a:t>Working out the equilibrium quantity demanded and suppled using MPC and MPB</a:t>
            </a:r>
          </a:p>
          <a:p>
            <a:r>
              <a:rPr lang="en-US" dirty="0"/>
              <a:t>MPC = MPB</a:t>
            </a:r>
          </a:p>
          <a:p>
            <a:r>
              <a:rPr lang="en-US" dirty="0"/>
              <a:t>10.0 + 0.075Q = 42.0 – 0.125Q</a:t>
            </a:r>
            <a:br>
              <a:rPr lang="en-US" dirty="0"/>
            </a:br>
            <a:r>
              <a:rPr lang="en-US" dirty="0"/>
              <a:t>0.075Q + 0.125Q =</a:t>
            </a:r>
            <a:r>
              <a:rPr lang="en-US" baseline="0" dirty="0"/>
              <a:t> 42.0 – 10.0</a:t>
            </a:r>
          </a:p>
          <a:p>
            <a:r>
              <a:rPr lang="en-US" baseline="0" dirty="0"/>
              <a:t>0.2Q = 32.0</a:t>
            </a:r>
          </a:p>
          <a:p>
            <a:r>
              <a:rPr lang="en-US" baseline="0" dirty="0"/>
              <a:t>Q = </a:t>
            </a:r>
            <a:r>
              <a:rPr lang="en-US" u="sng" baseline="0" dirty="0"/>
              <a:t>32.0</a:t>
            </a:r>
          </a:p>
          <a:p>
            <a:r>
              <a:rPr lang="en-US" u="none" baseline="0" dirty="0"/>
              <a:t>         0.2</a:t>
            </a:r>
          </a:p>
          <a:p>
            <a:r>
              <a:rPr lang="en-US" b="1" u="none" baseline="0" dirty="0"/>
              <a:t>Q = 160 (thousand barrels) </a:t>
            </a:r>
          </a:p>
          <a:p>
            <a:endParaRPr lang="en-US" b="1" u="none" baseline="0" dirty="0"/>
          </a:p>
          <a:p>
            <a:r>
              <a:rPr lang="en-US" b="1" u="none" baseline="0" dirty="0"/>
              <a:t>From the figure above substituting it in to MPC equation to find the price at the equilibrium quantity</a:t>
            </a:r>
            <a:br>
              <a:rPr lang="en-US" b="1" u="none" baseline="0" dirty="0"/>
            </a:br>
            <a:r>
              <a:rPr lang="en-US" b="1" u="none" baseline="0" dirty="0"/>
              <a:t>Note. </a:t>
            </a:r>
            <a:r>
              <a:rPr lang="en-US" b="0" u="none" baseline="0" dirty="0"/>
              <a:t>You could get the same result be substituting it into the MPB equation</a:t>
            </a:r>
          </a:p>
          <a:p>
            <a:r>
              <a:rPr lang="en-US" b="0" u="none" baseline="0" dirty="0"/>
              <a:t>MPC = 10.0 + 0.075Q</a:t>
            </a:r>
          </a:p>
          <a:p>
            <a:r>
              <a:rPr lang="en-US" b="0" u="none" baseline="0" dirty="0"/>
              <a:t>MPC = 10.0 + 0.075(160)</a:t>
            </a:r>
          </a:p>
          <a:p>
            <a:r>
              <a:rPr lang="en-US" b="0" u="none" baseline="0" dirty="0"/>
              <a:t>MPC = 10 + 12</a:t>
            </a:r>
          </a:p>
          <a:p>
            <a:r>
              <a:rPr lang="en-US" b="0" u="none" baseline="0" dirty="0"/>
              <a:t>MPC = 22</a:t>
            </a:r>
            <a:endParaRPr lang="en-US" b="1" u="none" baseline="0" dirty="0"/>
          </a:p>
          <a:p>
            <a:endParaRPr lang="en-US" b="0" u="none" baseline="0" dirty="0"/>
          </a:p>
          <a:p>
            <a:r>
              <a:rPr lang="en-US" baseline="0" dirty="0"/>
              <a:t>       </a:t>
            </a:r>
          </a:p>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13</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kern="1200" dirty="0">
                <a:solidFill>
                  <a:schemeClr val="tx1"/>
                </a:solidFill>
                <a:latin typeface="+mn-lt"/>
                <a:ea typeface="+mn-ea"/>
                <a:cs typeface="+mn-cs"/>
              </a:rPr>
              <a:t>Inefficiency of the Competitive Equilibrium Given the usual assumptions about the underlying motivations of supply and demand, the competitive market clears where MPB = MPC, or, equivalently, where marginal profit (</a:t>
            </a:r>
            <a:r>
              <a:rPr lang="en-GB" sz="1200" b="0" i="0" kern="1200" dirty="0" err="1">
                <a:solidFill>
                  <a:schemeClr val="tx1"/>
                </a:solidFill>
                <a:latin typeface="+mn-lt"/>
                <a:ea typeface="+mn-ea"/>
                <a:cs typeface="+mn-cs"/>
              </a:rPr>
              <a:t>Mπ</a:t>
            </a:r>
            <a:r>
              <a:rPr lang="en-GB" sz="1200" b="0" i="0" kern="1200" dirty="0">
                <a:solidFill>
                  <a:schemeClr val="tx1"/>
                </a:solidFill>
                <a:latin typeface="+mn-lt"/>
                <a:ea typeface="+mn-ea"/>
                <a:cs typeface="+mn-cs"/>
              </a:rPr>
              <a:t>) or (MPB – MPC) = 0. Solving the MPB and MPC equations simultaneously yields a competitive market price (PC) of $22 per barrel and a market quantity (QC) of 160,000 barrels. The graph is shown in Figure 3.3, where equilibrium occurs at the inter- section of the MPB and MPC curves. </a:t>
            </a:r>
          </a:p>
          <a:p>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The problem with this equilibrium is that it ignores the external costs to society of contaminated water supplies caused by refined petroleum production. Remember, natural market forces motivate firms to satisfy their own interests, not those of society. The costs of the water pollution are external to the market exchange and consequently are not factored into private market decisions. The implications are serious, because </a:t>
            </a:r>
            <a:r>
              <a:rPr lang="en-GB" sz="1200" b="0" i="0" kern="1200" dirty="0" err="1">
                <a:solidFill>
                  <a:schemeClr val="tx1"/>
                </a:solidFill>
                <a:latin typeface="+mn-lt"/>
                <a:ea typeface="+mn-ea"/>
                <a:cs typeface="+mn-cs"/>
              </a:rPr>
              <a:t>allocative</a:t>
            </a:r>
            <a:r>
              <a:rPr lang="en-GB" sz="1200" b="0" i="0" kern="1200" dirty="0">
                <a:solidFill>
                  <a:schemeClr val="tx1"/>
                </a:solidFill>
                <a:latin typeface="+mn-lt"/>
                <a:ea typeface="+mn-ea"/>
                <a:cs typeface="+mn-cs"/>
              </a:rPr>
              <a:t> efficiency requires that marginal benefits be equal to all marginal costs of production. Because the external costs are not included in private decision making, the MPC undervalues the opportunity costs of production, and the resulting output level is too high. From a practical perspective, economists want to identify and monetize these external costs, but assigning a dollar value to negative externalities is difficult. Think about trying to monetize the damage to aquatic life from water pollution or the increased health risks from swimming in a polluted lake. Although there are economic methods that estimate these costs, they are not straightforward. Therefore, we will defer discussion of these methods to later chapters. For now, we will simply argue that these costs do exist and assume for the present that they can be quantified.</a:t>
            </a:r>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14</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b="0" u="none" baseline="0" dirty="0"/>
          </a:p>
          <a:p>
            <a:r>
              <a:rPr lang="en-US" baseline="0" dirty="0"/>
              <a:t>       </a:t>
            </a:r>
          </a:p>
          <a:p>
            <a:endParaRPr lang="en-US" dirty="0"/>
          </a:p>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15</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Working out the equilibrium quantity demanded and suppled using MSC and MSB</a:t>
            </a:r>
          </a:p>
          <a:p>
            <a:r>
              <a:rPr lang="en-US" dirty="0"/>
              <a:t>MSC = MPB</a:t>
            </a:r>
          </a:p>
          <a:p>
            <a:r>
              <a:rPr lang="en-US" dirty="0"/>
              <a:t>10.0 + 0.125Q = 42.0 – 0.125Q</a:t>
            </a:r>
            <a:br>
              <a:rPr lang="en-US" dirty="0"/>
            </a:br>
            <a:r>
              <a:rPr lang="en-US" dirty="0" err="1"/>
              <a:t>0.125Q</a:t>
            </a:r>
            <a:r>
              <a:rPr lang="en-US" dirty="0"/>
              <a:t> + 0.125Q =</a:t>
            </a:r>
            <a:r>
              <a:rPr lang="en-US" baseline="0" dirty="0"/>
              <a:t> 42.0 – 10.0</a:t>
            </a:r>
          </a:p>
          <a:p>
            <a:r>
              <a:rPr lang="en-US" baseline="0" dirty="0"/>
              <a:t>0.25Q = 32.0</a:t>
            </a:r>
          </a:p>
          <a:p>
            <a:r>
              <a:rPr lang="en-US" baseline="0" dirty="0"/>
              <a:t>Q = </a:t>
            </a:r>
            <a:r>
              <a:rPr lang="en-US" u="sng" baseline="0" dirty="0"/>
              <a:t>32.0</a:t>
            </a:r>
          </a:p>
          <a:p>
            <a:r>
              <a:rPr lang="en-US" u="none" baseline="0" dirty="0"/>
              <a:t>         0.25</a:t>
            </a:r>
          </a:p>
          <a:p>
            <a:r>
              <a:rPr lang="en-US" b="1" u="none" baseline="0" dirty="0"/>
              <a:t>Q = 128 (thousand barrels) </a:t>
            </a:r>
          </a:p>
          <a:p>
            <a:endParaRPr lang="en-US" b="1" u="none" baseline="0" dirty="0"/>
          </a:p>
          <a:p>
            <a:r>
              <a:rPr lang="en-US" b="1" u="none" baseline="0" dirty="0"/>
              <a:t>From the figure above substituting it in to MSC equation to find the price at the equilibrium quantity</a:t>
            </a:r>
            <a:br>
              <a:rPr lang="en-US" b="1" u="none" baseline="0" dirty="0"/>
            </a:br>
            <a:r>
              <a:rPr lang="en-US" b="1" u="none" baseline="0" dirty="0"/>
              <a:t>Note. </a:t>
            </a:r>
            <a:r>
              <a:rPr lang="en-US" b="0" u="none" baseline="0" dirty="0"/>
              <a:t>You could get the same result be substituting it into the MSB equation</a:t>
            </a:r>
          </a:p>
          <a:p>
            <a:r>
              <a:rPr lang="en-US" b="0" u="none" baseline="0" dirty="0"/>
              <a:t>MPC = 10.0 + 0.125Q</a:t>
            </a:r>
          </a:p>
          <a:p>
            <a:r>
              <a:rPr lang="en-US" b="0" u="none" baseline="0" dirty="0"/>
              <a:t>MPC = 10.0 + 0.125(128)</a:t>
            </a:r>
          </a:p>
          <a:p>
            <a:r>
              <a:rPr lang="en-US" b="0" u="none" baseline="0" dirty="0"/>
              <a:t>MPC = 10 + 16</a:t>
            </a:r>
          </a:p>
          <a:p>
            <a:r>
              <a:rPr lang="en-US" b="0" u="none" baseline="0" dirty="0"/>
              <a:t>MPC = 26</a:t>
            </a:r>
            <a:endParaRPr lang="en-US" b="1" u="none" baseline="0" dirty="0"/>
          </a:p>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16</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17</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18</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19</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20</a:t>
            </a:fld>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21</a:t>
            </a:fld>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05C441D-A9CA-44ED-8449-1F887A06C69F}" type="slidenum">
              <a:rPr lang="en-US" smtClean="0"/>
              <a:pPr/>
              <a:t>22</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23</a:t>
            </a:fld>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05C441D-A9CA-44ED-8449-1F887A06C69F}" type="slidenum">
              <a:rPr lang="en-US" smtClean="0"/>
              <a:pPr/>
              <a:t>24</a:t>
            </a:fld>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25</a:t>
            </a:fld>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26</a:t>
            </a:fld>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27</a:t>
            </a:fld>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28</a:t>
            </a:fld>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29</a:t>
            </a:fld>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30</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DD079-B4CC-49B6-AA54-A1D179BBAC7C}"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79DD079-B4CC-49B6-AA54-A1D179BBAC7C}" type="datetimeFigureOut">
              <a:rPr lang="en-GB" smtClean="0"/>
              <a:t>27/04/2021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79DD079-B4CC-49B6-AA54-A1D179BBAC7C}" type="datetimeFigureOut">
              <a:rPr lang="en-GB" smtClean="0"/>
              <a:t>27/04/2021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79DD079-B4CC-49B6-AA54-A1D179BBAC7C}" type="datetimeFigureOut">
              <a:rPr lang="en-GB" smtClean="0"/>
              <a:t>27/04/2021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9DD079-B4CC-49B6-AA54-A1D179BBAC7C}" type="datetimeFigureOut">
              <a:rPr lang="en-GB" smtClean="0"/>
              <a:t>27/04/2021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9DD079-B4CC-49B6-AA54-A1D179BBAC7C}" type="datetimeFigureOut">
              <a:rPr lang="en-GB" smtClean="0"/>
              <a:t>27/04/2021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9DD079-B4CC-49B6-AA54-A1D179BBAC7C}" type="datetimeFigureOut">
              <a:rPr lang="en-GB" smtClean="0"/>
              <a:t>27/04/2021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524000"/>
          </a:xfrm>
        </p:spPr>
        <p:txBody>
          <a:bodyPr anchor="t"/>
          <a:lstStyle>
            <a:lvl1pPr algn="l">
              <a:defRPr sz="3600" b="1" cap="all"/>
            </a:lvl1pPr>
          </a:lstStyle>
          <a:p>
            <a:r>
              <a:rPr lang="en-US" dirty="0"/>
              <a:t>Click to edit Master title style</a:t>
            </a:r>
          </a:p>
        </p:txBody>
      </p:sp>
      <p:sp>
        <p:nvSpPr>
          <p:cNvPr id="5" name="Slide Number Placeholder 4"/>
          <p:cNvSpPr>
            <a:spLocks noGrp="1"/>
          </p:cNvSpPr>
          <p:nvPr>
            <p:ph type="sldNum" sz="quarter" idx="11"/>
          </p:nvPr>
        </p:nvSpPr>
        <p:spPr/>
        <p:txBody>
          <a:bodyPr/>
          <a:lstStyle>
            <a:lvl1pPr>
              <a:defRPr/>
            </a:lvl1pPr>
          </a:lstStyle>
          <a:p>
            <a:fld id="{B0560D38-29AF-4666-8F27-F0EA33375C0D}"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a:p>
        </p:txBody>
      </p:sp>
    </p:spTree>
  </p:cSld>
  <p:clrMapOvr>
    <a:masterClrMapping/>
  </p:clrMapOvr>
  <p:transition spd="slow">
    <p:strips dir="rd"/>
  </p:transition>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3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524000"/>
          </a:xfrm>
        </p:spPr>
        <p:txBody>
          <a:bodyPr anchor="t"/>
          <a:lstStyle>
            <a:lvl1pPr algn="l">
              <a:defRPr sz="3600" b="1" cap="all"/>
            </a:lvl1pPr>
          </a:lstStyle>
          <a:p>
            <a:r>
              <a:rPr lang="en-US" dirty="0"/>
              <a:t>Click to edit Master title style</a:t>
            </a:r>
          </a:p>
        </p:txBody>
      </p:sp>
      <p:sp>
        <p:nvSpPr>
          <p:cNvPr id="5" name="Slide Number Placeholder 4"/>
          <p:cNvSpPr>
            <a:spLocks noGrp="1"/>
          </p:cNvSpPr>
          <p:nvPr>
            <p:ph type="sldNum" sz="quarter" idx="11"/>
          </p:nvPr>
        </p:nvSpPr>
        <p:spPr/>
        <p:txBody>
          <a:bodyPr/>
          <a:lstStyle>
            <a:lvl1pPr>
              <a:defRPr/>
            </a:lvl1pPr>
          </a:lstStyle>
          <a:p>
            <a:fld id="{B0560D38-29AF-4666-8F27-F0EA33375C0D}"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a:p>
        </p:txBody>
      </p:sp>
      <p:pic>
        <p:nvPicPr>
          <p:cNvPr id="10" name="Picture 2"/>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685799" y="2438400"/>
            <a:ext cx="2692307" cy="3463358"/>
          </a:xfrm>
          <a:prstGeom prst="rect">
            <a:avLst/>
          </a:prstGeom>
          <a:noFill/>
          <a:ln>
            <a:noFill/>
          </a:ln>
          <a:effectLst>
            <a:outerShdw blurRad="76200" dir="18900000" sy="23000" kx="-1200000" algn="bl" rotWithShape="0">
              <a:prstClr val="black">
                <a:alpha val="17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spd="slow">
    <p:strips dir="rd"/>
  </p:transition>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4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524000"/>
          </a:xfrm>
        </p:spPr>
        <p:txBody>
          <a:bodyPr anchor="t"/>
          <a:lstStyle>
            <a:lvl1pPr algn="l">
              <a:defRPr sz="3600" b="1" cap="all"/>
            </a:lvl1pPr>
          </a:lstStyle>
          <a:p>
            <a:r>
              <a:rPr lang="en-US" dirty="0"/>
              <a:t>Click to edit Master title style</a:t>
            </a:r>
          </a:p>
        </p:txBody>
      </p:sp>
      <p:sp>
        <p:nvSpPr>
          <p:cNvPr id="5" name="Slide Number Placeholder 4"/>
          <p:cNvSpPr>
            <a:spLocks noGrp="1"/>
          </p:cNvSpPr>
          <p:nvPr>
            <p:ph type="sldNum" sz="quarter" idx="11"/>
          </p:nvPr>
        </p:nvSpPr>
        <p:spPr/>
        <p:txBody>
          <a:bodyPr/>
          <a:lstStyle>
            <a:lvl1pPr>
              <a:defRPr/>
            </a:lvl1pPr>
          </a:lstStyle>
          <a:p>
            <a:fld id="{B0560D38-29AF-4666-8F27-F0EA33375C0D}"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a:p>
        </p:txBody>
      </p:sp>
    </p:spTree>
  </p:cSld>
  <p:clrMapOvr>
    <a:masterClrMapping/>
  </p:clrMapOvr>
  <p:transition spd="slow">
    <p:strips dir="rd"/>
  </p:transition>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9DD079-B4CC-49B6-AA54-A1D179BBAC7C}" type="datetimeFigureOut">
              <a:rPr lang="en-GB" smtClean="0"/>
              <a:t>27/04/2021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57A5E9-1196-4C5D-A63D-9E83CF8EA84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nobelprize.org/nobel_prizes/economics/laureates/1991/coase.html" TargetMode="External"/><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coase.org/"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685800" y="762000"/>
            <a:ext cx="7772400" cy="1219200"/>
          </a:xfrm>
        </p:spPr>
        <p:txBody>
          <a:bodyPr>
            <a:noAutofit/>
          </a:bodyPr>
          <a:lstStyle/>
          <a:p>
            <a:r>
              <a:rPr lang="en-US" sz="7200" dirty="0"/>
              <a:t>Modeling Market Failure</a:t>
            </a:r>
            <a:endParaRPr lang="en-US" sz="7200" b="0" cap="none" dirty="0"/>
          </a:p>
        </p:txBody>
      </p:sp>
      <p:sp>
        <p:nvSpPr>
          <p:cNvPr id="7" name="Slide Number Placeholder 6"/>
          <p:cNvSpPr>
            <a:spLocks noGrp="1"/>
          </p:cNvSpPr>
          <p:nvPr>
            <p:ph type="sldNum" sz="quarter" idx="11"/>
          </p:nvPr>
        </p:nvSpPr>
        <p:spPr/>
        <p:txBody>
          <a:bodyPr/>
          <a:lstStyle/>
          <a:p>
            <a:fld id="{10A7DD97-1C17-45B9-A4C3-7D227E8E1AF9}" type="slidenum">
              <a:rPr lang="en-US" smtClean="0"/>
              <a:pPr/>
              <a:t>1</a:t>
            </a:fld>
            <a:endParaRPr lang="en-US" dirty="0"/>
          </a:p>
        </p:txBody>
      </p:sp>
    </p:spTree>
    <p:extLst>
      <p:ext uri="{BB962C8B-B14F-4D97-AF65-F5344CB8AC3E}">
        <p14:creationId xmlns:p14="http://schemas.microsoft.com/office/powerpoint/2010/main" val="3779901133"/>
      </p:ext>
    </p:extLst>
  </p:cSld>
  <p:clrMapOvr>
    <a:masterClrMapping/>
  </p:clrMapOvr>
  <p:transition spd="slow">
    <p:strips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762000" y="457200"/>
            <a:ext cx="7924800" cy="1143000"/>
          </a:xfrm>
        </p:spPr>
        <p:txBody>
          <a:bodyPr>
            <a:normAutofit fontScale="90000"/>
          </a:bodyPr>
          <a:lstStyle/>
          <a:p>
            <a:r>
              <a:rPr lang="en-US" dirty="0"/>
              <a:t>Environmental Pollution</a:t>
            </a:r>
            <a:br>
              <a:rPr lang="en-US" dirty="0"/>
            </a:br>
            <a:r>
              <a:rPr lang="en-US" sz="3100" dirty="0"/>
              <a:t>A Market Failure</a:t>
            </a:r>
          </a:p>
        </p:txBody>
      </p:sp>
      <p:sp>
        <p:nvSpPr>
          <p:cNvPr id="67587" name="Rectangle 3"/>
          <p:cNvSpPr>
            <a:spLocks noGrp="1" noChangeArrowheads="1"/>
          </p:cNvSpPr>
          <p:nvPr>
            <p:ph idx="1"/>
          </p:nvPr>
        </p:nvSpPr>
        <p:spPr>
          <a:xfrm>
            <a:off x="685800" y="1981200"/>
            <a:ext cx="8229600" cy="4267200"/>
          </a:xfrm>
        </p:spPr>
        <p:txBody>
          <a:bodyPr>
            <a:normAutofit lnSpcReduction="10000"/>
          </a:bodyPr>
          <a:lstStyle/>
          <a:p>
            <a:pPr>
              <a:lnSpc>
                <a:spcPct val="90000"/>
              </a:lnSpc>
            </a:pPr>
            <a:r>
              <a:rPr lang="en-US" dirty="0">
                <a:solidFill>
                  <a:srgbClr val="2E5D7A"/>
                </a:solidFill>
              </a:rPr>
              <a:t>Market failure </a:t>
            </a:r>
            <a:r>
              <a:rPr lang="en-US" dirty="0"/>
              <a:t>is the result of an inefficient market condition</a:t>
            </a:r>
          </a:p>
          <a:p>
            <a:pPr>
              <a:lnSpc>
                <a:spcPct val="90000"/>
              </a:lnSpc>
            </a:pPr>
            <a:r>
              <a:rPr lang="en-US" dirty="0"/>
              <a:t>Environmental problems are modeled as market failures using either the theory of public goods or the theory of externalities</a:t>
            </a:r>
          </a:p>
          <a:p>
            <a:pPr lvl="1">
              <a:lnSpc>
                <a:spcPct val="90000"/>
              </a:lnSpc>
            </a:pPr>
            <a:r>
              <a:rPr lang="en-US" sz="2400" dirty="0"/>
              <a:t>If the market is defined as “environmental quality,” then the source of the market failure is that environmental quality is a </a:t>
            </a:r>
            <a:r>
              <a:rPr lang="en-US" sz="2400" dirty="0">
                <a:solidFill>
                  <a:srgbClr val="2E5D7A"/>
                </a:solidFill>
              </a:rPr>
              <a:t>public good</a:t>
            </a:r>
          </a:p>
          <a:p>
            <a:pPr lvl="1">
              <a:lnSpc>
                <a:spcPct val="90000"/>
              </a:lnSpc>
            </a:pPr>
            <a:r>
              <a:rPr lang="en-US" sz="2400" dirty="0"/>
              <a:t>If the market is defined as the good whose production or consumption generates environmental damage, then the market failure is due to an </a:t>
            </a:r>
            <a:r>
              <a:rPr lang="en-US" sz="2400" dirty="0">
                <a:solidFill>
                  <a:srgbClr val="2E5D7A"/>
                </a:solidFill>
              </a:rPr>
              <a:t>externality</a:t>
            </a:r>
            <a:endParaRPr lang="en-US" sz="2200" dirty="0">
              <a:solidFill>
                <a:srgbClr val="2E5D7A"/>
              </a:solidFill>
            </a:endParaRPr>
          </a:p>
        </p:txBody>
      </p:sp>
      <p:sp>
        <p:nvSpPr>
          <p:cNvPr id="5" name="Slide Number Placeholder 4"/>
          <p:cNvSpPr>
            <a:spLocks noGrp="1"/>
          </p:cNvSpPr>
          <p:nvPr>
            <p:ph type="sldNum" sz="quarter" idx="11"/>
          </p:nvPr>
        </p:nvSpPr>
        <p:spPr/>
        <p:txBody>
          <a:bodyPr/>
          <a:lstStyle/>
          <a:p>
            <a:fld id="{643A7FC8-537B-4C05-996D-C8B57810DC6E}" type="slidenum">
              <a:rPr lang="en-US"/>
              <a:pPr/>
              <a:t>2</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animEffect transition="in" filter="barn(inHorizontal)">
                                      <p:cBhvr>
                                        <p:cTn id="7" dur="500"/>
                                        <p:tgtEl>
                                          <p:spTgt spid="6758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67587">
                                            <p:txEl>
                                              <p:pRg st="1" end="1"/>
                                            </p:txEl>
                                          </p:spTgt>
                                        </p:tgtEl>
                                        <p:attrNameLst>
                                          <p:attrName>style.visibility</p:attrName>
                                        </p:attrNameLst>
                                      </p:cBhvr>
                                      <p:to>
                                        <p:strVal val="visible"/>
                                      </p:to>
                                    </p:set>
                                    <p:animEffect transition="in" filter="barn(inHorizontal)">
                                      <p:cBhvr>
                                        <p:cTn id="12" dur="500"/>
                                        <p:tgtEl>
                                          <p:spTgt spid="6758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6" fill="hold" grpId="0" nodeType="clickEffect">
                                  <p:stCondLst>
                                    <p:cond delay="0"/>
                                  </p:stCondLst>
                                  <p:childTnLst>
                                    <p:set>
                                      <p:cBhvr>
                                        <p:cTn id="16" dur="1" fill="hold">
                                          <p:stCondLst>
                                            <p:cond delay="0"/>
                                          </p:stCondLst>
                                        </p:cTn>
                                        <p:tgtEl>
                                          <p:spTgt spid="67587">
                                            <p:txEl>
                                              <p:pRg st="2" end="2"/>
                                            </p:txEl>
                                          </p:spTgt>
                                        </p:tgtEl>
                                        <p:attrNameLst>
                                          <p:attrName>style.visibility</p:attrName>
                                        </p:attrNameLst>
                                      </p:cBhvr>
                                      <p:to>
                                        <p:strVal val="visible"/>
                                      </p:to>
                                    </p:set>
                                    <p:animEffect transition="in" filter="barn(inHorizontal)">
                                      <p:cBhvr>
                                        <p:cTn id="17" dur="500"/>
                                        <p:tgtEl>
                                          <p:spTgt spid="6758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6" fill="hold" grpId="0" nodeType="clickEffect">
                                  <p:stCondLst>
                                    <p:cond delay="0"/>
                                  </p:stCondLst>
                                  <p:childTnLst>
                                    <p:set>
                                      <p:cBhvr>
                                        <p:cTn id="21" dur="1" fill="hold">
                                          <p:stCondLst>
                                            <p:cond delay="0"/>
                                          </p:stCondLst>
                                        </p:cTn>
                                        <p:tgtEl>
                                          <p:spTgt spid="67587">
                                            <p:txEl>
                                              <p:pRg st="3" end="3"/>
                                            </p:txEl>
                                          </p:spTgt>
                                        </p:tgtEl>
                                        <p:attrNameLst>
                                          <p:attrName>style.visibility</p:attrName>
                                        </p:attrNameLst>
                                      </p:cBhvr>
                                      <p:to>
                                        <p:strVal val="visible"/>
                                      </p:to>
                                    </p:set>
                                    <p:animEffect transition="in" filter="barn(inHorizontal)">
                                      <p:cBhvr>
                                        <p:cTn id="22" dur="500"/>
                                        <p:tgtEl>
                                          <p:spTgt spid="6758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762000" y="457200"/>
            <a:ext cx="7924800" cy="990600"/>
          </a:xfrm>
        </p:spPr>
        <p:txBody>
          <a:bodyPr>
            <a:normAutofit fontScale="90000"/>
          </a:bodyPr>
          <a:lstStyle/>
          <a:p>
            <a:r>
              <a:rPr lang="en-US" dirty="0"/>
              <a:t>Environmental Quality</a:t>
            </a:r>
            <a:br>
              <a:rPr lang="en-US" sz="3100" dirty="0"/>
            </a:br>
            <a:r>
              <a:rPr lang="en-US" sz="3100" dirty="0"/>
              <a:t>A Public Good</a:t>
            </a:r>
          </a:p>
        </p:txBody>
      </p:sp>
      <p:sp>
        <p:nvSpPr>
          <p:cNvPr id="68611" name="Rectangle 3"/>
          <p:cNvSpPr>
            <a:spLocks noGrp="1" noChangeArrowheads="1"/>
          </p:cNvSpPr>
          <p:nvPr>
            <p:ph idx="1"/>
          </p:nvPr>
        </p:nvSpPr>
        <p:spPr>
          <a:xfrm>
            <a:off x="685800" y="1828800"/>
            <a:ext cx="8229600" cy="4267200"/>
          </a:xfrm>
        </p:spPr>
        <p:txBody>
          <a:bodyPr>
            <a:normAutofit lnSpcReduction="10000"/>
          </a:bodyPr>
          <a:lstStyle/>
          <a:p>
            <a:pPr>
              <a:lnSpc>
                <a:spcPct val="90000"/>
              </a:lnSpc>
            </a:pPr>
            <a:r>
              <a:rPr lang="en-US" dirty="0"/>
              <a:t>A public good is a commodity that is </a:t>
            </a:r>
            <a:r>
              <a:rPr lang="en-US" dirty="0">
                <a:solidFill>
                  <a:srgbClr val="2E5D7A"/>
                </a:solidFill>
              </a:rPr>
              <a:t>nonrival in consumption</a:t>
            </a:r>
            <a:r>
              <a:rPr lang="en-US" dirty="0"/>
              <a:t> and yields </a:t>
            </a:r>
            <a:r>
              <a:rPr lang="en-US" dirty="0">
                <a:solidFill>
                  <a:srgbClr val="2E5D7A"/>
                </a:solidFill>
              </a:rPr>
              <a:t>nonexcludable</a:t>
            </a:r>
            <a:r>
              <a:rPr lang="en-US" dirty="0">
                <a:solidFill>
                  <a:srgbClr val="1B44A1"/>
                </a:solidFill>
              </a:rPr>
              <a:t> </a:t>
            </a:r>
            <a:r>
              <a:rPr lang="en-US" dirty="0"/>
              <a:t>benefits</a:t>
            </a:r>
            <a:endParaRPr lang="en-US" dirty="0">
              <a:solidFill>
                <a:srgbClr val="000099"/>
              </a:solidFill>
            </a:endParaRPr>
          </a:p>
          <a:p>
            <a:pPr lvl="1">
              <a:lnSpc>
                <a:spcPct val="90000"/>
              </a:lnSpc>
            </a:pPr>
            <a:r>
              <a:rPr lang="en-US" sz="2400" b="1" dirty="0">
                <a:solidFill>
                  <a:srgbClr val="2E5D7A"/>
                </a:solidFill>
              </a:rPr>
              <a:t>Nonrivalness</a:t>
            </a:r>
            <a:r>
              <a:rPr lang="en-US" sz="2400" dirty="0">
                <a:solidFill>
                  <a:srgbClr val="1B44A1"/>
                </a:solidFill>
              </a:rPr>
              <a:t> </a:t>
            </a:r>
            <a:r>
              <a:rPr lang="en-US" sz="2400" dirty="0"/>
              <a:t>– the characteristic of indivisible benefits of consumption such that one person’s consumption does not preclude that of another</a:t>
            </a:r>
          </a:p>
          <a:p>
            <a:pPr lvl="1">
              <a:lnSpc>
                <a:spcPct val="90000"/>
              </a:lnSpc>
            </a:pPr>
            <a:r>
              <a:rPr lang="en-US" sz="2400" b="1" dirty="0">
                <a:solidFill>
                  <a:srgbClr val="2E5D7A"/>
                </a:solidFill>
              </a:rPr>
              <a:t>Nonexcludability</a:t>
            </a:r>
            <a:r>
              <a:rPr lang="en-US" sz="2400" dirty="0">
                <a:solidFill>
                  <a:srgbClr val="1B44A1"/>
                </a:solidFill>
              </a:rPr>
              <a:t> </a:t>
            </a:r>
            <a:r>
              <a:rPr lang="en-US" sz="2400" dirty="0"/>
              <a:t>– the characteristic that makes it impossible to prevent others from sharing in the benefits of consumption</a:t>
            </a:r>
          </a:p>
          <a:p>
            <a:pPr>
              <a:lnSpc>
                <a:spcPct val="90000"/>
              </a:lnSpc>
            </a:pPr>
            <a:r>
              <a:rPr lang="en-US" sz="2700" dirty="0"/>
              <a:t>The relevant market definition is the public good – environmental quality, which possesses these characteristics</a:t>
            </a:r>
          </a:p>
        </p:txBody>
      </p:sp>
      <p:sp>
        <p:nvSpPr>
          <p:cNvPr id="5" name="Slide Number Placeholder 4"/>
          <p:cNvSpPr>
            <a:spLocks noGrp="1"/>
          </p:cNvSpPr>
          <p:nvPr>
            <p:ph type="sldNum" sz="quarter" idx="11"/>
          </p:nvPr>
        </p:nvSpPr>
        <p:spPr/>
        <p:txBody>
          <a:bodyPr/>
          <a:lstStyle/>
          <a:p>
            <a:fld id="{2FA0BB2B-C590-4D3C-B0B6-B3E29CF67C74}" type="slidenum">
              <a:rPr lang="en-US"/>
              <a:pPr/>
              <a:t>3</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animEffect transition="in" filter="slide(fromBottom)">
                                      <p:cBhvr>
                                        <p:cTn id="7" dur="500"/>
                                        <p:tgtEl>
                                          <p:spTgt spid="686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68611">
                                            <p:txEl>
                                              <p:pRg st="1" end="1"/>
                                            </p:txEl>
                                          </p:spTgt>
                                        </p:tgtEl>
                                        <p:attrNameLst>
                                          <p:attrName>style.visibility</p:attrName>
                                        </p:attrNameLst>
                                      </p:cBhvr>
                                      <p:to>
                                        <p:strVal val="visible"/>
                                      </p:to>
                                    </p:set>
                                    <p:animEffect transition="in" filter="slide(fromBottom)">
                                      <p:cBhvr>
                                        <p:cTn id="12" dur="500"/>
                                        <p:tgtEl>
                                          <p:spTgt spid="6861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68611">
                                            <p:txEl>
                                              <p:pRg st="2" end="2"/>
                                            </p:txEl>
                                          </p:spTgt>
                                        </p:tgtEl>
                                        <p:attrNameLst>
                                          <p:attrName>style.visibility</p:attrName>
                                        </p:attrNameLst>
                                      </p:cBhvr>
                                      <p:to>
                                        <p:strVal val="visible"/>
                                      </p:to>
                                    </p:set>
                                    <p:animEffect transition="in" filter="slide(fromBottom)">
                                      <p:cBhvr>
                                        <p:cTn id="17" dur="500"/>
                                        <p:tgtEl>
                                          <p:spTgt spid="6861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2" presetClass="entr" presetSubtype="4" fill="hold" grpId="0" nodeType="clickEffect">
                                  <p:stCondLst>
                                    <p:cond delay="0"/>
                                  </p:stCondLst>
                                  <p:childTnLst>
                                    <p:set>
                                      <p:cBhvr>
                                        <p:cTn id="21" dur="1" fill="hold">
                                          <p:stCondLst>
                                            <p:cond delay="0"/>
                                          </p:stCondLst>
                                        </p:cTn>
                                        <p:tgtEl>
                                          <p:spTgt spid="68611">
                                            <p:txEl>
                                              <p:pRg st="3" end="3"/>
                                            </p:txEl>
                                          </p:spTgt>
                                        </p:tgtEl>
                                        <p:attrNameLst>
                                          <p:attrName>style.visibility</p:attrName>
                                        </p:attrNameLst>
                                      </p:cBhvr>
                                      <p:to>
                                        <p:strVal val="visible"/>
                                      </p:to>
                                    </p:set>
                                    <p:animEffect transition="in" filter="slide(fromBottom)">
                                      <p:cBhvr>
                                        <p:cTn id="22" dur="500"/>
                                        <p:tgtEl>
                                          <p:spTgt spid="686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762000" y="457200"/>
            <a:ext cx="7924800" cy="1143000"/>
          </a:xfrm>
        </p:spPr>
        <p:txBody>
          <a:bodyPr>
            <a:normAutofit fontScale="90000"/>
          </a:bodyPr>
          <a:lstStyle/>
          <a:p>
            <a:r>
              <a:rPr lang="en-US" sz="3500" dirty="0"/>
              <a:t>A Public Goods Market for Environmental Quality</a:t>
            </a:r>
          </a:p>
        </p:txBody>
      </p:sp>
      <p:sp>
        <p:nvSpPr>
          <p:cNvPr id="69635" name="Rectangle 3"/>
          <p:cNvSpPr>
            <a:spLocks noGrp="1" noChangeArrowheads="1"/>
          </p:cNvSpPr>
          <p:nvPr>
            <p:ph idx="1"/>
          </p:nvPr>
        </p:nvSpPr>
        <p:spPr>
          <a:xfrm>
            <a:off x="381000" y="1981200"/>
            <a:ext cx="8458200" cy="4530725"/>
          </a:xfrm>
        </p:spPr>
        <p:txBody>
          <a:bodyPr/>
          <a:lstStyle/>
          <a:p>
            <a:pPr>
              <a:lnSpc>
                <a:spcPct val="90000"/>
              </a:lnSpc>
            </a:pPr>
            <a:r>
              <a:rPr lang="en-US" dirty="0"/>
              <a:t>Public goods generate a market failure because the nonrivalness and nonexcludability characteristics prevent market incentives from achieving allocative efficiency</a:t>
            </a:r>
          </a:p>
          <a:p>
            <a:pPr>
              <a:lnSpc>
                <a:spcPct val="90000"/>
              </a:lnSpc>
            </a:pPr>
            <a:r>
              <a:rPr lang="en-US" dirty="0"/>
              <a:t>Achieving allocative efficiency in a public goods market depends on the existence of well-defined supply and demand functions</a:t>
            </a:r>
          </a:p>
          <a:p>
            <a:pPr lvl="1">
              <a:lnSpc>
                <a:spcPct val="90000"/>
              </a:lnSpc>
            </a:pPr>
            <a:r>
              <a:rPr lang="en-US" dirty="0"/>
              <a:t>But the public goods definition disallows the conventional derivation of market demand</a:t>
            </a:r>
          </a:p>
        </p:txBody>
      </p:sp>
      <p:sp>
        <p:nvSpPr>
          <p:cNvPr id="5" name="Slide Number Placeholder 4"/>
          <p:cNvSpPr>
            <a:spLocks noGrp="1"/>
          </p:cNvSpPr>
          <p:nvPr>
            <p:ph type="sldNum" sz="quarter" idx="11"/>
          </p:nvPr>
        </p:nvSpPr>
        <p:spPr/>
        <p:txBody>
          <a:bodyPr/>
          <a:lstStyle/>
          <a:p>
            <a:fld id="{E5FE5B7B-2D93-4649-A66D-439E54407E9F}" type="slidenum">
              <a:rPr lang="en-US"/>
              <a:pPr/>
              <a:t>4</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animEffect transition="in" filter="barn(inHorizontal)">
                                      <p:cBhvr>
                                        <p:cTn id="7" dur="500"/>
                                        <p:tgtEl>
                                          <p:spTgt spid="696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69635">
                                            <p:txEl>
                                              <p:pRg st="1" end="1"/>
                                            </p:txEl>
                                          </p:spTgt>
                                        </p:tgtEl>
                                        <p:attrNameLst>
                                          <p:attrName>style.visibility</p:attrName>
                                        </p:attrNameLst>
                                      </p:cBhvr>
                                      <p:to>
                                        <p:strVal val="visible"/>
                                      </p:to>
                                    </p:set>
                                    <p:animEffect transition="in" filter="barn(inHorizontal)">
                                      <p:cBhvr>
                                        <p:cTn id="12" dur="500"/>
                                        <p:tgtEl>
                                          <p:spTgt spid="6963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6" fill="hold" grpId="0" nodeType="clickEffect">
                                  <p:stCondLst>
                                    <p:cond delay="0"/>
                                  </p:stCondLst>
                                  <p:childTnLst>
                                    <p:set>
                                      <p:cBhvr>
                                        <p:cTn id="16" dur="1" fill="hold">
                                          <p:stCondLst>
                                            <p:cond delay="0"/>
                                          </p:stCondLst>
                                        </p:cTn>
                                        <p:tgtEl>
                                          <p:spTgt spid="69635">
                                            <p:txEl>
                                              <p:pRg st="2" end="2"/>
                                            </p:txEl>
                                          </p:spTgt>
                                        </p:tgtEl>
                                        <p:attrNameLst>
                                          <p:attrName>style.visibility</p:attrName>
                                        </p:attrNameLst>
                                      </p:cBhvr>
                                      <p:to>
                                        <p:strVal val="visible"/>
                                      </p:to>
                                    </p:set>
                                    <p:animEffect transition="in" filter="barn(inHorizontal)">
                                      <p:cBhvr>
                                        <p:cTn id="17" dur="500"/>
                                        <p:tgtEl>
                                          <p:spTgt spid="6963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762000" y="457200"/>
            <a:ext cx="8229600" cy="1143000"/>
          </a:xfrm>
        </p:spPr>
        <p:txBody>
          <a:bodyPr/>
          <a:lstStyle/>
          <a:p>
            <a:r>
              <a:rPr lang="en-US" sz="3600" dirty="0"/>
              <a:t>Market Demand for a Public Good</a:t>
            </a:r>
          </a:p>
        </p:txBody>
      </p:sp>
      <p:sp>
        <p:nvSpPr>
          <p:cNvPr id="70659" name="Rectangle 3"/>
          <p:cNvSpPr>
            <a:spLocks noGrp="1" noChangeArrowheads="1"/>
          </p:cNvSpPr>
          <p:nvPr>
            <p:ph idx="1"/>
          </p:nvPr>
        </p:nvSpPr>
        <p:spPr>
          <a:xfrm>
            <a:off x="381000" y="1828800"/>
            <a:ext cx="8458200" cy="4419600"/>
          </a:xfrm>
        </p:spPr>
        <p:txBody>
          <a:bodyPr/>
          <a:lstStyle/>
          <a:p>
            <a:r>
              <a:rPr lang="en-US" sz="2500" dirty="0"/>
              <a:t>In theory, market D for a public good is found by </a:t>
            </a:r>
            <a:r>
              <a:rPr lang="en-US" sz="2500" i="1" dirty="0"/>
              <a:t>vertically summing</a:t>
            </a:r>
            <a:r>
              <a:rPr lang="en-US" sz="2500" dirty="0"/>
              <a:t> individual demands</a:t>
            </a:r>
          </a:p>
          <a:p>
            <a:pPr lvl="1"/>
            <a:r>
              <a:rPr lang="en-US" sz="2000" dirty="0"/>
              <a:t>Vertical sum because we must ask consumers </a:t>
            </a:r>
            <a:r>
              <a:rPr lang="en-US" sz="2000" i="1" dirty="0"/>
              <a:t>“What </a:t>
            </a:r>
            <a:r>
              <a:rPr lang="en-US" sz="2000" b="1" i="1" dirty="0"/>
              <a:t>price</a:t>
            </a:r>
            <a:r>
              <a:rPr lang="en-US" sz="2000" i="1" dirty="0"/>
              <a:t> would you be willing to pay for each quantity of the public good?”</a:t>
            </a:r>
          </a:p>
          <a:p>
            <a:r>
              <a:rPr lang="en-US" sz="2500" dirty="0"/>
              <a:t>But consumers are unwilling to reveal their WTP because they can share in consuming the public good even when purchased by someone else</a:t>
            </a:r>
          </a:p>
          <a:p>
            <a:pPr lvl="1"/>
            <a:r>
              <a:rPr lang="en-US" sz="2000" dirty="0"/>
              <a:t>Due to the nonrival and nonexcludability characteristics</a:t>
            </a:r>
          </a:p>
          <a:p>
            <a:r>
              <a:rPr lang="en-US" sz="2500" dirty="0"/>
              <a:t>This problem is called </a:t>
            </a:r>
            <a:r>
              <a:rPr lang="en-US" sz="2400" dirty="0">
                <a:solidFill>
                  <a:srgbClr val="2E5D7A"/>
                </a:solidFill>
              </a:rPr>
              <a:t>nonrevelation of preferences</a:t>
            </a:r>
            <a:r>
              <a:rPr lang="en-US" sz="2500" dirty="0">
                <a:solidFill>
                  <a:srgbClr val="376F91"/>
                </a:solidFill>
              </a:rPr>
              <a:t>,</a:t>
            </a:r>
            <a:r>
              <a:rPr lang="en-US" sz="2500" dirty="0"/>
              <a:t> which arises due to </a:t>
            </a:r>
            <a:r>
              <a:rPr lang="en-US" sz="2400" dirty="0">
                <a:solidFill>
                  <a:srgbClr val="2E5D7A"/>
                </a:solidFill>
              </a:rPr>
              <a:t>free-ridership</a:t>
            </a:r>
          </a:p>
        </p:txBody>
      </p:sp>
      <p:sp>
        <p:nvSpPr>
          <p:cNvPr id="5" name="Slide Number Placeholder 4"/>
          <p:cNvSpPr>
            <a:spLocks noGrp="1"/>
          </p:cNvSpPr>
          <p:nvPr>
            <p:ph type="sldNum" sz="quarter" idx="11"/>
          </p:nvPr>
        </p:nvSpPr>
        <p:spPr/>
        <p:txBody>
          <a:bodyPr/>
          <a:lstStyle/>
          <a:p>
            <a:fld id="{65B9CF63-8408-4A81-91BB-3C470A31E67A}" type="slidenum">
              <a:rPr lang="en-US"/>
              <a:pPr/>
              <a:t>5</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0658"/>
                                        </p:tgtEl>
                                        <p:attrNameLst>
                                          <p:attrName>style.visibility</p:attrName>
                                        </p:attrNameLst>
                                      </p:cBhvr>
                                      <p:to>
                                        <p:strVal val="visible"/>
                                      </p:to>
                                    </p:set>
                                    <p:animEffect transition="in" filter="fade">
                                      <p:cBhvr>
                                        <p:cTn id="7" dur="2000"/>
                                        <p:tgtEl>
                                          <p:spTgt spid="7065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0659">
                                            <p:txEl>
                                              <p:pRg st="0" end="0"/>
                                            </p:txEl>
                                          </p:spTgt>
                                        </p:tgtEl>
                                        <p:attrNameLst>
                                          <p:attrName>style.visibility</p:attrName>
                                        </p:attrNameLst>
                                      </p:cBhvr>
                                      <p:to>
                                        <p:strVal val="visible"/>
                                      </p:to>
                                    </p:set>
                                    <p:animEffect transition="in" filter="wipe(left)">
                                      <p:cBhvr>
                                        <p:cTn id="12" dur="500"/>
                                        <p:tgtEl>
                                          <p:spTgt spid="70659">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70659">
                                            <p:txEl>
                                              <p:pRg st="1" end="1"/>
                                            </p:txEl>
                                          </p:spTgt>
                                        </p:tgtEl>
                                        <p:attrNameLst>
                                          <p:attrName>style.visibility</p:attrName>
                                        </p:attrNameLst>
                                      </p:cBhvr>
                                      <p:to>
                                        <p:strVal val="visible"/>
                                      </p:to>
                                    </p:set>
                                    <p:animEffect transition="in" filter="wipe(left)">
                                      <p:cBhvr>
                                        <p:cTn id="15" dur="500"/>
                                        <p:tgtEl>
                                          <p:spTgt spid="70659">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70659">
                                            <p:txEl>
                                              <p:pRg st="2" end="2"/>
                                            </p:txEl>
                                          </p:spTgt>
                                        </p:tgtEl>
                                        <p:attrNameLst>
                                          <p:attrName>style.visibility</p:attrName>
                                        </p:attrNameLst>
                                      </p:cBhvr>
                                      <p:to>
                                        <p:strVal val="visible"/>
                                      </p:to>
                                    </p:set>
                                    <p:animEffect transition="in" filter="wipe(left)">
                                      <p:cBhvr>
                                        <p:cTn id="20" dur="500"/>
                                        <p:tgtEl>
                                          <p:spTgt spid="70659">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70659">
                                            <p:txEl>
                                              <p:pRg st="3" end="3"/>
                                            </p:txEl>
                                          </p:spTgt>
                                        </p:tgtEl>
                                        <p:attrNameLst>
                                          <p:attrName>style.visibility</p:attrName>
                                        </p:attrNameLst>
                                      </p:cBhvr>
                                      <p:to>
                                        <p:strVal val="visible"/>
                                      </p:to>
                                    </p:set>
                                    <p:animEffect transition="in" filter="wipe(left)">
                                      <p:cBhvr>
                                        <p:cTn id="23" dur="500"/>
                                        <p:tgtEl>
                                          <p:spTgt spid="70659">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grpId="0" nodeType="clickEffect">
                                  <p:stCondLst>
                                    <p:cond delay="0"/>
                                  </p:stCondLst>
                                  <p:childTnLst>
                                    <p:set>
                                      <p:cBhvr>
                                        <p:cTn id="27" dur="1" fill="hold">
                                          <p:stCondLst>
                                            <p:cond delay="0"/>
                                          </p:stCondLst>
                                        </p:cTn>
                                        <p:tgtEl>
                                          <p:spTgt spid="70659">
                                            <p:txEl>
                                              <p:pRg st="4" end="4"/>
                                            </p:txEl>
                                          </p:spTgt>
                                        </p:tgtEl>
                                        <p:attrNameLst>
                                          <p:attrName>style.visibility</p:attrName>
                                        </p:attrNameLst>
                                      </p:cBhvr>
                                      <p:to>
                                        <p:strVal val="visible"/>
                                      </p:to>
                                    </p:set>
                                    <p:animEffect transition="in" filter="wipe(left)">
                                      <p:cBhvr>
                                        <p:cTn id="28" dur="500"/>
                                        <p:tgtEl>
                                          <p:spTgt spid="706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8" grpId="0"/>
      <p:bldP spid="70659"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3010" name="Rectangle 2"/>
          <p:cNvSpPr>
            <a:spLocks noGrp="1" noChangeArrowheads="1"/>
          </p:cNvSpPr>
          <p:nvPr>
            <p:ph type="title"/>
          </p:nvPr>
        </p:nvSpPr>
        <p:spPr>
          <a:xfrm>
            <a:off x="685800" y="457200"/>
            <a:ext cx="8305800" cy="1143000"/>
          </a:xfrm>
        </p:spPr>
        <p:txBody>
          <a:bodyPr/>
          <a:lstStyle/>
          <a:p>
            <a:r>
              <a:rPr lang="en-US" sz="3600" dirty="0"/>
              <a:t>Market Demand for a Public Good</a:t>
            </a:r>
          </a:p>
        </p:txBody>
      </p:sp>
      <p:sp>
        <p:nvSpPr>
          <p:cNvPr id="683011" name="Rectangle 3"/>
          <p:cNvSpPr>
            <a:spLocks noGrp="1" noChangeArrowheads="1"/>
          </p:cNvSpPr>
          <p:nvPr>
            <p:ph idx="1"/>
          </p:nvPr>
        </p:nvSpPr>
        <p:spPr>
          <a:xfrm>
            <a:off x="685800" y="1828800"/>
            <a:ext cx="7772400" cy="4343400"/>
          </a:xfrm>
        </p:spPr>
        <p:txBody>
          <a:bodyPr/>
          <a:lstStyle/>
          <a:p>
            <a:r>
              <a:rPr lang="en-US" dirty="0">
                <a:solidFill>
                  <a:schemeClr val="tx1"/>
                </a:solidFill>
              </a:rPr>
              <a:t>Result is that market demand is undefined</a:t>
            </a:r>
          </a:p>
          <a:p>
            <a:r>
              <a:rPr lang="en-US" dirty="0">
                <a:solidFill>
                  <a:schemeClr val="tx1"/>
                </a:solidFill>
              </a:rPr>
              <a:t>In addition, lack of awareness of environmental problems (i.e., imperfect information) exacerbates the problem</a:t>
            </a:r>
          </a:p>
          <a:p>
            <a:r>
              <a:rPr lang="en-US" dirty="0">
                <a:solidFill>
                  <a:schemeClr val="tx1"/>
                </a:solidFill>
              </a:rPr>
              <a:t>Consequently, allocative efficiency cannot be achieved without third-party intervention</a:t>
            </a:r>
          </a:p>
          <a:p>
            <a:endParaRPr lang="en-US" dirty="0"/>
          </a:p>
        </p:txBody>
      </p:sp>
      <p:sp>
        <p:nvSpPr>
          <p:cNvPr id="5" name="Slide Number Placeholder 4"/>
          <p:cNvSpPr>
            <a:spLocks noGrp="1"/>
          </p:cNvSpPr>
          <p:nvPr>
            <p:ph type="sldNum" sz="quarter" idx="11"/>
          </p:nvPr>
        </p:nvSpPr>
        <p:spPr/>
        <p:txBody>
          <a:bodyPr/>
          <a:lstStyle/>
          <a:p>
            <a:fld id="{5D91C72B-98F2-4B2D-B3C9-C9091762F027}" type="slidenum">
              <a:rPr lang="en-US"/>
              <a:pPr/>
              <a:t>6</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83010"/>
                                        </p:tgtEl>
                                        <p:attrNameLst>
                                          <p:attrName>style.visibility</p:attrName>
                                        </p:attrNameLst>
                                      </p:cBhvr>
                                      <p:to>
                                        <p:strVal val="visible"/>
                                      </p:to>
                                    </p:set>
                                    <p:animEffect transition="in" filter="fade">
                                      <p:cBhvr>
                                        <p:cTn id="7" dur="2000"/>
                                        <p:tgtEl>
                                          <p:spTgt spid="68301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83011">
                                            <p:txEl>
                                              <p:pRg st="0" end="0"/>
                                            </p:txEl>
                                          </p:spTgt>
                                        </p:tgtEl>
                                        <p:attrNameLst>
                                          <p:attrName>style.visibility</p:attrName>
                                        </p:attrNameLst>
                                      </p:cBhvr>
                                      <p:to>
                                        <p:strVal val="visible"/>
                                      </p:to>
                                    </p:set>
                                    <p:animEffect transition="in" filter="wipe(left)">
                                      <p:cBhvr>
                                        <p:cTn id="12" dur="500"/>
                                        <p:tgtEl>
                                          <p:spTgt spid="6830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83011">
                                            <p:txEl>
                                              <p:pRg st="1" end="1"/>
                                            </p:txEl>
                                          </p:spTgt>
                                        </p:tgtEl>
                                        <p:attrNameLst>
                                          <p:attrName>style.visibility</p:attrName>
                                        </p:attrNameLst>
                                      </p:cBhvr>
                                      <p:to>
                                        <p:strVal val="visible"/>
                                      </p:to>
                                    </p:set>
                                    <p:animEffect transition="in" filter="wipe(left)">
                                      <p:cBhvr>
                                        <p:cTn id="17" dur="500"/>
                                        <p:tgtEl>
                                          <p:spTgt spid="68301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83011">
                                            <p:txEl>
                                              <p:pRg st="2" end="2"/>
                                            </p:txEl>
                                          </p:spTgt>
                                        </p:tgtEl>
                                        <p:attrNameLst>
                                          <p:attrName>style.visibility</p:attrName>
                                        </p:attrNameLst>
                                      </p:cBhvr>
                                      <p:to>
                                        <p:strVal val="visible"/>
                                      </p:to>
                                    </p:set>
                                    <p:animEffect transition="in" filter="wipe(left)">
                                      <p:cBhvr>
                                        <p:cTn id="22" dur="500"/>
                                        <p:tgtEl>
                                          <p:spTgt spid="6830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3010" grpId="0"/>
      <p:bldP spid="683011"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1066800" y="457200"/>
            <a:ext cx="8077200" cy="1143000"/>
          </a:xfrm>
        </p:spPr>
        <p:txBody>
          <a:bodyPr/>
          <a:lstStyle/>
          <a:p>
            <a:r>
              <a:rPr lang="en-US" sz="3600" dirty="0"/>
              <a:t>Solution to Public Goods Dilemma</a:t>
            </a:r>
            <a:br>
              <a:rPr lang="en-US" dirty="0"/>
            </a:br>
            <a:r>
              <a:rPr lang="en-US" sz="3100" dirty="0"/>
              <a:t>Government Intervention</a:t>
            </a:r>
          </a:p>
        </p:txBody>
      </p:sp>
      <p:sp>
        <p:nvSpPr>
          <p:cNvPr id="74755" name="Rectangle 3"/>
          <p:cNvSpPr>
            <a:spLocks noGrp="1" noChangeArrowheads="1"/>
          </p:cNvSpPr>
          <p:nvPr>
            <p:ph idx="1"/>
          </p:nvPr>
        </p:nvSpPr>
        <p:spPr>
          <a:xfrm>
            <a:off x="685800" y="1905000"/>
            <a:ext cx="8229600" cy="3810000"/>
          </a:xfrm>
        </p:spPr>
        <p:txBody>
          <a:bodyPr/>
          <a:lstStyle/>
          <a:p>
            <a:r>
              <a:rPr lang="en-US" sz="2700" dirty="0"/>
              <a:t>Government might respond through </a:t>
            </a:r>
            <a:r>
              <a:rPr lang="en-US" dirty="0">
                <a:solidFill>
                  <a:srgbClr val="2E5D7A"/>
                </a:solidFill>
              </a:rPr>
              <a:t>direct provision of public goods</a:t>
            </a:r>
          </a:p>
          <a:p>
            <a:r>
              <a:rPr lang="en-US" sz="2700" dirty="0"/>
              <a:t>Government might use </a:t>
            </a:r>
            <a:r>
              <a:rPr lang="en-US" dirty="0">
                <a:solidFill>
                  <a:srgbClr val="2E5D7A"/>
                </a:solidFill>
              </a:rPr>
              <a:t>political procedures and voting rules </a:t>
            </a:r>
            <a:r>
              <a:rPr lang="en-US" sz="2700" dirty="0"/>
              <a:t>to identifying society’s preferences about public goods</a:t>
            </a:r>
            <a:endParaRPr lang="en-US" sz="2700" i="1" dirty="0"/>
          </a:p>
        </p:txBody>
      </p:sp>
      <p:sp>
        <p:nvSpPr>
          <p:cNvPr id="5" name="Slide Number Placeholder 4"/>
          <p:cNvSpPr>
            <a:spLocks noGrp="1"/>
          </p:cNvSpPr>
          <p:nvPr>
            <p:ph type="sldNum" sz="quarter" idx="11"/>
          </p:nvPr>
        </p:nvSpPr>
        <p:spPr/>
        <p:txBody>
          <a:bodyPr/>
          <a:lstStyle/>
          <a:p>
            <a:fld id="{3DBEAD14-FA1C-4096-A6A7-C3DA7FF8C6E9}" type="slidenum">
              <a:rPr lang="en-US"/>
              <a:pPr/>
              <a:t>7</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4754"/>
                                        </p:tgtEl>
                                        <p:attrNameLst>
                                          <p:attrName>style.visibility</p:attrName>
                                        </p:attrNameLst>
                                      </p:cBhvr>
                                      <p:to>
                                        <p:strVal val="visible"/>
                                      </p:to>
                                    </p:set>
                                    <p:animEffect transition="in" filter="fade">
                                      <p:cBhvr>
                                        <p:cTn id="7" dur="2000"/>
                                        <p:tgtEl>
                                          <p:spTgt spid="7475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4755">
                                            <p:txEl>
                                              <p:pRg st="0" end="0"/>
                                            </p:txEl>
                                          </p:spTgt>
                                        </p:tgtEl>
                                        <p:attrNameLst>
                                          <p:attrName>style.visibility</p:attrName>
                                        </p:attrNameLst>
                                      </p:cBhvr>
                                      <p:to>
                                        <p:strVal val="visible"/>
                                      </p:to>
                                    </p:set>
                                    <p:animEffect transition="in" filter="wipe(left)">
                                      <p:cBhvr>
                                        <p:cTn id="12" dur="500"/>
                                        <p:tgtEl>
                                          <p:spTgt spid="7475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4755">
                                            <p:txEl>
                                              <p:pRg st="1" end="1"/>
                                            </p:txEl>
                                          </p:spTgt>
                                        </p:tgtEl>
                                        <p:attrNameLst>
                                          <p:attrName>style.visibility</p:attrName>
                                        </p:attrNameLst>
                                      </p:cBhvr>
                                      <p:to>
                                        <p:strVal val="visible"/>
                                      </p:to>
                                    </p:set>
                                    <p:animEffect transition="in" filter="wipe(left)">
                                      <p:cBhvr>
                                        <p:cTn id="17" dur="500"/>
                                        <p:tgtEl>
                                          <p:spTgt spid="7475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4" grpId="0"/>
      <p:bldP spid="74755"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84036" name="Rectangle 4"/>
          <p:cNvSpPr>
            <a:spLocks noGrp="1" noChangeArrowheads="1"/>
          </p:cNvSpPr>
          <p:nvPr>
            <p:ph type="title"/>
          </p:nvPr>
        </p:nvSpPr>
        <p:spPr>
          <a:xfrm>
            <a:off x="2123728" y="2060848"/>
            <a:ext cx="7772400" cy="1524000"/>
          </a:xfrm>
        </p:spPr>
        <p:txBody>
          <a:bodyPr>
            <a:noAutofit/>
          </a:bodyPr>
          <a:lstStyle/>
          <a:p>
            <a:r>
              <a:rPr lang="en-US" sz="8000" b="0" cap="none" dirty="0"/>
              <a:t>Externality Approach</a:t>
            </a:r>
          </a:p>
        </p:txBody>
      </p:sp>
    </p:spTree>
  </p:cSld>
  <p:clrMapOvr>
    <a:masterClrMapping/>
  </p:clrMapOvr>
  <p:transition spd="slow">
    <p:strips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914400" y="533400"/>
            <a:ext cx="7924800" cy="1143000"/>
          </a:xfrm>
        </p:spPr>
        <p:txBody>
          <a:bodyPr>
            <a:normAutofit fontScale="90000"/>
          </a:bodyPr>
          <a:lstStyle/>
          <a:p>
            <a:r>
              <a:rPr lang="en-US" dirty="0"/>
              <a:t>Environmental Problems </a:t>
            </a:r>
            <a:br>
              <a:rPr lang="en-US" dirty="0"/>
            </a:br>
            <a:r>
              <a:rPr lang="en-US" sz="3100" dirty="0"/>
              <a:t>A Negative Externality</a:t>
            </a:r>
          </a:p>
        </p:txBody>
      </p:sp>
      <p:sp>
        <p:nvSpPr>
          <p:cNvPr id="75779" name="Rectangle 3"/>
          <p:cNvSpPr>
            <a:spLocks noGrp="1" noChangeArrowheads="1"/>
          </p:cNvSpPr>
          <p:nvPr>
            <p:ph idx="1"/>
          </p:nvPr>
        </p:nvSpPr>
        <p:spPr>
          <a:xfrm>
            <a:off x="457200" y="1905000"/>
            <a:ext cx="8458200" cy="4191000"/>
          </a:xfrm>
        </p:spPr>
        <p:txBody>
          <a:bodyPr/>
          <a:lstStyle/>
          <a:p>
            <a:r>
              <a:rPr lang="en-US" sz="3100" dirty="0"/>
              <a:t>An </a:t>
            </a:r>
            <a:r>
              <a:rPr lang="en-US" b="1" dirty="0">
                <a:solidFill>
                  <a:srgbClr val="2E5D7A"/>
                </a:solidFill>
              </a:rPr>
              <a:t>externality</a:t>
            </a:r>
            <a:r>
              <a:rPr lang="en-US" sz="3100" dirty="0"/>
              <a:t> is a spillover effect associated with production or consumption that extends to a third party outside the market</a:t>
            </a:r>
            <a:r>
              <a:rPr lang="en-US" sz="2900" dirty="0"/>
              <a:t> </a:t>
            </a:r>
          </a:p>
          <a:p>
            <a:pPr lvl="1"/>
            <a:r>
              <a:rPr lang="en-US" sz="2800" dirty="0">
                <a:solidFill>
                  <a:srgbClr val="2E5D7A"/>
                </a:solidFill>
              </a:rPr>
              <a:t>Negative externality </a:t>
            </a:r>
            <a:r>
              <a:rPr lang="en-US" sz="2800" dirty="0"/>
              <a:t>– an external effect that generates costs to a third party</a:t>
            </a:r>
          </a:p>
          <a:p>
            <a:pPr lvl="1"/>
            <a:r>
              <a:rPr lang="en-US" sz="2800" dirty="0">
                <a:solidFill>
                  <a:srgbClr val="2E5D7A"/>
                </a:solidFill>
              </a:rPr>
              <a:t>Positive externality </a:t>
            </a:r>
            <a:r>
              <a:rPr lang="en-US" sz="2800" dirty="0"/>
              <a:t>– an external effect that generates benefits to a third party</a:t>
            </a:r>
          </a:p>
        </p:txBody>
      </p:sp>
      <p:sp>
        <p:nvSpPr>
          <p:cNvPr id="5" name="Slide Number Placeholder 4"/>
          <p:cNvSpPr>
            <a:spLocks noGrp="1"/>
          </p:cNvSpPr>
          <p:nvPr>
            <p:ph type="sldNum" sz="quarter" idx="11"/>
          </p:nvPr>
        </p:nvSpPr>
        <p:spPr/>
        <p:txBody>
          <a:bodyPr/>
          <a:lstStyle/>
          <a:p>
            <a:fld id="{79D65F05-35EC-42FA-98EC-E2AF69DED4BE}" type="slidenum">
              <a:rPr lang="en-US"/>
              <a:pPr/>
              <a:t>9</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75779">
                                            <p:txEl>
                                              <p:pRg st="0" end="0"/>
                                            </p:txEl>
                                          </p:spTgt>
                                        </p:tgtEl>
                                        <p:attrNameLst>
                                          <p:attrName>style.visibility</p:attrName>
                                        </p:attrNameLst>
                                      </p:cBhvr>
                                      <p:to>
                                        <p:strVal val="visible"/>
                                      </p:to>
                                    </p:set>
                                    <p:animEffect transition="in" filter="barn(inHorizontal)">
                                      <p:cBhvr>
                                        <p:cTn id="7" dur="500"/>
                                        <p:tgtEl>
                                          <p:spTgt spid="7577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75779">
                                            <p:txEl>
                                              <p:pRg st="1" end="1"/>
                                            </p:txEl>
                                          </p:spTgt>
                                        </p:tgtEl>
                                        <p:attrNameLst>
                                          <p:attrName>style.visibility</p:attrName>
                                        </p:attrNameLst>
                                      </p:cBhvr>
                                      <p:to>
                                        <p:strVal val="visible"/>
                                      </p:to>
                                    </p:set>
                                    <p:animEffect transition="in" filter="barn(inHorizontal)">
                                      <p:cBhvr>
                                        <p:cTn id="12" dur="500"/>
                                        <p:tgtEl>
                                          <p:spTgt spid="7577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6" fill="hold" grpId="0" nodeType="clickEffect">
                                  <p:stCondLst>
                                    <p:cond delay="0"/>
                                  </p:stCondLst>
                                  <p:childTnLst>
                                    <p:set>
                                      <p:cBhvr>
                                        <p:cTn id="16" dur="1" fill="hold">
                                          <p:stCondLst>
                                            <p:cond delay="0"/>
                                          </p:stCondLst>
                                        </p:cTn>
                                        <p:tgtEl>
                                          <p:spTgt spid="75779">
                                            <p:txEl>
                                              <p:pRg st="2" end="2"/>
                                            </p:txEl>
                                          </p:spTgt>
                                        </p:tgtEl>
                                        <p:attrNameLst>
                                          <p:attrName>style.visibility</p:attrName>
                                        </p:attrNameLst>
                                      </p:cBhvr>
                                      <p:to>
                                        <p:strVal val="visible"/>
                                      </p:to>
                                    </p:set>
                                    <p:animEffect transition="in" filter="barn(inHorizontal)">
                                      <p:cBhvr>
                                        <p:cTn id="17" dur="500"/>
                                        <p:tgtEl>
                                          <p:spTgt spid="7577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4" name="Rectangle 4"/>
          <p:cNvSpPr>
            <a:spLocks noGrp="1" noChangeArrowheads="1"/>
          </p:cNvSpPr>
          <p:nvPr>
            <p:ph type="title"/>
          </p:nvPr>
        </p:nvSpPr>
        <p:spPr/>
        <p:txBody>
          <a:bodyPr>
            <a:normAutofit fontScale="90000"/>
          </a:bodyPr>
          <a:lstStyle/>
          <a:p>
            <a:r>
              <a:rPr lang="en-US" dirty="0"/>
              <a:t>Environmental Problems </a:t>
            </a:r>
            <a:br>
              <a:rPr lang="en-US" dirty="0"/>
            </a:br>
            <a:r>
              <a:rPr lang="en-US" sz="3100" dirty="0"/>
              <a:t>A Negative Externality</a:t>
            </a:r>
          </a:p>
        </p:txBody>
      </p:sp>
      <p:sp>
        <p:nvSpPr>
          <p:cNvPr id="76803" name="Rectangle 3"/>
          <p:cNvSpPr>
            <a:spLocks noGrp="1" noChangeArrowheads="1"/>
          </p:cNvSpPr>
          <p:nvPr>
            <p:ph idx="1"/>
          </p:nvPr>
        </p:nvSpPr>
        <p:spPr>
          <a:xfrm>
            <a:off x="533400" y="1905000"/>
            <a:ext cx="8458200" cy="3962400"/>
          </a:xfrm>
        </p:spPr>
        <p:txBody>
          <a:bodyPr/>
          <a:lstStyle/>
          <a:p>
            <a:r>
              <a:rPr lang="en-US" sz="2700" dirty="0"/>
              <a:t>Environmental economists are interested in externalities that damage the atmosphere, water supply, natural resources, and overall quality of life</a:t>
            </a:r>
          </a:p>
          <a:p>
            <a:r>
              <a:rPr lang="en-US" sz="2700" dirty="0"/>
              <a:t>To model these </a:t>
            </a:r>
            <a:r>
              <a:rPr lang="en-US" sz="2700" dirty="0">
                <a:solidFill>
                  <a:srgbClr val="2E5D7A"/>
                </a:solidFill>
              </a:rPr>
              <a:t>environmental externalities</a:t>
            </a:r>
            <a:r>
              <a:rPr lang="en-US" sz="2700" dirty="0"/>
              <a:t>, the relevant market must be defined as the good whose production or consumption generates environmental damage outside the market transaction</a:t>
            </a:r>
          </a:p>
          <a:p>
            <a:pPr lvl="1"/>
            <a:endParaRPr lang="en-US" sz="2400" dirty="0"/>
          </a:p>
        </p:txBody>
      </p:sp>
      <p:sp>
        <p:nvSpPr>
          <p:cNvPr id="5" name="Slide Number Placeholder 4"/>
          <p:cNvSpPr>
            <a:spLocks noGrp="1"/>
          </p:cNvSpPr>
          <p:nvPr>
            <p:ph type="sldNum" sz="quarter" idx="11"/>
          </p:nvPr>
        </p:nvSpPr>
        <p:spPr/>
        <p:txBody>
          <a:bodyPr/>
          <a:lstStyle/>
          <a:p>
            <a:fld id="{A9D32E8C-DF81-47D7-A58A-E1905C88CFFD}" type="slidenum">
              <a:rPr lang="en-US"/>
              <a:pPr/>
              <a:t>10</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76803">
                                            <p:txEl>
                                              <p:pRg st="0" end="0"/>
                                            </p:txEl>
                                          </p:spTgt>
                                        </p:tgtEl>
                                        <p:attrNameLst>
                                          <p:attrName>style.visibility</p:attrName>
                                        </p:attrNameLst>
                                      </p:cBhvr>
                                      <p:to>
                                        <p:strVal val="visible"/>
                                      </p:to>
                                    </p:set>
                                    <p:animEffect transition="in" filter="barn(inHorizontal)">
                                      <p:cBhvr>
                                        <p:cTn id="7" dur="500"/>
                                        <p:tgtEl>
                                          <p:spTgt spid="7680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76803">
                                            <p:txEl>
                                              <p:pRg st="1" end="1"/>
                                            </p:txEl>
                                          </p:spTgt>
                                        </p:tgtEl>
                                        <p:attrNameLst>
                                          <p:attrName>style.visibility</p:attrName>
                                        </p:attrNameLst>
                                      </p:cBhvr>
                                      <p:to>
                                        <p:strVal val="visible"/>
                                      </p:to>
                                    </p:set>
                                    <p:animEffect transition="in" filter="barn(inHorizontal)">
                                      <p:cBhvr>
                                        <p:cTn id="12" dur="500"/>
                                        <p:tgtEl>
                                          <p:spTgt spid="7680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762000" y="533400"/>
            <a:ext cx="8001000" cy="1143000"/>
          </a:xfrm>
        </p:spPr>
        <p:txBody>
          <a:bodyPr>
            <a:normAutofit fontScale="90000"/>
          </a:bodyPr>
          <a:lstStyle/>
          <a:p>
            <a:r>
              <a:rPr lang="en-US" sz="3600" dirty="0"/>
              <a:t>Relationship Between Public Goods and Externalities</a:t>
            </a:r>
            <a:endParaRPr lang="en-US" dirty="0"/>
          </a:p>
        </p:txBody>
      </p:sp>
      <p:sp>
        <p:nvSpPr>
          <p:cNvPr id="78851" name="Rectangle 3"/>
          <p:cNvSpPr>
            <a:spLocks noGrp="1" noChangeArrowheads="1"/>
          </p:cNvSpPr>
          <p:nvPr>
            <p:ph idx="1"/>
          </p:nvPr>
        </p:nvSpPr>
        <p:spPr>
          <a:xfrm>
            <a:off x="685800" y="1981200"/>
            <a:ext cx="8229600" cy="3962400"/>
          </a:xfrm>
        </p:spPr>
        <p:txBody>
          <a:bodyPr/>
          <a:lstStyle/>
          <a:p>
            <a:r>
              <a:rPr lang="en-US" sz="2700" dirty="0"/>
              <a:t>Although public goods and externalities are not the same concept, they are closely related</a:t>
            </a:r>
          </a:p>
          <a:p>
            <a:pPr lvl="1"/>
            <a:r>
              <a:rPr lang="en-US" sz="2400" dirty="0"/>
              <a:t>If the externality affects a broad segment of society and if its effects are nonrival and nonexcludable, the externality is itself a public good</a:t>
            </a:r>
          </a:p>
          <a:p>
            <a:pPr lvl="1"/>
            <a:r>
              <a:rPr lang="en-US" sz="2400" dirty="0"/>
              <a:t>If the externality affects a narrower group of individuals or firms, those effects are more properly modeled as an externality</a:t>
            </a:r>
          </a:p>
        </p:txBody>
      </p:sp>
      <p:sp>
        <p:nvSpPr>
          <p:cNvPr id="5" name="Slide Number Placeholder 4"/>
          <p:cNvSpPr>
            <a:spLocks noGrp="1"/>
          </p:cNvSpPr>
          <p:nvPr>
            <p:ph type="sldNum" sz="quarter" idx="11"/>
          </p:nvPr>
        </p:nvSpPr>
        <p:spPr/>
        <p:txBody>
          <a:bodyPr/>
          <a:lstStyle/>
          <a:p>
            <a:fld id="{57DD2BB5-4743-45E3-B4FC-EE5DC29D43EE}" type="slidenum">
              <a:rPr lang="en-US"/>
              <a:pPr/>
              <a:t>11</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Effect transition="in" filter="barn(inHorizontal)">
                                      <p:cBhvr>
                                        <p:cTn id="7" dur="500"/>
                                        <p:tgtEl>
                                          <p:spTgt spid="788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78851">
                                            <p:txEl>
                                              <p:pRg st="1" end="1"/>
                                            </p:txEl>
                                          </p:spTgt>
                                        </p:tgtEl>
                                        <p:attrNameLst>
                                          <p:attrName>style.visibility</p:attrName>
                                        </p:attrNameLst>
                                      </p:cBhvr>
                                      <p:to>
                                        <p:strVal val="visible"/>
                                      </p:to>
                                    </p:set>
                                    <p:animEffect transition="in" filter="barn(inHorizontal)">
                                      <p:cBhvr>
                                        <p:cTn id="12" dur="500"/>
                                        <p:tgtEl>
                                          <p:spTgt spid="7885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6" fill="hold" grpId="0" nodeType="clickEffect">
                                  <p:stCondLst>
                                    <p:cond delay="0"/>
                                  </p:stCondLst>
                                  <p:childTnLst>
                                    <p:set>
                                      <p:cBhvr>
                                        <p:cTn id="16" dur="1" fill="hold">
                                          <p:stCondLst>
                                            <p:cond delay="0"/>
                                          </p:stCondLst>
                                        </p:cTn>
                                        <p:tgtEl>
                                          <p:spTgt spid="78851">
                                            <p:txEl>
                                              <p:pRg st="2" end="2"/>
                                            </p:txEl>
                                          </p:spTgt>
                                        </p:tgtEl>
                                        <p:attrNameLst>
                                          <p:attrName>style.visibility</p:attrName>
                                        </p:attrNameLst>
                                      </p:cBhvr>
                                      <p:to>
                                        <p:strVal val="visible"/>
                                      </p:to>
                                    </p:set>
                                    <p:animEffect transition="in" filter="barn(inHorizontal)">
                                      <p:cBhvr>
                                        <p:cTn id="17" dur="500"/>
                                        <p:tgtEl>
                                          <p:spTgt spid="7885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609600" y="533400"/>
            <a:ext cx="8153400" cy="1143000"/>
          </a:xfrm>
        </p:spPr>
        <p:txBody>
          <a:bodyPr>
            <a:normAutofit fontScale="90000"/>
          </a:bodyPr>
          <a:lstStyle/>
          <a:p>
            <a:r>
              <a:rPr lang="en-US" sz="3500" dirty="0"/>
              <a:t>Modeling a Negative Environmental Externality</a:t>
            </a:r>
          </a:p>
        </p:txBody>
      </p:sp>
      <p:sp>
        <p:nvSpPr>
          <p:cNvPr id="79875" name="Rectangle 3"/>
          <p:cNvSpPr>
            <a:spLocks noGrp="1" noChangeArrowheads="1"/>
          </p:cNvSpPr>
          <p:nvPr>
            <p:ph idx="1"/>
          </p:nvPr>
        </p:nvSpPr>
        <p:spPr>
          <a:xfrm>
            <a:off x="457200" y="1981200"/>
            <a:ext cx="8458200" cy="4191000"/>
          </a:xfrm>
        </p:spPr>
        <p:txBody>
          <a:bodyPr/>
          <a:lstStyle/>
          <a:p>
            <a:r>
              <a:rPr lang="en-US" dirty="0"/>
              <a:t>Define the market as refined petroleum </a:t>
            </a:r>
          </a:p>
          <a:p>
            <a:pPr lvl="1">
              <a:lnSpc>
                <a:spcPct val="90000"/>
              </a:lnSpc>
            </a:pPr>
            <a:r>
              <a:rPr lang="en-US" sz="2400" dirty="0"/>
              <a:t>Assume the market is competitive </a:t>
            </a:r>
          </a:p>
          <a:p>
            <a:pPr lvl="1">
              <a:lnSpc>
                <a:spcPct val="90000"/>
              </a:lnSpc>
            </a:pPr>
            <a:r>
              <a:rPr lang="en-US" sz="2400" dirty="0"/>
              <a:t>Supply is the marginal </a:t>
            </a:r>
            <a:r>
              <a:rPr lang="en-US" sz="2400" i="1" dirty="0"/>
              <a:t>private</a:t>
            </a:r>
            <a:r>
              <a:rPr lang="en-US" sz="2400" dirty="0"/>
              <a:t> cost (MPC)</a:t>
            </a:r>
          </a:p>
          <a:p>
            <a:pPr lvl="1">
              <a:lnSpc>
                <a:spcPct val="90000"/>
              </a:lnSpc>
            </a:pPr>
            <a:r>
              <a:rPr lang="en-US" sz="2400" dirty="0"/>
              <a:t>Demand is the marginal </a:t>
            </a:r>
            <a:r>
              <a:rPr lang="en-US" sz="2400" i="1" dirty="0"/>
              <a:t>private</a:t>
            </a:r>
            <a:r>
              <a:rPr lang="en-US" sz="2400" dirty="0"/>
              <a:t> benefit (MPB)</a:t>
            </a:r>
          </a:p>
          <a:p>
            <a:pPr lvl="1">
              <a:lnSpc>
                <a:spcPct val="90000"/>
              </a:lnSpc>
            </a:pPr>
            <a:r>
              <a:rPr lang="en-US" sz="2400" dirty="0"/>
              <a:t>Production generates pollution, modeled as a marginal </a:t>
            </a:r>
            <a:r>
              <a:rPr lang="en-US" sz="2400" i="1" dirty="0">
                <a:solidFill>
                  <a:schemeClr val="tx1"/>
                </a:solidFill>
              </a:rPr>
              <a:t>external</a:t>
            </a:r>
            <a:r>
              <a:rPr lang="en-US" sz="2400" dirty="0">
                <a:solidFill>
                  <a:schemeClr val="tx1"/>
                </a:solidFill>
              </a:rPr>
              <a:t> cost (MEC)</a:t>
            </a:r>
          </a:p>
          <a:p>
            <a:r>
              <a:rPr lang="en-US" b="1" dirty="0"/>
              <a:t>Problem</a:t>
            </a:r>
            <a:r>
              <a:rPr lang="en-US" dirty="0"/>
              <a:t>: Producers (refineries) have no incentive to consider the externality</a:t>
            </a:r>
          </a:p>
          <a:p>
            <a:r>
              <a:rPr lang="en-US" b="1" dirty="0"/>
              <a:t>Result</a:t>
            </a:r>
            <a:r>
              <a:rPr lang="en-US" dirty="0"/>
              <a:t>: Competitive solution is inefficient</a:t>
            </a:r>
          </a:p>
          <a:p>
            <a:endParaRPr lang="en-US" sz="2700" dirty="0"/>
          </a:p>
        </p:txBody>
      </p:sp>
      <p:sp>
        <p:nvSpPr>
          <p:cNvPr id="5" name="Slide Number Placeholder 4"/>
          <p:cNvSpPr>
            <a:spLocks noGrp="1"/>
          </p:cNvSpPr>
          <p:nvPr>
            <p:ph type="sldNum" sz="quarter" idx="11"/>
          </p:nvPr>
        </p:nvSpPr>
        <p:spPr/>
        <p:txBody>
          <a:bodyPr/>
          <a:lstStyle/>
          <a:p>
            <a:fld id="{3CC84071-2577-4050-9193-140A2F331571}" type="slidenum">
              <a:rPr lang="en-US"/>
              <a:pPr/>
              <a:t>12</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barn(inHorizontal)">
                                      <p:cBhvr>
                                        <p:cTn id="7" dur="500"/>
                                        <p:tgtEl>
                                          <p:spTgt spid="79875">
                                            <p:txEl>
                                              <p:pRg st="0" end="0"/>
                                            </p:txEl>
                                          </p:spTgt>
                                        </p:tgtEl>
                                      </p:cBhvr>
                                    </p:animEffect>
                                  </p:childTnLst>
                                </p:cTn>
                              </p:par>
                            </p:childTnLst>
                          </p:cTn>
                        </p:par>
                        <p:par>
                          <p:cTn id="8" fill="hold">
                            <p:stCondLst>
                              <p:cond delay="500"/>
                            </p:stCondLst>
                            <p:childTnLst>
                              <p:par>
                                <p:cTn id="9" presetID="16" presetClass="entr" presetSubtype="26" fill="hold" grpId="0" nodeType="afterEffect">
                                  <p:stCondLst>
                                    <p:cond delay="0"/>
                                  </p:stCondLst>
                                  <p:childTnLst>
                                    <p:set>
                                      <p:cBhvr>
                                        <p:cTn id="10" dur="1" fill="hold">
                                          <p:stCondLst>
                                            <p:cond delay="0"/>
                                          </p:stCondLst>
                                        </p:cTn>
                                        <p:tgtEl>
                                          <p:spTgt spid="79875">
                                            <p:txEl>
                                              <p:pRg st="1" end="1"/>
                                            </p:txEl>
                                          </p:spTgt>
                                        </p:tgtEl>
                                        <p:attrNameLst>
                                          <p:attrName>style.visibility</p:attrName>
                                        </p:attrNameLst>
                                      </p:cBhvr>
                                      <p:to>
                                        <p:strVal val="visible"/>
                                      </p:to>
                                    </p:set>
                                    <p:animEffect transition="in" filter="barn(inHorizontal)">
                                      <p:cBhvr>
                                        <p:cTn id="11" dur="1000"/>
                                        <p:tgtEl>
                                          <p:spTgt spid="79875">
                                            <p:txEl>
                                              <p:pRg st="1" end="1"/>
                                            </p:txEl>
                                          </p:spTgt>
                                        </p:tgtEl>
                                      </p:cBhvr>
                                    </p:animEffect>
                                  </p:childTnLst>
                                </p:cTn>
                              </p:par>
                            </p:childTnLst>
                          </p:cTn>
                        </p:par>
                        <p:par>
                          <p:cTn id="12" fill="hold">
                            <p:stCondLst>
                              <p:cond delay="1500"/>
                            </p:stCondLst>
                            <p:childTnLst>
                              <p:par>
                                <p:cTn id="13" presetID="16" presetClass="entr" presetSubtype="26" fill="hold" grpId="0" nodeType="afterEffect">
                                  <p:stCondLst>
                                    <p:cond delay="0"/>
                                  </p:stCondLst>
                                  <p:childTnLst>
                                    <p:set>
                                      <p:cBhvr>
                                        <p:cTn id="14" dur="1" fill="hold">
                                          <p:stCondLst>
                                            <p:cond delay="0"/>
                                          </p:stCondLst>
                                        </p:cTn>
                                        <p:tgtEl>
                                          <p:spTgt spid="79875">
                                            <p:txEl>
                                              <p:pRg st="2" end="2"/>
                                            </p:txEl>
                                          </p:spTgt>
                                        </p:tgtEl>
                                        <p:attrNameLst>
                                          <p:attrName>style.visibility</p:attrName>
                                        </p:attrNameLst>
                                      </p:cBhvr>
                                      <p:to>
                                        <p:strVal val="visible"/>
                                      </p:to>
                                    </p:set>
                                    <p:animEffect transition="in" filter="barn(inHorizontal)">
                                      <p:cBhvr>
                                        <p:cTn id="15" dur="1000"/>
                                        <p:tgtEl>
                                          <p:spTgt spid="79875">
                                            <p:txEl>
                                              <p:pRg st="2" end="2"/>
                                            </p:txEl>
                                          </p:spTgt>
                                        </p:tgtEl>
                                      </p:cBhvr>
                                    </p:animEffect>
                                  </p:childTnLst>
                                </p:cTn>
                              </p:par>
                            </p:childTnLst>
                          </p:cTn>
                        </p:par>
                        <p:par>
                          <p:cTn id="16" fill="hold">
                            <p:stCondLst>
                              <p:cond delay="2500"/>
                            </p:stCondLst>
                            <p:childTnLst>
                              <p:par>
                                <p:cTn id="17" presetID="16" presetClass="entr" presetSubtype="26" fill="hold" grpId="0" nodeType="afterEffect">
                                  <p:stCondLst>
                                    <p:cond delay="0"/>
                                  </p:stCondLst>
                                  <p:childTnLst>
                                    <p:set>
                                      <p:cBhvr>
                                        <p:cTn id="18" dur="1" fill="hold">
                                          <p:stCondLst>
                                            <p:cond delay="0"/>
                                          </p:stCondLst>
                                        </p:cTn>
                                        <p:tgtEl>
                                          <p:spTgt spid="79875">
                                            <p:txEl>
                                              <p:pRg st="3" end="3"/>
                                            </p:txEl>
                                          </p:spTgt>
                                        </p:tgtEl>
                                        <p:attrNameLst>
                                          <p:attrName>style.visibility</p:attrName>
                                        </p:attrNameLst>
                                      </p:cBhvr>
                                      <p:to>
                                        <p:strVal val="visible"/>
                                      </p:to>
                                    </p:set>
                                    <p:animEffect transition="in" filter="barn(inHorizontal)">
                                      <p:cBhvr>
                                        <p:cTn id="19" dur="1000"/>
                                        <p:tgtEl>
                                          <p:spTgt spid="79875">
                                            <p:txEl>
                                              <p:pRg st="3" end="3"/>
                                            </p:txEl>
                                          </p:spTgt>
                                        </p:tgtEl>
                                      </p:cBhvr>
                                    </p:animEffect>
                                  </p:childTnLst>
                                </p:cTn>
                              </p:par>
                            </p:childTnLst>
                          </p:cTn>
                        </p:par>
                        <p:par>
                          <p:cTn id="20" fill="hold">
                            <p:stCondLst>
                              <p:cond delay="3500"/>
                            </p:stCondLst>
                            <p:childTnLst>
                              <p:par>
                                <p:cTn id="21" presetID="16" presetClass="entr" presetSubtype="26" fill="hold" grpId="0" nodeType="afterEffect">
                                  <p:stCondLst>
                                    <p:cond delay="0"/>
                                  </p:stCondLst>
                                  <p:childTnLst>
                                    <p:set>
                                      <p:cBhvr>
                                        <p:cTn id="22" dur="1" fill="hold">
                                          <p:stCondLst>
                                            <p:cond delay="0"/>
                                          </p:stCondLst>
                                        </p:cTn>
                                        <p:tgtEl>
                                          <p:spTgt spid="79875">
                                            <p:txEl>
                                              <p:pRg st="4" end="4"/>
                                            </p:txEl>
                                          </p:spTgt>
                                        </p:tgtEl>
                                        <p:attrNameLst>
                                          <p:attrName>style.visibility</p:attrName>
                                        </p:attrNameLst>
                                      </p:cBhvr>
                                      <p:to>
                                        <p:strVal val="visible"/>
                                      </p:to>
                                    </p:set>
                                    <p:animEffect transition="in" filter="barn(inHorizontal)">
                                      <p:cBhvr>
                                        <p:cTn id="23" dur="1000"/>
                                        <p:tgtEl>
                                          <p:spTgt spid="79875">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6" fill="hold" grpId="0" nodeType="clickEffect">
                                  <p:stCondLst>
                                    <p:cond delay="0"/>
                                  </p:stCondLst>
                                  <p:childTnLst>
                                    <p:set>
                                      <p:cBhvr>
                                        <p:cTn id="27" dur="1" fill="hold">
                                          <p:stCondLst>
                                            <p:cond delay="0"/>
                                          </p:stCondLst>
                                        </p:cTn>
                                        <p:tgtEl>
                                          <p:spTgt spid="79875">
                                            <p:txEl>
                                              <p:pRg st="5" end="5"/>
                                            </p:txEl>
                                          </p:spTgt>
                                        </p:tgtEl>
                                        <p:attrNameLst>
                                          <p:attrName>style.visibility</p:attrName>
                                        </p:attrNameLst>
                                      </p:cBhvr>
                                      <p:to>
                                        <p:strVal val="visible"/>
                                      </p:to>
                                    </p:set>
                                    <p:animEffect transition="in" filter="barn(inHorizontal)">
                                      <p:cBhvr>
                                        <p:cTn id="28" dur="500"/>
                                        <p:tgtEl>
                                          <p:spTgt spid="79875">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6" fill="hold" grpId="0" nodeType="clickEffect">
                                  <p:stCondLst>
                                    <p:cond delay="0"/>
                                  </p:stCondLst>
                                  <p:childTnLst>
                                    <p:set>
                                      <p:cBhvr>
                                        <p:cTn id="32" dur="1" fill="hold">
                                          <p:stCondLst>
                                            <p:cond delay="0"/>
                                          </p:stCondLst>
                                        </p:cTn>
                                        <p:tgtEl>
                                          <p:spTgt spid="79875">
                                            <p:txEl>
                                              <p:pRg st="6" end="6"/>
                                            </p:txEl>
                                          </p:spTgt>
                                        </p:tgtEl>
                                        <p:attrNameLst>
                                          <p:attrName>style.visibility</p:attrName>
                                        </p:attrNameLst>
                                      </p:cBhvr>
                                      <p:to>
                                        <p:strVal val="visible"/>
                                      </p:to>
                                    </p:set>
                                    <p:animEffect transition="in" filter="barn(inHorizontal)">
                                      <p:cBhvr>
                                        <p:cTn id="33" dur="500"/>
                                        <p:tgtEl>
                                          <p:spTgt spid="798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7106" name="Rectangle 2"/>
          <p:cNvSpPr>
            <a:spLocks noGrp="1" noChangeArrowheads="1"/>
          </p:cNvSpPr>
          <p:nvPr>
            <p:ph type="title"/>
          </p:nvPr>
        </p:nvSpPr>
        <p:spPr/>
        <p:txBody>
          <a:bodyPr/>
          <a:lstStyle/>
          <a:p>
            <a:r>
              <a:rPr lang="en-US" sz="3700" dirty="0"/>
              <a:t>Finding a Competitive Solution</a:t>
            </a:r>
            <a:br>
              <a:rPr lang="en-US" sz="3400" dirty="0"/>
            </a:br>
            <a:r>
              <a:rPr lang="en-US" sz="2600" dirty="0"/>
              <a:t>Refined Petroleum Market</a:t>
            </a:r>
            <a:r>
              <a:rPr lang="en-US" sz="2400" dirty="0"/>
              <a:t> (text example)</a:t>
            </a:r>
          </a:p>
        </p:txBody>
      </p:sp>
      <p:sp>
        <p:nvSpPr>
          <p:cNvPr id="687107" name="Rectangle 3"/>
          <p:cNvSpPr>
            <a:spLocks noGrp="1" noChangeArrowheads="1"/>
          </p:cNvSpPr>
          <p:nvPr>
            <p:ph idx="1"/>
          </p:nvPr>
        </p:nvSpPr>
        <p:spPr/>
        <p:txBody>
          <a:bodyPr/>
          <a:lstStyle/>
          <a:p>
            <a:r>
              <a:rPr lang="en-US" dirty="0"/>
              <a:t>S:		P = 10.0 + 0.075Q</a:t>
            </a:r>
          </a:p>
          <a:p>
            <a:r>
              <a:rPr lang="en-US" dirty="0"/>
              <a:t>D:		P = 42.0 − 0.125Q, where</a:t>
            </a:r>
          </a:p>
          <a:p>
            <a:pPr lvl="1">
              <a:buFont typeface="Wingdings" pitchFamily="2" charset="2"/>
              <a:buNone/>
            </a:pPr>
            <a:r>
              <a:rPr lang="en-US" dirty="0"/>
              <a:t>               Q is thousands of barrels per day</a:t>
            </a:r>
          </a:p>
          <a:p>
            <a:r>
              <a:rPr lang="en-US" dirty="0"/>
              <a:t>Since S is MPC and D is MPB, rewrite as:</a:t>
            </a:r>
          </a:p>
          <a:p>
            <a:pPr lvl="1">
              <a:buFontTx/>
              <a:buNone/>
            </a:pPr>
            <a:r>
              <a:rPr lang="en-US" dirty="0"/>
              <a:t>              </a:t>
            </a:r>
            <a:r>
              <a:rPr lang="en-US" sz="2800" dirty="0"/>
              <a:t>MPC = 10.0 + 0.075Q</a:t>
            </a:r>
          </a:p>
          <a:p>
            <a:pPr lvl="1">
              <a:buFontTx/>
              <a:buNone/>
            </a:pPr>
            <a:r>
              <a:rPr lang="en-US" sz="2800" dirty="0"/>
              <a:t>             MPB = 42.0 − 0.125Q</a:t>
            </a:r>
          </a:p>
          <a:p>
            <a:pPr>
              <a:buClr>
                <a:srgbClr val="000066"/>
              </a:buClr>
              <a:buSzPct val="95000"/>
            </a:pPr>
            <a:r>
              <a:rPr lang="en-US" dirty="0"/>
              <a:t>Find the competitive solution and analyze</a:t>
            </a:r>
          </a:p>
        </p:txBody>
      </p:sp>
      <p:sp>
        <p:nvSpPr>
          <p:cNvPr id="5" name="Slide Number Placeholder 4"/>
          <p:cNvSpPr>
            <a:spLocks noGrp="1"/>
          </p:cNvSpPr>
          <p:nvPr>
            <p:ph type="sldNum" sz="quarter" idx="11"/>
          </p:nvPr>
        </p:nvSpPr>
        <p:spPr/>
        <p:txBody>
          <a:bodyPr/>
          <a:lstStyle/>
          <a:p>
            <a:fld id="{EB7101F1-0DA2-4429-B5AD-DF0B9E1225AE}" type="slidenum">
              <a:rPr lang="en-US"/>
              <a:pPr/>
              <a:t>13</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87107">
                                            <p:txEl>
                                              <p:pRg st="0" end="0"/>
                                            </p:txEl>
                                          </p:spTgt>
                                        </p:tgtEl>
                                        <p:attrNameLst>
                                          <p:attrName>style.visibility</p:attrName>
                                        </p:attrNameLst>
                                      </p:cBhvr>
                                      <p:to>
                                        <p:strVal val="visible"/>
                                      </p:to>
                                    </p:set>
                                    <p:animEffect transition="in" filter="wipe(left)">
                                      <p:cBhvr>
                                        <p:cTn id="7" dur="500"/>
                                        <p:tgtEl>
                                          <p:spTgt spid="687107">
                                            <p:txEl>
                                              <p:pRg st="0" end="0"/>
                                            </p:txEl>
                                          </p:spTgt>
                                        </p:tgtEl>
                                      </p:cBhvr>
                                    </p:animEffect>
                                  </p:childTnLst>
                                </p:cTn>
                              </p:par>
                              <p:par>
                                <p:cTn id="8" presetID="22" presetClass="entr" presetSubtype="8" fill="hold" nodeType="withEffect">
                                  <p:stCondLst>
                                    <p:cond delay="0"/>
                                  </p:stCondLst>
                                  <p:childTnLst>
                                    <p:set>
                                      <p:cBhvr>
                                        <p:cTn id="9" dur="1" fill="hold">
                                          <p:stCondLst>
                                            <p:cond delay="0"/>
                                          </p:stCondLst>
                                        </p:cTn>
                                        <p:tgtEl>
                                          <p:spTgt spid="687107">
                                            <p:txEl>
                                              <p:pRg st="1" end="1"/>
                                            </p:txEl>
                                          </p:spTgt>
                                        </p:tgtEl>
                                        <p:attrNameLst>
                                          <p:attrName>style.visibility</p:attrName>
                                        </p:attrNameLst>
                                      </p:cBhvr>
                                      <p:to>
                                        <p:strVal val="visible"/>
                                      </p:to>
                                    </p:set>
                                    <p:animEffect transition="in" filter="wipe(left)">
                                      <p:cBhvr>
                                        <p:cTn id="10" dur="500"/>
                                        <p:tgtEl>
                                          <p:spTgt spid="687107">
                                            <p:txEl>
                                              <p:pRg st="1" end="1"/>
                                            </p:txEl>
                                          </p:spTgt>
                                        </p:tgtEl>
                                      </p:cBhvr>
                                    </p:animEffect>
                                  </p:childTnLst>
                                </p:cTn>
                              </p:par>
                              <p:par>
                                <p:cTn id="11" presetID="22" presetClass="entr" presetSubtype="8" fill="hold" nodeType="withEffect">
                                  <p:stCondLst>
                                    <p:cond delay="0"/>
                                  </p:stCondLst>
                                  <p:childTnLst>
                                    <p:set>
                                      <p:cBhvr>
                                        <p:cTn id="12" dur="1" fill="hold">
                                          <p:stCondLst>
                                            <p:cond delay="0"/>
                                          </p:stCondLst>
                                        </p:cTn>
                                        <p:tgtEl>
                                          <p:spTgt spid="687107">
                                            <p:txEl>
                                              <p:pRg st="2" end="2"/>
                                            </p:txEl>
                                          </p:spTgt>
                                        </p:tgtEl>
                                        <p:attrNameLst>
                                          <p:attrName>style.visibility</p:attrName>
                                        </p:attrNameLst>
                                      </p:cBhvr>
                                      <p:to>
                                        <p:strVal val="visible"/>
                                      </p:to>
                                    </p:set>
                                    <p:animEffect transition="in" filter="wipe(left)">
                                      <p:cBhvr>
                                        <p:cTn id="13" dur="500"/>
                                        <p:tgtEl>
                                          <p:spTgt spid="687107">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nodeType="clickEffect">
                                  <p:stCondLst>
                                    <p:cond delay="0"/>
                                  </p:stCondLst>
                                  <p:childTnLst>
                                    <p:set>
                                      <p:cBhvr>
                                        <p:cTn id="17" dur="1" fill="hold">
                                          <p:stCondLst>
                                            <p:cond delay="0"/>
                                          </p:stCondLst>
                                        </p:cTn>
                                        <p:tgtEl>
                                          <p:spTgt spid="687107">
                                            <p:txEl>
                                              <p:pRg st="3" end="3"/>
                                            </p:txEl>
                                          </p:spTgt>
                                        </p:tgtEl>
                                        <p:attrNameLst>
                                          <p:attrName>style.visibility</p:attrName>
                                        </p:attrNameLst>
                                      </p:cBhvr>
                                      <p:to>
                                        <p:strVal val="visible"/>
                                      </p:to>
                                    </p:set>
                                    <p:animEffect transition="in" filter="wipe(left)">
                                      <p:cBhvr>
                                        <p:cTn id="18" dur="500"/>
                                        <p:tgtEl>
                                          <p:spTgt spid="687107">
                                            <p:txEl>
                                              <p:pRg st="3" end="3"/>
                                            </p:txEl>
                                          </p:spTgt>
                                        </p:tgtEl>
                                      </p:cBhvr>
                                    </p:animEffect>
                                  </p:childTnLst>
                                </p:cTn>
                              </p:par>
                              <p:par>
                                <p:cTn id="19" presetID="22" presetClass="entr" presetSubtype="8" fill="hold" nodeType="withEffect">
                                  <p:stCondLst>
                                    <p:cond delay="0"/>
                                  </p:stCondLst>
                                  <p:childTnLst>
                                    <p:set>
                                      <p:cBhvr>
                                        <p:cTn id="20" dur="1" fill="hold">
                                          <p:stCondLst>
                                            <p:cond delay="0"/>
                                          </p:stCondLst>
                                        </p:cTn>
                                        <p:tgtEl>
                                          <p:spTgt spid="687107">
                                            <p:txEl>
                                              <p:pRg st="4" end="4"/>
                                            </p:txEl>
                                          </p:spTgt>
                                        </p:tgtEl>
                                        <p:attrNameLst>
                                          <p:attrName>style.visibility</p:attrName>
                                        </p:attrNameLst>
                                      </p:cBhvr>
                                      <p:to>
                                        <p:strVal val="visible"/>
                                      </p:to>
                                    </p:set>
                                    <p:animEffect transition="in" filter="wipe(left)">
                                      <p:cBhvr>
                                        <p:cTn id="21" dur="500"/>
                                        <p:tgtEl>
                                          <p:spTgt spid="687107">
                                            <p:txEl>
                                              <p:pRg st="4" end="4"/>
                                            </p:txEl>
                                          </p:spTgt>
                                        </p:tgtEl>
                                      </p:cBhvr>
                                    </p:animEffect>
                                  </p:childTnLst>
                                </p:cTn>
                              </p:par>
                              <p:par>
                                <p:cTn id="22" presetID="22" presetClass="entr" presetSubtype="8" fill="hold" nodeType="withEffect">
                                  <p:stCondLst>
                                    <p:cond delay="0"/>
                                  </p:stCondLst>
                                  <p:childTnLst>
                                    <p:set>
                                      <p:cBhvr>
                                        <p:cTn id="23" dur="1" fill="hold">
                                          <p:stCondLst>
                                            <p:cond delay="0"/>
                                          </p:stCondLst>
                                        </p:cTn>
                                        <p:tgtEl>
                                          <p:spTgt spid="687107">
                                            <p:txEl>
                                              <p:pRg st="5" end="5"/>
                                            </p:txEl>
                                          </p:spTgt>
                                        </p:tgtEl>
                                        <p:attrNameLst>
                                          <p:attrName>style.visibility</p:attrName>
                                        </p:attrNameLst>
                                      </p:cBhvr>
                                      <p:to>
                                        <p:strVal val="visible"/>
                                      </p:to>
                                    </p:set>
                                    <p:animEffect transition="in" filter="wipe(left)">
                                      <p:cBhvr>
                                        <p:cTn id="24" dur="500"/>
                                        <p:tgtEl>
                                          <p:spTgt spid="687107">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nodeType="clickEffect">
                                  <p:stCondLst>
                                    <p:cond delay="0"/>
                                  </p:stCondLst>
                                  <p:childTnLst>
                                    <p:set>
                                      <p:cBhvr>
                                        <p:cTn id="28" dur="1" fill="hold">
                                          <p:stCondLst>
                                            <p:cond delay="0"/>
                                          </p:stCondLst>
                                        </p:cTn>
                                        <p:tgtEl>
                                          <p:spTgt spid="687107">
                                            <p:txEl>
                                              <p:pRg st="6" end="6"/>
                                            </p:txEl>
                                          </p:spTgt>
                                        </p:tgtEl>
                                        <p:attrNameLst>
                                          <p:attrName>style.visibility</p:attrName>
                                        </p:attrNameLst>
                                      </p:cBhvr>
                                      <p:to>
                                        <p:strVal val="visible"/>
                                      </p:to>
                                    </p:set>
                                    <p:animEffect transition="in" filter="wipe(left)">
                                      <p:cBhvr>
                                        <p:cTn id="29" dur="500"/>
                                        <p:tgtEl>
                                          <p:spTgt spid="68710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8130" name="Rectangle 2"/>
          <p:cNvSpPr>
            <a:spLocks noGrp="1" noChangeArrowheads="1"/>
          </p:cNvSpPr>
          <p:nvPr>
            <p:ph type="title"/>
          </p:nvPr>
        </p:nvSpPr>
        <p:spPr>
          <a:xfrm>
            <a:off x="683568" y="188640"/>
            <a:ext cx="7772400" cy="835025"/>
          </a:xfrm>
        </p:spPr>
        <p:txBody>
          <a:bodyPr/>
          <a:lstStyle/>
          <a:p>
            <a:r>
              <a:rPr lang="en-US" dirty="0"/>
              <a:t>Competitive Solution</a:t>
            </a:r>
          </a:p>
        </p:txBody>
      </p:sp>
      <p:sp>
        <p:nvSpPr>
          <p:cNvPr id="688131" name="Rectangle 3"/>
          <p:cNvSpPr>
            <a:spLocks noGrp="1" noChangeArrowheads="1"/>
          </p:cNvSpPr>
          <p:nvPr>
            <p:ph idx="1"/>
          </p:nvPr>
        </p:nvSpPr>
        <p:spPr>
          <a:xfrm>
            <a:off x="0" y="980728"/>
            <a:ext cx="9144000" cy="4611216"/>
          </a:xfrm>
        </p:spPr>
        <p:txBody>
          <a:bodyPr>
            <a:normAutofit fontScale="92500" lnSpcReduction="20000"/>
          </a:bodyPr>
          <a:lstStyle/>
          <a:p>
            <a:pPr>
              <a:buNone/>
            </a:pPr>
            <a:r>
              <a:rPr lang="en-US" dirty="0"/>
              <a:t>Set MPB = MPC</a:t>
            </a:r>
          </a:p>
          <a:p>
            <a:pPr lvl="1">
              <a:buFont typeface="Wingdings" pitchFamily="2" charset="2"/>
              <a:buNone/>
            </a:pPr>
            <a:r>
              <a:rPr lang="en-US" dirty="0"/>
              <a:t>42.0 − 0.125Q = 10.0 + 0.075Q</a:t>
            </a:r>
          </a:p>
          <a:p>
            <a:pPr>
              <a:buNone/>
            </a:pPr>
            <a:r>
              <a:rPr lang="en-US" dirty="0"/>
              <a:t>Solve:</a:t>
            </a:r>
          </a:p>
          <a:p>
            <a:pPr lvl="1">
              <a:buFont typeface="Wingdings" pitchFamily="2" charset="2"/>
              <a:buNone/>
            </a:pPr>
            <a:r>
              <a:rPr lang="en-US" dirty="0">
                <a:solidFill>
                  <a:srgbClr val="2E5D7A"/>
                </a:solidFill>
              </a:rPr>
              <a:t>Q</a:t>
            </a:r>
            <a:r>
              <a:rPr lang="en-US" baseline="-25000" dirty="0">
                <a:solidFill>
                  <a:srgbClr val="2E5D7A"/>
                </a:solidFill>
              </a:rPr>
              <a:t>C</a:t>
            </a:r>
            <a:r>
              <a:rPr lang="en-US" dirty="0">
                <a:solidFill>
                  <a:srgbClr val="2E5D7A"/>
                </a:solidFill>
              </a:rPr>
              <a:t> = 160 thousand	  P</a:t>
            </a:r>
            <a:r>
              <a:rPr lang="en-US" baseline="-25000" dirty="0">
                <a:solidFill>
                  <a:srgbClr val="2E5D7A"/>
                </a:solidFill>
              </a:rPr>
              <a:t>C</a:t>
            </a:r>
            <a:r>
              <a:rPr lang="en-US" dirty="0">
                <a:solidFill>
                  <a:srgbClr val="2E5D7A"/>
                </a:solidFill>
              </a:rPr>
              <a:t> = $22 per barrel</a:t>
            </a:r>
          </a:p>
          <a:p>
            <a:pPr>
              <a:buNone/>
            </a:pPr>
            <a:r>
              <a:rPr lang="en-US" dirty="0"/>
              <a:t>Analysis: </a:t>
            </a:r>
          </a:p>
          <a:p>
            <a:r>
              <a:rPr lang="en-US" sz="2400" dirty="0"/>
              <a:t>This ignores external costs </a:t>
            </a:r>
            <a:br>
              <a:rPr lang="en-US" sz="2400" dirty="0"/>
            </a:br>
            <a:r>
              <a:rPr lang="en-US" sz="2400" dirty="0"/>
              <a:t>from contamination</a:t>
            </a:r>
          </a:p>
          <a:p>
            <a:r>
              <a:rPr lang="en-US" sz="2400" dirty="0"/>
              <a:t>Allocative efficiency requires </a:t>
            </a:r>
            <a:br>
              <a:rPr lang="en-US" sz="2400" dirty="0"/>
            </a:br>
            <a:r>
              <a:rPr lang="en-US" sz="2400" dirty="0"/>
              <a:t>P to equal </a:t>
            </a:r>
            <a:r>
              <a:rPr lang="en-US" sz="2400" i="1" dirty="0"/>
              <a:t>all</a:t>
            </a:r>
            <a:r>
              <a:rPr lang="en-US" sz="2400" dirty="0"/>
              <a:t> MC</a:t>
            </a:r>
          </a:p>
          <a:p>
            <a:r>
              <a:rPr lang="en-US" sz="2400" dirty="0"/>
              <a:t>MPC undervalues </a:t>
            </a:r>
            <a:br>
              <a:rPr lang="en-US" sz="2400" dirty="0"/>
            </a:br>
            <a:r>
              <a:rPr lang="en-US" sz="2400" dirty="0"/>
              <a:t>opportunity</a:t>
            </a:r>
            <a:br>
              <a:rPr lang="en-US" sz="2400" dirty="0"/>
            </a:br>
            <a:r>
              <a:rPr lang="en-US" sz="2400" dirty="0"/>
              <a:t> costs of production; Q</a:t>
            </a:r>
            <a:r>
              <a:rPr lang="en-US" sz="2400" baseline="-25000" dirty="0"/>
              <a:t>C</a:t>
            </a:r>
            <a:r>
              <a:rPr lang="en-US" sz="2400" dirty="0"/>
              <a:t> is </a:t>
            </a:r>
            <a:br>
              <a:rPr lang="en-US" sz="2400" dirty="0"/>
            </a:br>
            <a:r>
              <a:rPr lang="en-US" sz="2400" dirty="0"/>
              <a:t>too high; P</a:t>
            </a:r>
            <a:r>
              <a:rPr lang="en-US" sz="2400" baseline="-25000" dirty="0"/>
              <a:t>C</a:t>
            </a:r>
            <a:r>
              <a:rPr lang="en-US" sz="2400" dirty="0"/>
              <a:t> is too low</a:t>
            </a:r>
          </a:p>
        </p:txBody>
      </p:sp>
      <p:sp>
        <p:nvSpPr>
          <p:cNvPr id="5" name="Slide Number Placeholder 4"/>
          <p:cNvSpPr>
            <a:spLocks noGrp="1"/>
          </p:cNvSpPr>
          <p:nvPr>
            <p:ph type="sldNum" sz="quarter" idx="11"/>
          </p:nvPr>
        </p:nvSpPr>
        <p:spPr/>
        <p:txBody>
          <a:bodyPr/>
          <a:lstStyle/>
          <a:p>
            <a:fld id="{D591DDF8-63D6-4A82-A340-70AD725B40C9}" type="slidenum">
              <a:rPr lang="en-US"/>
              <a:pPr/>
              <a:t>14</a:t>
            </a:fld>
            <a:endParaRPr lang="en-US" dirty="0"/>
          </a:p>
        </p:txBody>
      </p:sp>
      <p:pic>
        <p:nvPicPr>
          <p:cNvPr id="1027" name="Picture 3"/>
          <p:cNvPicPr>
            <a:picLocks noChangeAspect="1" noChangeArrowheads="1"/>
          </p:cNvPicPr>
          <p:nvPr/>
        </p:nvPicPr>
        <p:blipFill>
          <a:blip r:embed="rId3" cstate="print"/>
          <a:srcRect/>
          <a:stretch>
            <a:fillRect/>
          </a:stretch>
        </p:blipFill>
        <p:spPr bwMode="auto">
          <a:xfrm>
            <a:off x="3381375" y="2724150"/>
            <a:ext cx="5762625" cy="4133850"/>
          </a:xfrm>
          <a:prstGeom prst="rect">
            <a:avLst/>
          </a:prstGeom>
          <a:noFill/>
          <a:ln w="9525">
            <a:noFill/>
            <a:miter lim="800000"/>
            <a:headEnd/>
            <a:tailEnd/>
          </a:ln>
          <a:effec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5" fill="hold" grpId="0" nodeType="clickEffect">
                                  <p:stCondLst>
                                    <p:cond delay="0"/>
                                  </p:stCondLst>
                                  <p:childTnLst>
                                    <p:set>
                                      <p:cBhvr>
                                        <p:cTn id="6" dur="1" fill="hold">
                                          <p:stCondLst>
                                            <p:cond delay="0"/>
                                          </p:stCondLst>
                                        </p:cTn>
                                        <p:tgtEl>
                                          <p:spTgt spid="688131">
                                            <p:txEl>
                                              <p:pRg st="0" end="0"/>
                                            </p:txEl>
                                          </p:spTgt>
                                        </p:tgtEl>
                                        <p:attrNameLst>
                                          <p:attrName>style.visibility</p:attrName>
                                        </p:attrNameLst>
                                      </p:cBhvr>
                                      <p:to>
                                        <p:strVal val="visible"/>
                                      </p:to>
                                    </p:set>
                                    <p:animEffect transition="in" filter="randombar(vertical)">
                                      <p:cBhvr>
                                        <p:cTn id="7" dur="500"/>
                                        <p:tgtEl>
                                          <p:spTgt spid="6881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5" fill="hold" grpId="0" nodeType="clickEffect">
                                  <p:stCondLst>
                                    <p:cond delay="0"/>
                                  </p:stCondLst>
                                  <p:childTnLst>
                                    <p:set>
                                      <p:cBhvr>
                                        <p:cTn id="11" dur="1" fill="hold">
                                          <p:stCondLst>
                                            <p:cond delay="0"/>
                                          </p:stCondLst>
                                        </p:cTn>
                                        <p:tgtEl>
                                          <p:spTgt spid="688131">
                                            <p:txEl>
                                              <p:pRg st="1" end="1"/>
                                            </p:txEl>
                                          </p:spTgt>
                                        </p:tgtEl>
                                        <p:attrNameLst>
                                          <p:attrName>style.visibility</p:attrName>
                                        </p:attrNameLst>
                                      </p:cBhvr>
                                      <p:to>
                                        <p:strVal val="visible"/>
                                      </p:to>
                                    </p:set>
                                    <p:animEffect transition="in" filter="randombar(vertical)">
                                      <p:cBhvr>
                                        <p:cTn id="12" dur="500"/>
                                        <p:tgtEl>
                                          <p:spTgt spid="6881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5" fill="hold" grpId="0" nodeType="clickEffect">
                                  <p:stCondLst>
                                    <p:cond delay="0"/>
                                  </p:stCondLst>
                                  <p:childTnLst>
                                    <p:set>
                                      <p:cBhvr>
                                        <p:cTn id="16" dur="1" fill="hold">
                                          <p:stCondLst>
                                            <p:cond delay="0"/>
                                          </p:stCondLst>
                                        </p:cTn>
                                        <p:tgtEl>
                                          <p:spTgt spid="688131">
                                            <p:txEl>
                                              <p:pRg st="2" end="2"/>
                                            </p:txEl>
                                          </p:spTgt>
                                        </p:tgtEl>
                                        <p:attrNameLst>
                                          <p:attrName>style.visibility</p:attrName>
                                        </p:attrNameLst>
                                      </p:cBhvr>
                                      <p:to>
                                        <p:strVal val="visible"/>
                                      </p:to>
                                    </p:set>
                                    <p:animEffect transition="in" filter="randombar(vertical)">
                                      <p:cBhvr>
                                        <p:cTn id="17" dur="500"/>
                                        <p:tgtEl>
                                          <p:spTgt spid="68813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5" fill="hold" grpId="0" nodeType="clickEffect">
                                  <p:stCondLst>
                                    <p:cond delay="0"/>
                                  </p:stCondLst>
                                  <p:childTnLst>
                                    <p:set>
                                      <p:cBhvr>
                                        <p:cTn id="21" dur="1" fill="hold">
                                          <p:stCondLst>
                                            <p:cond delay="0"/>
                                          </p:stCondLst>
                                        </p:cTn>
                                        <p:tgtEl>
                                          <p:spTgt spid="688131">
                                            <p:txEl>
                                              <p:pRg st="3" end="3"/>
                                            </p:txEl>
                                          </p:spTgt>
                                        </p:tgtEl>
                                        <p:attrNameLst>
                                          <p:attrName>style.visibility</p:attrName>
                                        </p:attrNameLst>
                                      </p:cBhvr>
                                      <p:to>
                                        <p:strVal val="visible"/>
                                      </p:to>
                                    </p:set>
                                    <p:animEffect transition="in" filter="randombar(vertical)">
                                      <p:cBhvr>
                                        <p:cTn id="22" dur="500"/>
                                        <p:tgtEl>
                                          <p:spTgt spid="68813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5" fill="hold" grpId="0" nodeType="clickEffect">
                                  <p:stCondLst>
                                    <p:cond delay="0"/>
                                  </p:stCondLst>
                                  <p:childTnLst>
                                    <p:set>
                                      <p:cBhvr>
                                        <p:cTn id="26" dur="1" fill="hold">
                                          <p:stCondLst>
                                            <p:cond delay="0"/>
                                          </p:stCondLst>
                                        </p:cTn>
                                        <p:tgtEl>
                                          <p:spTgt spid="688131">
                                            <p:txEl>
                                              <p:pRg st="4" end="4"/>
                                            </p:txEl>
                                          </p:spTgt>
                                        </p:tgtEl>
                                        <p:attrNameLst>
                                          <p:attrName>style.visibility</p:attrName>
                                        </p:attrNameLst>
                                      </p:cBhvr>
                                      <p:to>
                                        <p:strVal val="visible"/>
                                      </p:to>
                                    </p:set>
                                    <p:animEffect transition="in" filter="randombar(vertical)">
                                      <p:cBhvr>
                                        <p:cTn id="27" dur="500"/>
                                        <p:tgtEl>
                                          <p:spTgt spid="68813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5" fill="hold" grpId="0" nodeType="clickEffect">
                                  <p:stCondLst>
                                    <p:cond delay="0"/>
                                  </p:stCondLst>
                                  <p:childTnLst>
                                    <p:set>
                                      <p:cBhvr>
                                        <p:cTn id="31" dur="1" fill="hold">
                                          <p:stCondLst>
                                            <p:cond delay="0"/>
                                          </p:stCondLst>
                                        </p:cTn>
                                        <p:tgtEl>
                                          <p:spTgt spid="688131">
                                            <p:txEl>
                                              <p:pRg st="5" end="5"/>
                                            </p:txEl>
                                          </p:spTgt>
                                        </p:tgtEl>
                                        <p:attrNameLst>
                                          <p:attrName>style.visibility</p:attrName>
                                        </p:attrNameLst>
                                      </p:cBhvr>
                                      <p:to>
                                        <p:strVal val="visible"/>
                                      </p:to>
                                    </p:set>
                                    <p:animEffect transition="in" filter="randombar(vertical)">
                                      <p:cBhvr>
                                        <p:cTn id="32" dur="500"/>
                                        <p:tgtEl>
                                          <p:spTgt spid="688131">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5" fill="hold" grpId="0" nodeType="clickEffect">
                                  <p:stCondLst>
                                    <p:cond delay="0"/>
                                  </p:stCondLst>
                                  <p:childTnLst>
                                    <p:set>
                                      <p:cBhvr>
                                        <p:cTn id="36" dur="1" fill="hold">
                                          <p:stCondLst>
                                            <p:cond delay="0"/>
                                          </p:stCondLst>
                                        </p:cTn>
                                        <p:tgtEl>
                                          <p:spTgt spid="688131">
                                            <p:txEl>
                                              <p:pRg st="6" end="6"/>
                                            </p:txEl>
                                          </p:spTgt>
                                        </p:tgtEl>
                                        <p:attrNameLst>
                                          <p:attrName>style.visibility</p:attrName>
                                        </p:attrNameLst>
                                      </p:cBhvr>
                                      <p:to>
                                        <p:strVal val="visible"/>
                                      </p:to>
                                    </p:set>
                                    <p:animEffect transition="in" filter="randombar(vertical)">
                                      <p:cBhvr>
                                        <p:cTn id="37" dur="500"/>
                                        <p:tgtEl>
                                          <p:spTgt spid="688131">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5" fill="hold" grpId="0" nodeType="clickEffect">
                                  <p:stCondLst>
                                    <p:cond delay="0"/>
                                  </p:stCondLst>
                                  <p:childTnLst>
                                    <p:set>
                                      <p:cBhvr>
                                        <p:cTn id="41" dur="1" fill="hold">
                                          <p:stCondLst>
                                            <p:cond delay="0"/>
                                          </p:stCondLst>
                                        </p:cTn>
                                        <p:tgtEl>
                                          <p:spTgt spid="688131">
                                            <p:txEl>
                                              <p:pRg st="7" end="7"/>
                                            </p:txEl>
                                          </p:spTgt>
                                        </p:tgtEl>
                                        <p:attrNameLst>
                                          <p:attrName>style.visibility</p:attrName>
                                        </p:attrNameLst>
                                      </p:cBhvr>
                                      <p:to>
                                        <p:strVal val="visible"/>
                                      </p:to>
                                    </p:set>
                                    <p:animEffect transition="in" filter="randombar(vertical)">
                                      <p:cBhvr>
                                        <p:cTn id="42" dur="500"/>
                                        <p:tgtEl>
                                          <p:spTgt spid="68813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8131" grpId="0" build="p" bldLvl="2"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9154" name="Rectangle 2"/>
          <p:cNvSpPr>
            <a:spLocks noGrp="1" noChangeArrowheads="1"/>
          </p:cNvSpPr>
          <p:nvPr>
            <p:ph type="title"/>
          </p:nvPr>
        </p:nvSpPr>
        <p:spPr>
          <a:xfrm>
            <a:off x="685800" y="609600"/>
            <a:ext cx="8077200" cy="990600"/>
          </a:xfrm>
        </p:spPr>
        <p:txBody>
          <a:bodyPr>
            <a:normAutofit fontScale="90000"/>
          </a:bodyPr>
          <a:lstStyle/>
          <a:p>
            <a:r>
              <a:rPr lang="en-US" dirty="0"/>
              <a:t>Finding an Efficient Solution</a:t>
            </a:r>
            <a:br>
              <a:rPr lang="en-US" sz="2800" dirty="0"/>
            </a:br>
            <a:r>
              <a:rPr lang="en-US" sz="2400" dirty="0"/>
              <a:t>Refined Petroleum Market</a:t>
            </a:r>
            <a:endParaRPr lang="en-US" sz="3400" dirty="0"/>
          </a:p>
        </p:txBody>
      </p:sp>
      <p:sp>
        <p:nvSpPr>
          <p:cNvPr id="689155" name="Rectangle 3"/>
          <p:cNvSpPr>
            <a:spLocks noGrp="1" noChangeArrowheads="1"/>
          </p:cNvSpPr>
          <p:nvPr>
            <p:ph idx="1"/>
          </p:nvPr>
        </p:nvSpPr>
        <p:spPr>
          <a:xfrm>
            <a:off x="990600" y="2057400"/>
            <a:ext cx="7848600" cy="3810000"/>
          </a:xfrm>
        </p:spPr>
        <p:txBody>
          <a:bodyPr>
            <a:normAutofit lnSpcReduction="10000"/>
          </a:bodyPr>
          <a:lstStyle/>
          <a:p>
            <a:pPr>
              <a:lnSpc>
                <a:spcPct val="90000"/>
              </a:lnSpc>
            </a:pPr>
            <a:r>
              <a:rPr lang="en-US" dirty="0"/>
              <a:t>Let Marginal External Cost (MEC) = 0.05Q</a:t>
            </a:r>
          </a:p>
          <a:p>
            <a:pPr>
              <a:lnSpc>
                <a:spcPct val="90000"/>
              </a:lnSpc>
            </a:pPr>
            <a:r>
              <a:rPr lang="en-US" dirty="0"/>
              <a:t>Marginal Social Cost (MSC) = MPC + MEC</a:t>
            </a:r>
          </a:p>
          <a:p>
            <a:pPr lvl="1">
              <a:lnSpc>
                <a:spcPct val="90000"/>
              </a:lnSpc>
            </a:pPr>
            <a:r>
              <a:rPr lang="en-US" dirty="0"/>
              <a:t>MSC = 10.0 + 0.075Q + 0.05Q </a:t>
            </a:r>
          </a:p>
          <a:p>
            <a:pPr lvl="1">
              <a:lnSpc>
                <a:spcPct val="90000"/>
              </a:lnSpc>
              <a:buFont typeface="Wingdings" pitchFamily="2" charset="2"/>
              <a:buNone/>
            </a:pPr>
            <a:r>
              <a:rPr lang="en-US" dirty="0"/>
              <a:t>             =  10.0 + 0.125Q</a:t>
            </a:r>
          </a:p>
          <a:p>
            <a:pPr>
              <a:lnSpc>
                <a:spcPct val="90000"/>
              </a:lnSpc>
            </a:pPr>
            <a:r>
              <a:rPr lang="en-US" dirty="0"/>
              <a:t>Marginal Social Benefit (MSB) = MPB + MEB</a:t>
            </a:r>
          </a:p>
          <a:p>
            <a:pPr lvl="1">
              <a:lnSpc>
                <a:spcPct val="90000"/>
              </a:lnSpc>
            </a:pPr>
            <a:r>
              <a:rPr lang="en-US" dirty="0"/>
              <a:t>Assuming no external benefits, MEB = 0, so MSB = MPB</a:t>
            </a:r>
          </a:p>
          <a:p>
            <a:pPr>
              <a:lnSpc>
                <a:spcPct val="90000"/>
              </a:lnSpc>
            </a:pPr>
            <a:r>
              <a:rPr lang="en-US" dirty="0"/>
              <a:t>Find the efficient solution; show graphically</a:t>
            </a:r>
          </a:p>
        </p:txBody>
      </p:sp>
      <p:sp>
        <p:nvSpPr>
          <p:cNvPr id="5" name="Slide Number Placeholder 4"/>
          <p:cNvSpPr>
            <a:spLocks noGrp="1"/>
          </p:cNvSpPr>
          <p:nvPr>
            <p:ph type="sldNum" sz="quarter" idx="11"/>
          </p:nvPr>
        </p:nvSpPr>
        <p:spPr/>
        <p:txBody>
          <a:bodyPr/>
          <a:lstStyle/>
          <a:p>
            <a:fld id="{5B10A495-5106-4C32-AD10-69E99EDFACD8}" type="slidenum">
              <a:rPr lang="en-US"/>
              <a:pPr/>
              <a:t>15</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5" fill="hold" grpId="0" nodeType="clickEffect">
                                  <p:stCondLst>
                                    <p:cond delay="0"/>
                                  </p:stCondLst>
                                  <p:childTnLst>
                                    <p:set>
                                      <p:cBhvr>
                                        <p:cTn id="6" dur="1" fill="hold">
                                          <p:stCondLst>
                                            <p:cond delay="0"/>
                                          </p:stCondLst>
                                        </p:cTn>
                                        <p:tgtEl>
                                          <p:spTgt spid="689155">
                                            <p:txEl>
                                              <p:pRg st="0" end="0"/>
                                            </p:txEl>
                                          </p:spTgt>
                                        </p:tgtEl>
                                        <p:attrNameLst>
                                          <p:attrName>style.visibility</p:attrName>
                                        </p:attrNameLst>
                                      </p:cBhvr>
                                      <p:to>
                                        <p:strVal val="visible"/>
                                      </p:to>
                                    </p:set>
                                    <p:animEffect transition="in" filter="randombar(vertical)">
                                      <p:cBhvr>
                                        <p:cTn id="7" dur="500"/>
                                        <p:tgtEl>
                                          <p:spTgt spid="6891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5" fill="hold" grpId="0" nodeType="clickEffect">
                                  <p:stCondLst>
                                    <p:cond delay="0"/>
                                  </p:stCondLst>
                                  <p:childTnLst>
                                    <p:set>
                                      <p:cBhvr>
                                        <p:cTn id="11" dur="1" fill="hold">
                                          <p:stCondLst>
                                            <p:cond delay="0"/>
                                          </p:stCondLst>
                                        </p:cTn>
                                        <p:tgtEl>
                                          <p:spTgt spid="689155">
                                            <p:txEl>
                                              <p:pRg st="1" end="1"/>
                                            </p:txEl>
                                          </p:spTgt>
                                        </p:tgtEl>
                                        <p:attrNameLst>
                                          <p:attrName>style.visibility</p:attrName>
                                        </p:attrNameLst>
                                      </p:cBhvr>
                                      <p:to>
                                        <p:strVal val="visible"/>
                                      </p:to>
                                    </p:set>
                                    <p:animEffect transition="in" filter="randombar(vertical)">
                                      <p:cBhvr>
                                        <p:cTn id="12" dur="500"/>
                                        <p:tgtEl>
                                          <p:spTgt spid="689155">
                                            <p:txEl>
                                              <p:pRg st="1" end="1"/>
                                            </p:txEl>
                                          </p:spTgt>
                                        </p:tgtEl>
                                      </p:cBhvr>
                                    </p:animEffect>
                                  </p:childTnLst>
                                </p:cTn>
                              </p:par>
                            </p:childTnLst>
                          </p:cTn>
                        </p:par>
                        <p:par>
                          <p:cTn id="13" fill="hold">
                            <p:stCondLst>
                              <p:cond delay="500"/>
                            </p:stCondLst>
                            <p:childTnLst>
                              <p:par>
                                <p:cTn id="14" presetID="14" presetClass="entr" presetSubtype="5" fill="hold" grpId="0" nodeType="afterEffect">
                                  <p:stCondLst>
                                    <p:cond delay="0"/>
                                  </p:stCondLst>
                                  <p:childTnLst>
                                    <p:set>
                                      <p:cBhvr>
                                        <p:cTn id="15" dur="1" fill="hold">
                                          <p:stCondLst>
                                            <p:cond delay="0"/>
                                          </p:stCondLst>
                                        </p:cTn>
                                        <p:tgtEl>
                                          <p:spTgt spid="689155">
                                            <p:txEl>
                                              <p:pRg st="2" end="2"/>
                                            </p:txEl>
                                          </p:spTgt>
                                        </p:tgtEl>
                                        <p:attrNameLst>
                                          <p:attrName>style.visibility</p:attrName>
                                        </p:attrNameLst>
                                      </p:cBhvr>
                                      <p:to>
                                        <p:strVal val="visible"/>
                                      </p:to>
                                    </p:set>
                                    <p:animEffect transition="in" filter="randombar(vertical)">
                                      <p:cBhvr>
                                        <p:cTn id="16" dur="500"/>
                                        <p:tgtEl>
                                          <p:spTgt spid="689155">
                                            <p:txEl>
                                              <p:pRg st="2" end="2"/>
                                            </p:txEl>
                                          </p:spTgt>
                                        </p:tgtEl>
                                      </p:cBhvr>
                                    </p:animEffect>
                                  </p:childTnLst>
                                </p:cTn>
                              </p:par>
                            </p:childTnLst>
                          </p:cTn>
                        </p:par>
                        <p:par>
                          <p:cTn id="17" fill="hold">
                            <p:stCondLst>
                              <p:cond delay="1000"/>
                            </p:stCondLst>
                            <p:childTnLst>
                              <p:par>
                                <p:cTn id="18" presetID="14" presetClass="entr" presetSubtype="5" fill="hold" grpId="0" nodeType="afterEffect">
                                  <p:stCondLst>
                                    <p:cond delay="0"/>
                                  </p:stCondLst>
                                  <p:childTnLst>
                                    <p:set>
                                      <p:cBhvr>
                                        <p:cTn id="19" dur="1" fill="hold">
                                          <p:stCondLst>
                                            <p:cond delay="0"/>
                                          </p:stCondLst>
                                        </p:cTn>
                                        <p:tgtEl>
                                          <p:spTgt spid="689155">
                                            <p:txEl>
                                              <p:pRg st="3" end="3"/>
                                            </p:txEl>
                                          </p:spTgt>
                                        </p:tgtEl>
                                        <p:attrNameLst>
                                          <p:attrName>style.visibility</p:attrName>
                                        </p:attrNameLst>
                                      </p:cBhvr>
                                      <p:to>
                                        <p:strVal val="visible"/>
                                      </p:to>
                                    </p:set>
                                    <p:animEffect transition="in" filter="randombar(vertical)">
                                      <p:cBhvr>
                                        <p:cTn id="20" dur="500"/>
                                        <p:tgtEl>
                                          <p:spTgt spid="68915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5" fill="hold" grpId="0" nodeType="clickEffect">
                                  <p:stCondLst>
                                    <p:cond delay="0"/>
                                  </p:stCondLst>
                                  <p:childTnLst>
                                    <p:set>
                                      <p:cBhvr>
                                        <p:cTn id="24" dur="1" fill="hold">
                                          <p:stCondLst>
                                            <p:cond delay="0"/>
                                          </p:stCondLst>
                                        </p:cTn>
                                        <p:tgtEl>
                                          <p:spTgt spid="689155">
                                            <p:txEl>
                                              <p:pRg st="4" end="4"/>
                                            </p:txEl>
                                          </p:spTgt>
                                        </p:tgtEl>
                                        <p:attrNameLst>
                                          <p:attrName>style.visibility</p:attrName>
                                        </p:attrNameLst>
                                      </p:cBhvr>
                                      <p:to>
                                        <p:strVal val="visible"/>
                                      </p:to>
                                    </p:set>
                                    <p:animEffect transition="in" filter="randombar(vertical)">
                                      <p:cBhvr>
                                        <p:cTn id="25" dur="500"/>
                                        <p:tgtEl>
                                          <p:spTgt spid="689155">
                                            <p:txEl>
                                              <p:pRg st="4" end="4"/>
                                            </p:txEl>
                                          </p:spTgt>
                                        </p:tgtEl>
                                      </p:cBhvr>
                                    </p:animEffect>
                                  </p:childTnLst>
                                </p:cTn>
                              </p:par>
                            </p:childTnLst>
                          </p:cTn>
                        </p:par>
                        <p:par>
                          <p:cTn id="26" fill="hold">
                            <p:stCondLst>
                              <p:cond delay="500"/>
                            </p:stCondLst>
                            <p:childTnLst>
                              <p:par>
                                <p:cTn id="27" presetID="14" presetClass="entr" presetSubtype="5" fill="hold" grpId="0" nodeType="afterEffect">
                                  <p:stCondLst>
                                    <p:cond delay="0"/>
                                  </p:stCondLst>
                                  <p:childTnLst>
                                    <p:set>
                                      <p:cBhvr>
                                        <p:cTn id="28" dur="1" fill="hold">
                                          <p:stCondLst>
                                            <p:cond delay="0"/>
                                          </p:stCondLst>
                                        </p:cTn>
                                        <p:tgtEl>
                                          <p:spTgt spid="689155">
                                            <p:txEl>
                                              <p:pRg st="5" end="5"/>
                                            </p:txEl>
                                          </p:spTgt>
                                        </p:tgtEl>
                                        <p:attrNameLst>
                                          <p:attrName>style.visibility</p:attrName>
                                        </p:attrNameLst>
                                      </p:cBhvr>
                                      <p:to>
                                        <p:strVal val="visible"/>
                                      </p:to>
                                    </p:set>
                                    <p:animEffect transition="in" filter="randombar(vertical)">
                                      <p:cBhvr>
                                        <p:cTn id="29" dur="500"/>
                                        <p:tgtEl>
                                          <p:spTgt spid="689155">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4" presetClass="entr" presetSubtype="5" fill="hold" grpId="0" nodeType="clickEffect">
                                  <p:stCondLst>
                                    <p:cond delay="0"/>
                                  </p:stCondLst>
                                  <p:childTnLst>
                                    <p:set>
                                      <p:cBhvr>
                                        <p:cTn id="33" dur="1" fill="hold">
                                          <p:stCondLst>
                                            <p:cond delay="0"/>
                                          </p:stCondLst>
                                        </p:cTn>
                                        <p:tgtEl>
                                          <p:spTgt spid="689155">
                                            <p:txEl>
                                              <p:pRg st="6" end="6"/>
                                            </p:txEl>
                                          </p:spTgt>
                                        </p:tgtEl>
                                        <p:attrNameLst>
                                          <p:attrName>style.visibility</p:attrName>
                                        </p:attrNameLst>
                                      </p:cBhvr>
                                      <p:to>
                                        <p:strVal val="visible"/>
                                      </p:to>
                                    </p:set>
                                    <p:animEffect transition="in" filter="randombar(vertical)">
                                      <p:cBhvr>
                                        <p:cTn id="34" dur="500"/>
                                        <p:tgtEl>
                                          <p:spTgt spid="68915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9155" grpId="0" build="p" bldLvl="2"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0178" name="Rectangle 2"/>
          <p:cNvSpPr>
            <a:spLocks noGrp="1" noChangeArrowheads="1"/>
          </p:cNvSpPr>
          <p:nvPr>
            <p:ph type="title"/>
          </p:nvPr>
        </p:nvSpPr>
        <p:spPr>
          <a:xfrm>
            <a:off x="914400" y="457200"/>
            <a:ext cx="7848600" cy="1295400"/>
          </a:xfrm>
        </p:spPr>
        <p:txBody>
          <a:bodyPr/>
          <a:lstStyle/>
          <a:p>
            <a:r>
              <a:rPr lang="en-US" dirty="0"/>
              <a:t>Efficient Solution</a:t>
            </a:r>
          </a:p>
        </p:txBody>
      </p:sp>
      <p:sp>
        <p:nvSpPr>
          <p:cNvPr id="690179" name="Rectangle 3"/>
          <p:cNvSpPr>
            <a:spLocks noGrp="1" noChangeArrowheads="1"/>
          </p:cNvSpPr>
          <p:nvPr>
            <p:ph idx="1"/>
          </p:nvPr>
        </p:nvSpPr>
        <p:spPr>
          <a:xfrm>
            <a:off x="990600" y="1981200"/>
            <a:ext cx="7772400" cy="3962400"/>
          </a:xfrm>
        </p:spPr>
        <p:txBody>
          <a:bodyPr/>
          <a:lstStyle/>
          <a:p>
            <a:r>
              <a:rPr lang="en-US" sz="3000" dirty="0"/>
              <a:t>Set MSC = MSB</a:t>
            </a:r>
          </a:p>
          <a:p>
            <a:pPr lvl="1"/>
            <a:r>
              <a:rPr lang="en-US" dirty="0"/>
              <a:t>10.0 + 0.125Q = 42.0 - 0.125Q</a:t>
            </a:r>
          </a:p>
          <a:p>
            <a:pPr lvl="1"/>
            <a:r>
              <a:rPr lang="en-US" dirty="0"/>
              <a:t>Solving:  </a:t>
            </a:r>
            <a:r>
              <a:rPr lang="en-US" dirty="0">
                <a:solidFill>
                  <a:srgbClr val="2E5D7A"/>
                </a:solidFill>
              </a:rPr>
              <a:t>Q</a:t>
            </a:r>
            <a:r>
              <a:rPr lang="en-US" baseline="-25000" dirty="0">
                <a:solidFill>
                  <a:srgbClr val="2E5D7A"/>
                </a:solidFill>
              </a:rPr>
              <a:t>E</a:t>
            </a:r>
            <a:r>
              <a:rPr lang="en-US" dirty="0">
                <a:solidFill>
                  <a:srgbClr val="2E5D7A"/>
                </a:solidFill>
              </a:rPr>
              <a:t> = 128 thousand  P</a:t>
            </a:r>
            <a:r>
              <a:rPr lang="en-US" baseline="-25000" dirty="0">
                <a:solidFill>
                  <a:srgbClr val="2E5D7A"/>
                </a:solidFill>
              </a:rPr>
              <a:t>E</a:t>
            </a:r>
            <a:r>
              <a:rPr lang="en-US" dirty="0">
                <a:solidFill>
                  <a:srgbClr val="2E5D7A"/>
                </a:solidFill>
              </a:rPr>
              <a:t> = $26/barrel</a:t>
            </a:r>
          </a:p>
          <a:p>
            <a:r>
              <a:rPr lang="en-US" sz="3000" dirty="0"/>
              <a:t>Observe</a:t>
            </a:r>
            <a:r>
              <a:rPr lang="en-US" dirty="0"/>
              <a:t>: In the presence of an externality, market forces </a:t>
            </a:r>
            <a:r>
              <a:rPr lang="en-US" i="1" dirty="0"/>
              <a:t>cannot</a:t>
            </a:r>
            <a:r>
              <a:rPr lang="en-US" dirty="0"/>
              <a:t> determine an efficient outcome </a:t>
            </a:r>
          </a:p>
        </p:txBody>
      </p:sp>
      <p:sp>
        <p:nvSpPr>
          <p:cNvPr id="5" name="Slide Number Placeholder 4"/>
          <p:cNvSpPr>
            <a:spLocks noGrp="1"/>
          </p:cNvSpPr>
          <p:nvPr>
            <p:ph type="sldNum" sz="quarter" idx="11"/>
          </p:nvPr>
        </p:nvSpPr>
        <p:spPr/>
        <p:txBody>
          <a:bodyPr/>
          <a:lstStyle/>
          <a:p>
            <a:fld id="{0EB52A16-B9E8-4065-8B5F-E801032830FB}" type="slidenum">
              <a:rPr lang="en-US"/>
              <a:pPr/>
              <a:t>16</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5" fill="hold" grpId="0" nodeType="clickEffect">
                                  <p:stCondLst>
                                    <p:cond delay="0"/>
                                  </p:stCondLst>
                                  <p:childTnLst>
                                    <p:set>
                                      <p:cBhvr>
                                        <p:cTn id="6" dur="1" fill="hold">
                                          <p:stCondLst>
                                            <p:cond delay="0"/>
                                          </p:stCondLst>
                                        </p:cTn>
                                        <p:tgtEl>
                                          <p:spTgt spid="690179">
                                            <p:txEl>
                                              <p:pRg st="0" end="0"/>
                                            </p:txEl>
                                          </p:spTgt>
                                        </p:tgtEl>
                                        <p:attrNameLst>
                                          <p:attrName>style.visibility</p:attrName>
                                        </p:attrNameLst>
                                      </p:cBhvr>
                                      <p:to>
                                        <p:strVal val="visible"/>
                                      </p:to>
                                    </p:set>
                                    <p:animEffect transition="in" filter="randombar(vertical)">
                                      <p:cBhvr>
                                        <p:cTn id="7" dur="500"/>
                                        <p:tgtEl>
                                          <p:spTgt spid="690179">
                                            <p:txEl>
                                              <p:pRg st="0" end="0"/>
                                            </p:txEl>
                                          </p:spTgt>
                                        </p:tgtEl>
                                      </p:cBhvr>
                                    </p:animEffect>
                                  </p:childTnLst>
                                </p:cTn>
                              </p:par>
                            </p:childTnLst>
                          </p:cTn>
                        </p:par>
                        <p:par>
                          <p:cTn id="8" fill="hold">
                            <p:stCondLst>
                              <p:cond delay="500"/>
                            </p:stCondLst>
                            <p:childTnLst>
                              <p:par>
                                <p:cTn id="9" presetID="14" presetClass="entr" presetSubtype="5" fill="hold" grpId="0" nodeType="afterEffect">
                                  <p:stCondLst>
                                    <p:cond delay="0"/>
                                  </p:stCondLst>
                                  <p:childTnLst>
                                    <p:set>
                                      <p:cBhvr>
                                        <p:cTn id="10" dur="1" fill="hold">
                                          <p:stCondLst>
                                            <p:cond delay="0"/>
                                          </p:stCondLst>
                                        </p:cTn>
                                        <p:tgtEl>
                                          <p:spTgt spid="690179">
                                            <p:txEl>
                                              <p:pRg st="1" end="1"/>
                                            </p:txEl>
                                          </p:spTgt>
                                        </p:tgtEl>
                                        <p:attrNameLst>
                                          <p:attrName>style.visibility</p:attrName>
                                        </p:attrNameLst>
                                      </p:cBhvr>
                                      <p:to>
                                        <p:strVal val="visible"/>
                                      </p:to>
                                    </p:set>
                                    <p:animEffect transition="in" filter="randombar(vertical)">
                                      <p:cBhvr>
                                        <p:cTn id="11" dur="500"/>
                                        <p:tgtEl>
                                          <p:spTgt spid="690179">
                                            <p:txEl>
                                              <p:pRg st="1" end="1"/>
                                            </p:txEl>
                                          </p:spTgt>
                                        </p:tgtEl>
                                      </p:cBhvr>
                                    </p:animEffect>
                                  </p:childTnLst>
                                </p:cTn>
                              </p:par>
                            </p:childTnLst>
                          </p:cTn>
                        </p:par>
                        <p:par>
                          <p:cTn id="12" fill="hold">
                            <p:stCondLst>
                              <p:cond delay="1000"/>
                            </p:stCondLst>
                            <p:childTnLst>
                              <p:par>
                                <p:cTn id="13" presetID="14" presetClass="entr" presetSubtype="5" fill="hold" grpId="0" nodeType="afterEffect">
                                  <p:stCondLst>
                                    <p:cond delay="0"/>
                                  </p:stCondLst>
                                  <p:childTnLst>
                                    <p:set>
                                      <p:cBhvr>
                                        <p:cTn id="14" dur="1" fill="hold">
                                          <p:stCondLst>
                                            <p:cond delay="0"/>
                                          </p:stCondLst>
                                        </p:cTn>
                                        <p:tgtEl>
                                          <p:spTgt spid="690179">
                                            <p:txEl>
                                              <p:pRg st="2" end="2"/>
                                            </p:txEl>
                                          </p:spTgt>
                                        </p:tgtEl>
                                        <p:attrNameLst>
                                          <p:attrName>style.visibility</p:attrName>
                                        </p:attrNameLst>
                                      </p:cBhvr>
                                      <p:to>
                                        <p:strVal val="visible"/>
                                      </p:to>
                                    </p:set>
                                    <p:animEffect transition="in" filter="randombar(vertical)">
                                      <p:cBhvr>
                                        <p:cTn id="15" dur="500"/>
                                        <p:tgtEl>
                                          <p:spTgt spid="690179">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5" fill="hold" grpId="0" nodeType="clickEffect">
                                  <p:stCondLst>
                                    <p:cond delay="0"/>
                                  </p:stCondLst>
                                  <p:childTnLst>
                                    <p:set>
                                      <p:cBhvr>
                                        <p:cTn id="19" dur="1" fill="hold">
                                          <p:stCondLst>
                                            <p:cond delay="0"/>
                                          </p:stCondLst>
                                        </p:cTn>
                                        <p:tgtEl>
                                          <p:spTgt spid="690179">
                                            <p:txEl>
                                              <p:pRg st="3" end="3"/>
                                            </p:txEl>
                                          </p:spTgt>
                                        </p:tgtEl>
                                        <p:attrNameLst>
                                          <p:attrName>style.visibility</p:attrName>
                                        </p:attrNameLst>
                                      </p:cBhvr>
                                      <p:to>
                                        <p:strVal val="visible"/>
                                      </p:to>
                                    </p:set>
                                    <p:animEffect transition="in" filter="randombar(vertical)">
                                      <p:cBhvr>
                                        <p:cTn id="20" dur="500"/>
                                        <p:tgtEl>
                                          <p:spTgt spid="69017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0179" grpId="0" build="p" bldLvl="2"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1202" name="Rectangle 2"/>
          <p:cNvSpPr>
            <a:spLocks noGrp="1" noChangeArrowheads="1"/>
          </p:cNvSpPr>
          <p:nvPr>
            <p:ph type="title" idx="4294967295"/>
          </p:nvPr>
        </p:nvSpPr>
        <p:spPr>
          <a:xfrm>
            <a:off x="1066800" y="457200"/>
            <a:ext cx="8077200" cy="895350"/>
          </a:xfrm>
        </p:spPr>
        <p:txBody>
          <a:bodyPr/>
          <a:lstStyle/>
          <a:p>
            <a:r>
              <a:rPr lang="en-US" sz="3600" dirty="0"/>
              <a:t>MSC, MPC, MPB Graph</a:t>
            </a:r>
          </a:p>
        </p:txBody>
      </p:sp>
      <p:sp>
        <p:nvSpPr>
          <p:cNvPr id="691203" name="Line 3"/>
          <p:cNvSpPr>
            <a:spLocks noChangeShapeType="1"/>
          </p:cNvSpPr>
          <p:nvPr/>
        </p:nvSpPr>
        <p:spPr bwMode="auto">
          <a:xfrm>
            <a:off x="1439862" y="1430338"/>
            <a:ext cx="0" cy="4191000"/>
          </a:xfrm>
          <a:prstGeom prst="line">
            <a:avLst/>
          </a:prstGeom>
          <a:noFill/>
          <a:ln w="28575">
            <a:solidFill>
              <a:schemeClr val="tx1"/>
            </a:solidFill>
            <a:round/>
            <a:headEnd/>
            <a:tailEnd/>
          </a:ln>
          <a:effectLst/>
        </p:spPr>
        <p:txBody>
          <a:bodyPr wrap="none" anchor="ctr"/>
          <a:lstStyle/>
          <a:p>
            <a:endParaRPr lang="en-US" dirty="0"/>
          </a:p>
        </p:txBody>
      </p:sp>
      <p:sp>
        <p:nvSpPr>
          <p:cNvPr id="691204" name="Line 4"/>
          <p:cNvSpPr>
            <a:spLocks noChangeShapeType="1"/>
          </p:cNvSpPr>
          <p:nvPr/>
        </p:nvSpPr>
        <p:spPr bwMode="auto">
          <a:xfrm>
            <a:off x="1439862" y="5621338"/>
            <a:ext cx="6934200" cy="0"/>
          </a:xfrm>
          <a:prstGeom prst="line">
            <a:avLst/>
          </a:prstGeom>
          <a:noFill/>
          <a:ln w="28575">
            <a:solidFill>
              <a:schemeClr val="tx1"/>
            </a:solidFill>
            <a:round/>
            <a:headEnd/>
            <a:tailEnd/>
          </a:ln>
          <a:effectLst/>
        </p:spPr>
        <p:txBody>
          <a:bodyPr wrap="none" anchor="ctr"/>
          <a:lstStyle/>
          <a:p>
            <a:endParaRPr lang="en-US" dirty="0"/>
          </a:p>
        </p:txBody>
      </p:sp>
      <p:sp>
        <p:nvSpPr>
          <p:cNvPr id="691205" name="Text Box 5"/>
          <p:cNvSpPr txBox="1">
            <a:spLocks noChangeArrowheads="1"/>
          </p:cNvSpPr>
          <p:nvPr/>
        </p:nvSpPr>
        <p:spPr bwMode="auto">
          <a:xfrm rot="-5400000">
            <a:off x="15081" y="1928019"/>
            <a:ext cx="1509713" cy="396875"/>
          </a:xfrm>
          <a:prstGeom prst="rect">
            <a:avLst/>
          </a:prstGeom>
          <a:noFill/>
          <a:ln w="9525">
            <a:noFill/>
            <a:miter lim="800000"/>
            <a:headEnd/>
            <a:tailEnd/>
          </a:ln>
          <a:effectLst/>
        </p:spPr>
        <p:txBody>
          <a:bodyPr wrap="none">
            <a:spAutoFit/>
          </a:bodyPr>
          <a:lstStyle/>
          <a:p>
            <a:r>
              <a:rPr lang="en-US" sz="2000" dirty="0"/>
              <a:t>P per barrel</a:t>
            </a:r>
          </a:p>
        </p:txBody>
      </p:sp>
      <p:sp>
        <p:nvSpPr>
          <p:cNvPr id="691206" name="Text Box 6"/>
          <p:cNvSpPr txBox="1">
            <a:spLocks noChangeArrowheads="1"/>
          </p:cNvSpPr>
          <p:nvPr/>
        </p:nvSpPr>
        <p:spPr bwMode="auto">
          <a:xfrm>
            <a:off x="6986587" y="5784850"/>
            <a:ext cx="1790700" cy="396875"/>
          </a:xfrm>
          <a:prstGeom prst="rect">
            <a:avLst/>
          </a:prstGeom>
          <a:noFill/>
          <a:ln w="9525">
            <a:noFill/>
            <a:miter lim="800000"/>
            <a:headEnd/>
            <a:tailEnd/>
          </a:ln>
          <a:effectLst/>
        </p:spPr>
        <p:txBody>
          <a:bodyPr wrap="none">
            <a:spAutoFit/>
          </a:bodyPr>
          <a:lstStyle/>
          <a:p>
            <a:r>
              <a:rPr lang="en-US" sz="2000" dirty="0"/>
              <a:t>Q (thousands)</a:t>
            </a:r>
          </a:p>
        </p:txBody>
      </p:sp>
      <p:sp>
        <p:nvSpPr>
          <p:cNvPr id="691207" name="Line 7"/>
          <p:cNvSpPr>
            <a:spLocks noChangeShapeType="1"/>
          </p:cNvSpPr>
          <p:nvPr/>
        </p:nvSpPr>
        <p:spPr bwMode="auto">
          <a:xfrm>
            <a:off x="1439862" y="1735138"/>
            <a:ext cx="5638800" cy="3352800"/>
          </a:xfrm>
          <a:prstGeom prst="line">
            <a:avLst/>
          </a:prstGeom>
          <a:noFill/>
          <a:ln w="38100">
            <a:solidFill>
              <a:srgbClr val="990099"/>
            </a:solidFill>
            <a:round/>
            <a:headEnd/>
            <a:tailEnd/>
          </a:ln>
          <a:effectLst/>
        </p:spPr>
        <p:txBody>
          <a:bodyPr wrap="none" anchor="ctr"/>
          <a:lstStyle/>
          <a:p>
            <a:endParaRPr lang="en-US" dirty="0"/>
          </a:p>
        </p:txBody>
      </p:sp>
      <p:sp>
        <p:nvSpPr>
          <p:cNvPr id="691208" name="Text Box 8"/>
          <p:cNvSpPr txBox="1">
            <a:spLocks noChangeArrowheads="1"/>
          </p:cNvSpPr>
          <p:nvPr/>
        </p:nvSpPr>
        <p:spPr bwMode="auto">
          <a:xfrm>
            <a:off x="7023100" y="5057775"/>
            <a:ext cx="2044700" cy="396875"/>
          </a:xfrm>
          <a:prstGeom prst="rect">
            <a:avLst/>
          </a:prstGeom>
          <a:noFill/>
          <a:ln w="9525">
            <a:noFill/>
            <a:miter lim="800000"/>
            <a:headEnd/>
            <a:tailEnd/>
          </a:ln>
          <a:effectLst/>
        </p:spPr>
        <p:txBody>
          <a:bodyPr wrap="none">
            <a:spAutoFit/>
          </a:bodyPr>
          <a:lstStyle/>
          <a:p>
            <a:r>
              <a:rPr lang="en-US" sz="2000" dirty="0">
                <a:solidFill>
                  <a:srgbClr val="990099"/>
                </a:solidFill>
              </a:rPr>
              <a:t>D = MPB = MSB</a:t>
            </a:r>
          </a:p>
        </p:txBody>
      </p:sp>
      <p:sp>
        <p:nvSpPr>
          <p:cNvPr id="691209" name="Text Box 9"/>
          <p:cNvSpPr txBox="1">
            <a:spLocks noChangeArrowheads="1"/>
          </p:cNvSpPr>
          <p:nvPr/>
        </p:nvSpPr>
        <p:spPr bwMode="auto">
          <a:xfrm>
            <a:off x="966787" y="1517650"/>
            <a:ext cx="466725" cy="396875"/>
          </a:xfrm>
          <a:prstGeom prst="rect">
            <a:avLst/>
          </a:prstGeom>
          <a:noFill/>
          <a:ln w="9525">
            <a:noFill/>
            <a:miter lim="800000"/>
            <a:headEnd/>
            <a:tailEnd/>
          </a:ln>
          <a:effectLst/>
        </p:spPr>
        <p:txBody>
          <a:bodyPr wrap="none">
            <a:spAutoFit/>
          </a:bodyPr>
          <a:lstStyle/>
          <a:p>
            <a:r>
              <a:rPr lang="en-US" sz="2000" dirty="0"/>
              <a:t>42</a:t>
            </a:r>
          </a:p>
        </p:txBody>
      </p:sp>
      <p:sp>
        <p:nvSpPr>
          <p:cNvPr id="691210" name="Line 10"/>
          <p:cNvSpPr>
            <a:spLocks noChangeShapeType="1"/>
          </p:cNvSpPr>
          <p:nvPr/>
        </p:nvSpPr>
        <p:spPr bwMode="auto">
          <a:xfrm flipV="1">
            <a:off x="1439862" y="2971800"/>
            <a:ext cx="5791200" cy="1752600"/>
          </a:xfrm>
          <a:prstGeom prst="line">
            <a:avLst/>
          </a:prstGeom>
          <a:noFill/>
          <a:ln w="38100">
            <a:solidFill>
              <a:schemeClr val="accent2"/>
            </a:solidFill>
            <a:round/>
            <a:headEnd/>
            <a:tailEnd/>
          </a:ln>
          <a:effectLst/>
        </p:spPr>
        <p:txBody>
          <a:bodyPr wrap="none" anchor="ctr"/>
          <a:lstStyle/>
          <a:p>
            <a:endParaRPr lang="en-US" dirty="0"/>
          </a:p>
        </p:txBody>
      </p:sp>
      <p:sp>
        <p:nvSpPr>
          <p:cNvPr id="691211" name="Text Box 11"/>
          <p:cNvSpPr txBox="1">
            <a:spLocks noChangeArrowheads="1"/>
          </p:cNvSpPr>
          <p:nvPr/>
        </p:nvSpPr>
        <p:spPr bwMode="auto">
          <a:xfrm>
            <a:off x="7138987" y="2736850"/>
            <a:ext cx="1136650" cy="396875"/>
          </a:xfrm>
          <a:prstGeom prst="rect">
            <a:avLst/>
          </a:prstGeom>
          <a:noFill/>
          <a:ln w="9525">
            <a:noFill/>
            <a:miter lim="800000"/>
            <a:headEnd/>
            <a:tailEnd/>
          </a:ln>
          <a:effectLst/>
        </p:spPr>
        <p:txBody>
          <a:bodyPr wrap="none">
            <a:spAutoFit/>
          </a:bodyPr>
          <a:lstStyle/>
          <a:p>
            <a:r>
              <a:rPr lang="en-US" sz="2000" dirty="0">
                <a:solidFill>
                  <a:schemeClr val="accent2"/>
                </a:solidFill>
              </a:rPr>
              <a:t>S =MPC</a:t>
            </a:r>
          </a:p>
        </p:txBody>
      </p:sp>
      <p:sp>
        <p:nvSpPr>
          <p:cNvPr id="691212" name="Line 12"/>
          <p:cNvSpPr>
            <a:spLocks noChangeShapeType="1"/>
          </p:cNvSpPr>
          <p:nvPr/>
        </p:nvSpPr>
        <p:spPr bwMode="auto">
          <a:xfrm flipV="1">
            <a:off x="1439862" y="2116138"/>
            <a:ext cx="5257800" cy="2590800"/>
          </a:xfrm>
          <a:prstGeom prst="line">
            <a:avLst/>
          </a:prstGeom>
          <a:noFill/>
          <a:ln w="38100">
            <a:solidFill>
              <a:srgbClr val="000099"/>
            </a:solidFill>
            <a:round/>
            <a:headEnd/>
            <a:tailEnd/>
          </a:ln>
          <a:effectLst/>
        </p:spPr>
        <p:txBody>
          <a:bodyPr wrap="none" anchor="ctr"/>
          <a:lstStyle/>
          <a:p>
            <a:endParaRPr lang="en-US" dirty="0"/>
          </a:p>
        </p:txBody>
      </p:sp>
      <p:sp>
        <p:nvSpPr>
          <p:cNvPr id="691213" name="Text Box 13"/>
          <p:cNvSpPr txBox="1">
            <a:spLocks noChangeArrowheads="1"/>
          </p:cNvSpPr>
          <p:nvPr/>
        </p:nvSpPr>
        <p:spPr bwMode="auto">
          <a:xfrm>
            <a:off x="6583362" y="1857375"/>
            <a:ext cx="2454275" cy="396875"/>
          </a:xfrm>
          <a:prstGeom prst="rect">
            <a:avLst/>
          </a:prstGeom>
          <a:noFill/>
          <a:ln w="9525">
            <a:noFill/>
            <a:miter lim="800000"/>
            <a:headEnd/>
            <a:tailEnd/>
          </a:ln>
          <a:effectLst/>
        </p:spPr>
        <p:txBody>
          <a:bodyPr wrap="none">
            <a:spAutoFit/>
          </a:bodyPr>
          <a:lstStyle/>
          <a:p>
            <a:r>
              <a:rPr lang="en-US" sz="2000" dirty="0">
                <a:solidFill>
                  <a:srgbClr val="000099"/>
                </a:solidFill>
              </a:rPr>
              <a:t>MSC = MPC + MEC</a:t>
            </a:r>
          </a:p>
        </p:txBody>
      </p:sp>
      <p:sp>
        <p:nvSpPr>
          <p:cNvPr id="691214" name="Line 14"/>
          <p:cNvSpPr>
            <a:spLocks noChangeShapeType="1"/>
          </p:cNvSpPr>
          <p:nvPr/>
        </p:nvSpPr>
        <p:spPr bwMode="auto">
          <a:xfrm>
            <a:off x="4792662" y="3716338"/>
            <a:ext cx="0" cy="19050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691215" name="Text Box 15"/>
          <p:cNvSpPr txBox="1">
            <a:spLocks noChangeArrowheads="1"/>
          </p:cNvSpPr>
          <p:nvPr/>
        </p:nvSpPr>
        <p:spPr bwMode="auto">
          <a:xfrm>
            <a:off x="1042987" y="4565650"/>
            <a:ext cx="466725" cy="396875"/>
          </a:xfrm>
          <a:prstGeom prst="rect">
            <a:avLst/>
          </a:prstGeom>
          <a:noFill/>
          <a:ln w="9525">
            <a:noFill/>
            <a:miter lim="800000"/>
            <a:headEnd/>
            <a:tailEnd/>
          </a:ln>
          <a:effectLst/>
        </p:spPr>
        <p:txBody>
          <a:bodyPr wrap="none">
            <a:spAutoFit/>
          </a:bodyPr>
          <a:lstStyle/>
          <a:p>
            <a:r>
              <a:rPr lang="en-US" sz="2000" dirty="0"/>
              <a:t>10</a:t>
            </a:r>
          </a:p>
        </p:txBody>
      </p:sp>
      <p:sp>
        <p:nvSpPr>
          <p:cNvPr id="691216" name="Text Box 16"/>
          <p:cNvSpPr txBox="1">
            <a:spLocks noChangeArrowheads="1"/>
          </p:cNvSpPr>
          <p:nvPr/>
        </p:nvSpPr>
        <p:spPr bwMode="auto">
          <a:xfrm>
            <a:off x="4564062" y="5667375"/>
            <a:ext cx="608013" cy="396875"/>
          </a:xfrm>
          <a:prstGeom prst="rect">
            <a:avLst/>
          </a:prstGeom>
          <a:noFill/>
          <a:ln w="9525">
            <a:noFill/>
            <a:miter lim="800000"/>
            <a:headEnd/>
            <a:tailEnd/>
          </a:ln>
          <a:effectLst/>
        </p:spPr>
        <p:txBody>
          <a:bodyPr wrap="none">
            <a:spAutoFit/>
          </a:bodyPr>
          <a:lstStyle/>
          <a:p>
            <a:r>
              <a:rPr lang="en-US" sz="2000" dirty="0"/>
              <a:t>160</a:t>
            </a:r>
          </a:p>
        </p:txBody>
      </p:sp>
      <p:sp>
        <p:nvSpPr>
          <p:cNvPr id="691217" name="Line 17"/>
          <p:cNvSpPr>
            <a:spLocks noChangeShapeType="1"/>
          </p:cNvSpPr>
          <p:nvPr/>
        </p:nvSpPr>
        <p:spPr bwMode="auto">
          <a:xfrm flipH="1">
            <a:off x="1439862" y="3716338"/>
            <a:ext cx="3352800" cy="0"/>
          </a:xfrm>
          <a:prstGeom prst="line">
            <a:avLst/>
          </a:prstGeom>
          <a:noFill/>
          <a:ln w="28575">
            <a:solidFill>
              <a:schemeClr val="tx1"/>
            </a:solidFill>
            <a:prstDash val="dash"/>
            <a:round/>
            <a:headEnd/>
            <a:tailEnd/>
          </a:ln>
          <a:effectLst/>
        </p:spPr>
        <p:txBody>
          <a:bodyPr wrap="none" anchor="ctr"/>
          <a:lstStyle/>
          <a:p>
            <a:endParaRPr lang="en-US" dirty="0"/>
          </a:p>
        </p:txBody>
      </p:sp>
      <p:sp>
        <p:nvSpPr>
          <p:cNvPr id="691218" name="Text Box 18"/>
          <p:cNvSpPr txBox="1">
            <a:spLocks noChangeArrowheads="1"/>
          </p:cNvSpPr>
          <p:nvPr/>
        </p:nvSpPr>
        <p:spPr bwMode="auto">
          <a:xfrm>
            <a:off x="220662" y="3533775"/>
            <a:ext cx="1042988" cy="396875"/>
          </a:xfrm>
          <a:prstGeom prst="rect">
            <a:avLst/>
          </a:prstGeom>
          <a:noFill/>
          <a:ln w="9525">
            <a:noFill/>
            <a:miter lim="800000"/>
            <a:headEnd/>
            <a:tailEnd/>
          </a:ln>
          <a:effectLst/>
        </p:spPr>
        <p:txBody>
          <a:bodyPr wrap="none">
            <a:spAutoFit/>
          </a:bodyPr>
          <a:lstStyle/>
          <a:p>
            <a:r>
              <a:rPr lang="en-US" sz="2000" dirty="0"/>
              <a:t>P</a:t>
            </a:r>
            <a:r>
              <a:rPr lang="en-US" sz="2000" baseline="-25000" dirty="0"/>
              <a:t>C</a:t>
            </a:r>
            <a:r>
              <a:rPr lang="en-US" sz="2000" dirty="0"/>
              <a:t> = 22</a:t>
            </a:r>
          </a:p>
        </p:txBody>
      </p:sp>
      <p:sp>
        <p:nvSpPr>
          <p:cNvPr id="691219" name="Line 19"/>
          <p:cNvSpPr>
            <a:spLocks noChangeShapeType="1"/>
          </p:cNvSpPr>
          <p:nvPr/>
        </p:nvSpPr>
        <p:spPr bwMode="auto">
          <a:xfrm>
            <a:off x="4183062" y="3411538"/>
            <a:ext cx="0" cy="22098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691220" name="Text Box 20"/>
          <p:cNvSpPr txBox="1">
            <a:spLocks noChangeArrowheads="1"/>
          </p:cNvSpPr>
          <p:nvPr/>
        </p:nvSpPr>
        <p:spPr bwMode="auto">
          <a:xfrm>
            <a:off x="3802062" y="5667375"/>
            <a:ext cx="608013" cy="396875"/>
          </a:xfrm>
          <a:prstGeom prst="rect">
            <a:avLst/>
          </a:prstGeom>
          <a:noFill/>
          <a:ln w="9525">
            <a:noFill/>
            <a:miter lim="800000"/>
            <a:headEnd/>
            <a:tailEnd/>
          </a:ln>
          <a:effectLst/>
        </p:spPr>
        <p:txBody>
          <a:bodyPr wrap="none">
            <a:spAutoFit/>
          </a:bodyPr>
          <a:lstStyle/>
          <a:p>
            <a:r>
              <a:rPr lang="en-US" sz="2000" dirty="0"/>
              <a:t>128</a:t>
            </a:r>
          </a:p>
        </p:txBody>
      </p:sp>
      <p:sp>
        <p:nvSpPr>
          <p:cNvPr id="691221" name="Line 21"/>
          <p:cNvSpPr>
            <a:spLocks noChangeShapeType="1"/>
          </p:cNvSpPr>
          <p:nvPr/>
        </p:nvSpPr>
        <p:spPr bwMode="auto">
          <a:xfrm flipH="1">
            <a:off x="1439862" y="3335338"/>
            <a:ext cx="2743200" cy="0"/>
          </a:xfrm>
          <a:prstGeom prst="line">
            <a:avLst/>
          </a:prstGeom>
          <a:noFill/>
          <a:ln w="28575">
            <a:solidFill>
              <a:schemeClr val="tx1"/>
            </a:solidFill>
            <a:prstDash val="dash"/>
            <a:round/>
            <a:headEnd/>
            <a:tailEnd/>
          </a:ln>
          <a:effectLst/>
        </p:spPr>
        <p:txBody>
          <a:bodyPr wrap="none" anchor="ctr"/>
          <a:lstStyle/>
          <a:p>
            <a:endParaRPr lang="en-US" dirty="0"/>
          </a:p>
        </p:txBody>
      </p:sp>
      <p:sp>
        <p:nvSpPr>
          <p:cNvPr id="691222" name="Text Box 22"/>
          <p:cNvSpPr txBox="1">
            <a:spLocks noChangeArrowheads="1"/>
          </p:cNvSpPr>
          <p:nvPr/>
        </p:nvSpPr>
        <p:spPr bwMode="auto">
          <a:xfrm>
            <a:off x="220662" y="3076575"/>
            <a:ext cx="1033463" cy="396875"/>
          </a:xfrm>
          <a:prstGeom prst="rect">
            <a:avLst/>
          </a:prstGeom>
          <a:noFill/>
          <a:ln w="9525">
            <a:noFill/>
            <a:miter lim="800000"/>
            <a:headEnd/>
            <a:tailEnd/>
          </a:ln>
          <a:effectLst/>
        </p:spPr>
        <p:txBody>
          <a:bodyPr wrap="none">
            <a:spAutoFit/>
          </a:bodyPr>
          <a:lstStyle/>
          <a:p>
            <a:r>
              <a:rPr lang="en-US" sz="2000" dirty="0"/>
              <a:t>P</a:t>
            </a:r>
            <a:r>
              <a:rPr lang="en-US" sz="2000" baseline="-25000" dirty="0"/>
              <a:t>E</a:t>
            </a:r>
            <a:r>
              <a:rPr lang="en-US" sz="2000" dirty="0"/>
              <a:t> = 26</a:t>
            </a:r>
          </a:p>
        </p:txBody>
      </p:sp>
      <p:sp>
        <p:nvSpPr>
          <p:cNvPr id="691223" name="Text Box 23"/>
          <p:cNvSpPr txBox="1">
            <a:spLocks noChangeArrowheads="1"/>
          </p:cNvSpPr>
          <p:nvPr/>
        </p:nvSpPr>
        <p:spPr bwMode="auto">
          <a:xfrm>
            <a:off x="1195387" y="5480050"/>
            <a:ext cx="325438" cy="396875"/>
          </a:xfrm>
          <a:prstGeom prst="rect">
            <a:avLst/>
          </a:prstGeom>
          <a:noFill/>
          <a:ln w="9525">
            <a:noFill/>
            <a:miter lim="800000"/>
            <a:headEnd/>
            <a:tailEnd/>
          </a:ln>
          <a:effectLst/>
        </p:spPr>
        <p:txBody>
          <a:bodyPr wrap="none">
            <a:spAutoFit/>
          </a:bodyPr>
          <a:lstStyle/>
          <a:p>
            <a:r>
              <a:rPr lang="en-US" sz="2000" dirty="0"/>
              <a:t>0</a:t>
            </a:r>
          </a:p>
        </p:txBody>
      </p:sp>
      <p:sp>
        <p:nvSpPr>
          <p:cNvPr id="691224" name="Text Box 24"/>
          <p:cNvSpPr txBox="1">
            <a:spLocks noChangeArrowheads="1"/>
          </p:cNvSpPr>
          <p:nvPr/>
        </p:nvSpPr>
        <p:spPr bwMode="auto">
          <a:xfrm>
            <a:off x="3954462" y="5972175"/>
            <a:ext cx="436338" cy="338554"/>
          </a:xfrm>
          <a:prstGeom prst="rect">
            <a:avLst/>
          </a:prstGeom>
          <a:noFill/>
          <a:ln w="12700">
            <a:noFill/>
            <a:miter lim="800000"/>
            <a:headEnd type="none" w="sm" len="sm"/>
            <a:tailEnd type="none" w="sm" len="sm"/>
          </a:ln>
          <a:effectLst/>
        </p:spPr>
        <p:txBody>
          <a:bodyPr wrap="none">
            <a:spAutoFit/>
          </a:bodyPr>
          <a:lstStyle/>
          <a:p>
            <a:r>
              <a:rPr lang="en-US" sz="1600" dirty="0"/>
              <a:t>Q</a:t>
            </a:r>
            <a:r>
              <a:rPr lang="en-US" sz="1600" baseline="-25000" dirty="0"/>
              <a:t>E</a:t>
            </a:r>
            <a:endParaRPr lang="en-US" sz="2000" baseline="-25000" dirty="0"/>
          </a:p>
        </p:txBody>
      </p:sp>
      <p:sp>
        <p:nvSpPr>
          <p:cNvPr id="691225" name="Text Box 25"/>
          <p:cNvSpPr txBox="1">
            <a:spLocks noChangeArrowheads="1"/>
          </p:cNvSpPr>
          <p:nvPr/>
        </p:nvSpPr>
        <p:spPr bwMode="auto">
          <a:xfrm>
            <a:off x="4633912" y="5972175"/>
            <a:ext cx="444352" cy="338554"/>
          </a:xfrm>
          <a:prstGeom prst="rect">
            <a:avLst/>
          </a:prstGeom>
          <a:noFill/>
          <a:ln w="12700">
            <a:noFill/>
            <a:miter lim="800000"/>
            <a:headEnd type="none" w="sm" len="sm"/>
            <a:tailEnd type="none" w="sm" len="sm"/>
          </a:ln>
          <a:effectLst/>
        </p:spPr>
        <p:txBody>
          <a:bodyPr wrap="none">
            <a:spAutoFit/>
          </a:bodyPr>
          <a:lstStyle/>
          <a:p>
            <a:r>
              <a:rPr lang="en-US" sz="1600" dirty="0"/>
              <a:t>Q</a:t>
            </a:r>
            <a:r>
              <a:rPr lang="en-US" sz="1600" baseline="-25000" dirty="0"/>
              <a:t>C</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91207"/>
                                        </p:tgtEl>
                                        <p:attrNameLst>
                                          <p:attrName>style.visibility</p:attrName>
                                        </p:attrNameLst>
                                      </p:cBhvr>
                                      <p:to>
                                        <p:strVal val="visible"/>
                                      </p:to>
                                    </p:set>
                                    <p:animEffect transition="in" filter="wipe(left)">
                                      <p:cBhvr>
                                        <p:cTn id="7" dur="500"/>
                                        <p:tgtEl>
                                          <p:spTgt spid="691207"/>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691208"/>
                                        </p:tgtEl>
                                        <p:attrNameLst>
                                          <p:attrName>style.visibility</p:attrName>
                                        </p:attrNameLst>
                                      </p:cBhvr>
                                      <p:to>
                                        <p:strVal val="visible"/>
                                      </p:to>
                                    </p:set>
                                    <p:animEffect transition="in" filter="wipe(left)">
                                      <p:cBhvr>
                                        <p:cTn id="11" dur="500"/>
                                        <p:tgtEl>
                                          <p:spTgt spid="691208"/>
                                        </p:tgtEl>
                                      </p:cBhvr>
                                    </p:animEffect>
                                  </p:childTnLst>
                                </p:cTn>
                              </p:par>
                            </p:childTnLst>
                          </p:cTn>
                        </p:par>
                        <p:par>
                          <p:cTn id="12" fill="hold">
                            <p:stCondLst>
                              <p:cond delay="1000"/>
                            </p:stCondLst>
                            <p:childTnLst>
                              <p:par>
                                <p:cTn id="13" presetID="9" presetClass="entr" presetSubtype="0" fill="hold" grpId="0" nodeType="afterEffect">
                                  <p:stCondLst>
                                    <p:cond delay="0"/>
                                  </p:stCondLst>
                                  <p:childTnLst>
                                    <p:set>
                                      <p:cBhvr>
                                        <p:cTn id="14" dur="1" fill="hold">
                                          <p:stCondLst>
                                            <p:cond delay="0"/>
                                          </p:stCondLst>
                                        </p:cTn>
                                        <p:tgtEl>
                                          <p:spTgt spid="691209"/>
                                        </p:tgtEl>
                                        <p:attrNameLst>
                                          <p:attrName>style.visibility</p:attrName>
                                        </p:attrNameLst>
                                      </p:cBhvr>
                                      <p:to>
                                        <p:strVal val="visible"/>
                                      </p:to>
                                    </p:set>
                                    <p:animEffect transition="in" filter="dissolve">
                                      <p:cBhvr>
                                        <p:cTn id="15" dur="500"/>
                                        <p:tgtEl>
                                          <p:spTgt spid="691209"/>
                                        </p:tgtEl>
                                      </p:cBhvr>
                                    </p:animEffect>
                                  </p:childTnLst>
                                </p:cTn>
                              </p:par>
                            </p:childTnLst>
                          </p:cTn>
                        </p:par>
                        <p:par>
                          <p:cTn id="16" fill="hold">
                            <p:stCondLst>
                              <p:cond delay="1500"/>
                            </p:stCondLst>
                            <p:childTnLst>
                              <p:par>
                                <p:cTn id="17" presetID="22" presetClass="entr" presetSubtype="8" fill="hold" grpId="0" nodeType="afterEffect">
                                  <p:stCondLst>
                                    <p:cond delay="0"/>
                                  </p:stCondLst>
                                  <p:childTnLst>
                                    <p:set>
                                      <p:cBhvr>
                                        <p:cTn id="18" dur="1" fill="hold">
                                          <p:stCondLst>
                                            <p:cond delay="0"/>
                                          </p:stCondLst>
                                        </p:cTn>
                                        <p:tgtEl>
                                          <p:spTgt spid="691210"/>
                                        </p:tgtEl>
                                        <p:attrNameLst>
                                          <p:attrName>style.visibility</p:attrName>
                                        </p:attrNameLst>
                                      </p:cBhvr>
                                      <p:to>
                                        <p:strVal val="visible"/>
                                      </p:to>
                                    </p:set>
                                    <p:animEffect transition="in" filter="wipe(left)">
                                      <p:cBhvr>
                                        <p:cTn id="19" dur="500"/>
                                        <p:tgtEl>
                                          <p:spTgt spid="691210"/>
                                        </p:tgtEl>
                                      </p:cBhvr>
                                    </p:animEffect>
                                  </p:childTnLst>
                                </p:cTn>
                              </p:par>
                            </p:childTnLst>
                          </p:cTn>
                        </p:par>
                        <p:par>
                          <p:cTn id="20" fill="hold">
                            <p:stCondLst>
                              <p:cond delay="2000"/>
                            </p:stCondLst>
                            <p:childTnLst>
                              <p:par>
                                <p:cTn id="21" presetID="22" presetClass="entr" presetSubtype="8" fill="hold" grpId="0" nodeType="afterEffect">
                                  <p:stCondLst>
                                    <p:cond delay="0"/>
                                  </p:stCondLst>
                                  <p:childTnLst>
                                    <p:set>
                                      <p:cBhvr>
                                        <p:cTn id="22" dur="1" fill="hold">
                                          <p:stCondLst>
                                            <p:cond delay="0"/>
                                          </p:stCondLst>
                                        </p:cTn>
                                        <p:tgtEl>
                                          <p:spTgt spid="691211"/>
                                        </p:tgtEl>
                                        <p:attrNameLst>
                                          <p:attrName>style.visibility</p:attrName>
                                        </p:attrNameLst>
                                      </p:cBhvr>
                                      <p:to>
                                        <p:strVal val="visible"/>
                                      </p:to>
                                    </p:set>
                                    <p:animEffect transition="in" filter="wipe(left)">
                                      <p:cBhvr>
                                        <p:cTn id="23" dur="500"/>
                                        <p:tgtEl>
                                          <p:spTgt spid="691211"/>
                                        </p:tgtEl>
                                      </p:cBhvr>
                                    </p:animEffect>
                                  </p:childTnLst>
                                </p:cTn>
                              </p:par>
                            </p:childTnLst>
                          </p:cTn>
                        </p:par>
                        <p:par>
                          <p:cTn id="24" fill="hold">
                            <p:stCondLst>
                              <p:cond delay="2500"/>
                            </p:stCondLst>
                            <p:childTnLst>
                              <p:par>
                                <p:cTn id="25" presetID="9" presetClass="entr" presetSubtype="0" fill="hold" grpId="0" nodeType="afterEffect">
                                  <p:stCondLst>
                                    <p:cond delay="0"/>
                                  </p:stCondLst>
                                  <p:childTnLst>
                                    <p:set>
                                      <p:cBhvr>
                                        <p:cTn id="26" dur="1" fill="hold">
                                          <p:stCondLst>
                                            <p:cond delay="0"/>
                                          </p:stCondLst>
                                        </p:cTn>
                                        <p:tgtEl>
                                          <p:spTgt spid="691215"/>
                                        </p:tgtEl>
                                        <p:attrNameLst>
                                          <p:attrName>style.visibility</p:attrName>
                                        </p:attrNameLst>
                                      </p:cBhvr>
                                      <p:to>
                                        <p:strVal val="visible"/>
                                      </p:to>
                                    </p:set>
                                    <p:animEffect transition="in" filter="dissolve">
                                      <p:cBhvr>
                                        <p:cTn id="27" dur="500"/>
                                        <p:tgtEl>
                                          <p:spTgt spid="691215"/>
                                        </p:tgtEl>
                                      </p:cBhvr>
                                    </p:animEffect>
                                  </p:childTnLst>
                                </p:cTn>
                              </p:par>
                            </p:childTnLst>
                          </p:cTn>
                        </p:par>
                        <p:par>
                          <p:cTn id="28" fill="hold">
                            <p:stCondLst>
                              <p:cond delay="3000"/>
                            </p:stCondLst>
                            <p:childTnLst>
                              <p:par>
                                <p:cTn id="29" presetID="22" presetClass="entr" presetSubtype="8" fill="hold" grpId="0" nodeType="afterEffect">
                                  <p:stCondLst>
                                    <p:cond delay="0"/>
                                  </p:stCondLst>
                                  <p:childTnLst>
                                    <p:set>
                                      <p:cBhvr>
                                        <p:cTn id="30" dur="1" fill="hold">
                                          <p:stCondLst>
                                            <p:cond delay="0"/>
                                          </p:stCondLst>
                                        </p:cTn>
                                        <p:tgtEl>
                                          <p:spTgt spid="691212"/>
                                        </p:tgtEl>
                                        <p:attrNameLst>
                                          <p:attrName>style.visibility</p:attrName>
                                        </p:attrNameLst>
                                      </p:cBhvr>
                                      <p:to>
                                        <p:strVal val="visible"/>
                                      </p:to>
                                    </p:set>
                                    <p:animEffect transition="in" filter="wipe(left)">
                                      <p:cBhvr>
                                        <p:cTn id="31" dur="500"/>
                                        <p:tgtEl>
                                          <p:spTgt spid="691212"/>
                                        </p:tgtEl>
                                      </p:cBhvr>
                                    </p:animEffect>
                                  </p:childTnLst>
                                </p:cTn>
                              </p:par>
                            </p:childTnLst>
                          </p:cTn>
                        </p:par>
                        <p:par>
                          <p:cTn id="32" fill="hold">
                            <p:stCondLst>
                              <p:cond delay="3500"/>
                            </p:stCondLst>
                            <p:childTnLst>
                              <p:par>
                                <p:cTn id="33" presetID="22" presetClass="entr" presetSubtype="8" fill="hold" grpId="0" nodeType="afterEffect">
                                  <p:stCondLst>
                                    <p:cond delay="0"/>
                                  </p:stCondLst>
                                  <p:childTnLst>
                                    <p:set>
                                      <p:cBhvr>
                                        <p:cTn id="34" dur="1" fill="hold">
                                          <p:stCondLst>
                                            <p:cond delay="0"/>
                                          </p:stCondLst>
                                        </p:cTn>
                                        <p:tgtEl>
                                          <p:spTgt spid="691213"/>
                                        </p:tgtEl>
                                        <p:attrNameLst>
                                          <p:attrName>style.visibility</p:attrName>
                                        </p:attrNameLst>
                                      </p:cBhvr>
                                      <p:to>
                                        <p:strVal val="visible"/>
                                      </p:to>
                                    </p:set>
                                    <p:animEffect transition="in" filter="wipe(left)">
                                      <p:cBhvr>
                                        <p:cTn id="35" dur="500"/>
                                        <p:tgtEl>
                                          <p:spTgt spid="691213"/>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1" fill="hold" grpId="0" nodeType="clickEffect">
                                  <p:stCondLst>
                                    <p:cond delay="0"/>
                                  </p:stCondLst>
                                  <p:childTnLst>
                                    <p:set>
                                      <p:cBhvr>
                                        <p:cTn id="39" dur="1" fill="hold">
                                          <p:stCondLst>
                                            <p:cond delay="0"/>
                                          </p:stCondLst>
                                        </p:cTn>
                                        <p:tgtEl>
                                          <p:spTgt spid="691214"/>
                                        </p:tgtEl>
                                        <p:attrNameLst>
                                          <p:attrName>style.visibility</p:attrName>
                                        </p:attrNameLst>
                                      </p:cBhvr>
                                      <p:to>
                                        <p:strVal val="visible"/>
                                      </p:to>
                                    </p:set>
                                    <p:animEffect transition="in" filter="wipe(up)">
                                      <p:cBhvr>
                                        <p:cTn id="40" dur="500"/>
                                        <p:tgtEl>
                                          <p:spTgt spid="691214"/>
                                        </p:tgtEl>
                                      </p:cBhvr>
                                    </p:animEffect>
                                  </p:childTnLst>
                                </p:cTn>
                              </p:par>
                            </p:childTnLst>
                          </p:cTn>
                        </p:par>
                        <p:par>
                          <p:cTn id="41" fill="hold">
                            <p:stCondLst>
                              <p:cond delay="500"/>
                            </p:stCondLst>
                            <p:childTnLst>
                              <p:par>
                                <p:cTn id="42" presetID="9" presetClass="entr" presetSubtype="0" fill="hold" grpId="0" nodeType="afterEffect">
                                  <p:stCondLst>
                                    <p:cond delay="0"/>
                                  </p:stCondLst>
                                  <p:childTnLst>
                                    <p:set>
                                      <p:cBhvr>
                                        <p:cTn id="43" dur="1" fill="hold">
                                          <p:stCondLst>
                                            <p:cond delay="0"/>
                                          </p:stCondLst>
                                        </p:cTn>
                                        <p:tgtEl>
                                          <p:spTgt spid="691216"/>
                                        </p:tgtEl>
                                        <p:attrNameLst>
                                          <p:attrName>style.visibility</p:attrName>
                                        </p:attrNameLst>
                                      </p:cBhvr>
                                      <p:to>
                                        <p:strVal val="visible"/>
                                      </p:to>
                                    </p:set>
                                    <p:animEffect transition="in" filter="dissolve">
                                      <p:cBhvr>
                                        <p:cTn id="44" dur="500"/>
                                        <p:tgtEl>
                                          <p:spTgt spid="691216"/>
                                        </p:tgtEl>
                                      </p:cBhvr>
                                    </p:animEffect>
                                  </p:childTnLst>
                                </p:cTn>
                              </p:par>
                              <p:par>
                                <p:cTn id="45" presetID="9" presetClass="entr" presetSubtype="0" fill="hold" grpId="0" nodeType="withEffect">
                                  <p:stCondLst>
                                    <p:cond delay="0"/>
                                  </p:stCondLst>
                                  <p:childTnLst>
                                    <p:set>
                                      <p:cBhvr>
                                        <p:cTn id="46" dur="1" fill="hold">
                                          <p:stCondLst>
                                            <p:cond delay="0"/>
                                          </p:stCondLst>
                                        </p:cTn>
                                        <p:tgtEl>
                                          <p:spTgt spid="691225"/>
                                        </p:tgtEl>
                                        <p:attrNameLst>
                                          <p:attrName>style.visibility</p:attrName>
                                        </p:attrNameLst>
                                      </p:cBhvr>
                                      <p:to>
                                        <p:strVal val="visible"/>
                                      </p:to>
                                    </p:set>
                                    <p:animEffect transition="in" filter="dissolve">
                                      <p:cBhvr>
                                        <p:cTn id="47" dur="500"/>
                                        <p:tgtEl>
                                          <p:spTgt spid="691225"/>
                                        </p:tgtEl>
                                      </p:cBhvr>
                                    </p:animEffect>
                                  </p:childTnLst>
                                </p:cTn>
                              </p:par>
                            </p:childTnLst>
                          </p:cTn>
                        </p:par>
                        <p:par>
                          <p:cTn id="48" fill="hold">
                            <p:stCondLst>
                              <p:cond delay="1000"/>
                            </p:stCondLst>
                            <p:childTnLst>
                              <p:par>
                                <p:cTn id="49" presetID="22" presetClass="entr" presetSubtype="2" fill="hold" grpId="0" nodeType="afterEffect">
                                  <p:stCondLst>
                                    <p:cond delay="0"/>
                                  </p:stCondLst>
                                  <p:childTnLst>
                                    <p:set>
                                      <p:cBhvr>
                                        <p:cTn id="50" dur="1" fill="hold">
                                          <p:stCondLst>
                                            <p:cond delay="0"/>
                                          </p:stCondLst>
                                        </p:cTn>
                                        <p:tgtEl>
                                          <p:spTgt spid="691217"/>
                                        </p:tgtEl>
                                        <p:attrNameLst>
                                          <p:attrName>style.visibility</p:attrName>
                                        </p:attrNameLst>
                                      </p:cBhvr>
                                      <p:to>
                                        <p:strVal val="visible"/>
                                      </p:to>
                                    </p:set>
                                    <p:animEffect transition="in" filter="wipe(right)">
                                      <p:cBhvr>
                                        <p:cTn id="51" dur="500"/>
                                        <p:tgtEl>
                                          <p:spTgt spid="691217"/>
                                        </p:tgtEl>
                                      </p:cBhvr>
                                    </p:animEffect>
                                  </p:childTnLst>
                                </p:cTn>
                              </p:par>
                            </p:childTnLst>
                          </p:cTn>
                        </p:par>
                        <p:par>
                          <p:cTn id="52" fill="hold">
                            <p:stCondLst>
                              <p:cond delay="1500"/>
                            </p:stCondLst>
                            <p:childTnLst>
                              <p:par>
                                <p:cTn id="53" presetID="9" presetClass="entr" presetSubtype="0" fill="hold" grpId="0" nodeType="afterEffect">
                                  <p:stCondLst>
                                    <p:cond delay="0"/>
                                  </p:stCondLst>
                                  <p:childTnLst>
                                    <p:set>
                                      <p:cBhvr>
                                        <p:cTn id="54" dur="1" fill="hold">
                                          <p:stCondLst>
                                            <p:cond delay="0"/>
                                          </p:stCondLst>
                                        </p:cTn>
                                        <p:tgtEl>
                                          <p:spTgt spid="691218"/>
                                        </p:tgtEl>
                                        <p:attrNameLst>
                                          <p:attrName>style.visibility</p:attrName>
                                        </p:attrNameLst>
                                      </p:cBhvr>
                                      <p:to>
                                        <p:strVal val="visible"/>
                                      </p:to>
                                    </p:set>
                                    <p:animEffect transition="in" filter="dissolve">
                                      <p:cBhvr>
                                        <p:cTn id="55" dur="500"/>
                                        <p:tgtEl>
                                          <p:spTgt spid="691218"/>
                                        </p:tgtEl>
                                      </p:cBhvr>
                                    </p:animEffect>
                                  </p:childTnLst>
                                </p:cTn>
                              </p:par>
                            </p:childTnLst>
                          </p:cTn>
                        </p:par>
                      </p:childTnLst>
                    </p:cTn>
                  </p:par>
                  <p:par>
                    <p:cTn id="56" fill="hold">
                      <p:stCondLst>
                        <p:cond delay="indefinite"/>
                      </p:stCondLst>
                      <p:childTnLst>
                        <p:par>
                          <p:cTn id="57" fill="hold">
                            <p:stCondLst>
                              <p:cond delay="0"/>
                            </p:stCondLst>
                            <p:childTnLst>
                              <p:par>
                                <p:cTn id="58" presetID="22" presetClass="entr" presetSubtype="1" fill="hold" grpId="0" nodeType="clickEffect">
                                  <p:stCondLst>
                                    <p:cond delay="0"/>
                                  </p:stCondLst>
                                  <p:childTnLst>
                                    <p:set>
                                      <p:cBhvr>
                                        <p:cTn id="59" dur="1" fill="hold">
                                          <p:stCondLst>
                                            <p:cond delay="0"/>
                                          </p:stCondLst>
                                        </p:cTn>
                                        <p:tgtEl>
                                          <p:spTgt spid="691219"/>
                                        </p:tgtEl>
                                        <p:attrNameLst>
                                          <p:attrName>style.visibility</p:attrName>
                                        </p:attrNameLst>
                                      </p:cBhvr>
                                      <p:to>
                                        <p:strVal val="visible"/>
                                      </p:to>
                                    </p:set>
                                    <p:animEffect transition="in" filter="wipe(up)">
                                      <p:cBhvr>
                                        <p:cTn id="60" dur="500"/>
                                        <p:tgtEl>
                                          <p:spTgt spid="691219"/>
                                        </p:tgtEl>
                                      </p:cBhvr>
                                    </p:animEffect>
                                  </p:childTnLst>
                                </p:cTn>
                              </p:par>
                            </p:childTnLst>
                          </p:cTn>
                        </p:par>
                        <p:par>
                          <p:cTn id="61" fill="hold">
                            <p:stCondLst>
                              <p:cond delay="500"/>
                            </p:stCondLst>
                            <p:childTnLst>
                              <p:par>
                                <p:cTn id="62" presetID="9" presetClass="entr" presetSubtype="0" fill="hold" grpId="0" nodeType="afterEffect">
                                  <p:stCondLst>
                                    <p:cond delay="0"/>
                                  </p:stCondLst>
                                  <p:childTnLst>
                                    <p:set>
                                      <p:cBhvr>
                                        <p:cTn id="63" dur="1" fill="hold">
                                          <p:stCondLst>
                                            <p:cond delay="0"/>
                                          </p:stCondLst>
                                        </p:cTn>
                                        <p:tgtEl>
                                          <p:spTgt spid="691220"/>
                                        </p:tgtEl>
                                        <p:attrNameLst>
                                          <p:attrName>style.visibility</p:attrName>
                                        </p:attrNameLst>
                                      </p:cBhvr>
                                      <p:to>
                                        <p:strVal val="visible"/>
                                      </p:to>
                                    </p:set>
                                    <p:animEffect transition="in" filter="dissolve">
                                      <p:cBhvr>
                                        <p:cTn id="64" dur="500"/>
                                        <p:tgtEl>
                                          <p:spTgt spid="691220"/>
                                        </p:tgtEl>
                                      </p:cBhvr>
                                    </p:animEffect>
                                  </p:childTnLst>
                                </p:cTn>
                              </p:par>
                              <p:par>
                                <p:cTn id="65" presetID="9" presetClass="entr" presetSubtype="0" fill="hold" grpId="0" nodeType="withEffect">
                                  <p:stCondLst>
                                    <p:cond delay="0"/>
                                  </p:stCondLst>
                                  <p:childTnLst>
                                    <p:set>
                                      <p:cBhvr>
                                        <p:cTn id="66" dur="1" fill="hold">
                                          <p:stCondLst>
                                            <p:cond delay="0"/>
                                          </p:stCondLst>
                                        </p:cTn>
                                        <p:tgtEl>
                                          <p:spTgt spid="691224"/>
                                        </p:tgtEl>
                                        <p:attrNameLst>
                                          <p:attrName>style.visibility</p:attrName>
                                        </p:attrNameLst>
                                      </p:cBhvr>
                                      <p:to>
                                        <p:strVal val="visible"/>
                                      </p:to>
                                    </p:set>
                                    <p:animEffect transition="in" filter="dissolve">
                                      <p:cBhvr>
                                        <p:cTn id="67" dur="500"/>
                                        <p:tgtEl>
                                          <p:spTgt spid="691224"/>
                                        </p:tgtEl>
                                      </p:cBhvr>
                                    </p:animEffect>
                                  </p:childTnLst>
                                </p:cTn>
                              </p:par>
                            </p:childTnLst>
                          </p:cTn>
                        </p:par>
                        <p:par>
                          <p:cTn id="68" fill="hold">
                            <p:stCondLst>
                              <p:cond delay="1000"/>
                            </p:stCondLst>
                            <p:childTnLst>
                              <p:par>
                                <p:cTn id="69" presetID="22" presetClass="entr" presetSubtype="2" fill="hold" grpId="0" nodeType="afterEffect">
                                  <p:stCondLst>
                                    <p:cond delay="0"/>
                                  </p:stCondLst>
                                  <p:childTnLst>
                                    <p:set>
                                      <p:cBhvr>
                                        <p:cTn id="70" dur="1" fill="hold">
                                          <p:stCondLst>
                                            <p:cond delay="0"/>
                                          </p:stCondLst>
                                        </p:cTn>
                                        <p:tgtEl>
                                          <p:spTgt spid="691221"/>
                                        </p:tgtEl>
                                        <p:attrNameLst>
                                          <p:attrName>style.visibility</p:attrName>
                                        </p:attrNameLst>
                                      </p:cBhvr>
                                      <p:to>
                                        <p:strVal val="visible"/>
                                      </p:to>
                                    </p:set>
                                    <p:animEffect transition="in" filter="wipe(right)">
                                      <p:cBhvr>
                                        <p:cTn id="71" dur="500"/>
                                        <p:tgtEl>
                                          <p:spTgt spid="691221"/>
                                        </p:tgtEl>
                                      </p:cBhvr>
                                    </p:animEffect>
                                  </p:childTnLst>
                                </p:cTn>
                              </p:par>
                            </p:childTnLst>
                          </p:cTn>
                        </p:par>
                        <p:par>
                          <p:cTn id="72" fill="hold">
                            <p:stCondLst>
                              <p:cond delay="1500"/>
                            </p:stCondLst>
                            <p:childTnLst>
                              <p:par>
                                <p:cTn id="73" presetID="9" presetClass="entr" presetSubtype="0" fill="hold" grpId="0" nodeType="afterEffect">
                                  <p:stCondLst>
                                    <p:cond delay="0"/>
                                  </p:stCondLst>
                                  <p:childTnLst>
                                    <p:set>
                                      <p:cBhvr>
                                        <p:cTn id="74" dur="1" fill="hold">
                                          <p:stCondLst>
                                            <p:cond delay="0"/>
                                          </p:stCondLst>
                                        </p:cTn>
                                        <p:tgtEl>
                                          <p:spTgt spid="691222"/>
                                        </p:tgtEl>
                                        <p:attrNameLst>
                                          <p:attrName>style.visibility</p:attrName>
                                        </p:attrNameLst>
                                      </p:cBhvr>
                                      <p:to>
                                        <p:strVal val="visible"/>
                                      </p:to>
                                    </p:set>
                                    <p:animEffect transition="in" filter="dissolve">
                                      <p:cBhvr>
                                        <p:cTn id="75" dur="500"/>
                                        <p:tgtEl>
                                          <p:spTgt spid="6912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1207" grpId="0" animBg="1"/>
      <p:bldP spid="691208" grpId="0" autoUpdateAnimBg="0"/>
      <p:bldP spid="691209" grpId="0" autoUpdateAnimBg="0"/>
      <p:bldP spid="691210" grpId="0" animBg="1"/>
      <p:bldP spid="691211" grpId="0" autoUpdateAnimBg="0"/>
      <p:bldP spid="691212" grpId="0" animBg="1"/>
      <p:bldP spid="691213" grpId="0" autoUpdateAnimBg="0"/>
      <p:bldP spid="691214" grpId="0" animBg="1"/>
      <p:bldP spid="691215" grpId="0" autoUpdateAnimBg="0"/>
      <p:bldP spid="691216" grpId="0" autoUpdateAnimBg="0"/>
      <p:bldP spid="691217" grpId="0" animBg="1"/>
      <p:bldP spid="691218" grpId="0" autoUpdateAnimBg="0"/>
      <p:bldP spid="691219" grpId="0" animBg="1"/>
      <p:bldP spid="691220" grpId="0" autoUpdateAnimBg="0"/>
      <p:bldP spid="691221" grpId="0" animBg="1"/>
      <p:bldP spid="691222" grpId="0" autoUpdateAnimBg="0"/>
      <p:bldP spid="691224" grpId="0" autoUpdateAnimBg="0"/>
      <p:bldP spid="691225" grpId="0"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2226" name="Rectangle 2"/>
          <p:cNvSpPr>
            <a:spLocks noGrp="1" noChangeArrowheads="1"/>
          </p:cNvSpPr>
          <p:nvPr>
            <p:ph type="title"/>
          </p:nvPr>
        </p:nvSpPr>
        <p:spPr/>
        <p:txBody>
          <a:bodyPr/>
          <a:lstStyle/>
          <a:p>
            <a:r>
              <a:rPr lang="en-US" dirty="0"/>
              <a:t>Observations</a:t>
            </a:r>
          </a:p>
        </p:txBody>
      </p:sp>
      <p:sp>
        <p:nvSpPr>
          <p:cNvPr id="692227" name="Rectangle 3"/>
          <p:cNvSpPr>
            <a:spLocks noGrp="1" noChangeArrowheads="1"/>
          </p:cNvSpPr>
          <p:nvPr>
            <p:ph idx="1"/>
          </p:nvPr>
        </p:nvSpPr>
        <p:spPr/>
        <p:txBody>
          <a:bodyPr/>
          <a:lstStyle/>
          <a:p>
            <a:r>
              <a:rPr lang="en-US" dirty="0"/>
              <a:t>Results of negative externality</a:t>
            </a:r>
          </a:p>
          <a:p>
            <a:pPr lvl="1"/>
            <a:r>
              <a:rPr lang="en-US" dirty="0"/>
              <a:t>Q</a:t>
            </a:r>
            <a:r>
              <a:rPr lang="en-US" baseline="-25000" dirty="0"/>
              <a:t>C</a:t>
            </a:r>
            <a:r>
              <a:rPr lang="en-US" dirty="0"/>
              <a:t> is too high, i.e., overallocation of resources</a:t>
            </a:r>
          </a:p>
          <a:p>
            <a:pPr lvl="1"/>
            <a:r>
              <a:rPr lang="en-US" dirty="0"/>
              <a:t>P</a:t>
            </a:r>
            <a:r>
              <a:rPr lang="en-US" baseline="-25000" dirty="0"/>
              <a:t>C</a:t>
            </a:r>
            <a:r>
              <a:rPr lang="en-US" dirty="0"/>
              <a:t> is too low, since MEC is not captured by market transaction</a:t>
            </a:r>
          </a:p>
        </p:txBody>
      </p:sp>
      <p:sp>
        <p:nvSpPr>
          <p:cNvPr id="5" name="Slide Number Placeholder 4"/>
          <p:cNvSpPr>
            <a:spLocks noGrp="1"/>
          </p:cNvSpPr>
          <p:nvPr>
            <p:ph type="sldNum" sz="quarter" idx="11"/>
          </p:nvPr>
        </p:nvSpPr>
        <p:spPr/>
        <p:txBody>
          <a:bodyPr/>
          <a:lstStyle/>
          <a:p>
            <a:fld id="{EED011F9-980B-4598-BFC4-4719F26069F6}" type="slidenum">
              <a:rPr lang="en-US"/>
              <a:pPr/>
              <a:t>18</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92227">
                                            <p:txEl>
                                              <p:pRg st="0" end="0"/>
                                            </p:txEl>
                                          </p:spTgt>
                                        </p:tgtEl>
                                        <p:attrNameLst>
                                          <p:attrName>style.visibility</p:attrName>
                                        </p:attrNameLst>
                                      </p:cBhvr>
                                      <p:to>
                                        <p:strVal val="visible"/>
                                      </p:to>
                                    </p:set>
                                    <p:anim calcmode="lin" valueType="num">
                                      <p:cBhvr additive="base">
                                        <p:cTn id="7" dur="500" fill="hold"/>
                                        <p:tgtEl>
                                          <p:spTgt spid="6922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92227">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692227">
                                            <p:txEl>
                                              <p:pRg st="1" end="1"/>
                                            </p:txEl>
                                          </p:spTgt>
                                        </p:tgtEl>
                                        <p:attrNameLst>
                                          <p:attrName>style.visibility</p:attrName>
                                        </p:attrNameLst>
                                      </p:cBhvr>
                                      <p:to>
                                        <p:strVal val="visible"/>
                                      </p:to>
                                    </p:set>
                                    <p:anim calcmode="lin" valueType="num">
                                      <p:cBhvr additive="base">
                                        <p:cTn id="12" dur="500" fill="hold"/>
                                        <p:tgtEl>
                                          <p:spTgt spid="692227">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692227">
                                            <p:txEl>
                                              <p:pRg st="1" end="1"/>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692227">
                                            <p:txEl>
                                              <p:pRg st="2" end="2"/>
                                            </p:txEl>
                                          </p:spTgt>
                                        </p:tgtEl>
                                        <p:attrNameLst>
                                          <p:attrName>style.visibility</p:attrName>
                                        </p:attrNameLst>
                                      </p:cBhvr>
                                      <p:to>
                                        <p:strVal val="visible"/>
                                      </p:to>
                                    </p:set>
                                    <p:anim calcmode="lin" valueType="num">
                                      <p:cBhvr additive="base">
                                        <p:cTn id="17" dur="500" fill="hold"/>
                                        <p:tgtEl>
                                          <p:spTgt spid="692227">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69222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2227" grpId="0" build="p" bldLvl="2"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7346" name="Rectangle 2"/>
          <p:cNvSpPr>
            <a:spLocks noGrp="1" noChangeArrowheads="1"/>
          </p:cNvSpPr>
          <p:nvPr>
            <p:ph type="title"/>
          </p:nvPr>
        </p:nvSpPr>
        <p:spPr>
          <a:xfrm>
            <a:off x="914400" y="457200"/>
            <a:ext cx="7848600" cy="1143000"/>
          </a:xfrm>
        </p:spPr>
        <p:txBody>
          <a:bodyPr/>
          <a:lstStyle/>
          <a:p>
            <a:r>
              <a:rPr lang="en-US" sz="3500" dirty="0"/>
              <a:t>Measuring Society’s Net Gain</a:t>
            </a:r>
            <a:br>
              <a:rPr lang="en-US" sz="3500" dirty="0"/>
            </a:br>
            <a:r>
              <a:rPr lang="en-US" sz="2200" dirty="0"/>
              <a:t>From Restoring Efficiency</a:t>
            </a:r>
            <a:endParaRPr lang="en-US" dirty="0"/>
          </a:p>
        </p:txBody>
      </p:sp>
      <p:sp>
        <p:nvSpPr>
          <p:cNvPr id="697347" name="Rectangle 3"/>
          <p:cNvSpPr>
            <a:spLocks noGrp="1" noChangeArrowheads="1"/>
          </p:cNvSpPr>
          <p:nvPr>
            <p:ph idx="1"/>
          </p:nvPr>
        </p:nvSpPr>
        <p:spPr/>
        <p:txBody>
          <a:bodyPr/>
          <a:lstStyle/>
          <a:p>
            <a:r>
              <a:rPr lang="en-US" dirty="0"/>
              <a:t>As Q falls from 160 to 128:</a:t>
            </a:r>
          </a:p>
          <a:p>
            <a:pPr lvl="1"/>
            <a:r>
              <a:rPr lang="en-US" dirty="0"/>
              <a:t>Refineries lose </a:t>
            </a:r>
            <a:r>
              <a:rPr lang="en-US" dirty="0">
                <a:latin typeface="Symbol" pitchFamily="18" charset="2"/>
              </a:rPr>
              <a:t>p </a:t>
            </a:r>
            <a:r>
              <a:rPr lang="en-US" dirty="0"/>
              <a:t>measured as M</a:t>
            </a:r>
            <a:r>
              <a:rPr lang="en-US" dirty="0">
                <a:latin typeface="Symbol" pitchFamily="18" charset="2"/>
              </a:rPr>
              <a:t>p</a:t>
            </a:r>
            <a:r>
              <a:rPr lang="en-US" dirty="0"/>
              <a:t> (or excess of MPB over MPC) for each unit of Q contracted</a:t>
            </a:r>
          </a:p>
          <a:p>
            <a:pPr lvl="2"/>
            <a:r>
              <a:rPr lang="en-US" dirty="0"/>
              <a:t>Defines area </a:t>
            </a:r>
            <a:r>
              <a:rPr lang="en-US" b="1" dirty="0"/>
              <a:t>WYZ</a:t>
            </a:r>
            <a:endParaRPr lang="en-US" dirty="0"/>
          </a:p>
          <a:p>
            <a:pPr lvl="1"/>
            <a:r>
              <a:rPr lang="en-US" dirty="0"/>
              <a:t>Society gains accumulated reduction in MEC for each unit of Q contracted</a:t>
            </a:r>
          </a:p>
          <a:p>
            <a:pPr lvl="2"/>
            <a:r>
              <a:rPr lang="en-US" dirty="0"/>
              <a:t>Defines area </a:t>
            </a:r>
            <a:r>
              <a:rPr lang="en-US" b="1" dirty="0"/>
              <a:t>WXYZ</a:t>
            </a:r>
          </a:p>
          <a:p>
            <a:pPr lvl="1"/>
            <a:r>
              <a:rPr lang="en-US" sz="2300" dirty="0">
                <a:solidFill>
                  <a:schemeClr val="tx1"/>
                </a:solidFill>
              </a:rPr>
              <a:t>Net gain =Area WXYZ - Area WYZ =Area WXY</a:t>
            </a:r>
            <a:endParaRPr lang="en-US" sz="2300" dirty="0">
              <a:solidFill>
                <a:schemeClr val="tx1"/>
              </a:solidFill>
              <a:latin typeface="Symbol" pitchFamily="18" charset="2"/>
            </a:endParaRPr>
          </a:p>
        </p:txBody>
      </p:sp>
      <p:sp>
        <p:nvSpPr>
          <p:cNvPr id="5" name="Slide Number Placeholder 4"/>
          <p:cNvSpPr>
            <a:spLocks noGrp="1"/>
          </p:cNvSpPr>
          <p:nvPr>
            <p:ph type="sldNum" sz="quarter" idx="11"/>
          </p:nvPr>
        </p:nvSpPr>
        <p:spPr/>
        <p:txBody>
          <a:bodyPr/>
          <a:lstStyle/>
          <a:p>
            <a:fld id="{1B0F7E90-FD44-49E9-8763-26CD33B3404C}" type="slidenum">
              <a:rPr lang="en-US"/>
              <a:pPr/>
              <a:t>19</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97347">
                                            <p:txEl>
                                              <p:pRg st="0" end="0"/>
                                            </p:txEl>
                                          </p:spTgt>
                                        </p:tgtEl>
                                        <p:attrNameLst>
                                          <p:attrName>style.visibility</p:attrName>
                                        </p:attrNameLst>
                                      </p:cBhvr>
                                      <p:to>
                                        <p:strVal val="visible"/>
                                      </p:to>
                                    </p:set>
                                    <p:animEffect transition="in" filter="wipe(left)">
                                      <p:cBhvr>
                                        <p:cTn id="7" dur="500"/>
                                        <p:tgtEl>
                                          <p:spTgt spid="6973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7347">
                                            <p:txEl>
                                              <p:pRg st="1" end="1"/>
                                            </p:txEl>
                                          </p:spTgt>
                                        </p:tgtEl>
                                        <p:attrNameLst>
                                          <p:attrName>style.visibility</p:attrName>
                                        </p:attrNameLst>
                                      </p:cBhvr>
                                      <p:to>
                                        <p:strVal val="visible"/>
                                      </p:to>
                                    </p:set>
                                    <p:animEffect transition="in" filter="wipe(left)">
                                      <p:cBhvr>
                                        <p:cTn id="12" dur="500"/>
                                        <p:tgtEl>
                                          <p:spTgt spid="697347">
                                            <p:txEl>
                                              <p:pRg st="1" end="1"/>
                                            </p:txEl>
                                          </p:spTgt>
                                        </p:tgtEl>
                                      </p:cBhvr>
                                    </p:animEffect>
                                  </p:childTnLst>
                                </p:cTn>
                              </p:par>
                            </p:childTnLst>
                          </p:cTn>
                        </p:par>
                        <p:par>
                          <p:cTn id="13" fill="hold">
                            <p:stCondLst>
                              <p:cond delay="500"/>
                            </p:stCondLst>
                            <p:childTnLst>
                              <p:par>
                                <p:cTn id="14" presetID="22" presetClass="entr" presetSubtype="8" fill="hold" grpId="0" nodeType="afterEffect">
                                  <p:stCondLst>
                                    <p:cond delay="0"/>
                                  </p:stCondLst>
                                  <p:childTnLst>
                                    <p:set>
                                      <p:cBhvr>
                                        <p:cTn id="15" dur="1" fill="hold">
                                          <p:stCondLst>
                                            <p:cond delay="0"/>
                                          </p:stCondLst>
                                        </p:cTn>
                                        <p:tgtEl>
                                          <p:spTgt spid="697347">
                                            <p:txEl>
                                              <p:pRg st="2" end="2"/>
                                            </p:txEl>
                                          </p:spTgt>
                                        </p:tgtEl>
                                        <p:attrNameLst>
                                          <p:attrName>style.visibility</p:attrName>
                                        </p:attrNameLst>
                                      </p:cBhvr>
                                      <p:to>
                                        <p:strVal val="visible"/>
                                      </p:to>
                                    </p:set>
                                    <p:animEffect transition="in" filter="wipe(left)">
                                      <p:cBhvr>
                                        <p:cTn id="16" dur="500"/>
                                        <p:tgtEl>
                                          <p:spTgt spid="697347">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697347">
                                            <p:txEl>
                                              <p:pRg st="3" end="3"/>
                                            </p:txEl>
                                          </p:spTgt>
                                        </p:tgtEl>
                                        <p:attrNameLst>
                                          <p:attrName>style.visibility</p:attrName>
                                        </p:attrNameLst>
                                      </p:cBhvr>
                                      <p:to>
                                        <p:strVal val="visible"/>
                                      </p:to>
                                    </p:set>
                                    <p:animEffect transition="in" filter="wipe(left)">
                                      <p:cBhvr>
                                        <p:cTn id="21" dur="500"/>
                                        <p:tgtEl>
                                          <p:spTgt spid="697347">
                                            <p:txEl>
                                              <p:pRg st="3" end="3"/>
                                            </p:txEl>
                                          </p:spTgt>
                                        </p:tgtEl>
                                      </p:cBhvr>
                                    </p:animEffect>
                                  </p:childTnLst>
                                </p:cTn>
                              </p:par>
                            </p:childTnLst>
                          </p:cTn>
                        </p:par>
                        <p:par>
                          <p:cTn id="22" fill="hold">
                            <p:stCondLst>
                              <p:cond delay="500"/>
                            </p:stCondLst>
                            <p:childTnLst>
                              <p:par>
                                <p:cTn id="23" presetID="22" presetClass="entr" presetSubtype="8" fill="hold" grpId="0" nodeType="afterEffect">
                                  <p:stCondLst>
                                    <p:cond delay="0"/>
                                  </p:stCondLst>
                                  <p:childTnLst>
                                    <p:set>
                                      <p:cBhvr>
                                        <p:cTn id="24" dur="1" fill="hold">
                                          <p:stCondLst>
                                            <p:cond delay="0"/>
                                          </p:stCondLst>
                                        </p:cTn>
                                        <p:tgtEl>
                                          <p:spTgt spid="697347">
                                            <p:txEl>
                                              <p:pRg st="4" end="4"/>
                                            </p:txEl>
                                          </p:spTgt>
                                        </p:tgtEl>
                                        <p:attrNameLst>
                                          <p:attrName>style.visibility</p:attrName>
                                        </p:attrNameLst>
                                      </p:cBhvr>
                                      <p:to>
                                        <p:strVal val="visible"/>
                                      </p:to>
                                    </p:set>
                                    <p:animEffect transition="in" filter="wipe(left)">
                                      <p:cBhvr>
                                        <p:cTn id="25" dur="500"/>
                                        <p:tgtEl>
                                          <p:spTgt spid="697347">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697347">
                                            <p:txEl>
                                              <p:pRg st="5" end="5"/>
                                            </p:txEl>
                                          </p:spTgt>
                                        </p:tgtEl>
                                        <p:attrNameLst>
                                          <p:attrName>style.visibility</p:attrName>
                                        </p:attrNameLst>
                                      </p:cBhvr>
                                      <p:to>
                                        <p:strVal val="visible"/>
                                      </p:to>
                                    </p:set>
                                    <p:animEffect transition="in" filter="wipe(left)">
                                      <p:cBhvr>
                                        <p:cTn id="30" dur="500"/>
                                        <p:tgtEl>
                                          <p:spTgt spid="69734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7347" grpId="0" build="p" bldLvl="3"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8370" name="Rectangle 2"/>
          <p:cNvSpPr>
            <a:spLocks noGrp="1" noChangeArrowheads="1"/>
          </p:cNvSpPr>
          <p:nvPr>
            <p:ph type="title"/>
          </p:nvPr>
        </p:nvSpPr>
        <p:spPr>
          <a:xfrm>
            <a:off x="762000" y="381000"/>
            <a:ext cx="8305800" cy="914400"/>
          </a:xfrm>
        </p:spPr>
        <p:txBody>
          <a:bodyPr>
            <a:normAutofit fontScale="90000"/>
          </a:bodyPr>
          <a:lstStyle/>
          <a:p>
            <a:r>
              <a:rPr lang="en-US" sz="3500" dirty="0"/>
              <a:t>Measuring Society’s Net Gain</a:t>
            </a:r>
            <a:br>
              <a:rPr lang="en-US" sz="3500" dirty="0"/>
            </a:br>
            <a:r>
              <a:rPr lang="en-US" sz="2700" dirty="0"/>
              <a:t>Refined Petroleum Market</a:t>
            </a:r>
          </a:p>
        </p:txBody>
      </p:sp>
      <p:sp>
        <p:nvSpPr>
          <p:cNvPr id="698371" name="Line 3"/>
          <p:cNvSpPr>
            <a:spLocks noChangeShapeType="1"/>
          </p:cNvSpPr>
          <p:nvPr/>
        </p:nvSpPr>
        <p:spPr bwMode="auto">
          <a:xfrm>
            <a:off x="1270000" y="1636713"/>
            <a:ext cx="0" cy="4191000"/>
          </a:xfrm>
          <a:prstGeom prst="line">
            <a:avLst/>
          </a:prstGeom>
          <a:noFill/>
          <a:ln w="28575">
            <a:solidFill>
              <a:schemeClr val="tx1"/>
            </a:solidFill>
            <a:round/>
            <a:headEnd/>
            <a:tailEnd/>
          </a:ln>
          <a:effectLst/>
        </p:spPr>
        <p:txBody>
          <a:bodyPr wrap="none" anchor="ctr"/>
          <a:lstStyle/>
          <a:p>
            <a:endParaRPr lang="en-US" sz="1600" dirty="0"/>
          </a:p>
        </p:txBody>
      </p:sp>
      <p:sp>
        <p:nvSpPr>
          <p:cNvPr id="698372" name="Line 4"/>
          <p:cNvSpPr>
            <a:spLocks noChangeShapeType="1"/>
          </p:cNvSpPr>
          <p:nvPr/>
        </p:nvSpPr>
        <p:spPr bwMode="auto">
          <a:xfrm>
            <a:off x="1270000" y="5827713"/>
            <a:ext cx="6934200" cy="0"/>
          </a:xfrm>
          <a:prstGeom prst="line">
            <a:avLst/>
          </a:prstGeom>
          <a:noFill/>
          <a:ln w="28575">
            <a:solidFill>
              <a:schemeClr val="tx1"/>
            </a:solidFill>
            <a:round/>
            <a:headEnd/>
            <a:tailEnd/>
          </a:ln>
          <a:effectLst/>
        </p:spPr>
        <p:txBody>
          <a:bodyPr wrap="none" anchor="ctr"/>
          <a:lstStyle/>
          <a:p>
            <a:endParaRPr lang="en-US" sz="1600" dirty="0"/>
          </a:p>
        </p:txBody>
      </p:sp>
      <p:sp>
        <p:nvSpPr>
          <p:cNvPr id="698373" name="Text Box 5"/>
          <p:cNvSpPr txBox="1">
            <a:spLocks noChangeArrowheads="1"/>
          </p:cNvSpPr>
          <p:nvPr/>
        </p:nvSpPr>
        <p:spPr bwMode="auto">
          <a:xfrm rot="-5400000">
            <a:off x="-91316" y="2017990"/>
            <a:ext cx="1385957" cy="369332"/>
          </a:xfrm>
          <a:prstGeom prst="rect">
            <a:avLst/>
          </a:prstGeom>
          <a:noFill/>
          <a:ln w="9525">
            <a:noFill/>
            <a:miter lim="800000"/>
            <a:headEnd/>
            <a:tailEnd/>
          </a:ln>
          <a:effectLst/>
        </p:spPr>
        <p:txBody>
          <a:bodyPr wrap="none">
            <a:spAutoFit/>
          </a:bodyPr>
          <a:lstStyle/>
          <a:p>
            <a:r>
              <a:rPr lang="en-US" dirty="0"/>
              <a:t>P per barrel</a:t>
            </a:r>
          </a:p>
        </p:txBody>
      </p:sp>
      <p:sp>
        <p:nvSpPr>
          <p:cNvPr id="698374" name="Text Box 6"/>
          <p:cNvSpPr txBox="1">
            <a:spLocks noChangeArrowheads="1"/>
          </p:cNvSpPr>
          <p:nvPr/>
        </p:nvSpPr>
        <p:spPr bwMode="auto">
          <a:xfrm>
            <a:off x="6799004" y="5854245"/>
            <a:ext cx="1646605" cy="369332"/>
          </a:xfrm>
          <a:prstGeom prst="rect">
            <a:avLst/>
          </a:prstGeom>
          <a:noFill/>
          <a:ln w="9525">
            <a:noFill/>
            <a:miter lim="800000"/>
            <a:headEnd/>
            <a:tailEnd/>
          </a:ln>
          <a:effectLst/>
        </p:spPr>
        <p:txBody>
          <a:bodyPr wrap="none">
            <a:spAutoFit/>
          </a:bodyPr>
          <a:lstStyle/>
          <a:p>
            <a:r>
              <a:rPr lang="en-US" dirty="0"/>
              <a:t>Q (thousands)</a:t>
            </a:r>
          </a:p>
        </p:txBody>
      </p:sp>
      <p:sp>
        <p:nvSpPr>
          <p:cNvPr id="698375" name="Line 7"/>
          <p:cNvSpPr>
            <a:spLocks noChangeShapeType="1"/>
          </p:cNvSpPr>
          <p:nvPr/>
        </p:nvSpPr>
        <p:spPr bwMode="auto">
          <a:xfrm>
            <a:off x="1270000" y="1941513"/>
            <a:ext cx="5638800" cy="3352800"/>
          </a:xfrm>
          <a:prstGeom prst="line">
            <a:avLst/>
          </a:prstGeom>
          <a:noFill/>
          <a:ln w="28575">
            <a:solidFill>
              <a:srgbClr val="990099"/>
            </a:solidFill>
            <a:round/>
            <a:headEnd/>
            <a:tailEnd/>
          </a:ln>
          <a:effectLst/>
        </p:spPr>
        <p:txBody>
          <a:bodyPr wrap="none" anchor="ctr"/>
          <a:lstStyle/>
          <a:p>
            <a:endParaRPr lang="en-US" sz="1600" dirty="0"/>
          </a:p>
        </p:txBody>
      </p:sp>
      <p:sp>
        <p:nvSpPr>
          <p:cNvPr id="698376" name="Text Box 8"/>
          <p:cNvSpPr txBox="1">
            <a:spLocks noChangeArrowheads="1"/>
          </p:cNvSpPr>
          <p:nvPr/>
        </p:nvSpPr>
        <p:spPr bwMode="auto">
          <a:xfrm>
            <a:off x="6853238" y="5216526"/>
            <a:ext cx="2063385" cy="400110"/>
          </a:xfrm>
          <a:prstGeom prst="rect">
            <a:avLst/>
          </a:prstGeom>
          <a:noFill/>
          <a:ln w="9525">
            <a:noFill/>
            <a:miter lim="800000"/>
            <a:headEnd/>
            <a:tailEnd/>
          </a:ln>
          <a:effectLst/>
        </p:spPr>
        <p:txBody>
          <a:bodyPr wrap="none">
            <a:spAutoFit/>
          </a:bodyPr>
          <a:lstStyle/>
          <a:p>
            <a:r>
              <a:rPr lang="en-US" sz="2000" dirty="0">
                <a:solidFill>
                  <a:srgbClr val="990099"/>
                </a:solidFill>
              </a:rPr>
              <a:t>D = MPB = MSB</a:t>
            </a:r>
          </a:p>
        </p:txBody>
      </p:sp>
      <p:sp>
        <p:nvSpPr>
          <p:cNvPr id="698377" name="Text Box 9"/>
          <p:cNvSpPr txBox="1">
            <a:spLocks noChangeArrowheads="1"/>
          </p:cNvSpPr>
          <p:nvPr/>
        </p:nvSpPr>
        <p:spPr bwMode="auto">
          <a:xfrm>
            <a:off x="796925" y="1676401"/>
            <a:ext cx="470000" cy="400110"/>
          </a:xfrm>
          <a:prstGeom prst="rect">
            <a:avLst/>
          </a:prstGeom>
          <a:noFill/>
          <a:ln w="9525">
            <a:noFill/>
            <a:miter lim="800000"/>
            <a:headEnd/>
            <a:tailEnd/>
          </a:ln>
          <a:effectLst/>
        </p:spPr>
        <p:txBody>
          <a:bodyPr wrap="none">
            <a:spAutoFit/>
          </a:bodyPr>
          <a:lstStyle/>
          <a:p>
            <a:r>
              <a:rPr lang="en-US" sz="2000" dirty="0"/>
              <a:t>42</a:t>
            </a:r>
          </a:p>
        </p:txBody>
      </p:sp>
      <p:sp>
        <p:nvSpPr>
          <p:cNvPr id="698378" name="Line 10"/>
          <p:cNvSpPr>
            <a:spLocks noChangeShapeType="1"/>
          </p:cNvSpPr>
          <p:nvPr/>
        </p:nvSpPr>
        <p:spPr bwMode="auto">
          <a:xfrm flipV="1">
            <a:off x="1270000" y="3160713"/>
            <a:ext cx="5791200" cy="1752600"/>
          </a:xfrm>
          <a:prstGeom prst="line">
            <a:avLst/>
          </a:prstGeom>
          <a:noFill/>
          <a:ln w="28575">
            <a:solidFill>
              <a:srgbClr val="000099"/>
            </a:solidFill>
            <a:round/>
            <a:headEnd/>
            <a:tailEnd/>
          </a:ln>
          <a:effectLst/>
        </p:spPr>
        <p:txBody>
          <a:bodyPr wrap="none" anchor="ctr"/>
          <a:lstStyle/>
          <a:p>
            <a:endParaRPr lang="en-US" sz="1600" dirty="0"/>
          </a:p>
        </p:txBody>
      </p:sp>
      <p:sp>
        <p:nvSpPr>
          <p:cNvPr id="698379" name="Text Box 11"/>
          <p:cNvSpPr txBox="1">
            <a:spLocks noChangeArrowheads="1"/>
          </p:cNvSpPr>
          <p:nvPr/>
        </p:nvSpPr>
        <p:spPr bwMode="auto">
          <a:xfrm>
            <a:off x="6969125" y="2895601"/>
            <a:ext cx="1217000" cy="400110"/>
          </a:xfrm>
          <a:prstGeom prst="rect">
            <a:avLst/>
          </a:prstGeom>
          <a:noFill/>
          <a:ln w="9525">
            <a:noFill/>
            <a:miter lim="800000"/>
            <a:headEnd/>
            <a:tailEnd/>
          </a:ln>
          <a:effectLst/>
        </p:spPr>
        <p:txBody>
          <a:bodyPr wrap="none">
            <a:spAutoFit/>
          </a:bodyPr>
          <a:lstStyle/>
          <a:p>
            <a:r>
              <a:rPr lang="en-US" sz="2000" dirty="0">
                <a:solidFill>
                  <a:srgbClr val="000099"/>
                </a:solidFill>
              </a:rPr>
              <a:t>S = MPC</a:t>
            </a:r>
          </a:p>
        </p:txBody>
      </p:sp>
      <p:sp>
        <p:nvSpPr>
          <p:cNvPr id="698380" name="Line 12"/>
          <p:cNvSpPr>
            <a:spLocks noChangeShapeType="1"/>
          </p:cNvSpPr>
          <p:nvPr/>
        </p:nvSpPr>
        <p:spPr bwMode="auto">
          <a:xfrm flipV="1">
            <a:off x="1270000" y="2322513"/>
            <a:ext cx="5257800" cy="2590800"/>
          </a:xfrm>
          <a:prstGeom prst="line">
            <a:avLst/>
          </a:prstGeom>
          <a:noFill/>
          <a:ln w="28575">
            <a:solidFill>
              <a:srgbClr val="3366FF"/>
            </a:solidFill>
            <a:round/>
            <a:headEnd/>
            <a:tailEnd/>
          </a:ln>
          <a:effectLst/>
        </p:spPr>
        <p:txBody>
          <a:bodyPr wrap="none" anchor="ctr"/>
          <a:lstStyle/>
          <a:p>
            <a:endParaRPr lang="en-US" sz="1600" dirty="0"/>
          </a:p>
        </p:txBody>
      </p:sp>
      <p:sp>
        <p:nvSpPr>
          <p:cNvPr id="698381" name="Text Box 13"/>
          <p:cNvSpPr txBox="1">
            <a:spLocks noChangeArrowheads="1"/>
          </p:cNvSpPr>
          <p:nvPr/>
        </p:nvSpPr>
        <p:spPr bwMode="auto">
          <a:xfrm>
            <a:off x="6413500" y="2052638"/>
            <a:ext cx="2570163" cy="412750"/>
          </a:xfrm>
          <a:prstGeom prst="rect">
            <a:avLst/>
          </a:prstGeom>
          <a:noFill/>
          <a:ln w="9525">
            <a:noFill/>
            <a:miter lim="800000"/>
            <a:headEnd/>
            <a:tailEnd/>
          </a:ln>
          <a:effectLst/>
        </p:spPr>
        <p:txBody>
          <a:bodyPr wrap="none">
            <a:spAutoFit/>
          </a:bodyPr>
          <a:lstStyle/>
          <a:p>
            <a:r>
              <a:rPr lang="en-US" sz="2000" dirty="0">
                <a:solidFill>
                  <a:srgbClr val="3366FF"/>
                </a:solidFill>
              </a:rPr>
              <a:t>MSC = MPC + MEC</a:t>
            </a:r>
          </a:p>
        </p:txBody>
      </p:sp>
      <p:sp>
        <p:nvSpPr>
          <p:cNvPr id="698382" name="Line 14"/>
          <p:cNvSpPr>
            <a:spLocks noChangeShapeType="1"/>
          </p:cNvSpPr>
          <p:nvPr/>
        </p:nvSpPr>
        <p:spPr bwMode="auto">
          <a:xfrm>
            <a:off x="4622800" y="3922713"/>
            <a:ext cx="0" cy="1905000"/>
          </a:xfrm>
          <a:prstGeom prst="line">
            <a:avLst/>
          </a:prstGeom>
          <a:noFill/>
          <a:ln w="28575">
            <a:solidFill>
              <a:schemeClr val="tx1"/>
            </a:solidFill>
            <a:prstDash val="dash"/>
            <a:round/>
            <a:headEnd/>
            <a:tailEnd/>
          </a:ln>
          <a:effectLst/>
        </p:spPr>
        <p:txBody>
          <a:bodyPr wrap="none" anchor="ctr"/>
          <a:lstStyle/>
          <a:p>
            <a:endParaRPr lang="en-US" sz="1600" dirty="0"/>
          </a:p>
        </p:txBody>
      </p:sp>
      <p:sp>
        <p:nvSpPr>
          <p:cNvPr id="698383" name="Text Box 15"/>
          <p:cNvSpPr txBox="1">
            <a:spLocks noChangeArrowheads="1"/>
          </p:cNvSpPr>
          <p:nvPr/>
        </p:nvSpPr>
        <p:spPr bwMode="auto">
          <a:xfrm>
            <a:off x="812800" y="4724401"/>
            <a:ext cx="470000" cy="400110"/>
          </a:xfrm>
          <a:prstGeom prst="rect">
            <a:avLst/>
          </a:prstGeom>
          <a:noFill/>
          <a:ln w="9525">
            <a:noFill/>
            <a:miter lim="800000"/>
            <a:headEnd/>
            <a:tailEnd/>
          </a:ln>
          <a:effectLst/>
        </p:spPr>
        <p:txBody>
          <a:bodyPr wrap="none">
            <a:spAutoFit/>
          </a:bodyPr>
          <a:lstStyle/>
          <a:p>
            <a:r>
              <a:rPr lang="en-US" sz="2000" dirty="0"/>
              <a:t>10</a:t>
            </a:r>
          </a:p>
        </p:txBody>
      </p:sp>
      <p:sp>
        <p:nvSpPr>
          <p:cNvPr id="698384" name="Text Box 16"/>
          <p:cNvSpPr txBox="1">
            <a:spLocks noChangeArrowheads="1"/>
          </p:cNvSpPr>
          <p:nvPr/>
        </p:nvSpPr>
        <p:spPr bwMode="auto">
          <a:xfrm>
            <a:off x="4394200" y="5873751"/>
            <a:ext cx="1122423" cy="400110"/>
          </a:xfrm>
          <a:prstGeom prst="rect">
            <a:avLst/>
          </a:prstGeom>
          <a:noFill/>
          <a:ln w="9525">
            <a:noFill/>
            <a:miter lim="800000"/>
            <a:headEnd/>
            <a:tailEnd/>
          </a:ln>
          <a:effectLst/>
        </p:spPr>
        <p:txBody>
          <a:bodyPr wrap="none">
            <a:spAutoFit/>
          </a:bodyPr>
          <a:lstStyle/>
          <a:p>
            <a:r>
              <a:rPr lang="en-US" dirty="0"/>
              <a:t>Q</a:t>
            </a:r>
            <a:r>
              <a:rPr lang="en-US" baseline="-25000" dirty="0"/>
              <a:t>C</a:t>
            </a:r>
            <a:r>
              <a:rPr lang="en-US" dirty="0"/>
              <a:t> = 160</a:t>
            </a:r>
            <a:endParaRPr lang="en-US" sz="2000" dirty="0"/>
          </a:p>
        </p:txBody>
      </p:sp>
      <p:sp>
        <p:nvSpPr>
          <p:cNvPr id="698385" name="Line 17"/>
          <p:cNvSpPr>
            <a:spLocks noChangeShapeType="1"/>
          </p:cNvSpPr>
          <p:nvPr/>
        </p:nvSpPr>
        <p:spPr bwMode="auto">
          <a:xfrm flipH="1">
            <a:off x="1270000" y="3922713"/>
            <a:ext cx="3352800" cy="0"/>
          </a:xfrm>
          <a:prstGeom prst="line">
            <a:avLst/>
          </a:prstGeom>
          <a:noFill/>
          <a:ln w="28575">
            <a:solidFill>
              <a:schemeClr val="tx1"/>
            </a:solidFill>
            <a:prstDash val="dash"/>
            <a:round/>
            <a:headEnd/>
            <a:tailEnd/>
          </a:ln>
          <a:effectLst/>
        </p:spPr>
        <p:txBody>
          <a:bodyPr wrap="none" anchor="ctr"/>
          <a:lstStyle/>
          <a:p>
            <a:endParaRPr lang="en-US" sz="1600" dirty="0"/>
          </a:p>
        </p:txBody>
      </p:sp>
      <p:sp>
        <p:nvSpPr>
          <p:cNvPr id="698386" name="Text Box 18"/>
          <p:cNvSpPr txBox="1">
            <a:spLocks noChangeArrowheads="1"/>
          </p:cNvSpPr>
          <p:nvPr/>
        </p:nvSpPr>
        <p:spPr bwMode="auto">
          <a:xfrm>
            <a:off x="152400" y="3740151"/>
            <a:ext cx="968535" cy="369332"/>
          </a:xfrm>
          <a:prstGeom prst="rect">
            <a:avLst/>
          </a:prstGeom>
          <a:noFill/>
          <a:ln w="9525">
            <a:noFill/>
            <a:miter lim="800000"/>
            <a:headEnd/>
            <a:tailEnd/>
          </a:ln>
          <a:effectLst/>
        </p:spPr>
        <p:txBody>
          <a:bodyPr wrap="none">
            <a:spAutoFit/>
          </a:bodyPr>
          <a:lstStyle/>
          <a:p>
            <a:r>
              <a:rPr lang="en-US" dirty="0"/>
              <a:t>P</a:t>
            </a:r>
            <a:r>
              <a:rPr lang="en-US" baseline="-25000" dirty="0"/>
              <a:t>C</a:t>
            </a:r>
            <a:r>
              <a:rPr lang="en-US" dirty="0"/>
              <a:t> = 22</a:t>
            </a:r>
          </a:p>
        </p:txBody>
      </p:sp>
      <p:sp>
        <p:nvSpPr>
          <p:cNvPr id="698387" name="Line 19"/>
          <p:cNvSpPr>
            <a:spLocks noChangeShapeType="1"/>
          </p:cNvSpPr>
          <p:nvPr/>
        </p:nvSpPr>
        <p:spPr bwMode="auto">
          <a:xfrm>
            <a:off x="4013200" y="3617912"/>
            <a:ext cx="0" cy="2220943"/>
          </a:xfrm>
          <a:prstGeom prst="line">
            <a:avLst/>
          </a:prstGeom>
          <a:noFill/>
          <a:ln w="28575">
            <a:solidFill>
              <a:schemeClr val="tx1"/>
            </a:solidFill>
            <a:prstDash val="dash"/>
            <a:round/>
            <a:headEnd/>
            <a:tailEnd/>
          </a:ln>
          <a:effectLst/>
        </p:spPr>
        <p:txBody>
          <a:bodyPr wrap="none" anchor="ctr"/>
          <a:lstStyle/>
          <a:p>
            <a:endParaRPr lang="en-US" sz="1600" dirty="0"/>
          </a:p>
        </p:txBody>
      </p:sp>
      <p:sp>
        <p:nvSpPr>
          <p:cNvPr id="698388" name="Text Box 20"/>
          <p:cNvSpPr txBox="1">
            <a:spLocks noChangeArrowheads="1"/>
          </p:cNvSpPr>
          <p:nvPr/>
        </p:nvSpPr>
        <p:spPr bwMode="auto">
          <a:xfrm>
            <a:off x="3327400" y="5873751"/>
            <a:ext cx="1114408" cy="400110"/>
          </a:xfrm>
          <a:prstGeom prst="rect">
            <a:avLst/>
          </a:prstGeom>
          <a:noFill/>
          <a:ln w="9525">
            <a:noFill/>
            <a:miter lim="800000"/>
            <a:headEnd/>
            <a:tailEnd/>
          </a:ln>
          <a:effectLst/>
        </p:spPr>
        <p:txBody>
          <a:bodyPr wrap="none">
            <a:spAutoFit/>
          </a:bodyPr>
          <a:lstStyle/>
          <a:p>
            <a:r>
              <a:rPr lang="en-US" dirty="0"/>
              <a:t>Q</a:t>
            </a:r>
            <a:r>
              <a:rPr lang="en-US" baseline="-25000" dirty="0"/>
              <a:t>E</a:t>
            </a:r>
            <a:r>
              <a:rPr lang="en-US" dirty="0"/>
              <a:t> = 128</a:t>
            </a:r>
            <a:endParaRPr lang="en-US" sz="2000" dirty="0"/>
          </a:p>
        </p:txBody>
      </p:sp>
      <p:sp>
        <p:nvSpPr>
          <p:cNvPr id="698389" name="Line 21"/>
          <p:cNvSpPr>
            <a:spLocks noChangeShapeType="1"/>
          </p:cNvSpPr>
          <p:nvPr/>
        </p:nvSpPr>
        <p:spPr bwMode="auto">
          <a:xfrm flipH="1">
            <a:off x="1270000" y="3541713"/>
            <a:ext cx="2743200" cy="0"/>
          </a:xfrm>
          <a:prstGeom prst="line">
            <a:avLst/>
          </a:prstGeom>
          <a:noFill/>
          <a:ln w="28575">
            <a:solidFill>
              <a:schemeClr val="tx1"/>
            </a:solidFill>
            <a:prstDash val="dash"/>
            <a:round/>
            <a:headEnd/>
            <a:tailEnd/>
          </a:ln>
          <a:effectLst/>
        </p:spPr>
        <p:txBody>
          <a:bodyPr wrap="none" anchor="ctr"/>
          <a:lstStyle/>
          <a:p>
            <a:endParaRPr lang="en-US" sz="1600" dirty="0"/>
          </a:p>
        </p:txBody>
      </p:sp>
      <p:sp>
        <p:nvSpPr>
          <p:cNvPr id="698390" name="Text Box 22"/>
          <p:cNvSpPr txBox="1">
            <a:spLocks noChangeArrowheads="1"/>
          </p:cNvSpPr>
          <p:nvPr/>
        </p:nvSpPr>
        <p:spPr bwMode="auto">
          <a:xfrm>
            <a:off x="152400" y="3364468"/>
            <a:ext cx="1117600" cy="369332"/>
          </a:xfrm>
          <a:prstGeom prst="rect">
            <a:avLst/>
          </a:prstGeom>
          <a:noFill/>
          <a:ln w="9525">
            <a:noFill/>
            <a:miter lim="800000"/>
            <a:headEnd/>
            <a:tailEnd/>
          </a:ln>
          <a:effectLst/>
        </p:spPr>
        <p:txBody>
          <a:bodyPr>
            <a:spAutoFit/>
          </a:bodyPr>
          <a:lstStyle/>
          <a:p>
            <a:r>
              <a:rPr lang="en-US" dirty="0"/>
              <a:t>P</a:t>
            </a:r>
            <a:r>
              <a:rPr lang="en-US" baseline="-25000" dirty="0"/>
              <a:t>E</a:t>
            </a:r>
            <a:r>
              <a:rPr lang="en-US" dirty="0"/>
              <a:t> = 26</a:t>
            </a:r>
          </a:p>
        </p:txBody>
      </p:sp>
      <p:sp>
        <p:nvSpPr>
          <p:cNvPr id="698391" name="Text Box 23"/>
          <p:cNvSpPr txBox="1">
            <a:spLocks noChangeArrowheads="1"/>
          </p:cNvSpPr>
          <p:nvPr/>
        </p:nvSpPr>
        <p:spPr bwMode="auto">
          <a:xfrm>
            <a:off x="1025525" y="5638801"/>
            <a:ext cx="327334" cy="400110"/>
          </a:xfrm>
          <a:prstGeom prst="rect">
            <a:avLst/>
          </a:prstGeom>
          <a:noFill/>
          <a:ln w="9525">
            <a:noFill/>
            <a:miter lim="800000"/>
            <a:headEnd/>
            <a:tailEnd/>
          </a:ln>
          <a:effectLst/>
        </p:spPr>
        <p:txBody>
          <a:bodyPr wrap="none">
            <a:spAutoFit/>
          </a:bodyPr>
          <a:lstStyle/>
          <a:p>
            <a:r>
              <a:rPr lang="en-US" sz="2000" dirty="0"/>
              <a:t>0</a:t>
            </a:r>
          </a:p>
        </p:txBody>
      </p:sp>
      <p:sp>
        <p:nvSpPr>
          <p:cNvPr id="698392" name="Text Box 24"/>
          <p:cNvSpPr txBox="1">
            <a:spLocks noChangeArrowheads="1"/>
          </p:cNvSpPr>
          <p:nvPr/>
        </p:nvSpPr>
        <p:spPr bwMode="auto">
          <a:xfrm>
            <a:off x="3768725" y="3181290"/>
            <a:ext cx="426720" cy="400110"/>
          </a:xfrm>
          <a:prstGeom prst="rect">
            <a:avLst/>
          </a:prstGeom>
          <a:noFill/>
          <a:ln w="9525">
            <a:noFill/>
            <a:miter lim="800000"/>
            <a:headEnd/>
            <a:tailEnd/>
          </a:ln>
          <a:effectLst/>
        </p:spPr>
        <p:txBody>
          <a:bodyPr wrap="none">
            <a:spAutoFit/>
          </a:bodyPr>
          <a:lstStyle/>
          <a:p>
            <a:r>
              <a:rPr lang="en-US" sz="2000" dirty="0"/>
              <a:t>W</a:t>
            </a:r>
          </a:p>
        </p:txBody>
      </p:sp>
      <p:sp>
        <p:nvSpPr>
          <p:cNvPr id="698393" name="Text Box 25"/>
          <p:cNvSpPr txBox="1">
            <a:spLocks noChangeArrowheads="1"/>
          </p:cNvSpPr>
          <p:nvPr/>
        </p:nvSpPr>
        <p:spPr bwMode="auto">
          <a:xfrm>
            <a:off x="3719513" y="4040188"/>
            <a:ext cx="341760" cy="400110"/>
          </a:xfrm>
          <a:prstGeom prst="rect">
            <a:avLst/>
          </a:prstGeom>
          <a:noFill/>
          <a:ln w="9525">
            <a:noFill/>
            <a:miter lim="800000"/>
            <a:headEnd/>
            <a:tailEnd/>
          </a:ln>
          <a:effectLst/>
        </p:spPr>
        <p:txBody>
          <a:bodyPr wrap="none">
            <a:spAutoFit/>
          </a:bodyPr>
          <a:lstStyle/>
          <a:p>
            <a:r>
              <a:rPr lang="en-US" sz="2000" dirty="0"/>
              <a:t>Z</a:t>
            </a:r>
          </a:p>
        </p:txBody>
      </p:sp>
      <p:sp>
        <p:nvSpPr>
          <p:cNvPr id="698394" name="Text Box 26"/>
          <p:cNvSpPr txBox="1">
            <a:spLocks noChangeArrowheads="1"/>
          </p:cNvSpPr>
          <p:nvPr/>
        </p:nvSpPr>
        <p:spPr bwMode="auto">
          <a:xfrm>
            <a:off x="4470400" y="2876490"/>
            <a:ext cx="356188" cy="400110"/>
          </a:xfrm>
          <a:prstGeom prst="rect">
            <a:avLst/>
          </a:prstGeom>
          <a:noFill/>
          <a:ln w="9525">
            <a:noFill/>
            <a:miter lim="800000"/>
            <a:headEnd/>
            <a:tailEnd/>
          </a:ln>
          <a:effectLst/>
        </p:spPr>
        <p:txBody>
          <a:bodyPr wrap="none">
            <a:spAutoFit/>
          </a:bodyPr>
          <a:lstStyle/>
          <a:p>
            <a:r>
              <a:rPr lang="en-US" sz="2000" dirty="0"/>
              <a:t>X</a:t>
            </a:r>
          </a:p>
        </p:txBody>
      </p:sp>
      <p:sp>
        <p:nvSpPr>
          <p:cNvPr id="698395" name="Text Box 27"/>
          <p:cNvSpPr txBox="1">
            <a:spLocks noChangeArrowheads="1"/>
          </p:cNvSpPr>
          <p:nvPr/>
        </p:nvSpPr>
        <p:spPr bwMode="auto">
          <a:xfrm>
            <a:off x="4572000" y="3505200"/>
            <a:ext cx="356188" cy="400110"/>
          </a:xfrm>
          <a:prstGeom prst="rect">
            <a:avLst/>
          </a:prstGeom>
          <a:noFill/>
          <a:ln w="9525">
            <a:noFill/>
            <a:miter lim="800000"/>
            <a:headEnd/>
            <a:tailEnd/>
          </a:ln>
          <a:effectLst/>
        </p:spPr>
        <p:txBody>
          <a:bodyPr wrap="none">
            <a:spAutoFit/>
          </a:bodyPr>
          <a:lstStyle/>
          <a:p>
            <a:r>
              <a:rPr lang="en-US" sz="2000" dirty="0"/>
              <a:t>Y</a:t>
            </a:r>
          </a:p>
        </p:txBody>
      </p:sp>
      <p:sp>
        <p:nvSpPr>
          <p:cNvPr id="698396" name="Freeform 28"/>
          <p:cNvSpPr>
            <a:spLocks/>
          </p:cNvSpPr>
          <p:nvPr/>
        </p:nvSpPr>
        <p:spPr bwMode="auto">
          <a:xfrm>
            <a:off x="4013200" y="3236913"/>
            <a:ext cx="609600" cy="838200"/>
          </a:xfrm>
          <a:custGeom>
            <a:avLst/>
            <a:gdLst/>
            <a:ahLst/>
            <a:cxnLst>
              <a:cxn ang="0">
                <a:pos x="0" y="192"/>
              </a:cxn>
              <a:cxn ang="0">
                <a:pos x="384" y="0"/>
              </a:cxn>
              <a:cxn ang="0">
                <a:pos x="384" y="432"/>
              </a:cxn>
              <a:cxn ang="0">
                <a:pos x="0" y="528"/>
              </a:cxn>
              <a:cxn ang="0">
                <a:pos x="0" y="192"/>
              </a:cxn>
            </a:cxnLst>
            <a:rect l="0" t="0" r="r" b="b"/>
            <a:pathLst>
              <a:path w="384" h="528">
                <a:moveTo>
                  <a:pt x="0" y="192"/>
                </a:moveTo>
                <a:lnTo>
                  <a:pt x="384" y="0"/>
                </a:lnTo>
                <a:lnTo>
                  <a:pt x="384" y="432"/>
                </a:lnTo>
                <a:lnTo>
                  <a:pt x="0" y="528"/>
                </a:lnTo>
                <a:lnTo>
                  <a:pt x="0" y="192"/>
                </a:lnTo>
                <a:close/>
              </a:path>
            </a:pathLst>
          </a:custGeom>
          <a:solidFill>
            <a:schemeClr val="tx1"/>
          </a:solidFill>
          <a:ln w="12700" cap="flat" cmpd="sng">
            <a:solidFill>
              <a:schemeClr val="tx1"/>
            </a:solidFill>
            <a:prstDash val="solid"/>
            <a:round/>
            <a:headEnd type="none" w="sm" len="sm"/>
            <a:tailEnd type="none" w="sm" len="sm"/>
          </a:ln>
          <a:effectLst/>
        </p:spPr>
        <p:txBody>
          <a:bodyPr wrap="none" anchor="ctr"/>
          <a:lstStyle/>
          <a:p>
            <a:endParaRPr lang="en-US" sz="1600" dirty="0"/>
          </a:p>
        </p:txBody>
      </p:sp>
      <p:grpSp>
        <p:nvGrpSpPr>
          <p:cNvPr id="2" name="Group 29"/>
          <p:cNvGrpSpPr>
            <a:grpSpLocks/>
          </p:cNvGrpSpPr>
          <p:nvPr/>
        </p:nvGrpSpPr>
        <p:grpSpPr bwMode="auto">
          <a:xfrm>
            <a:off x="4013200" y="3541713"/>
            <a:ext cx="609600" cy="533400"/>
            <a:chOff x="2496" y="2256"/>
            <a:chExt cx="384" cy="336"/>
          </a:xfrm>
        </p:grpSpPr>
        <p:sp>
          <p:nvSpPr>
            <p:cNvPr id="698398" name="AutoShape 30"/>
            <p:cNvSpPr>
              <a:spLocks noChangeArrowheads="1"/>
            </p:cNvSpPr>
            <p:nvPr/>
          </p:nvSpPr>
          <p:spPr bwMode="auto">
            <a:xfrm>
              <a:off x="2496" y="2256"/>
              <a:ext cx="384" cy="240"/>
            </a:xfrm>
            <a:prstGeom prst="rtTriangle">
              <a:avLst/>
            </a:prstGeom>
            <a:solidFill>
              <a:srgbClr val="9966FF"/>
            </a:solidFill>
            <a:ln w="9525">
              <a:noFill/>
              <a:miter lim="800000"/>
              <a:headEnd/>
              <a:tailEnd/>
            </a:ln>
            <a:effectLst/>
          </p:spPr>
          <p:txBody>
            <a:bodyPr wrap="none" anchor="ctr"/>
            <a:lstStyle/>
            <a:p>
              <a:endParaRPr lang="en-US" sz="1600" dirty="0"/>
            </a:p>
          </p:txBody>
        </p:sp>
        <p:sp>
          <p:nvSpPr>
            <p:cNvPr id="698399" name="AutoShape 31"/>
            <p:cNvSpPr>
              <a:spLocks noChangeArrowheads="1"/>
            </p:cNvSpPr>
            <p:nvPr/>
          </p:nvSpPr>
          <p:spPr bwMode="auto">
            <a:xfrm flipV="1">
              <a:off x="2496" y="2496"/>
              <a:ext cx="384" cy="96"/>
            </a:xfrm>
            <a:prstGeom prst="rtTriangle">
              <a:avLst/>
            </a:prstGeom>
            <a:solidFill>
              <a:srgbClr val="9966FF"/>
            </a:solidFill>
            <a:ln w="9525">
              <a:noFill/>
              <a:miter lim="800000"/>
              <a:headEnd/>
              <a:tailEnd/>
            </a:ln>
            <a:effectLst/>
          </p:spPr>
          <p:txBody>
            <a:bodyPr wrap="none" anchor="ctr"/>
            <a:lstStyle/>
            <a:p>
              <a:endParaRPr lang="en-US" sz="1600" dirty="0"/>
            </a:p>
          </p:txBody>
        </p:sp>
      </p:grpSp>
      <p:sp>
        <p:nvSpPr>
          <p:cNvPr id="698400" name="Text Box 32"/>
          <p:cNvSpPr txBox="1">
            <a:spLocks noChangeArrowheads="1"/>
          </p:cNvSpPr>
          <p:nvPr/>
        </p:nvSpPr>
        <p:spPr bwMode="auto">
          <a:xfrm>
            <a:off x="2260600" y="1560513"/>
            <a:ext cx="3810000" cy="677108"/>
          </a:xfrm>
          <a:prstGeom prst="rect">
            <a:avLst/>
          </a:prstGeom>
          <a:solidFill>
            <a:schemeClr val="accent1"/>
          </a:solidFill>
          <a:ln w="9525">
            <a:solidFill>
              <a:schemeClr val="bg1"/>
            </a:solidFill>
            <a:miter lim="800000"/>
            <a:headEnd/>
            <a:tailEnd/>
          </a:ln>
          <a:effectLst/>
        </p:spPr>
        <p:txBody>
          <a:bodyPr>
            <a:spAutoFit/>
          </a:bodyPr>
          <a:lstStyle/>
          <a:p>
            <a:r>
              <a:rPr lang="en-US" dirty="0"/>
              <a:t>Society gains WXYZ; refineries lose WYZ; net gain is WXY</a:t>
            </a:r>
            <a:endParaRPr lang="en-US" sz="2000" dirty="0"/>
          </a:p>
        </p:txBody>
      </p:sp>
      <p:sp>
        <p:nvSpPr>
          <p:cNvPr id="698401" name="Line 33"/>
          <p:cNvSpPr>
            <a:spLocks noChangeShapeType="1"/>
          </p:cNvSpPr>
          <p:nvPr/>
        </p:nvSpPr>
        <p:spPr bwMode="auto">
          <a:xfrm flipV="1">
            <a:off x="4622800" y="3236913"/>
            <a:ext cx="0" cy="685800"/>
          </a:xfrm>
          <a:prstGeom prst="line">
            <a:avLst/>
          </a:prstGeom>
          <a:noFill/>
          <a:ln w="28575">
            <a:solidFill>
              <a:schemeClr val="tx1"/>
            </a:solidFill>
            <a:prstDash val="dash"/>
            <a:round/>
            <a:headEnd type="none" w="sm" len="sm"/>
            <a:tailEnd type="none" w="sm" len="sm"/>
          </a:ln>
          <a:effectLst/>
        </p:spPr>
        <p:txBody>
          <a:bodyPr/>
          <a:lstStyle/>
          <a:p>
            <a:endParaRPr lang="en-US" sz="1600" dirty="0"/>
          </a:p>
        </p:txBody>
      </p:sp>
      <p:sp>
        <p:nvSpPr>
          <p:cNvPr id="698402" name="Freeform 34" descr="Wide upward diagonal"/>
          <p:cNvSpPr>
            <a:spLocks/>
          </p:cNvSpPr>
          <p:nvPr/>
        </p:nvSpPr>
        <p:spPr bwMode="auto">
          <a:xfrm>
            <a:off x="4013200" y="3233738"/>
            <a:ext cx="609600" cy="688975"/>
          </a:xfrm>
          <a:custGeom>
            <a:avLst/>
            <a:gdLst/>
            <a:ahLst/>
            <a:cxnLst>
              <a:cxn ang="0">
                <a:pos x="0" y="194"/>
              </a:cxn>
              <a:cxn ang="0">
                <a:pos x="336" y="0"/>
              </a:cxn>
              <a:cxn ang="0">
                <a:pos x="336" y="434"/>
              </a:cxn>
              <a:cxn ang="0">
                <a:pos x="0" y="194"/>
              </a:cxn>
            </a:cxnLst>
            <a:rect l="0" t="0" r="r" b="b"/>
            <a:pathLst>
              <a:path w="336" h="434">
                <a:moveTo>
                  <a:pt x="0" y="194"/>
                </a:moveTo>
                <a:lnTo>
                  <a:pt x="336" y="0"/>
                </a:lnTo>
                <a:lnTo>
                  <a:pt x="336" y="434"/>
                </a:lnTo>
                <a:lnTo>
                  <a:pt x="0" y="194"/>
                </a:lnTo>
                <a:close/>
              </a:path>
            </a:pathLst>
          </a:custGeom>
          <a:pattFill prst="wdUpDiag">
            <a:fgClr>
              <a:schemeClr val="accent1"/>
            </a:fgClr>
            <a:bgClr>
              <a:srgbClr val="FF9999"/>
            </a:bgClr>
          </a:pattFill>
          <a:ln w="12700" cap="flat" cmpd="sng">
            <a:solidFill>
              <a:schemeClr val="tx1"/>
            </a:solidFill>
            <a:prstDash val="solid"/>
            <a:round/>
            <a:headEnd type="none" w="sm" len="sm"/>
            <a:tailEnd type="none" w="sm" len="sm"/>
          </a:ln>
          <a:effectLst/>
        </p:spPr>
        <p:txBody>
          <a:bodyPr/>
          <a:lstStyle/>
          <a:p>
            <a:endParaRPr lang="en-US" sz="160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698382"/>
                                        </p:tgtEl>
                                        <p:attrNameLst>
                                          <p:attrName>style.visibility</p:attrName>
                                        </p:attrNameLst>
                                      </p:cBhvr>
                                      <p:to>
                                        <p:strVal val="visible"/>
                                      </p:to>
                                    </p:set>
                                    <p:animEffect transition="in" filter="wipe(up)">
                                      <p:cBhvr>
                                        <p:cTn id="7" dur="500"/>
                                        <p:tgtEl>
                                          <p:spTgt spid="698382"/>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698384"/>
                                        </p:tgtEl>
                                        <p:attrNameLst>
                                          <p:attrName>style.visibility</p:attrName>
                                        </p:attrNameLst>
                                      </p:cBhvr>
                                      <p:to>
                                        <p:strVal val="visible"/>
                                      </p:to>
                                    </p:set>
                                    <p:animEffect transition="in" filter="dissolve">
                                      <p:cBhvr>
                                        <p:cTn id="11" dur="500"/>
                                        <p:tgtEl>
                                          <p:spTgt spid="698384"/>
                                        </p:tgtEl>
                                      </p:cBhvr>
                                    </p:animEffect>
                                  </p:childTnLst>
                                </p:cTn>
                              </p:par>
                            </p:childTnLst>
                          </p:cTn>
                        </p:par>
                        <p:par>
                          <p:cTn id="12" fill="hold">
                            <p:stCondLst>
                              <p:cond delay="1000"/>
                            </p:stCondLst>
                            <p:childTnLst>
                              <p:par>
                                <p:cTn id="13" presetID="22" presetClass="entr" presetSubtype="2" fill="hold" grpId="0" nodeType="afterEffect">
                                  <p:stCondLst>
                                    <p:cond delay="0"/>
                                  </p:stCondLst>
                                  <p:childTnLst>
                                    <p:set>
                                      <p:cBhvr>
                                        <p:cTn id="14" dur="1" fill="hold">
                                          <p:stCondLst>
                                            <p:cond delay="0"/>
                                          </p:stCondLst>
                                        </p:cTn>
                                        <p:tgtEl>
                                          <p:spTgt spid="698385"/>
                                        </p:tgtEl>
                                        <p:attrNameLst>
                                          <p:attrName>style.visibility</p:attrName>
                                        </p:attrNameLst>
                                      </p:cBhvr>
                                      <p:to>
                                        <p:strVal val="visible"/>
                                      </p:to>
                                    </p:set>
                                    <p:animEffect transition="in" filter="wipe(right)">
                                      <p:cBhvr>
                                        <p:cTn id="15" dur="500"/>
                                        <p:tgtEl>
                                          <p:spTgt spid="698385"/>
                                        </p:tgtEl>
                                      </p:cBhvr>
                                    </p:animEffect>
                                  </p:childTnLst>
                                </p:cTn>
                              </p:par>
                            </p:childTnLst>
                          </p:cTn>
                        </p:par>
                        <p:par>
                          <p:cTn id="16" fill="hold">
                            <p:stCondLst>
                              <p:cond delay="1500"/>
                            </p:stCondLst>
                            <p:childTnLst>
                              <p:par>
                                <p:cTn id="17" presetID="22" presetClass="entr" presetSubtype="2" fill="hold" grpId="0" nodeType="afterEffect">
                                  <p:stCondLst>
                                    <p:cond delay="0"/>
                                  </p:stCondLst>
                                  <p:childTnLst>
                                    <p:set>
                                      <p:cBhvr>
                                        <p:cTn id="18" dur="1" fill="hold">
                                          <p:stCondLst>
                                            <p:cond delay="0"/>
                                          </p:stCondLst>
                                        </p:cTn>
                                        <p:tgtEl>
                                          <p:spTgt spid="698386"/>
                                        </p:tgtEl>
                                        <p:attrNameLst>
                                          <p:attrName>style.visibility</p:attrName>
                                        </p:attrNameLst>
                                      </p:cBhvr>
                                      <p:to>
                                        <p:strVal val="visible"/>
                                      </p:to>
                                    </p:set>
                                    <p:animEffect transition="in" filter="wipe(right)">
                                      <p:cBhvr>
                                        <p:cTn id="19" dur="500"/>
                                        <p:tgtEl>
                                          <p:spTgt spid="698386"/>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1" fill="hold" grpId="0" nodeType="clickEffect">
                                  <p:stCondLst>
                                    <p:cond delay="0"/>
                                  </p:stCondLst>
                                  <p:childTnLst>
                                    <p:set>
                                      <p:cBhvr>
                                        <p:cTn id="23" dur="1" fill="hold">
                                          <p:stCondLst>
                                            <p:cond delay="0"/>
                                          </p:stCondLst>
                                        </p:cTn>
                                        <p:tgtEl>
                                          <p:spTgt spid="698387"/>
                                        </p:tgtEl>
                                        <p:attrNameLst>
                                          <p:attrName>style.visibility</p:attrName>
                                        </p:attrNameLst>
                                      </p:cBhvr>
                                      <p:to>
                                        <p:strVal val="visible"/>
                                      </p:to>
                                    </p:set>
                                    <p:animEffect transition="in" filter="wipe(up)">
                                      <p:cBhvr>
                                        <p:cTn id="24" dur="500"/>
                                        <p:tgtEl>
                                          <p:spTgt spid="698387"/>
                                        </p:tgtEl>
                                      </p:cBhvr>
                                    </p:animEffect>
                                  </p:childTnLst>
                                </p:cTn>
                              </p:par>
                            </p:childTnLst>
                          </p:cTn>
                        </p:par>
                        <p:par>
                          <p:cTn id="25" fill="hold">
                            <p:stCondLst>
                              <p:cond delay="500"/>
                            </p:stCondLst>
                            <p:childTnLst>
                              <p:par>
                                <p:cTn id="26" presetID="9" presetClass="entr" presetSubtype="0" fill="hold" grpId="0" nodeType="afterEffect">
                                  <p:stCondLst>
                                    <p:cond delay="0"/>
                                  </p:stCondLst>
                                  <p:childTnLst>
                                    <p:set>
                                      <p:cBhvr>
                                        <p:cTn id="27" dur="1" fill="hold">
                                          <p:stCondLst>
                                            <p:cond delay="0"/>
                                          </p:stCondLst>
                                        </p:cTn>
                                        <p:tgtEl>
                                          <p:spTgt spid="698388"/>
                                        </p:tgtEl>
                                        <p:attrNameLst>
                                          <p:attrName>style.visibility</p:attrName>
                                        </p:attrNameLst>
                                      </p:cBhvr>
                                      <p:to>
                                        <p:strVal val="visible"/>
                                      </p:to>
                                    </p:set>
                                    <p:animEffect transition="in" filter="dissolve">
                                      <p:cBhvr>
                                        <p:cTn id="28" dur="500"/>
                                        <p:tgtEl>
                                          <p:spTgt spid="698388"/>
                                        </p:tgtEl>
                                      </p:cBhvr>
                                    </p:animEffect>
                                  </p:childTnLst>
                                </p:cTn>
                              </p:par>
                            </p:childTnLst>
                          </p:cTn>
                        </p:par>
                        <p:par>
                          <p:cTn id="29" fill="hold">
                            <p:stCondLst>
                              <p:cond delay="1000"/>
                            </p:stCondLst>
                            <p:childTnLst>
                              <p:par>
                                <p:cTn id="30" presetID="22" presetClass="entr" presetSubtype="2" fill="hold" grpId="0" nodeType="afterEffect">
                                  <p:stCondLst>
                                    <p:cond delay="0"/>
                                  </p:stCondLst>
                                  <p:childTnLst>
                                    <p:set>
                                      <p:cBhvr>
                                        <p:cTn id="31" dur="1" fill="hold">
                                          <p:stCondLst>
                                            <p:cond delay="0"/>
                                          </p:stCondLst>
                                        </p:cTn>
                                        <p:tgtEl>
                                          <p:spTgt spid="698389"/>
                                        </p:tgtEl>
                                        <p:attrNameLst>
                                          <p:attrName>style.visibility</p:attrName>
                                        </p:attrNameLst>
                                      </p:cBhvr>
                                      <p:to>
                                        <p:strVal val="visible"/>
                                      </p:to>
                                    </p:set>
                                    <p:animEffect transition="in" filter="wipe(right)">
                                      <p:cBhvr>
                                        <p:cTn id="32" dur="500"/>
                                        <p:tgtEl>
                                          <p:spTgt spid="698389"/>
                                        </p:tgtEl>
                                      </p:cBhvr>
                                    </p:animEffect>
                                  </p:childTnLst>
                                </p:cTn>
                              </p:par>
                            </p:childTnLst>
                          </p:cTn>
                        </p:par>
                        <p:par>
                          <p:cTn id="33" fill="hold">
                            <p:stCondLst>
                              <p:cond delay="1500"/>
                            </p:stCondLst>
                            <p:childTnLst>
                              <p:par>
                                <p:cTn id="34" presetID="22" presetClass="entr" presetSubtype="2" fill="hold" grpId="0" nodeType="afterEffect">
                                  <p:stCondLst>
                                    <p:cond delay="0"/>
                                  </p:stCondLst>
                                  <p:childTnLst>
                                    <p:set>
                                      <p:cBhvr>
                                        <p:cTn id="35" dur="1" fill="hold">
                                          <p:stCondLst>
                                            <p:cond delay="0"/>
                                          </p:stCondLst>
                                        </p:cTn>
                                        <p:tgtEl>
                                          <p:spTgt spid="698390"/>
                                        </p:tgtEl>
                                        <p:attrNameLst>
                                          <p:attrName>style.visibility</p:attrName>
                                        </p:attrNameLst>
                                      </p:cBhvr>
                                      <p:to>
                                        <p:strVal val="visible"/>
                                      </p:to>
                                    </p:set>
                                    <p:animEffect transition="in" filter="wipe(right)">
                                      <p:cBhvr>
                                        <p:cTn id="36" dur="500"/>
                                        <p:tgtEl>
                                          <p:spTgt spid="698390"/>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698392"/>
                                        </p:tgtEl>
                                        <p:attrNameLst>
                                          <p:attrName>style.visibility</p:attrName>
                                        </p:attrNameLst>
                                      </p:cBhvr>
                                      <p:to>
                                        <p:strVal val="visible"/>
                                      </p:to>
                                    </p:set>
                                    <p:animEffect transition="in" filter="dissolve">
                                      <p:cBhvr>
                                        <p:cTn id="41" dur="500"/>
                                        <p:tgtEl>
                                          <p:spTgt spid="698392"/>
                                        </p:tgtEl>
                                      </p:cBhvr>
                                    </p:animEffect>
                                  </p:childTnLst>
                                </p:cTn>
                              </p:par>
                            </p:childTnLst>
                          </p:cTn>
                        </p:par>
                        <p:par>
                          <p:cTn id="42" fill="hold">
                            <p:stCondLst>
                              <p:cond delay="500"/>
                            </p:stCondLst>
                            <p:childTnLst>
                              <p:par>
                                <p:cTn id="43" presetID="22" presetClass="entr" presetSubtype="4" fill="hold" grpId="0" nodeType="afterEffect">
                                  <p:stCondLst>
                                    <p:cond delay="0"/>
                                  </p:stCondLst>
                                  <p:childTnLst>
                                    <p:set>
                                      <p:cBhvr>
                                        <p:cTn id="44" dur="1" fill="hold">
                                          <p:stCondLst>
                                            <p:cond delay="0"/>
                                          </p:stCondLst>
                                        </p:cTn>
                                        <p:tgtEl>
                                          <p:spTgt spid="698401"/>
                                        </p:tgtEl>
                                        <p:attrNameLst>
                                          <p:attrName>style.visibility</p:attrName>
                                        </p:attrNameLst>
                                      </p:cBhvr>
                                      <p:to>
                                        <p:strVal val="visible"/>
                                      </p:to>
                                    </p:set>
                                    <p:animEffect transition="in" filter="wipe(down)">
                                      <p:cBhvr>
                                        <p:cTn id="45" dur="500"/>
                                        <p:tgtEl>
                                          <p:spTgt spid="698401"/>
                                        </p:tgtEl>
                                      </p:cBhvr>
                                    </p:animEffect>
                                  </p:childTnLst>
                                </p:cTn>
                              </p:par>
                            </p:childTnLst>
                          </p:cTn>
                        </p:par>
                        <p:par>
                          <p:cTn id="46" fill="hold">
                            <p:stCondLst>
                              <p:cond delay="1000"/>
                            </p:stCondLst>
                            <p:childTnLst>
                              <p:par>
                                <p:cTn id="47" presetID="9" presetClass="entr" presetSubtype="0" fill="hold" grpId="0" nodeType="afterEffect">
                                  <p:stCondLst>
                                    <p:cond delay="0"/>
                                  </p:stCondLst>
                                  <p:childTnLst>
                                    <p:set>
                                      <p:cBhvr>
                                        <p:cTn id="48" dur="1" fill="hold">
                                          <p:stCondLst>
                                            <p:cond delay="0"/>
                                          </p:stCondLst>
                                        </p:cTn>
                                        <p:tgtEl>
                                          <p:spTgt spid="698394"/>
                                        </p:tgtEl>
                                        <p:attrNameLst>
                                          <p:attrName>style.visibility</p:attrName>
                                        </p:attrNameLst>
                                      </p:cBhvr>
                                      <p:to>
                                        <p:strVal val="visible"/>
                                      </p:to>
                                    </p:set>
                                    <p:animEffect transition="in" filter="dissolve">
                                      <p:cBhvr>
                                        <p:cTn id="49" dur="500"/>
                                        <p:tgtEl>
                                          <p:spTgt spid="698394"/>
                                        </p:tgtEl>
                                      </p:cBhvr>
                                    </p:animEffect>
                                  </p:childTnLst>
                                </p:cTn>
                              </p:par>
                            </p:childTnLst>
                          </p:cTn>
                        </p:par>
                        <p:par>
                          <p:cTn id="50" fill="hold">
                            <p:stCondLst>
                              <p:cond delay="1500"/>
                            </p:stCondLst>
                            <p:childTnLst>
                              <p:par>
                                <p:cTn id="51" presetID="9" presetClass="entr" presetSubtype="0" fill="hold" grpId="0" nodeType="afterEffect">
                                  <p:stCondLst>
                                    <p:cond delay="0"/>
                                  </p:stCondLst>
                                  <p:childTnLst>
                                    <p:set>
                                      <p:cBhvr>
                                        <p:cTn id="52" dur="1" fill="hold">
                                          <p:stCondLst>
                                            <p:cond delay="0"/>
                                          </p:stCondLst>
                                        </p:cTn>
                                        <p:tgtEl>
                                          <p:spTgt spid="698395"/>
                                        </p:tgtEl>
                                        <p:attrNameLst>
                                          <p:attrName>style.visibility</p:attrName>
                                        </p:attrNameLst>
                                      </p:cBhvr>
                                      <p:to>
                                        <p:strVal val="visible"/>
                                      </p:to>
                                    </p:set>
                                    <p:animEffect transition="in" filter="dissolve">
                                      <p:cBhvr>
                                        <p:cTn id="53" dur="500"/>
                                        <p:tgtEl>
                                          <p:spTgt spid="698395"/>
                                        </p:tgtEl>
                                      </p:cBhvr>
                                    </p:animEffect>
                                  </p:childTnLst>
                                </p:cTn>
                              </p:par>
                            </p:childTnLst>
                          </p:cTn>
                        </p:par>
                        <p:par>
                          <p:cTn id="54" fill="hold">
                            <p:stCondLst>
                              <p:cond delay="2000"/>
                            </p:stCondLst>
                            <p:childTnLst>
                              <p:par>
                                <p:cTn id="55" presetID="9" presetClass="entr" presetSubtype="0" fill="hold" grpId="0" nodeType="afterEffect">
                                  <p:stCondLst>
                                    <p:cond delay="0"/>
                                  </p:stCondLst>
                                  <p:childTnLst>
                                    <p:set>
                                      <p:cBhvr>
                                        <p:cTn id="56" dur="1" fill="hold">
                                          <p:stCondLst>
                                            <p:cond delay="0"/>
                                          </p:stCondLst>
                                        </p:cTn>
                                        <p:tgtEl>
                                          <p:spTgt spid="698393"/>
                                        </p:tgtEl>
                                        <p:attrNameLst>
                                          <p:attrName>style.visibility</p:attrName>
                                        </p:attrNameLst>
                                      </p:cBhvr>
                                      <p:to>
                                        <p:strVal val="visible"/>
                                      </p:to>
                                    </p:set>
                                    <p:animEffect transition="in" filter="dissolve">
                                      <p:cBhvr>
                                        <p:cTn id="57" dur="500"/>
                                        <p:tgtEl>
                                          <p:spTgt spid="698393"/>
                                        </p:tgtEl>
                                      </p:cBhvr>
                                    </p:animEffect>
                                  </p:childTnLst>
                                </p:cTn>
                              </p:par>
                            </p:childTnLst>
                          </p:cTn>
                        </p:par>
                      </p:childTnLst>
                    </p:cTn>
                  </p:par>
                  <p:par>
                    <p:cTn id="58" fill="hold">
                      <p:stCondLst>
                        <p:cond delay="indefinite"/>
                      </p:stCondLst>
                      <p:childTnLst>
                        <p:par>
                          <p:cTn id="59" fill="hold">
                            <p:stCondLst>
                              <p:cond delay="0"/>
                            </p:stCondLst>
                            <p:childTnLst>
                              <p:par>
                                <p:cTn id="60" presetID="9" presetClass="entr" presetSubtype="0" fill="hold" grpId="0" nodeType="clickEffect">
                                  <p:stCondLst>
                                    <p:cond delay="0"/>
                                  </p:stCondLst>
                                  <p:childTnLst>
                                    <p:set>
                                      <p:cBhvr>
                                        <p:cTn id="61" dur="1" fill="hold">
                                          <p:stCondLst>
                                            <p:cond delay="0"/>
                                          </p:stCondLst>
                                        </p:cTn>
                                        <p:tgtEl>
                                          <p:spTgt spid="698400"/>
                                        </p:tgtEl>
                                        <p:attrNameLst>
                                          <p:attrName>style.visibility</p:attrName>
                                        </p:attrNameLst>
                                      </p:cBhvr>
                                      <p:to>
                                        <p:strVal val="visible"/>
                                      </p:to>
                                    </p:set>
                                    <p:animEffect transition="in" filter="dissolve">
                                      <p:cBhvr>
                                        <p:cTn id="62" dur="500"/>
                                        <p:tgtEl>
                                          <p:spTgt spid="698400"/>
                                        </p:tgtEl>
                                      </p:cBhvr>
                                    </p:animEffect>
                                  </p:childTnLst>
                                </p:cTn>
                              </p:par>
                            </p:childTnLst>
                          </p:cTn>
                        </p:par>
                        <p:par>
                          <p:cTn id="63" fill="hold">
                            <p:stCondLst>
                              <p:cond delay="500"/>
                            </p:stCondLst>
                            <p:childTnLst>
                              <p:par>
                                <p:cTn id="64" presetID="9" presetClass="entr" presetSubtype="0" fill="hold" grpId="0" nodeType="afterEffect">
                                  <p:stCondLst>
                                    <p:cond delay="0"/>
                                  </p:stCondLst>
                                  <p:childTnLst>
                                    <p:set>
                                      <p:cBhvr>
                                        <p:cTn id="65" dur="1" fill="hold">
                                          <p:stCondLst>
                                            <p:cond delay="0"/>
                                          </p:stCondLst>
                                        </p:cTn>
                                        <p:tgtEl>
                                          <p:spTgt spid="698396"/>
                                        </p:tgtEl>
                                        <p:attrNameLst>
                                          <p:attrName>style.visibility</p:attrName>
                                        </p:attrNameLst>
                                      </p:cBhvr>
                                      <p:to>
                                        <p:strVal val="visible"/>
                                      </p:to>
                                    </p:set>
                                    <p:animEffect transition="in" filter="dissolve">
                                      <p:cBhvr>
                                        <p:cTn id="66" dur="1000"/>
                                        <p:tgtEl>
                                          <p:spTgt spid="698396"/>
                                        </p:tgtEl>
                                      </p:cBhvr>
                                    </p:animEffect>
                                  </p:childTnLst>
                                </p:cTn>
                              </p:par>
                            </p:childTnLst>
                          </p:cTn>
                        </p:par>
                        <p:par>
                          <p:cTn id="67" fill="hold">
                            <p:stCondLst>
                              <p:cond delay="1500"/>
                            </p:stCondLst>
                            <p:childTnLst>
                              <p:par>
                                <p:cTn id="68" presetID="9" presetClass="entr" presetSubtype="0" fill="hold" nodeType="afterEffect">
                                  <p:stCondLst>
                                    <p:cond delay="0"/>
                                  </p:stCondLst>
                                  <p:childTnLst>
                                    <p:set>
                                      <p:cBhvr>
                                        <p:cTn id="69" dur="1" fill="hold">
                                          <p:stCondLst>
                                            <p:cond delay="0"/>
                                          </p:stCondLst>
                                        </p:cTn>
                                        <p:tgtEl>
                                          <p:spTgt spid="2"/>
                                        </p:tgtEl>
                                        <p:attrNameLst>
                                          <p:attrName>style.visibility</p:attrName>
                                        </p:attrNameLst>
                                      </p:cBhvr>
                                      <p:to>
                                        <p:strVal val="visible"/>
                                      </p:to>
                                    </p:set>
                                    <p:animEffect transition="in" filter="dissolve">
                                      <p:cBhvr>
                                        <p:cTn id="70" dur="1000"/>
                                        <p:tgtEl>
                                          <p:spTgt spid="2"/>
                                        </p:tgtEl>
                                      </p:cBhvr>
                                    </p:animEffect>
                                  </p:childTnLst>
                                </p:cTn>
                              </p:par>
                            </p:childTnLst>
                          </p:cTn>
                        </p:par>
                        <p:par>
                          <p:cTn id="71" fill="hold">
                            <p:stCondLst>
                              <p:cond delay="2500"/>
                            </p:stCondLst>
                            <p:childTnLst>
                              <p:par>
                                <p:cTn id="72" presetID="9" presetClass="entr" presetSubtype="0" fill="hold" grpId="0" nodeType="afterEffect">
                                  <p:stCondLst>
                                    <p:cond delay="0"/>
                                  </p:stCondLst>
                                  <p:childTnLst>
                                    <p:set>
                                      <p:cBhvr>
                                        <p:cTn id="73" dur="1" fill="hold">
                                          <p:stCondLst>
                                            <p:cond delay="0"/>
                                          </p:stCondLst>
                                        </p:cTn>
                                        <p:tgtEl>
                                          <p:spTgt spid="698402"/>
                                        </p:tgtEl>
                                        <p:attrNameLst>
                                          <p:attrName>style.visibility</p:attrName>
                                        </p:attrNameLst>
                                      </p:cBhvr>
                                      <p:to>
                                        <p:strVal val="visible"/>
                                      </p:to>
                                    </p:set>
                                    <p:animEffect transition="in" filter="dissolve">
                                      <p:cBhvr>
                                        <p:cTn id="74" dur="1000"/>
                                        <p:tgtEl>
                                          <p:spTgt spid="6984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8382" grpId="0" animBg="1"/>
      <p:bldP spid="698384" grpId="0" autoUpdateAnimBg="0"/>
      <p:bldP spid="698385" grpId="0" animBg="1"/>
      <p:bldP spid="698386" grpId="0" autoUpdateAnimBg="0"/>
      <p:bldP spid="698387" grpId="0" animBg="1"/>
      <p:bldP spid="698388" grpId="0" autoUpdateAnimBg="0"/>
      <p:bldP spid="698389" grpId="0" animBg="1"/>
      <p:bldP spid="698390" grpId="0" autoUpdateAnimBg="0"/>
      <p:bldP spid="698392" grpId="0" autoUpdateAnimBg="0"/>
      <p:bldP spid="698393" grpId="0" autoUpdateAnimBg="0"/>
      <p:bldP spid="698394" grpId="0" autoUpdateAnimBg="0"/>
      <p:bldP spid="698395" grpId="0" autoUpdateAnimBg="0"/>
      <p:bldP spid="698396" grpId="0" animBg="1"/>
      <p:bldP spid="698400" grpId="0" animBg="1" autoUpdateAnimBg="0"/>
      <p:bldP spid="698401" grpId="0" animBg="1"/>
      <p:bldP spid="698402"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9394" name="Rectangle 2"/>
          <p:cNvSpPr>
            <a:spLocks noGrp="1" noChangeArrowheads="1"/>
          </p:cNvSpPr>
          <p:nvPr>
            <p:ph type="title"/>
          </p:nvPr>
        </p:nvSpPr>
        <p:spPr/>
        <p:txBody>
          <a:bodyPr/>
          <a:lstStyle/>
          <a:p>
            <a:r>
              <a:rPr lang="en-US" dirty="0"/>
              <a:t>Important Observations</a:t>
            </a:r>
          </a:p>
        </p:txBody>
      </p:sp>
      <p:sp>
        <p:nvSpPr>
          <p:cNvPr id="699395" name="Rectangle 3"/>
          <p:cNvSpPr>
            <a:spLocks noGrp="1" noChangeArrowheads="1"/>
          </p:cNvSpPr>
          <p:nvPr>
            <p:ph idx="1"/>
          </p:nvPr>
        </p:nvSpPr>
        <p:spPr/>
        <p:txBody>
          <a:bodyPr/>
          <a:lstStyle/>
          <a:p>
            <a:r>
              <a:rPr lang="en-US" dirty="0"/>
              <a:t>Both externality and public goods models show inefficiency of private market solution, i.e., market failure</a:t>
            </a:r>
          </a:p>
          <a:p>
            <a:r>
              <a:rPr lang="en-US" dirty="0"/>
              <a:t>Underlying source of failure is </a:t>
            </a:r>
            <a:r>
              <a:rPr lang="en-US" b="1" dirty="0">
                <a:solidFill>
                  <a:srgbClr val="2E5D7A"/>
                </a:solidFill>
              </a:rPr>
              <a:t>absence of property rights</a:t>
            </a:r>
          </a:p>
        </p:txBody>
      </p:sp>
      <p:sp>
        <p:nvSpPr>
          <p:cNvPr id="5" name="Slide Number Placeholder 4"/>
          <p:cNvSpPr>
            <a:spLocks noGrp="1"/>
          </p:cNvSpPr>
          <p:nvPr>
            <p:ph type="sldNum" sz="quarter" idx="11"/>
          </p:nvPr>
        </p:nvSpPr>
        <p:spPr/>
        <p:txBody>
          <a:bodyPr/>
          <a:lstStyle/>
          <a:p>
            <a:fld id="{A184AA2A-4A38-4501-A910-FB7CD1296D87}" type="slidenum">
              <a:rPr lang="en-US"/>
              <a:pPr/>
              <a:t>21</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99395">
                                            <p:txEl>
                                              <p:pRg st="0" end="0"/>
                                            </p:txEl>
                                          </p:spTgt>
                                        </p:tgtEl>
                                        <p:attrNameLst>
                                          <p:attrName>style.visibility</p:attrName>
                                        </p:attrNameLst>
                                      </p:cBhvr>
                                      <p:to>
                                        <p:strVal val="visible"/>
                                      </p:to>
                                    </p:set>
                                    <p:animEffect transition="in" filter="wipe(left)">
                                      <p:cBhvr>
                                        <p:cTn id="7" dur="500"/>
                                        <p:tgtEl>
                                          <p:spTgt spid="6993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9395">
                                            <p:txEl>
                                              <p:pRg st="1" end="1"/>
                                            </p:txEl>
                                          </p:spTgt>
                                        </p:tgtEl>
                                        <p:attrNameLst>
                                          <p:attrName>style.visibility</p:attrName>
                                        </p:attrNameLst>
                                      </p:cBhvr>
                                      <p:to>
                                        <p:strVal val="visible"/>
                                      </p:to>
                                    </p:set>
                                    <p:animEffect transition="in" filter="wipe(left)">
                                      <p:cBhvr>
                                        <p:cTn id="12" dur="500"/>
                                        <p:tgtEl>
                                          <p:spTgt spid="69939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9395"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0418" name="Rectangle 2"/>
          <p:cNvSpPr>
            <a:spLocks noGrp="1" noChangeArrowheads="1"/>
          </p:cNvSpPr>
          <p:nvPr>
            <p:ph type="title"/>
          </p:nvPr>
        </p:nvSpPr>
        <p:spPr/>
        <p:txBody>
          <a:bodyPr/>
          <a:lstStyle/>
          <a:p>
            <a:r>
              <a:rPr lang="en-US" b="0" cap="none" dirty="0"/>
              <a:t>Absence of Property Rights</a:t>
            </a:r>
          </a:p>
        </p:txBody>
      </p:sp>
      <p:sp>
        <p:nvSpPr>
          <p:cNvPr id="700419" name="Rectangle 3"/>
          <p:cNvSpPr>
            <a:spLocks noGrp="1" noChangeArrowheads="1"/>
          </p:cNvSpPr>
          <p:nvPr>
            <p:ph type="subTitle" idx="4294967295"/>
          </p:nvPr>
        </p:nvSpPr>
        <p:spPr>
          <a:xfrm>
            <a:off x="4191000" y="3657600"/>
            <a:ext cx="4495800" cy="1143000"/>
          </a:xfrm>
        </p:spPr>
        <p:txBody>
          <a:bodyPr/>
          <a:lstStyle/>
          <a:p>
            <a:r>
              <a:rPr lang="en-US" dirty="0"/>
              <a:t>The Coase Theorem</a:t>
            </a:r>
          </a:p>
          <a:p>
            <a:pPr marL="400050" lvl="1" indent="0">
              <a:buNone/>
            </a:pPr>
            <a:r>
              <a:rPr lang="en-US" sz="1600" dirty="0">
                <a:hlinkClick r:id="rId3"/>
              </a:rPr>
              <a:t>Ronald Coase, Nobel Laureate, 1991</a:t>
            </a:r>
            <a:endParaRPr lang="en-US" sz="1600" dirty="0"/>
          </a:p>
        </p:txBody>
      </p:sp>
    </p:spTree>
  </p:cSld>
  <p:clrMapOvr>
    <a:masterClrMapping/>
  </p:clrMapOvr>
  <p:transition spd="slow">
    <p:strips dir="rd"/>
  </p:transition>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1442" name="Rectangle 2"/>
          <p:cNvSpPr>
            <a:spLocks noGrp="1" noChangeArrowheads="1"/>
          </p:cNvSpPr>
          <p:nvPr>
            <p:ph type="title"/>
          </p:nvPr>
        </p:nvSpPr>
        <p:spPr>
          <a:xfrm>
            <a:off x="838200" y="609600"/>
            <a:ext cx="8153400" cy="1036638"/>
          </a:xfrm>
        </p:spPr>
        <p:txBody>
          <a:bodyPr/>
          <a:lstStyle/>
          <a:p>
            <a:r>
              <a:rPr lang="en-US" dirty="0"/>
              <a:t>Property Rights</a:t>
            </a:r>
          </a:p>
        </p:txBody>
      </p:sp>
      <p:sp>
        <p:nvSpPr>
          <p:cNvPr id="701443" name="Rectangle 3"/>
          <p:cNvSpPr>
            <a:spLocks noGrp="1" noChangeArrowheads="1"/>
          </p:cNvSpPr>
          <p:nvPr>
            <p:ph idx="1"/>
          </p:nvPr>
        </p:nvSpPr>
        <p:spPr>
          <a:xfrm>
            <a:off x="685800" y="1905000"/>
            <a:ext cx="8077200" cy="3810000"/>
          </a:xfrm>
        </p:spPr>
        <p:txBody>
          <a:bodyPr/>
          <a:lstStyle/>
          <a:p>
            <a:r>
              <a:rPr lang="en-US" dirty="0"/>
              <a:t>Valid claims to a good or resource that permit the use and transfer of ownership through sale</a:t>
            </a:r>
          </a:p>
          <a:p>
            <a:r>
              <a:rPr lang="en-US" dirty="0"/>
              <a:t>For environmental goods, it’s unclear who “owns” rights</a:t>
            </a:r>
          </a:p>
          <a:p>
            <a:r>
              <a:rPr lang="en-US" dirty="0"/>
              <a:t>Economics says it’s the </a:t>
            </a:r>
            <a:r>
              <a:rPr lang="en-US" i="1" dirty="0"/>
              <a:t>absence</a:t>
            </a:r>
            <a:r>
              <a:rPr lang="en-US" dirty="0"/>
              <a:t> of rights that matters, not who possesses them</a:t>
            </a:r>
          </a:p>
        </p:txBody>
      </p:sp>
      <p:sp>
        <p:nvSpPr>
          <p:cNvPr id="5" name="Slide Number Placeholder 4"/>
          <p:cNvSpPr>
            <a:spLocks noGrp="1"/>
          </p:cNvSpPr>
          <p:nvPr>
            <p:ph type="sldNum" sz="quarter" idx="11"/>
          </p:nvPr>
        </p:nvSpPr>
        <p:spPr/>
        <p:txBody>
          <a:bodyPr/>
          <a:lstStyle/>
          <a:p>
            <a:fld id="{C267B2A0-C20B-48AE-AC8B-8F596324F71F}" type="slidenum">
              <a:rPr lang="en-US"/>
              <a:pPr/>
              <a:t>23</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701443">
                                            <p:txEl>
                                              <p:pRg st="0" end="0"/>
                                            </p:txEl>
                                          </p:spTgt>
                                        </p:tgtEl>
                                        <p:attrNameLst>
                                          <p:attrName>style.visibility</p:attrName>
                                        </p:attrNameLst>
                                      </p:cBhvr>
                                      <p:to>
                                        <p:strVal val="visible"/>
                                      </p:to>
                                    </p:set>
                                    <p:animEffect transition="in" filter="randombar(horizontal)">
                                      <p:cBhvr>
                                        <p:cTn id="7" dur="500"/>
                                        <p:tgtEl>
                                          <p:spTgt spid="7014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701443">
                                            <p:txEl>
                                              <p:pRg st="1" end="1"/>
                                            </p:txEl>
                                          </p:spTgt>
                                        </p:tgtEl>
                                        <p:attrNameLst>
                                          <p:attrName>style.visibility</p:attrName>
                                        </p:attrNameLst>
                                      </p:cBhvr>
                                      <p:to>
                                        <p:strVal val="visible"/>
                                      </p:to>
                                    </p:set>
                                    <p:animEffect transition="in" filter="randombar(horizontal)">
                                      <p:cBhvr>
                                        <p:cTn id="12" dur="500"/>
                                        <p:tgtEl>
                                          <p:spTgt spid="70144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701443">
                                            <p:txEl>
                                              <p:pRg st="2" end="2"/>
                                            </p:txEl>
                                          </p:spTgt>
                                        </p:tgtEl>
                                        <p:attrNameLst>
                                          <p:attrName>style.visibility</p:attrName>
                                        </p:attrNameLst>
                                      </p:cBhvr>
                                      <p:to>
                                        <p:strVal val="visible"/>
                                      </p:to>
                                    </p:set>
                                    <p:animEffect transition="in" filter="randombar(horizontal)">
                                      <p:cBhvr>
                                        <p:cTn id="17" dur="500"/>
                                        <p:tgtEl>
                                          <p:spTgt spid="70144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1443"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2466" name="Rectangle 2"/>
          <p:cNvSpPr>
            <a:spLocks noGrp="1" noChangeArrowheads="1"/>
          </p:cNvSpPr>
          <p:nvPr>
            <p:ph type="title"/>
          </p:nvPr>
        </p:nvSpPr>
        <p:spPr/>
        <p:txBody>
          <a:bodyPr/>
          <a:lstStyle/>
          <a:p>
            <a:r>
              <a:rPr lang="en-US" dirty="0">
                <a:hlinkClick r:id="rId3"/>
              </a:rPr>
              <a:t>Coase </a:t>
            </a:r>
            <a:r>
              <a:rPr lang="en-US" dirty="0"/>
              <a:t>Theorem</a:t>
            </a:r>
          </a:p>
        </p:txBody>
      </p:sp>
      <p:sp>
        <p:nvSpPr>
          <p:cNvPr id="702467" name="Rectangle 3"/>
          <p:cNvSpPr>
            <a:spLocks noGrp="1" noChangeArrowheads="1"/>
          </p:cNvSpPr>
          <p:nvPr>
            <p:ph idx="1"/>
          </p:nvPr>
        </p:nvSpPr>
        <p:spPr/>
        <p:txBody>
          <a:bodyPr/>
          <a:lstStyle/>
          <a:p>
            <a:r>
              <a:rPr lang="en-US" dirty="0"/>
              <a:t>Proper assignment of property rights, even if externalities are present, will allow bargaining between parties such that efficient solution results, regardless of who holds rights</a:t>
            </a:r>
          </a:p>
          <a:p>
            <a:pPr lvl="1"/>
            <a:r>
              <a:rPr lang="en-US" dirty="0"/>
              <a:t>Assumes costless transactions</a:t>
            </a:r>
          </a:p>
          <a:p>
            <a:pPr lvl="1"/>
            <a:r>
              <a:rPr lang="en-US" sz="2300" dirty="0"/>
              <a:t>Assumes damages are accessible and measurable</a:t>
            </a:r>
            <a:endParaRPr lang="en-US" dirty="0"/>
          </a:p>
        </p:txBody>
      </p:sp>
      <p:sp>
        <p:nvSpPr>
          <p:cNvPr id="5" name="Slide Number Placeholder 4"/>
          <p:cNvSpPr>
            <a:spLocks noGrp="1"/>
          </p:cNvSpPr>
          <p:nvPr>
            <p:ph type="sldNum" sz="quarter" idx="11"/>
          </p:nvPr>
        </p:nvSpPr>
        <p:spPr/>
        <p:txBody>
          <a:bodyPr/>
          <a:lstStyle/>
          <a:p>
            <a:fld id="{08E37D0C-6CEB-48C7-9CC3-1EA980672CA9}" type="slidenum">
              <a:rPr lang="en-US"/>
              <a:pPr/>
              <a:t>24</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5" fill="hold" grpId="0" nodeType="clickEffect">
                                  <p:stCondLst>
                                    <p:cond delay="0"/>
                                  </p:stCondLst>
                                  <p:childTnLst>
                                    <p:set>
                                      <p:cBhvr>
                                        <p:cTn id="6" dur="1" fill="hold">
                                          <p:stCondLst>
                                            <p:cond delay="0"/>
                                          </p:stCondLst>
                                        </p:cTn>
                                        <p:tgtEl>
                                          <p:spTgt spid="702467">
                                            <p:txEl>
                                              <p:pRg st="0" end="0"/>
                                            </p:txEl>
                                          </p:spTgt>
                                        </p:tgtEl>
                                        <p:attrNameLst>
                                          <p:attrName>style.visibility</p:attrName>
                                        </p:attrNameLst>
                                      </p:cBhvr>
                                      <p:to>
                                        <p:strVal val="visible"/>
                                      </p:to>
                                    </p:set>
                                    <p:animEffect transition="in" filter="randombar(vertical)">
                                      <p:cBhvr>
                                        <p:cTn id="7" dur="500"/>
                                        <p:tgtEl>
                                          <p:spTgt spid="7024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5" fill="hold" grpId="0" nodeType="clickEffect">
                                  <p:stCondLst>
                                    <p:cond delay="0"/>
                                  </p:stCondLst>
                                  <p:childTnLst>
                                    <p:set>
                                      <p:cBhvr>
                                        <p:cTn id="11" dur="1" fill="hold">
                                          <p:stCondLst>
                                            <p:cond delay="0"/>
                                          </p:stCondLst>
                                        </p:cTn>
                                        <p:tgtEl>
                                          <p:spTgt spid="702467">
                                            <p:txEl>
                                              <p:pRg st="1" end="1"/>
                                            </p:txEl>
                                          </p:spTgt>
                                        </p:tgtEl>
                                        <p:attrNameLst>
                                          <p:attrName>style.visibility</p:attrName>
                                        </p:attrNameLst>
                                      </p:cBhvr>
                                      <p:to>
                                        <p:strVal val="visible"/>
                                      </p:to>
                                    </p:set>
                                    <p:animEffect transition="in" filter="randombar(vertical)">
                                      <p:cBhvr>
                                        <p:cTn id="12" dur="500"/>
                                        <p:tgtEl>
                                          <p:spTgt spid="702467">
                                            <p:txEl>
                                              <p:pRg st="1" end="1"/>
                                            </p:txEl>
                                          </p:spTgt>
                                        </p:tgtEl>
                                      </p:cBhvr>
                                    </p:animEffect>
                                  </p:childTnLst>
                                </p:cTn>
                              </p:par>
                            </p:childTnLst>
                          </p:cTn>
                        </p:par>
                        <p:par>
                          <p:cTn id="13" fill="hold">
                            <p:stCondLst>
                              <p:cond delay="500"/>
                            </p:stCondLst>
                            <p:childTnLst>
                              <p:par>
                                <p:cTn id="14" presetID="14" presetClass="entr" presetSubtype="5" fill="hold" grpId="0" nodeType="afterEffect">
                                  <p:stCondLst>
                                    <p:cond delay="0"/>
                                  </p:stCondLst>
                                  <p:childTnLst>
                                    <p:set>
                                      <p:cBhvr>
                                        <p:cTn id="15" dur="1" fill="hold">
                                          <p:stCondLst>
                                            <p:cond delay="0"/>
                                          </p:stCondLst>
                                        </p:cTn>
                                        <p:tgtEl>
                                          <p:spTgt spid="702467">
                                            <p:txEl>
                                              <p:pRg st="2" end="2"/>
                                            </p:txEl>
                                          </p:spTgt>
                                        </p:tgtEl>
                                        <p:attrNameLst>
                                          <p:attrName>style.visibility</p:attrName>
                                        </p:attrNameLst>
                                      </p:cBhvr>
                                      <p:to>
                                        <p:strVal val="visible"/>
                                      </p:to>
                                    </p:set>
                                    <p:animEffect transition="in" filter="randombar(vertical)">
                                      <p:cBhvr>
                                        <p:cTn id="16" dur="1000"/>
                                        <p:tgtEl>
                                          <p:spTgt spid="70246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2467" grpId="0" build="p" bldLvl="2"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3490" name="Rectangle 2"/>
          <p:cNvSpPr>
            <a:spLocks noGrp="1" noChangeArrowheads="1"/>
          </p:cNvSpPr>
          <p:nvPr>
            <p:ph type="title"/>
          </p:nvPr>
        </p:nvSpPr>
        <p:spPr>
          <a:xfrm>
            <a:off x="609600" y="457200"/>
            <a:ext cx="8077200" cy="1295400"/>
          </a:xfrm>
        </p:spPr>
        <p:txBody>
          <a:bodyPr/>
          <a:lstStyle/>
          <a:p>
            <a:r>
              <a:rPr lang="en-US" dirty="0"/>
              <a:t>Building the Model</a:t>
            </a:r>
            <a:br>
              <a:rPr lang="en-US" dirty="0"/>
            </a:br>
            <a:r>
              <a:rPr lang="en-US" sz="2700" dirty="0"/>
              <a:t>Refined Petroleum Market</a:t>
            </a:r>
          </a:p>
        </p:txBody>
      </p:sp>
      <p:sp>
        <p:nvSpPr>
          <p:cNvPr id="703491" name="Rectangle 3"/>
          <p:cNvSpPr>
            <a:spLocks noGrp="1" noChangeArrowheads="1"/>
          </p:cNvSpPr>
          <p:nvPr>
            <p:ph idx="1"/>
          </p:nvPr>
        </p:nvSpPr>
        <p:spPr>
          <a:xfrm>
            <a:off x="457200" y="1905000"/>
            <a:ext cx="8458200" cy="4114800"/>
          </a:xfrm>
        </p:spPr>
        <p:txBody>
          <a:bodyPr/>
          <a:lstStyle/>
          <a:p>
            <a:r>
              <a:rPr lang="en-US" sz="2600" dirty="0"/>
              <a:t>Refineries use the river to release chemicals as an unintended by-product of production </a:t>
            </a:r>
          </a:p>
          <a:p>
            <a:pPr lvl="1"/>
            <a:r>
              <a:rPr lang="en-US" dirty="0"/>
              <a:t>Objective: to maximize </a:t>
            </a:r>
            <a:r>
              <a:rPr lang="en-US" sz="2300" dirty="0">
                <a:latin typeface="Symbol" pitchFamily="18" charset="2"/>
              </a:rPr>
              <a:t>p</a:t>
            </a:r>
            <a:endParaRPr lang="en-US" dirty="0"/>
          </a:p>
          <a:p>
            <a:r>
              <a:rPr lang="en-US" dirty="0"/>
              <a:t>Recreational users use the river for swimming and boating</a:t>
            </a:r>
          </a:p>
          <a:p>
            <a:pPr lvl="1"/>
            <a:r>
              <a:rPr lang="en-US" dirty="0"/>
              <a:t>Objective: to maximize utility</a:t>
            </a:r>
          </a:p>
        </p:txBody>
      </p:sp>
      <p:sp>
        <p:nvSpPr>
          <p:cNvPr id="5" name="Slide Number Placeholder 4"/>
          <p:cNvSpPr>
            <a:spLocks noGrp="1"/>
          </p:cNvSpPr>
          <p:nvPr>
            <p:ph type="sldNum" sz="quarter" idx="11"/>
          </p:nvPr>
        </p:nvSpPr>
        <p:spPr/>
        <p:txBody>
          <a:bodyPr/>
          <a:lstStyle/>
          <a:p>
            <a:fld id="{B9A3DAEB-8A79-43BE-9F46-ECB77042E07D}" type="slidenum">
              <a:rPr lang="en-US"/>
              <a:pPr/>
              <a:t>25</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703491">
                                            <p:txEl>
                                              <p:pRg st="0" end="0"/>
                                            </p:txEl>
                                          </p:spTgt>
                                        </p:tgtEl>
                                        <p:attrNameLst>
                                          <p:attrName>style.visibility</p:attrName>
                                        </p:attrNameLst>
                                      </p:cBhvr>
                                      <p:to>
                                        <p:strVal val="visible"/>
                                      </p:to>
                                    </p:set>
                                    <p:animEffect transition="in" filter="randombar(horizontal)">
                                      <p:cBhvr>
                                        <p:cTn id="7" dur="500"/>
                                        <p:tgtEl>
                                          <p:spTgt spid="703491">
                                            <p:txEl>
                                              <p:pRg st="0" end="0"/>
                                            </p:txEl>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703491">
                                            <p:txEl>
                                              <p:pRg st="1" end="1"/>
                                            </p:txEl>
                                          </p:spTgt>
                                        </p:tgtEl>
                                        <p:attrNameLst>
                                          <p:attrName>style.visibility</p:attrName>
                                        </p:attrNameLst>
                                      </p:cBhvr>
                                      <p:to>
                                        <p:strVal val="visible"/>
                                      </p:to>
                                    </p:set>
                                    <p:animEffect transition="in" filter="randombar(horizontal)">
                                      <p:cBhvr>
                                        <p:cTn id="10" dur="500"/>
                                        <p:tgtEl>
                                          <p:spTgt spid="703491">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grpId="0" nodeType="clickEffect">
                                  <p:stCondLst>
                                    <p:cond delay="0"/>
                                  </p:stCondLst>
                                  <p:childTnLst>
                                    <p:set>
                                      <p:cBhvr>
                                        <p:cTn id="14" dur="1" fill="hold">
                                          <p:stCondLst>
                                            <p:cond delay="0"/>
                                          </p:stCondLst>
                                        </p:cTn>
                                        <p:tgtEl>
                                          <p:spTgt spid="703491">
                                            <p:txEl>
                                              <p:pRg st="2" end="2"/>
                                            </p:txEl>
                                          </p:spTgt>
                                        </p:tgtEl>
                                        <p:attrNameLst>
                                          <p:attrName>style.visibility</p:attrName>
                                        </p:attrNameLst>
                                      </p:cBhvr>
                                      <p:to>
                                        <p:strVal val="visible"/>
                                      </p:to>
                                    </p:set>
                                    <p:animEffect transition="in" filter="randombar(horizontal)">
                                      <p:cBhvr>
                                        <p:cTn id="15" dur="500"/>
                                        <p:tgtEl>
                                          <p:spTgt spid="703491">
                                            <p:txEl>
                                              <p:pRg st="2" end="2"/>
                                            </p:txEl>
                                          </p:spTgt>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703491">
                                            <p:txEl>
                                              <p:pRg st="3" end="3"/>
                                            </p:txEl>
                                          </p:spTgt>
                                        </p:tgtEl>
                                        <p:attrNameLst>
                                          <p:attrName>style.visibility</p:attrName>
                                        </p:attrNameLst>
                                      </p:cBhvr>
                                      <p:to>
                                        <p:strVal val="visible"/>
                                      </p:to>
                                    </p:set>
                                    <p:animEffect transition="in" filter="randombar(horizontal)">
                                      <p:cBhvr>
                                        <p:cTn id="18" dur="500"/>
                                        <p:tgtEl>
                                          <p:spTgt spid="70349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3491"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4514" name="Rectangle 2"/>
          <p:cNvSpPr>
            <a:spLocks noGrp="1" noChangeArrowheads="1"/>
          </p:cNvSpPr>
          <p:nvPr>
            <p:ph type="title"/>
          </p:nvPr>
        </p:nvSpPr>
        <p:spPr>
          <a:xfrm>
            <a:off x="533400" y="457200"/>
            <a:ext cx="8229600" cy="1295400"/>
          </a:xfrm>
        </p:spPr>
        <p:txBody>
          <a:bodyPr/>
          <a:lstStyle/>
          <a:p>
            <a:r>
              <a:rPr lang="en-US" sz="3500" dirty="0"/>
              <a:t>Bargaining When Rights Belong to Refineries</a:t>
            </a:r>
          </a:p>
        </p:txBody>
      </p:sp>
      <p:sp>
        <p:nvSpPr>
          <p:cNvPr id="704515" name="Rectangle 3"/>
          <p:cNvSpPr>
            <a:spLocks noGrp="1" noChangeArrowheads="1"/>
          </p:cNvSpPr>
          <p:nvPr>
            <p:ph idx="1"/>
          </p:nvPr>
        </p:nvSpPr>
        <p:spPr>
          <a:xfrm>
            <a:off x="533400" y="1905000"/>
            <a:ext cx="8229600" cy="3886200"/>
          </a:xfrm>
        </p:spPr>
        <p:txBody>
          <a:bodyPr/>
          <a:lstStyle/>
          <a:p>
            <a:r>
              <a:rPr lang="en-US" dirty="0"/>
              <a:t>Recreational users are </a:t>
            </a:r>
            <a:r>
              <a:rPr lang="en-US" u="sng" dirty="0"/>
              <a:t>willing to pay</a:t>
            </a:r>
            <a:r>
              <a:rPr lang="en-US" dirty="0"/>
              <a:t> (WTP) refineries for each unit of Q not produced</a:t>
            </a:r>
          </a:p>
          <a:p>
            <a:pPr lvl="1"/>
            <a:r>
              <a:rPr lang="en-US" sz="2300" dirty="0"/>
              <a:t>Will pay </a:t>
            </a:r>
            <a:r>
              <a:rPr lang="en-US" sz="2300" i="1" dirty="0"/>
              <a:t>up to</a:t>
            </a:r>
            <a:r>
              <a:rPr lang="en-US" sz="2300" dirty="0"/>
              <a:t> the negative effect on utility (MEC)</a:t>
            </a:r>
          </a:p>
          <a:p>
            <a:r>
              <a:rPr lang="en-US" dirty="0"/>
              <a:t>Refineries are </a:t>
            </a:r>
            <a:r>
              <a:rPr lang="en-US" u="sng" dirty="0"/>
              <a:t>willing to accept</a:t>
            </a:r>
            <a:r>
              <a:rPr lang="en-US" dirty="0"/>
              <a:t> payment not to produce </a:t>
            </a:r>
          </a:p>
          <a:p>
            <a:pPr lvl="1"/>
            <a:r>
              <a:rPr lang="en-US" dirty="0"/>
              <a:t>Will accept payment </a:t>
            </a:r>
            <a:r>
              <a:rPr lang="en-US" i="1" dirty="0"/>
              <a:t>greater than</a:t>
            </a:r>
            <a:r>
              <a:rPr lang="en-US" dirty="0"/>
              <a:t> their loss in profit from contracting production (M</a:t>
            </a:r>
            <a:r>
              <a:rPr lang="en-US" dirty="0">
                <a:latin typeface="Symbol" pitchFamily="18" charset="2"/>
              </a:rPr>
              <a:t>p</a:t>
            </a:r>
            <a:r>
              <a:rPr lang="en-US" dirty="0"/>
              <a:t>) </a:t>
            </a:r>
          </a:p>
        </p:txBody>
      </p:sp>
      <p:sp>
        <p:nvSpPr>
          <p:cNvPr id="5" name="Slide Number Placeholder 4"/>
          <p:cNvSpPr>
            <a:spLocks noGrp="1"/>
          </p:cNvSpPr>
          <p:nvPr>
            <p:ph type="sldNum" sz="quarter" idx="11"/>
          </p:nvPr>
        </p:nvSpPr>
        <p:spPr/>
        <p:txBody>
          <a:bodyPr/>
          <a:lstStyle/>
          <a:p>
            <a:fld id="{D5A512A6-F1A8-4948-A89F-A5C8CEEE647D}" type="slidenum">
              <a:rPr lang="en-US"/>
              <a:pPr/>
              <a:t>26</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5" fill="hold" grpId="0" nodeType="clickEffect">
                                  <p:stCondLst>
                                    <p:cond delay="0"/>
                                  </p:stCondLst>
                                  <p:childTnLst>
                                    <p:set>
                                      <p:cBhvr>
                                        <p:cTn id="6" dur="1" fill="hold">
                                          <p:stCondLst>
                                            <p:cond delay="0"/>
                                          </p:stCondLst>
                                        </p:cTn>
                                        <p:tgtEl>
                                          <p:spTgt spid="704515">
                                            <p:txEl>
                                              <p:pRg st="0" end="0"/>
                                            </p:txEl>
                                          </p:spTgt>
                                        </p:tgtEl>
                                        <p:attrNameLst>
                                          <p:attrName>style.visibility</p:attrName>
                                        </p:attrNameLst>
                                      </p:cBhvr>
                                      <p:to>
                                        <p:strVal val="visible"/>
                                      </p:to>
                                    </p:set>
                                    <p:animEffect transition="in" filter="randombar(vertical)">
                                      <p:cBhvr>
                                        <p:cTn id="7" dur="500"/>
                                        <p:tgtEl>
                                          <p:spTgt spid="7045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5" fill="hold" grpId="0" nodeType="clickEffect">
                                  <p:stCondLst>
                                    <p:cond delay="0"/>
                                  </p:stCondLst>
                                  <p:childTnLst>
                                    <p:set>
                                      <p:cBhvr>
                                        <p:cTn id="11" dur="1" fill="hold">
                                          <p:stCondLst>
                                            <p:cond delay="0"/>
                                          </p:stCondLst>
                                        </p:cTn>
                                        <p:tgtEl>
                                          <p:spTgt spid="704515">
                                            <p:txEl>
                                              <p:pRg st="1" end="1"/>
                                            </p:txEl>
                                          </p:spTgt>
                                        </p:tgtEl>
                                        <p:attrNameLst>
                                          <p:attrName>style.visibility</p:attrName>
                                        </p:attrNameLst>
                                      </p:cBhvr>
                                      <p:to>
                                        <p:strVal val="visible"/>
                                      </p:to>
                                    </p:set>
                                    <p:animEffect transition="in" filter="randombar(vertical)">
                                      <p:cBhvr>
                                        <p:cTn id="12" dur="500"/>
                                        <p:tgtEl>
                                          <p:spTgt spid="70451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5" fill="hold" grpId="0" nodeType="clickEffect">
                                  <p:stCondLst>
                                    <p:cond delay="0"/>
                                  </p:stCondLst>
                                  <p:childTnLst>
                                    <p:set>
                                      <p:cBhvr>
                                        <p:cTn id="16" dur="1" fill="hold">
                                          <p:stCondLst>
                                            <p:cond delay="0"/>
                                          </p:stCondLst>
                                        </p:cTn>
                                        <p:tgtEl>
                                          <p:spTgt spid="704515">
                                            <p:txEl>
                                              <p:pRg st="2" end="2"/>
                                            </p:txEl>
                                          </p:spTgt>
                                        </p:tgtEl>
                                        <p:attrNameLst>
                                          <p:attrName>style.visibility</p:attrName>
                                        </p:attrNameLst>
                                      </p:cBhvr>
                                      <p:to>
                                        <p:strVal val="visible"/>
                                      </p:to>
                                    </p:set>
                                    <p:animEffect transition="in" filter="randombar(vertical)">
                                      <p:cBhvr>
                                        <p:cTn id="17" dur="500"/>
                                        <p:tgtEl>
                                          <p:spTgt spid="70451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5" fill="hold" grpId="0" nodeType="clickEffect">
                                  <p:stCondLst>
                                    <p:cond delay="0"/>
                                  </p:stCondLst>
                                  <p:childTnLst>
                                    <p:set>
                                      <p:cBhvr>
                                        <p:cTn id="21" dur="1" fill="hold">
                                          <p:stCondLst>
                                            <p:cond delay="0"/>
                                          </p:stCondLst>
                                        </p:cTn>
                                        <p:tgtEl>
                                          <p:spTgt spid="704515">
                                            <p:txEl>
                                              <p:pRg st="3" end="3"/>
                                            </p:txEl>
                                          </p:spTgt>
                                        </p:tgtEl>
                                        <p:attrNameLst>
                                          <p:attrName>style.visibility</p:attrName>
                                        </p:attrNameLst>
                                      </p:cBhvr>
                                      <p:to>
                                        <p:strVal val="visible"/>
                                      </p:to>
                                    </p:set>
                                    <p:animEffect transition="in" filter="randombar(vertical)">
                                      <p:cBhvr>
                                        <p:cTn id="22" dur="500"/>
                                        <p:tgtEl>
                                          <p:spTgt spid="7045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4515" grpId="0" build="p" bldLvl="2"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62" name="Rectangle 2"/>
          <p:cNvSpPr>
            <a:spLocks noGrp="1" noChangeArrowheads="1"/>
          </p:cNvSpPr>
          <p:nvPr>
            <p:ph type="title"/>
          </p:nvPr>
        </p:nvSpPr>
        <p:spPr>
          <a:xfrm>
            <a:off x="822325" y="457755"/>
            <a:ext cx="7212410" cy="676385"/>
          </a:xfrm>
        </p:spPr>
        <p:txBody>
          <a:bodyPr/>
          <a:lstStyle/>
          <a:p>
            <a:r>
              <a:rPr lang="en-US" sz="3600" dirty="0"/>
              <a:t>Bargaining Process</a:t>
            </a:r>
          </a:p>
        </p:txBody>
      </p:sp>
      <p:sp>
        <p:nvSpPr>
          <p:cNvPr id="706563" name="Line 3"/>
          <p:cNvSpPr>
            <a:spLocks noChangeShapeType="1"/>
          </p:cNvSpPr>
          <p:nvPr/>
        </p:nvSpPr>
        <p:spPr bwMode="auto">
          <a:xfrm>
            <a:off x="1219200" y="1447800"/>
            <a:ext cx="0" cy="4191000"/>
          </a:xfrm>
          <a:prstGeom prst="line">
            <a:avLst/>
          </a:prstGeom>
          <a:noFill/>
          <a:ln w="28575">
            <a:solidFill>
              <a:schemeClr val="tx1"/>
            </a:solidFill>
            <a:round/>
            <a:headEnd/>
            <a:tailEnd/>
          </a:ln>
          <a:effectLst/>
        </p:spPr>
        <p:txBody>
          <a:bodyPr wrap="none" anchor="ctr"/>
          <a:lstStyle/>
          <a:p>
            <a:endParaRPr lang="en-US" dirty="0"/>
          </a:p>
        </p:txBody>
      </p:sp>
      <p:sp>
        <p:nvSpPr>
          <p:cNvPr id="706564" name="Line 4"/>
          <p:cNvSpPr>
            <a:spLocks noChangeShapeType="1"/>
          </p:cNvSpPr>
          <p:nvPr/>
        </p:nvSpPr>
        <p:spPr bwMode="auto">
          <a:xfrm>
            <a:off x="1219200" y="5638800"/>
            <a:ext cx="6934200" cy="0"/>
          </a:xfrm>
          <a:prstGeom prst="line">
            <a:avLst/>
          </a:prstGeom>
          <a:noFill/>
          <a:ln w="28575">
            <a:solidFill>
              <a:schemeClr val="tx1"/>
            </a:solidFill>
            <a:round/>
            <a:headEnd/>
            <a:tailEnd/>
          </a:ln>
          <a:effectLst/>
        </p:spPr>
        <p:txBody>
          <a:bodyPr wrap="none" anchor="ctr"/>
          <a:lstStyle/>
          <a:p>
            <a:endParaRPr lang="en-US" dirty="0"/>
          </a:p>
        </p:txBody>
      </p:sp>
      <p:sp>
        <p:nvSpPr>
          <p:cNvPr id="706565" name="Text Box 5"/>
          <p:cNvSpPr txBox="1">
            <a:spLocks noChangeArrowheads="1"/>
          </p:cNvSpPr>
          <p:nvPr/>
        </p:nvSpPr>
        <p:spPr bwMode="auto">
          <a:xfrm rot="-5400000">
            <a:off x="-327819" y="1623219"/>
            <a:ext cx="1509713" cy="396875"/>
          </a:xfrm>
          <a:prstGeom prst="rect">
            <a:avLst/>
          </a:prstGeom>
          <a:noFill/>
          <a:ln w="9525">
            <a:noFill/>
            <a:miter lim="800000"/>
            <a:headEnd/>
            <a:tailEnd/>
          </a:ln>
          <a:effectLst/>
        </p:spPr>
        <p:txBody>
          <a:bodyPr wrap="none">
            <a:spAutoFit/>
          </a:bodyPr>
          <a:lstStyle/>
          <a:p>
            <a:r>
              <a:rPr lang="en-US" sz="2000" dirty="0"/>
              <a:t>P per barrel</a:t>
            </a:r>
          </a:p>
        </p:txBody>
      </p:sp>
      <p:sp>
        <p:nvSpPr>
          <p:cNvPr id="706566" name="Text Box 6"/>
          <p:cNvSpPr txBox="1">
            <a:spLocks noChangeArrowheads="1"/>
          </p:cNvSpPr>
          <p:nvPr/>
        </p:nvSpPr>
        <p:spPr bwMode="auto">
          <a:xfrm>
            <a:off x="6765925" y="5802313"/>
            <a:ext cx="1790700" cy="396875"/>
          </a:xfrm>
          <a:prstGeom prst="rect">
            <a:avLst/>
          </a:prstGeom>
          <a:noFill/>
          <a:ln w="9525">
            <a:noFill/>
            <a:miter lim="800000"/>
            <a:headEnd/>
            <a:tailEnd/>
          </a:ln>
          <a:effectLst/>
        </p:spPr>
        <p:txBody>
          <a:bodyPr wrap="none">
            <a:spAutoFit/>
          </a:bodyPr>
          <a:lstStyle/>
          <a:p>
            <a:r>
              <a:rPr lang="en-US" sz="2000" dirty="0"/>
              <a:t>Q (thousands)</a:t>
            </a:r>
          </a:p>
        </p:txBody>
      </p:sp>
      <p:sp>
        <p:nvSpPr>
          <p:cNvPr id="706567" name="Line 7"/>
          <p:cNvSpPr>
            <a:spLocks noChangeShapeType="1"/>
          </p:cNvSpPr>
          <p:nvPr/>
        </p:nvSpPr>
        <p:spPr bwMode="auto">
          <a:xfrm>
            <a:off x="1219200" y="1752600"/>
            <a:ext cx="5638800" cy="3352800"/>
          </a:xfrm>
          <a:prstGeom prst="line">
            <a:avLst/>
          </a:prstGeom>
          <a:noFill/>
          <a:ln w="28575">
            <a:solidFill>
              <a:srgbClr val="990099"/>
            </a:solidFill>
            <a:round/>
            <a:headEnd/>
            <a:tailEnd/>
          </a:ln>
          <a:effectLst/>
        </p:spPr>
        <p:txBody>
          <a:bodyPr wrap="none" anchor="ctr"/>
          <a:lstStyle/>
          <a:p>
            <a:endParaRPr lang="en-US" dirty="0"/>
          </a:p>
        </p:txBody>
      </p:sp>
      <p:sp>
        <p:nvSpPr>
          <p:cNvPr id="706568" name="Text Box 8"/>
          <p:cNvSpPr txBox="1">
            <a:spLocks noChangeArrowheads="1"/>
          </p:cNvSpPr>
          <p:nvPr/>
        </p:nvSpPr>
        <p:spPr bwMode="auto">
          <a:xfrm>
            <a:off x="6802438" y="5051425"/>
            <a:ext cx="2233612" cy="427038"/>
          </a:xfrm>
          <a:prstGeom prst="rect">
            <a:avLst/>
          </a:prstGeom>
          <a:noFill/>
          <a:ln w="9525">
            <a:noFill/>
            <a:miter lim="800000"/>
            <a:headEnd/>
            <a:tailEnd/>
          </a:ln>
          <a:effectLst/>
        </p:spPr>
        <p:txBody>
          <a:bodyPr wrap="none">
            <a:spAutoFit/>
          </a:bodyPr>
          <a:lstStyle/>
          <a:p>
            <a:r>
              <a:rPr lang="en-US" sz="2200" dirty="0">
                <a:solidFill>
                  <a:srgbClr val="990099"/>
                </a:solidFill>
              </a:rPr>
              <a:t>D = MPB = MSB</a:t>
            </a:r>
          </a:p>
        </p:txBody>
      </p:sp>
      <p:sp>
        <p:nvSpPr>
          <p:cNvPr id="706569" name="Text Box 9"/>
          <p:cNvSpPr txBox="1">
            <a:spLocks noChangeArrowheads="1"/>
          </p:cNvSpPr>
          <p:nvPr/>
        </p:nvSpPr>
        <p:spPr bwMode="auto">
          <a:xfrm>
            <a:off x="746125" y="1535113"/>
            <a:ext cx="466725" cy="396875"/>
          </a:xfrm>
          <a:prstGeom prst="rect">
            <a:avLst/>
          </a:prstGeom>
          <a:noFill/>
          <a:ln w="9525">
            <a:noFill/>
            <a:miter lim="800000"/>
            <a:headEnd/>
            <a:tailEnd/>
          </a:ln>
          <a:effectLst/>
        </p:spPr>
        <p:txBody>
          <a:bodyPr wrap="none">
            <a:spAutoFit/>
          </a:bodyPr>
          <a:lstStyle/>
          <a:p>
            <a:r>
              <a:rPr lang="en-US" sz="2000" dirty="0"/>
              <a:t>42</a:t>
            </a:r>
          </a:p>
        </p:txBody>
      </p:sp>
      <p:sp>
        <p:nvSpPr>
          <p:cNvPr id="706570" name="Line 10"/>
          <p:cNvSpPr>
            <a:spLocks noChangeShapeType="1"/>
          </p:cNvSpPr>
          <p:nvPr/>
        </p:nvSpPr>
        <p:spPr bwMode="auto">
          <a:xfrm flipV="1">
            <a:off x="1219200" y="2971800"/>
            <a:ext cx="5791200" cy="1752600"/>
          </a:xfrm>
          <a:prstGeom prst="line">
            <a:avLst/>
          </a:prstGeom>
          <a:noFill/>
          <a:ln w="28575">
            <a:solidFill>
              <a:srgbClr val="000099"/>
            </a:solidFill>
            <a:round/>
            <a:headEnd/>
            <a:tailEnd/>
          </a:ln>
          <a:effectLst/>
        </p:spPr>
        <p:txBody>
          <a:bodyPr wrap="none" anchor="ctr"/>
          <a:lstStyle/>
          <a:p>
            <a:endParaRPr lang="en-US" dirty="0"/>
          </a:p>
        </p:txBody>
      </p:sp>
      <p:sp>
        <p:nvSpPr>
          <p:cNvPr id="706571" name="Text Box 11"/>
          <p:cNvSpPr txBox="1">
            <a:spLocks noChangeArrowheads="1"/>
          </p:cNvSpPr>
          <p:nvPr/>
        </p:nvSpPr>
        <p:spPr bwMode="auto">
          <a:xfrm>
            <a:off x="6918325" y="2730500"/>
            <a:ext cx="1231900" cy="427038"/>
          </a:xfrm>
          <a:prstGeom prst="rect">
            <a:avLst/>
          </a:prstGeom>
          <a:noFill/>
          <a:ln w="9525">
            <a:noFill/>
            <a:miter lim="800000"/>
            <a:headEnd/>
            <a:tailEnd/>
          </a:ln>
          <a:effectLst/>
        </p:spPr>
        <p:txBody>
          <a:bodyPr wrap="none">
            <a:spAutoFit/>
          </a:bodyPr>
          <a:lstStyle/>
          <a:p>
            <a:r>
              <a:rPr lang="en-US" sz="2200" dirty="0">
                <a:solidFill>
                  <a:srgbClr val="000099"/>
                </a:solidFill>
              </a:rPr>
              <a:t>S =MPC</a:t>
            </a:r>
          </a:p>
        </p:txBody>
      </p:sp>
      <p:sp>
        <p:nvSpPr>
          <p:cNvPr id="706572" name="Line 12"/>
          <p:cNvSpPr>
            <a:spLocks noChangeShapeType="1"/>
          </p:cNvSpPr>
          <p:nvPr/>
        </p:nvSpPr>
        <p:spPr bwMode="auto">
          <a:xfrm flipV="1">
            <a:off x="1219200" y="2133600"/>
            <a:ext cx="5257800" cy="2590800"/>
          </a:xfrm>
          <a:prstGeom prst="line">
            <a:avLst/>
          </a:prstGeom>
          <a:noFill/>
          <a:ln w="28575">
            <a:solidFill>
              <a:srgbClr val="00B050"/>
            </a:solidFill>
            <a:round/>
            <a:headEnd/>
            <a:tailEnd/>
          </a:ln>
          <a:effectLst/>
        </p:spPr>
        <p:txBody>
          <a:bodyPr wrap="none" anchor="ctr"/>
          <a:lstStyle/>
          <a:p>
            <a:endParaRPr lang="en-US" dirty="0"/>
          </a:p>
        </p:txBody>
      </p:sp>
      <p:sp>
        <p:nvSpPr>
          <p:cNvPr id="706573" name="Text Box 13"/>
          <p:cNvSpPr txBox="1">
            <a:spLocks noChangeArrowheads="1"/>
          </p:cNvSpPr>
          <p:nvPr/>
        </p:nvSpPr>
        <p:spPr bwMode="auto">
          <a:xfrm>
            <a:off x="6362700" y="1851025"/>
            <a:ext cx="2684463" cy="427038"/>
          </a:xfrm>
          <a:prstGeom prst="rect">
            <a:avLst/>
          </a:prstGeom>
          <a:noFill/>
          <a:ln w="9525">
            <a:noFill/>
            <a:miter lim="800000"/>
            <a:headEnd/>
            <a:tailEnd/>
          </a:ln>
          <a:effectLst/>
        </p:spPr>
        <p:txBody>
          <a:bodyPr wrap="none">
            <a:spAutoFit/>
          </a:bodyPr>
          <a:lstStyle/>
          <a:p>
            <a:r>
              <a:rPr lang="en-US" sz="2200" dirty="0">
                <a:solidFill>
                  <a:srgbClr val="00B050"/>
                </a:solidFill>
              </a:rPr>
              <a:t>MSC = MPC + MEC</a:t>
            </a:r>
          </a:p>
        </p:txBody>
      </p:sp>
      <p:sp>
        <p:nvSpPr>
          <p:cNvPr id="706574" name="Line 14"/>
          <p:cNvSpPr>
            <a:spLocks noChangeShapeType="1"/>
          </p:cNvSpPr>
          <p:nvPr/>
        </p:nvSpPr>
        <p:spPr bwMode="auto">
          <a:xfrm>
            <a:off x="4572000" y="3048000"/>
            <a:ext cx="0" cy="25908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706575" name="Text Box 15"/>
          <p:cNvSpPr txBox="1">
            <a:spLocks noChangeArrowheads="1"/>
          </p:cNvSpPr>
          <p:nvPr/>
        </p:nvSpPr>
        <p:spPr bwMode="auto">
          <a:xfrm>
            <a:off x="822325" y="4583113"/>
            <a:ext cx="466725" cy="396875"/>
          </a:xfrm>
          <a:prstGeom prst="rect">
            <a:avLst/>
          </a:prstGeom>
          <a:noFill/>
          <a:ln w="9525">
            <a:noFill/>
            <a:miter lim="800000"/>
            <a:headEnd/>
            <a:tailEnd/>
          </a:ln>
          <a:effectLst/>
        </p:spPr>
        <p:txBody>
          <a:bodyPr wrap="none">
            <a:spAutoFit/>
          </a:bodyPr>
          <a:lstStyle/>
          <a:p>
            <a:r>
              <a:rPr lang="en-US" sz="2000" dirty="0"/>
              <a:t>10</a:t>
            </a:r>
          </a:p>
        </p:txBody>
      </p:sp>
      <p:sp>
        <p:nvSpPr>
          <p:cNvPr id="706576" name="Text Box 16"/>
          <p:cNvSpPr txBox="1">
            <a:spLocks noChangeArrowheads="1"/>
          </p:cNvSpPr>
          <p:nvPr/>
        </p:nvSpPr>
        <p:spPr bwMode="auto">
          <a:xfrm>
            <a:off x="4343400" y="5684838"/>
            <a:ext cx="608013" cy="396875"/>
          </a:xfrm>
          <a:prstGeom prst="rect">
            <a:avLst/>
          </a:prstGeom>
          <a:noFill/>
          <a:ln w="9525">
            <a:noFill/>
            <a:miter lim="800000"/>
            <a:headEnd/>
            <a:tailEnd/>
          </a:ln>
          <a:effectLst/>
        </p:spPr>
        <p:txBody>
          <a:bodyPr wrap="none">
            <a:spAutoFit/>
          </a:bodyPr>
          <a:lstStyle/>
          <a:p>
            <a:r>
              <a:rPr lang="en-US" sz="2000" dirty="0"/>
              <a:t>160</a:t>
            </a:r>
          </a:p>
        </p:txBody>
      </p:sp>
      <p:sp>
        <p:nvSpPr>
          <p:cNvPr id="706577" name="Line 17"/>
          <p:cNvSpPr>
            <a:spLocks noChangeShapeType="1"/>
          </p:cNvSpPr>
          <p:nvPr/>
        </p:nvSpPr>
        <p:spPr bwMode="auto">
          <a:xfrm flipH="1">
            <a:off x="1219200" y="3733800"/>
            <a:ext cx="3352800" cy="0"/>
          </a:xfrm>
          <a:prstGeom prst="line">
            <a:avLst/>
          </a:prstGeom>
          <a:noFill/>
          <a:ln w="28575">
            <a:solidFill>
              <a:schemeClr val="tx1"/>
            </a:solidFill>
            <a:prstDash val="dash"/>
            <a:round/>
            <a:headEnd/>
            <a:tailEnd/>
          </a:ln>
          <a:effectLst/>
        </p:spPr>
        <p:txBody>
          <a:bodyPr wrap="none" anchor="ctr"/>
          <a:lstStyle/>
          <a:p>
            <a:endParaRPr lang="en-US" dirty="0"/>
          </a:p>
        </p:txBody>
      </p:sp>
      <p:sp>
        <p:nvSpPr>
          <p:cNvPr id="706578" name="Text Box 18"/>
          <p:cNvSpPr txBox="1">
            <a:spLocks noChangeArrowheads="1"/>
          </p:cNvSpPr>
          <p:nvPr/>
        </p:nvSpPr>
        <p:spPr bwMode="auto">
          <a:xfrm>
            <a:off x="762000" y="3565525"/>
            <a:ext cx="466725" cy="396875"/>
          </a:xfrm>
          <a:prstGeom prst="rect">
            <a:avLst/>
          </a:prstGeom>
          <a:noFill/>
          <a:ln w="9525">
            <a:noFill/>
            <a:miter lim="800000"/>
            <a:headEnd/>
            <a:tailEnd/>
          </a:ln>
          <a:effectLst/>
        </p:spPr>
        <p:txBody>
          <a:bodyPr wrap="none">
            <a:spAutoFit/>
          </a:bodyPr>
          <a:lstStyle/>
          <a:p>
            <a:r>
              <a:rPr lang="en-US" sz="2000" dirty="0"/>
              <a:t>22</a:t>
            </a:r>
          </a:p>
        </p:txBody>
      </p:sp>
      <p:sp>
        <p:nvSpPr>
          <p:cNvPr id="706579" name="Line 19"/>
          <p:cNvSpPr>
            <a:spLocks noChangeShapeType="1"/>
          </p:cNvSpPr>
          <p:nvPr/>
        </p:nvSpPr>
        <p:spPr bwMode="auto">
          <a:xfrm>
            <a:off x="3962400" y="3429000"/>
            <a:ext cx="0" cy="22098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706580" name="Text Box 20"/>
          <p:cNvSpPr txBox="1">
            <a:spLocks noChangeArrowheads="1"/>
          </p:cNvSpPr>
          <p:nvPr/>
        </p:nvSpPr>
        <p:spPr bwMode="auto">
          <a:xfrm>
            <a:off x="3581400" y="5684838"/>
            <a:ext cx="608013" cy="396875"/>
          </a:xfrm>
          <a:prstGeom prst="rect">
            <a:avLst/>
          </a:prstGeom>
          <a:noFill/>
          <a:ln w="9525">
            <a:noFill/>
            <a:miter lim="800000"/>
            <a:headEnd/>
            <a:tailEnd/>
          </a:ln>
          <a:effectLst/>
        </p:spPr>
        <p:txBody>
          <a:bodyPr wrap="none">
            <a:spAutoFit/>
          </a:bodyPr>
          <a:lstStyle/>
          <a:p>
            <a:r>
              <a:rPr lang="en-US" sz="2000" dirty="0"/>
              <a:t>128</a:t>
            </a:r>
          </a:p>
        </p:txBody>
      </p:sp>
      <p:sp>
        <p:nvSpPr>
          <p:cNvPr id="706581" name="Line 21"/>
          <p:cNvSpPr>
            <a:spLocks noChangeShapeType="1"/>
          </p:cNvSpPr>
          <p:nvPr/>
        </p:nvSpPr>
        <p:spPr bwMode="auto">
          <a:xfrm flipH="1">
            <a:off x="1219200" y="3352800"/>
            <a:ext cx="2743200" cy="0"/>
          </a:xfrm>
          <a:prstGeom prst="line">
            <a:avLst/>
          </a:prstGeom>
          <a:noFill/>
          <a:ln w="28575">
            <a:solidFill>
              <a:schemeClr val="tx1"/>
            </a:solidFill>
            <a:prstDash val="dash"/>
            <a:round/>
            <a:headEnd/>
            <a:tailEnd/>
          </a:ln>
          <a:effectLst/>
        </p:spPr>
        <p:txBody>
          <a:bodyPr wrap="none" anchor="ctr"/>
          <a:lstStyle/>
          <a:p>
            <a:endParaRPr lang="en-US" dirty="0"/>
          </a:p>
        </p:txBody>
      </p:sp>
      <p:sp>
        <p:nvSpPr>
          <p:cNvPr id="706582" name="Text Box 22"/>
          <p:cNvSpPr txBox="1">
            <a:spLocks noChangeArrowheads="1"/>
          </p:cNvSpPr>
          <p:nvPr/>
        </p:nvSpPr>
        <p:spPr bwMode="auto">
          <a:xfrm>
            <a:off x="762000" y="3135313"/>
            <a:ext cx="466725" cy="396875"/>
          </a:xfrm>
          <a:prstGeom prst="rect">
            <a:avLst/>
          </a:prstGeom>
          <a:noFill/>
          <a:ln w="9525">
            <a:noFill/>
            <a:miter lim="800000"/>
            <a:headEnd/>
            <a:tailEnd/>
          </a:ln>
          <a:effectLst/>
        </p:spPr>
        <p:txBody>
          <a:bodyPr wrap="none">
            <a:spAutoFit/>
          </a:bodyPr>
          <a:lstStyle/>
          <a:p>
            <a:r>
              <a:rPr lang="en-US" sz="2000" dirty="0"/>
              <a:t>26</a:t>
            </a:r>
          </a:p>
        </p:txBody>
      </p:sp>
      <p:sp>
        <p:nvSpPr>
          <p:cNvPr id="706583" name="Text Box 23"/>
          <p:cNvSpPr txBox="1">
            <a:spLocks noChangeArrowheads="1"/>
          </p:cNvSpPr>
          <p:nvPr/>
        </p:nvSpPr>
        <p:spPr bwMode="auto">
          <a:xfrm>
            <a:off x="974725" y="5449888"/>
            <a:ext cx="354013" cy="457200"/>
          </a:xfrm>
          <a:prstGeom prst="rect">
            <a:avLst/>
          </a:prstGeom>
          <a:noFill/>
          <a:ln w="9525">
            <a:noFill/>
            <a:miter lim="800000"/>
            <a:headEnd/>
            <a:tailEnd/>
          </a:ln>
          <a:effectLst/>
        </p:spPr>
        <p:txBody>
          <a:bodyPr wrap="none">
            <a:spAutoFit/>
          </a:bodyPr>
          <a:lstStyle/>
          <a:p>
            <a:r>
              <a:rPr lang="en-US" sz="2400" dirty="0"/>
              <a:t>0</a:t>
            </a:r>
          </a:p>
        </p:txBody>
      </p:sp>
      <p:sp>
        <p:nvSpPr>
          <p:cNvPr id="706584" name="Text Box 24"/>
          <p:cNvSpPr txBox="1">
            <a:spLocks noChangeArrowheads="1"/>
          </p:cNvSpPr>
          <p:nvPr/>
        </p:nvSpPr>
        <p:spPr bwMode="auto">
          <a:xfrm>
            <a:off x="3764280" y="2952690"/>
            <a:ext cx="426720" cy="400110"/>
          </a:xfrm>
          <a:prstGeom prst="rect">
            <a:avLst/>
          </a:prstGeom>
          <a:noFill/>
          <a:ln w="9525">
            <a:noFill/>
            <a:miter lim="800000"/>
            <a:headEnd/>
            <a:tailEnd/>
          </a:ln>
          <a:effectLst/>
        </p:spPr>
        <p:txBody>
          <a:bodyPr wrap="none">
            <a:spAutoFit/>
          </a:bodyPr>
          <a:lstStyle/>
          <a:p>
            <a:r>
              <a:rPr lang="en-US" sz="2000" dirty="0"/>
              <a:t>W</a:t>
            </a:r>
          </a:p>
        </p:txBody>
      </p:sp>
      <p:sp>
        <p:nvSpPr>
          <p:cNvPr id="706585" name="Text Box 25"/>
          <p:cNvSpPr txBox="1">
            <a:spLocks noChangeArrowheads="1"/>
          </p:cNvSpPr>
          <p:nvPr/>
        </p:nvSpPr>
        <p:spPr bwMode="auto">
          <a:xfrm>
            <a:off x="4413250" y="2667000"/>
            <a:ext cx="356188" cy="400110"/>
          </a:xfrm>
          <a:prstGeom prst="rect">
            <a:avLst/>
          </a:prstGeom>
          <a:noFill/>
          <a:ln w="9525">
            <a:noFill/>
            <a:miter lim="800000"/>
            <a:headEnd/>
            <a:tailEnd/>
          </a:ln>
          <a:effectLst/>
        </p:spPr>
        <p:txBody>
          <a:bodyPr wrap="none">
            <a:spAutoFit/>
          </a:bodyPr>
          <a:lstStyle/>
          <a:p>
            <a:r>
              <a:rPr lang="en-US" sz="2000" dirty="0"/>
              <a:t>X</a:t>
            </a:r>
          </a:p>
        </p:txBody>
      </p:sp>
      <p:sp>
        <p:nvSpPr>
          <p:cNvPr id="706586" name="Text Box 26"/>
          <p:cNvSpPr txBox="1">
            <a:spLocks noChangeArrowheads="1"/>
          </p:cNvSpPr>
          <p:nvPr/>
        </p:nvSpPr>
        <p:spPr bwMode="auto">
          <a:xfrm>
            <a:off x="4495800" y="3790890"/>
            <a:ext cx="356188" cy="400110"/>
          </a:xfrm>
          <a:prstGeom prst="rect">
            <a:avLst/>
          </a:prstGeom>
          <a:noFill/>
          <a:ln w="9525">
            <a:noFill/>
            <a:miter lim="800000"/>
            <a:headEnd/>
            <a:tailEnd/>
          </a:ln>
          <a:effectLst/>
        </p:spPr>
        <p:txBody>
          <a:bodyPr wrap="none">
            <a:spAutoFit/>
          </a:bodyPr>
          <a:lstStyle/>
          <a:p>
            <a:r>
              <a:rPr lang="en-US" sz="2000" dirty="0"/>
              <a:t>Y</a:t>
            </a:r>
          </a:p>
        </p:txBody>
      </p:sp>
      <p:sp>
        <p:nvSpPr>
          <p:cNvPr id="706587" name="Text Box 27"/>
          <p:cNvSpPr txBox="1">
            <a:spLocks noChangeArrowheads="1"/>
          </p:cNvSpPr>
          <p:nvPr/>
        </p:nvSpPr>
        <p:spPr bwMode="auto">
          <a:xfrm>
            <a:off x="3696840" y="3886200"/>
            <a:ext cx="341760" cy="400110"/>
          </a:xfrm>
          <a:prstGeom prst="rect">
            <a:avLst/>
          </a:prstGeom>
          <a:noFill/>
          <a:ln w="9525">
            <a:noFill/>
            <a:miter lim="800000"/>
            <a:headEnd/>
            <a:tailEnd/>
          </a:ln>
          <a:effectLst/>
        </p:spPr>
        <p:txBody>
          <a:bodyPr wrap="none">
            <a:spAutoFit/>
          </a:bodyPr>
          <a:lstStyle/>
          <a:p>
            <a:r>
              <a:rPr lang="en-US" sz="2000" dirty="0"/>
              <a:t>Z</a:t>
            </a:r>
          </a:p>
        </p:txBody>
      </p:sp>
      <p:sp>
        <p:nvSpPr>
          <p:cNvPr id="706588" name="Text Box 28"/>
          <p:cNvSpPr txBox="1">
            <a:spLocks noChangeArrowheads="1"/>
          </p:cNvSpPr>
          <p:nvPr/>
        </p:nvSpPr>
        <p:spPr bwMode="auto">
          <a:xfrm>
            <a:off x="3733800" y="5957777"/>
            <a:ext cx="436338" cy="338554"/>
          </a:xfrm>
          <a:prstGeom prst="rect">
            <a:avLst/>
          </a:prstGeom>
          <a:noFill/>
          <a:ln w="9525">
            <a:noFill/>
            <a:miter lim="800000"/>
            <a:headEnd/>
            <a:tailEnd/>
          </a:ln>
          <a:effectLst/>
        </p:spPr>
        <p:txBody>
          <a:bodyPr wrap="none">
            <a:spAutoFit/>
          </a:bodyPr>
          <a:lstStyle/>
          <a:p>
            <a:r>
              <a:rPr lang="en-US" sz="1600" dirty="0"/>
              <a:t>Q</a:t>
            </a:r>
            <a:r>
              <a:rPr lang="en-US" sz="1600" baseline="-25000" dirty="0"/>
              <a:t>E</a:t>
            </a:r>
          </a:p>
        </p:txBody>
      </p:sp>
      <p:sp>
        <p:nvSpPr>
          <p:cNvPr id="706589" name="Text Box 29"/>
          <p:cNvSpPr txBox="1">
            <a:spLocks noChangeArrowheads="1"/>
          </p:cNvSpPr>
          <p:nvPr/>
        </p:nvSpPr>
        <p:spPr bwMode="auto">
          <a:xfrm>
            <a:off x="4495800" y="5957777"/>
            <a:ext cx="444352" cy="338554"/>
          </a:xfrm>
          <a:prstGeom prst="rect">
            <a:avLst/>
          </a:prstGeom>
          <a:noFill/>
          <a:ln w="9525">
            <a:noFill/>
            <a:miter lim="800000"/>
            <a:headEnd/>
            <a:tailEnd/>
          </a:ln>
          <a:effectLst/>
        </p:spPr>
        <p:txBody>
          <a:bodyPr wrap="none">
            <a:spAutoFit/>
          </a:bodyPr>
          <a:lstStyle/>
          <a:p>
            <a:r>
              <a:rPr lang="en-US" sz="1600" dirty="0"/>
              <a:t>Q</a:t>
            </a:r>
            <a:r>
              <a:rPr lang="en-US" sz="1600" baseline="-25000" dirty="0"/>
              <a:t>C</a:t>
            </a:r>
          </a:p>
        </p:txBody>
      </p:sp>
      <p:sp>
        <p:nvSpPr>
          <p:cNvPr id="706590" name="Line 30"/>
          <p:cNvSpPr>
            <a:spLocks noChangeShapeType="1"/>
          </p:cNvSpPr>
          <p:nvPr/>
        </p:nvSpPr>
        <p:spPr bwMode="auto">
          <a:xfrm>
            <a:off x="4572000" y="3048000"/>
            <a:ext cx="0" cy="685800"/>
          </a:xfrm>
          <a:prstGeom prst="line">
            <a:avLst/>
          </a:prstGeom>
          <a:noFill/>
          <a:ln w="57150">
            <a:solidFill>
              <a:srgbClr val="FF6699"/>
            </a:solidFill>
            <a:round/>
            <a:headEnd/>
            <a:tailEnd/>
          </a:ln>
          <a:effectLst/>
        </p:spPr>
        <p:txBody>
          <a:bodyPr wrap="none" anchor="ctr"/>
          <a:lstStyle/>
          <a:p>
            <a:endParaRPr lang="en-US" dirty="0"/>
          </a:p>
        </p:txBody>
      </p:sp>
      <p:sp>
        <p:nvSpPr>
          <p:cNvPr id="706593" name="AutoShape 33"/>
          <p:cNvSpPr>
            <a:spLocks/>
          </p:cNvSpPr>
          <p:nvPr/>
        </p:nvSpPr>
        <p:spPr bwMode="auto">
          <a:xfrm>
            <a:off x="6400800" y="3800475"/>
            <a:ext cx="2133600" cy="925513"/>
          </a:xfrm>
          <a:prstGeom prst="borderCallout1">
            <a:avLst>
              <a:gd name="adj1" fmla="val 12352"/>
              <a:gd name="adj2" fmla="val -3569"/>
              <a:gd name="adj3" fmla="val -58148"/>
              <a:gd name="adj4" fmla="val -83037"/>
            </a:avLst>
          </a:prstGeom>
          <a:solidFill>
            <a:schemeClr val="accent1"/>
          </a:solidFill>
          <a:ln w="9525">
            <a:solidFill>
              <a:schemeClr val="tx1"/>
            </a:solidFill>
            <a:miter lim="800000"/>
            <a:headEnd/>
            <a:tailEnd/>
          </a:ln>
          <a:effectLst/>
        </p:spPr>
        <p:txBody>
          <a:bodyPr>
            <a:spAutoFit/>
          </a:bodyPr>
          <a:lstStyle/>
          <a:p>
            <a:r>
              <a:rPr lang="en-US" dirty="0"/>
              <a:t>MEC at Qc is XY</a:t>
            </a:r>
          </a:p>
          <a:p>
            <a:r>
              <a:rPr lang="en-US" dirty="0"/>
              <a:t>M</a:t>
            </a:r>
            <a:r>
              <a:rPr lang="en-US" dirty="0">
                <a:sym typeface="Symbol" pitchFamily="18" charset="2"/>
              </a:rPr>
              <a:t></a:t>
            </a:r>
            <a:r>
              <a:rPr lang="en-US" dirty="0"/>
              <a:t> at Qc is 0</a:t>
            </a:r>
          </a:p>
          <a:p>
            <a:r>
              <a:rPr lang="en-US" dirty="0"/>
              <a:t>Bargaining begins</a:t>
            </a:r>
          </a:p>
        </p:txBody>
      </p:sp>
      <p:sp>
        <p:nvSpPr>
          <p:cNvPr id="706594" name="AutoShape 34"/>
          <p:cNvSpPr>
            <a:spLocks/>
          </p:cNvSpPr>
          <p:nvPr/>
        </p:nvSpPr>
        <p:spPr bwMode="auto">
          <a:xfrm>
            <a:off x="1981200" y="1228724"/>
            <a:ext cx="3048000" cy="681038"/>
          </a:xfrm>
          <a:prstGeom prst="accentBorderCallout3">
            <a:avLst>
              <a:gd name="adj1" fmla="val 16782"/>
              <a:gd name="adj2" fmla="val 102500"/>
              <a:gd name="adj3" fmla="val 16782"/>
              <a:gd name="adj4" fmla="val 109218"/>
              <a:gd name="adj5" fmla="val 198370"/>
              <a:gd name="adj6" fmla="val 109218"/>
              <a:gd name="adj7" fmla="val 350059"/>
              <a:gd name="adj8" fmla="val 77650"/>
            </a:avLst>
          </a:prstGeom>
          <a:solidFill>
            <a:schemeClr val="accent1"/>
          </a:solidFill>
          <a:ln w="9525">
            <a:solidFill>
              <a:schemeClr val="tx1"/>
            </a:solidFill>
            <a:miter lim="800000"/>
            <a:headEnd/>
            <a:tailEnd/>
          </a:ln>
          <a:effectLst/>
        </p:spPr>
        <p:txBody>
          <a:bodyPr>
            <a:spAutoFit/>
          </a:bodyPr>
          <a:lstStyle/>
          <a:p>
            <a:r>
              <a:rPr lang="en-US" dirty="0"/>
              <a:t>Between Q</a:t>
            </a:r>
            <a:r>
              <a:rPr lang="en-US" baseline="-25000" dirty="0"/>
              <a:t>C</a:t>
            </a:r>
            <a:r>
              <a:rPr lang="en-US" dirty="0"/>
              <a:t> and Q</a:t>
            </a:r>
            <a:r>
              <a:rPr lang="en-US" baseline="-25000" dirty="0"/>
              <a:t>E</a:t>
            </a:r>
            <a:r>
              <a:rPr lang="en-US" sz="2000" dirty="0"/>
              <a:t>,</a:t>
            </a:r>
            <a:r>
              <a:rPr lang="en-US" sz="2000" baseline="-25000" dirty="0"/>
              <a:t> </a:t>
            </a:r>
            <a:r>
              <a:rPr lang="en-US" dirty="0"/>
              <a:t>MEC &gt; M</a:t>
            </a:r>
            <a:r>
              <a:rPr lang="en-US" dirty="0">
                <a:sym typeface="Symbol" pitchFamily="18" charset="2"/>
              </a:rPr>
              <a:t></a:t>
            </a:r>
            <a:r>
              <a:rPr lang="en-US" dirty="0"/>
              <a:t>, so </a:t>
            </a:r>
            <a:r>
              <a:rPr lang="en-US" sz="1700" dirty="0"/>
              <a:t>bargaining proceeds</a:t>
            </a:r>
          </a:p>
        </p:txBody>
      </p:sp>
      <p:sp>
        <p:nvSpPr>
          <p:cNvPr id="706595" name="AutoShape 35"/>
          <p:cNvSpPr>
            <a:spLocks/>
          </p:cNvSpPr>
          <p:nvPr/>
        </p:nvSpPr>
        <p:spPr bwMode="auto">
          <a:xfrm>
            <a:off x="645854" y="4772331"/>
            <a:ext cx="2362200" cy="609600"/>
          </a:xfrm>
          <a:prstGeom prst="borderCallout2">
            <a:avLst>
              <a:gd name="adj1" fmla="val 18750"/>
              <a:gd name="adj2" fmla="val 103227"/>
              <a:gd name="adj3" fmla="val 18750"/>
              <a:gd name="adj4" fmla="val 120968"/>
              <a:gd name="adj5" fmla="val -175000"/>
              <a:gd name="adj6" fmla="val 138708"/>
            </a:avLst>
          </a:prstGeom>
          <a:solidFill>
            <a:schemeClr val="accent1"/>
          </a:solidFill>
          <a:ln w="12700">
            <a:solidFill>
              <a:schemeClr val="tx1"/>
            </a:solidFill>
            <a:miter lim="800000"/>
            <a:headEnd type="none" w="sm" len="sm"/>
            <a:tailEnd type="none" w="sm" len="sm"/>
          </a:ln>
          <a:effectLst/>
        </p:spPr>
        <p:txBody>
          <a:bodyPr/>
          <a:lstStyle/>
          <a:p>
            <a:r>
              <a:rPr lang="en-US" dirty="0"/>
              <a:t>At Q</a:t>
            </a:r>
            <a:r>
              <a:rPr lang="en-US" baseline="-25000" dirty="0"/>
              <a:t>E</a:t>
            </a:r>
            <a:r>
              <a:rPr lang="en-US" dirty="0"/>
              <a:t>, MEC = M</a:t>
            </a:r>
            <a:r>
              <a:rPr lang="en-US" dirty="0">
                <a:sym typeface="Symbol" pitchFamily="18" charset="2"/>
              </a:rPr>
              <a:t></a:t>
            </a:r>
            <a:r>
              <a:rPr lang="en-US" dirty="0"/>
              <a:t>, so bargaining ends</a:t>
            </a:r>
          </a:p>
        </p:txBody>
      </p:sp>
      <p:sp>
        <p:nvSpPr>
          <p:cNvPr id="706597" name="Line 37"/>
          <p:cNvSpPr>
            <a:spLocks noChangeShapeType="1"/>
          </p:cNvSpPr>
          <p:nvPr/>
        </p:nvSpPr>
        <p:spPr bwMode="auto">
          <a:xfrm>
            <a:off x="3962400" y="3352800"/>
            <a:ext cx="0" cy="533400"/>
          </a:xfrm>
          <a:prstGeom prst="line">
            <a:avLst/>
          </a:prstGeom>
          <a:noFill/>
          <a:ln w="57150">
            <a:solidFill>
              <a:srgbClr val="FF6699"/>
            </a:solidFill>
            <a:round/>
            <a:headEnd/>
            <a:tailEnd/>
          </a:ln>
          <a:effectLst/>
        </p:spPr>
        <p:txBody>
          <a:bodyPr wrap="none" anchor="ctr"/>
          <a:lstStyle/>
          <a:p>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706590"/>
                                        </p:tgtEl>
                                        <p:attrNameLst>
                                          <p:attrName>style.visibility</p:attrName>
                                        </p:attrNameLst>
                                      </p:cBhvr>
                                      <p:to>
                                        <p:strVal val="visible"/>
                                      </p:to>
                                    </p:set>
                                    <p:animEffect transition="in" filter="wipe(up)">
                                      <p:cBhvr>
                                        <p:cTn id="7" dur="500"/>
                                        <p:tgtEl>
                                          <p:spTgt spid="706590"/>
                                        </p:tgtEl>
                                      </p:cBhvr>
                                    </p:animEffect>
                                  </p:childTnLst>
                                </p:cTn>
                              </p:par>
                              <p:par>
                                <p:cTn id="8" presetID="9" presetClass="entr" presetSubtype="0" fill="hold" grpId="0" nodeType="withEffect">
                                  <p:stCondLst>
                                    <p:cond delay="0"/>
                                  </p:stCondLst>
                                  <p:childTnLst>
                                    <p:set>
                                      <p:cBhvr>
                                        <p:cTn id="9" dur="1" fill="hold">
                                          <p:stCondLst>
                                            <p:cond delay="0"/>
                                          </p:stCondLst>
                                        </p:cTn>
                                        <p:tgtEl>
                                          <p:spTgt spid="706593"/>
                                        </p:tgtEl>
                                        <p:attrNameLst>
                                          <p:attrName>style.visibility</p:attrName>
                                        </p:attrNameLst>
                                      </p:cBhvr>
                                      <p:to>
                                        <p:strVal val="visible"/>
                                      </p:to>
                                    </p:set>
                                    <p:animEffect transition="in" filter="dissolve">
                                      <p:cBhvr>
                                        <p:cTn id="10" dur="500"/>
                                        <p:tgtEl>
                                          <p:spTgt spid="706593"/>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706594"/>
                                        </p:tgtEl>
                                        <p:attrNameLst>
                                          <p:attrName>style.visibility</p:attrName>
                                        </p:attrNameLst>
                                      </p:cBhvr>
                                      <p:to>
                                        <p:strVal val="visible"/>
                                      </p:to>
                                    </p:set>
                                    <p:animEffect transition="in" filter="dissolve">
                                      <p:cBhvr>
                                        <p:cTn id="15" dur="500"/>
                                        <p:tgtEl>
                                          <p:spTgt spid="706594"/>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grpId="0" nodeType="clickEffect">
                                  <p:stCondLst>
                                    <p:cond delay="0"/>
                                  </p:stCondLst>
                                  <p:childTnLst>
                                    <p:set>
                                      <p:cBhvr>
                                        <p:cTn id="19" dur="1" fill="hold">
                                          <p:stCondLst>
                                            <p:cond delay="0"/>
                                          </p:stCondLst>
                                        </p:cTn>
                                        <p:tgtEl>
                                          <p:spTgt spid="706597"/>
                                        </p:tgtEl>
                                        <p:attrNameLst>
                                          <p:attrName>style.visibility</p:attrName>
                                        </p:attrNameLst>
                                      </p:cBhvr>
                                      <p:to>
                                        <p:strVal val="visible"/>
                                      </p:to>
                                    </p:set>
                                    <p:animEffect transition="in" filter="wipe(up)">
                                      <p:cBhvr>
                                        <p:cTn id="20" dur="500"/>
                                        <p:tgtEl>
                                          <p:spTgt spid="706597"/>
                                        </p:tgtEl>
                                      </p:cBhvr>
                                    </p:animEffect>
                                  </p:childTnLst>
                                </p:cTn>
                              </p:par>
                              <p:par>
                                <p:cTn id="21" presetID="14" presetClass="entr" presetSubtype="10" fill="hold" grpId="0" nodeType="withEffect">
                                  <p:stCondLst>
                                    <p:cond delay="0"/>
                                  </p:stCondLst>
                                  <p:childTnLst>
                                    <p:set>
                                      <p:cBhvr>
                                        <p:cTn id="22" dur="1" fill="hold">
                                          <p:stCondLst>
                                            <p:cond delay="0"/>
                                          </p:stCondLst>
                                        </p:cTn>
                                        <p:tgtEl>
                                          <p:spTgt spid="706595">
                                            <p:bg/>
                                          </p:spTgt>
                                        </p:tgtEl>
                                        <p:attrNameLst>
                                          <p:attrName>style.visibility</p:attrName>
                                        </p:attrNameLst>
                                      </p:cBhvr>
                                      <p:to>
                                        <p:strVal val="visible"/>
                                      </p:to>
                                    </p:set>
                                    <p:animEffect transition="in" filter="randombar(horizontal)">
                                      <p:cBhvr>
                                        <p:cTn id="23" dur="500"/>
                                        <p:tgtEl>
                                          <p:spTgt spid="706595">
                                            <p:bg/>
                                          </p:spTgt>
                                        </p:tgtEl>
                                      </p:cBhvr>
                                    </p:animEffect>
                                  </p:childTnLst>
                                </p:cTn>
                              </p:par>
                              <p:par>
                                <p:cTn id="24" presetID="14" presetClass="entr" presetSubtype="10" fill="hold" grpId="0" nodeType="withEffect">
                                  <p:stCondLst>
                                    <p:cond delay="0"/>
                                  </p:stCondLst>
                                  <p:childTnLst>
                                    <p:set>
                                      <p:cBhvr>
                                        <p:cTn id="25" dur="1" fill="hold">
                                          <p:stCondLst>
                                            <p:cond delay="0"/>
                                          </p:stCondLst>
                                        </p:cTn>
                                        <p:tgtEl>
                                          <p:spTgt spid="706595">
                                            <p:txEl>
                                              <p:pRg st="0" end="0"/>
                                            </p:txEl>
                                          </p:spTgt>
                                        </p:tgtEl>
                                        <p:attrNameLst>
                                          <p:attrName>style.visibility</p:attrName>
                                        </p:attrNameLst>
                                      </p:cBhvr>
                                      <p:to>
                                        <p:strVal val="visible"/>
                                      </p:to>
                                    </p:set>
                                    <p:animEffect transition="in" filter="randombar(horizontal)">
                                      <p:cBhvr>
                                        <p:cTn id="26" dur="500"/>
                                        <p:tgtEl>
                                          <p:spTgt spid="70659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0" grpId="0" animBg="1"/>
      <p:bldP spid="706593" grpId="0" animBg="1" autoUpdateAnimBg="0"/>
      <p:bldP spid="706594" grpId="0" animBg="1" autoUpdateAnimBg="0"/>
      <p:bldP spid="706595" grpId="0" build="allAtOnce" animBg="1"/>
      <p:bldP spid="706597" grpId="0" animBg="1"/>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2706" name="Rectangle 2"/>
          <p:cNvSpPr>
            <a:spLocks noGrp="1" noChangeArrowheads="1"/>
          </p:cNvSpPr>
          <p:nvPr>
            <p:ph type="title"/>
          </p:nvPr>
        </p:nvSpPr>
        <p:spPr/>
        <p:txBody>
          <a:bodyPr>
            <a:normAutofit fontScale="90000"/>
          </a:bodyPr>
          <a:lstStyle/>
          <a:p>
            <a:r>
              <a:rPr lang="en-US" sz="3500" dirty="0"/>
              <a:t>Bargaining When Rights Belong to Recreational Users</a:t>
            </a:r>
          </a:p>
        </p:txBody>
      </p:sp>
      <p:sp>
        <p:nvSpPr>
          <p:cNvPr id="712707" name="Rectangle 3"/>
          <p:cNvSpPr>
            <a:spLocks noGrp="1" noChangeArrowheads="1"/>
          </p:cNvSpPr>
          <p:nvPr>
            <p:ph idx="1"/>
          </p:nvPr>
        </p:nvSpPr>
        <p:spPr/>
        <p:txBody>
          <a:bodyPr/>
          <a:lstStyle/>
          <a:p>
            <a:r>
              <a:rPr lang="en-US" dirty="0"/>
              <a:t>Bargaining will proceed analogously</a:t>
            </a:r>
          </a:p>
          <a:p>
            <a:r>
              <a:rPr lang="en-US" dirty="0"/>
              <a:t>An efficient outcome can be realized without government intervention</a:t>
            </a:r>
          </a:p>
        </p:txBody>
      </p:sp>
      <p:sp>
        <p:nvSpPr>
          <p:cNvPr id="5" name="Slide Number Placeholder 4"/>
          <p:cNvSpPr>
            <a:spLocks noGrp="1"/>
          </p:cNvSpPr>
          <p:nvPr>
            <p:ph type="sldNum" sz="quarter" idx="11"/>
          </p:nvPr>
        </p:nvSpPr>
        <p:spPr/>
        <p:txBody>
          <a:bodyPr/>
          <a:lstStyle/>
          <a:p>
            <a:fld id="{753FBF78-411A-4C0D-A5E5-1F9BE1E3E7C0}" type="slidenum">
              <a:rPr lang="en-US"/>
              <a:pPr/>
              <a:t>28</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2706"/>
                                        </p:tgtEl>
                                        <p:attrNameLst>
                                          <p:attrName>style.visibility</p:attrName>
                                        </p:attrNameLst>
                                      </p:cBhvr>
                                      <p:to>
                                        <p:strVal val="visible"/>
                                      </p:to>
                                    </p:set>
                                    <p:animEffect transition="in" filter="fade">
                                      <p:cBhvr>
                                        <p:cTn id="7" dur="2000"/>
                                        <p:tgtEl>
                                          <p:spTgt spid="71270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12707">
                                            <p:txEl>
                                              <p:pRg st="0" end="0"/>
                                            </p:txEl>
                                          </p:spTgt>
                                        </p:tgtEl>
                                        <p:attrNameLst>
                                          <p:attrName>style.visibility</p:attrName>
                                        </p:attrNameLst>
                                      </p:cBhvr>
                                      <p:to>
                                        <p:strVal val="visible"/>
                                      </p:to>
                                    </p:set>
                                    <p:animEffect transition="in" filter="wipe(left)">
                                      <p:cBhvr>
                                        <p:cTn id="12" dur="500"/>
                                        <p:tgtEl>
                                          <p:spTgt spid="71270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12707">
                                            <p:txEl>
                                              <p:pRg st="1" end="1"/>
                                            </p:txEl>
                                          </p:spTgt>
                                        </p:tgtEl>
                                        <p:attrNameLst>
                                          <p:attrName>style.visibility</p:attrName>
                                        </p:attrNameLst>
                                      </p:cBhvr>
                                      <p:to>
                                        <p:strVal val="visible"/>
                                      </p:to>
                                    </p:set>
                                    <p:animEffect transition="in" filter="wipe(left)">
                                      <p:cBhvr>
                                        <p:cTn id="17" dur="500"/>
                                        <p:tgtEl>
                                          <p:spTgt spid="71270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2706" grpId="0"/>
      <p:bldP spid="712707"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457200" y="457200"/>
            <a:ext cx="8534400" cy="1143000"/>
          </a:xfrm>
        </p:spPr>
        <p:txBody>
          <a:bodyPr/>
          <a:lstStyle/>
          <a:p>
            <a:r>
              <a:rPr lang="en-US" sz="3500" dirty="0"/>
              <a:t>Common Property Resources</a:t>
            </a:r>
            <a:br>
              <a:rPr lang="en-US" sz="3500" dirty="0"/>
            </a:br>
            <a:r>
              <a:rPr lang="en-US" sz="2700" dirty="0">
                <a:latin typeface="+mn-lt"/>
              </a:rPr>
              <a:t>Property Rights Poorly Defined</a:t>
            </a:r>
          </a:p>
        </p:txBody>
      </p:sp>
      <p:sp>
        <p:nvSpPr>
          <p:cNvPr id="95235" name="Rectangle 3"/>
          <p:cNvSpPr>
            <a:spLocks noGrp="1" noChangeArrowheads="1"/>
          </p:cNvSpPr>
          <p:nvPr>
            <p:ph idx="1"/>
          </p:nvPr>
        </p:nvSpPr>
        <p:spPr>
          <a:xfrm>
            <a:off x="381000" y="1905000"/>
            <a:ext cx="8458200" cy="3962400"/>
          </a:xfrm>
        </p:spPr>
        <p:txBody>
          <a:bodyPr/>
          <a:lstStyle/>
          <a:p>
            <a:r>
              <a:rPr lang="en-US" sz="2700" b="1" dirty="0">
                <a:solidFill>
                  <a:srgbClr val="2E5D7A"/>
                </a:solidFill>
              </a:rPr>
              <a:t>Common Property Resources</a:t>
            </a:r>
            <a:r>
              <a:rPr lang="en-US" sz="2700" dirty="0">
                <a:solidFill>
                  <a:srgbClr val="2E5D7A"/>
                </a:solidFill>
              </a:rPr>
              <a:t> </a:t>
            </a:r>
            <a:r>
              <a:rPr lang="en-US" sz="2700" dirty="0"/>
              <a:t>are those for which property rights are shared</a:t>
            </a:r>
          </a:p>
          <a:p>
            <a:r>
              <a:rPr lang="en-US" sz="2700" dirty="0"/>
              <a:t>Because property rights extend to more than one individual, they are not as clearly defined as for pure private goods</a:t>
            </a:r>
          </a:p>
          <a:p>
            <a:r>
              <a:rPr lang="en-US" sz="2700" dirty="0"/>
              <a:t>Problem is that public access without any control leads to exploitation, which in turn generates a negative externality</a:t>
            </a:r>
          </a:p>
          <a:p>
            <a:pPr lvl="1"/>
            <a:endParaRPr lang="en-US" sz="2400" dirty="0"/>
          </a:p>
        </p:txBody>
      </p:sp>
      <p:sp>
        <p:nvSpPr>
          <p:cNvPr id="5" name="Slide Number Placeholder 4"/>
          <p:cNvSpPr>
            <a:spLocks noGrp="1"/>
          </p:cNvSpPr>
          <p:nvPr>
            <p:ph type="sldNum" sz="quarter" idx="11"/>
          </p:nvPr>
        </p:nvSpPr>
        <p:spPr/>
        <p:txBody>
          <a:bodyPr/>
          <a:lstStyle/>
          <a:p>
            <a:fld id="{8048129F-FC99-40B8-AE0E-5A9AB691C83E}" type="slidenum">
              <a:rPr lang="en-US"/>
              <a:pPr/>
              <a:t>29</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5234"/>
                                        </p:tgtEl>
                                        <p:attrNameLst>
                                          <p:attrName>style.visibility</p:attrName>
                                        </p:attrNameLst>
                                      </p:cBhvr>
                                      <p:to>
                                        <p:strVal val="visible"/>
                                      </p:to>
                                    </p:set>
                                    <p:animEffect transition="in" filter="fade">
                                      <p:cBhvr>
                                        <p:cTn id="7" dur="2000"/>
                                        <p:tgtEl>
                                          <p:spTgt spid="9523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5235">
                                            <p:txEl>
                                              <p:pRg st="0" end="0"/>
                                            </p:txEl>
                                          </p:spTgt>
                                        </p:tgtEl>
                                        <p:attrNameLst>
                                          <p:attrName>style.visibility</p:attrName>
                                        </p:attrNameLst>
                                      </p:cBhvr>
                                      <p:to>
                                        <p:strVal val="visible"/>
                                      </p:to>
                                    </p:set>
                                    <p:animEffect transition="in" filter="wipe(left)">
                                      <p:cBhvr>
                                        <p:cTn id="12" dur="500"/>
                                        <p:tgtEl>
                                          <p:spTgt spid="9523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5235">
                                            <p:txEl>
                                              <p:pRg st="1" end="1"/>
                                            </p:txEl>
                                          </p:spTgt>
                                        </p:tgtEl>
                                        <p:attrNameLst>
                                          <p:attrName>style.visibility</p:attrName>
                                        </p:attrNameLst>
                                      </p:cBhvr>
                                      <p:to>
                                        <p:strVal val="visible"/>
                                      </p:to>
                                    </p:set>
                                    <p:animEffect transition="in" filter="wipe(left)">
                                      <p:cBhvr>
                                        <p:cTn id="17" dur="500"/>
                                        <p:tgtEl>
                                          <p:spTgt spid="9523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5235">
                                            <p:txEl>
                                              <p:pRg st="2" end="2"/>
                                            </p:txEl>
                                          </p:spTgt>
                                        </p:tgtEl>
                                        <p:attrNameLst>
                                          <p:attrName>style.visibility</p:attrName>
                                        </p:attrNameLst>
                                      </p:cBhvr>
                                      <p:to>
                                        <p:strVal val="visible"/>
                                      </p:to>
                                    </p:set>
                                    <p:animEffect transition="in" filter="wipe(left)">
                                      <p:cBhvr>
                                        <p:cTn id="22" dur="500"/>
                                        <p:tgtEl>
                                          <p:spTgt spid="9523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234" grpId="0"/>
      <p:bldP spid="95235"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1682" name="Rectangle 2"/>
          <p:cNvSpPr>
            <a:spLocks noGrp="1" noChangeArrowheads="1"/>
          </p:cNvSpPr>
          <p:nvPr>
            <p:ph type="title"/>
          </p:nvPr>
        </p:nvSpPr>
        <p:spPr/>
        <p:txBody>
          <a:bodyPr>
            <a:normAutofit fontScale="90000"/>
          </a:bodyPr>
          <a:lstStyle/>
          <a:p>
            <a:r>
              <a:rPr lang="en-US" dirty="0"/>
              <a:t>Solution to Externalities</a:t>
            </a:r>
            <a:br>
              <a:rPr lang="en-US" dirty="0"/>
            </a:br>
            <a:r>
              <a:rPr lang="en-US" sz="2700" dirty="0"/>
              <a:t>Government Intervention</a:t>
            </a:r>
          </a:p>
        </p:txBody>
      </p:sp>
      <p:sp>
        <p:nvSpPr>
          <p:cNvPr id="711683" name="Rectangle 3"/>
          <p:cNvSpPr>
            <a:spLocks noGrp="1" noChangeArrowheads="1"/>
          </p:cNvSpPr>
          <p:nvPr>
            <p:ph idx="1"/>
          </p:nvPr>
        </p:nvSpPr>
        <p:spPr>
          <a:xfrm>
            <a:off x="990600" y="1905000"/>
            <a:ext cx="7848600" cy="3668713"/>
          </a:xfrm>
        </p:spPr>
        <p:txBody>
          <a:bodyPr/>
          <a:lstStyle/>
          <a:p>
            <a:r>
              <a:rPr lang="en-US" dirty="0"/>
              <a:t>Internalize externality by:</a:t>
            </a:r>
          </a:p>
          <a:p>
            <a:pPr lvl="1"/>
            <a:r>
              <a:rPr lang="en-US" dirty="0"/>
              <a:t>Assigning property rights, OR</a:t>
            </a:r>
          </a:p>
          <a:p>
            <a:pPr lvl="1"/>
            <a:r>
              <a:rPr lang="en-US" dirty="0"/>
              <a:t>Set policy prescription, such as:</a:t>
            </a:r>
          </a:p>
          <a:p>
            <a:pPr lvl="2"/>
            <a:r>
              <a:rPr lang="en-US" dirty="0"/>
              <a:t>Set standards on pollution allowed</a:t>
            </a:r>
          </a:p>
          <a:p>
            <a:pPr lvl="2">
              <a:lnSpc>
                <a:spcPct val="110000"/>
              </a:lnSpc>
            </a:pPr>
            <a:r>
              <a:rPr lang="en-US" dirty="0"/>
              <a:t>Tax polluter equal to MEC at Q</a:t>
            </a:r>
            <a:r>
              <a:rPr lang="en-US" baseline="-25000" dirty="0"/>
              <a:t>E</a:t>
            </a:r>
          </a:p>
          <a:p>
            <a:pPr lvl="2"/>
            <a:r>
              <a:rPr lang="en-US" dirty="0"/>
              <a:t>Establish a market and price for pollution</a:t>
            </a:r>
          </a:p>
        </p:txBody>
      </p:sp>
      <p:sp>
        <p:nvSpPr>
          <p:cNvPr id="5" name="Slide Number Placeholder 4"/>
          <p:cNvSpPr>
            <a:spLocks noGrp="1"/>
          </p:cNvSpPr>
          <p:nvPr>
            <p:ph type="sldNum" sz="quarter" idx="11"/>
          </p:nvPr>
        </p:nvSpPr>
        <p:spPr/>
        <p:txBody>
          <a:bodyPr/>
          <a:lstStyle/>
          <a:p>
            <a:fld id="{B5A3FD33-CE4B-45B5-AD0F-98C3653D5793}" type="slidenum">
              <a:rPr lang="en-US"/>
              <a:pPr/>
              <a:t>30</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711683">
                                            <p:txEl>
                                              <p:pRg st="0" end="0"/>
                                            </p:txEl>
                                          </p:spTgt>
                                        </p:tgtEl>
                                        <p:attrNameLst>
                                          <p:attrName>style.visibility</p:attrName>
                                        </p:attrNameLst>
                                      </p:cBhvr>
                                      <p:to>
                                        <p:strVal val="visible"/>
                                      </p:to>
                                    </p:set>
                                    <p:animEffect transition="in" filter="slide(fromTop)">
                                      <p:cBhvr>
                                        <p:cTn id="7" dur="500"/>
                                        <p:tgtEl>
                                          <p:spTgt spid="71168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1" fill="hold" grpId="0" nodeType="clickEffect">
                                  <p:stCondLst>
                                    <p:cond delay="0"/>
                                  </p:stCondLst>
                                  <p:childTnLst>
                                    <p:set>
                                      <p:cBhvr>
                                        <p:cTn id="11" dur="1" fill="hold">
                                          <p:stCondLst>
                                            <p:cond delay="0"/>
                                          </p:stCondLst>
                                        </p:cTn>
                                        <p:tgtEl>
                                          <p:spTgt spid="711683">
                                            <p:txEl>
                                              <p:pRg st="1" end="1"/>
                                            </p:txEl>
                                          </p:spTgt>
                                        </p:tgtEl>
                                        <p:attrNameLst>
                                          <p:attrName>style.visibility</p:attrName>
                                        </p:attrNameLst>
                                      </p:cBhvr>
                                      <p:to>
                                        <p:strVal val="visible"/>
                                      </p:to>
                                    </p:set>
                                    <p:animEffect transition="in" filter="slide(fromTop)">
                                      <p:cBhvr>
                                        <p:cTn id="12" dur="500"/>
                                        <p:tgtEl>
                                          <p:spTgt spid="71168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1" fill="hold" grpId="0" nodeType="clickEffect">
                                  <p:stCondLst>
                                    <p:cond delay="0"/>
                                  </p:stCondLst>
                                  <p:childTnLst>
                                    <p:set>
                                      <p:cBhvr>
                                        <p:cTn id="16" dur="1" fill="hold">
                                          <p:stCondLst>
                                            <p:cond delay="0"/>
                                          </p:stCondLst>
                                        </p:cTn>
                                        <p:tgtEl>
                                          <p:spTgt spid="711683">
                                            <p:txEl>
                                              <p:pRg st="2" end="2"/>
                                            </p:txEl>
                                          </p:spTgt>
                                        </p:tgtEl>
                                        <p:attrNameLst>
                                          <p:attrName>style.visibility</p:attrName>
                                        </p:attrNameLst>
                                      </p:cBhvr>
                                      <p:to>
                                        <p:strVal val="visible"/>
                                      </p:to>
                                    </p:set>
                                    <p:animEffect transition="in" filter="slide(fromTop)">
                                      <p:cBhvr>
                                        <p:cTn id="17" dur="500"/>
                                        <p:tgtEl>
                                          <p:spTgt spid="711683">
                                            <p:txEl>
                                              <p:pRg st="2" end="2"/>
                                            </p:txEl>
                                          </p:spTgt>
                                        </p:tgtEl>
                                      </p:cBhvr>
                                    </p:animEffect>
                                  </p:childTnLst>
                                </p:cTn>
                              </p:par>
                              <p:par>
                                <p:cTn id="18" presetID="12" presetClass="entr" presetSubtype="1" fill="hold" grpId="0" nodeType="withEffect">
                                  <p:stCondLst>
                                    <p:cond delay="0"/>
                                  </p:stCondLst>
                                  <p:childTnLst>
                                    <p:set>
                                      <p:cBhvr>
                                        <p:cTn id="19" dur="1" fill="hold">
                                          <p:stCondLst>
                                            <p:cond delay="0"/>
                                          </p:stCondLst>
                                        </p:cTn>
                                        <p:tgtEl>
                                          <p:spTgt spid="711683">
                                            <p:txEl>
                                              <p:pRg st="3" end="3"/>
                                            </p:txEl>
                                          </p:spTgt>
                                        </p:tgtEl>
                                        <p:attrNameLst>
                                          <p:attrName>style.visibility</p:attrName>
                                        </p:attrNameLst>
                                      </p:cBhvr>
                                      <p:to>
                                        <p:strVal val="visible"/>
                                      </p:to>
                                    </p:set>
                                    <p:animEffect transition="in" filter="slide(fromTop)">
                                      <p:cBhvr>
                                        <p:cTn id="20" dur="500"/>
                                        <p:tgtEl>
                                          <p:spTgt spid="711683">
                                            <p:txEl>
                                              <p:pRg st="3" end="3"/>
                                            </p:txEl>
                                          </p:spTgt>
                                        </p:tgtEl>
                                      </p:cBhvr>
                                    </p:animEffect>
                                  </p:childTnLst>
                                </p:cTn>
                              </p:par>
                              <p:par>
                                <p:cTn id="21" presetID="12" presetClass="entr" presetSubtype="1" fill="hold" grpId="0" nodeType="withEffect">
                                  <p:stCondLst>
                                    <p:cond delay="0"/>
                                  </p:stCondLst>
                                  <p:childTnLst>
                                    <p:set>
                                      <p:cBhvr>
                                        <p:cTn id="22" dur="1" fill="hold">
                                          <p:stCondLst>
                                            <p:cond delay="0"/>
                                          </p:stCondLst>
                                        </p:cTn>
                                        <p:tgtEl>
                                          <p:spTgt spid="711683">
                                            <p:txEl>
                                              <p:pRg st="4" end="4"/>
                                            </p:txEl>
                                          </p:spTgt>
                                        </p:tgtEl>
                                        <p:attrNameLst>
                                          <p:attrName>style.visibility</p:attrName>
                                        </p:attrNameLst>
                                      </p:cBhvr>
                                      <p:to>
                                        <p:strVal val="visible"/>
                                      </p:to>
                                    </p:set>
                                    <p:animEffect transition="in" filter="slide(fromTop)">
                                      <p:cBhvr>
                                        <p:cTn id="23" dur="500"/>
                                        <p:tgtEl>
                                          <p:spTgt spid="711683">
                                            <p:txEl>
                                              <p:pRg st="4" end="4"/>
                                            </p:txEl>
                                          </p:spTgt>
                                        </p:tgtEl>
                                      </p:cBhvr>
                                    </p:animEffect>
                                  </p:childTnLst>
                                </p:cTn>
                              </p:par>
                              <p:par>
                                <p:cTn id="24" presetID="12" presetClass="entr" presetSubtype="1" fill="hold" grpId="0" nodeType="withEffect">
                                  <p:stCondLst>
                                    <p:cond delay="0"/>
                                  </p:stCondLst>
                                  <p:childTnLst>
                                    <p:set>
                                      <p:cBhvr>
                                        <p:cTn id="25" dur="1" fill="hold">
                                          <p:stCondLst>
                                            <p:cond delay="0"/>
                                          </p:stCondLst>
                                        </p:cTn>
                                        <p:tgtEl>
                                          <p:spTgt spid="711683">
                                            <p:txEl>
                                              <p:pRg st="5" end="5"/>
                                            </p:txEl>
                                          </p:spTgt>
                                        </p:tgtEl>
                                        <p:attrNameLst>
                                          <p:attrName>style.visibility</p:attrName>
                                        </p:attrNameLst>
                                      </p:cBhvr>
                                      <p:to>
                                        <p:strVal val="visible"/>
                                      </p:to>
                                    </p:set>
                                    <p:animEffect transition="in" filter="slide(fromTop)">
                                      <p:cBhvr>
                                        <p:cTn id="26" dur="500"/>
                                        <p:tgtEl>
                                          <p:spTgt spid="71168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1683" grpId="0" build="p" bldLvl="2" autoUpdateAnimBg="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351</TotalTime>
  <Words>2370</Words>
  <Application>Microsoft Office PowerPoint</Application>
  <PresentationFormat>On-screen Show (4:3)</PresentationFormat>
  <Paragraphs>288</Paragraphs>
  <Slides>30</Slides>
  <Notes>30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Symbol</vt:lpstr>
      <vt:lpstr>Wingdings</vt:lpstr>
      <vt:lpstr>Office Theme</vt:lpstr>
      <vt:lpstr>Modeling Market Failure</vt:lpstr>
      <vt:lpstr>Environmental Pollution A Market Failure</vt:lpstr>
      <vt:lpstr>Environmental Quality A Public Good</vt:lpstr>
      <vt:lpstr>A Public Goods Market for Environmental Quality</vt:lpstr>
      <vt:lpstr>Market Demand for a Public Good</vt:lpstr>
      <vt:lpstr>Market Demand for a Public Good</vt:lpstr>
      <vt:lpstr>Solution to Public Goods Dilemma Government Intervention</vt:lpstr>
      <vt:lpstr>Externality Approach</vt:lpstr>
      <vt:lpstr>Environmental Problems  A Negative Externality</vt:lpstr>
      <vt:lpstr>Environmental Problems  A Negative Externality</vt:lpstr>
      <vt:lpstr>Relationship Between Public Goods and Externalities</vt:lpstr>
      <vt:lpstr>Modeling a Negative Environmental Externality</vt:lpstr>
      <vt:lpstr>Finding a Competitive Solution Refined Petroleum Market (text example)</vt:lpstr>
      <vt:lpstr>Competitive Solution</vt:lpstr>
      <vt:lpstr>Finding an Efficient Solution Refined Petroleum Market</vt:lpstr>
      <vt:lpstr>Efficient Solution</vt:lpstr>
      <vt:lpstr>MSC, MPC, MPB Graph</vt:lpstr>
      <vt:lpstr>Observations</vt:lpstr>
      <vt:lpstr>Measuring Society’s Net Gain From Restoring Efficiency</vt:lpstr>
      <vt:lpstr>Measuring Society’s Net Gain Refined Petroleum Market</vt:lpstr>
      <vt:lpstr>Important Observations</vt:lpstr>
      <vt:lpstr>Absence of Property Rights</vt:lpstr>
      <vt:lpstr>Property Rights</vt:lpstr>
      <vt:lpstr>Coase Theorem</vt:lpstr>
      <vt:lpstr>Building the Model Refined Petroleum Market</vt:lpstr>
      <vt:lpstr>Bargaining When Rights Belong to Refineries</vt:lpstr>
      <vt:lpstr>Bargaining Process</vt:lpstr>
      <vt:lpstr>Bargaining When Rights Belong to Recreational Users</vt:lpstr>
      <vt:lpstr>Common Property Resources Property Rights Poorly Defined</vt:lpstr>
      <vt:lpstr>Solution to Externalities Government Intervention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se046</dc:creator>
  <cp:lastModifiedBy>Anthony Burns</cp:lastModifiedBy>
  <cp:revision>67</cp:revision>
  <cp:lastPrinted>2020-02-07T08:34:17Z</cp:lastPrinted>
  <dcterms:created xsi:type="dcterms:W3CDTF">2019-08-19T12:27:56Z</dcterms:created>
  <dcterms:modified xsi:type="dcterms:W3CDTF">2021-04-27T11:32:00Z</dcterms:modified>
</cp:coreProperties>
</file>