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7" r:id="rId3"/>
    <p:sldId id="302" r:id="rId4"/>
    <p:sldId id="303" r:id="rId5"/>
    <p:sldId id="304" r:id="rId6"/>
    <p:sldId id="307" r:id="rId7"/>
    <p:sldId id="310" r:id="rId8"/>
    <p:sldId id="264" r:id="rId9"/>
    <p:sldId id="292" r:id="rId10"/>
    <p:sldId id="331" r:id="rId11"/>
    <p:sldId id="320" r:id="rId12"/>
    <p:sldId id="332" r:id="rId13"/>
    <p:sldId id="321" r:id="rId14"/>
    <p:sldId id="334" r:id="rId15"/>
    <p:sldId id="329" r:id="rId16"/>
    <p:sldId id="297" r:id="rId17"/>
    <p:sldId id="30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2588" autoAdjust="0"/>
    <p:restoredTop sz="94660"/>
  </p:normalViewPr>
  <p:slideViewPr>
    <p:cSldViewPr snapToGrid="0">
      <p:cViewPr varScale="1">
        <p:scale>
          <a:sx n="39" d="100"/>
          <a:sy n="39" d="100"/>
        </p:scale>
        <p:origin x="200" y="1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52EC4D-8A9F-4CB7-9A66-FE247B196687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0A4301-5F6D-434F-98D6-E94D9F95BF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156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2941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144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4064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887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311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657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626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722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9282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152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0957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480C9EF-47C5-4F9B-AD94-38ED894B5BE1}" type="datetimeFigureOut">
              <a:rPr lang="en-GB" smtClean="0"/>
              <a:t>26/01/2021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1D7E9C20-2B9B-4C8C-98A3-52CEBC33020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6420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 Healthier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WbFGA (2015)</a:t>
            </a:r>
          </a:p>
          <a:p>
            <a:r>
              <a:rPr lang="en-GB" dirty="0"/>
              <a:t>7 Development Goals </a:t>
            </a:r>
          </a:p>
        </p:txBody>
      </p:sp>
    </p:spTree>
    <p:extLst>
      <p:ext uri="{BB962C8B-B14F-4D97-AF65-F5344CB8AC3E}">
        <p14:creationId xmlns:p14="http://schemas.microsoft.com/office/powerpoint/2010/main" val="2849055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Overview: A Healthier Wales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308860"/>
            <a:ext cx="9720073" cy="4023360"/>
          </a:xfrm>
        </p:spPr>
        <p:txBody>
          <a:bodyPr/>
          <a:lstStyle/>
          <a:p>
            <a:pPr marL="0" indent="0">
              <a:buNone/>
            </a:pPr>
            <a:r>
              <a:rPr lang="en-GB" sz="4000" i="1" dirty="0"/>
              <a:t>A society in which people’s physical and mental well-being is maximised …</a:t>
            </a:r>
          </a:p>
          <a:p>
            <a:pPr marL="0" indent="0">
              <a:buNone/>
            </a:pPr>
            <a:r>
              <a:rPr lang="en-GB" sz="4000" i="1" dirty="0"/>
              <a:t>         and in which choices and behaviours that benefit future health are understood.</a:t>
            </a:r>
          </a:p>
        </p:txBody>
      </p:sp>
    </p:spTree>
    <p:extLst>
      <p:ext uri="{BB962C8B-B14F-4D97-AF65-F5344CB8AC3E}">
        <p14:creationId xmlns:p14="http://schemas.microsoft.com/office/powerpoint/2010/main" val="3075382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in wales: an overview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1655" y="1679180"/>
            <a:ext cx="4301064" cy="4629546"/>
          </a:xfrm>
        </p:spPr>
      </p:pic>
    </p:spTree>
    <p:extLst>
      <p:ext uri="{BB962C8B-B14F-4D97-AF65-F5344CB8AC3E}">
        <p14:creationId xmlns:p14="http://schemas.microsoft.com/office/powerpoint/2010/main" val="3084904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abmu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3135" y="450576"/>
            <a:ext cx="3388846" cy="4428612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EF4ADCE-7D97-46BF-A41F-6A19AA7D0B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648" t="39578" r="14687" b="45623"/>
          <a:stretch/>
        </p:blipFill>
        <p:spPr>
          <a:xfrm>
            <a:off x="5923722" y="5117727"/>
            <a:ext cx="5977788" cy="11550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10DB41-7123-43BA-B839-1BBF29038464}"/>
              </a:ext>
            </a:extLst>
          </p:cNvPr>
          <p:cNvSpPr txBox="1"/>
          <p:nvPr/>
        </p:nvSpPr>
        <p:spPr>
          <a:xfrm>
            <a:off x="1061909" y="1910847"/>
            <a:ext cx="5155095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2.3 Million patient contacts per year (270,000 mental health and 900,000 seen in the community)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2,239 beds across all hospitals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500,000 </a:t>
            </a:r>
            <a:r>
              <a:rPr lang="en-GB" sz="3000" dirty="0" err="1"/>
              <a:t>xrays</a:t>
            </a:r>
            <a:r>
              <a:rPr lang="en-GB" sz="3000" dirty="0"/>
              <a:t> per year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6.3 million blood tests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Over 70,000 emergency admissions </a:t>
            </a:r>
          </a:p>
        </p:txBody>
      </p:sp>
    </p:spTree>
    <p:extLst>
      <p:ext uri="{BB962C8B-B14F-4D97-AF65-F5344CB8AC3E}">
        <p14:creationId xmlns:p14="http://schemas.microsoft.com/office/powerpoint/2010/main" val="3112991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Hywel </a:t>
            </a:r>
            <a:r>
              <a:rPr lang="en-GB" dirty="0" err="1"/>
              <a:t>dda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354" y="3220279"/>
            <a:ext cx="7629732" cy="2641765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7E49F99-0D4E-4484-B383-418D1EED38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180" t="28739" r="44804" b="30390"/>
          <a:stretch/>
        </p:blipFill>
        <p:spPr>
          <a:xfrm>
            <a:off x="8112194" y="3220279"/>
            <a:ext cx="4079806" cy="337682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120691-CE64-4513-BA08-82E18A9AA6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909" y="147480"/>
            <a:ext cx="5772150" cy="2505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847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NHS TRUSTS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8B81FF1-FE15-4E4B-BD99-AB72D20FF9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29065" y="3902822"/>
            <a:ext cx="6986622" cy="200575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57B139-E3A2-48CF-9913-5B19ADB87C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6438" y="1455563"/>
            <a:ext cx="4957762" cy="149961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6880AE-E4F8-45F3-A35E-7371729B6A1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213" y="2325909"/>
            <a:ext cx="2919413" cy="3074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862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89D60-CBBC-4CF7-968B-85BDB3F96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Nhs</a:t>
            </a:r>
            <a:r>
              <a:rPr lang="en-GB" dirty="0"/>
              <a:t> and employment (2015 – 2016 stats)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B3C62-AD31-40D9-8D44-ED26756B1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590261"/>
            <a:ext cx="9720073" cy="526773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total number of directly employed NHS staff increased by 3.2%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Medical &amp; dental staff increased by 1.8%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Hospital medical and dental consultants increased by 2.9%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Nursing, midwifery and health visiting staff increased by 2.5%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Scientific, therapeutic &amp; technical staff increased by 3.8%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Administration &amp; estates staff increased by 5.4%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Other staff (including healthcare assistants, support staff and ambulance staff) increased by 1.8%</a:t>
            </a:r>
          </a:p>
        </p:txBody>
      </p:sp>
    </p:spTree>
    <p:extLst>
      <p:ext uri="{BB962C8B-B14F-4D97-AF65-F5344CB8AC3E}">
        <p14:creationId xmlns:p14="http://schemas.microsoft.com/office/powerpoint/2010/main" val="20311008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8226" y="66232"/>
            <a:ext cx="9720072" cy="1499616"/>
          </a:xfrm>
        </p:spPr>
        <p:txBody>
          <a:bodyPr/>
          <a:lstStyle/>
          <a:p>
            <a:r>
              <a:rPr lang="en-GB" dirty="0"/>
              <a:t>Current New Health Drivers 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7823325"/>
              </p:ext>
            </p:extLst>
          </p:nvPr>
        </p:nvGraphicFramePr>
        <p:xfrm>
          <a:off x="2032000" y="1372394"/>
          <a:ext cx="8128000" cy="5234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28000">
                  <a:extLst>
                    <a:ext uri="{9D8B030D-6E8A-4147-A177-3AD203B41FA5}">
                      <a16:colId xmlns:a16="http://schemas.microsoft.com/office/drawing/2014/main" val="703655392"/>
                    </a:ext>
                  </a:extLst>
                </a:gridCol>
              </a:tblGrid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336741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Adverse Childhood Experiences (ACEs)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43270"/>
                  </a:ext>
                </a:extLst>
              </a:tr>
              <a:tr h="697136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Domestic Abuse and Sexual Violence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6308740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Child Sexual Exploitation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0586488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Human Trafficking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2112490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Radicalisation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0722951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Cultural Issues (including FGM)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25746227"/>
                  </a:ext>
                </a:extLst>
              </a:tr>
              <a:tr h="648144">
                <a:tc>
                  <a:txBody>
                    <a:bodyPr/>
                    <a:lstStyle/>
                    <a:p>
                      <a:pPr algn="ctr"/>
                      <a:r>
                        <a:rPr lang="en-GB" sz="3300" dirty="0"/>
                        <a:t>Alcohol Consumption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3257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90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Further work in Wales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4000" dirty="0"/>
              <a:t>Changes to how health and social care is taught and assessed in Wales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/>
              <a:t>A cohesion of health and social care policy to safeguard population and raise levels of wellbeing (i.e. ‘Working Together to Safeguard People’)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/>
              <a:t>All Wales Child Protection Procedures to be refreshed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/>
              <a:t>Female Genital Mutilation (FGM) is technically a crime in Wales as it is a part of the Serious Crime Act (2015) with a MANDATORY REPORTING DUTY for all health professionals, social care professionals and teachers in England and Wales (FGM in under 18 year olds MUST be reported to the police)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4000" dirty="0"/>
              <a:t>Well-being of Future Generations (Wales) Act 2015 and Social Services and Well-being (Wales) Act 2014 cohesion, implementation and measurement affects all healthcare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4000" dirty="0"/>
          </a:p>
          <a:p>
            <a:pPr>
              <a:buFont typeface="Wingdings" panose="05000000000000000000" pitchFamily="2" charset="2"/>
              <a:buChar char="q"/>
            </a:pPr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3472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21F4AB9-31AE-4D71-9737-2986E2E4927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Wbfga</a:t>
            </a:r>
            <a:r>
              <a:rPr lang="en-GB" dirty="0"/>
              <a:t> (wales) (2015)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1A1B273-32EA-4DF7-AAF9-B2C887AF15E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62766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243B6-5176-4FCC-A559-8A7ACC9E5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WALES, HEALTH AND WBFGA (2015)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AF495-6758-4157-ACAA-58360A18A1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709530"/>
            <a:ext cx="9720073" cy="45998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Challenges: climate change, poverty, health inequalities and jobs and growth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Sustainable development principle - meeting the needs of the present without compromising the ability of future generations to meet their own needs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Establishment of Public Services Board (PSB) in each local authority area in Wales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Each UHB must work in partnership with PSB partners to improve the economic, social, environmental and cultural well-being of area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Working to achieve the 7 well-being goals</a:t>
            </a:r>
          </a:p>
          <a:p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6038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430C2-DCED-4681-A308-F407A6D99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public bodies INCLUDED IN THE ACT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CF061-6106-4FB0-B678-232513849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826" y="1497495"/>
            <a:ext cx="10280375" cy="5168347"/>
          </a:xfrm>
        </p:spPr>
        <p:txBody>
          <a:bodyPr>
            <a:normAutofit lnSpcReduction="10000"/>
          </a:bodyPr>
          <a:lstStyle/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Welsh Ministers Local Authorities 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Local Health Boards 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NHS Trusts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National Park Authorities (Brecon Beacons, Pembrokeshire Coast, Snowdonia)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Fire and Rescue Authorities (Mid and West Wales, North Wales and South Wales)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Natural Resources Wales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The Higher Education Funding Council for Wales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The Arts Council of Wales 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Sports Council of Wales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National Library of Wales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GB" dirty="0"/>
              <a:t>National Museum of Wales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1572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8CF00-29A6-469D-A8B4-1F49B8345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WAYS OF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8C9F3-6501-4669-A454-29CAB2F09F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5 Aspects: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Prevention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Integration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Collaboration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Involvement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Thinking long-term</a:t>
            </a:r>
          </a:p>
        </p:txBody>
      </p:sp>
    </p:spTree>
    <p:extLst>
      <p:ext uri="{BB962C8B-B14F-4D97-AF65-F5344CB8AC3E}">
        <p14:creationId xmlns:p14="http://schemas.microsoft.com/office/powerpoint/2010/main" val="41029345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FFC94-0022-4FB4-8E04-A537B715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CF7AC-C6C0-423C-815B-D2454FE55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Health is a devolved area in Wales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Health and social care services are merging to improve service delivery and raise levels of health and wellbeing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There are health drivers in Wales that are more focused on than others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The WBFGA exists to improve cohesion and partnership working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88345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AB5596-9D4D-4F49-B98D-5043DFEF061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quiz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B765037-FBD3-4445-A918-541E0F474D7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Healthier Wales</a:t>
            </a:r>
          </a:p>
        </p:txBody>
      </p:sp>
    </p:spTree>
    <p:extLst>
      <p:ext uri="{BB962C8B-B14F-4D97-AF65-F5344CB8AC3E}">
        <p14:creationId xmlns:p14="http://schemas.microsoft.com/office/powerpoint/2010/main" val="29957112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Well-being Statement (2016)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25296"/>
            <a:ext cx="11353800" cy="647395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Making sure you have your rights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Being physically, mentally and emotionally happy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You are protected from abuse, harm and neglect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Having education, training, sports and play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Positive relationships with family and friends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Being part of the community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Having a social life and enough money to live a healthy life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Having a good home</a:t>
            </a:r>
          </a:p>
          <a:p>
            <a:pPr marL="457200" indent="-457200">
              <a:buFont typeface="+mj-lt"/>
              <a:buAutoNum type="arabicPeriod"/>
            </a:pP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r>
              <a:rPr lang="en-GB" dirty="0">
                <a:latin typeface="Verdana" pitchFamily="34" charset="0"/>
                <a:ea typeface="Verdana" pitchFamily="34" charset="0"/>
                <a:cs typeface="Verdana" pitchFamily="34" charset="0"/>
              </a:rPr>
              <a:t>Choose ONE to discuss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30007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the following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would you ‘list’ the Current New Health Drivers in Wales in order of importance?</a:t>
            </a:r>
          </a:p>
        </p:txBody>
      </p:sp>
    </p:spTree>
    <p:extLst>
      <p:ext uri="{BB962C8B-B14F-4D97-AF65-F5344CB8AC3E}">
        <p14:creationId xmlns:p14="http://schemas.microsoft.com/office/powerpoint/2010/main" val="23153999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891</TotalTime>
  <Words>661</Words>
  <Application>Microsoft Macintosh PowerPoint</Application>
  <PresentationFormat>Widescreen</PresentationFormat>
  <Paragraphs>89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Tw Cen MT</vt:lpstr>
      <vt:lpstr>Tw Cen MT Condensed</vt:lpstr>
      <vt:lpstr>Verdana</vt:lpstr>
      <vt:lpstr>Wingdings</vt:lpstr>
      <vt:lpstr>Wingdings 3</vt:lpstr>
      <vt:lpstr>Integral</vt:lpstr>
      <vt:lpstr>A Healthier Wales</vt:lpstr>
      <vt:lpstr>Overview: A Healthier Wales </vt:lpstr>
      <vt:lpstr>Health in wales: an overview</vt:lpstr>
      <vt:lpstr>abmu</vt:lpstr>
      <vt:lpstr>Hywel dda</vt:lpstr>
      <vt:lpstr>NHS TRUSTS</vt:lpstr>
      <vt:lpstr>Nhs and employment (2015 – 2016 stats)</vt:lpstr>
      <vt:lpstr>Current New Health Drivers in Wales</vt:lpstr>
      <vt:lpstr>Further work in Wales </vt:lpstr>
      <vt:lpstr>Wbfga (wales) (2015)</vt:lpstr>
      <vt:lpstr>WALES, HEALTH AND WBFGA (2015)</vt:lpstr>
      <vt:lpstr>public bodies INCLUDED IN THE ACT </vt:lpstr>
      <vt:lpstr>WAYS OF WORKING</vt:lpstr>
      <vt:lpstr>conclusion</vt:lpstr>
      <vt:lpstr>quiz</vt:lpstr>
      <vt:lpstr>  Well-being Statement (2016)   </vt:lpstr>
      <vt:lpstr>Consider the following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Healthier Wales</dc:title>
  <dc:creator>Tania Gulliford</dc:creator>
  <cp:lastModifiedBy>Taniamichelle333@outlook.com</cp:lastModifiedBy>
  <cp:revision>32</cp:revision>
  <dcterms:created xsi:type="dcterms:W3CDTF">2017-03-29T09:36:58Z</dcterms:created>
  <dcterms:modified xsi:type="dcterms:W3CDTF">2021-01-26T20:01:45Z</dcterms:modified>
</cp:coreProperties>
</file>