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613"/>
    <p:restoredTop sz="94648"/>
  </p:normalViewPr>
  <p:slideViewPr>
    <p:cSldViewPr snapToGrid="0" snapToObjects="1">
      <p:cViewPr varScale="1">
        <p:scale>
          <a:sx n="111" d="100"/>
          <a:sy n="111" d="100"/>
        </p:scale>
        <p:origin x="232"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77220-F0DF-9043-B45A-21FF876AF9C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2C4A2BB-33D5-9A40-9598-BFA67A4DA1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9CD2C8E-D1E5-5843-B886-E1017F1FE54F}"/>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5" name="Footer Placeholder 4">
            <a:extLst>
              <a:ext uri="{FF2B5EF4-FFF2-40B4-BE49-F238E27FC236}">
                <a16:creationId xmlns:a16="http://schemas.microsoft.com/office/drawing/2014/main" id="{01424D7E-59C9-1845-9D7E-1AD261F253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F59705-5C57-D84C-90E4-D3427698B0BE}"/>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1249388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A1C2E-E348-3A48-B1A6-C9F1A709CA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4F86E4-0ABF-ED40-9141-4EB78CC068C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9552D8-AF0E-6847-B5AB-D2A7CEEE4E7F}"/>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5" name="Footer Placeholder 4">
            <a:extLst>
              <a:ext uri="{FF2B5EF4-FFF2-40B4-BE49-F238E27FC236}">
                <a16:creationId xmlns:a16="http://schemas.microsoft.com/office/drawing/2014/main" id="{7BD9CD99-CCDE-C540-B8AC-EDB073091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D757A8-40E0-FB4E-84A5-AC6D55B94F51}"/>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73957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96810-B2EF-3E41-A302-3ED0B7E6741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3257E3-7A43-464C-8F13-56362CAC2A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260F4D-64CF-DD42-898C-64BCE1EA5934}"/>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5" name="Footer Placeholder 4">
            <a:extLst>
              <a:ext uri="{FF2B5EF4-FFF2-40B4-BE49-F238E27FC236}">
                <a16:creationId xmlns:a16="http://schemas.microsoft.com/office/drawing/2014/main" id="{0EF79AF7-6A0B-FF4E-AE04-11F2B18E1A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BE0006-2731-B547-AC08-5F0BE8C8B56B}"/>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2987468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5E1E-6D48-8D4F-B27E-7BA4227E4A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8D4058D-2D96-FB4F-864D-AF1E2CF1711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7828C81-C339-1044-9B94-72410D25342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672CF7-2A0F-4C47-BC7B-A5C631F5B82F}"/>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6" name="Footer Placeholder 5">
            <a:extLst>
              <a:ext uri="{FF2B5EF4-FFF2-40B4-BE49-F238E27FC236}">
                <a16:creationId xmlns:a16="http://schemas.microsoft.com/office/drawing/2014/main" id="{C0D9DDD3-6BB4-DD49-A8EA-33272ACCB5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5CFC9C-616A-AD49-8E31-411FE5FEF245}"/>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3880076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EDF60-A96F-C44C-919D-6FD878A1DE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86C34E-A1D8-504B-89B6-C503A904D5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F04AC9-9DF8-BB4B-BCCE-19EDAE5E2C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9471544-CDBB-6843-9473-9BEDD3AABF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0DE27BC-E28C-504F-922B-A2742754BB0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4FAD4EA-CB69-3440-A7DE-7103D556984E}"/>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8" name="Footer Placeholder 7">
            <a:extLst>
              <a:ext uri="{FF2B5EF4-FFF2-40B4-BE49-F238E27FC236}">
                <a16:creationId xmlns:a16="http://schemas.microsoft.com/office/drawing/2014/main" id="{61CCD1B1-9CEC-C14E-AF65-EF002C6347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C1C9C3A-C3C6-C84B-9B79-7BA4C7DAFEC2}"/>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134612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D4D16-C76F-2042-AD35-8A7809B725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9FEB54A-2288-5246-8F17-B7D62A89110E}"/>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4" name="Footer Placeholder 3">
            <a:extLst>
              <a:ext uri="{FF2B5EF4-FFF2-40B4-BE49-F238E27FC236}">
                <a16:creationId xmlns:a16="http://schemas.microsoft.com/office/drawing/2014/main" id="{B0BD0B37-893F-C44C-8433-A8B322C5A5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A7DA6E-4E17-1E44-9720-8B3422243395}"/>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2972350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6D3294-1933-AE48-9E14-043B6DB071AD}"/>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3" name="Footer Placeholder 2">
            <a:extLst>
              <a:ext uri="{FF2B5EF4-FFF2-40B4-BE49-F238E27FC236}">
                <a16:creationId xmlns:a16="http://schemas.microsoft.com/office/drawing/2014/main" id="{EE7B2FAD-C14E-1448-B5B4-BDB35384D3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F23163C-0442-A847-83C7-F675AB2E9508}"/>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3154060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B909E-04ED-4440-8685-24524FE31E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08ADFF4-FD26-3243-9EAF-80746624B6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CBB7551-2178-6F43-9FEF-8C4FBFA30F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56FDED-0894-F749-860E-2E40036F048F}"/>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6" name="Footer Placeholder 5">
            <a:extLst>
              <a:ext uri="{FF2B5EF4-FFF2-40B4-BE49-F238E27FC236}">
                <a16:creationId xmlns:a16="http://schemas.microsoft.com/office/drawing/2014/main" id="{CB6472AE-8DBB-9249-BB72-7D030FC51E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EA7D63-88C4-5043-9791-9EDB86F65F7F}"/>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1406883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33E2-BDBB-CD4B-87E1-214280DB75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AB6139-0DEB-7E42-868B-E2BED64646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952858-A3F5-FD42-ADEF-C9E0DA4B8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CF1045-17A4-DF4E-AEFF-3878301AE57A}"/>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6" name="Footer Placeholder 5">
            <a:extLst>
              <a:ext uri="{FF2B5EF4-FFF2-40B4-BE49-F238E27FC236}">
                <a16:creationId xmlns:a16="http://schemas.microsoft.com/office/drawing/2014/main" id="{DC3DDF9D-8E70-3840-986D-061DFE349F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FBE70A-6EA0-A242-959D-E194FC7ED7EA}"/>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2361510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61DA-124C-0B40-8508-DD4D8ABAA7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80BA2AF-2657-EC44-8F1A-2C00B1869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77623A-7487-9C4B-BF51-56319FC37E13}"/>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5" name="Footer Placeholder 4">
            <a:extLst>
              <a:ext uri="{FF2B5EF4-FFF2-40B4-BE49-F238E27FC236}">
                <a16:creationId xmlns:a16="http://schemas.microsoft.com/office/drawing/2014/main" id="{F462FE4D-2C7F-794F-B1C8-A60F2DF65F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C6F7D8-82AE-644C-A251-CD7792B5B4A5}"/>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2525067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DE7A8A-3F8E-0442-BA31-31AF88BCC86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732E9AD-1822-014D-9B58-90E41483B8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512770-DC43-B143-A3A6-D87FD5C27DF2}"/>
              </a:ext>
            </a:extLst>
          </p:cNvPr>
          <p:cNvSpPr>
            <a:spLocks noGrp="1"/>
          </p:cNvSpPr>
          <p:nvPr>
            <p:ph type="dt" sz="half" idx="10"/>
          </p:nvPr>
        </p:nvSpPr>
        <p:spPr/>
        <p:txBody>
          <a:bodyPr/>
          <a:lstStyle/>
          <a:p>
            <a:fld id="{EEAED31A-3F7E-7E4F-AFDF-2DBBF8FBCE4D}" type="datetimeFigureOut">
              <a:rPr lang="en-US" smtClean="0"/>
              <a:t>12/6/24</a:t>
            </a:fld>
            <a:endParaRPr lang="en-US"/>
          </a:p>
        </p:txBody>
      </p:sp>
      <p:sp>
        <p:nvSpPr>
          <p:cNvPr id="5" name="Footer Placeholder 4">
            <a:extLst>
              <a:ext uri="{FF2B5EF4-FFF2-40B4-BE49-F238E27FC236}">
                <a16:creationId xmlns:a16="http://schemas.microsoft.com/office/drawing/2014/main" id="{8E9AE359-BBA8-5744-9CDB-B6910F95A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D8D25F-B2DD-FE4C-B271-470A10BCF5FB}"/>
              </a:ext>
            </a:extLst>
          </p:cNvPr>
          <p:cNvSpPr>
            <a:spLocks noGrp="1"/>
          </p:cNvSpPr>
          <p:nvPr>
            <p:ph type="sldNum" sz="quarter" idx="12"/>
          </p:nvPr>
        </p:nvSpPr>
        <p:spPr/>
        <p:txBody>
          <a:bodyPr/>
          <a:lstStyle/>
          <a:p>
            <a:fld id="{DE77B1F0-A0A2-F045-82BF-5F4736698C1C}" type="slidenum">
              <a:rPr lang="en-US" smtClean="0"/>
              <a:t>‹#›</a:t>
            </a:fld>
            <a:endParaRPr lang="en-US"/>
          </a:p>
        </p:txBody>
      </p:sp>
    </p:spTree>
    <p:extLst>
      <p:ext uri="{BB962C8B-B14F-4D97-AF65-F5344CB8AC3E}">
        <p14:creationId xmlns:p14="http://schemas.microsoft.com/office/powerpoint/2010/main" val="1591509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2AD560-4929-0846-B2E6-ACBFA76F5A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CCA5C3A-59A9-AB42-8253-1FCC739B36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9F0AA6-EB75-624F-8429-3B4F260D5A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AED31A-3F7E-7E4F-AFDF-2DBBF8FBCE4D}" type="datetimeFigureOut">
              <a:rPr lang="en-US" smtClean="0"/>
              <a:t>12/6/24</a:t>
            </a:fld>
            <a:endParaRPr lang="en-US"/>
          </a:p>
        </p:txBody>
      </p:sp>
      <p:sp>
        <p:nvSpPr>
          <p:cNvPr id="5" name="Footer Placeholder 4">
            <a:extLst>
              <a:ext uri="{FF2B5EF4-FFF2-40B4-BE49-F238E27FC236}">
                <a16:creationId xmlns:a16="http://schemas.microsoft.com/office/drawing/2014/main" id="{63BC87A6-04B0-794F-AED3-3337A6B8DE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551716-344B-E54C-9434-12B197CEB7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77B1F0-A0A2-F045-82BF-5F4736698C1C}" type="slidenum">
              <a:rPr lang="en-US" smtClean="0"/>
              <a:t>‹#›</a:t>
            </a:fld>
            <a:endParaRPr lang="en-US"/>
          </a:p>
        </p:txBody>
      </p:sp>
    </p:spTree>
    <p:extLst>
      <p:ext uri="{BB962C8B-B14F-4D97-AF65-F5344CB8AC3E}">
        <p14:creationId xmlns:p14="http://schemas.microsoft.com/office/powerpoint/2010/main" val="1897960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668CAC50-2389-9066-550F-2B5B277D34F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02289-55A0-E146-AF61-417F0E85628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Business Presentation</a:t>
            </a:r>
          </a:p>
        </p:txBody>
      </p:sp>
      <p:sp>
        <p:nvSpPr>
          <p:cNvPr id="3" name="Subtitle 2">
            <a:extLst>
              <a:ext uri="{FF2B5EF4-FFF2-40B4-BE49-F238E27FC236}">
                <a16:creationId xmlns:a16="http://schemas.microsoft.com/office/drawing/2014/main" id="{523CC00D-DEE8-274E-80C4-E38C77A03A8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b="1">
                <a:solidFill>
                  <a:srgbClr val="FFFFFF"/>
                </a:solidFill>
              </a:rPr>
              <a:t>Student name: </a:t>
            </a:r>
            <a:r>
              <a:rPr lang="en-GB" b="1">
                <a:solidFill>
                  <a:srgbClr val="FFFFFF"/>
                </a:solidFill>
              </a:rPr>
              <a:t> </a:t>
            </a:r>
            <a:r>
              <a:rPr lang="en-GB" b="1" i="0">
                <a:solidFill>
                  <a:srgbClr val="FFFFFF"/>
                </a:solidFill>
                <a:effectLst/>
                <a:latin typeface="-apple-system"/>
              </a:rPr>
              <a:t>Iveta Ondikova</a:t>
            </a:r>
          </a:p>
          <a:p>
            <a:r>
              <a:rPr lang="en-GB" b="1">
                <a:solidFill>
                  <a:srgbClr val="FFFFFF"/>
                </a:solidFill>
                <a:latin typeface="-apple-system"/>
              </a:rPr>
              <a:t>Student ID: 2322230</a:t>
            </a:r>
            <a:endParaRPr lang="en-US" b="1">
              <a:solidFill>
                <a:srgbClr val="FFFFFF"/>
              </a:solidFill>
            </a:endParaRPr>
          </a:p>
        </p:txBody>
      </p:sp>
    </p:spTree>
    <p:extLst>
      <p:ext uri="{BB962C8B-B14F-4D97-AF65-F5344CB8AC3E}">
        <p14:creationId xmlns:p14="http://schemas.microsoft.com/office/powerpoint/2010/main" val="2306600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78EA62-DBDA-3B48-9DAE-31CB3E088F98}"/>
              </a:ext>
            </a:extLst>
          </p:cNvPr>
          <p:cNvSpPr>
            <a:spLocks noGrp="1"/>
          </p:cNvSpPr>
          <p:nvPr>
            <p:ph type="title"/>
          </p:nvPr>
        </p:nvSpPr>
        <p:spPr>
          <a:xfrm>
            <a:off x="838200" y="365125"/>
            <a:ext cx="10515600" cy="1325563"/>
          </a:xfrm>
        </p:spPr>
        <p:txBody>
          <a:bodyPr>
            <a:normAutofit/>
          </a:bodyPr>
          <a:lstStyle/>
          <a:p>
            <a:r>
              <a:rPr lang="en-US" dirty="0"/>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65D4BF-5413-8C4D-9E04-11F781ABD7AE}"/>
              </a:ext>
            </a:extLst>
          </p:cNvPr>
          <p:cNvSpPr>
            <a:spLocks noGrp="1"/>
          </p:cNvSpPr>
          <p:nvPr>
            <p:ph idx="1"/>
          </p:nvPr>
        </p:nvSpPr>
        <p:spPr>
          <a:xfrm>
            <a:off x="838200" y="1825625"/>
            <a:ext cx="10515600" cy="4351338"/>
          </a:xfrm>
        </p:spPr>
        <p:txBody>
          <a:bodyPr>
            <a:normAutofit/>
          </a:bodyPr>
          <a:lstStyle/>
          <a:p>
            <a:r>
              <a:rPr lang="en-US" sz="1500" err="1">
                <a:effectLst/>
                <a:latin typeface="Arial" panose="020B0604020202020204" pitchFamily="34" charset="0"/>
                <a:ea typeface="Calibri" panose="020F0502020204030204" pitchFamily="34" charset="0"/>
                <a:cs typeface="Arial" panose="020B0604020202020204" pitchFamily="34" charset="0"/>
              </a:rPr>
              <a:t>Koliba</a:t>
            </a:r>
            <a:r>
              <a:rPr lang="en-US" sz="1500">
                <a:effectLst/>
                <a:latin typeface="Arial" panose="020B0604020202020204" pitchFamily="34" charset="0"/>
                <a:ea typeface="Calibri" panose="020F0502020204030204" pitchFamily="34" charset="0"/>
                <a:cs typeface="Arial" panose="020B0604020202020204" pitchFamily="34" charset="0"/>
              </a:rPr>
              <a:t>, which specializes in traditional Slovakian, Romanian, Polish, and Ukrainian food, will be a one-of-a-kind place to eat in Cardiff. Slovak dumplings (</a:t>
            </a:r>
            <a:r>
              <a:rPr lang="en-US" sz="1500" err="1">
                <a:effectLst/>
                <a:latin typeface="Arial" panose="020B0604020202020204" pitchFamily="34" charset="0"/>
                <a:ea typeface="Calibri" panose="020F0502020204030204" pitchFamily="34" charset="0"/>
                <a:cs typeface="Arial" panose="020B0604020202020204" pitchFamily="34" charset="0"/>
              </a:rPr>
              <a:t>bryndzové</a:t>
            </a:r>
            <a:r>
              <a:rPr lang="en-US" sz="1500">
                <a:effectLst/>
                <a:latin typeface="Arial" panose="020B0604020202020204" pitchFamily="34" charset="0"/>
                <a:ea typeface="Calibri" panose="020F0502020204030204" pitchFamily="34" charset="0"/>
                <a:cs typeface="Arial" panose="020B0604020202020204" pitchFamily="34" charset="0"/>
              </a:rPr>
              <a:t> </a:t>
            </a:r>
            <a:r>
              <a:rPr lang="en-US" sz="1500" err="1">
                <a:effectLst/>
                <a:latin typeface="Arial" panose="020B0604020202020204" pitchFamily="34" charset="0"/>
                <a:ea typeface="Calibri" panose="020F0502020204030204" pitchFamily="34" charset="0"/>
                <a:cs typeface="Arial" panose="020B0604020202020204" pitchFamily="34" charset="0"/>
              </a:rPr>
              <a:t>halušky</a:t>
            </a:r>
            <a:r>
              <a:rPr lang="en-US" sz="1500">
                <a:effectLst/>
                <a:latin typeface="Arial" panose="020B0604020202020204" pitchFamily="34" charset="0"/>
                <a:ea typeface="Calibri" panose="020F0502020204030204" pitchFamily="34" charset="0"/>
                <a:cs typeface="Arial" panose="020B0604020202020204" pitchFamily="34" charset="0"/>
              </a:rPr>
              <a:t>), Ukrainian soup (borscht), Polish dumplings (pierogi), and Romanian stuffed cabbage (</a:t>
            </a:r>
            <a:r>
              <a:rPr lang="en-US" sz="1500" err="1">
                <a:effectLst/>
                <a:latin typeface="Arial" panose="020B0604020202020204" pitchFamily="34" charset="0"/>
                <a:ea typeface="Calibri" panose="020F0502020204030204" pitchFamily="34" charset="0"/>
                <a:cs typeface="Arial" panose="020B0604020202020204" pitchFamily="34" charset="0"/>
              </a:rPr>
              <a:t>sarmale</a:t>
            </a:r>
            <a:r>
              <a:rPr lang="en-US" sz="1500">
                <a:effectLst/>
                <a:latin typeface="Arial" panose="020B0604020202020204" pitchFamily="34" charset="0"/>
                <a:ea typeface="Calibri" panose="020F0502020204030204" pitchFamily="34" charset="0"/>
                <a:cs typeface="Arial" panose="020B0604020202020204" pitchFamily="34" charset="0"/>
              </a:rPr>
              <a:t>) will be on the menu. </a:t>
            </a:r>
            <a:r>
              <a:rPr lang="en-US" sz="1500" b="1">
                <a:effectLst/>
                <a:latin typeface="Arial" panose="020B0604020202020204" pitchFamily="34" charset="0"/>
                <a:ea typeface="Calibri" panose="020F0502020204030204" pitchFamily="34" charset="0"/>
                <a:cs typeface="Arial" panose="020B0604020202020204" pitchFamily="34" charset="0"/>
              </a:rPr>
              <a:t>(</a:t>
            </a:r>
            <a:r>
              <a:rPr lang="en-US" sz="1500" b="1" err="1">
                <a:effectLst/>
                <a:latin typeface="Arial" panose="020B0604020202020204" pitchFamily="34" charset="0"/>
                <a:ea typeface="Calibri" panose="020F0502020204030204" pitchFamily="34" charset="0"/>
                <a:cs typeface="Arial" panose="020B0604020202020204" pitchFamily="34" charset="0"/>
              </a:rPr>
              <a:t>CGreger</a:t>
            </a:r>
            <a:r>
              <a:rPr lang="en-US" sz="1500" b="1">
                <a:effectLst/>
                <a:latin typeface="Arial" panose="020B0604020202020204" pitchFamily="34" charset="0"/>
                <a:ea typeface="Calibri" panose="020F0502020204030204" pitchFamily="34" charset="0"/>
                <a:cs typeface="Arial" panose="020B0604020202020204" pitchFamily="34" charset="0"/>
              </a:rPr>
              <a:t>, 2019).</a:t>
            </a:r>
            <a:r>
              <a:rPr lang="en-US" sz="1500">
                <a:effectLst/>
                <a:latin typeface="Arial" panose="020B0604020202020204" pitchFamily="34" charset="0"/>
                <a:ea typeface="Calibri" panose="020F0502020204030204" pitchFamily="34" charset="0"/>
                <a:cs typeface="Arial" panose="020B0604020202020204" pitchFamily="34" charset="0"/>
              </a:rPr>
              <a:t> </a:t>
            </a:r>
          </a:p>
          <a:p>
            <a:r>
              <a:rPr lang="en-GB" sz="1500" b="0" i="0" u="none" strike="noStrike">
                <a:effectLst/>
                <a:latin typeface="Arial" panose="020B0604020202020204" pitchFamily="34" charset="0"/>
                <a:cs typeface="Arial" panose="020B0604020202020204" pitchFamily="34" charset="0"/>
              </a:rPr>
              <a:t>In order to ensure that each dish is really unique, the emphasis will be placed on the utilisation of natural, high-quality components that are sourced from Eastern European retailers. In addition, they will have gluten-free and vegetarian alternatives, making it possible for many different types of individuals to dine there. </a:t>
            </a:r>
          </a:p>
          <a:p>
            <a:r>
              <a:rPr lang="en-US" sz="1500">
                <a:latin typeface="Arial" panose="020B0604020202020204" pitchFamily="34" charset="0"/>
                <a:cs typeface="Arial" panose="020B0604020202020204" pitchFamily="34" charset="0"/>
              </a:rPr>
              <a:t>Mission goal: To bring the flavors and traditions of Eastern Europe to Cardiff, providing a warm, welcoming atmosphere where customers can enjoy authentic, home-cooked meals made with love and quality ingredients. (ChiefKookabura4287, 2024)</a:t>
            </a:r>
          </a:p>
          <a:p>
            <a:r>
              <a:rPr lang="en-US" sz="1500">
                <a:latin typeface="Arial" panose="020B0604020202020204" pitchFamily="34" charset="0"/>
                <a:cs typeface="Arial" panose="020B0604020202020204" pitchFamily="34" charset="0"/>
              </a:rPr>
              <a:t>Aim: We want to become the greatest spot in Cardiff to obtain authentic Slovakian, Romanian, Polish, and Ukrainian cuisine. This will allow us to create a dining experience that is really one of a kind in the heart of the city.</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We hope that during the next half year, </a:t>
            </a:r>
            <a:r>
              <a:rPr lang="en-US" sz="1500" err="1">
                <a:latin typeface="Arial" panose="020B0604020202020204" pitchFamily="34" charset="0"/>
                <a:cs typeface="Arial" panose="020B0604020202020204" pitchFamily="34" charset="0"/>
              </a:rPr>
              <a:t>Koliba</a:t>
            </a:r>
            <a:r>
              <a:rPr lang="en-US" sz="1500">
                <a:latin typeface="Arial" panose="020B0604020202020204" pitchFamily="34" charset="0"/>
                <a:cs typeface="Arial" panose="020B0604020202020204" pitchFamily="34" charset="0"/>
              </a:rPr>
              <a:t> will become a well-known restaurant in the </a:t>
            </a:r>
            <a:r>
              <a:rPr lang="en-US" sz="1500" err="1">
                <a:latin typeface="Arial" panose="020B0604020202020204" pitchFamily="34" charset="0"/>
                <a:cs typeface="Arial" panose="020B0604020202020204" pitchFamily="34" charset="0"/>
              </a:rPr>
              <a:t>neighbourhood</a:t>
            </a:r>
            <a:r>
              <a:rPr lang="en-US" sz="1500">
                <a:latin typeface="Arial" panose="020B0604020202020204" pitchFamily="34" charset="0"/>
                <a:cs typeface="Arial" panose="020B0604020202020204" pitchFamily="34" charset="0"/>
              </a:rPr>
              <a:t>.</a:t>
            </a:r>
            <a:br>
              <a:rPr lang="en-US" sz="1500">
                <a:latin typeface="Arial" panose="020B0604020202020204" pitchFamily="34" charset="0"/>
                <a:cs typeface="Arial" panose="020B0604020202020204" pitchFamily="34" charset="0"/>
              </a:rPr>
            </a:b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Unique Selling Proposition (USP): In the first year, get 80% of your customers to be happy. Before the end of the first year, add fresh foods to the menu. Their main selling point is that </a:t>
            </a:r>
            <a:r>
              <a:rPr lang="en-US" sz="1500" err="1">
                <a:latin typeface="Arial" panose="020B0604020202020204" pitchFamily="34" charset="0"/>
                <a:cs typeface="Arial" panose="020B0604020202020204" pitchFamily="34" charset="0"/>
              </a:rPr>
              <a:t>Koliba</a:t>
            </a:r>
            <a:r>
              <a:rPr lang="en-US" sz="1500">
                <a:latin typeface="Arial" panose="020B0604020202020204" pitchFamily="34" charset="0"/>
                <a:cs typeface="Arial" panose="020B0604020202020204" pitchFamily="34" charset="0"/>
              </a:rPr>
              <a:t> serves traditional Eastern European meals that aren't often found in Cardiff. They do this by using high-quality, locally sourced products and making the restaurant feel warm and welcoming for families. (</a:t>
            </a:r>
            <a:r>
              <a:rPr lang="en-US" sz="1500" err="1">
                <a:latin typeface="Arial" panose="020B0604020202020204" pitchFamily="34" charset="0"/>
                <a:cs typeface="Arial" panose="020B0604020202020204" pitchFamily="34" charset="0"/>
              </a:rPr>
              <a:t>Lorincz</a:t>
            </a:r>
            <a:r>
              <a:rPr lang="en-US" sz="1500">
                <a:latin typeface="Arial" panose="020B0604020202020204" pitchFamily="34" charset="0"/>
                <a:cs typeface="Arial" panose="020B0604020202020204" pitchFamily="34" charset="0"/>
              </a:rPr>
              <a:t>, 2022)</a:t>
            </a:r>
          </a:p>
          <a:p>
            <a:endParaRPr lang="en-US" sz="1500">
              <a:latin typeface="Arial" panose="020B0604020202020204" pitchFamily="34" charset="0"/>
              <a:cs typeface="Arial" panose="020B0604020202020204" pitchFamily="34" charset="0"/>
            </a:endParaRPr>
          </a:p>
          <a:p>
            <a:endParaRPr lang="en-US"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9553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D3B46-34DF-774B-B7C1-682D212AAD57}"/>
              </a:ext>
            </a:extLst>
          </p:cNvPr>
          <p:cNvSpPr>
            <a:spLocks noGrp="1"/>
          </p:cNvSpPr>
          <p:nvPr>
            <p:ph type="title"/>
          </p:nvPr>
        </p:nvSpPr>
        <p:spPr>
          <a:xfrm>
            <a:off x="6513788" y="365125"/>
            <a:ext cx="4840010" cy="1807305"/>
          </a:xfrm>
        </p:spPr>
        <p:txBody>
          <a:bodyPr>
            <a:normAutofit/>
          </a:bodyPr>
          <a:lstStyle/>
          <a:p>
            <a:r>
              <a:rPr lang="en-US" dirty="0"/>
              <a:t>Location </a:t>
            </a:r>
          </a:p>
        </p:txBody>
      </p:sp>
      <p:pic>
        <p:nvPicPr>
          <p:cNvPr id="5" name="Picture 4" descr="Variety of fresh salads">
            <a:extLst>
              <a:ext uri="{FF2B5EF4-FFF2-40B4-BE49-F238E27FC236}">
                <a16:creationId xmlns:a16="http://schemas.microsoft.com/office/drawing/2014/main" id="{1671B007-86F5-F1D3-B8E2-FE213EB17D0C}"/>
              </a:ext>
            </a:extLst>
          </p:cNvPr>
          <p:cNvPicPr>
            <a:picLocks noChangeAspect="1"/>
          </p:cNvPicPr>
          <p:nvPr/>
        </p:nvPicPr>
        <p:blipFill>
          <a:blip r:embed="rId2"/>
          <a:srcRect l="15619" r="2484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87A3161-48F3-B541-8C8B-8ECE2289C022}"/>
              </a:ext>
            </a:extLst>
          </p:cNvPr>
          <p:cNvSpPr>
            <a:spLocks noGrp="1"/>
          </p:cNvSpPr>
          <p:nvPr>
            <p:ph idx="1"/>
          </p:nvPr>
        </p:nvSpPr>
        <p:spPr>
          <a:xfrm>
            <a:off x="6513788" y="2333297"/>
            <a:ext cx="4840010" cy="3843666"/>
          </a:xfrm>
        </p:spPr>
        <p:txBody>
          <a:bodyPr>
            <a:normAutofit/>
          </a:bodyPr>
          <a:lstStyle/>
          <a:p>
            <a:r>
              <a:rPr lang="en-GB" sz="1700" b="0" i="0" u="none" strike="noStrike" dirty="0">
                <a:effectLst/>
                <a:latin typeface="-webkit-standard"/>
              </a:rPr>
              <a:t>When </a:t>
            </a:r>
            <a:r>
              <a:rPr lang="en-GB" sz="1700" b="0" i="0" u="none" strike="noStrike" dirty="0" err="1">
                <a:effectLst/>
                <a:latin typeface="-webkit-standard"/>
              </a:rPr>
              <a:t>Koliba</a:t>
            </a:r>
            <a:r>
              <a:rPr lang="en-GB" sz="1700" b="0" i="0" u="none" strike="noStrike" dirty="0">
                <a:effectLst/>
                <a:latin typeface="-webkit-standard"/>
              </a:rPr>
              <a:t> opens, it will be located in Canton, Cardiff, which is a vibrant and distinctive neighbourhood that is well-known for its expanding culinary scene. As a result of the area's ability to draw in both residents and tourists, it is convenient for marketing cuisine from Eastern Europe to the latter group.</a:t>
            </a:r>
          </a:p>
          <a:p>
            <a:r>
              <a:rPr lang="en-GB" sz="1700" b="0" i="0" u="none" strike="noStrike" dirty="0">
                <a:effectLst/>
                <a:latin typeface="-webkit-standard"/>
              </a:rPr>
              <a:t>There is a diverse range of ethnicities in the region, and a significant number of people stroll to and from surrounding homes, companies, and stores, which makes it an ideal location for a restaurant serving food from other countries. In addition, the fact that it is located in close proximity to the city centre makes it simpler to see and travel there.</a:t>
            </a:r>
            <a:endParaRPr lang="en-US" sz="1700" dirty="0"/>
          </a:p>
        </p:txBody>
      </p:sp>
    </p:spTree>
    <p:extLst>
      <p:ext uri="{BB962C8B-B14F-4D97-AF65-F5344CB8AC3E}">
        <p14:creationId xmlns:p14="http://schemas.microsoft.com/office/powerpoint/2010/main" val="1422648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5786C-2F7E-0345-99AE-DA32D67D2807}"/>
              </a:ext>
            </a:extLst>
          </p:cNvPr>
          <p:cNvSpPr>
            <a:spLocks noGrp="1"/>
          </p:cNvSpPr>
          <p:nvPr>
            <p:ph type="title"/>
          </p:nvPr>
        </p:nvSpPr>
        <p:spPr>
          <a:xfrm>
            <a:off x="838200" y="365125"/>
            <a:ext cx="5558489" cy="1325563"/>
          </a:xfrm>
        </p:spPr>
        <p:txBody>
          <a:bodyPr>
            <a:normAutofit/>
          </a:bodyPr>
          <a:lstStyle/>
          <a:p>
            <a:r>
              <a:rPr lang="en-US" dirty="0"/>
              <a:t>Human Resources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1B8F676-BB53-3B46-B454-FBCF66B16AC2}"/>
              </a:ext>
            </a:extLst>
          </p:cNvPr>
          <p:cNvSpPr>
            <a:spLocks noGrp="1"/>
          </p:cNvSpPr>
          <p:nvPr>
            <p:ph idx="1"/>
          </p:nvPr>
        </p:nvSpPr>
        <p:spPr>
          <a:xfrm>
            <a:off x="838200" y="1825625"/>
            <a:ext cx="5558489" cy="4351338"/>
          </a:xfrm>
        </p:spPr>
        <p:txBody>
          <a:bodyPr>
            <a:normAutofit/>
          </a:bodyPr>
          <a:lstStyle/>
          <a:p>
            <a:r>
              <a:rPr lang="en-GB" sz="1300" b="0" i="0" u="none" strike="noStrike" dirty="0">
                <a:effectLst/>
                <a:latin typeface="-webkit-standard"/>
              </a:rPr>
              <a:t>That person is the head chef. They plan the food and watch over the kitchen at all times.</a:t>
            </a:r>
          </a:p>
          <a:p>
            <a:r>
              <a:rPr lang="en-GB" sz="1300" b="0" i="0" u="none" strike="noStrike" dirty="0">
                <a:effectLst/>
                <a:latin typeface="-webkit-standard"/>
              </a:rPr>
              <a:t>Sous Chef: This person helps run the kitchen and make food.</a:t>
            </a:r>
          </a:p>
          <a:p>
            <a:r>
              <a:rPr lang="en-GB" sz="1300" b="0" i="0" u="none" strike="noStrike" dirty="0">
                <a:effectLst/>
                <a:latin typeface="-webkit-standard"/>
              </a:rPr>
              <a:t>A wait staff is a group of four to five waiters and waitresses who serve customers.</a:t>
            </a:r>
          </a:p>
          <a:p>
            <a:r>
              <a:rPr lang="en-GB" sz="1300" b="0" i="0" u="none" strike="noStrike" dirty="0">
                <a:effectLst/>
                <a:latin typeface="-webkit-standard"/>
              </a:rPr>
              <a:t>The person in charge of running the restaurant every day and making sure that service goes well and customers are happy is called the restaurant manager.</a:t>
            </a:r>
          </a:p>
          <a:p>
            <a:r>
              <a:rPr lang="en-GB" sz="1300" b="0" i="0" u="none" strike="noStrike" dirty="0">
                <a:effectLst/>
                <a:latin typeface="-webkit-standard"/>
              </a:rPr>
              <a:t>The dishwasher's job is to clean the kitchen and do other jobs as needed.</a:t>
            </a:r>
          </a:p>
          <a:p>
            <a:r>
              <a:rPr lang="en-GB" sz="1300" b="0" i="0" u="none" strike="noStrike" dirty="0">
                <a:effectLst/>
                <a:latin typeface="-webkit-standard"/>
              </a:rPr>
              <a:t>Plan how to hire: To hire people, job boards, job search engines, and local ads in Cardiff will be used.</a:t>
            </a:r>
          </a:p>
          <a:p>
            <a:r>
              <a:rPr lang="en-GB" sz="1300" b="0" i="0" u="none" strike="noStrike" dirty="0">
                <a:effectLst/>
                <a:latin typeface="-webkit-standard"/>
              </a:rPr>
              <a:t>Chart of Organisation: In the restaurant, the Head Chef will be at the top and the Sous Chef and Restaurant Manager will be below him or her. The managers are in charge of the wait staff and the people who clean.</a:t>
            </a:r>
            <a:br>
              <a:rPr lang="en-GB" sz="1300" dirty="0"/>
            </a:br>
            <a:br>
              <a:rPr lang="en-GB" sz="1300" dirty="0"/>
            </a:br>
            <a:endParaRPr lang="en-US" sz="13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0315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F153C-FB13-354F-8A17-A9B39D14D580}"/>
              </a:ext>
            </a:extLst>
          </p:cNvPr>
          <p:cNvSpPr>
            <a:spLocks noGrp="1"/>
          </p:cNvSpPr>
          <p:nvPr>
            <p:ph type="title"/>
          </p:nvPr>
        </p:nvSpPr>
        <p:spPr>
          <a:xfrm>
            <a:off x="838200" y="365125"/>
            <a:ext cx="5558489" cy="1325563"/>
          </a:xfrm>
        </p:spPr>
        <p:txBody>
          <a:bodyPr>
            <a:normAutofit/>
          </a:bodyPr>
          <a:lstStyle/>
          <a:p>
            <a:r>
              <a:rPr lang="en-US" dirty="0"/>
              <a:t>Marketing</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8155BE-BB4E-CB42-8BB3-060E4F73939F}"/>
              </a:ext>
            </a:extLst>
          </p:cNvPr>
          <p:cNvSpPr>
            <a:spLocks noGrp="1"/>
          </p:cNvSpPr>
          <p:nvPr>
            <p:ph idx="1"/>
          </p:nvPr>
        </p:nvSpPr>
        <p:spPr>
          <a:xfrm>
            <a:off x="838200" y="1825625"/>
            <a:ext cx="5558489" cy="4351338"/>
          </a:xfrm>
        </p:spPr>
        <p:txBody>
          <a:bodyPr>
            <a:normAutofit fontScale="92500" lnSpcReduction="10000"/>
          </a:bodyPr>
          <a:lstStyle/>
          <a:p>
            <a:r>
              <a:rPr lang="en-US" sz="2200" dirty="0"/>
              <a:t>Start on social media sites like Facebook and Instagram with fun content like daily deals, customer reviews, and cooking videos that show what goes on behind the scenes. putting out written advertising in shops and community centers close to get people to walk around.</a:t>
            </a:r>
            <a:br>
              <a:rPr lang="en-US" sz="2200" dirty="0"/>
            </a:br>
            <a:r>
              <a:rPr lang="en-US" sz="2200" dirty="0"/>
              <a:t>What branding is all about is making a clear character through a professional logo design and a message that stays the same. Eastern European culture will be a part of the style.</a:t>
            </a:r>
          </a:p>
          <a:p>
            <a:r>
              <a:rPr lang="en-US" sz="2200" dirty="0"/>
              <a:t>We have also created a </a:t>
            </a:r>
            <a:r>
              <a:rPr lang="en-US" sz="2200" dirty="0" err="1"/>
              <a:t>youtube</a:t>
            </a:r>
            <a:r>
              <a:rPr lang="en-US" sz="2200" dirty="0"/>
              <a:t> video and the link is here: https://</a:t>
            </a:r>
            <a:r>
              <a:rPr lang="en-US" sz="2200" dirty="0" err="1"/>
              <a:t>youtube.com</a:t>
            </a:r>
            <a:r>
              <a:rPr lang="en-US" sz="2200"/>
              <a:t>/shorts/Z1eEkcm20hs?si=FOCgErrNL9hOzqf9</a:t>
            </a:r>
            <a:br>
              <a:rPr lang="en-US" sz="2200" dirty="0"/>
            </a:br>
            <a:br>
              <a:rPr lang="en-US" sz="2200" dirty="0"/>
            </a:br>
            <a:endParaRPr lang="en-US" sz="22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0890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9B8AD-3382-CD4E-A45F-1744B872C973}"/>
              </a:ext>
            </a:extLst>
          </p:cNvPr>
          <p:cNvSpPr>
            <a:spLocks noGrp="1"/>
          </p:cNvSpPr>
          <p:nvPr>
            <p:ph type="title"/>
          </p:nvPr>
        </p:nvSpPr>
        <p:spPr>
          <a:xfrm>
            <a:off x="838200" y="365125"/>
            <a:ext cx="5558489" cy="1325563"/>
          </a:xfrm>
        </p:spPr>
        <p:txBody>
          <a:bodyPr>
            <a:normAutofit/>
          </a:bodyPr>
          <a:lstStyle/>
          <a:p>
            <a:r>
              <a:rPr lang="en-US"/>
              <a:t>Market Research</a:t>
            </a:r>
            <a:endParaRPr lang="en-US"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Content Placeholder 2">
            <a:extLst>
              <a:ext uri="{FF2B5EF4-FFF2-40B4-BE49-F238E27FC236}">
                <a16:creationId xmlns:a16="http://schemas.microsoft.com/office/drawing/2014/main" id="{4EB59E1A-408F-1A47-A945-F345493BC6BB}"/>
              </a:ext>
            </a:extLst>
          </p:cNvPr>
          <p:cNvSpPr>
            <a:spLocks noGrp="1"/>
          </p:cNvSpPr>
          <p:nvPr>
            <p:ph idx="1"/>
          </p:nvPr>
        </p:nvSpPr>
        <p:spPr>
          <a:xfrm>
            <a:off x="838200" y="1825625"/>
            <a:ext cx="5558489" cy="4351338"/>
          </a:xfrm>
        </p:spPr>
        <p:txBody>
          <a:bodyPr>
            <a:normAutofit/>
          </a:bodyPr>
          <a:lstStyle/>
          <a:p>
            <a:r>
              <a:rPr lang="en-GB" sz="1800" b="0" i="0" u="none" strike="noStrike">
                <a:effectLst/>
                <a:latin typeface="-webkit-standard"/>
              </a:rPr>
              <a:t>Market Research Data: Show the poll results and a study of the industry in the form of graphs or charts. One study found that 40% of people in Cardiff want to try new foods from other countries.</a:t>
            </a:r>
          </a:p>
          <a:p>
            <a:r>
              <a:rPr lang="en-GB" sz="1800" b="0" i="0" u="none" strike="noStrike">
                <a:effectLst/>
                <a:latin typeface="-webkit-standard"/>
              </a:rPr>
              <a:t>What research is used for: The market study showed that people wanted traditional meals, which changed the food and service at the restaurant. </a:t>
            </a:r>
          </a:p>
          <a:p>
            <a:r>
              <a:rPr lang="en-GB" sz="1800" b="0" i="0" u="none" strike="noStrike">
                <a:effectLst/>
                <a:latin typeface="-webkit-standard"/>
              </a:rPr>
              <a:t>The restaurant says it is the only one in Cardiff that serves food from Slovakia, Romania, Poland, and Ukraine, and this study backs that up. </a:t>
            </a:r>
            <a:br>
              <a:rPr lang="en-GB" sz="1800"/>
            </a:br>
            <a:r>
              <a:rPr lang="en-GB" sz="1800" b="0" i="0" u="none" strike="noStrike">
                <a:effectLst/>
                <a:latin typeface="-webkit-standard"/>
              </a:rPr>
              <a:t>PR: Hold a launch party with food writers and other important people to get people excited about the opening.</a:t>
            </a:r>
            <a:br>
              <a:rPr lang="en-GB" sz="1800"/>
            </a:br>
            <a:br>
              <a:rPr lang="en-GB" sz="1800"/>
            </a:br>
            <a:endParaRPr lang="en-US" sz="18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5005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72BAB-34E8-2142-88D5-DE9D7F025DFE}"/>
              </a:ext>
            </a:extLst>
          </p:cNvPr>
          <p:cNvSpPr>
            <a:spLocks noGrp="1"/>
          </p:cNvSpPr>
          <p:nvPr>
            <p:ph type="title"/>
          </p:nvPr>
        </p:nvSpPr>
        <p:spPr>
          <a:xfrm>
            <a:off x="838200" y="365125"/>
            <a:ext cx="5558489" cy="1325563"/>
          </a:xfrm>
        </p:spPr>
        <p:txBody>
          <a:bodyPr>
            <a:normAutofit/>
          </a:bodyPr>
          <a:lstStyle/>
          <a:p>
            <a:r>
              <a:rPr lang="en-US" dirty="0"/>
              <a:t>Finances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2650890-9A85-3447-93FC-8490F1F73973}"/>
              </a:ext>
            </a:extLst>
          </p:cNvPr>
          <p:cNvSpPr>
            <a:spLocks noGrp="1"/>
          </p:cNvSpPr>
          <p:nvPr>
            <p:ph idx="1"/>
          </p:nvPr>
        </p:nvSpPr>
        <p:spPr>
          <a:xfrm>
            <a:off x="838200" y="1825625"/>
            <a:ext cx="5558489" cy="4351338"/>
          </a:xfrm>
        </p:spPr>
        <p:txBody>
          <a:bodyPr>
            <a:normAutofit/>
          </a:bodyPr>
          <a:lstStyle/>
          <a:p>
            <a:r>
              <a:rPr lang="en-GB" sz="1800" b="0" i="0" u="none" strike="noStrike" dirty="0">
                <a:effectLst/>
                <a:latin typeface="-webkit-standard"/>
              </a:rPr>
              <a:t>Initial Investment: </a:t>
            </a:r>
            <a:r>
              <a:rPr lang="en-GB" sz="1800" b="0" i="0" u="none" strike="noStrike" dirty="0" err="1">
                <a:effectLst/>
                <a:latin typeface="-webkit-standard"/>
              </a:rPr>
              <a:t>Koliba</a:t>
            </a:r>
            <a:r>
              <a:rPr lang="en-GB" sz="1800" b="0" i="0" u="none" strike="noStrike" dirty="0">
                <a:effectLst/>
                <a:latin typeface="-webkit-standard"/>
              </a:rPr>
              <a:t> will need £100,000 to open, which will cover things like remodelling, getting equipment, stocking the store, and advertising.</a:t>
            </a:r>
          </a:p>
          <a:p>
            <a:r>
              <a:rPr lang="en-GB" sz="1800" b="0" i="0" u="none" strike="noStrike" dirty="0">
                <a:effectLst/>
                <a:latin typeface="-webkit-standard"/>
              </a:rPr>
              <a:t>Finances: The start-up money will come from a personal loan of £60,000 and £40,000 in savings.</a:t>
            </a:r>
            <a:br>
              <a:rPr lang="en-GB" sz="1800" dirty="0"/>
            </a:br>
            <a:r>
              <a:rPr lang="en-GB" sz="1800" b="0" i="0" u="none" strike="noStrike" dirty="0">
                <a:effectLst/>
                <a:latin typeface="-webkit-standard"/>
              </a:rPr>
              <a:t>Rent, power, food, advertising, insurance, and staff pay are some of the monthly costs.</a:t>
            </a:r>
          </a:p>
          <a:p>
            <a:r>
              <a:rPr lang="en-GB" sz="1800" b="0" i="0" u="none" strike="noStrike" dirty="0">
                <a:effectLst/>
                <a:latin typeface="-webkit-standard"/>
              </a:rPr>
              <a:t>It's important to make a 12-month cash flow estimate that shows how much money you expect to make from sales, how much you expect to spend, and how long it will take to break even.</a:t>
            </a:r>
            <a:br>
              <a:rPr lang="en-GB" sz="1800" dirty="0"/>
            </a:br>
            <a:r>
              <a:rPr lang="en-GB" sz="1800" b="0" i="0" u="none" strike="noStrike" dirty="0">
                <a:effectLst/>
                <a:latin typeface="-webkit-standard"/>
              </a:rPr>
              <a:t>Financial Feasibility: The business should break even by month 9 if it continues to sell itself, make sales, and keep customers.</a:t>
            </a:r>
            <a:br>
              <a:rPr lang="en-GB" sz="1800" dirty="0"/>
            </a:br>
            <a:br>
              <a:rPr lang="en-GB" sz="1800" dirty="0"/>
            </a:br>
            <a:endParaRPr lang="en-US" sz="18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5630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4FA7F-CD59-DE41-BC57-661BBDA1D911}"/>
              </a:ext>
            </a:extLst>
          </p:cNvPr>
          <p:cNvSpPr>
            <a:spLocks noGrp="1"/>
          </p:cNvSpPr>
          <p:nvPr>
            <p:ph type="title"/>
          </p:nvPr>
        </p:nvSpPr>
        <p:spPr>
          <a:xfrm>
            <a:off x="838200" y="365125"/>
            <a:ext cx="5558489" cy="1325563"/>
          </a:xfrm>
        </p:spPr>
        <p:txBody>
          <a:bodyPr>
            <a:normAutofit/>
          </a:bodyPr>
          <a:lstStyle/>
          <a:p>
            <a:r>
              <a:rPr lang="en-US" dirty="0"/>
              <a:t>Risk management and threats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6E44080-2221-CB40-909D-DF6E2F46F8EF}"/>
              </a:ext>
            </a:extLst>
          </p:cNvPr>
          <p:cNvSpPr>
            <a:spLocks noGrp="1"/>
          </p:cNvSpPr>
          <p:nvPr>
            <p:ph idx="1"/>
          </p:nvPr>
        </p:nvSpPr>
        <p:spPr>
          <a:xfrm>
            <a:off x="838200" y="1825625"/>
            <a:ext cx="5558489" cy="4351338"/>
          </a:xfrm>
        </p:spPr>
        <p:txBody>
          <a:bodyPr>
            <a:normAutofit/>
          </a:bodyPr>
          <a:lstStyle/>
          <a:p>
            <a:r>
              <a:rPr lang="en-GB" sz="2200" b="0" i="0" u="none" strike="noStrike" dirty="0">
                <a:effectLst/>
                <a:latin typeface="-webkit-standard"/>
              </a:rPr>
              <a:t>The biggest things that could hurt </a:t>
            </a:r>
            <a:r>
              <a:rPr lang="en-GB" sz="2200" b="0" i="0" u="none" strike="noStrike" dirty="0" err="1">
                <a:effectLst/>
                <a:latin typeface="-webkit-standard"/>
              </a:rPr>
              <a:t>Koliba's</a:t>
            </a:r>
            <a:r>
              <a:rPr lang="en-GB" sz="2200" b="0" i="0" u="none" strike="noStrike" dirty="0">
                <a:effectLst/>
                <a:latin typeface="-webkit-standard"/>
              </a:rPr>
              <a:t> business are other restaurants in the area and how hard it is to keep food quality and customer satisfaction high.</a:t>
            </a:r>
          </a:p>
          <a:p>
            <a:r>
              <a:rPr lang="en-GB" sz="2200" b="0" i="0" u="none" strike="noStrike" dirty="0">
                <a:effectLst/>
                <a:latin typeface="-webkit-standard"/>
              </a:rPr>
              <a:t>Getting Past This Threat: </a:t>
            </a:r>
            <a:r>
              <a:rPr lang="en-GB" sz="2200" b="0" i="0" u="none" strike="noStrike" dirty="0" err="1">
                <a:effectLst/>
                <a:latin typeface="-webkit-standard"/>
              </a:rPr>
              <a:t>Koliba</a:t>
            </a:r>
            <a:r>
              <a:rPr lang="en-GB" sz="2200" b="0" i="0" u="none" strike="noStrike" dirty="0">
                <a:effectLst/>
                <a:latin typeface="-webkit-standard"/>
              </a:rPr>
              <a:t> will focus on having great customer service, keeping the food fresh, and creating a unique dining experience that competitors can't copy. Feedback from customers will also help the food and services change to people's changing tastes and interests.</a:t>
            </a:r>
            <a:br>
              <a:rPr lang="en-GB" sz="2200" dirty="0"/>
            </a:br>
            <a:br>
              <a:rPr lang="en-GB" sz="2200" dirty="0"/>
            </a:br>
            <a:endParaRPr lang="en-US" sz="22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0233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AE510-5842-A646-B6CB-389F4E02D35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E07A60D-5072-FC4C-9655-9B9B87FE61B7}"/>
              </a:ext>
            </a:extLst>
          </p:cNvPr>
          <p:cNvSpPr>
            <a:spLocks noGrp="1"/>
          </p:cNvSpPr>
          <p:nvPr>
            <p:ph idx="1"/>
          </p:nvPr>
        </p:nvSpPr>
        <p:spPr/>
        <p:txBody>
          <a:bodyPr/>
          <a:lstStyle/>
          <a:p>
            <a:pPr marL="342900" lvl="0" indent="-342900">
              <a:lnSpc>
                <a:spcPct val="200000"/>
              </a:lnSpc>
              <a:spcAft>
                <a:spcPts val="800"/>
              </a:spcAft>
              <a:buFont typeface="Symbol" pitchFamily="2" charset="2"/>
              <a:buChar cha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CGreger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Slovakian Food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Koliba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style). 2 August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Symbol" pitchFamily="2"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ChiefKookabura4287, 2024.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Ttbribtty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4 November , p. Cliffs Notes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Lorincz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2022. What is a Unique Selling Proposition? With 15 USP Examples (2024). 16 September .p.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Optimonk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183123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1121</Words>
  <Application>Microsoft Macintosh PowerPoint</Application>
  <PresentationFormat>Widescreen</PresentationFormat>
  <Paragraphs>37</Paragraphs>
  <Slides>9</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vt:lpstr>
      <vt:lpstr>-webkit-standard</vt:lpstr>
      <vt:lpstr>Arial</vt:lpstr>
      <vt:lpstr>Calibri</vt:lpstr>
      <vt:lpstr>Calibri Light</vt:lpstr>
      <vt:lpstr>Symbol</vt:lpstr>
      <vt:lpstr>Times New Roman</vt:lpstr>
      <vt:lpstr>Office Theme</vt:lpstr>
      <vt:lpstr>Business Presentation</vt:lpstr>
      <vt:lpstr>Introduction</vt:lpstr>
      <vt:lpstr>Location </vt:lpstr>
      <vt:lpstr>Human Resources</vt:lpstr>
      <vt:lpstr>Marketing</vt:lpstr>
      <vt:lpstr>Market Research</vt:lpstr>
      <vt:lpstr>Finances</vt:lpstr>
      <vt:lpstr>Risk management and threats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Presentation</dc:title>
  <dc:creator>ioanamariaalexandra29@outlook.com</dc:creator>
  <cp:lastModifiedBy>ioanamariaalexandra29@outlook.com</cp:lastModifiedBy>
  <cp:revision>2</cp:revision>
  <dcterms:created xsi:type="dcterms:W3CDTF">2024-12-06T22:47:20Z</dcterms:created>
  <dcterms:modified xsi:type="dcterms:W3CDTF">2024-12-06T23:00:56Z</dcterms:modified>
</cp:coreProperties>
</file>