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3" r:id="rId4"/>
  </p:sldMasterIdLst>
  <p:notesMasterIdLst>
    <p:notesMasterId r:id="rId15"/>
  </p:notesMasterIdLst>
  <p:sldIdLst>
    <p:sldId id="256" r:id="rId5"/>
    <p:sldId id="257" r:id="rId6"/>
    <p:sldId id="259" r:id="rId7"/>
    <p:sldId id="258" r:id="rId8"/>
    <p:sldId id="261" r:id="rId9"/>
    <p:sldId id="265" r:id="rId10"/>
    <p:sldId id="262" r:id="rId11"/>
    <p:sldId id="263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F602AE-4B3D-4246-AD53-90D4C57AF8EE}" v="37" dt="2022-07-16T12:52:03.6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249" autoAdjust="0"/>
  </p:normalViewPr>
  <p:slideViewPr>
    <p:cSldViewPr snapToGrid="0">
      <p:cViewPr varScale="1">
        <p:scale>
          <a:sx n="68" d="100"/>
          <a:sy n="68" d="100"/>
        </p:scale>
        <p:origin x="81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eselin Dzhonev (2124097)" userId="0071a300-0e39-4d5e-abfe-92c0d1f81c4a" providerId="ADAL" clId="{9C000C8E-D29B-4267-8504-FE1C664CA9AA}"/>
    <pc:docChg chg="custSel modSld">
      <pc:chgData name="Veselin Dzhonev (2124097)" userId="0071a300-0e39-4d5e-abfe-92c0d1f81c4a" providerId="ADAL" clId="{9C000C8E-D29B-4267-8504-FE1C664CA9AA}" dt="2022-07-16T13:06:02.881" v="80" actId="20577"/>
      <pc:docMkLst>
        <pc:docMk/>
      </pc:docMkLst>
      <pc:sldChg chg="modSp mod">
        <pc:chgData name="Veselin Dzhonev (2124097)" userId="0071a300-0e39-4d5e-abfe-92c0d1f81c4a" providerId="ADAL" clId="{9C000C8E-D29B-4267-8504-FE1C664CA9AA}" dt="2022-07-16T13:06:02.881" v="80" actId="20577"/>
        <pc:sldMkLst>
          <pc:docMk/>
          <pc:sldMk cId="3961393796" sldId="266"/>
        </pc:sldMkLst>
        <pc:spChg chg="mod">
          <ac:chgData name="Veselin Dzhonev (2124097)" userId="0071a300-0e39-4d5e-abfe-92c0d1f81c4a" providerId="ADAL" clId="{9C000C8E-D29B-4267-8504-FE1C664CA9AA}" dt="2022-07-16T13:06:02.881" v="80" actId="20577"/>
          <ac:spMkLst>
            <pc:docMk/>
            <pc:sldMk cId="3961393796" sldId="266"/>
            <ac:spMk id="31" creationId="{F9BBE63C-4585-CED8-315D-8A0A54C4F20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1A1841-9D16-4CCE-9C0B-5A3FCFDEB84B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810EA7-A472-4A9C-8351-7F280A3326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4880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19D78-ACD1-42F2-B967-A5C75C23F5CD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3634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E0431-984D-42E9-8F77-0290166D437A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0865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DEF82-A711-4976-B018-079A1D41DA74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5849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F0849-16E5-40C3-BEAD-891119089271}" type="datetime1">
              <a:rPr lang="en-US" smtClean="0"/>
              <a:t>7/16/2022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6943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95B83-314C-4AE7-9087-3AF5DA48431E}" type="datetime1">
              <a:rPr lang="en-US" smtClean="0"/>
              <a:t>7/16/2022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6272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52C0D-DBBE-4805-B0C5-2DB6A3158460}" type="datetime1">
              <a:rPr lang="en-US" smtClean="0"/>
              <a:t>7/16/2022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48994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2D78-5A78-4201-8A6E-E827B83BF174}" type="datetime1">
              <a:rPr lang="en-US" smtClean="0"/>
              <a:t>7/16/2022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80036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C85AF-4EE5-44C1-8DDB-B56D7207257A}" type="datetime1">
              <a:rPr lang="en-US" smtClean="0"/>
              <a:t>7/16/2022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8312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A634A-4588-4774-A523-E4D368DB7388}" type="datetime1">
              <a:rPr lang="en-US" smtClean="0"/>
              <a:t>7/16/2022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88776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B4BDC-484C-4408-B6CB-7A491381E8C1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88066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62A7E-F618-47E1-BF9E-B24287A3A69F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392089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BD64B-0592-4106-8B37-2708E1C29FE9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22953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E4B67-F739-44C0-888F-9BEB330F957A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749103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EF8EE-1D77-44DF-B800-58321DC7FCC7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51090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6B3CD-4CFB-4CF4-A8F8-FBAFD3AA7EE5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84111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3B187-3580-43A2-A378-0DBBE66F8BC7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76463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D19778-3BAD-466B-AFED-667888C70928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23666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11" r:id="rId8"/>
    <p:sldLayoutId id="2147483712" r:id="rId9"/>
    <p:sldLayoutId id="2147483713" r:id="rId10"/>
    <p:sldLayoutId id="2147483714" r:id="rId11"/>
    <p:sldLayoutId id="2147483715" r:id="rId12"/>
    <p:sldLayoutId id="2147483716" r:id="rId13"/>
    <p:sldLayoutId id="2147483717" r:id="rId14"/>
    <p:sldLayoutId id="2147483718" r:id="rId15"/>
    <p:sldLayoutId id="2147483719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pixabay.com/en/problem-problem-solution-solution-98377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lupinepublishers.com/fashion-technology-textile-engineering/fulltext/analysis-of-fashion-industry-business-environment.ID.000144.php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ansjournalblog.com/2012/05/21/nursing-politics-and-the-economy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sa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20/12/trends-in-education-technology-with-a-significant-impact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-nc-sa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9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package" Target="../embeddings/Microsoft_Word_Document.docx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news/record-36-billion-investment-to-reform-nhs-and-social-car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ey room full of question marks with an opening going out">
            <a:extLst>
              <a:ext uri="{FF2B5EF4-FFF2-40B4-BE49-F238E27FC236}">
                <a16:creationId xmlns:a16="http://schemas.microsoft.com/office/drawing/2014/main" id="{2CB98BF0-80A7-F978-C877-3E4C1DBEDD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973" r="15887" b="-2"/>
          <a:stretch/>
        </p:blipFill>
        <p:spPr>
          <a:xfrm>
            <a:off x="-8" y="762006"/>
            <a:ext cx="5948805" cy="6095979"/>
          </a:xfrm>
          <a:custGeom>
            <a:avLst/>
            <a:gdLst/>
            <a:ahLst/>
            <a:cxnLst/>
            <a:rect l="l" t="t" r="r" b="b"/>
            <a:pathLst>
              <a:path w="5948805" h="6095979">
                <a:moveTo>
                  <a:pt x="1573832" y="765"/>
                </a:moveTo>
                <a:cubicBezTo>
                  <a:pt x="1940190" y="-10734"/>
                  <a:pt x="2329345" y="109280"/>
                  <a:pt x="2734663" y="238687"/>
                </a:cubicBezTo>
                <a:cubicBezTo>
                  <a:pt x="4118244" y="680647"/>
                  <a:pt x="5296697" y="1302752"/>
                  <a:pt x="5668316" y="3639516"/>
                </a:cubicBezTo>
                <a:cubicBezTo>
                  <a:pt x="5788298" y="4393559"/>
                  <a:pt x="5890546" y="5142244"/>
                  <a:pt x="5937022" y="5865869"/>
                </a:cubicBezTo>
                <a:lnTo>
                  <a:pt x="5948805" y="6095979"/>
                </a:lnTo>
                <a:lnTo>
                  <a:pt x="0" y="6095979"/>
                </a:lnTo>
                <a:lnTo>
                  <a:pt x="0" y="1621672"/>
                </a:lnTo>
                <a:lnTo>
                  <a:pt x="36310" y="1518814"/>
                </a:lnTo>
                <a:cubicBezTo>
                  <a:pt x="109805" y="1321982"/>
                  <a:pt x="192755" y="1133640"/>
                  <a:pt x="287891" y="956872"/>
                </a:cubicBezTo>
                <a:cubicBezTo>
                  <a:pt x="669453" y="247734"/>
                  <a:pt x="1102800" y="15549"/>
                  <a:pt x="1573832" y="765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760392-F941-3749-084F-E5341E9DC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0" y="1523990"/>
            <a:ext cx="4572000" cy="15240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200" dirty="0"/>
              <a:t>Problem Solving and Decision Making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623C8E-4AB0-E0E5-8AB2-2EDAC3962B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1" y="3048000"/>
            <a:ext cx="4572000" cy="3048001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Veselin Dzhonev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2124097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BMSW 4004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Chijioke Uba</a:t>
            </a:r>
          </a:p>
        </p:txBody>
      </p:sp>
      <p:pic>
        <p:nvPicPr>
          <p:cNvPr id="6" name="Picture 5" descr="A red sign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39A473DD-6223-A9EB-5FEE-CB7917C507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-9" y="0"/>
            <a:ext cx="6243214" cy="685800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02E570-6C86-BB2E-4BBC-96BC1CF7AE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19023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3D744-13CA-8B96-E665-C905CBEFE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31D136-AF67-38E8-0B72-E7E92C1FC0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health care sector and NHS have a shortage of staff for more than 110,000.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shortage includes more than 39,652 nurses.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More than 8158 doctors.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is 45,000 vacancies in health care sector.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vacancies levels are set to increase even more every year.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the year 2020-2021 more than 1856 EU health care professionals left UK because of Brexit.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1DCF91-6069-39D4-F5AE-89E6E7A91F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7957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61A1C-689A-5E4A-5A3B-2D1CEF7DE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68" y="-92765"/>
            <a:ext cx="8596668" cy="1166191"/>
          </a:xfrm>
        </p:spPr>
        <p:txBody>
          <a:bodyPr anchor="ctr">
            <a:normAutofit fontScale="90000"/>
          </a:bodyPr>
          <a:lstStyle/>
          <a:p>
            <a:r>
              <a:rPr lang="en-GB" dirty="0"/>
              <a:t>Staff shortages impact for the Health care industries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E7B5F4-6972-52C1-CB5E-CB2FEA7557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1073426"/>
            <a:ext cx="4184035" cy="578457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IMPACT ON ORGANISATIONS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Collapse of some sectors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Not enough staff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Impact on revenue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Loosing contracts/ service users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IMPACT ON STAFF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 worked/stressed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Mistakes are easy to be made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Leaving job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Lack of interest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EE8320-DB5A-CA9C-2FF2-82260A2D18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71" y="1073427"/>
            <a:ext cx="3576952" cy="45852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IMPACT ON SERVICE USERS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Poor quality provided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Long waiting times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Worsening of there conditions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Some cases dead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 descr="Female doctor talking with patients">
            <a:extLst>
              <a:ext uri="{FF2B5EF4-FFF2-40B4-BE49-F238E27FC236}">
                <a16:creationId xmlns:a16="http://schemas.microsoft.com/office/drawing/2014/main" id="{3054108D-BD36-B7C6-9112-EE575334D3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6470" y="3048000"/>
            <a:ext cx="7805530" cy="3809999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F3DBD9-591A-9006-7E24-40FE60C0BF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3789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167DA-2CE9-63E2-A0B0-997E55651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70566"/>
          </a:xfrm>
        </p:spPr>
        <p:txBody>
          <a:bodyPr>
            <a:normAutofit fontScale="90000"/>
          </a:bodyPr>
          <a:lstStyle/>
          <a:p>
            <a:r>
              <a:rPr lang="en-GB" dirty="0"/>
              <a:t> Pestel analysis will be used as framework.</a:t>
            </a: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5E75B3A7-F04C-C711-FF9F-A008083781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65761" y="1480166"/>
            <a:ext cx="9284676" cy="493470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A3460F0-025A-8DE2-41BE-FD75AA80E35D}"/>
              </a:ext>
            </a:extLst>
          </p:cNvPr>
          <p:cNvSpPr txBox="1"/>
          <p:nvPr/>
        </p:nvSpPr>
        <p:spPr>
          <a:xfrm>
            <a:off x="3423227" y="5377834"/>
            <a:ext cx="310558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lupinepublishers.com/fashion-technology-textile-engineering/fulltext/analysis-of-fashion-industry-business-environment.ID.000144.php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EA1E129-BD50-9898-4DCA-809B49380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4372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1D7511A-0B8A-5616-1A77-9F61917CC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0"/>
            <a:ext cx="7459501" cy="1099930"/>
          </a:xfrm>
        </p:spPr>
        <p:txBody>
          <a:bodyPr>
            <a:normAutofit/>
          </a:bodyPr>
          <a:lstStyle/>
          <a:p>
            <a:r>
              <a:rPr lang="en-GB" dirty="0"/>
              <a:t>PESTEL Analyse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B0E0B03-3D7B-3CBA-C44F-54CA57D396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5" y="1298713"/>
            <a:ext cx="3921170" cy="474264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Foreign policies/laws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Bringing back the bursaries/ cost of living grants/ covering tuition fees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Provides more funding in NHS and Social care sector</a:t>
            </a:r>
          </a:p>
          <a:p>
            <a:endParaRPr lang="en-GB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F077D45-1FA9-991A-2936-F58E950662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41831" y="1298713"/>
            <a:ext cx="2649299" cy="474264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dirty="0"/>
              <a:t>ECONOMICAL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Low pay/recognition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Grow of inflation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Cost of tuition fees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Cost of living</a:t>
            </a:r>
          </a:p>
        </p:txBody>
      </p:sp>
      <p:pic>
        <p:nvPicPr>
          <p:cNvPr id="8" name="Picture 7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8644FC54-152B-B3E4-8535-2FF0971030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12242" y="0"/>
            <a:ext cx="5179758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B70FF87-3D3B-1877-9A4C-D678CC2B82A6}"/>
              </a:ext>
            </a:extLst>
          </p:cNvPr>
          <p:cNvSpPr txBox="1"/>
          <p:nvPr/>
        </p:nvSpPr>
        <p:spPr>
          <a:xfrm>
            <a:off x="7012242" y="6858000"/>
            <a:ext cx="517975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ansjournalblog.com/2012/05/21/nursing-politics-and-the-economy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06A7631-E623-F777-9337-A1216D4772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03051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B84D62-C395-E15D-4D3C-B996C183CF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5745" y="1"/>
            <a:ext cx="4185623" cy="477078"/>
          </a:xfrm>
        </p:spPr>
        <p:txBody>
          <a:bodyPr/>
          <a:lstStyle/>
          <a:p>
            <a:r>
              <a:rPr lang="en-GB" dirty="0"/>
              <a:t>SOCIAL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F04961-D5E3-05B6-837B-9C44909BAF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5745" y="477079"/>
            <a:ext cx="3670967" cy="5564284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50000"/>
              </a:lnSpc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Filing the gap of retirement</a:t>
            </a:r>
          </a:p>
          <a:p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People lifestyle</a:t>
            </a:r>
          </a:p>
          <a:p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Drop out students</a:t>
            </a:r>
          </a:p>
          <a:p>
            <a:endParaRPr lang="en-GB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  <a:p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Enhance training of current staff</a:t>
            </a:r>
          </a:p>
          <a:p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Funding for equipment's</a:t>
            </a:r>
          </a:p>
          <a:p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Training time consuming</a:t>
            </a:r>
          </a:p>
          <a:p>
            <a:endParaRPr lang="en-GB" sz="20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72C952E-AAD6-1916-60C7-898D2BCFE0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346712" y="92765"/>
            <a:ext cx="7555921" cy="628815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9C2C234-A631-0AAB-8C60-372A2020CF9B}"/>
              </a:ext>
            </a:extLst>
          </p:cNvPr>
          <p:cNvSpPr txBox="1"/>
          <p:nvPr/>
        </p:nvSpPr>
        <p:spPr>
          <a:xfrm>
            <a:off x="4346712" y="6380921"/>
            <a:ext cx="755592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technofaq.org/posts/2020/12/trends-in-education-technology-with-a-significant-impact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19AA427A-29F9-6F0A-87DE-66B014986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11683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Smoke from factories">
            <a:extLst>
              <a:ext uri="{FF2B5EF4-FFF2-40B4-BE49-F238E27FC236}">
                <a16:creationId xmlns:a16="http://schemas.microsoft.com/office/drawing/2014/main" id="{3E706E31-A8E5-0DEC-1611-B5F3B3C3DD8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6" r="2" b="2"/>
          <a:stretch/>
        </p:blipFill>
        <p:spPr>
          <a:xfrm>
            <a:off x="6096000" y="-26494"/>
            <a:ext cx="6129270" cy="2332373"/>
          </a:xfrm>
          <a:prstGeom prst="rect">
            <a:avLst/>
          </a:prstGeom>
        </p:spPr>
      </p:pic>
      <p:pic>
        <p:nvPicPr>
          <p:cNvPr id="7" name="Picture 6" descr="Thermal power station">
            <a:extLst>
              <a:ext uri="{FF2B5EF4-FFF2-40B4-BE49-F238E27FC236}">
                <a16:creationId xmlns:a16="http://schemas.microsoft.com/office/drawing/2014/main" id="{D4C77C3B-F43B-2CE9-C6D0-374B6275FF1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41" r="-1" b="-1"/>
          <a:stretch/>
        </p:blipFill>
        <p:spPr>
          <a:xfrm>
            <a:off x="6096000" y="2332384"/>
            <a:ext cx="6129269" cy="2637182"/>
          </a:xfrm>
          <a:prstGeom prst="rect">
            <a:avLst/>
          </a:prstGeom>
        </p:spPr>
      </p:pic>
      <p:pic>
        <p:nvPicPr>
          <p:cNvPr id="5" name="Picture 4" descr="Hand with a gavel">
            <a:extLst>
              <a:ext uri="{FF2B5EF4-FFF2-40B4-BE49-F238E27FC236}">
                <a16:creationId xmlns:a16="http://schemas.microsoft.com/office/drawing/2014/main" id="{B61D5B89-A47F-5442-D627-CFCA3DAC006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52" r="1" b="1"/>
          <a:stretch/>
        </p:blipFill>
        <p:spPr>
          <a:xfrm>
            <a:off x="13289" y="0"/>
            <a:ext cx="6025205" cy="2777069"/>
          </a:xfrm>
          <a:custGeom>
            <a:avLst/>
            <a:gdLst/>
            <a:ahLst/>
            <a:cxnLst/>
            <a:rect l="l" t="t" r="r" b="b"/>
            <a:pathLst>
              <a:path w="6082711" h="3920044">
                <a:moveTo>
                  <a:pt x="0" y="0"/>
                </a:moveTo>
                <a:lnTo>
                  <a:pt x="6082711" y="0"/>
                </a:lnTo>
                <a:lnTo>
                  <a:pt x="6082711" y="3103225"/>
                </a:lnTo>
                <a:lnTo>
                  <a:pt x="4614930" y="3103225"/>
                </a:lnTo>
                <a:lnTo>
                  <a:pt x="4614930" y="3920044"/>
                </a:lnTo>
                <a:lnTo>
                  <a:pt x="0" y="3920044"/>
                </a:lnTo>
                <a:close/>
              </a:path>
            </a:pathLst>
          </a:custGeom>
        </p:spPr>
      </p:pic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9EEF1EFA-34F9-CB39-B0F7-BFD0C84F4C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1863" y="2803574"/>
            <a:ext cx="4742140" cy="4054415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C732FBFD-0CF2-3C85-7DFB-852A36C8F3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289" y="2777069"/>
            <a:ext cx="4518573" cy="408093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Working law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Health and Safety law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Discrimination law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Health tourism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Disasters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Covid/Epidemics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Pollution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A7FD317F-082E-9D5F-939C-B08C4A85EF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00864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8E647423-FBCF-488E-4914-EEBC9A3014A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05068010"/>
              </p:ext>
            </p:extLst>
          </p:nvPr>
        </p:nvGraphicFramePr>
        <p:xfrm>
          <a:off x="371061" y="1060174"/>
          <a:ext cx="11569148" cy="563604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6117628" imgH="5353188" progId="Word.Document.12">
                  <p:embed/>
                </p:oleObj>
              </mc:Choice>
              <mc:Fallback>
                <p:oleObj name="Document" r:id="rId2" imgW="6117628" imgH="5353188" progId="Word.Document.12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8E647423-FBCF-488E-4914-EEBC9A3014AC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71061" y="1060174"/>
                        <a:ext cx="11569148" cy="563604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B318C3-E1E6-0739-4A7F-CEDFAE76B0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5907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4220E-C0F5-FBEB-F6D9-8BD3BEC487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734351"/>
          </a:xfrm>
        </p:spPr>
        <p:txBody>
          <a:bodyPr>
            <a:normAutofit/>
          </a:bodyPr>
          <a:lstStyle/>
          <a:p>
            <a:r>
              <a:rPr lang="en-GB"/>
              <a:t>Solution</a:t>
            </a:r>
            <a:endParaRPr lang="en-GB" dirty="0"/>
          </a:p>
        </p:txBody>
      </p:sp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F9BBE63C-4585-CED8-315D-8A0A54C4F2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1343951"/>
            <a:ext cx="5394940" cy="4697411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Government brings back Bursaries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Making NHS more pleasant and attractive  place to work and build career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More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funding available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the Health Sector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More support for students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More support for Health Professionals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Regular monitoring of the needs and situation in the sector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2" name="Picture 4" descr="Complete puzzle with one piece lit up">
            <a:extLst>
              <a:ext uri="{FF2B5EF4-FFF2-40B4-BE49-F238E27FC236}">
                <a16:creationId xmlns:a16="http://schemas.microsoft.com/office/drawing/2014/main" id="{A46D56E3-F96A-72F9-0126-8F5D28DA4E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358" r="2264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33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369F62-7C3C-4997-E6C1-501B10D3C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13937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8D777-87D0-30D8-B151-B446FD4C77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59627"/>
            <a:ext cx="8596668" cy="783771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5C2471-E5D7-0129-379F-BE83A8223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10</a:t>
            </a:fld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B28E7150-4EFD-0270-6175-0DA2346F0F1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64456" y="704396"/>
            <a:ext cx="10668000" cy="572464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defTabSz="914400">
              <a:buClrTx/>
              <a:buSzTx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Adair, J.E. (2019)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Decision making and problem solving : break through barriers and banish uncertainty at work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Fourth edition. Institute of Personnel and Development. (ed.). London ; New York :; London ; New York :, Kogan Page.</a:t>
            </a:r>
          </a:p>
          <a:p>
            <a:pPr defTabSz="914400">
              <a:buClrTx/>
              <a:buSzTx/>
            </a:pPr>
            <a:r>
              <a:rPr lang="en-GB" sz="1600" dirty="0">
                <a:hlinkClick r:id="rId2"/>
              </a:rPr>
              <a:t>https://www.gov.uk/government/news/record-36-billion-investment-to-reform-nhs-and-social-care</a:t>
            </a:r>
            <a:r>
              <a:rPr lang="en-GB" sz="1600" dirty="0"/>
              <a:t> </a:t>
            </a:r>
          </a:p>
          <a:p>
            <a:pPr defTabSz="914400">
              <a:buClrTx/>
              <a:buSzTx/>
            </a:pPr>
            <a:r>
              <a:rPr lang="en-GB" sz="1600" dirty="0"/>
              <a:t>British Medical Association, NHS England (2019). Investment and evolution: a five-year framework for GP contract reform to implement The NHS Long Term Plan. London: NHS England. Available at: https://www.england.nhs.uk/publication/gp-contract-five-yearframework/ (accessed on 5 March 2019)</a:t>
            </a:r>
            <a:endParaRPr lang="en-US" sz="1600" dirty="0"/>
          </a:p>
          <a:p>
            <a:pPr defTabSz="914400">
              <a:buClrTx/>
              <a:buSzTx/>
            </a:pPr>
            <a:r>
              <a:rPr lang="en-GB" sz="1600" dirty="0"/>
              <a:t>Buchan J, Charlesworth A, </a:t>
            </a:r>
            <a:r>
              <a:rPr lang="en-GB" sz="1600" dirty="0" err="1"/>
              <a:t>Gershlick</a:t>
            </a:r>
            <a:r>
              <a:rPr lang="en-GB" sz="1600" dirty="0"/>
              <a:t> B, </a:t>
            </a:r>
            <a:r>
              <a:rPr lang="en-GB" sz="1600" dirty="0" err="1"/>
              <a:t>Seccombe</a:t>
            </a:r>
            <a:r>
              <a:rPr lang="en-GB" sz="1600" dirty="0"/>
              <a:t> I (2017). Rising pressure: the NHS workforce challenge. London: The Health Foundation. Available at: www.health.org.uk/publications/rising-pressure-the-nhs-workforce-challenge (accessed on 5 March 2019). 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defTabSz="914400">
              <a:buClrTx/>
              <a:buSzTx/>
            </a:pPr>
            <a:r>
              <a:rPr lang="en-GB" sz="1600" dirty="0"/>
              <a:t>Health Education England (2017a). ‘Education funding reforms’. Health Education England website. Available at: www.hee.nhs.uk/our-work/education-funding-reforms (accessed on 30 January 2019)</a:t>
            </a:r>
          </a:p>
          <a:p>
            <a:pPr defTabSz="914400">
              <a:buClrTx/>
              <a:buSzTx/>
            </a:pPr>
            <a:r>
              <a:rPr lang="en-GB" sz="1600" dirty="0"/>
              <a:t>Health Education England (2019b). NHS staff and learners’ mental wellbeing commission: final report. London: Health Education England. Available at: www.hee.nhs.uk/our-work/mental-wellbeing-report (accessed on 5 March 2019)</a:t>
            </a:r>
          </a:p>
          <a:p>
            <a:pPr defTabSz="914400">
              <a:buClrTx/>
              <a:buSzTx/>
            </a:pPr>
            <a:r>
              <a:rPr lang="en-GB" sz="1600" dirty="0"/>
              <a:t>Collins A (2018). ‘Updated: Government to scrap visa cap for non-EU doctors’. HSJ, 14 June. Available at: www.hsj.co.uk/workforce/updated-government-to-scrap-visacap-for-non-eu-doctors/7022658.article (accessed on 15 October 2018).</a:t>
            </a:r>
          </a:p>
          <a:p>
            <a:pPr defTabSz="914400">
              <a:buClrTx/>
              <a:buSzTx/>
            </a:pPr>
            <a:r>
              <a:rPr lang="en-GB" sz="1600" dirty="0"/>
              <a:t>Care Quality Commission (2018). The state of health care and adult social care in England 2017/18. London: Care Quality Commission. Available at: www.cqc.org.uk/ publications/major-report/state-care (accessed on 6 November 2018).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734973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12" ma:contentTypeDescription="Create a new document." ma:contentTypeScope="" ma:versionID="c5d3593bc8cfc7e662fa02b4a087300a">
  <xsd:schema xmlns:xsd="http://www.w3.org/2001/XMLSchema" xmlns:xs="http://www.w3.org/2001/XMLSchema" xmlns:p="http://schemas.microsoft.com/office/2006/metadata/properties" xmlns:ns3="4eb0a523-77d0-454a-93a8-50ca111d3c44" xmlns:ns4="0e7fbce4-8ae7-4085-8b0a-9efa4c7cae6d" targetNamespace="http://schemas.microsoft.com/office/2006/metadata/properties" ma:root="true" ma:fieldsID="4277daf029badd5c588aae0833ea765f" ns3:_="" ns4:_="">
    <xsd:import namespace="4eb0a523-77d0-454a-93a8-50ca111d3c44"/>
    <xsd:import namespace="0e7fbce4-8ae7-4085-8b0a-9efa4c7cae6d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0CA2459-7567-4139-8B4C-F62A075AD0A3}">
  <ds:schemaRefs>
    <ds:schemaRef ds:uri="http://schemas.microsoft.com/office/2006/documentManagement/types"/>
    <ds:schemaRef ds:uri="0e7fbce4-8ae7-4085-8b0a-9efa4c7cae6d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http://schemas.microsoft.com/office/2006/metadata/properties"/>
    <ds:schemaRef ds:uri="http://purl.org/dc/dcmitype/"/>
    <ds:schemaRef ds:uri="4eb0a523-77d0-454a-93a8-50ca111d3c44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8E418256-5869-426A-A26F-A801BEAD007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eb0a523-77d0-454a-93a8-50ca111d3c44"/>
    <ds:schemaRef ds:uri="0e7fbce4-8ae7-4085-8b0a-9efa4c7cae6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B745B0C-20B6-4795-A23F-66C8C0341C5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2627</TotalTime>
  <Words>665</Words>
  <Application>Microsoft Office PowerPoint</Application>
  <PresentationFormat>Widescreen</PresentationFormat>
  <Paragraphs>94</Paragraphs>
  <Slides>10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Trebuchet MS</vt:lpstr>
      <vt:lpstr>Wingdings 3</vt:lpstr>
      <vt:lpstr>Facet</vt:lpstr>
      <vt:lpstr>Document</vt:lpstr>
      <vt:lpstr>Problem Solving and Decision Making</vt:lpstr>
      <vt:lpstr>Introduction</vt:lpstr>
      <vt:lpstr>Staff shortages impact for the Health care industries </vt:lpstr>
      <vt:lpstr> Pestel analysis will be used as framework.</vt:lpstr>
      <vt:lpstr>PESTEL Analyse</vt:lpstr>
      <vt:lpstr>PowerPoint Presentation</vt:lpstr>
      <vt:lpstr>PowerPoint Presentation</vt:lpstr>
      <vt:lpstr>PowerPoint Presentation</vt:lpstr>
      <vt:lpstr>Solution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</dc:title>
  <dc:creator>Veselin Dzhonev (2124097)</dc:creator>
  <cp:lastModifiedBy>Veselin Dzhonev (2124097)</cp:lastModifiedBy>
  <cp:revision>3</cp:revision>
  <dcterms:created xsi:type="dcterms:W3CDTF">2022-07-10T10:49:19Z</dcterms:created>
  <dcterms:modified xsi:type="dcterms:W3CDTF">2022-07-16T13:06:09Z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