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70" r:id="rId1"/>
  </p:sldMasterIdLst>
  <p:notesMasterIdLst>
    <p:notesMasterId r:id="rId20"/>
  </p:notesMasterIdLst>
  <p:handoutMasterIdLst>
    <p:handoutMasterId r:id="rId21"/>
  </p:handoutMasterIdLst>
  <p:sldIdLst>
    <p:sldId id="256" r:id="rId2"/>
    <p:sldId id="257" r:id="rId3"/>
    <p:sldId id="258" r:id="rId4"/>
    <p:sldId id="259" r:id="rId5"/>
    <p:sldId id="260" r:id="rId6"/>
    <p:sldId id="261" r:id="rId7"/>
    <p:sldId id="262" r:id="rId8"/>
    <p:sldId id="263" r:id="rId9"/>
    <p:sldId id="264" r:id="rId10"/>
    <p:sldId id="265" r:id="rId11"/>
    <p:sldId id="266" r:id="rId12"/>
    <p:sldId id="274" r:id="rId13"/>
    <p:sldId id="268" r:id="rId14"/>
    <p:sldId id="269" r:id="rId15"/>
    <p:sldId id="270" r:id="rId16"/>
    <p:sldId id="275" r:id="rId17"/>
    <p:sldId id="272" r:id="rId18"/>
    <p:sldId id="27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5033" autoAdjust="0"/>
  </p:normalViewPr>
  <p:slideViewPr>
    <p:cSldViewPr snapToGrid="0">
      <p:cViewPr>
        <p:scale>
          <a:sx n="74" d="100"/>
          <a:sy n="74" d="100"/>
        </p:scale>
        <p:origin x="1042" y="163"/>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60" d="100"/>
          <a:sy n="60" d="100"/>
        </p:scale>
        <p:origin x="3187"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C4EF8BC-67E0-4F13-DA89-D8A6E8F8DA61}"/>
              </a:ext>
            </a:extLst>
          </p:cNvPr>
          <p:cNvSpPr>
            <a:spLocks noGrp="1"/>
          </p:cNvSpPr>
          <p:nvPr>
            <p:ph type="hdr" sz="quarter"/>
          </p:nvPr>
        </p:nvSpPr>
        <p:spPr>
          <a:xfrm>
            <a:off x="0" y="1"/>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9BE242D-A10F-EEA2-16B0-D60FA8D1DA47}"/>
              </a:ext>
            </a:extLst>
          </p:cNvPr>
          <p:cNvSpPr>
            <a:spLocks noGrp="1"/>
          </p:cNvSpPr>
          <p:nvPr>
            <p:ph type="dt" sz="quarter" idx="1"/>
          </p:nvPr>
        </p:nvSpPr>
        <p:spPr>
          <a:xfrm>
            <a:off x="3884613" y="1"/>
            <a:ext cx="2971800" cy="458788"/>
          </a:xfrm>
          <a:prstGeom prst="rect">
            <a:avLst/>
          </a:prstGeom>
        </p:spPr>
        <p:txBody>
          <a:bodyPr vert="horz" lIns="91440" tIns="45720" rIns="91440" bIns="45720" rtlCol="0"/>
          <a:lstStyle>
            <a:lvl1pPr algn="r">
              <a:defRPr sz="1200"/>
            </a:lvl1pPr>
          </a:lstStyle>
          <a:p>
            <a:fld id="{7D9AF943-997B-4BEA-B3AF-6CE3A76971B1}" type="datetimeFigureOut">
              <a:rPr lang="en-GB" smtClean="0"/>
              <a:t>30/11/2025</a:t>
            </a:fld>
            <a:endParaRPr lang="en-GB"/>
          </a:p>
        </p:txBody>
      </p:sp>
      <p:sp>
        <p:nvSpPr>
          <p:cNvPr id="4" name="Footer Placeholder 3">
            <a:extLst>
              <a:ext uri="{FF2B5EF4-FFF2-40B4-BE49-F238E27FC236}">
                <a16:creationId xmlns:a16="http://schemas.microsoft.com/office/drawing/2014/main" id="{A2F3E279-322F-6851-7554-02A1727145A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680828CD-5D5D-D224-D9BD-51E8836C3E8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BF5AACE-8E62-4E53-9C8D-D003C36ED4A0}" type="slidenum">
              <a:rPr lang="en-GB" smtClean="0"/>
              <a:t>‹#›</a:t>
            </a:fld>
            <a:endParaRPr lang="en-GB"/>
          </a:p>
        </p:txBody>
      </p:sp>
    </p:spTree>
    <p:extLst>
      <p:ext uri="{BB962C8B-B14F-4D97-AF65-F5344CB8AC3E}">
        <p14:creationId xmlns:p14="http://schemas.microsoft.com/office/powerpoint/2010/main" val="34111564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1"/>
            <a:ext cx="2971800" cy="458788"/>
          </a:xfrm>
          <a:prstGeom prst="rect">
            <a:avLst/>
          </a:prstGeom>
        </p:spPr>
        <p:txBody>
          <a:bodyPr vert="horz" lIns="91440" tIns="45720" rIns="91440" bIns="45720" rtlCol="0"/>
          <a:lstStyle>
            <a:lvl1pPr algn="r">
              <a:defRPr sz="1200"/>
            </a:lvl1pPr>
          </a:lstStyle>
          <a:p>
            <a:fld id="{6DE0B7C8-B01D-4AE9-95FA-6A2931AA4557}" type="datetimeFigureOut">
              <a:rPr lang="en-GB" smtClean="0"/>
              <a:t>30/11/2025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49"/>
            <a:ext cx="5486400" cy="3600451"/>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7AD6E7-F82E-4D40-8C0F-A436E4A4F75C}" type="slidenum">
              <a:rPr lang="en-GB" smtClean="0"/>
              <a:t>‹#›</a:t>
            </a:fld>
            <a:endParaRPr lang="en-GB"/>
          </a:p>
        </p:txBody>
      </p:sp>
    </p:spTree>
    <p:extLst>
      <p:ext uri="{BB962C8B-B14F-4D97-AF65-F5344CB8AC3E}">
        <p14:creationId xmlns:p14="http://schemas.microsoft.com/office/powerpoint/2010/main" val="26305191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b="1" dirty="0">
                <a:latin typeface="Times New Roman" panose="02020603050405020304" pitchFamily="18" charset="0"/>
                <a:cs typeface="Times New Roman" panose="02020603050405020304" pitchFamily="18" charset="0"/>
              </a:rPr>
              <a:t>Speaker Notes</a:t>
            </a: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Effective people management is an integral part of any organisation. It enhances the organisation's performance and builds an amicable workplace culture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(Armstrong, 2024)</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Today, I will present the proposed three-year people management plan for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BrightWave</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Services Ltd. This presentation draws upon the findings from Task 1, which identified challenges in leadership capability, organisational culture, and employee engagement. The strategy aims to enhance managerial effectiveness, develop a people-centred culture, and align Human Resource (HR) practices with the company's strategic goals and client expectations. </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27AD6E7-F82E-4D40-8C0F-A436E4A4F75C}" type="slidenum">
              <a:rPr lang="en-GB" smtClean="0"/>
              <a:t>1</a:t>
            </a:fld>
            <a:endParaRPr lang="en-GB"/>
          </a:p>
        </p:txBody>
      </p:sp>
    </p:spTree>
    <p:extLst>
      <p:ext uri="{BB962C8B-B14F-4D97-AF65-F5344CB8AC3E}">
        <p14:creationId xmlns:p14="http://schemas.microsoft.com/office/powerpoint/2010/main" val="2211118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Speaker Notes</a:t>
            </a:r>
            <a:endParaRPr lang="en-GB"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BrightWave</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Services Ltd is a facilities management organisation employing over 350 staff across multiple sites in South Wales. </a:t>
            </a: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company has grown rapidly, but this expansion has exposed certain weaknesses in its people management systems.</a:t>
            </a: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There is a high employee turnover rate and limited managerial development. Moreover, there is minimal focus on employee engagement and well-being.</a:t>
            </a: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HR processes remain largely administrative rather than strategic in nature. As a result, there is a need to redesign the organisation's approach to leadership, culture, and performance management to ensure sustainable growth and improved client satisfaction.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27AD6E7-F82E-4D40-8C0F-A436E4A4F75C}" type="slidenum">
              <a:rPr lang="en-GB" smtClean="0"/>
              <a:t>2</a:t>
            </a:fld>
            <a:endParaRPr lang="en-GB"/>
          </a:p>
        </p:txBody>
      </p:sp>
    </p:spTree>
    <p:extLst>
      <p:ext uri="{BB962C8B-B14F-4D97-AF65-F5344CB8AC3E}">
        <p14:creationId xmlns:p14="http://schemas.microsoft.com/office/powerpoint/2010/main" val="32562076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Speaker Notes</a:t>
            </a:r>
          </a:p>
          <a:p>
            <a:pPr algn="just">
              <a:lnSpc>
                <a:spcPct val="150000"/>
              </a:lnSpc>
            </a:pP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BrightWave's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current people management challenges are multi-layered. </a:t>
            </a: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Supervisors often lack training in coaching,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providing feedback, and motivating their teams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Performance management systems are inconsistent. They lack specific, measurable, achievable, relevant, and time-bound (SMART) objectives and constructive reviews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(Armstrong, 2024)</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a:t>
            </a: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company's culture is hierarchical and control-oriented. This discourages innovation and communication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(Demirtas &amp; Karaca, 2020)</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Employee engagement is also low due to limited recognition, unclear progression, and poor work-life balance. Additionally, there are communication breakdowns, such as minimal employee voice and feedback loops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(Edmondson, 2019)</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a:t>
            </a: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Together, these factors have contributed to employee turnover and reduced productivity. </a:t>
            </a: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Addressing these issues requires a comprehensive approach that builds leadership capability, enhances cultural inclusivity, and creates mechanisms for continuous performance improvement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(Sutton, 2018)</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27AD6E7-F82E-4D40-8C0F-A436E4A4F75C}" type="slidenum">
              <a:rPr lang="en-GB" smtClean="0"/>
              <a:t>3</a:t>
            </a:fld>
            <a:endParaRPr lang="en-GB"/>
          </a:p>
        </p:txBody>
      </p:sp>
    </p:spTree>
    <p:extLst>
      <p:ext uri="{BB962C8B-B14F-4D97-AF65-F5344CB8AC3E}">
        <p14:creationId xmlns:p14="http://schemas.microsoft.com/office/powerpoint/2010/main" val="33190121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Speaker Notes</a:t>
            </a:r>
            <a:endParaRPr lang="en-GB"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Organisational culture strongly influences behaviour, engagement, and leadership effectiveness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(Samson, et al., 2024)</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BrightWave's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culture is task-driven and metrics-focused. It prioritises operational efficiency over employee well-being. This fosters low trust and limited autonomy.</a:t>
            </a: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Furthermore, psychological safety is low and limiting collaboration and innovation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(Edmondson, 2019)</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BrightWave</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the organisational culture has created an uncomfortable environment where staff feel discouraged from sharing ideas or raising concerns. </a:t>
            </a: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In addition, limited communication and recognition weaken trust and morale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(Hargie, 2022)</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a:t>
            </a: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To improve performance, the company must transition toward a learning-oriented and people-centred inclusive culture. This transition can value open dialogue, inclusion and shared accountability. Such an organisational culture can promote openness, well-being, and fairness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(Armstrong &amp; Taylor, 2023)</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Similarly, cultural alignment with client expectations can strengthen reputation and contract retention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Klikauer</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2019)</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27AD6E7-F82E-4D40-8C0F-A436E4A4F75C}" type="slidenum">
              <a:rPr lang="en-GB" smtClean="0"/>
              <a:t>4</a:t>
            </a:fld>
            <a:endParaRPr lang="en-GB"/>
          </a:p>
        </p:txBody>
      </p:sp>
    </p:spTree>
    <p:extLst>
      <p:ext uri="{BB962C8B-B14F-4D97-AF65-F5344CB8AC3E}">
        <p14:creationId xmlns:p14="http://schemas.microsoft.com/office/powerpoint/2010/main" val="19445158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Speaker Notes</a:t>
            </a:r>
            <a:endParaRPr lang="en-GB"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proposed strategy is built on five core objectives:</a:t>
            </a:r>
          </a:p>
          <a:p>
            <a:pPr marL="171450" lvl="0" indent="-171450" algn="just">
              <a:lnSpc>
                <a:spcPct val="150000"/>
              </a:lnSpc>
              <a:buFont typeface="Arial" panose="020B0604020202020204" pitchFamily="34" charset="0"/>
              <a:buChar cha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To build leadership and managerial capability across all levels.</a:t>
            </a:r>
          </a:p>
          <a:p>
            <a:pPr marL="171450" lvl="0" indent="-171450" algn="just">
              <a:lnSpc>
                <a:spcPct val="150000"/>
              </a:lnSpc>
              <a:buFont typeface="Arial" panose="020B0604020202020204" pitchFamily="34" charset="0"/>
              <a:buChar cha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To introduce structured and fair performance management systems with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SMART goals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a:t>
            </a:r>
          </a:p>
          <a:p>
            <a:pPr marL="171450" lvl="0" indent="-171450" algn="just">
              <a:lnSpc>
                <a:spcPct val="150000"/>
              </a:lnSpc>
              <a:buFont typeface="Arial" panose="020B0604020202020204" pitchFamily="34" charset="0"/>
              <a:buChar cha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To enhance employee engagement through recognition and communication.</a:t>
            </a:r>
          </a:p>
          <a:p>
            <a:pPr marL="171450" lvl="0" indent="-171450" algn="just">
              <a:lnSpc>
                <a:spcPct val="150000"/>
              </a:lnSpc>
              <a:buFont typeface="Arial" panose="020B0604020202020204" pitchFamily="34" charset="0"/>
              <a:buChar cha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To promote inclusivity and well-being across the workforce such that the organisation culture becomes people-centred and values recognition.</a:t>
            </a:r>
          </a:p>
          <a:p>
            <a:pPr marL="171450" lvl="0" indent="-171450" algn="just">
              <a:lnSpc>
                <a:spcPct val="150000"/>
              </a:lnSpc>
              <a:buFont typeface="Arial" panose="020B0604020202020204" pitchFamily="34" charset="0"/>
              <a:buChar cha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To ensure HR functions act as strategic partners aligned with organisational goals. </a:t>
            </a: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Each objective supports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BrightWave's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ambition to improve performance, develop people-centric leadership, and sustain a positive culture that reflects modern HR practices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(Armstrong, 2024)</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27AD6E7-F82E-4D40-8C0F-A436E4A4F75C}" type="slidenum">
              <a:rPr lang="en-GB" smtClean="0"/>
              <a:t>5</a:t>
            </a:fld>
            <a:endParaRPr lang="en-GB"/>
          </a:p>
        </p:txBody>
      </p:sp>
    </p:spTree>
    <p:extLst>
      <p:ext uri="{BB962C8B-B14F-4D97-AF65-F5344CB8AC3E}">
        <p14:creationId xmlns:p14="http://schemas.microsoft.com/office/powerpoint/2010/main" val="21787554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b="1" dirty="0">
                <a:solidFill>
                  <a:schemeClr val="tx1"/>
                </a:solidFill>
                <a:latin typeface="Times New Roman" panose="02020603050405020304" pitchFamily="18" charset="0"/>
                <a:cs typeface="Times New Roman" panose="02020603050405020304" pitchFamily="18" charset="0"/>
              </a:rPr>
              <a:t>Speaker Notes</a:t>
            </a: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To strengthen management capability,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BrightWave</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can establish a leadership development framework wherein supervisors will be trained in feedback, conflict resolution, and motivation techniques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(Coronado-Maldonado &amp; Benítez-Márquez, 2023)</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a:t>
            </a:r>
          </a:p>
          <a:p>
            <a:pPr algn="just">
              <a:lnSpc>
                <a:spcPct val="150000"/>
              </a:lnSpc>
            </a:pP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BrightWave</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managers can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utilise</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the emotional intelligence model to motivate,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emphasise</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and influence their teams. This can address interpersonal conflicts and foster a positive workplace environment (Armstrong &amp; Taylor, 2023). </a:t>
            </a:r>
            <a:endParaRPr lang="en-GB"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Kolb's experiential learning theory supports the use of practical and reflective learning experiences. In this context, coaching relationships can be introduced, and senior managers can be paired with emerging leaders to promote continuous growth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Klikauer</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2019)</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These initiatives aim to shift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BrightWave's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leadership model from transactional to transformational. This shift will enable managers to inspire and support teams more effectively and align people management with business objectives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(Northouse, 2018)</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27AD6E7-F82E-4D40-8C0F-A436E4A4F75C}" type="slidenum">
              <a:rPr lang="en-GB" smtClean="0"/>
              <a:t>6</a:t>
            </a:fld>
            <a:endParaRPr lang="en-GB"/>
          </a:p>
        </p:txBody>
      </p:sp>
    </p:spTree>
    <p:extLst>
      <p:ext uri="{BB962C8B-B14F-4D97-AF65-F5344CB8AC3E}">
        <p14:creationId xmlns:p14="http://schemas.microsoft.com/office/powerpoint/2010/main" val="33119388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Speaker Notes</a:t>
            </a:r>
            <a:endParaRPr lang="en-GB"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BrightWave's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new performance management framework can replace annual appraisals with quarterly development reviews. This will emphasise continuous improvement and coaching. All performance goals can follow the SMART model. The objectives can be specific, measurable, achievable, relevant, and time-bound to ensure clarity and accountability. HR analytics dashboards can track employee engagement, productivity, and turnover trends. This will support data-driven decision-making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(Trunk, et al., 2020)</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a:t>
            </a: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Moreover, managers will receive training in constructive feedback using models such as BOOST and GROW to enable development. The Balanced, Objective, Observed, Specific, and Timely (BOOST) model can ensure that the feedback is clear, helpful, and motivates improvement by focusing on actionable guidance. Similarly, the Goal, Reality, Options, and Will (GROW) model will set goals, assess the situations, explore solutions, and commit to action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Synergita</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2025)</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Overall, this approach emphasises feedback, recognition, and developmental performance management for employees at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BrightWave</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27AD6E7-F82E-4D40-8C0F-A436E4A4F75C}" type="slidenum">
              <a:rPr lang="en-GB" smtClean="0"/>
              <a:t>7</a:t>
            </a:fld>
            <a:endParaRPr lang="en-GB"/>
          </a:p>
        </p:txBody>
      </p:sp>
    </p:spTree>
    <p:extLst>
      <p:ext uri="{BB962C8B-B14F-4D97-AF65-F5344CB8AC3E}">
        <p14:creationId xmlns:p14="http://schemas.microsoft.com/office/powerpoint/2010/main" val="36944823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Speaker Notes</a:t>
            </a:r>
            <a:endParaRPr lang="en-GB"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Enhancing employee engagement and retention requires addressing intrinsic and extrinsic motivators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(Neck, et al., 2019)</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BrightWave</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can implement recognition initiatives, such as monthly awards and peer nominations. These initiatives will be monetary as well as non-monetary and acknowledge outstanding contributions. </a:t>
            </a: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Career development pathways and training bursaries can provide clear progression opportunities and reduce turnover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(Grosse, 2023)</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Well-being programmes and flexible working options can improve work-life balance and promote employee loyalty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(Armstrong, 2024)</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Regular surveys and communication channels can ensure employee voice and feedback are integrated into decision-making. Monthly town halls, feedback platforms, and staff surveys can enhance communication channels and improve engagement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(Edmondson, 2019)</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a:t>
            </a: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These actions reflect Herzberg's two-factor theory, which links recognition and development to sustained employee engagement.</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27AD6E7-F82E-4D40-8C0F-A436E4A4F75C}" type="slidenum">
              <a:rPr lang="en-GB" smtClean="0"/>
              <a:t>8</a:t>
            </a:fld>
            <a:endParaRPr lang="en-GB"/>
          </a:p>
        </p:txBody>
      </p:sp>
    </p:spTree>
    <p:extLst>
      <p:ext uri="{BB962C8B-B14F-4D97-AF65-F5344CB8AC3E}">
        <p14:creationId xmlns:p14="http://schemas.microsoft.com/office/powerpoint/2010/main" val="11382688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Speaker Notes</a:t>
            </a:r>
            <a:endParaRPr lang="en-GB"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BrightWave's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organisational culture needs transformation and requires deliberate initiatives such as leadership role modelling and inclusive practices. All of the actions taken under this transformation will demonstrate that leadership behaviour and shared learning are significant drivers of cultural change.</a:t>
            </a: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Leaders can be trained to demonstrate empathy, openness, and fairness. This will influence behavioural norms across teams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(Dias &amp; Magalhães, 2023)</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a:t>
            </a: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Inclusive leadership workshops can be organised to reduce bias and strengthen team cohesion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(Sutton, 2018)</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Cross-functional projects and employee involvement sessions can promote collaboration and innovation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(Grosse, 2023)</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a:t>
            </a: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Likewise, embedding continuous learning through peer knowledge-sharing and reflection can create a sustainable and adaptive organisational culture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Klikauer</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2019)</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27AD6E7-F82E-4D40-8C0F-A436E4A4F75C}" type="slidenum">
              <a:rPr lang="en-GB" smtClean="0"/>
              <a:t>9</a:t>
            </a:fld>
            <a:endParaRPr lang="en-GB"/>
          </a:p>
        </p:txBody>
      </p:sp>
    </p:spTree>
    <p:extLst>
      <p:ext uri="{BB962C8B-B14F-4D97-AF65-F5344CB8AC3E}">
        <p14:creationId xmlns:p14="http://schemas.microsoft.com/office/powerpoint/2010/main" val="10097789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Speaker Notes</a:t>
            </a:r>
            <a:endParaRPr lang="en-GB"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HR department must transition from an administrative to a strategic role. With the help of the HR Business Partner model, HR professionals can collaborate directly with managers to develop people strategies, workforce planning, and employee engagement initiatives. Moreover, by using HR analytics, the team can forecast turnover, measure employee engagement, and identify skill gaps. This will enable proactive decision-making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(Stein, 2025)</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a:t>
            </a: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Strategic HR partnerships can ensure alignment between people management practices and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BrightWave's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business goals. Hence, they will foster accountability and long-term organisational sustainability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(Armstrong, 2024)</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27AD6E7-F82E-4D40-8C0F-A436E4A4F75C}" type="slidenum">
              <a:rPr lang="en-GB" smtClean="0"/>
              <a:t>10</a:t>
            </a:fld>
            <a:endParaRPr lang="en-GB"/>
          </a:p>
        </p:txBody>
      </p:sp>
    </p:spTree>
    <p:extLst>
      <p:ext uri="{BB962C8B-B14F-4D97-AF65-F5344CB8AC3E}">
        <p14:creationId xmlns:p14="http://schemas.microsoft.com/office/powerpoint/2010/main" val="25156924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Speaker Notes</a:t>
            </a:r>
            <a:endParaRPr lang="en-GB"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Effective change management can be guided by Kotter's Eight-Step model. It may begin with establishing a sense of urgency and forming a guiding coalition of leaders and employee advocates. Later on, the change vision can be communicated consistently through meetings and digital channels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(Armstrong &amp; Taylor, 2023)</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Managers can be empowered as change agents to model desired behaviours and reinforce new practices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(Armstrong, 2024)</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a:t>
            </a: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Additionally, celebrating small milestones can help maintain momentum and morale throughout the transformation process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(Northouse, 2018)</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This structured approach will support cultural change and build long-term acceptance of new people management practices at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BrightWave</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27AD6E7-F82E-4D40-8C0F-A436E4A4F75C}" type="slidenum">
              <a:rPr lang="en-GB" smtClean="0"/>
              <a:t>11</a:t>
            </a:fld>
            <a:endParaRPr lang="en-GB"/>
          </a:p>
        </p:txBody>
      </p:sp>
    </p:spTree>
    <p:extLst>
      <p:ext uri="{BB962C8B-B14F-4D97-AF65-F5344CB8AC3E}">
        <p14:creationId xmlns:p14="http://schemas.microsoft.com/office/powerpoint/2010/main" val="30512148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Speaker Notes</a:t>
            </a: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Integrating technology into people management can be helpful as it can provide real-time insights and accountability. HR dashboards can consolidate data on performance, absenteeism, and engagement. This will enable data-driven decision-making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(Samson, et al., 2024)</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Artificial intelligence (AI) enabled feedback tools can support personalised learning and recognition. Hence, they can ensure timely manager and employee interaction. In addition, analytics can help identify emerging workforce trends and skill gaps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(Trunk, et al., 2020)</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Embracing HR technology with industry best practices can enhance transparency, efficiency, and strategic workforce planning. It also positions the HR department as an innovative and analytical business partner to ensure data-driven decision-making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(Samson, et al., 2024)</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27AD6E7-F82E-4D40-8C0F-A436E4A4F75C}" type="slidenum">
              <a:rPr lang="en-GB" smtClean="0"/>
              <a:t>12</a:t>
            </a:fld>
            <a:endParaRPr lang="en-GB"/>
          </a:p>
        </p:txBody>
      </p:sp>
    </p:spTree>
    <p:extLst>
      <p:ext uri="{BB962C8B-B14F-4D97-AF65-F5344CB8AC3E}">
        <p14:creationId xmlns:p14="http://schemas.microsoft.com/office/powerpoint/2010/main" val="14378249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Speaker Notes</a:t>
            </a:r>
            <a:endParaRPr lang="en-GB"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Monitoring progress is essential to ensure continuous improvement and accountability.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BrightWave</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can use quantitative and qualitative metrics to assess success. These metrics will include employee engagement survey results, retention rates, training evaluation data, and cultural audit outcomes. </a:t>
            </a: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Key performance indicators (KPIs) can be reviewed quarterly and allow timely interventions when targets are not met. Furthermore, transparent reporting will help sustain leadership and employee commitment to the people strategy, reinforce trust and demonstrate the value of HR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(Armstrong, 2024)</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27AD6E7-F82E-4D40-8C0F-A436E4A4F75C}" type="slidenum">
              <a:rPr lang="en-GB" smtClean="0"/>
              <a:t>13</a:t>
            </a:fld>
            <a:endParaRPr lang="en-GB"/>
          </a:p>
        </p:txBody>
      </p:sp>
    </p:spTree>
    <p:extLst>
      <p:ext uri="{BB962C8B-B14F-4D97-AF65-F5344CB8AC3E}">
        <p14:creationId xmlns:p14="http://schemas.microsoft.com/office/powerpoint/2010/main" val="21687816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Speaker Notes</a:t>
            </a:r>
            <a:endParaRPr lang="en-GB"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three-year action plan provides a structured roadmap for implementing the people management strategy. </a:t>
            </a:r>
          </a:p>
          <a:p>
            <a:pPr marL="171450" lvl="0" indent="-171450" algn="just">
              <a:lnSpc>
                <a:spcPct val="150000"/>
              </a:lnSpc>
              <a:buFont typeface="Arial" panose="020B0604020202020204" pitchFamily="34" charset="0"/>
              <a:buChar cha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Phase 1 (2025) will establish the foundation through leadership development and performance systems. </a:t>
            </a:r>
          </a:p>
          <a:p>
            <a:pPr marL="171450" lvl="0" indent="-171450" algn="just">
              <a:lnSpc>
                <a:spcPct val="150000"/>
              </a:lnSpc>
              <a:buFont typeface="Arial" panose="020B0604020202020204" pitchFamily="34" charset="0"/>
              <a:buChar cha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Phase 2 (2026) focuses on employee engagement, inclusion, and cultural initiatives to build trust and motivation.</a:t>
            </a:r>
          </a:p>
          <a:p>
            <a:pPr marL="171450" lvl="0" indent="-171450" algn="just">
              <a:lnSpc>
                <a:spcPct val="150000"/>
              </a:lnSpc>
              <a:buFont typeface="Arial" panose="020B0604020202020204" pitchFamily="34" charset="0"/>
              <a:buChar cha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Phase 3 (2027-2028) evaluates outcomes, reviews KPIs, and strengthens continuous improvement mechanisms. </a:t>
            </a: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HR department and senior leadership will work collaboratively and ensure alignment between people initiatives and business goals. This phased approach will enable measurable and sustainable change. Additionally, it will embed a culture of accountability and continuous learning.</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27AD6E7-F82E-4D40-8C0F-A436E4A4F75C}" type="slidenum">
              <a:rPr lang="en-GB" smtClean="0"/>
              <a:t>14</a:t>
            </a:fld>
            <a:endParaRPr lang="en-GB"/>
          </a:p>
        </p:txBody>
      </p:sp>
    </p:spTree>
    <p:extLst>
      <p:ext uri="{BB962C8B-B14F-4D97-AF65-F5344CB8AC3E}">
        <p14:creationId xmlns:p14="http://schemas.microsoft.com/office/powerpoint/2010/main" val="2993342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Speaker Notes</a:t>
            </a:r>
            <a:endParaRPr lang="en-GB"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By 2028,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BrightWave</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can expect measurable improvements in engagement, leadership, and retention. </a:t>
            </a: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Employee turnover is projected to decrease, while engagement scores should increase. </a:t>
            </a: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Managers will demonstrate enhanced leadership, communication, and coaching capabilities.</a:t>
            </a: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Improved organisational culture will result in higher client satisfaction and reinforce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BrightWave's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reputation as an employer of choice. </a:t>
            </a: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A stronger leadership pipeline will support succession planning and long-term competitiveness. </a:t>
            </a: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A positive cultural shift will strengthen employee trust and enhance collaboration between employee and employees. Similarly, the client relationship will also benefit from the positive cultural shift.</a:t>
            </a: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These outcomes collectively indicate a shift from a compliance-driven to a people-centred and performance-oriented organisation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(Northouse, 2018)</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27AD6E7-F82E-4D40-8C0F-A436E4A4F75C}" type="slidenum">
              <a:rPr lang="en-GB" smtClean="0"/>
              <a:t>15</a:t>
            </a:fld>
            <a:endParaRPr lang="en-GB"/>
          </a:p>
        </p:txBody>
      </p:sp>
    </p:spTree>
    <p:extLst>
      <p:ext uri="{BB962C8B-B14F-4D97-AF65-F5344CB8AC3E}">
        <p14:creationId xmlns:p14="http://schemas.microsoft.com/office/powerpoint/2010/main" val="23334756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Speaker Notes</a:t>
            </a:r>
            <a:endParaRPr lang="en-GB"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err="1">
                <a:solidFill>
                  <a:schemeClr val="tx1"/>
                </a:solidFill>
                <a:effectLst/>
                <a:latin typeface="+mn-lt"/>
                <a:ea typeface="+mn-ea"/>
                <a:cs typeface="+mn-cs"/>
              </a:rPr>
              <a:t>BrightWave's</a:t>
            </a:r>
            <a:r>
              <a:rPr lang="en-GB" sz="1200" kern="1200" dirty="0">
                <a:solidFill>
                  <a:schemeClr val="tx1"/>
                </a:solidFill>
                <a:effectLst/>
                <a:latin typeface="+mn-lt"/>
                <a:ea typeface="+mn-ea"/>
                <a:cs typeface="+mn-cs"/>
              </a:rPr>
              <a:t> success depends on transforming its people management approach from a transactional to a developmental model. By investing in leadership capability, embedding continuous feedback systems, and cultivating a culture of trust and inclusion, the company can significantly improve employee engagement and performance. The proposed strategy positions HR as a strategic partner driving change through evidence-based practice. This transformation will strengthen internal operations, enhance </a:t>
            </a:r>
            <a:r>
              <a:rPr lang="en-GB" sz="1200" kern="1200" dirty="0" err="1">
                <a:solidFill>
                  <a:schemeClr val="tx1"/>
                </a:solidFill>
                <a:effectLst/>
                <a:latin typeface="+mn-lt"/>
                <a:ea typeface="+mn-ea"/>
                <a:cs typeface="+mn-cs"/>
              </a:rPr>
              <a:t>BrightWave's</a:t>
            </a:r>
            <a:r>
              <a:rPr lang="en-GB" sz="1200" kern="1200" dirty="0">
                <a:solidFill>
                  <a:schemeClr val="tx1"/>
                </a:solidFill>
                <a:effectLst/>
                <a:latin typeface="+mn-lt"/>
                <a:ea typeface="+mn-ea"/>
                <a:cs typeface="+mn-cs"/>
              </a:rPr>
              <a:t> reputation and competitiveness in the facilities management sector, and ensure sustainable growth beyond 2028. </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27AD6E7-F82E-4D40-8C0F-A436E4A4F75C}" type="slidenum">
              <a:rPr lang="en-GB" smtClean="0"/>
              <a:t>16</a:t>
            </a:fld>
            <a:endParaRPr lang="en-GB"/>
          </a:p>
        </p:txBody>
      </p:sp>
    </p:spTree>
    <p:extLst>
      <p:ext uri="{BB962C8B-B14F-4D97-AF65-F5344CB8AC3E}">
        <p14:creationId xmlns:p14="http://schemas.microsoft.com/office/powerpoint/2010/main" val="2200227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7AD6E7-F82E-4D40-8C0F-A436E4A4F75C}" type="slidenum">
              <a:rPr lang="en-GB" smtClean="0"/>
              <a:t>17</a:t>
            </a:fld>
            <a:endParaRPr lang="en-GB"/>
          </a:p>
        </p:txBody>
      </p:sp>
    </p:spTree>
    <p:extLst>
      <p:ext uri="{BB962C8B-B14F-4D97-AF65-F5344CB8AC3E}">
        <p14:creationId xmlns:p14="http://schemas.microsoft.com/office/powerpoint/2010/main" val="15803350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7AD6E7-F82E-4D40-8C0F-A436E4A4F75C}" type="slidenum">
              <a:rPr lang="en-GB" smtClean="0"/>
              <a:t>18</a:t>
            </a:fld>
            <a:endParaRPr lang="en-GB"/>
          </a:p>
        </p:txBody>
      </p:sp>
    </p:spTree>
    <p:extLst>
      <p:ext uri="{BB962C8B-B14F-4D97-AF65-F5344CB8AC3E}">
        <p14:creationId xmlns:p14="http://schemas.microsoft.com/office/powerpoint/2010/main" val="24399365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cstate="email">
                <a:duotone>
                  <a:schemeClr val="dk2">
                    <a:shade val="69000"/>
                    <a:hueMod val="91000"/>
                    <a:satMod val="164000"/>
                    <a:lumMod val="74000"/>
                  </a:schemeClr>
                  <a:schemeClr val="dk2">
                    <a:hueMod val="124000"/>
                    <a:satMod val="140000"/>
                    <a:lumMod val="142000"/>
                  </a:schemeClr>
                </a:duotone>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AA752F5D-DBEE-4003-BC42-58633DEB812A}" type="datetimeFigureOut">
              <a:rPr lang="en-GB" smtClean="0"/>
              <a:t>30/11/2025</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Slide Number Placeholder 5"/>
          <p:cNvSpPr>
            <a:spLocks noGrp="1"/>
          </p:cNvSpPr>
          <p:nvPr>
            <p:ph type="sldNum" sz="quarter" idx="12"/>
          </p:nvPr>
        </p:nvSpPr>
        <p:spPr>
          <a:xfrm>
            <a:off x="10352540" y="295729"/>
            <a:ext cx="838199" cy="767687"/>
          </a:xfrm>
        </p:spPr>
        <p:txBody>
          <a:bodyPr/>
          <a:lstStyle/>
          <a:p>
            <a:fld id="{FFC6507F-3D50-4752-B7FF-3A214BE0B155}" type="slidenum">
              <a:rPr lang="en-GB" smtClean="0"/>
              <a:t>‹#›</a:t>
            </a:fld>
            <a:endParaRPr lang="en-GB"/>
          </a:p>
        </p:txBody>
      </p:sp>
    </p:spTree>
    <p:extLst>
      <p:ext uri="{BB962C8B-B14F-4D97-AF65-F5344CB8AC3E}">
        <p14:creationId xmlns:p14="http://schemas.microsoft.com/office/powerpoint/2010/main" val="1178258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752F5D-DBEE-4003-BC42-58633DEB812A}" type="datetimeFigureOut">
              <a:rPr lang="en-GB" smtClean="0"/>
              <a:t>30/11/2025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C6507F-3D50-4752-B7FF-3A214BE0B155}" type="slidenum">
              <a:rPr lang="en-GB" smtClean="0"/>
              <a:t>‹#›</a:t>
            </a:fld>
            <a:endParaRPr lang="en-GB"/>
          </a:p>
        </p:txBody>
      </p:sp>
    </p:spTree>
    <p:extLst>
      <p:ext uri="{BB962C8B-B14F-4D97-AF65-F5344CB8AC3E}">
        <p14:creationId xmlns:p14="http://schemas.microsoft.com/office/powerpoint/2010/main" val="25636769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cstate="email">
                <a:duotone>
                  <a:schemeClr val="dk2">
                    <a:shade val="69000"/>
                    <a:hueMod val="91000"/>
                    <a:satMod val="164000"/>
                    <a:lumMod val="74000"/>
                  </a:schemeClr>
                  <a:schemeClr val="dk2">
                    <a:hueMod val="124000"/>
                    <a:satMod val="140000"/>
                    <a:lumMod val="142000"/>
                  </a:schemeClr>
                </a:duotone>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A752F5D-DBEE-4003-BC42-58633DEB812A}" type="datetimeFigureOut">
              <a:rPr lang="en-GB" smtClean="0"/>
              <a:t>30/11/2025</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FC6507F-3D50-4752-B7FF-3A214BE0B155}" type="slidenum">
              <a:rPr lang="en-GB" smtClean="0"/>
              <a:t>‹#›</a:t>
            </a:fld>
            <a:endParaRPr lang="en-GB"/>
          </a:p>
        </p:txBody>
      </p:sp>
    </p:spTree>
    <p:extLst>
      <p:ext uri="{BB962C8B-B14F-4D97-AF65-F5344CB8AC3E}">
        <p14:creationId xmlns:p14="http://schemas.microsoft.com/office/powerpoint/2010/main" val="42843127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A752F5D-DBEE-4003-BC42-58633DEB812A}" type="datetimeFigureOut">
              <a:rPr lang="en-GB" smtClean="0"/>
              <a:t>30/11/2025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C6507F-3D50-4752-B7FF-3A214BE0B155}" type="slidenum">
              <a:rPr lang="en-GB" smtClean="0"/>
              <a:t>‹#›</a:t>
            </a:fld>
            <a:endParaRPr lang="en-GB"/>
          </a:p>
        </p:txBody>
      </p:sp>
    </p:spTree>
    <p:extLst>
      <p:ext uri="{BB962C8B-B14F-4D97-AF65-F5344CB8AC3E}">
        <p14:creationId xmlns:p14="http://schemas.microsoft.com/office/powerpoint/2010/main" val="21353860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A752F5D-DBEE-4003-BC42-58633DEB812A}" type="datetimeFigureOut">
              <a:rPr lang="en-GB" smtClean="0"/>
              <a:t>30/11/2025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C6507F-3D50-4752-B7FF-3A214BE0B155}" type="slidenum">
              <a:rPr lang="en-GB" smtClean="0"/>
              <a:t>‹#›</a:t>
            </a:fld>
            <a:endParaRPr lang="en-GB"/>
          </a:p>
        </p:txBody>
      </p:sp>
    </p:spTree>
    <p:extLst>
      <p:ext uri="{BB962C8B-B14F-4D97-AF65-F5344CB8AC3E}">
        <p14:creationId xmlns:p14="http://schemas.microsoft.com/office/powerpoint/2010/main" val="29365059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A752F5D-DBEE-4003-BC42-58633DEB812A}" type="datetimeFigureOut">
              <a:rPr lang="en-GB" smtClean="0"/>
              <a:t>30/11/2025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FC6507F-3D50-4752-B7FF-3A214BE0B155}" type="slidenum">
              <a:rPr lang="en-GB" smtClean="0"/>
              <a:t>‹#›</a:t>
            </a:fld>
            <a:endParaRPr lang="en-GB"/>
          </a:p>
        </p:txBody>
      </p:sp>
    </p:spTree>
    <p:extLst>
      <p:ext uri="{BB962C8B-B14F-4D97-AF65-F5344CB8AC3E}">
        <p14:creationId xmlns:p14="http://schemas.microsoft.com/office/powerpoint/2010/main" val="5736210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A752F5D-DBEE-4003-BC42-58633DEB812A}" type="datetimeFigureOut">
              <a:rPr lang="en-GB" smtClean="0"/>
              <a:t>30/11/2025</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FFC6507F-3D50-4752-B7FF-3A214BE0B155}" type="slidenum">
              <a:rPr lang="en-GB" smtClean="0"/>
              <a:t>‹#›</a:t>
            </a:fld>
            <a:endParaRPr lang="en-GB"/>
          </a:p>
        </p:txBody>
      </p:sp>
    </p:spTree>
    <p:extLst>
      <p:ext uri="{BB962C8B-B14F-4D97-AF65-F5344CB8AC3E}">
        <p14:creationId xmlns:p14="http://schemas.microsoft.com/office/powerpoint/2010/main" val="15876447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cstate="email">
                <a:duotone>
                  <a:schemeClr val="dk2">
                    <a:shade val="69000"/>
                    <a:hueMod val="91000"/>
                    <a:satMod val="164000"/>
                    <a:lumMod val="74000"/>
                  </a:schemeClr>
                  <a:schemeClr val="dk2">
                    <a:hueMod val="124000"/>
                    <a:satMod val="140000"/>
                    <a:lumMod val="142000"/>
                  </a:schemeClr>
                </a:duotone>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A752F5D-DBEE-4003-BC42-58633DEB812A}" type="datetimeFigureOut">
              <a:rPr lang="en-GB" smtClean="0"/>
              <a:t>30/11/2025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FFC6507F-3D50-4752-B7FF-3A214BE0B155}" type="slidenum">
              <a:rPr lang="en-GB" smtClean="0"/>
              <a:t>‹#›</a:t>
            </a:fld>
            <a:endParaRPr lang="en-GB"/>
          </a:p>
        </p:txBody>
      </p:sp>
    </p:spTree>
    <p:extLst>
      <p:ext uri="{BB962C8B-B14F-4D97-AF65-F5344CB8AC3E}">
        <p14:creationId xmlns:p14="http://schemas.microsoft.com/office/powerpoint/2010/main" val="645388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cstate="email">
                <a:duotone>
                  <a:schemeClr val="dk2">
                    <a:shade val="69000"/>
                    <a:hueMod val="91000"/>
                    <a:satMod val="164000"/>
                    <a:lumMod val="74000"/>
                  </a:schemeClr>
                  <a:schemeClr val="dk2">
                    <a:hueMod val="124000"/>
                    <a:satMod val="140000"/>
                    <a:lumMod val="142000"/>
                  </a:schemeClr>
                </a:duotone>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A752F5D-DBEE-4003-BC42-58633DEB812A}" type="datetimeFigureOut">
              <a:rPr lang="en-GB" smtClean="0"/>
              <a:t>30/11/2025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FFC6507F-3D50-4752-B7FF-3A214BE0B155}" type="slidenum">
              <a:rPr lang="en-GB" smtClean="0"/>
              <a:t>‹#›</a:t>
            </a:fld>
            <a:endParaRPr lang="en-GB"/>
          </a:p>
        </p:txBody>
      </p:sp>
    </p:spTree>
    <p:extLst>
      <p:ext uri="{BB962C8B-B14F-4D97-AF65-F5344CB8AC3E}">
        <p14:creationId xmlns:p14="http://schemas.microsoft.com/office/powerpoint/2010/main" val="2193878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cstate="email">
                <a:duotone>
                  <a:schemeClr val="dk2">
                    <a:shade val="69000"/>
                    <a:hueMod val="91000"/>
                    <a:satMod val="164000"/>
                    <a:lumMod val="74000"/>
                  </a:schemeClr>
                  <a:schemeClr val="dk2">
                    <a:hueMod val="124000"/>
                    <a:satMod val="140000"/>
                    <a:lumMod val="142000"/>
                  </a:schemeClr>
                </a:duotone>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A752F5D-DBEE-4003-BC42-58633DEB812A}" type="datetimeFigureOut">
              <a:rPr lang="en-GB" smtClean="0"/>
              <a:t>30/11/2025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FFC6507F-3D50-4752-B7FF-3A214BE0B155}" type="slidenum">
              <a:rPr lang="en-GB" smtClean="0"/>
              <a:t>‹#›</a:t>
            </a:fld>
            <a:endParaRPr lang="en-GB"/>
          </a:p>
        </p:txBody>
      </p:sp>
    </p:spTree>
    <p:extLst>
      <p:ext uri="{BB962C8B-B14F-4D97-AF65-F5344CB8AC3E}">
        <p14:creationId xmlns:p14="http://schemas.microsoft.com/office/powerpoint/2010/main" val="21494572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cstate="email">
                <a:duotone>
                  <a:schemeClr val="dk2">
                    <a:shade val="69000"/>
                    <a:hueMod val="91000"/>
                    <a:satMod val="164000"/>
                    <a:lumMod val="74000"/>
                  </a:schemeClr>
                  <a:schemeClr val="dk2">
                    <a:hueMod val="124000"/>
                    <a:satMod val="140000"/>
                    <a:lumMod val="142000"/>
                  </a:schemeClr>
                </a:duotone>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752F5D-DBEE-4003-BC42-58633DEB812A}" type="datetimeFigureOut">
              <a:rPr lang="en-GB" smtClean="0"/>
              <a:t>30/11/2025</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FC6507F-3D50-4752-B7FF-3A214BE0B155}" type="slidenum">
              <a:rPr lang="en-GB" smtClean="0"/>
              <a:t>‹#›</a:t>
            </a:fld>
            <a:endParaRPr lang="en-GB"/>
          </a:p>
        </p:txBody>
      </p:sp>
    </p:spTree>
    <p:extLst>
      <p:ext uri="{BB962C8B-B14F-4D97-AF65-F5344CB8AC3E}">
        <p14:creationId xmlns:p14="http://schemas.microsoft.com/office/powerpoint/2010/main" val="28706418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cstate="email">
                <a:duotone>
                  <a:schemeClr val="dk2">
                    <a:shade val="69000"/>
                    <a:hueMod val="91000"/>
                    <a:satMod val="164000"/>
                    <a:lumMod val="74000"/>
                  </a:schemeClr>
                  <a:schemeClr val="dk2">
                    <a:hueMod val="124000"/>
                    <a:satMod val="140000"/>
                    <a:lumMod val="142000"/>
                  </a:schemeClr>
                </a:duotone>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752F5D-DBEE-4003-BC42-58633DEB812A}" type="datetimeFigureOut">
              <a:rPr lang="en-GB" smtClean="0"/>
              <a:t>30/11/2025</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FC6507F-3D50-4752-B7FF-3A214BE0B155}" type="slidenum">
              <a:rPr lang="en-GB" smtClean="0"/>
              <a:t>‹#›</a:t>
            </a:fld>
            <a:endParaRPr lang="en-GB"/>
          </a:p>
        </p:txBody>
      </p:sp>
    </p:spTree>
    <p:extLst>
      <p:ext uri="{BB962C8B-B14F-4D97-AF65-F5344CB8AC3E}">
        <p14:creationId xmlns:p14="http://schemas.microsoft.com/office/powerpoint/2010/main" val="32987506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cstate="email">
                <a:duotone>
                  <a:schemeClr val="dk2">
                    <a:shade val="69000"/>
                    <a:hueMod val="91000"/>
                    <a:satMod val="164000"/>
                    <a:lumMod val="74000"/>
                  </a:schemeClr>
                  <a:schemeClr val="dk2">
                    <a:hueMod val="124000"/>
                    <a:satMod val="140000"/>
                    <a:lumMod val="142000"/>
                  </a:schemeClr>
                </a:duotone>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A752F5D-DBEE-4003-BC42-58633DEB812A}" type="datetimeFigureOut">
              <a:rPr lang="en-GB" smtClean="0"/>
              <a:t>30/11/2025</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FC6507F-3D50-4752-B7FF-3A214BE0B155}" type="slidenum">
              <a:rPr lang="en-GB" smtClean="0"/>
              <a:t>‹#›</a:t>
            </a:fld>
            <a:endParaRPr lang="en-GB"/>
          </a:p>
        </p:txBody>
      </p:sp>
    </p:spTree>
    <p:extLst>
      <p:ext uri="{BB962C8B-B14F-4D97-AF65-F5344CB8AC3E}">
        <p14:creationId xmlns:p14="http://schemas.microsoft.com/office/powerpoint/2010/main" val="18284889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AA752F5D-DBEE-4003-BC42-58633DEB812A}" type="datetimeFigureOut">
              <a:rPr lang="en-GB" smtClean="0"/>
              <a:t>30/11/2025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C6507F-3D50-4752-B7FF-3A214BE0B155}" type="slidenum">
              <a:rPr lang="en-GB" smtClean="0"/>
              <a:t>‹#›</a:t>
            </a:fld>
            <a:endParaRPr lang="en-GB"/>
          </a:p>
        </p:txBody>
      </p:sp>
    </p:spTree>
    <p:extLst>
      <p:ext uri="{BB962C8B-B14F-4D97-AF65-F5344CB8AC3E}">
        <p14:creationId xmlns:p14="http://schemas.microsoft.com/office/powerpoint/2010/main" val="27574938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AA752F5D-DBEE-4003-BC42-58633DEB812A}" type="datetimeFigureOut">
              <a:rPr lang="en-GB" smtClean="0"/>
              <a:t>30/11/2025</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FFC6507F-3D50-4752-B7FF-3A214BE0B155}" type="slidenum">
              <a:rPr lang="en-GB" smtClean="0"/>
              <a:t>‹#›</a:t>
            </a:fld>
            <a:endParaRPr lang="en-GB"/>
          </a:p>
        </p:txBody>
      </p:sp>
    </p:spTree>
    <p:extLst>
      <p:ext uri="{BB962C8B-B14F-4D97-AF65-F5344CB8AC3E}">
        <p14:creationId xmlns:p14="http://schemas.microsoft.com/office/powerpoint/2010/main" val="27487079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AA752F5D-DBEE-4003-BC42-58633DEB812A}" type="datetimeFigureOut">
              <a:rPr lang="en-GB" smtClean="0"/>
              <a:t>30/11/2025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C6507F-3D50-4752-B7FF-3A214BE0B155}" type="slidenum">
              <a:rPr lang="en-GB" smtClean="0"/>
              <a:t>‹#›</a:t>
            </a:fld>
            <a:endParaRPr lang="en-GB"/>
          </a:p>
        </p:txBody>
      </p:sp>
    </p:spTree>
    <p:extLst>
      <p:ext uri="{BB962C8B-B14F-4D97-AF65-F5344CB8AC3E}">
        <p14:creationId xmlns:p14="http://schemas.microsoft.com/office/powerpoint/2010/main" val="32128915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cstate="email">
                <a:duotone>
                  <a:schemeClr val="dk2">
                    <a:shade val="69000"/>
                    <a:hueMod val="91000"/>
                    <a:satMod val="164000"/>
                    <a:lumMod val="74000"/>
                  </a:schemeClr>
                  <a:schemeClr val="dk2">
                    <a:hueMod val="124000"/>
                    <a:satMod val="140000"/>
                    <a:lumMod val="142000"/>
                  </a:schemeClr>
                </a:duotone>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AA752F5D-DBEE-4003-BC42-58633DEB812A}" type="datetimeFigureOut">
              <a:rPr lang="en-GB" smtClean="0"/>
              <a:t>30/11/2025</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FC6507F-3D50-4752-B7FF-3A214BE0B155}" type="slidenum">
              <a:rPr lang="en-GB" smtClean="0"/>
              <a:t>‹#›</a:t>
            </a:fld>
            <a:endParaRPr lang="en-GB"/>
          </a:p>
        </p:txBody>
      </p:sp>
    </p:spTree>
    <p:extLst>
      <p:ext uri="{BB962C8B-B14F-4D97-AF65-F5344CB8AC3E}">
        <p14:creationId xmlns:p14="http://schemas.microsoft.com/office/powerpoint/2010/main" val="9676029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cstate="email">
                <a:duotone>
                  <a:schemeClr val="dk2">
                    <a:shade val="69000"/>
                    <a:hueMod val="91000"/>
                    <a:satMod val="164000"/>
                    <a:lumMod val="74000"/>
                  </a:schemeClr>
                  <a:schemeClr val="dk2">
                    <a:hueMod val="124000"/>
                    <a:satMod val="140000"/>
                    <a:lumMod val="142000"/>
                  </a:schemeClr>
                </a:duotone>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AA752F5D-DBEE-4003-BC42-58633DEB812A}" type="datetimeFigureOut">
              <a:rPr lang="en-GB" smtClean="0"/>
              <a:t>30/11/2025</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FFC6507F-3D50-4752-B7FF-3A214BE0B155}" type="slidenum">
              <a:rPr lang="en-GB" smtClean="0"/>
              <a:t>‹#›</a:t>
            </a:fld>
            <a:endParaRPr lang="en-GB"/>
          </a:p>
        </p:txBody>
      </p:sp>
    </p:spTree>
    <p:extLst>
      <p:ext uri="{BB962C8B-B14F-4D97-AF65-F5344CB8AC3E}">
        <p14:creationId xmlns:p14="http://schemas.microsoft.com/office/powerpoint/2010/main" val="851114032"/>
      </p:ext>
    </p:extLst>
  </p:cSld>
  <p:clrMap bg1="lt1" tx1="dk1" bg2="lt2" tx2="dk2" accent1="accent1" accent2="accent2" accent3="accent3" accent4="accent4" accent5="accent5" accent6="accent6" hlink="hlink" folHlink="folHlink"/>
  <p:sldLayoutIdLst>
    <p:sldLayoutId id="2147484071" r:id="rId1"/>
    <p:sldLayoutId id="2147484072" r:id="rId2"/>
    <p:sldLayoutId id="2147484073" r:id="rId3"/>
    <p:sldLayoutId id="2147484074" r:id="rId4"/>
    <p:sldLayoutId id="2147484075" r:id="rId5"/>
    <p:sldLayoutId id="2147484076" r:id="rId6"/>
    <p:sldLayoutId id="2147484077" r:id="rId7"/>
    <p:sldLayoutId id="2147484078" r:id="rId8"/>
    <p:sldLayoutId id="2147484079" r:id="rId9"/>
    <p:sldLayoutId id="2147484080" r:id="rId10"/>
    <p:sldLayoutId id="2147484081" r:id="rId11"/>
    <p:sldLayoutId id="2147484082" r:id="rId12"/>
    <p:sldLayoutId id="2147484083" r:id="rId13"/>
    <p:sldLayoutId id="2147484084" r:id="rId14"/>
    <p:sldLayoutId id="2147484085" r:id="rId15"/>
    <p:sldLayoutId id="2147484086" r:id="rId16"/>
    <p:sldLayoutId id="214748408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smallbiztrends.com/facilities-manager-job-description/"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app.edarasystems.com/what-is-people-management/"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www.culturemonkey.io/employee-engagement/transparency-at-work/" TargetMode="External"/><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hyperlink" Target="https://www.jobberman.com/discover/how-to-create-a-psychologically-safe-work-environment" TargetMode="External"/><Relationship Id="rId5" Type="http://schemas.openxmlformats.org/officeDocument/2006/relationships/image" Target="../media/image6.png"/><Relationship Id="rId10" Type="http://schemas.openxmlformats.org/officeDocument/2006/relationships/hyperlink" Target="https://www.egybell.com/5-ways-to-create-a-culture-of-innovation-in-the-workplace/" TargetMode="External"/><Relationship Id="rId4" Type="http://schemas.openxmlformats.org/officeDocument/2006/relationships/hyperlink" Target="https://pixabay.com/en/checklist-task-to-do-list-plan-1295319/" TargetMode="External"/><Relationship Id="rId9"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newleaders.org/blog/tapping-the-next-generation-of-school-principals" TargetMode="External"/></Relationships>
</file>

<file path=ppt/slides/_rels/slide6.xml.rels><?xml version="1.0" encoding="UTF-8" standalone="yes"?>
<Relationships xmlns="http://schemas.openxmlformats.org/package/2006/relationships"><Relationship Id="rId8" Type="http://schemas.openxmlformats.org/officeDocument/2006/relationships/hyperlink" Target="https://fity.club/lists/suggestions/emotional-intelligence/" TargetMode="External"/><Relationship Id="rId3" Type="http://schemas.openxmlformats.org/officeDocument/2006/relationships/image" Target="../media/image10.png"/><Relationship Id="rId7"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hyperlink" Target="https://schoolnutrition.org/category/personal-development/career-development/page/140/" TargetMode="External"/><Relationship Id="rId5" Type="http://schemas.openxmlformats.org/officeDocument/2006/relationships/image" Target="../media/image11.jpeg"/><Relationship Id="rId10" Type="http://schemas.openxmlformats.org/officeDocument/2006/relationships/hyperlink" Target="https://nursing.famu.edu/experiential-learning.php" TargetMode="External"/><Relationship Id="rId4" Type="http://schemas.openxmlformats.org/officeDocument/2006/relationships/hyperlink" Target="https://www.theknowledgeacademy.com/blog/leadership-development-framework/" TargetMode="External"/><Relationship Id="rId9"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www.niagarainstitute.com/blog/grow-model" TargetMode="External"/><Relationship Id="rId5" Type="http://schemas.openxmlformats.org/officeDocument/2006/relationships/image" Target="../media/image15.png"/><Relationship Id="rId4" Type="http://schemas.openxmlformats.org/officeDocument/2006/relationships/hyperlink" Target="https://www.slidesalad.com/product/boost-feedback-model-google-slides-template-designs/"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inspireip.com/what-are-employee-engagement-activities/"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evolve2b.com/cultural-transformation/"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hyperlink" Target="https://www.vectorstock.com/royalty-free-vector/boss-shaking-hands-with-employee-agreement-vector-27856439" TargetMode="External"/><Relationship Id="rId5" Type="http://schemas.openxmlformats.org/officeDocument/2006/relationships/image" Target="../media/image19.jpeg"/><Relationship Id="rId4" Type="http://schemas.openxmlformats.org/officeDocument/2006/relationships/hyperlink" Target="https://www.aihr.com/blog/human-resources-models/"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hyperlink" Target="https://www.slideshare.net/manumelwin/change-agents-50239751" TargetMode="External"/><Relationship Id="rId5" Type="http://schemas.openxmlformats.org/officeDocument/2006/relationships/image" Target="../media/image21.jpeg"/><Relationship Id="rId4" Type="http://schemas.openxmlformats.org/officeDocument/2006/relationships/hyperlink" Target="https://getlucidity.com/strategy-resources/guide-to-kotters-8-step-change-model/"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www.ubss.edu.au/articles/2021/october/the-impact-of-the-digital-workplace-on-business-communication/"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s://snacknation.com/blog/increase-employee-engagement/"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www.freepik.com/premium-ai-image/sleek-isometric-happy-employees-celebrating-isolated-white_56803355.htm"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B96E79C-3686-6082-E7CC-2AA2511400BC}"/>
              </a:ext>
            </a:extLst>
          </p:cNvPr>
          <p:cNvSpPr>
            <a:spLocks noGrp="1"/>
          </p:cNvSpPr>
          <p:nvPr>
            <p:ph type="ctrTitle"/>
          </p:nvPr>
        </p:nvSpPr>
        <p:spPr>
          <a:xfrm>
            <a:off x="1093293" y="2190044"/>
            <a:ext cx="10005414" cy="2269501"/>
          </a:xfrm>
        </p:spPr>
        <p:txBody>
          <a:bodyPr/>
          <a:lstStyle/>
          <a:p>
            <a:r>
              <a:rPr lang="en-GB" sz="2800" b="1" dirty="0">
                <a:solidFill>
                  <a:schemeClr val="bg1"/>
                </a:solidFill>
                <a:latin typeface="Times New Roman" panose="02020603050405020304" pitchFamily="18" charset="0"/>
                <a:cs typeface="Times New Roman" panose="02020603050405020304" pitchFamily="18" charset="0"/>
              </a:rPr>
              <a:t>     Future People Management Strategy for </a:t>
            </a:r>
            <a:r>
              <a:rPr lang="en-GB" sz="2800" b="1" dirty="0" err="1">
                <a:solidFill>
                  <a:schemeClr val="bg1"/>
                </a:solidFill>
                <a:latin typeface="Times New Roman" panose="02020603050405020304" pitchFamily="18" charset="0"/>
                <a:cs typeface="Times New Roman" panose="02020603050405020304" pitchFamily="18" charset="0"/>
              </a:rPr>
              <a:t>BrightWave</a:t>
            </a:r>
            <a:r>
              <a:rPr lang="en-GB" sz="2800" b="1" dirty="0">
                <a:solidFill>
                  <a:schemeClr val="bg1"/>
                </a:solidFill>
                <a:latin typeface="Times New Roman" panose="02020603050405020304" pitchFamily="18" charset="0"/>
                <a:cs typeface="Times New Roman" panose="02020603050405020304" pitchFamily="18" charset="0"/>
              </a:rPr>
              <a:t>                 </a:t>
            </a:r>
            <a:br>
              <a:rPr lang="en-GB" sz="2800" b="1" dirty="0">
                <a:solidFill>
                  <a:schemeClr val="bg1"/>
                </a:solidFill>
                <a:latin typeface="Times New Roman" panose="02020603050405020304" pitchFamily="18" charset="0"/>
                <a:cs typeface="Times New Roman" panose="02020603050405020304" pitchFamily="18" charset="0"/>
              </a:rPr>
            </a:br>
            <a:br>
              <a:rPr lang="en-GB" sz="2800" b="1" dirty="0">
                <a:solidFill>
                  <a:schemeClr val="bg1"/>
                </a:solidFill>
                <a:latin typeface="Times New Roman" panose="02020603050405020304" pitchFamily="18" charset="0"/>
                <a:cs typeface="Times New Roman" panose="02020603050405020304" pitchFamily="18" charset="0"/>
              </a:rPr>
            </a:br>
            <a:r>
              <a:rPr lang="en-GB" sz="2800" b="1" dirty="0">
                <a:solidFill>
                  <a:schemeClr val="bg1"/>
                </a:solidFill>
                <a:latin typeface="Times New Roman" panose="02020603050405020304" pitchFamily="18" charset="0"/>
                <a:cs typeface="Times New Roman" panose="02020603050405020304" pitchFamily="18" charset="0"/>
              </a:rPr>
              <a:t>                                           Services Ltd</a:t>
            </a:r>
            <a:br>
              <a:rPr lang="en-GB" sz="2800" b="1" dirty="0">
                <a:latin typeface="Times New Roman" panose="02020603050405020304" pitchFamily="18" charset="0"/>
                <a:cs typeface="Times New Roman" panose="02020603050405020304" pitchFamily="18" charset="0"/>
              </a:rPr>
            </a:br>
            <a:endParaRPr lang="en-GB" sz="2800" b="1" dirty="0">
              <a:latin typeface="Times New Roman" panose="02020603050405020304" pitchFamily="18" charset="0"/>
              <a:cs typeface="Times New Roman" panose="02020603050405020304" pitchFamily="18" charset="0"/>
            </a:endParaRPr>
          </a:p>
        </p:txBody>
      </p:sp>
      <p:sp>
        <p:nvSpPr>
          <p:cNvPr id="5" name="Subtitle 4">
            <a:extLst>
              <a:ext uri="{FF2B5EF4-FFF2-40B4-BE49-F238E27FC236}">
                <a16:creationId xmlns:a16="http://schemas.microsoft.com/office/drawing/2014/main" id="{72511C5B-82E2-79ED-C1C5-FB030EBF033A}"/>
              </a:ext>
            </a:extLst>
          </p:cNvPr>
          <p:cNvSpPr>
            <a:spLocks noGrp="1"/>
          </p:cNvSpPr>
          <p:nvPr>
            <p:ph type="subTitle" idx="1"/>
          </p:nvPr>
        </p:nvSpPr>
        <p:spPr>
          <a:xfrm>
            <a:off x="5550675" y="4873978"/>
            <a:ext cx="4722214" cy="861420"/>
          </a:xfrm>
        </p:spPr>
        <p:txBody>
          <a:bodyPr>
            <a:normAutofit/>
          </a:bodyPr>
          <a:lstStyle/>
          <a:p>
            <a:pPr algn="l"/>
            <a:r>
              <a:rPr lang="en-US" sz="2000" b="1" dirty="0">
                <a:solidFill>
                  <a:schemeClr val="bg1"/>
                </a:solidFill>
                <a:latin typeface="Times New Roman" panose="02020603050405020304" pitchFamily="18" charset="0"/>
                <a:cs typeface="Times New Roman" panose="02020603050405020304" pitchFamily="18" charset="0"/>
              </a:rPr>
              <a:t>Student: Laura Bogdana Jurje</a:t>
            </a:r>
          </a:p>
          <a:p>
            <a:pPr algn="l"/>
            <a:r>
              <a:rPr lang="en-US" sz="2000" b="1" dirty="0">
                <a:solidFill>
                  <a:schemeClr val="bg1"/>
                </a:solidFill>
                <a:latin typeface="Times New Roman" panose="02020603050405020304" pitchFamily="18" charset="0"/>
                <a:cs typeface="Times New Roman" panose="02020603050405020304" pitchFamily="18" charset="0"/>
              </a:rPr>
              <a:t>                      2329890</a:t>
            </a:r>
            <a:endParaRPr lang="en-GB" sz="20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99CBA6EF-016D-3A91-5EA2-8ED7D40E7AB1}"/>
              </a:ext>
            </a:extLst>
          </p:cNvPr>
          <p:cNvSpPr txBox="1"/>
          <p:nvPr/>
        </p:nvSpPr>
        <p:spPr>
          <a:xfrm>
            <a:off x="1693333" y="1471163"/>
            <a:ext cx="9313334" cy="523220"/>
          </a:xfrm>
          <a:prstGeom prst="rect">
            <a:avLst/>
          </a:prstGeom>
          <a:noFill/>
        </p:spPr>
        <p:txBody>
          <a:bodyPr wrap="square">
            <a:spAutoFit/>
          </a:bodyPr>
          <a:lstStyle/>
          <a:p>
            <a:pPr algn="ctr"/>
            <a:r>
              <a:rPr lang="en-GB" sz="2800" b="1" dirty="0">
                <a:solidFill>
                  <a:schemeClr val="bg1"/>
                </a:solidFill>
              </a:rPr>
              <a:t>PEOPLE MANAGEMENT (BMSW5010_CARD)</a:t>
            </a:r>
            <a:endParaRPr lang="en-GB" dirty="0"/>
          </a:p>
        </p:txBody>
      </p:sp>
    </p:spTree>
    <p:extLst>
      <p:ext uri="{BB962C8B-B14F-4D97-AF65-F5344CB8AC3E}">
        <p14:creationId xmlns:p14="http://schemas.microsoft.com/office/powerpoint/2010/main" val="29099303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B1215-735E-CB37-D060-9FB59EE248EE}"/>
              </a:ext>
            </a:extLst>
          </p:cNvPr>
          <p:cNvSpPr>
            <a:spLocks noGrp="1"/>
          </p:cNvSpPr>
          <p:nvPr>
            <p:ph type="title"/>
          </p:nvPr>
        </p:nvSpPr>
        <p:spPr/>
        <p:txBody>
          <a:bodyPr>
            <a:normAutofit/>
          </a:bodyPr>
          <a:lstStyle/>
          <a:p>
            <a:pPr algn="ctr"/>
            <a:r>
              <a:rPr lang="en-US" sz="2800" b="1" dirty="0">
                <a:solidFill>
                  <a:schemeClr val="bg1"/>
                </a:solidFill>
                <a:latin typeface="Times New Roman" panose="02020603050405020304" pitchFamily="18" charset="0"/>
                <a:cs typeface="Times New Roman" panose="02020603050405020304" pitchFamily="18" charset="0"/>
              </a:rPr>
              <a:t>Company Context</a:t>
            </a:r>
            <a:endParaRPr lang="en-GB" sz="2800" b="1"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7A9161C-5730-C8F3-394E-7E93506C25C3}"/>
              </a:ext>
            </a:extLst>
          </p:cNvPr>
          <p:cNvSpPr>
            <a:spLocks noGrp="1"/>
          </p:cNvSpPr>
          <p:nvPr>
            <p:ph idx="1"/>
          </p:nvPr>
        </p:nvSpPr>
        <p:spPr/>
        <p:txBody>
          <a:bodyPr>
            <a:normAutofit/>
          </a:bodyPr>
          <a:lstStyle/>
          <a:p>
            <a:pPr algn="just"/>
            <a:r>
              <a:rPr lang="en-GB" sz="2000" dirty="0">
                <a:solidFill>
                  <a:schemeClr val="tx1"/>
                </a:solidFill>
                <a:latin typeface="Times New Roman" panose="02020603050405020304" pitchFamily="18" charset="0"/>
                <a:cs typeface="Times New Roman" panose="02020603050405020304" pitchFamily="18" charset="0"/>
              </a:rPr>
              <a:t>Facilities Management Organisation</a:t>
            </a:r>
          </a:p>
          <a:p>
            <a:pPr algn="just"/>
            <a:r>
              <a:rPr lang="en-GB" sz="2000" dirty="0">
                <a:solidFill>
                  <a:schemeClr val="tx1"/>
                </a:solidFill>
                <a:latin typeface="Times New Roman" panose="02020603050405020304" pitchFamily="18" charset="0"/>
                <a:cs typeface="Times New Roman" panose="02020603050405020304" pitchFamily="18" charset="0"/>
              </a:rPr>
              <a:t>More than 350 employees</a:t>
            </a:r>
          </a:p>
          <a:p>
            <a:pPr algn="just"/>
            <a:r>
              <a:rPr lang="en-GB" sz="2000" dirty="0">
                <a:solidFill>
                  <a:schemeClr val="tx1"/>
                </a:solidFill>
                <a:latin typeface="Times New Roman" panose="02020603050405020304" pitchFamily="18" charset="0"/>
                <a:cs typeface="Times New Roman" panose="02020603050405020304" pitchFamily="18" charset="0"/>
              </a:rPr>
              <a:t>Located in South Wales</a:t>
            </a:r>
          </a:p>
          <a:p>
            <a:pPr algn="just"/>
            <a:r>
              <a:rPr lang="en-GB" sz="2000" dirty="0">
                <a:solidFill>
                  <a:schemeClr val="tx1"/>
                </a:solidFill>
                <a:latin typeface="Times New Roman" panose="02020603050405020304" pitchFamily="18" charset="0"/>
                <a:cs typeface="Times New Roman" panose="02020603050405020304" pitchFamily="18" charset="0"/>
              </a:rPr>
              <a:t>Rapid expansion phase</a:t>
            </a:r>
          </a:p>
          <a:p>
            <a:pPr algn="just"/>
            <a:r>
              <a:rPr lang="en-GB" sz="2000" dirty="0">
                <a:solidFill>
                  <a:schemeClr val="tx1"/>
                </a:solidFill>
                <a:latin typeface="Times New Roman" panose="02020603050405020304" pitchFamily="18" charset="0"/>
                <a:cs typeface="Times New Roman" panose="02020603050405020304" pitchFamily="18" charset="0"/>
              </a:rPr>
              <a:t>High turnover </a:t>
            </a:r>
          </a:p>
          <a:p>
            <a:pPr algn="just"/>
            <a:r>
              <a:rPr lang="en-GB" sz="2000" dirty="0">
                <a:solidFill>
                  <a:schemeClr val="tx1"/>
                </a:solidFill>
                <a:latin typeface="Times New Roman" panose="02020603050405020304" pitchFamily="18" charset="0"/>
                <a:cs typeface="Times New Roman" panose="02020603050405020304" pitchFamily="18" charset="0"/>
              </a:rPr>
              <a:t>Limited leadership development</a:t>
            </a:r>
          </a:p>
          <a:p>
            <a:pPr algn="just"/>
            <a:r>
              <a:rPr lang="en-GB" sz="2000" dirty="0">
                <a:solidFill>
                  <a:schemeClr val="tx1"/>
                </a:solidFill>
                <a:latin typeface="Times New Roman" panose="02020603050405020304" pitchFamily="18" charset="0"/>
                <a:cs typeface="Times New Roman" panose="02020603050405020304" pitchFamily="18" charset="0"/>
              </a:rPr>
              <a:t>Need for HR transformation</a:t>
            </a:r>
          </a:p>
          <a:p>
            <a:endParaRPr lang="en-GB" dirty="0"/>
          </a:p>
        </p:txBody>
      </p:sp>
      <p:pic>
        <p:nvPicPr>
          <p:cNvPr id="12" name="Picture 11">
            <a:extLst>
              <a:ext uri="{FF2B5EF4-FFF2-40B4-BE49-F238E27FC236}">
                <a16:creationId xmlns:a16="http://schemas.microsoft.com/office/drawing/2014/main" id="{5AB487FE-8576-C698-5FB2-B7C66292AE82}"/>
              </a:ext>
            </a:extLst>
          </p:cNvPr>
          <p:cNvPicPr>
            <a:picLocks noChangeAspect="1"/>
          </p:cNvPicPr>
          <p:nvPr/>
        </p:nvPicPr>
        <p:blipFill>
          <a:blip r:embed="rId3" cstate="email">
            <a:extLst>
              <a:ext uri="{28A0092B-C50C-407E-A947-70E740481C1C}">
                <a14:useLocalDpi xmlns:a14="http://schemas.microsoft.com/office/drawing/2010/main"/>
              </a:ext>
              <a:ext uri="{837473B0-CC2E-450A-ABE3-18F120FF3D39}">
                <a1611:picAttrSrcUrl xmlns:a1611="http://schemas.microsoft.com/office/drawing/2016/11/main" r:id="rId4"/>
              </a:ext>
            </a:extLst>
          </a:blip>
          <a:stretch>
            <a:fillRect/>
          </a:stretch>
        </p:blipFill>
        <p:spPr>
          <a:xfrm>
            <a:off x="6305474" y="2951339"/>
            <a:ext cx="4731572" cy="2932993"/>
          </a:xfrm>
          <a:prstGeom prst="rect">
            <a:avLst/>
          </a:prstGeom>
        </p:spPr>
      </p:pic>
    </p:spTree>
    <p:extLst>
      <p:ext uri="{BB962C8B-B14F-4D97-AF65-F5344CB8AC3E}">
        <p14:creationId xmlns:p14="http://schemas.microsoft.com/office/powerpoint/2010/main" val="9427518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07AB7-9AD3-466A-5337-11A42C1E8167}"/>
              </a:ext>
            </a:extLst>
          </p:cNvPr>
          <p:cNvSpPr>
            <a:spLocks noGrp="1"/>
          </p:cNvSpPr>
          <p:nvPr>
            <p:ph type="title"/>
          </p:nvPr>
        </p:nvSpPr>
        <p:spPr/>
        <p:txBody>
          <a:bodyPr>
            <a:normAutofit fontScale="90000"/>
          </a:bodyPr>
          <a:lstStyle/>
          <a:p>
            <a:pPr algn="ctr"/>
            <a:r>
              <a:rPr lang="en-GB" sz="2800" b="1" dirty="0">
                <a:solidFill>
                  <a:schemeClr val="bg1"/>
                </a:solidFill>
                <a:latin typeface="Times New Roman" panose="02020603050405020304" pitchFamily="18" charset="0"/>
                <a:cs typeface="Times New Roman" panose="02020603050405020304" pitchFamily="18" charset="0"/>
              </a:rPr>
              <a:t>Current People Management Challenges</a:t>
            </a:r>
            <a:br>
              <a:rPr lang="en-GB" dirty="0"/>
            </a:br>
            <a:endParaRPr lang="en-GB" dirty="0"/>
          </a:p>
        </p:txBody>
      </p:sp>
      <p:sp>
        <p:nvSpPr>
          <p:cNvPr id="3" name="Content Placeholder 2">
            <a:extLst>
              <a:ext uri="{FF2B5EF4-FFF2-40B4-BE49-F238E27FC236}">
                <a16:creationId xmlns:a16="http://schemas.microsoft.com/office/drawing/2014/main" id="{EAF081C2-CE11-4708-A9DB-81BE7B9FD76A}"/>
              </a:ext>
            </a:extLst>
          </p:cNvPr>
          <p:cNvSpPr>
            <a:spLocks noGrp="1"/>
          </p:cNvSpPr>
          <p:nvPr>
            <p:ph idx="1"/>
          </p:nvPr>
        </p:nvSpPr>
        <p:spPr/>
        <p:txBody>
          <a:bodyPr>
            <a:normAutofit/>
          </a:bodyPr>
          <a:lstStyle/>
          <a:p>
            <a:pPr algn="just">
              <a:lnSpc>
                <a:spcPct val="150000"/>
              </a:lnSpc>
            </a:pPr>
            <a:r>
              <a:rPr lang="en-GB" sz="2000" dirty="0">
                <a:solidFill>
                  <a:schemeClr val="tx1"/>
                </a:solidFill>
                <a:latin typeface="Times New Roman" panose="02020603050405020304" pitchFamily="18" charset="0"/>
                <a:cs typeface="Times New Roman" panose="02020603050405020304" pitchFamily="18" charset="0"/>
              </a:rPr>
              <a:t>Skill gaps in management</a:t>
            </a:r>
          </a:p>
          <a:p>
            <a:pPr algn="just">
              <a:lnSpc>
                <a:spcPct val="150000"/>
              </a:lnSpc>
            </a:pPr>
            <a:r>
              <a:rPr lang="en-GB" sz="2000" dirty="0">
                <a:solidFill>
                  <a:schemeClr val="tx1"/>
                </a:solidFill>
                <a:latin typeface="Times New Roman" panose="02020603050405020304" pitchFamily="18" charset="0"/>
                <a:cs typeface="Times New Roman" panose="02020603050405020304" pitchFamily="18" charset="0"/>
              </a:rPr>
              <a:t>Poor feedback culture</a:t>
            </a:r>
          </a:p>
          <a:p>
            <a:pPr algn="just">
              <a:lnSpc>
                <a:spcPct val="150000"/>
              </a:lnSpc>
            </a:pPr>
            <a:r>
              <a:rPr lang="en-GB" sz="2000" dirty="0">
                <a:solidFill>
                  <a:schemeClr val="tx1"/>
                </a:solidFill>
                <a:latin typeface="Times New Roman" panose="02020603050405020304" pitchFamily="18" charset="0"/>
                <a:cs typeface="Times New Roman" panose="02020603050405020304" pitchFamily="18" charset="0"/>
              </a:rPr>
              <a:t>Weak performance systems</a:t>
            </a:r>
          </a:p>
          <a:p>
            <a:pPr algn="just">
              <a:lnSpc>
                <a:spcPct val="150000"/>
              </a:lnSpc>
            </a:pPr>
            <a:r>
              <a:rPr lang="en-GB" sz="2000" dirty="0">
                <a:solidFill>
                  <a:schemeClr val="tx1"/>
                </a:solidFill>
                <a:latin typeface="Times New Roman" panose="02020603050405020304" pitchFamily="18" charset="0"/>
                <a:cs typeface="Times New Roman" panose="02020603050405020304" pitchFamily="18" charset="0"/>
              </a:rPr>
              <a:t>Hierarchical culture</a:t>
            </a:r>
          </a:p>
          <a:p>
            <a:pPr algn="just">
              <a:lnSpc>
                <a:spcPct val="150000"/>
              </a:lnSpc>
            </a:pPr>
            <a:r>
              <a:rPr lang="en-GB" sz="2000" dirty="0">
                <a:solidFill>
                  <a:schemeClr val="tx1"/>
                </a:solidFill>
                <a:latin typeface="Times New Roman" panose="02020603050405020304" pitchFamily="18" charset="0"/>
                <a:cs typeface="Times New Roman" panose="02020603050405020304" pitchFamily="18" charset="0"/>
              </a:rPr>
              <a:t>Low employee engagement and recognition</a:t>
            </a:r>
          </a:p>
        </p:txBody>
      </p:sp>
      <p:pic>
        <p:nvPicPr>
          <p:cNvPr id="5" name="Picture 4">
            <a:extLst>
              <a:ext uri="{FF2B5EF4-FFF2-40B4-BE49-F238E27FC236}">
                <a16:creationId xmlns:a16="http://schemas.microsoft.com/office/drawing/2014/main" id="{1E8D496F-86A4-A6DE-45CF-101DABF48C0F}"/>
              </a:ext>
            </a:extLst>
          </p:cNvPr>
          <p:cNvPicPr>
            <a:picLocks noChangeAspect="1"/>
          </p:cNvPicPr>
          <p:nvPr/>
        </p:nvPicPr>
        <p:blipFill>
          <a:blip r:embed="rId3" cstate="email">
            <a:extLst>
              <a:ext uri="{28A0092B-C50C-407E-A947-70E740481C1C}">
                <a14:useLocalDpi xmlns:a14="http://schemas.microsoft.com/office/drawing/2010/main"/>
              </a:ext>
              <a:ext uri="{837473B0-CC2E-450A-ABE3-18F120FF3D39}">
                <a1611:picAttrSrcUrl xmlns:a1611="http://schemas.microsoft.com/office/drawing/2016/11/main" r:id="rId4"/>
              </a:ext>
            </a:extLst>
          </a:blip>
          <a:stretch>
            <a:fillRect/>
          </a:stretch>
        </p:blipFill>
        <p:spPr>
          <a:xfrm>
            <a:off x="6424247" y="2700866"/>
            <a:ext cx="4947138" cy="2785534"/>
          </a:xfrm>
          <a:prstGeom prst="rect">
            <a:avLst/>
          </a:prstGeom>
        </p:spPr>
      </p:pic>
    </p:spTree>
    <p:extLst>
      <p:ext uri="{BB962C8B-B14F-4D97-AF65-F5344CB8AC3E}">
        <p14:creationId xmlns:p14="http://schemas.microsoft.com/office/powerpoint/2010/main" val="10688596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455F8-3883-DBB5-BBEE-65A763DCE19F}"/>
              </a:ext>
            </a:extLst>
          </p:cNvPr>
          <p:cNvSpPr>
            <a:spLocks noGrp="1"/>
          </p:cNvSpPr>
          <p:nvPr>
            <p:ph type="title"/>
          </p:nvPr>
        </p:nvSpPr>
        <p:spPr/>
        <p:txBody>
          <a:bodyPr>
            <a:normAutofit/>
          </a:bodyPr>
          <a:lstStyle/>
          <a:p>
            <a:pPr algn="ctr"/>
            <a:r>
              <a:rPr lang="en-GB" sz="2800" b="1" dirty="0">
                <a:solidFill>
                  <a:schemeClr val="bg1"/>
                </a:solidFill>
                <a:latin typeface="Times New Roman" panose="02020603050405020304" pitchFamily="18" charset="0"/>
                <a:cs typeface="Times New Roman" panose="02020603050405020304" pitchFamily="18" charset="0"/>
              </a:rPr>
              <a:t>Role of Organisational Culture</a:t>
            </a:r>
            <a:endParaRPr lang="en-GB" sz="2800"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2F70911-29AD-8C68-B8B5-1108AB694495}"/>
              </a:ext>
            </a:extLst>
          </p:cNvPr>
          <p:cNvSpPr>
            <a:spLocks noGrp="1"/>
          </p:cNvSpPr>
          <p:nvPr>
            <p:ph sz="half" idx="1"/>
          </p:nvPr>
        </p:nvSpPr>
        <p:spPr/>
        <p:txBody>
          <a:bodyPr/>
          <a:lstStyle/>
          <a:p>
            <a:pPr algn="just"/>
            <a:r>
              <a:rPr lang="en-GB" sz="1800" b="1" u="sng" dirty="0">
                <a:latin typeface="Times New Roman" panose="02020603050405020304" pitchFamily="18" charset="0"/>
                <a:cs typeface="Times New Roman" panose="02020603050405020304" pitchFamily="18" charset="0"/>
              </a:rPr>
              <a:t>Task-driven and numbers-first culture</a:t>
            </a:r>
          </a:p>
          <a:p>
            <a:endParaRPr lang="en-GB" dirty="0"/>
          </a:p>
          <a:p>
            <a:endParaRPr lang="en-GB" dirty="0"/>
          </a:p>
          <a:p>
            <a:endParaRPr lang="en-GB" dirty="0"/>
          </a:p>
          <a:p>
            <a:pPr algn="just"/>
            <a:r>
              <a:rPr lang="en-GB" sz="1800" b="1" u="sng" dirty="0">
                <a:solidFill>
                  <a:schemeClr val="tx1"/>
                </a:solidFill>
                <a:latin typeface="Times New Roman" panose="02020603050405020304" pitchFamily="18" charset="0"/>
                <a:cs typeface="Times New Roman" panose="02020603050405020304" pitchFamily="18" charset="0"/>
              </a:rPr>
              <a:t>Low psychological safety</a:t>
            </a:r>
          </a:p>
          <a:p>
            <a:endParaRPr lang="en-GB" dirty="0"/>
          </a:p>
        </p:txBody>
      </p:sp>
      <p:sp>
        <p:nvSpPr>
          <p:cNvPr id="4" name="Content Placeholder 3">
            <a:extLst>
              <a:ext uri="{FF2B5EF4-FFF2-40B4-BE49-F238E27FC236}">
                <a16:creationId xmlns:a16="http://schemas.microsoft.com/office/drawing/2014/main" id="{641DE6E1-3D1B-A2BE-0BD8-3758D3322FA1}"/>
              </a:ext>
            </a:extLst>
          </p:cNvPr>
          <p:cNvSpPr>
            <a:spLocks noGrp="1"/>
          </p:cNvSpPr>
          <p:nvPr>
            <p:ph sz="half" idx="2"/>
          </p:nvPr>
        </p:nvSpPr>
        <p:spPr/>
        <p:txBody>
          <a:bodyPr/>
          <a:lstStyle/>
          <a:p>
            <a:pPr algn="just"/>
            <a:r>
              <a:rPr lang="en-GB" sz="1800" b="1" u="sng" dirty="0">
                <a:solidFill>
                  <a:schemeClr val="tx1"/>
                </a:solidFill>
                <a:latin typeface="Times New Roman" panose="02020603050405020304" pitchFamily="18" charset="0"/>
                <a:cs typeface="Times New Roman" panose="02020603050405020304" pitchFamily="18" charset="0"/>
              </a:rPr>
              <a:t>Limited openness and innovation</a:t>
            </a:r>
          </a:p>
          <a:p>
            <a:endParaRPr lang="en-GB" dirty="0"/>
          </a:p>
          <a:p>
            <a:endParaRPr lang="en-GB" dirty="0"/>
          </a:p>
          <a:p>
            <a:endParaRPr lang="en-GB" dirty="0"/>
          </a:p>
          <a:p>
            <a:endParaRPr lang="en-GB" dirty="0"/>
          </a:p>
          <a:p>
            <a:pPr algn="just"/>
            <a:r>
              <a:rPr lang="en-GB" sz="1800" b="1" u="sng" dirty="0">
                <a:solidFill>
                  <a:schemeClr val="tx1"/>
                </a:solidFill>
                <a:latin typeface="Times New Roman" panose="02020603050405020304" pitchFamily="18" charset="0"/>
                <a:cs typeface="Times New Roman" panose="02020603050405020304" pitchFamily="18" charset="0"/>
              </a:rPr>
              <a:t>Weak communication and trust</a:t>
            </a:r>
          </a:p>
          <a:p>
            <a:pPr marL="0" indent="0">
              <a:buNone/>
            </a:pPr>
            <a:endParaRPr lang="en-GB" dirty="0"/>
          </a:p>
        </p:txBody>
      </p:sp>
      <p:pic>
        <p:nvPicPr>
          <p:cNvPr id="5" name="Picture 4">
            <a:extLst>
              <a:ext uri="{FF2B5EF4-FFF2-40B4-BE49-F238E27FC236}">
                <a16:creationId xmlns:a16="http://schemas.microsoft.com/office/drawing/2014/main" id="{6E0BA0C5-A4CD-91B4-4EA1-5AC882BC9034}"/>
              </a:ext>
            </a:extLst>
          </p:cNvPr>
          <p:cNvPicPr>
            <a:picLocks noChangeAspect="1"/>
          </p:cNvPicPr>
          <p:nvPr/>
        </p:nvPicPr>
        <p:blipFill>
          <a:blip r:embed="rId3" cstate="email">
            <a:extLst>
              <a:ext uri="{28A0092B-C50C-407E-A947-70E740481C1C}">
                <a14:useLocalDpi xmlns:a14="http://schemas.microsoft.com/office/drawing/2010/main"/>
              </a:ext>
              <a:ext uri="{837473B0-CC2E-450A-ABE3-18F120FF3D39}">
                <a1611:picAttrSrcUrl xmlns:a1611="http://schemas.microsoft.com/office/drawing/2016/11/main" r:id="rId4"/>
              </a:ext>
            </a:extLst>
          </a:blip>
          <a:stretch>
            <a:fillRect/>
          </a:stretch>
        </p:blipFill>
        <p:spPr>
          <a:xfrm>
            <a:off x="2479578" y="3071811"/>
            <a:ext cx="1178022" cy="979393"/>
          </a:xfrm>
          <a:prstGeom prst="rect">
            <a:avLst/>
          </a:prstGeom>
        </p:spPr>
      </p:pic>
      <p:pic>
        <p:nvPicPr>
          <p:cNvPr id="6" name="Picture 5">
            <a:extLst>
              <a:ext uri="{FF2B5EF4-FFF2-40B4-BE49-F238E27FC236}">
                <a16:creationId xmlns:a16="http://schemas.microsoft.com/office/drawing/2014/main" id="{5A3C1DAB-5A9B-6B52-628C-04BDD7B3A656}"/>
              </a:ext>
            </a:extLst>
          </p:cNvPr>
          <p:cNvPicPr>
            <a:picLocks noChangeAspect="1"/>
          </p:cNvPicPr>
          <p:nvPr/>
        </p:nvPicPr>
        <p:blipFill>
          <a:blip r:embed="rId5" cstate="email">
            <a:extLst>
              <a:ext uri="{28A0092B-C50C-407E-A947-70E740481C1C}">
                <a14:useLocalDpi xmlns:a14="http://schemas.microsoft.com/office/drawing/2010/main"/>
              </a:ext>
              <a:ext uri="{837473B0-CC2E-450A-ABE3-18F120FF3D39}">
                <a1611:picAttrSrcUrl xmlns:a1611="http://schemas.microsoft.com/office/drawing/2016/11/main" r:id="rId6"/>
              </a:ext>
            </a:extLst>
          </a:blip>
          <a:srcRect/>
          <a:stretch>
            <a:fillRect/>
          </a:stretch>
        </p:blipFill>
        <p:spPr>
          <a:xfrm>
            <a:off x="2016370" y="4815913"/>
            <a:ext cx="1910862" cy="1713446"/>
          </a:xfrm>
          <a:prstGeom prst="rect">
            <a:avLst/>
          </a:prstGeom>
        </p:spPr>
      </p:pic>
      <p:pic>
        <p:nvPicPr>
          <p:cNvPr id="7" name="Picture 6">
            <a:extLst>
              <a:ext uri="{FF2B5EF4-FFF2-40B4-BE49-F238E27FC236}">
                <a16:creationId xmlns:a16="http://schemas.microsoft.com/office/drawing/2014/main" id="{F327937A-C850-54F1-6DD4-A4B2D76D018E}"/>
              </a:ext>
            </a:extLst>
          </p:cNvPr>
          <p:cNvPicPr>
            <a:picLocks noChangeAspect="1"/>
          </p:cNvPicPr>
          <p:nvPr/>
        </p:nvPicPr>
        <p:blipFill>
          <a:blip r:embed="rId7" cstate="email">
            <a:extLst>
              <a:ext uri="{28A0092B-C50C-407E-A947-70E740481C1C}">
                <a14:useLocalDpi xmlns:a14="http://schemas.microsoft.com/office/drawing/2010/main"/>
              </a:ext>
              <a:ext uri="{837473B0-CC2E-450A-ABE3-18F120FF3D39}">
                <a1611:picAttrSrcUrl xmlns:a1611="http://schemas.microsoft.com/office/drawing/2016/11/main" r:id="rId8"/>
              </a:ext>
            </a:extLst>
          </a:blip>
          <a:srcRect/>
          <a:stretch>
            <a:fillRect/>
          </a:stretch>
        </p:blipFill>
        <p:spPr>
          <a:xfrm>
            <a:off x="6841528" y="4981696"/>
            <a:ext cx="2930768" cy="1626116"/>
          </a:xfrm>
          <a:prstGeom prst="rect">
            <a:avLst/>
          </a:prstGeom>
        </p:spPr>
      </p:pic>
      <p:pic>
        <p:nvPicPr>
          <p:cNvPr id="9" name="Picture 8">
            <a:extLst>
              <a:ext uri="{FF2B5EF4-FFF2-40B4-BE49-F238E27FC236}">
                <a16:creationId xmlns:a16="http://schemas.microsoft.com/office/drawing/2014/main" id="{F845D9D6-DB42-7EC3-FA7E-494586A31F56}"/>
              </a:ext>
            </a:extLst>
          </p:cNvPr>
          <p:cNvPicPr>
            <a:picLocks noChangeAspect="1"/>
          </p:cNvPicPr>
          <p:nvPr/>
        </p:nvPicPr>
        <p:blipFill>
          <a:blip r:embed="rId9" cstate="email">
            <a:extLst>
              <a:ext uri="{28A0092B-C50C-407E-A947-70E740481C1C}">
                <a14:useLocalDpi xmlns:a14="http://schemas.microsoft.com/office/drawing/2010/main"/>
              </a:ext>
              <a:ext uri="{837473B0-CC2E-450A-ABE3-18F120FF3D39}">
                <a1611:picAttrSrcUrl xmlns:a1611="http://schemas.microsoft.com/office/drawing/2016/11/main" r:id="rId10"/>
              </a:ext>
            </a:extLst>
          </a:blip>
          <a:stretch>
            <a:fillRect/>
          </a:stretch>
        </p:blipFill>
        <p:spPr>
          <a:xfrm>
            <a:off x="6841528" y="3071811"/>
            <a:ext cx="2637693" cy="1441574"/>
          </a:xfrm>
          <a:prstGeom prst="rect">
            <a:avLst/>
          </a:prstGeom>
        </p:spPr>
      </p:pic>
    </p:spTree>
    <p:extLst>
      <p:ext uri="{BB962C8B-B14F-4D97-AF65-F5344CB8AC3E}">
        <p14:creationId xmlns:p14="http://schemas.microsoft.com/office/powerpoint/2010/main" val="4209523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C45BA-CD9F-DFD4-0762-62B045A28BB8}"/>
              </a:ext>
            </a:extLst>
          </p:cNvPr>
          <p:cNvSpPr>
            <a:spLocks noGrp="1"/>
          </p:cNvSpPr>
          <p:nvPr>
            <p:ph type="title"/>
          </p:nvPr>
        </p:nvSpPr>
        <p:spPr/>
        <p:txBody>
          <a:bodyPr>
            <a:normAutofit fontScale="90000"/>
          </a:bodyPr>
          <a:lstStyle/>
          <a:p>
            <a:pPr algn="ctr"/>
            <a:r>
              <a:rPr lang="en-GB" sz="3100" b="1" dirty="0">
                <a:solidFill>
                  <a:schemeClr val="bg1"/>
                </a:solidFill>
                <a:latin typeface="Times New Roman" panose="02020603050405020304" pitchFamily="18" charset="0"/>
                <a:cs typeface="Times New Roman" panose="02020603050405020304" pitchFamily="18" charset="0"/>
              </a:rPr>
              <a:t>Strategic</a:t>
            </a:r>
            <a:r>
              <a:rPr lang="en-GB" sz="2800" b="1" dirty="0">
                <a:solidFill>
                  <a:schemeClr val="bg1"/>
                </a:solidFill>
                <a:latin typeface="Times New Roman" panose="02020603050405020304" pitchFamily="18" charset="0"/>
                <a:cs typeface="Times New Roman" panose="02020603050405020304" pitchFamily="18" charset="0"/>
              </a:rPr>
              <a:t> People Objectives</a:t>
            </a:r>
            <a:br>
              <a:rPr lang="en-GB" dirty="0"/>
            </a:br>
            <a:endParaRPr lang="en-GB" dirty="0"/>
          </a:p>
        </p:txBody>
      </p:sp>
      <p:sp>
        <p:nvSpPr>
          <p:cNvPr id="3" name="Content Placeholder 2">
            <a:extLst>
              <a:ext uri="{FF2B5EF4-FFF2-40B4-BE49-F238E27FC236}">
                <a16:creationId xmlns:a16="http://schemas.microsoft.com/office/drawing/2014/main" id="{42C8040C-3327-49BE-29E9-14E6506A547D}"/>
              </a:ext>
            </a:extLst>
          </p:cNvPr>
          <p:cNvSpPr>
            <a:spLocks noGrp="1"/>
          </p:cNvSpPr>
          <p:nvPr>
            <p:ph idx="1"/>
          </p:nvPr>
        </p:nvSpPr>
        <p:spPr/>
        <p:txBody>
          <a:bodyPr>
            <a:normAutofit/>
          </a:bodyPr>
          <a:lstStyle/>
          <a:p>
            <a:pPr algn="just">
              <a:lnSpc>
                <a:spcPct val="150000"/>
              </a:lnSpc>
            </a:pPr>
            <a:r>
              <a:rPr lang="en-GB" sz="2000" dirty="0">
                <a:solidFill>
                  <a:schemeClr val="tx1"/>
                </a:solidFill>
                <a:latin typeface="Times New Roman" panose="02020603050405020304" pitchFamily="18" charset="0"/>
                <a:cs typeface="Times New Roman" panose="02020603050405020304" pitchFamily="18" charset="0"/>
              </a:rPr>
              <a:t>Build leadership capability in people</a:t>
            </a:r>
          </a:p>
          <a:p>
            <a:pPr algn="just">
              <a:lnSpc>
                <a:spcPct val="150000"/>
              </a:lnSpc>
            </a:pPr>
            <a:r>
              <a:rPr lang="en-GB" sz="2000" dirty="0">
                <a:solidFill>
                  <a:schemeClr val="tx1"/>
                </a:solidFill>
                <a:latin typeface="Times New Roman" panose="02020603050405020304" pitchFamily="18" charset="0"/>
                <a:cs typeface="Times New Roman" panose="02020603050405020304" pitchFamily="18" charset="0"/>
              </a:rPr>
              <a:t>Implement continuous performance management systems</a:t>
            </a:r>
          </a:p>
          <a:p>
            <a:pPr algn="just">
              <a:lnSpc>
                <a:spcPct val="150000"/>
              </a:lnSpc>
            </a:pPr>
            <a:r>
              <a:rPr lang="en-GB" sz="2000" dirty="0">
                <a:solidFill>
                  <a:schemeClr val="tx1"/>
                </a:solidFill>
                <a:latin typeface="Times New Roman" panose="02020603050405020304" pitchFamily="18" charset="0"/>
                <a:cs typeface="Times New Roman" panose="02020603050405020304" pitchFamily="18" charset="0"/>
              </a:rPr>
              <a:t>Strengthen employee engagement</a:t>
            </a:r>
          </a:p>
          <a:p>
            <a:pPr algn="just">
              <a:lnSpc>
                <a:spcPct val="150000"/>
              </a:lnSpc>
            </a:pPr>
            <a:r>
              <a:rPr lang="en-GB" sz="2000" dirty="0">
                <a:solidFill>
                  <a:schemeClr val="tx1"/>
                </a:solidFill>
                <a:latin typeface="Times New Roman" panose="02020603050405020304" pitchFamily="18" charset="0"/>
                <a:cs typeface="Times New Roman" panose="02020603050405020304" pitchFamily="18" charset="0"/>
              </a:rPr>
              <a:t>Promote an inclusivity and people-centred learning culture that values recognition</a:t>
            </a:r>
          </a:p>
          <a:p>
            <a:pPr algn="just">
              <a:lnSpc>
                <a:spcPct val="150000"/>
              </a:lnSpc>
            </a:pPr>
            <a:r>
              <a:rPr lang="en-GB" sz="2000" dirty="0">
                <a:solidFill>
                  <a:schemeClr val="tx1"/>
                </a:solidFill>
                <a:latin typeface="Times New Roman" panose="02020603050405020304" pitchFamily="18" charset="0"/>
                <a:cs typeface="Times New Roman" panose="02020603050405020304" pitchFamily="18" charset="0"/>
              </a:rPr>
              <a:t>Align HR with business goals</a:t>
            </a:r>
          </a:p>
          <a:p>
            <a:endParaRPr lang="en-GB" dirty="0"/>
          </a:p>
        </p:txBody>
      </p:sp>
      <p:pic>
        <p:nvPicPr>
          <p:cNvPr id="5" name="Picture 4">
            <a:extLst>
              <a:ext uri="{FF2B5EF4-FFF2-40B4-BE49-F238E27FC236}">
                <a16:creationId xmlns:a16="http://schemas.microsoft.com/office/drawing/2014/main" id="{940C6241-D403-B4A7-092A-C0AF5ACD7939}"/>
              </a:ext>
            </a:extLst>
          </p:cNvPr>
          <p:cNvPicPr>
            <a:picLocks noChangeAspect="1"/>
          </p:cNvPicPr>
          <p:nvPr/>
        </p:nvPicPr>
        <p:blipFill>
          <a:blip r:embed="rId3" cstate="email">
            <a:extLst>
              <a:ext uri="{28A0092B-C50C-407E-A947-70E740481C1C}">
                <a14:useLocalDpi xmlns:a14="http://schemas.microsoft.com/office/drawing/2010/main"/>
              </a:ext>
              <a:ext uri="{837473B0-CC2E-450A-ABE3-18F120FF3D39}">
                <a1611:picAttrSrcUrl xmlns:a1611="http://schemas.microsoft.com/office/drawing/2016/11/main" r:id="rId4"/>
              </a:ext>
            </a:extLst>
          </a:blip>
          <a:stretch>
            <a:fillRect/>
          </a:stretch>
        </p:blipFill>
        <p:spPr>
          <a:xfrm>
            <a:off x="7889631" y="2324371"/>
            <a:ext cx="3845169" cy="1987279"/>
          </a:xfrm>
          <a:prstGeom prst="rect">
            <a:avLst/>
          </a:prstGeom>
        </p:spPr>
      </p:pic>
    </p:spTree>
    <p:extLst>
      <p:ext uri="{BB962C8B-B14F-4D97-AF65-F5344CB8AC3E}">
        <p14:creationId xmlns:p14="http://schemas.microsoft.com/office/powerpoint/2010/main" val="39363249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77327-3BF5-82AC-759A-77B415207DD7}"/>
              </a:ext>
            </a:extLst>
          </p:cNvPr>
          <p:cNvSpPr>
            <a:spLocks noGrp="1"/>
          </p:cNvSpPr>
          <p:nvPr>
            <p:ph type="title"/>
          </p:nvPr>
        </p:nvSpPr>
        <p:spPr/>
        <p:txBody>
          <a:bodyPr>
            <a:normAutofit/>
          </a:bodyPr>
          <a:lstStyle/>
          <a:p>
            <a:pPr algn="ctr"/>
            <a:r>
              <a:rPr lang="en-GB" sz="2800" b="1" dirty="0">
                <a:solidFill>
                  <a:schemeClr val="bg1"/>
                </a:solidFill>
                <a:latin typeface="Times New Roman" panose="02020603050405020304" pitchFamily="18" charset="0"/>
                <a:cs typeface="Times New Roman" panose="02020603050405020304" pitchFamily="18" charset="0"/>
              </a:rPr>
              <a:t>Management Capability Development</a:t>
            </a:r>
            <a:endParaRPr lang="en-GB" sz="2800"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66BB69E-B239-5886-1D9F-66479C2FB5E9}"/>
              </a:ext>
            </a:extLst>
          </p:cNvPr>
          <p:cNvSpPr>
            <a:spLocks noGrp="1"/>
          </p:cNvSpPr>
          <p:nvPr>
            <p:ph sz="half" idx="1"/>
          </p:nvPr>
        </p:nvSpPr>
        <p:spPr>
          <a:xfrm>
            <a:off x="1020675" y="2346568"/>
            <a:ext cx="4825158" cy="3416301"/>
          </a:xfrm>
        </p:spPr>
        <p:txBody>
          <a:bodyPr/>
          <a:lstStyle/>
          <a:p>
            <a:r>
              <a:rPr lang="en-GB" sz="2000" b="1" u="sng" dirty="0">
                <a:solidFill>
                  <a:schemeClr val="tx1"/>
                </a:solidFill>
                <a:latin typeface="Times New Roman" panose="02020603050405020304" pitchFamily="18" charset="0"/>
                <a:cs typeface="Times New Roman" panose="02020603050405020304" pitchFamily="18" charset="0"/>
              </a:rPr>
              <a:t>Leadership development framework</a:t>
            </a:r>
          </a:p>
          <a:p>
            <a:pPr marL="0" indent="0">
              <a:buNone/>
            </a:pPr>
            <a:endParaRPr lang="en-GB" sz="2000" b="1" u="sng" dirty="0">
              <a:solidFill>
                <a:schemeClr val="tx1"/>
              </a:solidFill>
              <a:latin typeface="Times New Roman" panose="02020603050405020304" pitchFamily="18" charset="0"/>
              <a:cs typeface="Times New Roman" panose="02020603050405020304" pitchFamily="18" charset="0"/>
            </a:endParaRPr>
          </a:p>
          <a:p>
            <a:pPr marL="0" indent="0">
              <a:buNone/>
            </a:pPr>
            <a:endParaRPr lang="en-GB" sz="2000" b="1" u="sng" dirty="0">
              <a:solidFill>
                <a:schemeClr val="tx1"/>
              </a:solidFill>
              <a:latin typeface="Times New Roman" panose="02020603050405020304" pitchFamily="18" charset="0"/>
              <a:cs typeface="Times New Roman" panose="02020603050405020304" pitchFamily="18" charset="0"/>
            </a:endParaRPr>
          </a:p>
          <a:p>
            <a:pPr marL="0" indent="0">
              <a:buNone/>
            </a:pPr>
            <a:endParaRPr lang="en-GB" sz="2000" b="1" u="sng" dirty="0">
              <a:solidFill>
                <a:schemeClr val="tx1"/>
              </a:solidFill>
              <a:latin typeface="Times New Roman" panose="02020603050405020304" pitchFamily="18" charset="0"/>
              <a:cs typeface="Times New Roman" panose="02020603050405020304" pitchFamily="18" charset="0"/>
            </a:endParaRPr>
          </a:p>
          <a:p>
            <a:pPr marL="0" indent="0">
              <a:buNone/>
            </a:pPr>
            <a:endParaRPr lang="en-GB" sz="2000" b="1" u="sng" dirty="0">
              <a:solidFill>
                <a:schemeClr val="tx1"/>
              </a:solidFill>
              <a:latin typeface="Times New Roman" panose="02020603050405020304" pitchFamily="18" charset="0"/>
              <a:cs typeface="Times New Roman" panose="02020603050405020304" pitchFamily="18" charset="0"/>
            </a:endParaRPr>
          </a:p>
          <a:p>
            <a:r>
              <a:rPr lang="en-GB" sz="2000" b="1" u="sng" dirty="0">
                <a:solidFill>
                  <a:schemeClr val="tx1"/>
                </a:solidFill>
                <a:latin typeface="Times New Roman" panose="02020603050405020304" pitchFamily="18" charset="0"/>
                <a:cs typeface="Times New Roman" panose="02020603050405020304" pitchFamily="18" charset="0"/>
              </a:rPr>
              <a:t>Coaching and mentoring</a:t>
            </a:r>
          </a:p>
          <a:p>
            <a:pPr marL="0" indent="0">
              <a:buNone/>
            </a:pPr>
            <a:endParaRPr lang="en-GB" sz="2000" b="1" u="sng" dirty="0">
              <a:solidFill>
                <a:schemeClr val="tx1"/>
              </a:solidFill>
              <a:latin typeface="Times New Roman" panose="02020603050405020304" pitchFamily="18" charset="0"/>
              <a:cs typeface="Times New Roman" panose="02020603050405020304" pitchFamily="18" charset="0"/>
            </a:endParaRPr>
          </a:p>
          <a:p>
            <a:endParaRPr lang="en-GB" dirty="0"/>
          </a:p>
        </p:txBody>
      </p:sp>
      <p:sp>
        <p:nvSpPr>
          <p:cNvPr id="4" name="Content Placeholder 3">
            <a:extLst>
              <a:ext uri="{FF2B5EF4-FFF2-40B4-BE49-F238E27FC236}">
                <a16:creationId xmlns:a16="http://schemas.microsoft.com/office/drawing/2014/main" id="{0919D684-E70C-798D-1206-1AD167784024}"/>
              </a:ext>
            </a:extLst>
          </p:cNvPr>
          <p:cNvSpPr>
            <a:spLocks noGrp="1"/>
          </p:cNvSpPr>
          <p:nvPr>
            <p:ph sz="half" idx="2"/>
          </p:nvPr>
        </p:nvSpPr>
        <p:spPr>
          <a:xfrm>
            <a:off x="6346166" y="2346569"/>
            <a:ext cx="4825159" cy="3416300"/>
          </a:xfrm>
        </p:spPr>
        <p:txBody>
          <a:bodyPr/>
          <a:lstStyle/>
          <a:p>
            <a:r>
              <a:rPr lang="en-GB" sz="2000" b="1" u="sng" dirty="0">
                <a:solidFill>
                  <a:schemeClr val="tx1"/>
                </a:solidFill>
                <a:latin typeface="Times New Roman" panose="02020603050405020304" pitchFamily="18" charset="0"/>
                <a:cs typeface="Times New Roman" panose="02020603050405020304" pitchFamily="18" charset="0"/>
              </a:rPr>
              <a:t>Emotional intelligence</a:t>
            </a:r>
          </a:p>
          <a:p>
            <a:endParaRPr lang="en-GB" sz="2000" b="1" u="sng" dirty="0">
              <a:solidFill>
                <a:schemeClr val="tx1"/>
              </a:solidFill>
              <a:latin typeface="Times New Roman" panose="02020603050405020304" pitchFamily="18" charset="0"/>
              <a:cs typeface="Times New Roman" panose="02020603050405020304" pitchFamily="18" charset="0"/>
            </a:endParaRPr>
          </a:p>
          <a:p>
            <a:pPr marL="0" indent="0">
              <a:buNone/>
            </a:pPr>
            <a:endParaRPr lang="en-GB" sz="2000" b="1" u="sng" dirty="0">
              <a:solidFill>
                <a:schemeClr val="tx1"/>
              </a:solidFill>
              <a:latin typeface="Times New Roman" panose="02020603050405020304" pitchFamily="18" charset="0"/>
              <a:cs typeface="Times New Roman" panose="02020603050405020304" pitchFamily="18" charset="0"/>
            </a:endParaRPr>
          </a:p>
          <a:p>
            <a:endParaRPr lang="en-GB" sz="2000" b="1" u="sng" dirty="0">
              <a:solidFill>
                <a:schemeClr val="tx1"/>
              </a:solidFill>
              <a:latin typeface="Times New Roman" panose="02020603050405020304" pitchFamily="18" charset="0"/>
              <a:cs typeface="Times New Roman" panose="02020603050405020304" pitchFamily="18" charset="0"/>
            </a:endParaRPr>
          </a:p>
          <a:p>
            <a:endParaRPr lang="en-GB" sz="2000" b="1" u="sng" dirty="0">
              <a:solidFill>
                <a:schemeClr val="tx1"/>
              </a:solidFill>
              <a:latin typeface="Times New Roman" panose="02020603050405020304" pitchFamily="18" charset="0"/>
              <a:cs typeface="Times New Roman" panose="02020603050405020304" pitchFamily="18" charset="0"/>
            </a:endParaRPr>
          </a:p>
          <a:p>
            <a:r>
              <a:rPr lang="en-GB" sz="2000" b="1" u="sng" dirty="0">
                <a:solidFill>
                  <a:schemeClr val="tx1"/>
                </a:solidFill>
                <a:latin typeface="Times New Roman" panose="02020603050405020304" pitchFamily="18" charset="0"/>
                <a:cs typeface="Times New Roman" panose="02020603050405020304" pitchFamily="18" charset="0"/>
              </a:rPr>
              <a:t>Experiential learning</a:t>
            </a:r>
          </a:p>
          <a:p>
            <a:endParaRPr lang="en-GB" dirty="0"/>
          </a:p>
        </p:txBody>
      </p:sp>
      <p:pic>
        <p:nvPicPr>
          <p:cNvPr id="12" name="Picture 11">
            <a:extLst>
              <a:ext uri="{FF2B5EF4-FFF2-40B4-BE49-F238E27FC236}">
                <a16:creationId xmlns:a16="http://schemas.microsoft.com/office/drawing/2014/main" id="{33BF1559-8B10-6CE9-41EC-8DB03CBDA79F}"/>
              </a:ext>
            </a:extLst>
          </p:cNvPr>
          <p:cNvPicPr>
            <a:picLocks noChangeAspect="1"/>
          </p:cNvPicPr>
          <p:nvPr/>
        </p:nvPicPr>
        <p:blipFill>
          <a:blip r:embed="rId3" cstate="email">
            <a:extLst>
              <a:ext uri="{28A0092B-C50C-407E-A947-70E740481C1C}">
                <a14:useLocalDpi xmlns:a14="http://schemas.microsoft.com/office/drawing/2010/main"/>
              </a:ext>
              <a:ext uri="{837473B0-CC2E-450A-ABE3-18F120FF3D39}">
                <a1611:picAttrSrcUrl xmlns:a1611="http://schemas.microsoft.com/office/drawing/2016/11/main" r:id="rId4"/>
              </a:ext>
            </a:extLst>
          </a:blip>
          <a:srcRect l="58399" t="20286" r="8149" b="22783"/>
          <a:stretch>
            <a:fillRect/>
          </a:stretch>
        </p:blipFill>
        <p:spPr>
          <a:xfrm>
            <a:off x="1652954" y="2895600"/>
            <a:ext cx="2672861" cy="1582615"/>
          </a:xfrm>
          <a:prstGeom prst="rect">
            <a:avLst/>
          </a:prstGeom>
        </p:spPr>
      </p:pic>
      <p:pic>
        <p:nvPicPr>
          <p:cNvPr id="14" name="Picture 13">
            <a:extLst>
              <a:ext uri="{FF2B5EF4-FFF2-40B4-BE49-F238E27FC236}">
                <a16:creationId xmlns:a16="http://schemas.microsoft.com/office/drawing/2014/main" id="{D8A99508-0C2A-817D-90E5-D751EB33F13F}"/>
              </a:ext>
            </a:extLst>
          </p:cNvPr>
          <p:cNvPicPr>
            <a:picLocks noChangeAspect="1"/>
          </p:cNvPicPr>
          <p:nvPr/>
        </p:nvPicPr>
        <p:blipFill>
          <a:blip r:embed="rId5" cstate="email">
            <a:extLst>
              <a:ext uri="{28A0092B-C50C-407E-A947-70E740481C1C}">
                <a14:useLocalDpi xmlns:a14="http://schemas.microsoft.com/office/drawing/2010/main"/>
              </a:ext>
              <a:ext uri="{837473B0-CC2E-450A-ABE3-18F120FF3D39}">
                <a1611:picAttrSrcUrl xmlns:a1611="http://schemas.microsoft.com/office/drawing/2016/11/main" r:id="rId6"/>
              </a:ext>
            </a:extLst>
          </a:blip>
          <a:stretch>
            <a:fillRect/>
          </a:stretch>
        </p:blipFill>
        <p:spPr>
          <a:xfrm>
            <a:off x="1359878" y="4993589"/>
            <a:ext cx="2848706" cy="1864411"/>
          </a:xfrm>
          <a:prstGeom prst="rect">
            <a:avLst/>
          </a:prstGeom>
        </p:spPr>
      </p:pic>
      <p:pic>
        <p:nvPicPr>
          <p:cNvPr id="16" name="Picture 15">
            <a:extLst>
              <a:ext uri="{FF2B5EF4-FFF2-40B4-BE49-F238E27FC236}">
                <a16:creationId xmlns:a16="http://schemas.microsoft.com/office/drawing/2014/main" id="{82C9E181-69BB-B0B1-93D4-4501D63CF762}"/>
              </a:ext>
            </a:extLst>
          </p:cNvPr>
          <p:cNvPicPr>
            <a:picLocks noChangeAspect="1"/>
          </p:cNvPicPr>
          <p:nvPr/>
        </p:nvPicPr>
        <p:blipFill>
          <a:blip r:embed="rId7" cstate="email">
            <a:extLst>
              <a:ext uri="{28A0092B-C50C-407E-A947-70E740481C1C}">
                <a14:useLocalDpi xmlns:a14="http://schemas.microsoft.com/office/drawing/2010/main"/>
              </a:ext>
              <a:ext uri="{837473B0-CC2E-450A-ABE3-18F120FF3D39}">
                <a1611:picAttrSrcUrl xmlns:a1611="http://schemas.microsoft.com/office/drawing/2016/11/main" r:id="rId8"/>
              </a:ext>
            </a:extLst>
          </a:blip>
          <a:srcRect/>
          <a:stretch>
            <a:fillRect/>
          </a:stretch>
        </p:blipFill>
        <p:spPr>
          <a:xfrm>
            <a:off x="7045570" y="2801815"/>
            <a:ext cx="3188676" cy="1676400"/>
          </a:xfrm>
          <a:prstGeom prst="rect">
            <a:avLst/>
          </a:prstGeom>
        </p:spPr>
      </p:pic>
      <p:pic>
        <p:nvPicPr>
          <p:cNvPr id="18" name="Picture 17">
            <a:extLst>
              <a:ext uri="{FF2B5EF4-FFF2-40B4-BE49-F238E27FC236}">
                <a16:creationId xmlns:a16="http://schemas.microsoft.com/office/drawing/2014/main" id="{6B4FBF9C-3B26-A937-C327-C6F824104B2A}"/>
              </a:ext>
            </a:extLst>
          </p:cNvPr>
          <p:cNvPicPr>
            <a:picLocks noChangeAspect="1"/>
          </p:cNvPicPr>
          <p:nvPr/>
        </p:nvPicPr>
        <p:blipFill>
          <a:blip r:embed="rId9" cstate="email">
            <a:extLst>
              <a:ext uri="{28A0092B-C50C-407E-A947-70E740481C1C}">
                <a14:useLocalDpi xmlns:a14="http://schemas.microsoft.com/office/drawing/2010/main"/>
              </a:ext>
              <a:ext uri="{837473B0-CC2E-450A-ABE3-18F120FF3D39}">
                <a1611:picAttrSrcUrl xmlns:a1611="http://schemas.microsoft.com/office/drawing/2016/11/main" r:id="rId10"/>
              </a:ext>
            </a:extLst>
          </a:blip>
          <a:stretch>
            <a:fillRect/>
          </a:stretch>
        </p:blipFill>
        <p:spPr>
          <a:xfrm>
            <a:off x="6729047" y="4993589"/>
            <a:ext cx="4442278" cy="1721093"/>
          </a:xfrm>
          <a:prstGeom prst="rect">
            <a:avLst/>
          </a:prstGeom>
        </p:spPr>
      </p:pic>
    </p:spTree>
    <p:extLst>
      <p:ext uri="{BB962C8B-B14F-4D97-AF65-F5344CB8AC3E}">
        <p14:creationId xmlns:p14="http://schemas.microsoft.com/office/powerpoint/2010/main" val="25862548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CD2E5-AFF9-40B9-8F7B-CAFBF01E9878}"/>
              </a:ext>
            </a:extLst>
          </p:cNvPr>
          <p:cNvSpPr>
            <a:spLocks noGrp="1"/>
          </p:cNvSpPr>
          <p:nvPr>
            <p:ph type="title"/>
          </p:nvPr>
        </p:nvSpPr>
        <p:spPr/>
        <p:txBody>
          <a:bodyPr>
            <a:normAutofit/>
          </a:bodyPr>
          <a:lstStyle/>
          <a:p>
            <a:pPr algn="ctr"/>
            <a:r>
              <a:rPr lang="en-GB" sz="2800" b="1" dirty="0">
                <a:solidFill>
                  <a:schemeClr val="bg1"/>
                </a:solidFill>
                <a:latin typeface="Times New Roman" panose="02020603050405020304" pitchFamily="18" charset="0"/>
                <a:cs typeface="Times New Roman" panose="02020603050405020304" pitchFamily="18" charset="0"/>
              </a:rPr>
              <a:t>Performance Management Framework</a:t>
            </a:r>
            <a:endParaRPr lang="en-GB" sz="2800"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D3F90D0-F5FB-5F12-7A40-9E3178A7A580}"/>
              </a:ext>
            </a:extLst>
          </p:cNvPr>
          <p:cNvSpPr>
            <a:spLocks noGrp="1"/>
          </p:cNvSpPr>
          <p:nvPr>
            <p:ph idx="1"/>
          </p:nvPr>
        </p:nvSpPr>
        <p:spPr/>
        <p:txBody>
          <a:bodyPr/>
          <a:lstStyle/>
          <a:p>
            <a:pPr algn="just">
              <a:lnSpc>
                <a:spcPct val="150000"/>
              </a:lnSpc>
            </a:pPr>
            <a:r>
              <a:rPr lang="en-GB" sz="2000" dirty="0">
                <a:solidFill>
                  <a:schemeClr val="tx1"/>
                </a:solidFill>
                <a:latin typeface="Times New Roman" panose="02020603050405020304" pitchFamily="18" charset="0"/>
                <a:cs typeface="Times New Roman" panose="02020603050405020304" pitchFamily="18" charset="0"/>
              </a:rPr>
              <a:t>Introduce SMART objectives</a:t>
            </a:r>
          </a:p>
          <a:p>
            <a:pPr algn="just">
              <a:lnSpc>
                <a:spcPct val="150000"/>
              </a:lnSpc>
            </a:pPr>
            <a:r>
              <a:rPr lang="en-GB" sz="2000" dirty="0">
                <a:solidFill>
                  <a:schemeClr val="tx1"/>
                </a:solidFill>
                <a:latin typeface="Times New Roman" panose="02020603050405020304" pitchFamily="18" charset="0"/>
                <a:cs typeface="Times New Roman" panose="02020603050405020304" pitchFamily="18" charset="0"/>
              </a:rPr>
              <a:t>Conduct regular development reviews</a:t>
            </a:r>
          </a:p>
          <a:p>
            <a:pPr algn="just">
              <a:lnSpc>
                <a:spcPct val="150000"/>
              </a:lnSpc>
            </a:pPr>
            <a:r>
              <a:rPr lang="en-GB" sz="2000" dirty="0">
                <a:solidFill>
                  <a:schemeClr val="tx1"/>
                </a:solidFill>
                <a:latin typeface="Times New Roman" panose="02020603050405020304" pitchFamily="18" charset="0"/>
                <a:cs typeface="Times New Roman" panose="02020603050405020304" pitchFamily="18" charset="0"/>
              </a:rPr>
              <a:t>Implement HR analytics dashboards</a:t>
            </a:r>
          </a:p>
          <a:p>
            <a:pPr algn="just">
              <a:lnSpc>
                <a:spcPct val="150000"/>
              </a:lnSpc>
            </a:pPr>
            <a:r>
              <a:rPr lang="en-GB" sz="2000" dirty="0">
                <a:solidFill>
                  <a:schemeClr val="tx1"/>
                </a:solidFill>
                <a:latin typeface="Times New Roman" panose="02020603050405020304" pitchFamily="18" charset="0"/>
                <a:cs typeface="Times New Roman" panose="02020603050405020304" pitchFamily="18" charset="0"/>
              </a:rPr>
              <a:t>Ensure constructive feedback with BOOST and GROW models</a:t>
            </a:r>
          </a:p>
          <a:p>
            <a:endParaRPr lang="en-GB" dirty="0"/>
          </a:p>
        </p:txBody>
      </p:sp>
      <p:pic>
        <p:nvPicPr>
          <p:cNvPr id="5" name="Picture 4">
            <a:extLst>
              <a:ext uri="{FF2B5EF4-FFF2-40B4-BE49-F238E27FC236}">
                <a16:creationId xmlns:a16="http://schemas.microsoft.com/office/drawing/2014/main" id="{373C1FEF-4327-5AA8-BF79-41F7A1A193AC}"/>
              </a:ext>
            </a:extLst>
          </p:cNvPr>
          <p:cNvPicPr>
            <a:picLocks noChangeAspect="1"/>
          </p:cNvPicPr>
          <p:nvPr/>
        </p:nvPicPr>
        <p:blipFill>
          <a:blip r:embed="rId3" cstate="email">
            <a:extLst>
              <a:ext uri="{28A0092B-C50C-407E-A947-70E740481C1C}">
                <a14:useLocalDpi xmlns:a14="http://schemas.microsoft.com/office/drawing/2010/main"/>
              </a:ext>
              <a:ext uri="{837473B0-CC2E-450A-ABE3-18F120FF3D39}">
                <a1611:picAttrSrcUrl xmlns:a1611="http://schemas.microsoft.com/office/drawing/2016/11/main" r:id="rId4"/>
              </a:ext>
            </a:extLst>
          </a:blip>
          <a:srcRect/>
          <a:stretch>
            <a:fillRect/>
          </a:stretch>
        </p:blipFill>
        <p:spPr>
          <a:xfrm>
            <a:off x="1711569" y="4952011"/>
            <a:ext cx="6248400" cy="1648199"/>
          </a:xfrm>
          <a:prstGeom prst="rect">
            <a:avLst/>
          </a:prstGeom>
        </p:spPr>
      </p:pic>
      <p:pic>
        <p:nvPicPr>
          <p:cNvPr id="7" name="Picture 6">
            <a:extLst>
              <a:ext uri="{FF2B5EF4-FFF2-40B4-BE49-F238E27FC236}">
                <a16:creationId xmlns:a16="http://schemas.microsoft.com/office/drawing/2014/main" id="{4292C6F2-9066-5748-2E6E-ECC22A1F8DF9}"/>
              </a:ext>
            </a:extLst>
          </p:cNvPr>
          <p:cNvPicPr>
            <a:picLocks noChangeAspect="1"/>
          </p:cNvPicPr>
          <p:nvPr/>
        </p:nvPicPr>
        <p:blipFill>
          <a:blip r:embed="rId5" cstate="email">
            <a:extLst>
              <a:ext uri="{28A0092B-C50C-407E-A947-70E740481C1C}">
                <a14:useLocalDpi xmlns:a14="http://schemas.microsoft.com/office/drawing/2010/main"/>
              </a:ext>
              <a:ext uri="{837473B0-CC2E-450A-ABE3-18F120FF3D39}">
                <a1611:picAttrSrcUrl xmlns:a1611="http://schemas.microsoft.com/office/drawing/2016/11/main" r:id="rId6"/>
              </a:ext>
            </a:extLst>
          </a:blip>
          <a:srcRect l="9227" t="30085" r="9012" b="14198"/>
          <a:stretch>
            <a:fillRect/>
          </a:stretch>
        </p:blipFill>
        <p:spPr>
          <a:xfrm>
            <a:off x="6680749" y="2351894"/>
            <a:ext cx="5171281" cy="2067706"/>
          </a:xfrm>
          <a:prstGeom prst="rect">
            <a:avLst/>
          </a:prstGeom>
        </p:spPr>
      </p:pic>
    </p:spTree>
    <p:extLst>
      <p:ext uri="{BB962C8B-B14F-4D97-AF65-F5344CB8AC3E}">
        <p14:creationId xmlns:p14="http://schemas.microsoft.com/office/powerpoint/2010/main" val="11280944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A4BC1-2EAD-D7DE-0171-F92E5D4793F1}"/>
              </a:ext>
            </a:extLst>
          </p:cNvPr>
          <p:cNvSpPr>
            <a:spLocks noGrp="1"/>
          </p:cNvSpPr>
          <p:nvPr>
            <p:ph type="title"/>
          </p:nvPr>
        </p:nvSpPr>
        <p:spPr/>
        <p:txBody>
          <a:bodyPr>
            <a:normAutofit/>
          </a:bodyPr>
          <a:lstStyle/>
          <a:p>
            <a:pPr algn="ctr"/>
            <a:r>
              <a:rPr lang="en-GB" sz="2800" b="1" dirty="0">
                <a:solidFill>
                  <a:schemeClr val="bg1"/>
                </a:solidFill>
                <a:latin typeface="Times New Roman" panose="02020603050405020304" pitchFamily="18" charset="0"/>
                <a:cs typeface="Times New Roman" panose="02020603050405020304" pitchFamily="18" charset="0"/>
              </a:rPr>
              <a:t>Employee Engagement and Retention</a:t>
            </a:r>
            <a:endParaRPr lang="en-GB" sz="2800"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09D4F1B-F4D4-24DD-AD86-7DF1199AB12C}"/>
              </a:ext>
            </a:extLst>
          </p:cNvPr>
          <p:cNvSpPr>
            <a:spLocks noGrp="1"/>
          </p:cNvSpPr>
          <p:nvPr>
            <p:ph idx="1"/>
          </p:nvPr>
        </p:nvSpPr>
        <p:spPr/>
        <p:txBody>
          <a:bodyPr/>
          <a:lstStyle/>
          <a:p>
            <a:pPr algn="just">
              <a:lnSpc>
                <a:spcPct val="150000"/>
              </a:lnSpc>
            </a:pPr>
            <a:r>
              <a:rPr lang="en-GB" sz="2000" dirty="0">
                <a:solidFill>
                  <a:schemeClr val="tx1"/>
                </a:solidFill>
                <a:latin typeface="Times New Roman" panose="02020603050405020304" pitchFamily="18" charset="0"/>
                <a:cs typeface="Times New Roman" panose="02020603050405020304" pitchFamily="18" charset="0"/>
              </a:rPr>
              <a:t>Launch recognition and reward programmes</a:t>
            </a:r>
          </a:p>
          <a:p>
            <a:pPr algn="just">
              <a:lnSpc>
                <a:spcPct val="150000"/>
              </a:lnSpc>
            </a:pPr>
            <a:r>
              <a:rPr lang="en-GB" sz="2000" dirty="0">
                <a:solidFill>
                  <a:schemeClr val="tx1"/>
                </a:solidFill>
                <a:latin typeface="Times New Roman" panose="02020603050405020304" pitchFamily="18" charset="0"/>
                <a:cs typeface="Times New Roman" panose="02020603050405020304" pitchFamily="18" charset="0"/>
              </a:rPr>
              <a:t>Provide career development pathways</a:t>
            </a:r>
          </a:p>
          <a:p>
            <a:pPr algn="just">
              <a:lnSpc>
                <a:spcPct val="150000"/>
              </a:lnSpc>
            </a:pPr>
            <a:r>
              <a:rPr lang="en-GB" sz="2000" dirty="0">
                <a:solidFill>
                  <a:schemeClr val="tx1"/>
                </a:solidFill>
                <a:latin typeface="Times New Roman" panose="02020603050405020304" pitchFamily="18" charset="0"/>
                <a:cs typeface="Times New Roman" panose="02020603050405020304" pitchFamily="18" charset="0"/>
              </a:rPr>
              <a:t>Well-being and flexibility</a:t>
            </a:r>
          </a:p>
          <a:p>
            <a:pPr algn="just">
              <a:lnSpc>
                <a:spcPct val="150000"/>
              </a:lnSpc>
            </a:pPr>
            <a:r>
              <a:rPr lang="en-GB" sz="2000" dirty="0">
                <a:solidFill>
                  <a:schemeClr val="tx1"/>
                </a:solidFill>
                <a:latin typeface="Times New Roman" panose="02020603050405020304" pitchFamily="18" charset="0"/>
                <a:cs typeface="Times New Roman" panose="02020603050405020304" pitchFamily="18" charset="0"/>
              </a:rPr>
              <a:t>Employee voice and surveys</a:t>
            </a:r>
          </a:p>
          <a:p>
            <a:endParaRPr lang="en-GB" dirty="0"/>
          </a:p>
        </p:txBody>
      </p:sp>
      <p:pic>
        <p:nvPicPr>
          <p:cNvPr id="5" name="Picture 4">
            <a:extLst>
              <a:ext uri="{FF2B5EF4-FFF2-40B4-BE49-F238E27FC236}">
                <a16:creationId xmlns:a16="http://schemas.microsoft.com/office/drawing/2014/main" id="{31B67E93-7E5E-EDD5-5972-94BA23E7072E}"/>
              </a:ext>
            </a:extLst>
          </p:cNvPr>
          <p:cNvPicPr>
            <a:picLocks noChangeAspect="1"/>
          </p:cNvPicPr>
          <p:nvPr/>
        </p:nvPicPr>
        <p:blipFill>
          <a:blip r:embed="rId3" cstate="email">
            <a:extLst>
              <a:ext uri="{28A0092B-C50C-407E-A947-70E740481C1C}">
                <a14:useLocalDpi xmlns:a14="http://schemas.microsoft.com/office/drawing/2010/main"/>
              </a:ext>
              <a:ext uri="{837473B0-CC2E-450A-ABE3-18F120FF3D39}">
                <a1611:picAttrSrcUrl xmlns:a1611="http://schemas.microsoft.com/office/drawing/2016/11/main" r:id="rId4"/>
              </a:ext>
            </a:extLst>
          </a:blip>
          <a:srcRect/>
          <a:stretch>
            <a:fillRect/>
          </a:stretch>
        </p:blipFill>
        <p:spPr>
          <a:xfrm>
            <a:off x="6213230" y="2414954"/>
            <a:ext cx="5591907" cy="4079631"/>
          </a:xfrm>
          <a:prstGeom prst="rect">
            <a:avLst/>
          </a:prstGeom>
        </p:spPr>
      </p:pic>
    </p:spTree>
    <p:extLst>
      <p:ext uri="{BB962C8B-B14F-4D97-AF65-F5344CB8AC3E}">
        <p14:creationId xmlns:p14="http://schemas.microsoft.com/office/powerpoint/2010/main" val="8524278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176D6-EE4A-51A1-4D12-1AE8DF91EED2}"/>
              </a:ext>
            </a:extLst>
          </p:cNvPr>
          <p:cNvSpPr>
            <a:spLocks noGrp="1"/>
          </p:cNvSpPr>
          <p:nvPr>
            <p:ph type="title"/>
          </p:nvPr>
        </p:nvSpPr>
        <p:spPr/>
        <p:txBody>
          <a:bodyPr>
            <a:normAutofit/>
          </a:bodyPr>
          <a:lstStyle/>
          <a:p>
            <a:pPr algn="ctr"/>
            <a:r>
              <a:rPr lang="en-GB" sz="2800" b="1" dirty="0">
                <a:solidFill>
                  <a:schemeClr val="bg1"/>
                </a:solidFill>
                <a:latin typeface="Times New Roman" panose="02020603050405020304" pitchFamily="18" charset="0"/>
                <a:cs typeface="Times New Roman" panose="02020603050405020304" pitchFamily="18" charset="0"/>
              </a:rPr>
              <a:t>Cultural Transformation Initiatives</a:t>
            </a:r>
            <a:endParaRPr lang="en-GB" sz="2800"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39C0B90-CFC1-FF71-0366-231651B96A39}"/>
              </a:ext>
            </a:extLst>
          </p:cNvPr>
          <p:cNvSpPr>
            <a:spLocks noGrp="1"/>
          </p:cNvSpPr>
          <p:nvPr>
            <p:ph idx="1"/>
          </p:nvPr>
        </p:nvSpPr>
        <p:spPr/>
        <p:txBody>
          <a:bodyPr/>
          <a:lstStyle/>
          <a:p>
            <a:pPr algn="just">
              <a:lnSpc>
                <a:spcPct val="150000"/>
              </a:lnSpc>
            </a:pPr>
            <a:r>
              <a:rPr lang="en-GB" sz="2000" dirty="0">
                <a:solidFill>
                  <a:schemeClr val="tx1"/>
                </a:solidFill>
                <a:latin typeface="Times New Roman" panose="02020603050405020304" pitchFamily="18" charset="0"/>
                <a:cs typeface="Times New Roman" panose="02020603050405020304" pitchFamily="18" charset="0"/>
              </a:rPr>
              <a:t>Encourage leadership role modelling</a:t>
            </a:r>
          </a:p>
          <a:p>
            <a:pPr algn="just">
              <a:lnSpc>
                <a:spcPct val="150000"/>
              </a:lnSpc>
            </a:pPr>
            <a:r>
              <a:rPr lang="en-GB" sz="2000" dirty="0">
                <a:solidFill>
                  <a:schemeClr val="tx1"/>
                </a:solidFill>
                <a:latin typeface="Times New Roman" panose="02020603050405020304" pitchFamily="18" charset="0"/>
                <a:cs typeface="Times New Roman" panose="02020603050405020304" pitchFamily="18" charset="0"/>
              </a:rPr>
              <a:t>Embed inclusive leadership training and diversity workshops</a:t>
            </a:r>
          </a:p>
          <a:p>
            <a:pPr algn="just">
              <a:lnSpc>
                <a:spcPct val="150000"/>
              </a:lnSpc>
            </a:pPr>
            <a:r>
              <a:rPr lang="en-GB" sz="2000" dirty="0">
                <a:solidFill>
                  <a:schemeClr val="tx1"/>
                </a:solidFill>
                <a:latin typeface="Times New Roman" panose="02020603050405020304" pitchFamily="18" charset="0"/>
                <a:cs typeface="Times New Roman" panose="02020603050405020304" pitchFamily="18" charset="0"/>
              </a:rPr>
              <a:t>Conduct cross-functional collaboration</a:t>
            </a:r>
          </a:p>
          <a:p>
            <a:pPr algn="just">
              <a:lnSpc>
                <a:spcPct val="150000"/>
              </a:lnSpc>
            </a:pPr>
            <a:r>
              <a:rPr lang="en-GB" sz="2000" dirty="0">
                <a:solidFill>
                  <a:schemeClr val="tx1"/>
                </a:solidFill>
                <a:latin typeface="Times New Roman" panose="02020603050405020304" pitchFamily="18" charset="0"/>
                <a:cs typeface="Times New Roman" panose="02020603050405020304" pitchFamily="18" charset="0"/>
              </a:rPr>
              <a:t>Promote a learning and innovation culture</a:t>
            </a:r>
          </a:p>
          <a:p>
            <a:endParaRPr lang="en-GB" dirty="0"/>
          </a:p>
        </p:txBody>
      </p:sp>
      <p:pic>
        <p:nvPicPr>
          <p:cNvPr id="5" name="Picture 4">
            <a:extLst>
              <a:ext uri="{FF2B5EF4-FFF2-40B4-BE49-F238E27FC236}">
                <a16:creationId xmlns:a16="http://schemas.microsoft.com/office/drawing/2014/main" id="{F1DAD903-4559-285D-B462-CEC328F0EAD9}"/>
              </a:ext>
            </a:extLst>
          </p:cNvPr>
          <p:cNvPicPr>
            <a:picLocks noChangeAspect="1"/>
          </p:cNvPicPr>
          <p:nvPr/>
        </p:nvPicPr>
        <p:blipFill>
          <a:blip r:embed="rId3" cstate="email">
            <a:extLst>
              <a:ext uri="{28A0092B-C50C-407E-A947-70E740481C1C}">
                <a14:useLocalDpi xmlns:a14="http://schemas.microsoft.com/office/drawing/2010/main"/>
              </a:ext>
              <a:ext uri="{837473B0-CC2E-450A-ABE3-18F120FF3D39}">
                <a1611:picAttrSrcUrl xmlns:a1611="http://schemas.microsoft.com/office/drawing/2016/11/main" r:id="rId4"/>
              </a:ext>
            </a:extLst>
          </a:blip>
          <a:stretch>
            <a:fillRect/>
          </a:stretch>
        </p:blipFill>
        <p:spPr>
          <a:xfrm>
            <a:off x="7948246" y="2321169"/>
            <a:ext cx="4021015" cy="4243754"/>
          </a:xfrm>
          <a:prstGeom prst="rect">
            <a:avLst/>
          </a:prstGeom>
        </p:spPr>
      </p:pic>
    </p:spTree>
    <p:extLst>
      <p:ext uri="{BB962C8B-B14F-4D97-AF65-F5344CB8AC3E}">
        <p14:creationId xmlns:p14="http://schemas.microsoft.com/office/powerpoint/2010/main" val="1741231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FFB5B-8A58-9B97-15E2-ABCA75E27CA9}"/>
              </a:ext>
            </a:extLst>
          </p:cNvPr>
          <p:cNvSpPr>
            <a:spLocks noGrp="1"/>
          </p:cNvSpPr>
          <p:nvPr>
            <p:ph type="title"/>
          </p:nvPr>
        </p:nvSpPr>
        <p:spPr/>
        <p:txBody>
          <a:bodyPr>
            <a:normAutofit fontScale="90000"/>
          </a:bodyPr>
          <a:lstStyle/>
          <a:p>
            <a:pPr algn="ctr"/>
            <a:r>
              <a:rPr lang="en-GB" sz="2800" b="1" dirty="0">
                <a:solidFill>
                  <a:schemeClr val="bg1"/>
                </a:solidFill>
                <a:latin typeface="Times New Roman" panose="02020603050405020304" pitchFamily="18" charset="0"/>
                <a:cs typeface="Times New Roman" panose="02020603050405020304" pitchFamily="18" charset="0"/>
              </a:rPr>
              <a:t>HR as Strategic Partner</a:t>
            </a:r>
            <a:br>
              <a:rPr lang="en-GB" dirty="0"/>
            </a:br>
            <a:endParaRPr lang="en-GB" dirty="0"/>
          </a:p>
        </p:txBody>
      </p:sp>
      <p:sp>
        <p:nvSpPr>
          <p:cNvPr id="3" name="Content Placeholder 2">
            <a:extLst>
              <a:ext uri="{FF2B5EF4-FFF2-40B4-BE49-F238E27FC236}">
                <a16:creationId xmlns:a16="http://schemas.microsoft.com/office/drawing/2014/main" id="{D0EECC47-B492-27F7-A6A3-51F9668547C4}"/>
              </a:ext>
            </a:extLst>
          </p:cNvPr>
          <p:cNvSpPr>
            <a:spLocks noGrp="1"/>
          </p:cNvSpPr>
          <p:nvPr>
            <p:ph sz="half" idx="1"/>
          </p:nvPr>
        </p:nvSpPr>
        <p:spPr/>
        <p:txBody>
          <a:bodyPr/>
          <a:lstStyle/>
          <a:p>
            <a:pPr algn="just"/>
            <a:r>
              <a:rPr lang="en-GB" sz="2000" b="1" dirty="0">
                <a:solidFill>
                  <a:schemeClr val="tx1"/>
                </a:solidFill>
                <a:latin typeface="Times New Roman" panose="02020603050405020304" pitchFamily="18" charset="0"/>
                <a:cs typeface="Times New Roman" panose="02020603050405020304" pitchFamily="18" charset="0"/>
              </a:rPr>
              <a:t>HR Business Partner Model</a:t>
            </a:r>
          </a:p>
          <a:p>
            <a:endParaRPr lang="en-GB" dirty="0"/>
          </a:p>
        </p:txBody>
      </p:sp>
      <p:sp>
        <p:nvSpPr>
          <p:cNvPr id="4" name="Content Placeholder 3">
            <a:extLst>
              <a:ext uri="{FF2B5EF4-FFF2-40B4-BE49-F238E27FC236}">
                <a16:creationId xmlns:a16="http://schemas.microsoft.com/office/drawing/2014/main" id="{94FD0E8C-450B-A368-BDB6-D1C07FE5A59B}"/>
              </a:ext>
            </a:extLst>
          </p:cNvPr>
          <p:cNvSpPr>
            <a:spLocks noGrp="1"/>
          </p:cNvSpPr>
          <p:nvPr>
            <p:ph sz="half" idx="2"/>
          </p:nvPr>
        </p:nvSpPr>
        <p:spPr/>
        <p:txBody>
          <a:bodyPr/>
          <a:lstStyle/>
          <a:p>
            <a:pPr algn="just">
              <a:lnSpc>
                <a:spcPct val="150000"/>
              </a:lnSpc>
            </a:pPr>
            <a:r>
              <a:rPr lang="en-GB" sz="2000" b="1" dirty="0">
                <a:solidFill>
                  <a:schemeClr val="tx1"/>
                </a:solidFill>
                <a:latin typeface="Times New Roman" panose="02020603050405020304" pitchFamily="18" charset="0"/>
                <a:cs typeface="Times New Roman" panose="02020603050405020304" pitchFamily="18" charset="0"/>
              </a:rPr>
              <a:t>Strategic alignment</a:t>
            </a:r>
          </a:p>
          <a:p>
            <a:pPr algn="just">
              <a:lnSpc>
                <a:spcPct val="150000"/>
              </a:lnSpc>
            </a:pPr>
            <a:r>
              <a:rPr lang="en-GB" sz="2000" b="1" dirty="0">
                <a:solidFill>
                  <a:schemeClr val="tx1"/>
                </a:solidFill>
                <a:latin typeface="Times New Roman" panose="02020603050405020304" pitchFamily="18" charset="0"/>
                <a:cs typeface="Times New Roman" panose="02020603050405020304" pitchFamily="18" charset="0"/>
              </a:rPr>
              <a:t>Workforce analytics</a:t>
            </a:r>
          </a:p>
          <a:p>
            <a:pPr algn="just">
              <a:lnSpc>
                <a:spcPct val="150000"/>
              </a:lnSpc>
            </a:pPr>
            <a:r>
              <a:rPr lang="en-GB" sz="2000" b="1" dirty="0">
                <a:solidFill>
                  <a:schemeClr val="tx1"/>
                </a:solidFill>
                <a:latin typeface="Times New Roman" panose="02020603050405020304" pitchFamily="18" charset="0"/>
                <a:cs typeface="Times New Roman" panose="02020603050405020304" pitchFamily="18" charset="0"/>
              </a:rPr>
              <a:t>Partnership with managers</a:t>
            </a:r>
          </a:p>
          <a:p>
            <a:endParaRPr lang="en-GB" dirty="0"/>
          </a:p>
        </p:txBody>
      </p:sp>
      <p:pic>
        <p:nvPicPr>
          <p:cNvPr id="8" name="Picture 7">
            <a:extLst>
              <a:ext uri="{FF2B5EF4-FFF2-40B4-BE49-F238E27FC236}">
                <a16:creationId xmlns:a16="http://schemas.microsoft.com/office/drawing/2014/main" id="{D55EF97C-CCC7-7802-3E15-DDCED3224466}"/>
              </a:ext>
            </a:extLst>
          </p:cNvPr>
          <p:cNvPicPr>
            <a:picLocks noChangeAspect="1"/>
          </p:cNvPicPr>
          <p:nvPr/>
        </p:nvPicPr>
        <p:blipFill>
          <a:blip r:embed="rId3" cstate="email">
            <a:extLst>
              <a:ext uri="{28A0092B-C50C-407E-A947-70E740481C1C}">
                <a14:useLocalDpi xmlns:a14="http://schemas.microsoft.com/office/drawing/2010/main"/>
              </a:ext>
              <a:ext uri="{837473B0-CC2E-450A-ABE3-18F120FF3D39}">
                <a1611:picAttrSrcUrl xmlns:a1611="http://schemas.microsoft.com/office/drawing/2016/11/main" r:id="rId4"/>
              </a:ext>
            </a:extLst>
          </a:blip>
          <a:srcRect/>
          <a:stretch>
            <a:fillRect/>
          </a:stretch>
        </p:blipFill>
        <p:spPr>
          <a:xfrm>
            <a:off x="419833" y="3048000"/>
            <a:ext cx="5183798" cy="3587261"/>
          </a:xfrm>
          <a:prstGeom prst="rect">
            <a:avLst/>
          </a:prstGeom>
        </p:spPr>
      </p:pic>
      <p:pic>
        <p:nvPicPr>
          <p:cNvPr id="12" name="Picture 11">
            <a:extLst>
              <a:ext uri="{FF2B5EF4-FFF2-40B4-BE49-F238E27FC236}">
                <a16:creationId xmlns:a16="http://schemas.microsoft.com/office/drawing/2014/main" id="{BE28F5BE-8B88-E905-9691-A3A2EB2D8513}"/>
              </a:ext>
            </a:extLst>
          </p:cNvPr>
          <p:cNvPicPr>
            <a:picLocks noChangeAspect="1"/>
          </p:cNvPicPr>
          <p:nvPr/>
        </p:nvPicPr>
        <p:blipFill>
          <a:blip r:embed="rId5" cstate="email">
            <a:extLst>
              <a:ext uri="{28A0092B-C50C-407E-A947-70E740481C1C}">
                <a14:useLocalDpi xmlns:a14="http://schemas.microsoft.com/office/drawing/2010/main"/>
              </a:ext>
              <a:ext uri="{837473B0-CC2E-450A-ABE3-18F120FF3D39}">
                <a1611:picAttrSrcUrl xmlns:a1611="http://schemas.microsoft.com/office/drawing/2016/11/main" r:id="rId6"/>
              </a:ext>
            </a:extLst>
          </a:blip>
          <a:srcRect/>
          <a:stretch>
            <a:fillRect/>
          </a:stretch>
        </p:blipFill>
        <p:spPr>
          <a:xfrm>
            <a:off x="7057292" y="4173415"/>
            <a:ext cx="2473570" cy="2590800"/>
          </a:xfrm>
          <a:prstGeom prst="rect">
            <a:avLst/>
          </a:prstGeom>
        </p:spPr>
      </p:pic>
    </p:spTree>
    <p:extLst>
      <p:ext uri="{BB962C8B-B14F-4D97-AF65-F5344CB8AC3E}">
        <p14:creationId xmlns:p14="http://schemas.microsoft.com/office/powerpoint/2010/main" val="10864426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41873-E8A2-8FD7-03F0-4698505D9444}"/>
              </a:ext>
            </a:extLst>
          </p:cNvPr>
          <p:cNvSpPr>
            <a:spLocks noGrp="1"/>
          </p:cNvSpPr>
          <p:nvPr>
            <p:ph type="title"/>
          </p:nvPr>
        </p:nvSpPr>
        <p:spPr/>
        <p:txBody>
          <a:bodyPr>
            <a:normAutofit/>
          </a:bodyPr>
          <a:lstStyle/>
          <a:p>
            <a:pPr algn="ctr"/>
            <a:r>
              <a:rPr lang="en-GB" sz="2800" b="1" dirty="0">
                <a:solidFill>
                  <a:schemeClr val="bg1"/>
                </a:solidFill>
                <a:latin typeface="Times New Roman" panose="02020603050405020304" pitchFamily="18" charset="0"/>
                <a:cs typeface="Times New Roman" panose="02020603050405020304" pitchFamily="18" charset="0"/>
              </a:rPr>
              <a:t>Change Management Approach</a:t>
            </a:r>
            <a:endParaRPr lang="en-GB" sz="2800"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9BB2AAE-DAD4-D710-53CD-585B486F4B34}"/>
              </a:ext>
            </a:extLst>
          </p:cNvPr>
          <p:cNvSpPr>
            <a:spLocks noGrp="1"/>
          </p:cNvSpPr>
          <p:nvPr>
            <p:ph sz="half" idx="1"/>
          </p:nvPr>
        </p:nvSpPr>
        <p:spPr>
          <a:xfrm>
            <a:off x="1154954" y="2357316"/>
            <a:ext cx="4825158" cy="3416301"/>
          </a:xfrm>
        </p:spPr>
        <p:txBody>
          <a:bodyPr/>
          <a:lstStyle/>
          <a:p>
            <a:r>
              <a:rPr lang="en-GB" sz="2000" b="1" dirty="0">
                <a:solidFill>
                  <a:schemeClr val="tx1"/>
                </a:solidFill>
                <a:latin typeface="Times New Roman" panose="02020603050405020304" pitchFamily="18" charset="0"/>
                <a:cs typeface="Times New Roman" panose="02020603050405020304" pitchFamily="18" charset="0"/>
              </a:rPr>
              <a:t>Kotter's Eight-Step Model</a:t>
            </a:r>
          </a:p>
          <a:p>
            <a:endParaRPr lang="en-GB" dirty="0"/>
          </a:p>
        </p:txBody>
      </p:sp>
      <p:sp>
        <p:nvSpPr>
          <p:cNvPr id="4" name="Content Placeholder 3">
            <a:extLst>
              <a:ext uri="{FF2B5EF4-FFF2-40B4-BE49-F238E27FC236}">
                <a16:creationId xmlns:a16="http://schemas.microsoft.com/office/drawing/2014/main" id="{96D97C13-58FA-D531-2171-EBE7C54013C5}"/>
              </a:ext>
            </a:extLst>
          </p:cNvPr>
          <p:cNvSpPr>
            <a:spLocks noGrp="1"/>
          </p:cNvSpPr>
          <p:nvPr>
            <p:ph sz="half" idx="2"/>
          </p:nvPr>
        </p:nvSpPr>
        <p:spPr/>
        <p:txBody>
          <a:bodyPr/>
          <a:lstStyle/>
          <a:p>
            <a:pPr algn="just">
              <a:lnSpc>
                <a:spcPct val="150000"/>
              </a:lnSpc>
            </a:pPr>
            <a:r>
              <a:rPr lang="en-GB" sz="2000" b="1" dirty="0">
                <a:solidFill>
                  <a:schemeClr val="tx1"/>
                </a:solidFill>
                <a:latin typeface="Times New Roman" panose="02020603050405020304" pitchFamily="18" charset="0"/>
                <a:cs typeface="Times New Roman" panose="02020603050405020304" pitchFamily="18" charset="0"/>
              </a:rPr>
              <a:t>Communicate vision</a:t>
            </a:r>
          </a:p>
          <a:p>
            <a:pPr algn="just">
              <a:lnSpc>
                <a:spcPct val="150000"/>
              </a:lnSpc>
            </a:pPr>
            <a:r>
              <a:rPr lang="en-GB" sz="2000" b="1" dirty="0">
                <a:solidFill>
                  <a:schemeClr val="tx1"/>
                </a:solidFill>
                <a:latin typeface="Times New Roman" panose="02020603050405020304" pitchFamily="18" charset="0"/>
                <a:cs typeface="Times New Roman" panose="02020603050405020304" pitchFamily="18" charset="0"/>
              </a:rPr>
              <a:t>Empower change agents</a:t>
            </a:r>
          </a:p>
          <a:p>
            <a:pPr algn="just">
              <a:lnSpc>
                <a:spcPct val="150000"/>
              </a:lnSpc>
            </a:pPr>
            <a:r>
              <a:rPr lang="en-GB" sz="2000" b="1" dirty="0">
                <a:solidFill>
                  <a:schemeClr val="tx1"/>
                </a:solidFill>
                <a:latin typeface="Times New Roman" panose="02020603050405020304" pitchFamily="18" charset="0"/>
                <a:cs typeface="Times New Roman" panose="02020603050405020304" pitchFamily="18" charset="0"/>
              </a:rPr>
              <a:t>Celebrate milestones</a:t>
            </a:r>
          </a:p>
          <a:p>
            <a:endParaRPr lang="en-GB" dirty="0"/>
          </a:p>
        </p:txBody>
      </p:sp>
      <p:pic>
        <p:nvPicPr>
          <p:cNvPr id="6" name="Picture 5">
            <a:extLst>
              <a:ext uri="{FF2B5EF4-FFF2-40B4-BE49-F238E27FC236}">
                <a16:creationId xmlns:a16="http://schemas.microsoft.com/office/drawing/2014/main" id="{FC5D41FF-77FD-AAC2-E71B-B09CA82A52F0}"/>
              </a:ext>
            </a:extLst>
          </p:cNvPr>
          <p:cNvPicPr>
            <a:picLocks noChangeAspect="1"/>
          </p:cNvPicPr>
          <p:nvPr/>
        </p:nvPicPr>
        <p:blipFill>
          <a:blip r:embed="rId3" cstate="email">
            <a:extLst>
              <a:ext uri="{28A0092B-C50C-407E-A947-70E740481C1C}">
                <a14:useLocalDpi xmlns:a14="http://schemas.microsoft.com/office/drawing/2010/main"/>
              </a:ext>
              <a:ext uri="{837473B0-CC2E-450A-ABE3-18F120FF3D39}">
                <a1611:picAttrSrcUrl xmlns:a1611="http://schemas.microsoft.com/office/drawing/2016/11/main" r:id="rId4"/>
              </a:ext>
            </a:extLst>
          </a:blip>
          <a:srcRect/>
          <a:stretch>
            <a:fillRect/>
          </a:stretch>
        </p:blipFill>
        <p:spPr>
          <a:xfrm>
            <a:off x="762000" y="2754923"/>
            <a:ext cx="4314091" cy="3950677"/>
          </a:xfrm>
          <a:prstGeom prst="rect">
            <a:avLst/>
          </a:prstGeom>
        </p:spPr>
      </p:pic>
      <p:pic>
        <p:nvPicPr>
          <p:cNvPr id="8" name="Picture 7">
            <a:extLst>
              <a:ext uri="{FF2B5EF4-FFF2-40B4-BE49-F238E27FC236}">
                <a16:creationId xmlns:a16="http://schemas.microsoft.com/office/drawing/2014/main" id="{1E93AE2D-1A5D-2D7C-A11D-9E7C740F48B0}"/>
              </a:ext>
            </a:extLst>
          </p:cNvPr>
          <p:cNvPicPr>
            <a:picLocks noChangeAspect="1"/>
          </p:cNvPicPr>
          <p:nvPr/>
        </p:nvPicPr>
        <p:blipFill>
          <a:blip r:embed="rId5" cstate="email">
            <a:extLst>
              <a:ext uri="{28A0092B-C50C-407E-A947-70E740481C1C}">
                <a14:useLocalDpi xmlns:a14="http://schemas.microsoft.com/office/drawing/2010/main"/>
              </a:ext>
              <a:ext uri="{837473B0-CC2E-450A-ABE3-18F120FF3D39}">
                <a1611:picAttrSrcUrl xmlns:a1611="http://schemas.microsoft.com/office/drawing/2016/11/main" r:id="rId6"/>
              </a:ext>
            </a:extLst>
          </a:blip>
          <a:srcRect/>
          <a:stretch>
            <a:fillRect/>
          </a:stretch>
        </p:blipFill>
        <p:spPr>
          <a:xfrm>
            <a:off x="7772400" y="4267200"/>
            <a:ext cx="3122870" cy="2438400"/>
          </a:xfrm>
          <a:prstGeom prst="rect">
            <a:avLst/>
          </a:prstGeom>
        </p:spPr>
      </p:pic>
    </p:spTree>
    <p:extLst>
      <p:ext uri="{BB962C8B-B14F-4D97-AF65-F5344CB8AC3E}">
        <p14:creationId xmlns:p14="http://schemas.microsoft.com/office/powerpoint/2010/main" val="3487317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80D67DF-E51E-3832-5EF5-BB9BE1507611}"/>
              </a:ext>
            </a:extLst>
          </p:cNvPr>
          <p:cNvSpPr>
            <a:spLocks noGrp="1"/>
          </p:cNvSpPr>
          <p:nvPr>
            <p:ph type="title"/>
          </p:nvPr>
        </p:nvSpPr>
        <p:spPr/>
        <p:txBody>
          <a:bodyPr/>
          <a:lstStyle/>
          <a:p>
            <a:pPr algn="ctr"/>
            <a:r>
              <a:rPr lang="en-US" sz="2800" b="1" dirty="0">
                <a:latin typeface="Times New Roman" panose="02020603050405020304" pitchFamily="18" charset="0"/>
                <a:cs typeface="Times New Roman" panose="02020603050405020304" pitchFamily="18" charset="0"/>
              </a:rPr>
              <a:t>Technology and Data in People Management</a:t>
            </a:r>
            <a:endParaRPr lang="en-GB" sz="2800" b="1" dirty="0">
              <a:latin typeface="Times New Roman" panose="02020603050405020304" pitchFamily="18" charset="0"/>
              <a:cs typeface="Times New Roman" panose="02020603050405020304" pitchFamily="18" charset="0"/>
            </a:endParaRPr>
          </a:p>
        </p:txBody>
      </p:sp>
      <p:sp>
        <p:nvSpPr>
          <p:cNvPr id="6" name="Content Placeholder 5">
            <a:extLst>
              <a:ext uri="{FF2B5EF4-FFF2-40B4-BE49-F238E27FC236}">
                <a16:creationId xmlns:a16="http://schemas.microsoft.com/office/drawing/2014/main" id="{BDADEDD5-1076-D7BB-20B8-EF0D36A67454}"/>
              </a:ext>
            </a:extLst>
          </p:cNvPr>
          <p:cNvSpPr>
            <a:spLocks noGrp="1"/>
          </p:cNvSpPr>
          <p:nvPr>
            <p:ph idx="1"/>
          </p:nvPr>
        </p:nvSpPr>
        <p:spPr/>
        <p:txBody>
          <a:bodyPr/>
          <a:lstStyle/>
          <a:p>
            <a:pPr algn="just">
              <a:lnSpc>
                <a:spcPct val="150000"/>
              </a:lnSpc>
            </a:pPr>
            <a:r>
              <a:rPr lang="en-GB" sz="2000" dirty="0">
                <a:solidFill>
                  <a:schemeClr val="tx1"/>
                </a:solidFill>
                <a:latin typeface="Times New Roman" panose="02020603050405020304" pitchFamily="18" charset="0"/>
                <a:cs typeface="Times New Roman" panose="02020603050405020304" pitchFamily="18" charset="0"/>
              </a:rPr>
              <a:t>HR dashboards and analytics</a:t>
            </a:r>
          </a:p>
          <a:p>
            <a:pPr algn="just">
              <a:lnSpc>
                <a:spcPct val="150000"/>
              </a:lnSpc>
            </a:pPr>
            <a:r>
              <a:rPr lang="en-GB" sz="2000" dirty="0">
                <a:solidFill>
                  <a:schemeClr val="tx1"/>
                </a:solidFill>
                <a:latin typeface="Times New Roman" panose="02020603050405020304" pitchFamily="18" charset="0"/>
                <a:cs typeface="Times New Roman" panose="02020603050405020304" pitchFamily="18" charset="0"/>
              </a:rPr>
              <a:t>AI-enabled feedback systems</a:t>
            </a:r>
          </a:p>
          <a:p>
            <a:pPr algn="just">
              <a:lnSpc>
                <a:spcPct val="150000"/>
              </a:lnSpc>
            </a:pPr>
            <a:r>
              <a:rPr lang="en-GB" sz="2000" dirty="0">
                <a:solidFill>
                  <a:schemeClr val="tx1"/>
                </a:solidFill>
                <a:latin typeface="Times New Roman" panose="02020603050405020304" pitchFamily="18" charset="0"/>
                <a:cs typeface="Times New Roman" panose="02020603050405020304" pitchFamily="18" charset="0"/>
              </a:rPr>
              <a:t>Data-driven decision-making</a:t>
            </a:r>
          </a:p>
          <a:p>
            <a:endParaRPr lang="en-GB" dirty="0"/>
          </a:p>
        </p:txBody>
      </p:sp>
      <p:pic>
        <p:nvPicPr>
          <p:cNvPr id="8" name="Picture 7">
            <a:extLst>
              <a:ext uri="{FF2B5EF4-FFF2-40B4-BE49-F238E27FC236}">
                <a16:creationId xmlns:a16="http://schemas.microsoft.com/office/drawing/2014/main" id="{A707094B-36B2-5324-8368-13F25FFAD702}"/>
              </a:ext>
            </a:extLst>
          </p:cNvPr>
          <p:cNvPicPr>
            <a:picLocks noChangeAspect="1"/>
          </p:cNvPicPr>
          <p:nvPr/>
        </p:nvPicPr>
        <p:blipFill>
          <a:blip r:embed="rId3">
            <a:extLst>
              <a:ext uri="{28A0092B-C50C-407E-A947-70E740481C1C}">
                <a14:useLocalDpi xmlns:a14="http://schemas.microsoft.com/office/drawing/2010/main"/>
              </a:ext>
              <a:ext uri="{837473B0-CC2E-450A-ABE3-18F120FF3D39}">
                <a1611:picAttrSrcUrl xmlns:a1611="http://schemas.microsoft.com/office/drawing/2016/11/main" r:id="rId4"/>
              </a:ext>
            </a:extLst>
          </a:blip>
          <a:stretch>
            <a:fillRect/>
          </a:stretch>
        </p:blipFill>
        <p:spPr>
          <a:xfrm>
            <a:off x="5064368" y="2603499"/>
            <a:ext cx="6740769" cy="3914531"/>
          </a:xfrm>
          <a:prstGeom prst="rect">
            <a:avLst/>
          </a:prstGeom>
        </p:spPr>
      </p:pic>
    </p:spTree>
    <p:extLst>
      <p:ext uri="{BB962C8B-B14F-4D97-AF65-F5344CB8AC3E}">
        <p14:creationId xmlns:p14="http://schemas.microsoft.com/office/powerpoint/2010/main" val="29163477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A6DD2-192E-748A-5BBD-E99F66E7812A}"/>
              </a:ext>
            </a:extLst>
          </p:cNvPr>
          <p:cNvSpPr>
            <a:spLocks noGrp="1"/>
          </p:cNvSpPr>
          <p:nvPr>
            <p:ph type="title"/>
          </p:nvPr>
        </p:nvSpPr>
        <p:spPr>
          <a:xfrm>
            <a:off x="1154954" y="838200"/>
            <a:ext cx="8761413" cy="842432"/>
          </a:xfrm>
        </p:spPr>
        <p:txBody>
          <a:bodyPr/>
          <a:lstStyle/>
          <a:p>
            <a:pPr algn="ctr"/>
            <a:r>
              <a:rPr lang="en-GB" sz="2800" b="1" dirty="0">
                <a:solidFill>
                  <a:schemeClr val="bg1"/>
                </a:solidFill>
                <a:latin typeface="Times New Roman" panose="02020603050405020304" pitchFamily="18" charset="0"/>
                <a:cs typeface="Times New Roman" panose="02020603050405020304" pitchFamily="18" charset="0"/>
              </a:rPr>
              <a:t>Measuring Success</a:t>
            </a:r>
            <a:br>
              <a:rPr lang="en-GB" dirty="0"/>
            </a:br>
            <a:endParaRPr lang="en-GB" dirty="0"/>
          </a:p>
        </p:txBody>
      </p:sp>
      <p:sp>
        <p:nvSpPr>
          <p:cNvPr id="3" name="Content Placeholder 2">
            <a:extLst>
              <a:ext uri="{FF2B5EF4-FFF2-40B4-BE49-F238E27FC236}">
                <a16:creationId xmlns:a16="http://schemas.microsoft.com/office/drawing/2014/main" id="{D0015B92-02C5-1B8E-E331-D47CC847237F}"/>
              </a:ext>
            </a:extLst>
          </p:cNvPr>
          <p:cNvSpPr>
            <a:spLocks noGrp="1"/>
          </p:cNvSpPr>
          <p:nvPr>
            <p:ph idx="1"/>
          </p:nvPr>
        </p:nvSpPr>
        <p:spPr/>
        <p:txBody>
          <a:bodyPr/>
          <a:lstStyle/>
          <a:p>
            <a:pPr algn="just">
              <a:lnSpc>
                <a:spcPct val="150000"/>
              </a:lnSpc>
            </a:pPr>
            <a:r>
              <a:rPr lang="en-GB" sz="2000" dirty="0">
                <a:solidFill>
                  <a:schemeClr val="tx1"/>
                </a:solidFill>
                <a:latin typeface="Times New Roman" panose="02020603050405020304" pitchFamily="18" charset="0"/>
                <a:cs typeface="Times New Roman" panose="02020603050405020304" pitchFamily="18" charset="0"/>
              </a:rPr>
              <a:t>Engagement scores</a:t>
            </a:r>
          </a:p>
          <a:p>
            <a:pPr algn="just">
              <a:lnSpc>
                <a:spcPct val="150000"/>
              </a:lnSpc>
            </a:pPr>
            <a:r>
              <a:rPr lang="en-GB" sz="2000" dirty="0">
                <a:solidFill>
                  <a:schemeClr val="tx1"/>
                </a:solidFill>
                <a:latin typeface="Times New Roman" panose="02020603050405020304" pitchFamily="18" charset="0"/>
                <a:cs typeface="Times New Roman" panose="02020603050405020304" pitchFamily="18" charset="0"/>
              </a:rPr>
              <a:t>Turnover rates</a:t>
            </a:r>
          </a:p>
          <a:p>
            <a:pPr algn="just">
              <a:lnSpc>
                <a:spcPct val="150000"/>
              </a:lnSpc>
            </a:pPr>
            <a:r>
              <a:rPr lang="en-GB" sz="2000" dirty="0">
                <a:solidFill>
                  <a:schemeClr val="tx1"/>
                </a:solidFill>
                <a:latin typeface="Times New Roman" panose="02020603050405020304" pitchFamily="18" charset="0"/>
                <a:cs typeface="Times New Roman" panose="02020603050405020304" pitchFamily="18" charset="0"/>
              </a:rPr>
              <a:t>Training outcomes</a:t>
            </a:r>
          </a:p>
          <a:p>
            <a:pPr algn="just">
              <a:lnSpc>
                <a:spcPct val="150000"/>
              </a:lnSpc>
            </a:pPr>
            <a:r>
              <a:rPr lang="en-GB" sz="2000" dirty="0">
                <a:solidFill>
                  <a:schemeClr val="tx1"/>
                </a:solidFill>
                <a:latin typeface="Times New Roman" panose="02020603050405020304" pitchFamily="18" charset="0"/>
                <a:cs typeface="Times New Roman" panose="02020603050405020304" pitchFamily="18" charset="0"/>
              </a:rPr>
              <a:t>Cultural survey results</a:t>
            </a:r>
          </a:p>
          <a:p>
            <a:endParaRPr lang="en-GB" dirty="0"/>
          </a:p>
        </p:txBody>
      </p:sp>
      <p:pic>
        <p:nvPicPr>
          <p:cNvPr id="5" name="Picture 4">
            <a:extLst>
              <a:ext uri="{FF2B5EF4-FFF2-40B4-BE49-F238E27FC236}">
                <a16:creationId xmlns:a16="http://schemas.microsoft.com/office/drawing/2014/main" id="{3DFCA6C6-0D97-343E-4199-4320090DBF29}"/>
              </a:ext>
            </a:extLst>
          </p:cNvPr>
          <p:cNvPicPr>
            <a:picLocks noChangeAspect="1"/>
          </p:cNvPicPr>
          <p:nvPr/>
        </p:nvPicPr>
        <p:blipFill>
          <a:blip r:embed="rId3" cstate="email">
            <a:extLst>
              <a:ext uri="{28A0092B-C50C-407E-A947-70E740481C1C}">
                <a14:useLocalDpi xmlns:a14="http://schemas.microsoft.com/office/drawing/2010/main"/>
              </a:ext>
              <a:ext uri="{837473B0-CC2E-450A-ABE3-18F120FF3D39}">
                <a1611:picAttrSrcUrl xmlns:a1611="http://schemas.microsoft.com/office/drawing/2016/11/main" r:id="rId4"/>
              </a:ext>
            </a:extLst>
          </a:blip>
          <a:srcRect/>
          <a:stretch>
            <a:fillRect/>
          </a:stretch>
        </p:blipFill>
        <p:spPr>
          <a:xfrm>
            <a:off x="4431323" y="2408749"/>
            <a:ext cx="6932613" cy="4320297"/>
          </a:xfrm>
          <a:prstGeom prst="rect">
            <a:avLst/>
          </a:prstGeom>
        </p:spPr>
      </p:pic>
    </p:spTree>
    <p:extLst>
      <p:ext uri="{BB962C8B-B14F-4D97-AF65-F5344CB8AC3E}">
        <p14:creationId xmlns:p14="http://schemas.microsoft.com/office/powerpoint/2010/main" val="6961177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F3D9F-9DC9-ACAC-689C-A424CC11ED0F}"/>
              </a:ext>
            </a:extLst>
          </p:cNvPr>
          <p:cNvSpPr>
            <a:spLocks noGrp="1"/>
          </p:cNvSpPr>
          <p:nvPr>
            <p:ph type="title"/>
          </p:nvPr>
        </p:nvSpPr>
        <p:spPr>
          <a:xfrm>
            <a:off x="1448031" y="695116"/>
            <a:ext cx="8761413" cy="706964"/>
          </a:xfrm>
        </p:spPr>
        <p:txBody>
          <a:bodyPr/>
          <a:lstStyle/>
          <a:p>
            <a:pPr algn="ctr"/>
            <a:r>
              <a:rPr lang="en-GB" sz="2800" b="1" dirty="0">
                <a:latin typeface="Times New Roman" panose="02020603050405020304" pitchFamily="18" charset="0"/>
                <a:cs typeface="Times New Roman" panose="02020603050405020304" pitchFamily="18" charset="0"/>
              </a:rPr>
              <a:t>Action Plan (2025-2028)</a:t>
            </a:r>
            <a:br>
              <a:rPr lang="en-GB" dirty="0"/>
            </a:br>
            <a:endParaRPr lang="en-GB" dirty="0"/>
          </a:p>
        </p:txBody>
      </p:sp>
      <p:graphicFrame>
        <p:nvGraphicFramePr>
          <p:cNvPr id="10" name="Content Placeholder 9">
            <a:extLst>
              <a:ext uri="{FF2B5EF4-FFF2-40B4-BE49-F238E27FC236}">
                <a16:creationId xmlns:a16="http://schemas.microsoft.com/office/drawing/2014/main" id="{12068060-866D-1531-4EA3-7911E1DD2DDA}"/>
              </a:ext>
            </a:extLst>
          </p:cNvPr>
          <p:cNvGraphicFramePr>
            <a:graphicFrameLocks noGrp="1"/>
          </p:cNvGraphicFramePr>
          <p:nvPr>
            <p:ph idx="1"/>
            <p:extLst>
              <p:ext uri="{D42A27DB-BD31-4B8C-83A1-F6EECF244321}">
                <p14:modId xmlns:p14="http://schemas.microsoft.com/office/powerpoint/2010/main" val="1227856610"/>
              </p:ext>
            </p:extLst>
          </p:nvPr>
        </p:nvGraphicFramePr>
        <p:xfrm>
          <a:off x="410308" y="1402080"/>
          <a:ext cx="11347940" cy="5486400"/>
        </p:xfrm>
        <a:graphic>
          <a:graphicData uri="http://schemas.openxmlformats.org/drawingml/2006/table">
            <a:tbl>
              <a:tblPr firstRow="1" bandRow="1">
                <a:tableStyleId>{5C22544A-7EE6-4342-B048-85BDC9FD1C3A}</a:tableStyleId>
              </a:tblPr>
              <a:tblGrid>
                <a:gridCol w="2836985">
                  <a:extLst>
                    <a:ext uri="{9D8B030D-6E8A-4147-A177-3AD203B41FA5}">
                      <a16:colId xmlns:a16="http://schemas.microsoft.com/office/drawing/2014/main" val="970605005"/>
                    </a:ext>
                  </a:extLst>
                </a:gridCol>
                <a:gridCol w="2836985">
                  <a:extLst>
                    <a:ext uri="{9D8B030D-6E8A-4147-A177-3AD203B41FA5}">
                      <a16:colId xmlns:a16="http://schemas.microsoft.com/office/drawing/2014/main" val="3362080211"/>
                    </a:ext>
                  </a:extLst>
                </a:gridCol>
                <a:gridCol w="2836985">
                  <a:extLst>
                    <a:ext uri="{9D8B030D-6E8A-4147-A177-3AD203B41FA5}">
                      <a16:colId xmlns:a16="http://schemas.microsoft.com/office/drawing/2014/main" val="411833159"/>
                    </a:ext>
                  </a:extLst>
                </a:gridCol>
                <a:gridCol w="2836985">
                  <a:extLst>
                    <a:ext uri="{9D8B030D-6E8A-4147-A177-3AD203B41FA5}">
                      <a16:colId xmlns:a16="http://schemas.microsoft.com/office/drawing/2014/main" val="605713972"/>
                    </a:ext>
                  </a:extLst>
                </a:gridCol>
              </a:tblGrid>
              <a:tr h="139788">
                <a:tc>
                  <a:txBody>
                    <a:bodyPr/>
                    <a:lstStyle/>
                    <a:p>
                      <a:pPr algn="l"/>
                      <a:r>
                        <a:rPr lang="en-US" sz="1400" dirty="0">
                          <a:latin typeface="Times New Roman" panose="02020603050405020304" pitchFamily="18" charset="0"/>
                          <a:cs typeface="Times New Roman" panose="02020603050405020304" pitchFamily="18" charset="0"/>
                        </a:rPr>
                        <a:t>Phase</a:t>
                      </a:r>
                      <a:endParaRPr lang="en-GB" sz="1400" dirty="0">
                        <a:latin typeface="Times New Roman" panose="02020603050405020304" pitchFamily="18" charset="0"/>
                        <a:cs typeface="Times New Roman" panose="02020603050405020304" pitchFamily="18" charset="0"/>
                      </a:endParaRPr>
                    </a:p>
                  </a:txBody>
                  <a:tcPr/>
                </a:tc>
                <a:tc>
                  <a:txBody>
                    <a:bodyPr/>
                    <a:lstStyle/>
                    <a:p>
                      <a:pPr algn="l"/>
                      <a:r>
                        <a:rPr lang="en-US" sz="1400" dirty="0">
                          <a:latin typeface="Times New Roman" panose="02020603050405020304" pitchFamily="18" charset="0"/>
                          <a:cs typeface="Times New Roman" panose="02020603050405020304" pitchFamily="18" charset="0"/>
                        </a:rPr>
                        <a:t>Timeline</a:t>
                      </a:r>
                      <a:endParaRPr lang="en-GB" sz="1400" dirty="0">
                        <a:latin typeface="Times New Roman" panose="02020603050405020304" pitchFamily="18" charset="0"/>
                        <a:cs typeface="Times New Roman" panose="02020603050405020304" pitchFamily="18" charset="0"/>
                      </a:endParaRPr>
                    </a:p>
                  </a:txBody>
                  <a:tcPr/>
                </a:tc>
                <a:tc>
                  <a:txBody>
                    <a:bodyPr/>
                    <a:lstStyle/>
                    <a:p>
                      <a:pPr algn="l"/>
                      <a:r>
                        <a:rPr lang="en-US" sz="1400" dirty="0">
                          <a:latin typeface="Times New Roman" panose="02020603050405020304" pitchFamily="18" charset="0"/>
                          <a:cs typeface="Times New Roman" panose="02020603050405020304" pitchFamily="18" charset="0"/>
                        </a:rPr>
                        <a:t>Key Activities</a:t>
                      </a:r>
                      <a:endParaRPr lang="en-GB" sz="1400" dirty="0">
                        <a:latin typeface="Times New Roman" panose="02020603050405020304" pitchFamily="18" charset="0"/>
                        <a:cs typeface="Times New Roman" panose="02020603050405020304" pitchFamily="18" charset="0"/>
                      </a:endParaRPr>
                    </a:p>
                  </a:txBody>
                  <a:tcPr/>
                </a:tc>
                <a:tc>
                  <a:txBody>
                    <a:bodyPr/>
                    <a:lstStyle/>
                    <a:p>
                      <a:pPr algn="l"/>
                      <a:r>
                        <a:rPr lang="en-US" sz="1400" dirty="0">
                          <a:latin typeface="Times New Roman" panose="02020603050405020304" pitchFamily="18" charset="0"/>
                          <a:cs typeface="Times New Roman" panose="02020603050405020304" pitchFamily="18" charset="0"/>
                        </a:rPr>
                        <a:t>Responsibility</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479955486"/>
                  </a:ext>
                </a:extLst>
              </a:tr>
              <a:tr h="1156430">
                <a:tc>
                  <a:txBody>
                    <a:bodyPr/>
                    <a:lstStyle/>
                    <a:p>
                      <a:pPr algn="l"/>
                      <a:r>
                        <a:rPr lang="en-US" sz="1400" dirty="0">
                          <a:latin typeface="Times New Roman" panose="02020603050405020304" pitchFamily="18" charset="0"/>
                          <a:cs typeface="Times New Roman" panose="02020603050405020304" pitchFamily="18" charset="0"/>
                        </a:rPr>
                        <a:t>Phase 1: Foundation</a:t>
                      </a:r>
                      <a:endParaRPr lang="en-GB" sz="1400" dirty="0">
                        <a:latin typeface="Times New Roman" panose="02020603050405020304" pitchFamily="18" charset="0"/>
                        <a:cs typeface="Times New Roman" panose="02020603050405020304" pitchFamily="18" charset="0"/>
                      </a:endParaRPr>
                    </a:p>
                  </a:txBody>
                  <a:tcPr/>
                </a:tc>
                <a:tc>
                  <a:txBody>
                    <a:bodyPr/>
                    <a:lstStyle/>
                    <a:p>
                      <a:pPr algn="l"/>
                      <a:r>
                        <a:rPr lang="en-US" sz="1400" dirty="0">
                          <a:solidFill>
                            <a:schemeClr val="tx1"/>
                          </a:solidFill>
                          <a:latin typeface="Times New Roman" panose="02020603050405020304" pitchFamily="18" charset="0"/>
                          <a:cs typeface="Times New Roman" panose="02020603050405020304" pitchFamily="18" charset="0"/>
                        </a:rPr>
                        <a:t>2025</a:t>
                      </a:r>
                      <a:endParaRPr lang="en-GB" sz="1400" dirty="0">
                        <a:solidFill>
                          <a:schemeClr val="tx1"/>
                        </a:solidFill>
                        <a:latin typeface="Times New Roman" panose="02020603050405020304" pitchFamily="18" charset="0"/>
                        <a:cs typeface="Times New Roman" panose="02020603050405020304" pitchFamily="18" charset="0"/>
                      </a:endParaRPr>
                    </a:p>
                  </a:txBody>
                  <a:tcPr/>
                </a:tc>
                <a:tc>
                  <a:txBody>
                    <a:bodyPr/>
                    <a:lstStyle/>
                    <a:p>
                      <a:pPr marL="285750" indent="-285750" algn="l">
                        <a:buFont typeface="Arial" panose="020B0604020202020204" pitchFamily="34" charset="0"/>
                        <a:buChar char="•"/>
                      </a:pPr>
                      <a:r>
                        <a:rPr lang="en-GB" sz="1400" kern="1200" dirty="0">
                          <a:solidFill>
                            <a:schemeClr val="dk1"/>
                          </a:solidFill>
                          <a:effectLst/>
                          <a:latin typeface="Times New Roman" panose="02020603050405020304" pitchFamily="18" charset="0"/>
                          <a:ea typeface="+mn-ea"/>
                          <a:cs typeface="Times New Roman" panose="02020603050405020304" pitchFamily="18" charset="0"/>
                        </a:rPr>
                        <a:t>Launch leadership development programme.</a:t>
                      </a:r>
                    </a:p>
                    <a:p>
                      <a:pPr marL="285750" indent="-285750" algn="l">
                        <a:buFont typeface="Arial" panose="020B0604020202020204" pitchFamily="34" charset="0"/>
                        <a:buChar char="•"/>
                      </a:pPr>
                      <a:r>
                        <a:rPr lang="en-GB" sz="1400" kern="1200" dirty="0">
                          <a:solidFill>
                            <a:schemeClr val="dk1"/>
                          </a:solidFill>
                          <a:effectLst/>
                          <a:latin typeface="Times New Roman" panose="02020603050405020304" pitchFamily="18" charset="0"/>
                          <a:ea typeface="+mn-ea"/>
                          <a:cs typeface="Times New Roman" panose="02020603050405020304" pitchFamily="18" charset="0"/>
                        </a:rPr>
                        <a:t>Introduce the SMART performance management framework</a:t>
                      </a:r>
                    </a:p>
                    <a:p>
                      <a:pPr marL="285750" indent="-285750" algn="l">
                        <a:buFont typeface="Arial" panose="020B0604020202020204" pitchFamily="34" charset="0"/>
                        <a:buChar char="•"/>
                      </a:pPr>
                      <a:r>
                        <a:rPr lang="en-GB" sz="1400" kern="1200" dirty="0">
                          <a:solidFill>
                            <a:schemeClr val="dk1"/>
                          </a:solidFill>
                          <a:effectLst/>
                          <a:latin typeface="Times New Roman" panose="02020603050405020304" pitchFamily="18" charset="0"/>
                          <a:ea typeface="+mn-ea"/>
                          <a:cs typeface="Times New Roman" panose="02020603050405020304" pitchFamily="18" charset="0"/>
                        </a:rPr>
                        <a:t>Establish an HR analytics dashboard</a:t>
                      </a:r>
                    </a:p>
                    <a:p>
                      <a:pPr algn="l"/>
                      <a:endParaRPr lang="en-GB" sz="1400" dirty="0">
                        <a:latin typeface="Times New Roman" panose="02020603050405020304" pitchFamily="18" charset="0"/>
                        <a:cs typeface="Times New Roman" panose="02020603050405020304" pitchFamily="18"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Times New Roman" panose="02020603050405020304" pitchFamily="18" charset="0"/>
                          <a:ea typeface="+mn-ea"/>
                          <a:cs typeface="Times New Roman" panose="02020603050405020304" pitchFamily="18" charset="0"/>
                        </a:rPr>
                        <a:t>HR &amp; Senior Leadership</a:t>
                      </a:r>
                    </a:p>
                    <a:p>
                      <a:pPr algn="l"/>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695813"/>
                  </a:ext>
                </a:extLst>
              </a:tr>
              <a:tr h="105476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Times New Roman" panose="02020603050405020304" pitchFamily="18" charset="0"/>
                          <a:ea typeface="+mn-ea"/>
                          <a:cs typeface="Times New Roman" panose="02020603050405020304" pitchFamily="18" charset="0"/>
                        </a:rPr>
                        <a:t>Phase 2: Engagement and Culture</a:t>
                      </a:r>
                    </a:p>
                    <a:p>
                      <a:pPr algn="l"/>
                      <a:endParaRPr lang="en-GB" sz="1400" dirty="0">
                        <a:latin typeface="Times New Roman" panose="02020603050405020304" pitchFamily="18" charset="0"/>
                        <a:cs typeface="Times New Roman" panose="02020603050405020304" pitchFamily="18" charset="0"/>
                      </a:endParaRPr>
                    </a:p>
                  </a:txBody>
                  <a:tcPr/>
                </a:tc>
                <a:tc>
                  <a:txBody>
                    <a:bodyPr/>
                    <a:lstStyle/>
                    <a:p>
                      <a:pPr algn="l"/>
                      <a:r>
                        <a:rPr lang="en-US" sz="1400" dirty="0">
                          <a:latin typeface="Times New Roman" panose="02020603050405020304" pitchFamily="18" charset="0"/>
                          <a:cs typeface="Times New Roman" panose="02020603050405020304" pitchFamily="18" charset="0"/>
                        </a:rPr>
                        <a:t>2026</a:t>
                      </a:r>
                      <a:endParaRPr lang="en-GB" sz="1400" dirty="0">
                        <a:latin typeface="Times New Roman" panose="02020603050405020304" pitchFamily="18" charset="0"/>
                        <a:cs typeface="Times New Roman" panose="02020603050405020304" pitchFamily="18" charset="0"/>
                      </a:endParaRPr>
                    </a:p>
                  </a:txBody>
                  <a:tcPr/>
                </a:tc>
                <a:tc>
                  <a:txBody>
                    <a:bodyPr/>
                    <a:lstStyle/>
                    <a:p>
                      <a:pPr marL="285750" indent="-285750" algn="l">
                        <a:buFont typeface="Arial" panose="020B0604020202020204" pitchFamily="34" charset="0"/>
                        <a:buChar char="•"/>
                      </a:pPr>
                      <a:r>
                        <a:rPr lang="en-GB" sz="1400" kern="1200" dirty="0">
                          <a:solidFill>
                            <a:schemeClr val="dk1"/>
                          </a:solidFill>
                          <a:effectLst/>
                          <a:latin typeface="Times New Roman" panose="02020603050405020304" pitchFamily="18" charset="0"/>
                          <a:ea typeface="+mn-ea"/>
                          <a:cs typeface="Times New Roman" panose="02020603050405020304" pitchFamily="18" charset="0"/>
                        </a:rPr>
                        <a:t>Implement recognition and well-being initiatives</a:t>
                      </a:r>
                    </a:p>
                    <a:p>
                      <a:pPr marL="285750" indent="-285750" algn="l">
                        <a:buFont typeface="Arial" panose="020B0604020202020204" pitchFamily="34" charset="0"/>
                        <a:buChar char="•"/>
                      </a:pPr>
                      <a:r>
                        <a:rPr lang="en-GB" sz="1400" kern="1200" dirty="0">
                          <a:solidFill>
                            <a:schemeClr val="dk1"/>
                          </a:solidFill>
                          <a:effectLst/>
                          <a:latin typeface="Times New Roman" panose="02020603050405020304" pitchFamily="18" charset="0"/>
                          <a:ea typeface="+mn-ea"/>
                          <a:cs typeface="Times New Roman" panose="02020603050405020304" pitchFamily="18" charset="0"/>
                        </a:rPr>
                        <a:t>Conduct inclusive leadership and coaching workshops</a:t>
                      </a:r>
                    </a:p>
                    <a:p>
                      <a:pPr marL="285750" indent="-285750" algn="l">
                        <a:buFont typeface="Arial" panose="020B0604020202020204" pitchFamily="34" charset="0"/>
                        <a:buChar char="•"/>
                      </a:pPr>
                      <a:r>
                        <a:rPr lang="en-GB" sz="1400" kern="1200" dirty="0">
                          <a:solidFill>
                            <a:schemeClr val="dk1"/>
                          </a:solidFill>
                          <a:effectLst/>
                          <a:latin typeface="Times New Roman" panose="02020603050405020304" pitchFamily="18" charset="0"/>
                          <a:ea typeface="+mn-ea"/>
                          <a:cs typeface="Times New Roman" panose="02020603050405020304" pitchFamily="18" charset="0"/>
                        </a:rPr>
                        <a:t>Promote employee voice through surveys and forums</a:t>
                      </a:r>
                    </a:p>
                    <a:p>
                      <a:pPr algn="l"/>
                      <a:endParaRPr lang="en-GB" sz="1400" dirty="0">
                        <a:latin typeface="Times New Roman" panose="02020603050405020304" pitchFamily="18" charset="0"/>
                        <a:cs typeface="Times New Roman" panose="02020603050405020304" pitchFamily="18"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Times New Roman" panose="02020603050405020304" pitchFamily="18" charset="0"/>
                          <a:ea typeface="+mn-ea"/>
                          <a:cs typeface="Times New Roman" panose="02020603050405020304" pitchFamily="18" charset="0"/>
                        </a:rPr>
                        <a:t>HR Business Partners &amp; Line Managers</a:t>
                      </a:r>
                    </a:p>
                    <a:p>
                      <a:pPr algn="l"/>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104171600"/>
                  </a:ext>
                </a:extLst>
              </a:tr>
              <a:tr h="1258094">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Times New Roman" panose="02020603050405020304" pitchFamily="18" charset="0"/>
                          <a:ea typeface="+mn-ea"/>
                          <a:cs typeface="Times New Roman" panose="02020603050405020304" pitchFamily="18" charset="0"/>
                        </a:rPr>
                        <a:t>Phase 3: Evaluation and Improvement</a:t>
                      </a:r>
                    </a:p>
                    <a:p>
                      <a:endParaRPr lang="en-GB" sz="1400" dirty="0">
                        <a:latin typeface="Times New Roman" panose="02020603050405020304" pitchFamily="18" charset="0"/>
                        <a:cs typeface="Times New Roman" panose="02020603050405020304" pitchFamily="18" charset="0"/>
                      </a:endParaRPr>
                    </a:p>
                  </a:txBody>
                  <a:tcPr/>
                </a:tc>
                <a:tc>
                  <a:txBody>
                    <a:bodyPr/>
                    <a:lstStyle/>
                    <a:p>
                      <a:r>
                        <a:rPr lang="en-US" sz="1400" dirty="0">
                          <a:latin typeface="Times New Roman" panose="02020603050405020304" pitchFamily="18" charset="0"/>
                          <a:cs typeface="Times New Roman" panose="02020603050405020304" pitchFamily="18" charset="0"/>
                        </a:rPr>
                        <a:t>2027-2028</a:t>
                      </a:r>
                      <a:endParaRPr lang="en-GB" sz="1400" dirty="0">
                        <a:latin typeface="Times New Roman" panose="02020603050405020304" pitchFamily="18" charset="0"/>
                        <a:cs typeface="Times New Roman" panose="02020603050405020304" pitchFamily="18" charset="0"/>
                      </a:endParaRPr>
                    </a:p>
                  </a:txBody>
                  <a:tcPr/>
                </a:tc>
                <a:tc>
                  <a:txBody>
                    <a:bodyPr/>
                    <a:lstStyle/>
                    <a:p>
                      <a:pPr marL="285750" indent="-285750">
                        <a:buFont typeface="Arial" panose="020B0604020202020204" pitchFamily="34" charset="0"/>
                        <a:buChar char="•"/>
                      </a:pPr>
                      <a:r>
                        <a:rPr lang="en-GB" sz="1400" kern="1200" dirty="0">
                          <a:solidFill>
                            <a:schemeClr val="dk1"/>
                          </a:solidFill>
                          <a:effectLst/>
                          <a:latin typeface="Times New Roman" panose="02020603050405020304" pitchFamily="18" charset="0"/>
                          <a:ea typeface="+mn-ea"/>
                          <a:cs typeface="Times New Roman" panose="02020603050405020304" pitchFamily="18" charset="0"/>
                        </a:rPr>
                        <a:t>Evaluate KPIs - engagement, turnover, performance</a:t>
                      </a:r>
                    </a:p>
                    <a:p>
                      <a:pPr marL="285750" indent="-285750">
                        <a:buFont typeface="Arial" panose="020B0604020202020204" pitchFamily="34" charset="0"/>
                        <a:buChar char="•"/>
                      </a:pPr>
                      <a:r>
                        <a:rPr lang="en-GB" sz="1400" kern="1200" dirty="0">
                          <a:solidFill>
                            <a:schemeClr val="dk1"/>
                          </a:solidFill>
                          <a:effectLst/>
                          <a:latin typeface="Times New Roman" panose="02020603050405020304" pitchFamily="18" charset="0"/>
                          <a:ea typeface="+mn-ea"/>
                          <a:cs typeface="Times New Roman" panose="02020603050405020304" pitchFamily="18" charset="0"/>
                        </a:rPr>
                        <a:t>Review cultural transformation outcomes</a:t>
                      </a:r>
                    </a:p>
                    <a:p>
                      <a:pPr marL="285750" indent="-285750">
                        <a:buFont typeface="Arial" panose="020B0604020202020204" pitchFamily="34" charset="0"/>
                        <a:buChar char="•"/>
                      </a:pPr>
                      <a:r>
                        <a:rPr lang="en-GB" sz="1400" kern="1200" dirty="0">
                          <a:solidFill>
                            <a:schemeClr val="dk1"/>
                          </a:solidFill>
                          <a:effectLst/>
                          <a:latin typeface="Times New Roman" panose="02020603050405020304" pitchFamily="18" charset="0"/>
                          <a:ea typeface="+mn-ea"/>
                          <a:cs typeface="Times New Roman" panose="02020603050405020304" pitchFamily="18" charset="0"/>
                        </a:rPr>
                        <a:t>Refine HR and leadership strategies for continuous improvement</a:t>
                      </a:r>
                    </a:p>
                    <a:p>
                      <a:endParaRPr lang="en-GB" sz="1400" dirty="0">
                        <a:latin typeface="Times New Roman" panose="02020603050405020304" pitchFamily="18" charset="0"/>
                        <a:cs typeface="Times New Roman" panose="02020603050405020304" pitchFamily="18"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Times New Roman" panose="02020603050405020304" pitchFamily="18" charset="0"/>
                          <a:ea typeface="+mn-ea"/>
                          <a:cs typeface="Times New Roman" panose="02020603050405020304" pitchFamily="18" charset="0"/>
                        </a:rPr>
                        <a:t>HR &amp; Executive Team</a:t>
                      </a:r>
                    </a:p>
                    <a:p>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79771907"/>
                  </a:ext>
                </a:extLst>
              </a:tr>
            </a:tbl>
          </a:graphicData>
        </a:graphic>
      </p:graphicFrame>
    </p:spTree>
    <p:extLst>
      <p:ext uri="{BB962C8B-B14F-4D97-AF65-F5344CB8AC3E}">
        <p14:creationId xmlns:p14="http://schemas.microsoft.com/office/powerpoint/2010/main" val="39697066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D00FF-0B74-2566-C26D-77E85D0A089B}"/>
              </a:ext>
            </a:extLst>
          </p:cNvPr>
          <p:cNvSpPr>
            <a:spLocks noGrp="1"/>
          </p:cNvSpPr>
          <p:nvPr>
            <p:ph type="title"/>
          </p:nvPr>
        </p:nvSpPr>
        <p:spPr/>
        <p:txBody>
          <a:bodyPr/>
          <a:lstStyle/>
          <a:p>
            <a:pPr algn="ctr"/>
            <a:r>
              <a:rPr lang="en-GB" sz="2800" b="1" dirty="0">
                <a:latin typeface="Times New Roman" panose="02020603050405020304" pitchFamily="18" charset="0"/>
                <a:cs typeface="Times New Roman" panose="02020603050405020304" pitchFamily="18" charset="0"/>
              </a:rPr>
              <a:t>Anticipated Outcomes</a:t>
            </a:r>
            <a:br>
              <a:rPr lang="en-GB" dirty="0"/>
            </a:br>
            <a:endParaRPr lang="en-GB" dirty="0"/>
          </a:p>
        </p:txBody>
      </p:sp>
      <p:graphicFrame>
        <p:nvGraphicFramePr>
          <p:cNvPr id="4" name="Content Placeholder 3">
            <a:extLst>
              <a:ext uri="{FF2B5EF4-FFF2-40B4-BE49-F238E27FC236}">
                <a16:creationId xmlns:a16="http://schemas.microsoft.com/office/drawing/2014/main" id="{DE5B602E-424A-A99E-1CDC-864DC3AB9E53}"/>
              </a:ext>
            </a:extLst>
          </p:cNvPr>
          <p:cNvGraphicFramePr>
            <a:graphicFrameLocks noGrp="1"/>
          </p:cNvGraphicFramePr>
          <p:nvPr>
            <p:ph idx="1"/>
            <p:extLst>
              <p:ext uri="{D42A27DB-BD31-4B8C-83A1-F6EECF244321}">
                <p14:modId xmlns:p14="http://schemas.microsoft.com/office/powerpoint/2010/main" val="1598915202"/>
              </p:ext>
            </p:extLst>
          </p:nvPr>
        </p:nvGraphicFramePr>
        <p:xfrm>
          <a:off x="1542562" y="2603500"/>
          <a:ext cx="8824912" cy="3544824"/>
        </p:xfrm>
        <a:graphic>
          <a:graphicData uri="http://schemas.openxmlformats.org/drawingml/2006/table">
            <a:tbl>
              <a:tblPr firstRow="1" bandRow="1">
                <a:tableStyleId>{5C22544A-7EE6-4342-B048-85BDC9FD1C3A}</a:tableStyleId>
              </a:tblPr>
              <a:tblGrid>
                <a:gridCol w="4412456">
                  <a:extLst>
                    <a:ext uri="{9D8B030D-6E8A-4147-A177-3AD203B41FA5}">
                      <a16:colId xmlns:a16="http://schemas.microsoft.com/office/drawing/2014/main" val="1436110340"/>
                    </a:ext>
                  </a:extLst>
                </a:gridCol>
                <a:gridCol w="4412456">
                  <a:extLst>
                    <a:ext uri="{9D8B030D-6E8A-4147-A177-3AD203B41FA5}">
                      <a16:colId xmlns:a16="http://schemas.microsoft.com/office/drawing/2014/main" val="65659713"/>
                    </a:ext>
                  </a:extLst>
                </a:gridCol>
              </a:tblGrid>
              <a:tr h="370840">
                <a:tc>
                  <a:txBody>
                    <a:bodyPr/>
                    <a:lstStyle/>
                    <a:p>
                      <a:pPr algn="ctr">
                        <a:lnSpc>
                          <a:spcPct val="150000"/>
                        </a:lnSpc>
                      </a:pPr>
                      <a:r>
                        <a:rPr lang="en-US" dirty="0">
                          <a:latin typeface="Times New Roman" panose="02020603050405020304" pitchFamily="18" charset="0"/>
                          <a:cs typeface="Times New Roman" panose="02020603050405020304" pitchFamily="18" charset="0"/>
                        </a:rPr>
                        <a:t>Outcome</a:t>
                      </a:r>
                      <a:endParaRPr lang="en-GB" dirty="0">
                        <a:latin typeface="Times New Roman" panose="02020603050405020304" pitchFamily="18" charset="0"/>
                        <a:cs typeface="Times New Roman" panose="02020603050405020304" pitchFamily="18" charset="0"/>
                      </a:endParaRPr>
                    </a:p>
                  </a:txBody>
                  <a:tcPr/>
                </a:tc>
                <a:tc>
                  <a:txBody>
                    <a:bodyPr/>
                    <a:lstStyle/>
                    <a:p>
                      <a:pPr algn="ctr">
                        <a:lnSpc>
                          <a:spcPct val="150000"/>
                        </a:lnSpc>
                      </a:pPr>
                      <a:r>
                        <a:rPr lang="en-US" dirty="0">
                          <a:latin typeface="Times New Roman" panose="02020603050405020304" pitchFamily="18" charset="0"/>
                          <a:cs typeface="Times New Roman" panose="02020603050405020304" pitchFamily="18" charset="0"/>
                        </a:rPr>
                        <a:t>Key Impact</a:t>
                      </a:r>
                      <a:endParaRPr lang="en-GB"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177499301"/>
                  </a:ext>
                </a:extLst>
              </a:tr>
              <a:tr h="370840">
                <a:tc>
                  <a:txBody>
                    <a:bodyPr/>
                    <a:lstStyle/>
                    <a:p>
                      <a:pPr algn="just">
                        <a:lnSpc>
                          <a:spcPct val="150000"/>
                        </a:lnSpc>
                      </a:pPr>
                      <a:r>
                        <a:rPr lang="en-GB" sz="1800" kern="1200" dirty="0">
                          <a:solidFill>
                            <a:schemeClr val="dk1"/>
                          </a:solidFill>
                          <a:effectLst/>
                          <a:latin typeface="Times New Roman" panose="02020603050405020304" pitchFamily="18" charset="0"/>
                          <a:ea typeface="+mn-ea"/>
                          <a:cs typeface="Times New Roman" panose="02020603050405020304" pitchFamily="18" charset="0"/>
                        </a:rPr>
                        <a:t>Lower turnover</a:t>
                      </a:r>
                      <a:endParaRPr lang="en-GB" dirty="0">
                        <a:latin typeface="Times New Roman" panose="02020603050405020304" pitchFamily="18" charset="0"/>
                        <a:cs typeface="Times New Roman" panose="02020603050405020304" pitchFamily="18" charset="0"/>
                      </a:endParaRPr>
                    </a:p>
                  </a:txBody>
                  <a:tcPr/>
                </a:tc>
                <a:tc>
                  <a:txBody>
                    <a:bodyPr/>
                    <a:lstStyle/>
                    <a:p>
                      <a:pPr algn="just">
                        <a:lnSpc>
                          <a:spcPct val="150000"/>
                        </a:lnSpc>
                      </a:pPr>
                      <a:r>
                        <a:rPr lang="en-GB" sz="1800" kern="1200" dirty="0">
                          <a:solidFill>
                            <a:schemeClr val="dk1"/>
                          </a:solidFill>
                          <a:effectLst/>
                          <a:latin typeface="Times New Roman" panose="02020603050405020304" pitchFamily="18" charset="0"/>
                          <a:ea typeface="+mn-ea"/>
                          <a:cs typeface="Times New Roman" panose="02020603050405020304" pitchFamily="18" charset="0"/>
                        </a:rPr>
                        <a:t>Employee retention improved</a:t>
                      </a:r>
                      <a:endParaRPr lang="en-GB"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896768129"/>
                  </a:ext>
                </a:extLst>
              </a:tr>
              <a:tr h="370840">
                <a:tc>
                  <a:txBody>
                    <a:bodyPr/>
                    <a:lstStyle/>
                    <a:p>
                      <a:pPr algn="just">
                        <a:lnSpc>
                          <a:spcPct val="150000"/>
                        </a:lnSpc>
                      </a:pPr>
                      <a:r>
                        <a:rPr lang="en-GB" sz="1800" kern="1200" dirty="0">
                          <a:solidFill>
                            <a:schemeClr val="dk1"/>
                          </a:solidFill>
                          <a:effectLst/>
                          <a:latin typeface="Times New Roman" panose="02020603050405020304" pitchFamily="18" charset="0"/>
                          <a:ea typeface="+mn-ea"/>
                          <a:cs typeface="Times New Roman" panose="02020603050405020304" pitchFamily="18" charset="0"/>
                        </a:rPr>
                        <a:t>Enhanced Engagement</a:t>
                      </a:r>
                      <a:endParaRPr lang="en-GB" dirty="0">
                        <a:latin typeface="Times New Roman" panose="02020603050405020304" pitchFamily="18" charset="0"/>
                        <a:cs typeface="Times New Roman" panose="02020603050405020304" pitchFamily="18" charset="0"/>
                      </a:endParaRPr>
                    </a:p>
                  </a:txBody>
                  <a:tcPr/>
                </a:tc>
                <a:tc>
                  <a:txBody>
                    <a:bodyPr/>
                    <a:lstStyle/>
                    <a:p>
                      <a:pPr algn="just">
                        <a:lnSpc>
                          <a:spcPct val="150000"/>
                        </a:lnSpc>
                      </a:pPr>
                      <a:r>
                        <a:rPr lang="en-GB" sz="1800" kern="1200" dirty="0">
                          <a:solidFill>
                            <a:schemeClr val="dk1"/>
                          </a:solidFill>
                          <a:effectLst/>
                          <a:latin typeface="Times New Roman" panose="02020603050405020304" pitchFamily="18" charset="0"/>
                          <a:ea typeface="+mn-ea"/>
                          <a:cs typeface="Times New Roman" panose="02020603050405020304" pitchFamily="18" charset="0"/>
                        </a:rPr>
                        <a:t>Rise in employee satisfaction</a:t>
                      </a:r>
                      <a:endParaRPr lang="en-GB"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334074304"/>
                  </a:ext>
                </a:extLst>
              </a:tr>
              <a:tr h="370840">
                <a:tc>
                  <a:txBody>
                    <a:bodyPr/>
                    <a:lstStyle/>
                    <a:p>
                      <a:pPr algn="just">
                        <a:lnSpc>
                          <a:spcPct val="150000"/>
                        </a:lnSpc>
                      </a:pPr>
                      <a:r>
                        <a:rPr lang="en-GB" sz="1800" kern="1200" dirty="0">
                          <a:solidFill>
                            <a:schemeClr val="dk1"/>
                          </a:solidFill>
                          <a:effectLst/>
                          <a:latin typeface="Times New Roman" panose="02020603050405020304" pitchFamily="18" charset="0"/>
                          <a:ea typeface="+mn-ea"/>
                          <a:cs typeface="Times New Roman" panose="02020603050405020304" pitchFamily="18" charset="0"/>
                        </a:rPr>
                        <a:t>Improved client satisfaction</a:t>
                      </a:r>
                      <a:endParaRPr lang="en-GB" dirty="0">
                        <a:latin typeface="Times New Roman" panose="02020603050405020304" pitchFamily="18" charset="0"/>
                        <a:cs typeface="Times New Roman" panose="02020603050405020304" pitchFamily="18" charset="0"/>
                      </a:endParaRPr>
                    </a:p>
                  </a:txBody>
                  <a:tcPr/>
                </a:tc>
                <a:tc>
                  <a:txBody>
                    <a:bodyPr/>
                    <a:lstStyle/>
                    <a:p>
                      <a:pPr algn="just">
                        <a:lnSpc>
                          <a:spcPct val="150000"/>
                        </a:lnSpc>
                      </a:pPr>
                      <a:r>
                        <a:rPr lang="en-GB" sz="1800" kern="1200" dirty="0">
                          <a:solidFill>
                            <a:schemeClr val="dk1"/>
                          </a:solidFill>
                          <a:effectLst/>
                          <a:latin typeface="Times New Roman" panose="02020603050405020304" pitchFamily="18" charset="0"/>
                          <a:ea typeface="+mn-ea"/>
                          <a:cs typeface="Times New Roman" panose="02020603050405020304" pitchFamily="18" charset="0"/>
                        </a:rPr>
                        <a:t>Better alignment with client expectations and sustainability goals</a:t>
                      </a:r>
                      <a:endParaRPr lang="en-GB"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834658157"/>
                  </a:ext>
                </a:extLst>
              </a:tr>
              <a:tr h="370840">
                <a:tc>
                  <a:txBody>
                    <a:bodyPr/>
                    <a:lstStyle/>
                    <a:p>
                      <a:pPr algn="just">
                        <a:lnSpc>
                          <a:spcPct val="150000"/>
                        </a:lnSpc>
                      </a:pPr>
                      <a:r>
                        <a:rPr lang="en-GB" sz="1800" kern="1200" dirty="0">
                          <a:solidFill>
                            <a:schemeClr val="dk1"/>
                          </a:solidFill>
                          <a:effectLst/>
                          <a:latin typeface="Times New Roman" panose="02020603050405020304" pitchFamily="18" charset="0"/>
                          <a:ea typeface="+mn-ea"/>
                          <a:cs typeface="Times New Roman" panose="02020603050405020304" pitchFamily="18" charset="0"/>
                        </a:rPr>
                        <a:t>Stronger leadership pipeline</a:t>
                      </a:r>
                      <a:endParaRPr lang="en-GB" dirty="0">
                        <a:latin typeface="Times New Roman" panose="02020603050405020304" pitchFamily="18" charset="0"/>
                        <a:cs typeface="Times New Roman" panose="02020603050405020304" pitchFamily="18" charset="0"/>
                      </a:endParaRPr>
                    </a:p>
                  </a:txBody>
                  <a:tcPr/>
                </a:tc>
                <a:tc>
                  <a:txBody>
                    <a:bodyPr/>
                    <a:lstStyle/>
                    <a:p>
                      <a:pPr marL="0" marR="0" lvl="0" indent="0" algn="just" defTabSz="457200" rtl="0" eaLnBrk="1" fontAlgn="auto" latinLnBrk="0" hangingPunct="1">
                        <a:lnSpc>
                          <a:spcPct val="150000"/>
                        </a:lnSpc>
                        <a:spcBef>
                          <a:spcPts val="0"/>
                        </a:spcBef>
                        <a:spcAft>
                          <a:spcPts val="0"/>
                        </a:spcAft>
                        <a:buClrTx/>
                        <a:buSzTx/>
                        <a:buFontTx/>
                        <a:buNone/>
                        <a:tabLst/>
                        <a:defRPr/>
                      </a:pPr>
                      <a:r>
                        <a:rPr lang="en-GB" sz="1800" kern="1200" dirty="0">
                          <a:solidFill>
                            <a:schemeClr val="dk1"/>
                          </a:solidFill>
                          <a:effectLst/>
                          <a:latin typeface="Times New Roman" panose="02020603050405020304" pitchFamily="18" charset="0"/>
                          <a:ea typeface="+mn-ea"/>
                          <a:cs typeface="Times New Roman" panose="02020603050405020304" pitchFamily="18" charset="0"/>
                        </a:rPr>
                        <a:t>Reduced conflict, better coaching, and feedback</a:t>
                      </a:r>
                    </a:p>
                  </a:txBody>
                  <a:tcPr/>
                </a:tc>
                <a:extLst>
                  <a:ext uri="{0D108BD9-81ED-4DB2-BD59-A6C34878D82A}">
                    <a16:rowId xmlns:a16="http://schemas.microsoft.com/office/drawing/2014/main" val="1094092003"/>
                  </a:ext>
                </a:extLst>
              </a:tr>
              <a:tr h="370840">
                <a:tc>
                  <a:txBody>
                    <a:bodyPr/>
                    <a:lstStyle/>
                    <a:p>
                      <a:pPr algn="just">
                        <a:lnSpc>
                          <a:spcPct val="150000"/>
                        </a:lnSpc>
                      </a:pPr>
                      <a:r>
                        <a:rPr lang="en-GB" sz="1800" kern="1200" dirty="0">
                          <a:solidFill>
                            <a:schemeClr val="dk1"/>
                          </a:solidFill>
                          <a:effectLst/>
                          <a:latin typeface="Times New Roman" panose="02020603050405020304" pitchFamily="18" charset="0"/>
                          <a:ea typeface="+mn-ea"/>
                          <a:cs typeface="Times New Roman" panose="02020603050405020304" pitchFamily="18" charset="0"/>
                        </a:rPr>
                        <a:t>Positive cultural shift</a:t>
                      </a:r>
                      <a:endParaRPr lang="en-GB" dirty="0">
                        <a:latin typeface="Times New Roman" panose="02020603050405020304" pitchFamily="18" charset="0"/>
                        <a:cs typeface="Times New Roman" panose="02020603050405020304" pitchFamily="18" charset="0"/>
                      </a:endParaRPr>
                    </a:p>
                  </a:txBody>
                  <a:tcPr/>
                </a:tc>
                <a:tc>
                  <a:txBody>
                    <a:bodyPr/>
                    <a:lstStyle/>
                    <a:p>
                      <a:pPr marL="0" marR="0" lvl="0" indent="0" algn="just" defTabSz="457200" rtl="0" eaLnBrk="1" fontAlgn="auto" latinLnBrk="0" hangingPunct="1">
                        <a:lnSpc>
                          <a:spcPct val="150000"/>
                        </a:lnSpc>
                        <a:spcBef>
                          <a:spcPts val="0"/>
                        </a:spcBef>
                        <a:spcAft>
                          <a:spcPts val="0"/>
                        </a:spcAft>
                        <a:buClrTx/>
                        <a:buSzTx/>
                        <a:buFontTx/>
                        <a:buNone/>
                        <a:tabLst/>
                        <a:defRPr/>
                      </a:pPr>
                      <a:r>
                        <a:rPr lang="en-GB" sz="1800" kern="1200" dirty="0">
                          <a:solidFill>
                            <a:schemeClr val="dk1"/>
                          </a:solidFill>
                          <a:effectLst/>
                          <a:latin typeface="Times New Roman" panose="02020603050405020304" pitchFamily="18" charset="0"/>
                          <a:ea typeface="+mn-ea"/>
                          <a:cs typeface="Times New Roman" panose="02020603050405020304" pitchFamily="18" charset="0"/>
                        </a:rPr>
                        <a:t>Collaboration and trust strengthened</a:t>
                      </a:r>
                    </a:p>
                  </a:txBody>
                  <a:tcPr/>
                </a:tc>
                <a:extLst>
                  <a:ext uri="{0D108BD9-81ED-4DB2-BD59-A6C34878D82A}">
                    <a16:rowId xmlns:a16="http://schemas.microsoft.com/office/drawing/2014/main" val="2669612257"/>
                  </a:ext>
                </a:extLst>
              </a:tr>
            </a:tbl>
          </a:graphicData>
        </a:graphic>
      </p:graphicFrame>
    </p:spTree>
    <p:extLst>
      <p:ext uri="{BB962C8B-B14F-4D97-AF65-F5344CB8AC3E}">
        <p14:creationId xmlns:p14="http://schemas.microsoft.com/office/powerpoint/2010/main" val="36556830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4D51A-AFE5-ADBF-2F51-02CB1FC4D8D3}"/>
              </a:ext>
            </a:extLst>
          </p:cNvPr>
          <p:cNvSpPr>
            <a:spLocks noGrp="1"/>
          </p:cNvSpPr>
          <p:nvPr>
            <p:ph type="title"/>
          </p:nvPr>
        </p:nvSpPr>
        <p:spPr/>
        <p:txBody>
          <a:bodyPr/>
          <a:lstStyle/>
          <a:p>
            <a:pPr algn="ctr"/>
            <a:r>
              <a:rPr lang="en-US" sz="2800" b="1" dirty="0">
                <a:latin typeface="Times New Roman" panose="02020603050405020304" pitchFamily="18" charset="0"/>
                <a:cs typeface="Times New Roman" panose="02020603050405020304" pitchFamily="18" charset="0"/>
              </a:rPr>
              <a:t>Conclusion</a:t>
            </a:r>
            <a:endParaRPr lang="en-GB" sz="28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65D0E53-7845-B076-F0A4-949D4884F628}"/>
              </a:ext>
            </a:extLst>
          </p:cNvPr>
          <p:cNvSpPr>
            <a:spLocks noGrp="1"/>
          </p:cNvSpPr>
          <p:nvPr>
            <p:ph idx="1"/>
          </p:nvPr>
        </p:nvSpPr>
        <p:spPr/>
        <p:txBody>
          <a:bodyPr/>
          <a:lstStyle/>
          <a:p>
            <a:pPr algn="just">
              <a:lnSpc>
                <a:spcPct val="150000"/>
              </a:lnSpc>
            </a:pPr>
            <a:r>
              <a:rPr lang="en-GB" sz="2000" dirty="0">
                <a:solidFill>
                  <a:schemeClr val="tx1"/>
                </a:solidFill>
                <a:latin typeface="Times New Roman" panose="02020603050405020304" pitchFamily="18" charset="0"/>
                <a:cs typeface="Times New Roman" panose="02020603050405020304" pitchFamily="18" charset="0"/>
              </a:rPr>
              <a:t>People-centred transformation</a:t>
            </a:r>
          </a:p>
          <a:p>
            <a:pPr algn="just">
              <a:lnSpc>
                <a:spcPct val="150000"/>
              </a:lnSpc>
            </a:pPr>
            <a:r>
              <a:rPr lang="en-GB" sz="2000" dirty="0">
                <a:solidFill>
                  <a:schemeClr val="tx1"/>
                </a:solidFill>
                <a:latin typeface="Times New Roman" panose="02020603050405020304" pitchFamily="18" charset="0"/>
                <a:cs typeface="Times New Roman" panose="02020603050405020304" pitchFamily="18" charset="0"/>
              </a:rPr>
              <a:t>Sustainable leadership culture</a:t>
            </a:r>
          </a:p>
          <a:p>
            <a:pPr algn="just">
              <a:lnSpc>
                <a:spcPct val="150000"/>
              </a:lnSpc>
            </a:pPr>
            <a:r>
              <a:rPr lang="en-GB" sz="2000" dirty="0">
                <a:solidFill>
                  <a:schemeClr val="tx1"/>
                </a:solidFill>
                <a:latin typeface="Times New Roman" panose="02020603050405020304" pitchFamily="18" charset="0"/>
                <a:cs typeface="Times New Roman" panose="02020603050405020304" pitchFamily="18" charset="0"/>
              </a:rPr>
              <a:t>Aligned HR and business goals</a:t>
            </a:r>
          </a:p>
          <a:p>
            <a:endParaRPr lang="en-GB" dirty="0"/>
          </a:p>
        </p:txBody>
      </p:sp>
      <p:pic>
        <p:nvPicPr>
          <p:cNvPr id="5" name="Picture 4">
            <a:extLst>
              <a:ext uri="{FF2B5EF4-FFF2-40B4-BE49-F238E27FC236}">
                <a16:creationId xmlns:a16="http://schemas.microsoft.com/office/drawing/2014/main" id="{E7B9C75B-430E-7964-7965-5333001D1221}"/>
              </a:ext>
            </a:extLst>
          </p:cNvPr>
          <p:cNvPicPr>
            <a:picLocks noChangeAspect="1"/>
          </p:cNvPicPr>
          <p:nvPr/>
        </p:nvPicPr>
        <p:blipFill>
          <a:blip r:embed="rId3" cstate="email">
            <a:extLst>
              <a:ext uri="{28A0092B-C50C-407E-A947-70E740481C1C}">
                <a14:useLocalDpi xmlns:a14="http://schemas.microsoft.com/office/drawing/2010/main"/>
              </a:ext>
              <a:ext uri="{837473B0-CC2E-450A-ABE3-18F120FF3D39}">
                <a1611:picAttrSrcUrl xmlns:a1611="http://schemas.microsoft.com/office/drawing/2016/11/main" r:id="rId4"/>
              </a:ext>
            </a:extLst>
          </a:blip>
          <a:stretch>
            <a:fillRect/>
          </a:stretch>
        </p:blipFill>
        <p:spPr>
          <a:xfrm>
            <a:off x="5759080" y="2270613"/>
            <a:ext cx="5769715" cy="4446710"/>
          </a:xfrm>
          <a:prstGeom prst="rect">
            <a:avLst/>
          </a:prstGeom>
        </p:spPr>
      </p:pic>
    </p:spTree>
    <p:extLst>
      <p:ext uri="{BB962C8B-B14F-4D97-AF65-F5344CB8AC3E}">
        <p14:creationId xmlns:p14="http://schemas.microsoft.com/office/powerpoint/2010/main" val="21430917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96B39-2E26-7F2F-A26F-3BA756943D0F}"/>
              </a:ext>
            </a:extLst>
          </p:cNvPr>
          <p:cNvSpPr>
            <a:spLocks noGrp="1"/>
          </p:cNvSpPr>
          <p:nvPr>
            <p:ph type="title"/>
          </p:nvPr>
        </p:nvSpPr>
        <p:spPr/>
        <p:txBody>
          <a:bodyPr/>
          <a:lstStyle/>
          <a:p>
            <a:pPr algn="ctr"/>
            <a:r>
              <a:rPr lang="en-US" sz="2800" b="1" dirty="0">
                <a:latin typeface="Times New Roman" panose="02020603050405020304" pitchFamily="18" charset="0"/>
                <a:cs typeface="Times New Roman" panose="02020603050405020304" pitchFamily="18" charset="0"/>
              </a:rPr>
              <a:t>References</a:t>
            </a:r>
            <a:endParaRPr lang="en-GB" sz="2800" b="1" dirty="0">
              <a:latin typeface="Times New Roman" panose="02020603050405020304" pitchFamily="18" charset="0"/>
              <a:cs typeface="Times New Roman" panose="02020603050405020304" pitchFamily="18" charset="0"/>
            </a:endParaRPr>
          </a:p>
        </p:txBody>
      </p:sp>
      <p:sp>
        <p:nvSpPr>
          <p:cNvPr id="4" name="Rectangle 1">
            <a:extLst>
              <a:ext uri="{FF2B5EF4-FFF2-40B4-BE49-F238E27FC236}">
                <a16:creationId xmlns:a16="http://schemas.microsoft.com/office/drawing/2014/main" id="{674F558A-1B3F-B6A5-0133-847D79145971}"/>
              </a:ext>
            </a:extLst>
          </p:cNvPr>
          <p:cNvSpPr>
            <a:spLocks noGrp="1" noChangeArrowheads="1"/>
          </p:cNvSpPr>
          <p:nvPr>
            <p:ph idx="1"/>
          </p:nvPr>
        </p:nvSpPr>
        <p:spPr bwMode="auto">
          <a:xfrm>
            <a:off x="269631" y="2431698"/>
            <a:ext cx="11347938" cy="39241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5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Armstrong, M., (2024). </a:t>
            </a:r>
            <a:r>
              <a:rPr kumimoji="0" lang="en-GB" altLang="en-US" sz="14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Armstrong's Essential Skills for People Professionals: A Complete Guide for HR Practitioners. </a:t>
            </a:r>
            <a:r>
              <a:rPr kumimoji="0" lang="en-GB" altLang="en-US" sz="14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London: Kogan Page.</a:t>
            </a:r>
            <a:endParaRPr kumimoji="0" lang="en-GB"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Armstrong, M. &amp; Taylor, S., (2023). </a:t>
            </a:r>
            <a:r>
              <a:rPr kumimoji="0" lang="en-GB" altLang="en-US" sz="14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Armstrong's Handbook of Human Resource Management Practice: A guide to the theory and practice of people management. </a:t>
            </a:r>
            <a:r>
              <a:rPr kumimoji="0" lang="en-GB" altLang="en-US" sz="14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16th ed. London: Kogan Page.</a:t>
            </a:r>
            <a:endParaRPr kumimoji="0" lang="en-GB"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Coronado-Maldonado, I. &amp; Benítez-Márquez, M.-D., (2023). Emotional intelligence, leadership, and work teams: A hybrid literature review. </a:t>
            </a:r>
            <a:r>
              <a:rPr kumimoji="0" lang="en-GB" altLang="en-US" sz="1400" b="0" i="1"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Heliyon</a:t>
            </a:r>
            <a:r>
              <a:rPr kumimoji="0" lang="en-GB" altLang="en-US" sz="14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kumimoji="0" lang="en-GB" altLang="en-US" sz="14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9(10).</a:t>
            </a:r>
            <a:endParaRPr kumimoji="0" lang="en-GB"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Demirtas, O. &amp; Karaca, M., (2020). </a:t>
            </a:r>
            <a:r>
              <a:rPr kumimoji="0" lang="en-GB" altLang="en-US" sz="14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 Handbook of Leadership Styles. </a:t>
            </a:r>
            <a:r>
              <a:rPr kumimoji="0" lang="en-GB" altLang="en-US" sz="14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Newcastle upon Tyne: Cambridge Scholars Publishing.</a:t>
            </a:r>
            <a:endParaRPr kumimoji="0" lang="en-GB"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Dias, D. &amp; Magalhães, C., (2023). </a:t>
            </a:r>
            <a:r>
              <a:rPr kumimoji="0" lang="en-GB" altLang="en-US" sz="14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People Management: Highlighting Futures. </a:t>
            </a:r>
            <a:r>
              <a:rPr kumimoji="0" lang="en-GB" altLang="en-US" sz="14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London: </a:t>
            </a:r>
            <a:r>
              <a:rPr kumimoji="0" lang="en-GB" altLang="en-US" sz="14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IntechOpen</a:t>
            </a:r>
            <a:r>
              <a:rPr kumimoji="0" lang="en-GB" altLang="en-US" sz="14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endParaRPr kumimoji="0" lang="en-GB"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Edmondson, C., (2019). </a:t>
            </a:r>
            <a:r>
              <a:rPr kumimoji="0" lang="en-GB" altLang="en-US" sz="14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Fearless Organization: Creating Psychological Safety in the Workplace for Learning, Innovation, and Growth. </a:t>
            </a:r>
            <a:r>
              <a:rPr kumimoji="0" lang="en-GB" altLang="en-US" sz="14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New Jersey: Wiley.</a:t>
            </a:r>
            <a:endParaRPr kumimoji="0" lang="en-GB"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Grosse, R., (2023). </a:t>
            </a:r>
            <a:r>
              <a:rPr kumimoji="0" lang="en-GB" altLang="en-US" sz="14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 New Approach To Cross-Cultural People Management: People are People. </a:t>
            </a:r>
            <a:r>
              <a:rPr kumimoji="0" lang="en-GB" altLang="en-US" sz="14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Oxon: Routledge.</a:t>
            </a:r>
            <a:endParaRPr kumimoji="0" lang="en-GB"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Hargie, O., (2022). </a:t>
            </a:r>
            <a:r>
              <a:rPr kumimoji="0" lang="en-GB" altLang="en-US" sz="14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Skilled Interpersonal Communication: Research, Theory and Practice. </a:t>
            </a:r>
            <a:r>
              <a:rPr kumimoji="0" lang="en-GB" altLang="en-US" sz="14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7th ed. Oxon: Routledge.</a:t>
            </a:r>
            <a:endParaRPr kumimoji="0" lang="en-GB"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GB" altLang="en-US" sz="14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Klikauer</a:t>
            </a:r>
            <a:r>
              <a:rPr kumimoji="0" lang="en-GB" altLang="en-US" sz="14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T., (2019). </a:t>
            </a:r>
            <a:r>
              <a:rPr kumimoji="0" lang="en-GB" altLang="en-US" sz="14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Managing People in Organizations. </a:t>
            </a:r>
            <a:r>
              <a:rPr kumimoji="0" lang="en-GB" altLang="en-US" sz="14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London: Red Globe Press.</a:t>
            </a:r>
            <a:endParaRPr kumimoji="0" lang="en-GB"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524054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FCB42-3321-2DAC-7E0A-0D7E340CB390}"/>
              </a:ext>
            </a:extLst>
          </p:cNvPr>
          <p:cNvSpPr>
            <a:spLocks noGrp="1"/>
          </p:cNvSpPr>
          <p:nvPr>
            <p:ph type="title"/>
          </p:nvPr>
        </p:nvSpPr>
        <p:spPr/>
        <p:txBody>
          <a:bodyPr/>
          <a:lstStyle/>
          <a:p>
            <a:pPr algn="ctr"/>
            <a:r>
              <a:rPr lang="en-US" sz="2800" b="1" dirty="0">
                <a:latin typeface="Times New Roman" panose="02020603050405020304" pitchFamily="18" charset="0"/>
                <a:cs typeface="Times New Roman" panose="02020603050405020304" pitchFamily="18" charset="0"/>
              </a:rPr>
              <a:t>References</a:t>
            </a:r>
            <a:endParaRPr lang="en-GB" sz="28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995ACE6-6E29-C47C-7EFA-EE84C3900EBF}"/>
              </a:ext>
            </a:extLst>
          </p:cNvPr>
          <p:cNvSpPr>
            <a:spLocks noGrp="1"/>
          </p:cNvSpPr>
          <p:nvPr>
            <p:ph idx="1"/>
          </p:nvPr>
        </p:nvSpPr>
        <p:spPr>
          <a:xfrm>
            <a:off x="316524" y="2468032"/>
            <a:ext cx="11359661" cy="3932768"/>
          </a:xfrm>
        </p:spPr>
        <p:txBody>
          <a:bodyPr>
            <a:normAutofit fontScale="55000" lnSpcReduction="20000"/>
          </a:bodyPr>
          <a:lstStyle/>
          <a:p>
            <a:pPr marL="0" lvl="0" indent="0" algn="just" defTabSz="914400" eaLnBrk="0" fontAlgn="base" hangingPunct="0">
              <a:lnSpc>
                <a:spcPct val="170000"/>
              </a:lnSpc>
              <a:spcBef>
                <a:spcPct val="0"/>
              </a:spcBef>
              <a:spcAft>
                <a:spcPct val="0"/>
              </a:spcAft>
              <a:buClrTx/>
              <a:buSzTx/>
              <a:buNone/>
            </a:pPr>
            <a:r>
              <a:rPr lang="en-GB" altLang="en-US" sz="25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Neck, C. P., Houghton, J. D., &amp; Murray, E. L., (2019). </a:t>
            </a:r>
            <a:r>
              <a:rPr lang="en-GB" altLang="en-US" sz="2500" i="1"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Organizational </a:t>
            </a:r>
            <a:r>
              <a:rPr lang="en-GB" altLang="en-US" sz="2500" i="1" dirty="0" err="1">
                <a:solidFill>
                  <a:schemeClr val="tx1"/>
                </a:solidFill>
                <a:latin typeface="Times New Roman" panose="02020603050405020304" pitchFamily="18" charset="0"/>
                <a:ea typeface="Calibri" panose="020F0502020204030204" pitchFamily="34" charset="0"/>
                <a:cs typeface="Times New Roman" panose="02020603050405020304" pitchFamily="18" charset="0"/>
              </a:rPr>
              <a:t>Behavior</a:t>
            </a:r>
            <a:r>
              <a:rPr lang="en-GB" altLang="en-US" sz="2500" i="1"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 A Skill-Building Approach. </a:t>
            </a:r>
            <a:r>
              <a:rPr lang="en-GB" altLang="en-US" sz="25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2nd ed. London: SAGE Publications.</a:t>
            </a:r>
            <a:endParaRPr lang="en-GB" altLang="en-US" sz="2500" dirty="0">
              <a:solidFill>
                <a:schemeClr val="tx1"/>
              </a:solidFill>
              <a:latin typeface="Times New Roman" panose="02020603050405020304" pitchFamily="18" charset="0"/>
              <a:cs typeface="Times New Roman" panose="02020603050405020304" pitchFamily="18" charset="0"/>
            </a:endParaRPr>
          </a:p>
          <a:p>
            <a:pPr marL="0" lvl="0" indent="0" algn="just" defTabSz="914400" eaLnBrk="0" fontAlgn="base" hangingPunct="0">
              <a:lnSpc>
                <a:spcPct val="170000"/>
              </a:lnSpc>
              <a:spcBef>
                <a:spcPct val="0"/>
              </a:spcBef>
              <a:spcAft>
                <a:spcPct val="0"/>
              </a:spcAft>
              <a:buClrTx/>
              <a:buSzTx/>
              <a:buNone/>
            </a:pPr>
            <a:r>
              <a:rPr lang="en-GB" altLang="en-US" sz="25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Northouse, P. G., (2018). </a:t>
            </a:r>
            <a:r>
              <a:rPr lang="en-GB" altLang="en-US" sz="2500" i="1"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Leadership: Theory and Practice. </a:t>
            </a:r>
            <a:r>
              <a:rPr lang="en-GB" altLang="en-US" sz="25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London: SAGE Publications.</a:t>
            </a:r>
            <a:endParaRPr lang="en-GB" altLang="en-US" sz="2500" dirty="0">
              <a:solidFill>
                <a:schemeClr val="tx1"/>
              </a:solidFill>
              <a:latin typeface="Times New Roman" panose="02020603050405020304" pitchFamily="18" charset="0"/>
              <a:cs typeface="Times New Roman" panose="02020603050405020304" pitchFamily="18" charset="0"/>
            </a:endParaRPr>
          </a:p>
          <a:p>
            <a:pPr marL="0" lvl="0" indent="0" algn="just" defTabSz="914400" eaLnBrk="0" fontAlgn="base" hangingPunct="0">
              <a:lnSpc>
                <a:spcPct val="170000"/>
              </a:lnSpc>
              <a:spcBef>
                <a:spcPct val="0"/>
              </a:spcBef>
              <a:spcAft>
                <a:spcPct val="0"/>
              </a:spcAft>
              <a:buClrTx/>
              <a:buSzTx/>
              <a:buNone/>
            </a:pPr>
            <a:r>
              <a:rPr lang="en-GB" altLang="en-US" sz="25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Samson, D., </a:t>
            </a:r>
            <a:r>
              <a:rPr lang="en-GB" altLang="en-US" sz="2500" dirty="0" err="1">
                <a:solidFill>
                  <a:schemeClr val="tx1"/>
                </a:solidFill>
                <a:latin typeface="Times New Roman" panose="02020603050405020304" pitchFamily="18" charset="0"/>
                <a:ea typeface="Calibri" panose="020F0502020204030204" pitchFamily="34" charset="0"/>
                <a:cs typeface="Times New Roman" panose="02020603050405020304" pitchFamily="18" charset="0"/>
              </a:rPr>
              <a:t>Donnet</a:t>
            </a:r>
            <a:r>
              <a:rPr lang="en-GB" altLang="en-US" sz="25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 T. &amp; Daft, R. L., (2024). </a:t>
            </a:r>
            <a:r>
              <a:rPr lang="en-GB" altLang="en-US" sz="2500" i="1"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Management. </a:t>
            </a:r>
            <a:r>
              <a:rPr lang="en-GB" altLang="en-US" sz="25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8th ed. Sydney: Cengage.</a:t>
            </a:r>
            <a:endParaRPr lang="en-GB" altLang="en-US" sz="2500" dirty="0">
              <a:solidFill>
                <a:schemeClr val="tx1"/>
              </a:solidFill>
              <a:latin typeface="Times New Roman" panose="02020603050405020304" pitchFamily="18" charset="0"/>
              <a:cs typeface="Times New Roman" panose="02020603050405020304" pitchFamily="18" charset="0"/>
            </a:endParaRPr>
          </a:p>
          <a:p>
            <a:pPr marL="0" lvl="0" indent="0" algn="just" defTabSz="914400" eaLnBrk="0" fontAlgn="base" hangingPunct="0">
              <a:lnSpc>
                <a:spcPct val="170000"/>
              </a:lnSpc>
              <a:spcBef>
                <a:spcPct val="0"/>
              </a:spcBef>
              <a:spcAft>
                <a:spcPct val="0"/>
              </a:spcAft>
              <a:buClrTx/>
              <a:buSzTx/>
              <a:buNone/>
            </a:pPr>
            <a:r>
              <a:rPr lang="en-GB" altLang="en-US" sz="25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Stein, E., (2025). </a:t>
            </a:r>
            <a:r>
              <a:rPr lang="en-GB" altLang="en-US" sz="2500" i="1"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Human Resource Development Competencies for HR Business Partners. </a:t>
            </a:r>
            <a:r>
              <a:rPr lang="en-GB" altLang="en-US" sz="25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Stuttgart: Kohlhammer Verlag.</a:t>
            </a:r>
            <a:endParaRPr lang="en-GB" altLang="en-US" sz="2500" dirty="0">
              <a:solidFill>
                <a:schemeClr val="tx1"/>
              </a:solidFill>
              <a:latin typeface="Times New Roman" panose="02020603050405020304" pitchFamily="18" charset="0"/>
              <a:cs typeface="Times New Roman" panose="02020603050405020304" pitchFamily="18" charset="0"/>
            </a:endParaRPr>
          </a:p>
          <a:p>
            <a:pPr marL="0" lvl="0" indent="0" algn="just" defTabSz="914400" eaLnBrk="0" fontAlgn="base" hangingPunct="0">
              <a:lnSpc>
                <a:spcPct val="170000"/>
              </a:lnSpc>
              <a:spcBef>
                <a:spcPct val="0"/>
              </a:spcBef>
              <a:spcAft>
                <a:spcPct val="0"/>
              </a:spcAft>
              <a:buClrTx/>
              <a:buSzTx/>
              <a:buNone/>
            </a:pPr>
            <a:r>
              <a:rPr lang="en-GB" altLang="en-US" sz="25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Sutton, A., (2018). </a:t>
            </a:r>
            <a:r>
              <a:rPr lang="en-GB" altLang="en-US" sz="2500" i="1"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People, Management &amp; Organizations. </a:t>
            </a:r>
            <a:r>
              <a:rPr lang="en-GB" altLang="en-US" sz="25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London: Palgrave.</a:t>
            </a:r>
            <a:endParaRPr lang="en-GB" altLang="en-US" sz="2500" dirty="0">
              <a:solidFill>
                <a:schemeClr val="tx1"/>
              </a:solidFill>
              <a:latin typeface="Times New Roman" panose="02020603050405020304" pitchFamily="18" charset="0"/>
              <a:cs typeface="Times New Roman" panose="02020603050405020304" pitchFamily="18" charset="0"/>
            </a:endParaRPr>
          </a:p>
          <a:p>
            <a:pPr marL="0" lvl="0" indent="0" algn="just" defTabSz="914400" eaLnBrk="0" fontAlgn="base" hangingPunct="0">
              <a:lnSpc>
                <a:spcPct val="170000"/>
              </a:lnSpc>
              <a:spcBef>
                <a:spcPct val="0"/>
              </a:spcBef>
              <a:spcAft>
                <a:spcPct val="0"/>
              </a:spcAft>
              <a:buClrTx/>
              <a:buSzTx/>
              <a:buNone/>
            </a:pPr>
            <a:r>
              <a:rPr lang="en-GB" altLang="en-US" sz="2500" dirty="0" err="1">
                <a:solidFill>
                  <a:schemeClr val="tx1"/>
                </a:solidFill>
                <a:latin typeface="Times New Roman" panose="02020603050405020304" pitchFamily="18" charset="0"/>
                <a:ea typeface="Calibri" panose="020F0502020204030204" pitchFamily="34" charset="0"/>
                <a:cs typeface="Times New Roman" panose="02020603050405020304" pitchFamily="18" charset="0"/>
              </a:rPr>
              <a:t>Synergita</a:t>
            </a:r>
            <a:r>
              <a:rPr lang="en-GB" altLang="en-US" sz="25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 (2025).</a:t>
            </a:r>
            <a:r>
              <a:rPr lang="en-GB" altLang="en-US" sz="2500" i="1"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15 Effective Feedback Models: Definition and Examples. </a:t>
            </a:r>
            <a:r>
              <a:rPr lang="en-GB" altLang="en-US" sz="25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[Online] </a:t>
            </a:r>
            <a:br>
              <a:rPr lang="en-GB" altLang="en-US" sz="25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br>
            <a:r>
              <a:rPr lang="en-GB" altLang="en-US" sz="25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Available at: </a:t>
            </a:r>
            <a:r>
              <a:rPr lang="en-GB" altLang="en-US" sz="2500" u="sng"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https://www.synergita.com/blog/effective-feedback-models-examples/</a:t>
            </a:r>
            <a:br>
              <a:rPr lang="en-GB" altLang="en-US" sz="25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br>
            <a:r>
              <a:rPr lang="en-GB" altLang="en-US" sz="25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[Accessed 07 November 2025].</a:t>
            </a:r>
            <a:endParaRPr lang="en-GB" altLang="en-US" sz="2500" dirty="0">
              <a:solidFill>
                <a:schemeClr val="tx1"/>
              </a:solidFill>
              <a:latin typeface="Times New Roman" panose="02020603050405020304" pitchFamily="18" charset="0"/>
              <a:cs typeface="Times New Roman" panose="02020603050405020304" pitchFamily="18" charset="0"/>
            </a:endParaRPr>
          </a:p>
          <a:p>
            <a:pPr marL="0" lvl="0" indent="0" algn="just" defTabSz="914400" eaLnBrk="0" fontAlgn="base" hangingPunct="0">
              <a:lnSpc>
                <a:spcPct val="170000"/>
              </a:lnSpc>
              <a:spcBef>
                <a:spcPct val="0"/>
              </a:spcBef>
              <a:spcAft>
                <a:spcPct val="0"/>
              </a:spcAft>
              <a:buClrTx/>
              <a:buSzTx/>
              <a:buNone/>
            </a:pPr>
            <a:r>
              <a:rPr lang="en-GB" altLang="en-US" sz="25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Trunk, A., Birkel, H. &amp; Hartmann, E., (2020). On the current state of combining human and artificial intelligence for strategic organizational decision making. </a:t>
            </a:r>
            <a:r>
              <a:rPr lang="en-GB" altLang="en-US" sz="2500" i="1"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Business Research, </a:t>
            </a:r>
            <a:r>
              <a:rPr lang="en-GB" altLang="en-US" sz="25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Volume 13.</a:t>
            </a:r>
            <a:endParaRPr lang="en-GB" altLang="en-US" sz="2500" dirty="0">
              <a:solidFill>
                <a:schemeClr val="tx1"/>
              </a:solidFill>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44142495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504</TotalTime>
  <Words>2913</Words>
  <Application>Microsoft Office PowerPoint</Application>
  <PresentationFormat>Widescreen</PresentationFormat>
  <Paragraphs>238</Paragraphs>
  <Slides>18</Slides>
  <Notes>18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Century Gothic</vt:lpstr>
      <vt:lpstr>Times New Roman</vt:lpstr>
      <vt:lpstr>Wingdings 3</vt:lpstr>
      <vt:lpstr>Ion Boardroom</vt:lpstr>
      <vt:lpstr>     Future People Management Strategy for BrightWave                                                              Services Ltd </vt:lpstr>
      <vt:lpstr>Company Context</vt:lpstr>
      <vt:lpstr>Current People Management Challenges </vt:lpstr>
      <vt:lpstr>Role of Organisational Culture</vt:lpstr>
      <vt:lpstr>Strategic People Objectives </vt:lpstr>
      <vt:lpstr>Management Capability Development</vt:lpstr>
      <vt:lpstr>Performance Management Framework</vt:lpstr>
      <vt:lpstr>Employee Engagement and Retention</vt:lpstr>
      <vt:lpstr>Cultural Transformation Initiatives</vt:lpstr>
      <vt:lpstr>HR as Strategic Partner </vt:lpstr>
      <vt:lpstr>Change Management Approach</vt:lpstr>
      <vt:lpstr>Technology and Data in People Management</vt:lpstr>
      <vt:lpstr>Measuring Success </vt:lpstr>
      <vt:lpstr>Action Plan (2025-2028) </vt:lpstr>
      <vt:lpstr>Anticipated Outcomes </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Laura J</dc:creator>
  <cp:lastModifiedBy>Laura Bogdana Jurje (2329890)</cp:lastModifiedBy>
  <cp:revision>1</cp:revision>
  <dcterms:created xsi:type="dcterms:W3CDTF">2025-11-05T08:40:05Z</dcterms:created>
  <dcterms:modified xsi:type="dcterms:W3CDTF">2025-11-30T21:25:26Z</dcterms:modified>
</cp:coreProperties>
</file>