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2"/>
  </p:notesMasterIdLst>
  <p:handoutMasterIdLst>
    <p:handoutMasterId r:id="rId13"/>
  </p:handoutMasterIdLst>
  <p:sldIdLst>
    <p:sldId id="262" r:id="rId9"/>
    <p:sldId id="261" r:id="rId10"/>
    <p:sldId id="263"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34" d="100"/>
          <a:sy n="34" d="100"/>
        </p:scale>
        <p:origin x="24" y="-253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2.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8" Type="http://schemas.openxmlformats.org/officeDocument/2006/relationships/hyperlink" Target="https://www.nhs.uk/mental-health/conditions/depression-in-adults/symptoms/" TargetMode="External"/><Relationship Id="rId13" Type="http://schemas.openxmlformats.org/officeDocument/2006/relationships/hyperlink" Target="https://www.who.int/news-room/fact-sheets/detail/depression" TargetMode="External"/><Relationship Id="rId3" Type="http://schemas.openxmlformats.org/officeDocument/2006/relationships/hyperlink" Target="https://carelearning.org.uk/qualifications/level-2-mental-health/unit-05-depression/5-1-describe-local-resources-and-treatments-available-to-an-individual-experiencing-depression/" TargetMode="External"/><Relationship Id="rId7" Type="http://schemas.openxmlformats.org/officeDocument/2006/relationships/hyperlink" Target="https://www.nhs.uk/mental-health/self-help/guides-tools-and-activities/five-steps-to-mental-wellbeing/" TargetMode="External"/><Relationship Id="rId12" Type="http://schemas.openxmlformats.org/officeDocument/2006/relationships/hyperlink" Target="https://doi.org/10.1017/mdh.2015.48" TargetMode="External"/><Relationship Id="rId2" Type="http://schemas.openxmlformats.org/officeDocument/2006/relationships/hyperlink" Target="https://carelearning.org.uk/qualifications/level-2-mental-health/unit-05-depression/2-1-describe-possible-causes-of-depression/" TargetMode="External"/><Relationship Id="rId1" Type="http://schemas.openxmlformats.org/officeDocument/2006/relationships/slideLayout" Target="../slideLayouts/slideLayout11.xml"/><Relationship Id="rId6" Type="http://schemas.openxmlformats.org/officeDocument/2006/relationships/hyperlink" Target="https://www.nhs.uk/mental-health/conditions/depression-in-adults/diagnosis/" TargetMode="External"/><Relationship Id="rId11" Type="http://schemas.openxmlformats.org/officeDocument/2006/relationships/hyperlink" Target="https://www.verywellmind.com/who-discovered-depression-1066770" TargetMode="External"/><Relationship Id="rId5" Type="http://schemas.openxmlformats.org/officeDocument/2006/relationships/hyperlink" Target="https://doi.org/10.1177/0957154x211062539" TargetMode="External"/><Relationship Id="rId15" Type="http://schemas.openxmlformats.org/officeDocument/2006/relationships/image" Target="../media/image14.jpeg"/><Relationship Id="rId10" Type="http://schemas.openxmlformats.org/officeDocument/2006/relationships/hyperlink" Target="https://www.nice.org.uk/guidance/ng222/chapter/recommendations#depression" TargetMode="External"/><Relationship Id="rId4" Type="http://schemas.openxmlformats.org/officeDocument/2006/relationships/hyperlink" Target="https://researchbriefings.files.parliament.uk/documents/CBP-7547/CBP-7547.pdf" TargetMode="External"/><Relationship Id="rId9" Type="http://schemas.openxmlformats.org/officeDocument/2006/relationships/hyperlink" Target="https://www.nhs.uk/tests-and-treatments/cognitive-behavioural-therapy-cbt/" TargetMode="External"/><Relationship Id="rId14" Type="http://schemas.openxmlformats.org/officeDocument/2006/relationships/hyperlink" Target="https://icd.who.int/browse/2025-01/mms/en#4055652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13467" y="22518096"/>
            <a:ext cx="43477738" cy="7410614"/>
          </a:xfrm>
        </p:spPr>
        <p:txBody>
          <a:bodyPr anchor="b">
            <a:normAutofit/>
          </a:bodyPr>
          <a:lstStyle/>
          <a:p>
            <a:pPr algn="l"/>
            <a:br>
              <a:rPr lang="en-US" sz="11040" b="1" spc="-38" dirty="0">
                <a:latin typeface="Arial" panose="020B0604020202020204" pitchFamily="34" charset="0"/>
                <a:ea typeface="Arial" panose="020B0604020202020204" pitchFamily="34" charset="0"/>
                <a:cs typeface="Arial" panose="020B0604020202020204" pitchFamily="34" charset="0"/>
              </a:rPr>
            </a:br>
            <a:br>
              <a:rPr lang="en-US" sz="11040" b="1" spc="-38" dirty="0">
                <a:latin typeface="Arial" panose="020B0604020202020204" pitchFamily="34" charset="0"/>
                <a:ea typeface="Arial" panose="020B0604020202020204" pitchFamily="34" charset="0"/>
                <a:cs typeface="Arial" panose="020B0604020202020204" pitchFamily="34" charset="0"/>
              </a:rPr>
            </a:br>
            <a:endParaRPr lang="en-GB" sz="1104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3" y="11322655"/>
            <a:ext cx="42618994" cy="19083134"/>
          </a:xfrm>
        </p:spPr>
        <p:txBody>
          <a:bodyPr>
            <a:normAutofit/>
          </a:bodyPr>
          <a:lstStyle/>
          <a:p>
            <a:r>
              <a:rPr lang="en-GB" sz="13440" b="1" dirty="0">
                <a:solidFill>
                  <a:schemeClr val="tx2"/>
                </a:solidFill>
                <a:latin typeface="Arial" panose="020B0604020202020204" pitchFamily="34" charset="0"/>
                <a:cs typeface="Arial" panose="020B0604020202020204" pitchFamily="34" charset="0"/>
              </a:rPr>
              <a:t>Psychological Classifications and Provisions</a:t>
            </a:r>
            <a:br>
              <a:rPr lang="en-GB" sz="13440" b="1" dirty="0">
                <a:solidFill>
                  <a:schemeClr val="tx2"/>
                </a:solidFill>
                <a:latin typeface="Arial" panose="020B0604020202020204" pitchFamily="34" charset="0"/>
                <a:cs typeface="Arial" panose="020B0604020202020204" pitchFamily="34" charset="0"/>
              </a:rPr>
            </a:br>
            <a:r>
              <a:rPr lang="en-GB" sz="13440" b="1" dirty="0">
                <a:solidFill>
                  <a:schemeClr val="tx2"/>
                </a:solidFill>
                <a:latin typeface="Arial" panose="020B0604020202020204" pitchFamily="34" charset="0"/>
                <a:cs typeface="Arial" panose="020B0604020202020204" pitchFamily="34" charset="0"/>
              </a:rPr>
              <a:t>BMHP6029</a:t>
            </a:r>
          </a:p>
          <a:p>
            <a:pPr algn="l"/>
            <a:endParaRPr lang="en-GB" sz="9600" b="1" dirty="0">
              <a:solidFill>
                <a:schemeClr val="tx2"/>
              </a:solidFill>
              <a:latin typeface="Arial" panose="020B0604020202020204" pitchFamily="34" charset="0"/>
              <a:cs typeface="Arial" panose="020B0604020202020204" pitchFamily="34" charset="0"/>
            </a:endParaRPr>
          </a:p>
          <a:p>
            <a:pPr algn="l"/>
            <a:endParaRPr lang="en-GB" sz="9600" b="1" dirty="0">
              <a:solidFill>
                <a:schemeClr val="tx2"/>
              </a:solidFill>
              <a:latin typeface="Arial" panose="020B0604020202020204" pitchFamily="34" charset="0"/>
              <a:cs typeface="Arial" panose="020B0604020202020204" pitchFamily="34" charset="0"/>
            </a:endParaRPr>
          </a:p>
          <a:p>
            <a:r>
              <a:rPr lang="en-GB" sz="9600" b="1" dirty="0">
                <a:solidFill>
                  <a:schemeClr val="tx2"/>
                </a:solidFill>
                <a:latin typeface="Arial" panose="020B0604020202020204" pitchFamily="34" charset="0"/>
                <a:cs typeface="Arial" panose="020B0604020202020204" pitchFamily="34" charset="0"/>
              </a:rPr>
              <a:t>Programme: </a:t>
            </a:r>
            <a:r>
              <a:rPr lang="en-GB" sz="9600" b="1" dirty="0">
                <a:latin typeface="Arial" panose="020B0604020202020204" pitchFamily="34" charset="0"/>
                <a:cs typeface="Arial" panose="020B0604020202020204" pitchFamily="34" charset="0"/>
              </a:rPr>
              <a:t>BSc (Hons) Health and Social Care</a:t>
            </a:r>
          </a:p>
          <a:p>
            <a:r>
              <a:rPr lang="en-GB" sz="9600" b="1" dirty="0">
                <a:solidFill>
                  <a:schemeClr val="tx2"/>
                </a:solidFill>
                <a:latin typeface="Arial" panose="020B0604020202020204" pitchFamily="34" charset="0"/>
                <a:cs typeface="Arial" panose="020B0604020202020204" pitchFamily="34" charset="0"/>
              </a:rPr>
              <a:t>Student name: </a:t>
            </a:r>
            <a:r>
              <a:rPr lang="en-GB" sz="9600" b="1" dirty="0">
                <a:latin typeface="Arial" panose="020B0604020202020204" pitchFamily="34" charset="0"/>
                <a:cs typeface="Arial" panose="020B0604020202020204" pitchFamily="34" charset="0"/>
              </a:rPr>
              <a:t>Wahida Nagi</a:t>
            </a:r>
          </a:p>
          <a:p>
            <a:r>
              <a:rPr lang="en-GB" sz="9600" b="1" dirty="0">
                <a:solidFill>
                  <a:schemeClr val="tx2"/>
                </a:solidFill>
                <a:latin typeface="Arial" panose="020B0604020202020204" pitchFamily="34" charset="0"/>
                <a:cs typeface="Arial" panose="020B0604020202020204" pitchFamily="34" charset="0"/>
              </a:rPr>
              <a:t>Student ID</a:t>
            </a:r>
            <a:r>
              <a:rPr lang="en-GB" sz="9600" b="1" dirty="0">
                <a:latin typeface="Arial" panose="020B0604020202020204" pitchFamily="34" charset="0"/>
                <a:cs typeface="Arial" panose="020B0604020202020204" pitchFamily="34" charset="0"/>
              </a:rPr>
              <a:t>: 2245076</a:t>
            </a:r>
          </a:p>
          <a:p>
            <a:r>
              <a:rPr lang="en-GB" sz="9600" b="1" dirty="0">
                <a:solidFill>
                  <a:schemeClr val="tx2"/>
                </a:solidFill>
                <a:latin typeface="Arial" panose="020B0604020202020204" pitchFamily="34" charset="0"/>
                <a:cs typeface="Arial" panose="020B0604020202020204" pitchFamily="34" charset="0"/>
              </a:rPr>
              <a:t>Lecturer: </a:t>
            </a:r>
            <a:r>
              <a:rPr lang="en-GB" sz="9600" b="1" dirty="0">
                <a:latin typeface="Arial" panose="020B0604020202020204" pitchFamily="34" charset="0"/>
                <a:cs typeface="Arial" panose="020B0604020202020204" pitchFamily="34" charset="0"/>
              </a:rPr>
              <a:t>Lou Angela Wells</a:t>
            </a:r>
          </a:p>
          <a:p>
            <a:pPr algn="l"/>
            <a:endParaRPr lang="en-GB" sz="4320"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7436" y="679591"/>
            <a:ext cx="23071810" cy="9884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5" y="8997696"/>
            <a:ext cx="9976932" cy="22056198"/>
          </a:xfrm>
        </p:spPr>
        <p:txBody>
          <a:bodyPr/>
          <a:lstStyle/>
          <a:p>
            <a:pPr algn="just">
              <a:lnSpc>
                <a:spcPct val="150000"/>
              </a:lnSpc>
            </a:pPr>
            <a:endParaRPr lang="en-GB" sz="4000" b="1" dirty="0">
              <a:solidFill>
                <a:srgbClr val="FF0000"/>
              </a:solidFill>
              <a:latin typeface="Arial" panose="020B0604020202020204" pitchFamily="34" charset="0"/>
              <a:cs typeface="Arial" panose="020B0604020202020204" pitchFamily="34" charset="0"/>
            </a:endParaRPr>
          </a:p>
          <a:p>
            <a:pPr algn="just"/>
            <a:r>
              <a:rPr lang="en-GB" sz="4000" b="1" dirty="0">
                <a:solidFill>
                  <a:srgbClr val="FF0000"/>
                </a:solidFill>
                <a:latin typeface="Arial" panose="020B0604020202020204" pitchFamily="34" charset="0"/>
                <a:cs typeface="Arial" panose="020B0604020202020204" pitchFamily="34" charset="0"/>
              </a:rPr>
              <a:t>Definition:</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Depression is very common, affecting over 280 million people worldwide and around 1 in 6 adults in the UK each week.</a:t>
            </a:r>
            <a:endParaRPr lang="en-GB" sz="2800" b="1" dirty="0">
              <a:solidFill>
                <a:schemeClr val="accent2">
                  <a:lumMod val="75000"/>
                </a:schemeClr>
              </a:solidFill>
              <a:latin typeface="Arial" panose="020B0604020202020204" pitchFamily="34" charset="0"/>
              <a:cs typeface="Arial" panose="020B0604020202020204" pitchFamily="34" charset="0"/>
            </a:endParaRP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Depression is a mood disorder characterised by a persistent disturbance in emotional well-being, affecting how a person thinks, feels, and functions in daily life. It influences cognitive processes, behaviour and physical health, often leading to significant challenges in personal, social and occupational areas. Depression can vary in intensity, duration and impact, and is shaped by biological, psychological and social factors (WHO,2025a).</a:t>
            </a:r>
          </a:p>
          <a:p>
            <a:r>
              <a:rPr lang="en-GB" sz="4000" b="1" dirty="0">
                <a:solidFill>
                  <a:schemeClr val="accent2">
                    <a:lumMod val="75000"/>
                  </a:schemeClr>
                </a:solidFill>
                <a:latin typeface="Arial" panose="020B0604020202020204" pitchFamily="34" charset="0"/>
                <a:cs typeface="Arial" panose="020B0604020202020204" pitchFamily="34" charset="0"/>
              </a:rPr>
              <a:t>  </a:t>
            </a:r>
            <a:r>
              <a:rPr lang="en-GB" sz="4000" b="1" dirty="0">
                <a:solidFill>
                  <a:srgbClr val="FF0000"/>
                </a:solidFill>
                <a:latin typeface="Arial" panose="020B0604020202020204" pitchFamily="34" charset="0"/>
                <a:cs typeface="Arial" panose="020B0604020202020204" pitchFamily="34" charset="0"/>
              </a:rPr>
              <a:t>ICD-11 Classification:</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 the ICD-11, depression is classified under Mood Disorders and coded as 6A70 – Depressive Episode (WHO, 2025b).</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 The ICD-11 framework provides a structured clinical description, detailing how depression should be identified, its impact on functioning, and how clinicians distinguish it from other mental or medical conditions. </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The classification focuses on duration, severity and functional impairment, guiding mental health professionals in making consistent and evidence-based diagnoses.</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 It also supports global standardisation in assessment and treatment planning across health systems, including the UK (Nice,2022c).</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9076311"/>
            <a:ext cx="10048875" cy="1323439"/>
          </a:xfrm>
        </p:spPr>
        <p:txBody>
          <a:bodyPr/>
          <a:lstStyle/>
          <a:p>
            <a:r>
              <a:rPr lang="en-GB" sz="4800" dirty="0">
                <a:latin typeface="Arial" panose="020B0604020202020204" pitchFamily="34" charset="0"/>
                <a:cs typeface="Arial" panose="020B0604020202020204" pitchFamily="34" charset="0"/>
              </a:rPr>
              <a:t>Introduction</a:t>
            </a:r>
            <a:r>
              <a:rPr lang="en-GB" sz="48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22920960"/>
            <a:ext cx="10038660" cy="1840991"/>
          </a:xfrm>
        </p:spPr>
        <p:txBody>
          <a:bodyPr/>
          <a:lstStyle/>
          <a:p>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13185126"/>
          </a:xfrm>
        </p:spPr>
        <p:txBody>
          <a:bodyPr/>
          <a:lstStyle/>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07146" y="4937760"/>
            <a:ext cx="10096330" cy="26116134"/>
          </a:xfrm>
        </p:spPr>
        <p:txBody>
          <a:bodyPr/>
          <a:lstStyle/>
          <a:p>
            <a:pPr algn="l"/>
            <a:r>
              <a:rPr lang="en-GB" sz="4800" u="none" dirty="0">
                <a:solidFill>
                  <a:srgbClr val="FF0000"/>
                </a:solidFill>
                <a:latin typeface="Arial" panose="020B0604020202020204" pitchFamily="34" charset="0"/>
                <a:cs typeface="Arial" panose="020B0604020202020204" pitchFamily="34" charset="0"/>
              </a:rPr>
              <a:t>Symptoms: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Persistent low mood or sadness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Loss of interest or pleasure in usual activities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Low energy or increased fatigue</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Difficulty concentrating or making decisions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Feelings of guilt, hopelessness or worthlessness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Sleep changes (insomnia or sleeping too much)</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Appetite or weight changes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Slowed movement or increased agitation</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Reduced motivation</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Thoughts of self-harm or suicide (NHS, 2023).</a:t>
            </a:r>
          </a:p>
          <a:p>
            <a:pPr algn="l"/>
            <a:endParaRPr lang="en-GB" sz="4000" u="none" dirty="0">
              <a:solidFill>
                <a:srgbClr val="FF0000"/>
              </a:solidFill>
              <a:latin typeface="Arial" panose="020B0604020202020204" pitchFamily="34" charset="0"/>
              <a:cs typeface="Arial" panose="020B0604020202020204" pitchFamily="34" charset="0"/>
            </a:endParaRPr>
          </a:p>
          <a:p>
            <a:pPr algn="l"/>
            <a:r>
              <a:rPr lang="en-GB" sz="4000" u="none" dirty="0">
                <a:solidFill>
                  <a:srgbClr val="FF0000"/>
                </a:solidFill>
                <a:latin typeface="Arial" panose="020B0604020202020204" pitchFamily="34" charset="0"/>
                <a:cs typeface="Arial" panose="020B0604020202020204" pitchFamily="34" charset="0"/>
              </a:rPr>
              <a:t>Diagnosis: </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Diagnosed through a clinical assessment by a mental health professional.</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Requires key features such as low mood and reduced interest.</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Symptoms must be present for at least 2 weeks.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Must cause significant distress or impairment in daily functioning.</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Clinician rules out other causes (e.g., bereavement, medical conditions, substance use) (NHS,2021).</a:t>
            </a:r>
          </a:p>
          <a:p>
            <a:endParaRPr lang="en-GB" sz="4800" dirty="0">
              <a:latin typeface="Aptos" panose="020B0004020202020204" pitchFamily="34" charset="0"/>
            </a:endParaRPr>
          </a:p>
          <a:p>
            <a:r>
              <a:rPr lang="en-GB" sz="4800" dirty="0">
                <a:latin typeface="Arial" panose="020B0604020202020204" pitchFamily="34" charset="0"/>
                <a:cs typeface="Arial" panose="020B0604020202020204" pitchFamily="34" charset="0"/>
              </a:rPr>
              <a:t>Historical perspectives and treatments </a:t>
            </a:r>
          </a:p>
          <a:p>
            <a:pPr algn="l"/>
            <a:r>
              <a:rPr lang="en-GB" sz="4000" u="none" dirty="0">
                <a:solidFill>
                  <a:srgbClr val="FF0000"/>
                </a:solidFill>
                <a:latin typeface="Arial" panose="020B0604020202020204" pitchFamily="34" charset="0"/>
                <a:cs typeface="Arial" panose="020B0604020202020204" pitchFamily="34" charset="0"/>
              </a:rPr>
              <a:t>Historical:</a:t>
            </a:r>
          </a:p>
          <a:p>
            <a:pPr marL="457200" indent="-457200" algn="l">
              <a:buFont typeface="Wingdings" panose="05000000000000000000" pitchFamily="2" charset="2"/>
              <a:buChar char="Ø"/>
            </a:pPr>
            <a:r>
              <a:rPr lang="en-GB" sz="3200" u="none" dirty="0">
                <a:latin typeface="Arial" panose="020B0604020202020204" pitchFamily="34" charset="0"/>
                <a:cs typeface="Arial" panose="020B0604020202020204" pitchFamily="34" charset="0"/>
              </a:rPr>
              <a:t>Pre-modern Era – Supernatural Explanations &amp; Treatments </a:t>
            </a: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Depression, described as melancholia, was often attributed to supernatural or spiritual causes such as possession or divine punishment.</a:t>
            </a: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Emotional distress was seen as a moral failing, not a medical condition.</a:t>
            </a: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Treatments commonly involved prayer, exorcism, religious</a:t>
            </a:r>
            <a:endParaRPr lang="en-GB" sz="28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rituals, and isolation, reflecting spiritual interpretations rather than clinical care (</a:t>
            </a:r>
            <a:r>
              <a:rPr lang="en-GB" sz="2800" b="0" u="none" dirty="0" err="1">
                <a:latin typeface="Arial" panose="020B0604020202020204" pitchFamily="34" charset="0"/>
                <a:cs typeface="Arial" panose="020B0604020202020204" pitchFamily="34" charset="0"/>
              </a:rPr>
              <a:t>Schimelpfening</a:t>
            </a:r>
            <a:r>
              <a:rPr lang="en-GB" sz="2800" b="0" u="none" dirty="0">
                <a:latin typeface="Arial" panose="020B0604020202020204" pitchFamily="34" charset="0"/>
                <a:cs typeface="Arial" panose="020B0604020202020204" pitchFamily="34" charset="0"/>
              </a:rPr>
              <a:t>, 2025).</a:t>
            </a:r>
          </a:p>
          <a:p>
            <a:endParaRPr lang="en-GB" sz="4800"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367130" y="4640987"/>
            <a:ext cx="10058400" cy="32224198"/>
          </a:xfrm>
        </p:spPr>
        <p:txBody>
          <a:bodyPr/>
          <a:lstStyle/>
          <a:p>
            <a:pPr marL="457200" lvl="0" indent="-457200" algn="l" defTabSz="914400" eaLnBrk="0" fontAlgn="base" hangingPunct="0">
              <a:spcBef>
                <a:spcPct val="0"/>
              </a:spcBef>
              <a:spcAft>
                <a:spcPct val="0"/>
              </a:spcAft>
              <a:buFont typeface="Wingdings" panose="05000000000000000000" pitchFamily="2" charset="2"/>
              <a:buChar char="Ø"/>
            </a:pPr>
            <a:r>
              <a:rPr lang="en-GB" sz="3200" u="none" dirty="0">
                <a:latin typeface="Arial" panose="020B0604020202020204" pitchFamily="34" charset="0"/>
                <a:cs typeface="Arial" panose="020B0604020202020204" pitchFamily="34" charset="0"/>
              </a:rPr>
              <a:t>19th Century – Clinical Understanding </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3200" b="0" u="none" dirty="0">
                <a:latin typeface="Arial" panose="020B0604020202020204" pitchFamily="34" charset="0"/>
              </a:rPr>
              <a:t> </a:t>
            </a:r>
            <a:r>
              <a:rPr lang="en-US" altLang="en-US" sz="2800" b="0" u="none" dirty="0">
                <a:latin typeface="Arial" panose="020B0604020202020204" pitchFamily="34" charset="0"/>
              </a:rPr>
              <a:t>Depression was known as </a:t>
            </a:r>
            <a:r>
              <a:rPr lang="en-US" altLang="en-US" sz="2800" b="0" i="1" u="none" dirty="0">
                <a:latin typeface="Arial" panose="020B0604020202020204" pitchFamily="34" charset="0"/>
              </a:rPr>
              <a:t>melancholia</a:t>
            </a:r>
            <a:r>
              <a:rPr lang="en-US" altLang="en-US" sz="2800" b="0" u="none" dirty="0">
                <a:latin typeface="Arial" panose="020B0604020202020204" pitchFamily="34" charset="0"/>
              </a:rPr>
              <a:t>, understood mainly as a moral or emotional weakness rather than a medical illness.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 Rapid growth of asylums led doctors to systematically observe and classify melancholia as a distinct psychiatric disorder.</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Physiology and brain science began influencing psychiatry, shifting melancholia toward a biological explanation.</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Diagnostic categories and statistical record-keeping standardized symptoms of melancholia across institutions.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End of century. Melancholia’s meaning evolved, setting the stage for the 20th-century concept of clinical depression (Jansson, 2022).</a:t>
            </a:r>
          </a:p>
          <a:p>
            <a:pPr marL="457200" indent="-457200" algn="just">
              <a:buFont typeface="Wingdings" panose="05000000000000000000" pitchFamily="2" charset="2"/>
              <a:buChar char="Ø"/>
            </a:pPr>
            <a:endParaRPr lang="en-GB" sz="3200" u="none"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Ø"/>
            </a:pPr>
            <a:r>
              <a:rPr lang="en-GB" sz="3200" u="none" dirty="0">
                <a:latin typeface="Arial" panose="020B0604020202020204" pitchFamily="34" charset="0"/>
                <a:cs typeface="Arial" panose="020B0604020202020204" pitchFamily="34" charset="0"/>
              </a:rPr>
              <a:t>20th Century – Modern Treatments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 Shift from long-stay asylums to hospital and community care.</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 Psychiatrists gain professional identity and formal training.</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Focus moves to community services.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Rise of service user advocacy, demanding rights and influence.</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Risk assessment and resource allocation shape mental health policy.</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Late 20th century: Multi-disciplinary teams, coordinated care, and community-based services.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Introduced </a:t>
            </a:r>
            <a:r>
              <a:rPr lang="en-GB" sz="2800" b="0" u="none" dirty="0">
                <a:latin typeface="Arial" panose="020B0604020202020204" pitchFamily="34" charset="0"/>
                <a:cs typeface="Arial" panose="020B0604020202020204" pitchFamily="34" charset="0"/>
              </a:rPr>
              <a:t>type of antidepressant medication (SSRIs) that work by increasing the level of serotonin, a chemical in the brain that helps regulate mood (Turner et al., 2015).</a:t>
            </a:r>
            <a:endParaRPr lang="en-US" altLang="en-US" sz="2800" b="0" u="none" dirty="0">
              <a:latin typeface="Arial" panose="020B0604020202020204" pitchFamily="34" charset="0"/>
              <a:cs typeface="Arial" panose="020B0604020202020204" pitchFamily="34" charset="0"/>
            </a:endParaRPr>
          </a:p>
          <a:p>
            <a:pPr algn="l" defTabSz="914400" eaLnBrk="0" fontAlgn="base" hangingPunct="0">
              <a:spcBef>
                <a:spcPct val="0"/>
              </a:spcBef>
              <a:spcAft>
                <a:spcPct val="0"/>
              </a:spcAft>
            </a:pPr>
            <a:r>
              <a:rPr lang="en-GB" sz="4400" dirty="0">
                <a:latin typeface="Arial" panose="020B0604020202020204" pitchFamily="34" charset="0"/>
                <a:cs typeface="Arial" panose="020B0604020202020204" pitchFamily="34" charset="0"/>
              </a:rPr>
              <a:t>Current services and treatments</a:t>
            </a:r>
            <a:endParaRPr lang="en-US" sz="4400" u="none" dirty="0">
              <a:latin typeface="Arial" panose="020B0604020202020204" pitchFamily="34" charset="0"/>
              <a:cs typeface="Arial" panose="020B0604020202020204" pitchFamily="34" charset="0"/>
            </a:endParaRPr>
          </a:p>
          <a:p>
            <a:pPr algn="l"/>
            <a:r>
              <a:rPr lang="en-GB" sz="4000" u="none" dirty="0">
                <a:solidFill>
                  <a:srgbClr val="FF0000"/>
                </a:solidFill>
                <a:latin typeface="Arial" panose="020B0604020202020204" pitchFamily="34" charset="0"/>
                <a:cs typeface="Arial" panose="020B0604020202020204" pitchFamily="34" charset="0"/>
              </a:rPr>
              <a:t>Current Services: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NHS Talking Therapies. At local clinic health centres or online. (NHS England, 2023).</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GP assessment and referral</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Community Mental Health Teams (CMHTs)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Crisis Resolution Teams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Psychiatry services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Inpatient mental health care</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NHS-approved digital mental health services (Everyday Mental Health (EMH) app (Care Learning, 2024b).</a:t>
            </a:r>
          </a:p>
          <a:p>
            <a:pPr algn="l" defTabSz="914400" eaLnBrk="0" fontAlgn="base" hangingPunct="0">
              <a:lnSpc>
                <a:spcPct val="150000"/>
              </a:lnSpc>
              <a:spcBef>
                <a:spcPct val="0"/>
              </a:spcBef>
              <a:spcAft>
                <a:spcPct val="0"/>
              </a:spcAft>
            </a:pPr>
            <a:endParaRPr lang="en-GB" sz="44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44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endParaRPr lang="en-GB" sz="2800" b="0" u="none" dirty="0">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defTabSz="914400" eaLnBrk="0" fontAlgn="base" hangingPunct="0">
              <a:spcBef>
                <a:spcPct val="0"/>
              </a:spcBef>
              <a:spcAft>
                <a:spcPct val="0"/>
              </a:spcAft>
            </a:pPr>
            <a:endParaRPr lang="en-US" altLang="en-US" sz="4800" u="none" dirty="0">
              <a:latin typeface="Arial" panose="020B0604020202020204" pitchFamily="34" charset="0"/>
            </a:endParaRPr>
          </a:p>
          <a:p>
            <a:pPr algn="l" defTabSz="914400" eaLnBrk="0" fontAlgn="base" hangingPunct="0">
              <a:spcBef>
                <a:spcPct val="0"/>
              </a:spcBef>
              <a:spcAft>
                <a:spcPct val="0"/>
              </a:spcAft>
            </a:pPr>
            <a:endParaRPr lang="en-GB" sz="2800" b="0" u="none" dirty="0">
              <a:latin typeface="Arial" panose="020B0604020202020204" pitchFamily="34" charset="0"/>
              <a:cs typeface="Arial" panose="020B0604020202020204" pitchFamily="34" charset="0"/>
            </a:endParaRPr>
          </a:p>
          <a:p>
            <a:pPr algn="l" defTabSz="914400" eaLnBrk="0" fontAlgn="base" hangingPunct="0">
              <a:spcBef>
                <a:spcPct val="0"/>
              </a:spcBef>
              <a:spcAft>
                <a:spcPct val="0"/>
              </a:spcAft>
            </a:pPr>
            <a:endParaRPr lang="en-GB" sz="2800" b="0" u="none"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 </a:t>
            </a:r>
          </a:p>
          <a:p>
            <a:pPr algn="just"/>
            <a:endParaRPr lang="en-GB" sz="2800" b="0" u="none" dirty="0">
              <a:latin typeface="Arial" panose="020B0604020202020204" pitchFamily="34" charset="0"/>
              <a:cs typeface="Arial" panose="020B0604020202020204" pitchFamily="34" charset="0"/>
            </a:endParaRPr>
          </a:p>
          <a:p>
            <a:pPr algn="just"/>
            <a:endParaRPr lang="en-GB" sz="2800" b="0" u="none"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844182" y="17908660"/>
            <a:ext cx="10047018" cy="1296090"/>
          </a:xfrm>
        </p:spPr>
        <p:txBody>
          <a:bodyPr/>
          <a:lstStyle/>
          <a:p>
            <a:r>
              <a:rPr lang="en-GB" sz="4800" dirty="0">
                <a:latin typeface="Arial" panose="020B0604020202020204" pitchFamily="34" charset="0"/>
                <a:cs typeface="Arial" panose="020B06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4640987"/>
            <a:ext cx="10047018" cy="5564578"/>
          </a:xfrm>
        </p:spPr>
        <p:txBody>
          <a:bodyPr/>
          <a:lstStyle/>
          <a:p>
            <a:r>
              <a:rPr lang="en-GB" sz="4000" b="1" dirty="0">
                <a:solidFill>
                  <a:srgbClr val="FF0000"/>
                </a:solidFill>
                <a:latin typeface="Arial" panose="020B0604020202020204" pitchFamily="34" charset="0"/>
                <a:cs typeface="Arial" panose="020B0604020202020204" pitchFamily="34" charset="0"/>
              </a:rPr>
              <a:t>Current Treatments:</a:t>
            </a:r>
          </a:p>
          <a:p>
            <a:endParaRPr lang="en-GB" sz="3600" dirty="0">
              <a:solidFill>
                <a:srgbClr val="FF0000"/>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Cognitive behavioural therapy (CBT). NHS-approved online programs and apps (NHS, 2025a).</a:t>
            </a:r>
          </a:p>
          <a:p>
            <a:pPr marL="685800" indent="-685800" algn="just">
              <a:buFont typeface="Arial" panose="020B0604020202020204" pitchFamily="34" charset="0"/>
              <a:buChar char="•"/>
            </a:pPr>
            <a:r>
              <a:rPr lang="en-GB" sz="2800" dirty="0">
                <a:latin typeface="Arial" panose="020B0604020202020204" pitchFamily="34" charset="0"/>
                <a:cs typeface="Arial" panose="020B0604020202020204" pitchFamily="34" charset="0"/>
              </a:rPr>
              <a:t>Medication: Antidepressants (SSRIs/SNRIs)</a:t>
            </a:r>
          </a:p>
          <a:p>
            <a:pPr marL="685800" indent="-685800" algn="just">
              <a:buFont typeface="Arial" panose="020B0604020202020204" pitchFamily="34" charset="0"/>
              <a:buChar char="•"/>
            </a:pPr>
            <a:r>
              <a:rPr lang="en-GB" sz="2800" dirty="0">
                <a:latin typeface="Arial" panose="020B0604020202020204" pitchFamily="34" charset="0"/>
                <a:cs typeface="Arial" panose="020B0604020202020204" pitchFamily="34" charset="0"/>
              </a:rPr>
              <a:t>Lifestyle changes: Exercise, sleep routine, healthy diet (NHS, 2022).</a:t>
            </a:r>
          </a:p>
          <a:p>
            <a:pPr marL="685800" indent="-685800" algn="just">
              <a:buFont typeface="Arial" panose="020B0604020202020204" pitchFamily="34" charset="0"/>
              <a:buChar char="•"/>
            </a:pPr>
            <a:r>
              <a:rPr lang="en-GB" sz="2800" dirty="0">
                <a:latin typeface="Arial" panose="020B0604020202020204" pitchFamily="34" charset="0"/>
                <a:cs typeface="Arial" panose="020B0604020202020204" pitchFamily="34" charset="0"/>
              </a:rPr>
              <a:t>Combination therapy: Medication + psychological therapy</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23372062"/>
            <a:ext cx="10047018" cy="841249"/>
          </a:xfrm>
        </p:spPr>
        <p:txBody>
          <a:bodyPr/>
          <a:lstStyle/>
          <a:p>
            <a:r>
              <a:rPr lang="en-GB" sz="4800" dirty="0">
                <a:latin typeface="Arial" panose="020B0604020202020204" pitchFamily="34" charset="0"/>
                <a:cs typeface="Arial" panose="020B0604020202020204" pitchFamily="34" charset="0"/>
              </a:rPr>
              <a:t>Conclusions</a:t>
            </a:r>
            <a:r>
              <a:rPr lang="en-GB" sz="48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24469344"/>
            <a:ext cx="10052050" cy="6291071"/>
          </a:xfrm>
        </p:spPr>
        <p:txBody>
          <a:bodyPr/>
          <a:lstStyle/>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Depression is a multifaceted condition influenced by biological, psychological and social determinants.</a:t>
            </a:r>
          </a:p>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Historical perspectives have shifted from supernatural and moral interpretations to clinically grounded, evidence-based approaches.</a:t>
            </a:r>
          </a:p>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Modern services and treatments are effective, but access and health inequalities remain ongoing challenges.</a:t>
            </a:r>
          </a:p>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Continued focus on early intervention, culturally competent care and integrated mental health pathways is essential for improving outcomes.</a:t>
            </a: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24761951"/>
            <a:ext cx="10038659" cy="6291943"/>
          </a:xfrm>
        </p:spPr>
        <p:txBody>
          <a:bodyPr/>
          <a:lstStyle/>
          <a:p>
            <a:r>
              <a:rPr lang="en-GB" sz="4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Causes: </a:t>
            </a:r>
            <a:endParaRPr lang="en-GB" sz="40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Biological factors:</a:t>
            </a:r>
            <a:r>
              <a:rPr lang="en-US" altLang="en-US" sz="2800" dirty="0">
                <a:latin typeface="Arial" panose="020B0604020202020204" pitchFamily="34" charset="0"/>
              </a:rPr>
              <a:t> genetics, neurotransmitter imbalance, hormonal changes.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Psychological factors:</a:t>
            </a:r>
            <a:r>
              <a:rPr lang="en-US" altLang="en-US" sz="2800" dirty="0">
                <a:latin typeface="Arial" panose="020B0604020202020204" pitchFamily="34" charset="0"/>
              </a:rPr>
              <a:t> negative thinking patterns, trauma, low self-esteem.</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Social factors:</a:t>
            </a:r>
            <a:r>
              <a:rPr lang="en-US" altLang="en-US" sz="2800" dirty="0">
                <a:latin typeface="Arial" panose="020B0604020202020204" pitchFamily="34" charset="0"/>
              </a:rPr>
              <a:t> stress, poverty, discrimination, relationship breakdown.</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Environmental factors:</a:t>
            </a:r>
            <a:r>
              <a:rPr lang="en-US" altLang="en-US" sz="2800" dirty="0">
                <a:latin typeface="Arial" panose="020B0604020202020204" pitchFamily="34" charset="0"/>
              </a:rPr>
              <a:t> adverse childhood experiences, chronic stressors.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Medical factors:</a:t>
            </a:r>
            <a:r>
              <a:rPr lang="en-US" altLang="en-US" sz="2800" dirty="0">
                <a:latin typeface="Arial" panose="020B0604020202020204" pitchFamily="34" charset="0"/>
              </a:rPr>
              <a:t> certain illnesses, chronic pain, and some medications</a:t>
            </a:r>
            <a:endParaRPr lang="en-GB" altLang="en-US" sz="2800" b="1" kern="100" dirty="0">
              <a:solidFill>
                <a:srgbClr val="FF0000"/>
              </a:solidFill>
              <a:latin typeface="Aptos" panose="020B0004020202020204" pitchFamily="34" charset="0"/>
            </a:endParaRP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Substance use:</a:t>
            </a:r>
            <a:r>
              <a:rPr lang="en-US" altLang="en-US" sz="2800" dirty="0">
                <a:latin typeface="Arial" panose="020B0604020202020204" pitchFamily="34" charset="0"/>
              </a:rPr>
              <a:t> alcohol or drug misuse can trigger or worsen depression(Care Learning,2024a).</a:t>
            </a:r>
            <a:endParaRPr lang="en-GB" sz="2800" b="1" kern="100" dirty="0">
              <a:solidFill>
                <a:srgbClr val="FF0000"/>
              </a:solidFill>
              <a:latin typeface="Aptos" panose="020B0004020202020204" pitchFamily="34" charset="0"/>
              <a:ea typeface="Aptos" panose="020B0004020202020204" pitchFamily="34"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2948499"/>
          </a:xfrm>
        </p:spPr>
        <p:txBody>
          <a:bodyPr/>
          <a:lstStyle/>
          <a:p>
            <a:endParaRPr lang="en-GB" sz="8000" dirty="0">
              <a:solidFill>
                <a:srgbClr val="FFFFFF"/>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Understanding Depression (ICD-11 6A70)</a:t>
            </a:r>
            <a:endParaRPr lang="en-GB" dirty="0">
              <a:solidFill>
                <a:schemeClr val="tx1"/>
              </a:solidFill>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square" rtlCol="0">
            <a:spAutoFit/>
          </a:bodyPr>
          <a:lstStyle/>
          <a:p>
            <a:endParaRPr lang="en-GB" dirty="0"/>
          </a:p>
        </p:txBody>
      </p:sp>
      <p:sp>
        <p:nvSpPr>
          <p:cNvPr id="20" name="Rectangle 2">
            <a:extLst>
              <a:ext uri="{FF2B5EF4-FFF2-40B4-BE49-F238E27FC236}">
                <a16:creationId xmlns:a16="http://schemas.microsoft.com/office/drawing/2014/main" id="{FCFF0C85-76DD-C417-8C6A-038E357A854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 name="Rectangle 7">
            <a:extLst>
              <a:ext uri="{FF2B5EF4-FFF2-40B4-BE49-F238E27FC236}">
                <a16:creationId xmlns:a16="http://schemas.microsoft.com/office/drawing/2014/main" id="{E637A0CA-D44A-F8C0-46A2-D91AC326D35A}"/>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0" name="Rectangle 10">
            <a:extLst>
              <a:ext uri="{FF2B5EF4-FFF2-40B4-BE49-F238E27FC236}">
                <a16:creationId xmlns:a16="http://schemas.microsoft.com/office/drawing/2014/main" id="{41B7BC32-A124-78EC-B571-D5B0AF0406DD}"/>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59222A23-292F-75C9-AA41-CD00E04A6AFA}"/>
              </a:ext>
            </a:extLst>
          </p:cNvPr>
          <p:cNvPicPr>
            <a:picLocks noChangeAspect="1"/>
          </p:cNvPicPr>
          <p:nvPr/>
        </p:nvPicPr>
        <p:blipFill>
          <a:blip r:embed="rId2"/>
          <a:stretch>
            <a:fillRect/>
          </a:stretch>
        </p:blipFill>
        <p:spPr>
          <a:xfrm>
            <a:off x="420157" y="4674099"/>
            <a:ext cx="10096330" cy="4056873"/>
          </a:xfrm>
          <a:prstGeom prst="rect">
            <a:avLst/>
          </a:prstGeom>
        </p:spPr>
      </p:pic>
      <p:pic>
        <p:nvPicPr>
          <p:cNvPr id="14" name="Picture 13">
            <a:extLst>
              <a:ext uri="{FF2B5EF4-FFF2-40B4-BE49-F238E27FC236}">
                <a16:creationId xmlns:a16="http://schemas.microsoft.com/office/drawing/2014/main" id="{3FB9A5BE-1F42-BEB8-29A0-31B6BEF4F3C0}"/>
              </a:ext>
            </a:extLst>
          </p:cNvPr>
          <p:cNvPicPr>
            <a:picLocks noChangeAspect="1"/>
          </p:cNvPicPr>
          <p:nvPr/>
        </p:nvPicPr>
        <p:blipFill>
          <a:blip r:embed="rId3"/>
          <a:stretch>
            <a:fillRect/>
          </a:stretch>
        </p:blipFill>
        <p:spPr>
          <a:xfrm>
            <a:off x="33476970" y="12099146"/>
            <a:ext cx="10058400" cy="5209183"/>
          </a:xfrm>
          <a:prstGeom prst="rect">
            <a:avLst/>
          </a:prstGeom>
        </p:spPr>
      </p:pic>
      <p:sp>
        <p:nvSpPr>
          <p:cNvPr id="21" name="TextBox 20">
            <a:extLst>
              <a:ext uri="{FF2B5EF4-FFF2-40B4-BE49-F238E27FC236}">
                <a16:creationId xmlns:a16="http://schemas.microsoft.com/office/drawing/2014/main" id="{DF0654F3-CA5D-ABA6-7D20-7FD6157D0932}"/>
              </a:ext>
            </a:extLst>
          </p:cNvPr>
          <p:cNvSpPr txBox="1"/>
          <p:nvPr/>
        </p:nvSpPr>
        <p:spPr>
          <a:xfrm>
            <a:off x="33792945" y="19332766"/>
            <a:ext cx="9193838" cy="3970318"/>
          </a:xfrm>
          <a:prstGeom prst="rect">
            <a:avLst/>
          </a:prstGeom>
          <a:noFill/>
        </p:spPr>
        <p:txBody>
          <a:bodyPr wrap="square">
            <a:spAutoFit/>
          </a:bodyPr>
          <a:lstStyle/>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Improve access and reduce waiting times for mental health services.</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Expand culturally appropriate and inclusive support.</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Strengthen early intervention and prevention strategies.</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Enhance evidence-based digital mental health provision.</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Promote integrated care across primary and specialist services (Garratt, 2024).</a:t>
            </a:r>
          </a:p>
        </p:txBody>
      </p:sp>
      <p:pic>
        <p:nvPicPr>
          <p:cNvPr id="1028" name="Picture 4" descr="Mental health chatbot and app offers helping hand to patients - The ...">
            <a:extLst>
              <a:ext uri="{FF2B5EF4-FFF2-40B4-BE49-F238E27FC236}">
                <a16:creationId xmlns:a16="http://schemas.microsoft.com/office/drawing/2014/main" id="{E2F50C62-8423-4917-1761-DF88A0BAD2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508479" y="23749686"/>
            <a:ext cx="10058400" cy="7304208"/>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6">
            <a:extLst>
              <a:ext uri="{FF2B5EF4-FFF2-40B4-BE49-F238E27FC236}">
                <a16:creationId xmlns:a16="http://schemas.microsoft.com/office/drawing/2014/main" id="{CFAEB04A-A992-7B09-EC27-7CE6CF66535D}"/>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 name="Rectangle 9">
            <a:extLst>
              <a:ext uri="{FF2B5EF4-FFF2-40B4-BE49-F238E27FC236}">
                <a16:creationId xmlns:a16="http://schemas.microsoft.com/office/drawing/2014/main" id="{9D91E221-818D-9D26-C015-7B7D8B3144C5}"/>
              </a:ext>
            </a:extLst>
          </p:cNvPr>
          <p:cNvSpPr>
            <a:spLocks noChangeArrowheads="1"/>
          </p:cNvSpPr>
          <p:nvPr/>
        </p:nvSpPr>
        <p:spPr bwMode="auto">
          <a:xfrm>
            <a:off x="0" y="-184666"/>
            <a:ext cx="32893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1035" name="Picture 11" descr="Introduction to Psych - History">
            <a:extLst>
              <a:ext uri="{FF2B5EF4-FFF2-40B4-BE49-F238E27FC236}">
                <a16:creationId xmlns:a16="http://schemas.microsoft.com/office/drawing/2014/main" id="{5A3F0440-62BA-F840-68E2-23D1D02BD1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889291" y="24213310"/>
            <a:ext cx="9110423" cy="6572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1DFEB22-8BE6-C577-F36A-D44DBB28BBD7}"/>
              </a:ext>
            </a:extLst>
          </p:cNvPr>
          <p:cNvSpPr>
            <a:spLocks noGrp="1" noChangeArrowheads="1"/>
          </p:cNvSpPr>
          <p:nvPr>
            <p:ph idx="4294967295"/>
          </p:nvPr>
        </p:nvSpPr>
        <p:spPr bwMode="auto">
          <a:xfrm>
            <a:off x="157162" y="411480"/>
            <a:ext cx="24160776" cy="319125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0" numCol="1" anchorCtr="0" compatLnSpc="1">
            <a:prstTxWarp prst="textNoShape">
              <a:avLst/>
            </a:prstTxWarp>
            <a:normAutofit/>
          </a:bodyPr>
          <a:lstStyle/>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Care Learning (2024a).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2.1 Describe Possible Causes of Depression – Care Learning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Care Learning.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2"/>
              </a:rPr>
              <a:t>https://carelearning.org.uk/qualifications/level-2-mental-health/unit-05-depression/2-1-describe-possible-causes-of-depression/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Care Learning (2024b).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5.1 Describe Local Resources and Treatments Available to an Individual Experiencing Depression – Care Learning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Care Learning.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3"/>
              </a:rPr>
              <a:t>https://carelearning.org.uk/qualifications/level-2-mental-health/unit-05-depression/5-1-describe-local-resources-and-treatments-available-to-an-individual-experiencing-depression/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Garratt, K. (2024).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Mental Health Policy in England</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Parliament.uk.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4"/>
              </a:rPr>
              <a:t>https://researchbriefings.files.parliament.uk/documents/CBP-7547/CBP-7547.pdf</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Jansson, Å. (2022). From Melancholia to Depression: Disordered Mood in Nineteenth-Century Psychiatry.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History of Psychiatry</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33(1), pp.47–64.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5"/>
              </a:rPr>
              <a:t>https://doi.org/10.1177/0957154x211062539</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(2021).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Diagnosis - Depression in Adults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6"/>
              </a:rPr>
              <a:t>https://www.nhs.uk/mental-health/conditions/depression-in-adults/diagnosis/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(2022).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5 Steps to Mental Wellbeing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7"/>
              </a:rPr>
              <a:t>https://www.nhs.uk/mental-health/self-help/guides-tools-and-activities/five-steps-to-mental-wellbeing/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(2023).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Symptoms - Depression in Adults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8"/>
              </a:rPr>
              <a:t>https://www.nhs.uk/mental-health/conditions/depression-in-adults/symptoms/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(2025a).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Cognitive Behavioral Therapy (CBT)</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9"/>
              </a:rPr>
              <a:t>https://www.nhs.uk/tests-and-treatments/cognitive-behavioural-therapy-cbt/</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17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NICE (2022c).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Recommendations | Depression in adults: Treatment and Management | Guidance | NICE</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www.nice.org.uk.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0"/>
              </a:rPr>
              <a:t>https://www.nice.org.uk/guidance/ng222/chapter/recommendations#depression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err="1">
                <a:ln>
                  <a:noFill/>
                </a:ln>
                <a:effectLst/>
                <a:latin typeface="Arial" panose="020B0604020202020204" pitchFamily="34" charset="0"/>
                <a:cs typeface="Arial" panose="020B0604020202020204" pitchFamily="34" charset="0"/>
              </a:rPr>
              <a:t>Schimelpfening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 (2025).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The History of 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Very well Mind.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1"/>
              </a:rPr>
              <a:t>https://www.verywellmind.com/who-discovered-depression-1066770</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Turner, J., Hayward, R., Angel, K., Fulford, B., Hall, J., Millard, C. and Thomson, M. (2015). The History of Mental Health Services in Modern England: Practitioner Memories and the Direction of Future Research.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Medical History</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59(4), pp.599–624.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2"/>
              </a:rPr>
              <a:t>https://doi.org/10.1017/mdh.2015.48</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WHO (2025a).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Depressive Disorder (depression)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who.int.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3"/>
              </a:rPr>
              <a:t>https://www.who.int/news-room/fact-sheets/detail/depression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11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WHO (2025b).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ICD-11 for Mortality and Morbidity Statistics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Who.int.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4"/>
              </a:rPr>
              <a:t>https://icd.who.int/browse/2025-01/mms/en</a:t>
            </a:r>
            <a:r>
              <a:rPr kumimoji="0" lang="en-US" altLang="en-US" sz="3600" b="0" i="0" u="none" strike="noStrike" cap="none" normalizeH="0" baseline="0">
                <a:ln>
                  <a:noFill/>
                </a:ln>
                <a:effectLst/>
                <a:latin typeface="Arial" panose="020B0604020202020204" pitchFamily="34" charset="0"/>
                <a:cs typeface="Arial" panose="020B0604020202020204" pitchFamily="34" charset="0"/>
                <a:hlinkClick r:id="rId14"/>
              </a:rPr>
              <a:t>#405565289</a:t>
            </a:r>
            <a:r>
              <a:rPr kumimoji="0" lang="en-US" altLang="en-US" sz="3600" b="0" i="0" u="none" strike="noStrike" cap="none" normalizeH="0" baseline="0">
                <a:ln>
                  <a:noFill/>
                </a:ln>
                <a:effectLst/>
                <a:latin typeface="Arial" panose="020B0604020202020204" pitchFamily="34" charset="0"/>
                <a:cs typeface="Arial" panose="020B0604020202020204" pitchFamily="34" charset="0"/>
              </a:rPr>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Accessed 17 Nov. 2025).</a:t>
            </a:r>
          </a:p>
        </p:txBody>
      </p:sp>
      <p:pic>
        <p:nvPicPr>
          <p:cNvPr id="3074" name="Picture 2" descr="20+ Free Reference Letter Template – Format, Sample &amp; Example">
            <a:extLst>
              <a:ext uri="{FF2B5EF4-FFF2-40B4-BE49-F238E27FC236}">
                <a16:creationId xmlns:a16="http://schemas.microsoft.com/office/drawing/2014/main" id="{9A87CA21-9E94-2718-7803-B3DDB877EB9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l="33086" r="24914"/>
          <a:stretch>
            <a:fillRect/>
          </a:stretch>
        </p:blipFill>
        <p:spPr bwMode="auto">
          <a:xfrm>
            <a:off x="24317938" y="3640867"/>
            <a:ext cx="19416100" cy="24586742"/>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81726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2d8a1957250cd8f64849ba1bf0cfa696">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95af9381bf547ba300a2850eb8805136"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1AAD5801-BE6C-47EE-ACB7-E55AE70D72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015379-1A99-4C0B-8574-AA37C4642126}">
  <ds:schemaRefs>
    <ds:schemaRef ds:uri="http://schemas.microsoft.com/sharepoint/v3/contenttype/forms"/>
  </ds:schemaRefs>
</ds:datastoreItem>
</file>

<file path=customXml/itemProps3.xml><?xml version="1.0" encoding="utf-8"?>
<ds:datastoreItem xmlns:ds="http://schemas.openxmlformats.org/officeDocument/2006/customXml" ds:itemID="{83A838DF-DBE8-4A53-9735-F8D921DD0B2F}">
  <ds:schemaRefs>
    <ds:schemaRef ds:uri="http://purl.org/dc/elements/1.1/"/>
    <ds:schemaRef ds:uri="550816ce-8156-4f45-b1c4-24236a73d01f"/>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0ebdf10f-b5a3-45b6-acdb-7dc1eb398785"/>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36x48-Template-V2b</Template>
  <TotalTime>5681</TotalTime>
  <Words>1526</Words>
  <Application>Microsoft Office PowerPoint</Application>
  <PresentationFormat>Custom</PresentationFormat>
  <Paragraphs>144</Paragraphs>
  <Slides>3</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Wahida Nagi (2245076)</cp:lastModifiedBy>
  <cp:revision>90</cp:revision>
  <cp:lastPrinted>2015-06-29T17:31:11Z</cp:lastPrinted>
  <dcterms:created xsi:type="dcterms:W3CDTF">2012-02-03T19:11:35Z</dcterms:created>
  <dcterms:modified xsi:type="dcterms:W3CDTF">2025-11-24T13:48:20Z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