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4"/>
  </p:notesMasterIdLst>
  <p:sldIdLst>
    <p:sldId id="256" r:id="rId2"/>
    <p:sldId id="257" r:id="rId3"/>
    <p:sldId id="266" r:id="rId4"/>
    <p:sldId id="267" r:id="rId5"/>
    <p:sldId id="264" r:id="rId6"/>
    <p:sldId id="258" r:id="rId7"/>
    <p:sldId id="259" r:id="rId8"/>
    <p:sldId id="269" r:id="rId9"/>
    <p:sldId id="268" r:id="rId10"/>
    <p:sldId id="263" r:id="rId11"/>
    <p:sldId id="262" r:id="rId12"/>
    <p:sldId id="265"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89054" autoAdjust="0"/>
  </p:normalViewPr>
  <p:slideViewPr>
    <p:cSldViewPr snapToGrid="0">
      <p:cViewPr varScale="1">
        <p:scale>
          <a:sx n="64" d="100"/>
          <a:sy n="64" d="100"/>
        </p:scale>
        <p:origin x="246"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9E5F316-237B-4F68-8BE5-64F42251A857}" type="datetimeFigureOut">
              <a:rPr lang="en-GB" smtClean="0"/>
              <a:t>15/01/2018</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C2F7EC5-6B49-4C92-A638-5124786225CA}" type="slidenum">
              <a:rPr lang="en-GB" smtClean="0"/>
              <a:t>‹#›</a:t>
            </a:fld>
            <a:endParaRPr lang="en-GB"/>
          </a:p>
        </p:txBody>
      </p:sp>
    </p:spTree>
    <p:extLst>
      <p:ext uri="{BB962C8B-B14F-4D97-AF65-F5344CB8AC3E}">
        <p14:creationId xmlns:p14="http://schemas.microsoft.com/office/powerpoint/2010/main" val="92554815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2C2F7EC5-6B49-4C92-A638-5124786225CA}" type="slidenum">
              <a:rPr lang="en-GB" smtClean="0"/>
              <a:t>3</a:t>
            </a:fld>
            <a:endParaRPr lang="en-GB"/>
          </a:p>
        </p:txBody>
      </p:sp>
    </p:spTree>
    <p:extLst>
      <p:ext uri="{BB962C8B-B14F-4D97-AF65-F5344CB8AC3E}">
        <p14:creationId xmlns:p14="http://schemas.microsoft.com/office/powerpoint/2010/main" val="57846447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2C2F7EC5-6B49-4C92-A638-5124786225CA}" type="slidenum">
              <a:rPr lang="en-GB" smtClean="0"/>
              <a:t>6</a:t>
            </a:fld>
            <a:endParaRPr lang="en-GB"/>
          </a:p>
        </p:txBody>
      </p:sp>
    </p:spTree>
    <p:extLst>
      <p:ext uri="{BB962C8B-B14F-4D97-AF65-F5344CB8AC3E}">
        <p14:creationId xmlns:p14="http://schemas.microsoft.com/office/powerpoint/2010/main" val="366669004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FB6CF7-0B8A-4138-9C03-56FCCEACC331}"/>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4CE00E34-0C2B-4C38-83C1-561CC0A5776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DABE9B4D-D5C1-44D2-80FD-5304FC12BD13}"/>
              </a:ext>
            </a:extLst>
          </p:cNvPr>
          <p:cNvSpPr>
            <a:spLocks noGrp="1"/>
          </p:cNvSpPr>
          <p:nvPr>
            <p:ph type="dt" sz="half" idx="10"/>
          </p:nvPr>
        </p:nvSpPr>
        <p:spPr/>
        <p:txBody>
          <a:bodyPr/>
          <a:lstStyle/>
          <a:p>
            <a:fld id="{DB3D169F-6A54-4A0C-88B1-6E473BA91B1C}" type="datetimeFigureOut">
              <a:rPr lang="en-GB" smtClean="0"/>
              <a:t>15/01/2018</a:t>
            </a:fld>
            <a:endParaRPr lang="en-GB"/>
          </a:p>
        </p:txBody>
      </p:sp>
      <p:sp>
        <p:nvSpPr>
          <p:cNvPr id="5" name="Footer Placeholder 4">
            <a:extLst>
              <a:ext uri="{FF2B5EF4-FFF2-40B4-BE49-F238E27FC236}">
                <a16:creationId xmlns:a16="http://schemas.microsoft.com/office/drawing/2014/main" id="{9B87715A-03F0-4248-B6ED-ADA3B8A0E93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0949416-DDC2-4D27-BBAD-2610D9FF0217}"/>
              </a:ext>
            </a:extLst>
          </p:cNvPr>
          <p:cNvSpPr>
            <a:spLocks noGrp="1"/>
          </p:cNvSpPr>
          <p:nvPr>
            <p:ph type="sldNum" sz="quarter" idx="12"/>
          </p:nvPr>
        </p:nvSpPr>
        <p:spPr/>
        <p:txBody>
          <a:bodyPr/>
          <a:lstStyle/>
          <a:p>
            <a:fld id="{5F094EC8-3B5C-475E-85ED-DD013D2EA39F}" type="slidenum">
              <a:rPr lang="en-GB" smtClean="0"/>
              <a:t>‹#›</a:t>
            </a:fld>
            <a:endParaRPr lang="en-GB"/>
          </a:p>
        </p:txBody>
      </p:sp>
    </p:spTree>
    <p:extLst>
      <p:ext uri="{BB962C8B-B14F-4D97-AF65-F5344CB8AC3E}">
        <p14:creationId xmlns:p14="http://schemas.microsoft.com/office/powerpoint/2010/main" val="181320562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691B0F-51C4-461F-A204-D2AAFD8AAC5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3C29683-E002-48ED-9CF0-002889C3738F}"/>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E89A7E6-C93E-4CCA-B33E-C76202576832}"/>
              </a:ext>
            </a:extLst>
          </p:cNvPr>
          <p:cNvSpPr>
            <a:spLocks noGrp="1"/>
          </p:cNvSpPr>
          <p:nvPr>
            <p:ph type="dt" sz="half" idx="10"/>
          </p:nvPr>
        </p:nvSpPr>
        <p:spPr/>
        <p:txBody>
          <a:bodyPr/>
          <a:lstStyle/>
          <a:p>
            <a:fld id="{DB3D169F-6A54-4A0C-88B1-6E473BA91B1C}" type="datetimeFigureOut">
              <a:rPr lang="en-GB" smtClean="0"/>
              <a:t>15/01/2018</a:t>
            </a:fld>
            <a:endParaRPr lang="en-GB"/>
          </a:p>
        </p:txBody>
      </p:sp>
      <p:sp>
        <p:nvSpPr>
          <p:cNvPr id="5" name="Footer Placeholder 4">
            <a:extLst>
              <a:ext uri="{FF2B5EF4-FFF2-40B4-BE49-F238E27FC236}">
                <a16:creationId xmlns:a16="http://schemas.microsoft.com/office/drawing/2014/main" id="{DB516338-D8EA-4CF6-8941-429C34B14C7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14CB22D-F90A-44DD-A75E-274F5D3EE40A}"/>
              </a:ext>
            </a:extLst>
          </p:cNvPr>
          <p:cNvSpPr>
            <a:spLocks noGrp="1"/>
          </p:cNvSpPr>
          <p:nvPr>
            <p:ph type="sldNum" sz="quarter" idx="12"/>
          </p:nvPr>
        </p:nvSpPr>
        <p:spPr/>
        <p:txBody>
          <a:bodyPr/>
          <a:lstStyle/>
          <a:p>
            <a:fld id="{5F094EC8-3B5C-475E-85ED-DD013D2EA39F}" type="slidenum">
              <a:rPr lang="en-GB" smtClean="0"/>
              <a:t>‹#›</a:t>
            </a:fld>
            <a:endParaRPr lang="en-GB"/>
          </a:p>
        </p:txBody>
      </p:sp>
    </p:spTree>
    <p:extLst>
      <p:ext uri="{BB962C8B-B14F-4D97-AF65-F5344CB8AC3E}">
        <p14:creationId xmlns:p14="http://schemas.microsoft.com/office/powerpoint/2010/main" val="289092121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B645A0-5C3C-41AE-BA58-65601CD60A0D}"/>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55108C6E-45A2-4E14-8412-4A9DCA452A08}"/>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E9F3BA12-1FD4-4E57-B976-1A7DE651AE28}"/>
              </a:ext>
            </a:extLst>
          </p:cNvPr>
          <p:cNvSpPr>
            <a:spLocks noGrp="1"/>
          </p:cNvSpPr>
          <p:nvPr>
            <p:ph type="dt" sz="half" idx="10"/>
          </p:nvPr>
        </p:nvSpPr>
        <p:spPr/>
        <p:txBody>
          <a:bodyPr/>
          <a:lstStyle/>
          <a:p>
            <a:fld id="{DB3D169F-6A54-4A0C-88B1-6E473BA91B1C}" type="datetimeFigureOut">
              <a:rPr lang="en-GB" smtClean="0"/>
              <a:t>15/01/2018</a:t>
            </a:fld>
            <a:endParaRPr lang="en-GB"/>
          </a:p>
        </p:txBody>
      </p:sp>
      <p:sp>
        <p:nvSpPr>
          <p:cNvPr id="5" name="Footer Placeholder 4">
            <a:extLst>
              <a:ext uri="{FF2B5EF4-FFF2-40B4-BE49-F238E27FC236}">
                <a16:creationId xmlns:a16="http://schemas.microsoft.com/office/drawing/2014/main" id="{E9F8220D-4E79-420A-8B4D-B312026F936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C837863-4DF7-41DA-84EA-AD0D1A204DF4}"/>
              </a:ext>
            </a:extLst>
          </p:cNvPr>
          <p:cNvSpPr>
            <a:spLocks noGrp="1"/>
          </p:cNvSpPr>
          <p:nvPr>
            <p:ph type="sldNum" sz="quarter" idx="12"/>
          </p:nvPr>
        </p:nvSpPr>
        <p:spPr/>
        <p:txBody>
          <a:bodyPr/>
          <a:lstStyle/>
          <a:p>
            <a:fld id="{5F094EC8-3B5C-475E-85ED-DD013D2EA39F}" type="slidenum">
              <a:rPr lang="en-GB" smtClean="0"/>
              <a:t>‹#›</a:t>
            </a:fld>
            <a:endParaRPr lang="en-GB"/>
          </a:p>
        </p:txBody>
      </p:sp>
    </p:spTree>
    <p:extLst>
      <p:ext uri="{BB962C8B-B14F-4D97-AF65-F5344CB8AC3E}">
        <p14:creationId xmlns:p14="http://schemas.microsoft.com/office/powerpoint/2010/main" val="275415646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B9225E-8EC6-4D72-AAC3-72F9C780BAE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D10E3FB-CD0A-4BD0-9749-4A9DD9A6D269}"/>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A5D7970-885F-4276-A8DF-1001C5CF4B7E}"/>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4BF0AA64-4659-48FB-B58D-5EC67A826898}"/>
              </a:ext>
            </a:extLst>
          </p:cNvPr>
          <p:cNvSpPr>
            <a:spLocks noGrp="1"/>
          </p:cNvSpPr>
          <p:nvPr>
            <p:ph type="dt" sz="half" idx="10"/>
          </p:nvPr>
        </p:nvSpPr>
        <p:spPr/>
        <p:txBody>
          <a:bodyPr/>
          <a:lstStyle/>
          <a:p>
            <a:fld id="{DB3D169F-6A54-4A0C-88B1-6E473BA91B1C}" type="datetimeFigureOut">
              <a:rPr lang="en-GB" smtClean="0"/>
              <a:t>15/01/2018</a:t>
            </a:fld>
            <a:endParaRPr lang="en-GB"/>
          </a:p>
        </p:txBody>
      </p:sp>
      <p:sp>
        <p:nvSpPr>
          <p:cNvPr id="6" name="Footer Placeholder 5">
            <a:extLst>
              <a:ext uri="{FF2B5EF4-FFF2-40B4-BE49-F238E27FC236}">
                <a16:creationId xmlns:a16="http://schemas.microsoft.com/office/drawing/2014/main" id="{BC7C09A8-27DA-4859-A5DA-A2BB771432A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60859FB-3860-47AD-9D7D-7062F1337E6A}"/>
              </a:ext>
            </a:extLst>
          </p:cNvPr>
          <p:cNvSpPr>
            <a:spLocks noGrp="1"/>
          </p:cNvSpPr>
          <p:nvPr>
            <p:ph type="sldNum" sz="quarter" idx="12"/>
          </p:nvPr>
        </p:nvSpPr>
        <p:spPr/>
        <p:txBody>
          <a:bodyPr/>
          <a:lstStyle/>
          <a:p>
            <a:fld id="{5F094EC8-3B5C-475E-85ED-DD013D2EA39F}" type="slidenum">
              <a:rPr lang="en-GB" smtClean="0"/>
              <a:t>‹#›</a:t>
            </a:fld>
            <a:endParaRPr lang="en-GB"/>
          </a:p>
        </p:txBody>
      </p:sp>
    </p:spTree>
    <p:extLst>
      <p:ext uri="{BB962C8B-B14F-4D97-AF65-F5344CB8AC3E}">
        <p14:creationId xmlns:p14="http://schemas.microsoft.com/office/powerpoint/2010/main" val="9462514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26D331-176E-41BF-8C03-697CDBD89DF8}"/>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EC1C064-5CC2-478E-9A22-C002DAB770E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8DD81E5C-A3FD-49B3-AF44-963820DBE15A}"/>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882A271C-FC52-4EB8-9E24-0AE952107520}"/>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0D587DF3-993D-4DAF-8D25-2D749C5FF6E2}"/>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16275523-BD5A-44CF-8047-972BFAC09DCC}"/>
              </a:ext>
            </a:extLst>
          </p:cNvPr>
          <p:cNvSpPr>
            <a:spLocks noGrp="1"/>
          </p:cNvSpPr>
          <p:nvPr>
            <p:ph type="dt" sz="half" idx="10"/>
          </p:nvPr>
        </p:nvSpPr>
        <p:spPr/>
        <p:txBody>
          <a:bodyPr/>
          <a:lstStyle/>
          <a:p>
            <a:fld id="{DB3D169F-6A54-4A0C-88B1-6E473BA91B1C}" type="datetimeFigureOut">
              <a:rPr lang="en-GB" smtClean="0"/>
              <a:t>15/01/2018</a:t>
            </a:fld>
            <a:endParaRPr lang="en-GB"/>
          </a:p>
        </p:txBody>
      </p:sp>
      <p:sp>
        <p:nvSpPr>
          <p:cNvPr id="8" name="Footer Placeholder 7">
            <a:extLst>
              <a:ext uri="{FF2B5EF4-FFF2-40B4-BE49-F238E27FC236}">
                <a16:creationId xmlns:a16="http://schemas.microsoft.com/office/drawing/2014/main" id="{EEEC22AA-2330-4828-A7E0-91D12BB2FCDE}"/>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E88E4C3E-442F-49C6-B76C-364FDDA76328}"/>
              </a:ext>
            </a:extLst>
          </p:cNvPr>
          <p:cNvSpPr>
            <a:spLocks noGrp="1"/>
          </p:cNvSpPr>
          <p:nvPr>
            <p:ph type="sldNum" sz="quarter" idx="12"/>
          </p:nvPr>
        </p:nvSpPr>
        <p:spPr/>
        <p:txBody>
          <a:bodyPr/>
          <a:lstStyle/>
          <a:p>
            <a:fld id="{5F094EC8-3B5C-475E-85ED-DD013D2EA39F}" type="slidenum">
              <a:rPr lang="en-GB" smtClean="0"/>
              <a:t>‹#›</a:t>
            </a:fld>
            <a:endParaRPr lang="en-GB"/>
          </a:p>
        </p:txBody>
      </p:sp>
    </p:spTree>
    <p:extLst>
      <p:ext uri="{BB962C8B-B14F-4D97-AF65-F5344CB8AC3E}">
        <p14:creationId xmlns:p14="http://schemas.microsoft.com/office/powerpoint/2010/main" val="428289338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3074F9-6D37-4CBA-A160-1CE19D970155}"/>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FE7EDE58-D05B-46B8-8056-CB0C339E395C}"/>
              </a:ext>
            </a:extLst>
          </p:cNvPr>
          <p:cNvSpPr>
            <a:spLocks noGrp="1"/>
          </p:cNvSpPr>
          <p:nvPr>
            <p:ph type="dt" sz="half" idx="10"/>
          </p:nvPr>
        </p:nvSpPr>
        <p:spPr/>
        <p:txBody>
          <a:bodyPr/>
          <a:lstStyle/>
          <a:p>
            <a:fld id="{DB3D169F-6A54-4A0C-88B1-6E473BA91B1C}" type="datetimeFigureOut">
              <a:rPr lang="en-GB" smtClean="0"/>
              <a:t>15/01/2018</a:t>
            </a:fld>
            <a:endParaRPr lang="en-GB"/>
          </a:p>
        </p:txBody>
      </p:sp>
      <p:sp>
        <p:nvSpPr>
          <p:cNvPr id="4" name="Footer Placeholder 3">
            <a:extLst>
              <a:ext uri="{FF2B5EF4-FFF2-40B4-BE49-F238E27FC236}">
                <a16:creationId xmlns:a16="http://schemas.microsoft.com/office/drawing/2014/main" id="{1F485209-57EA-4558-9D12-B42F7385AD02}"/>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A4BF8F26-AB86-4B81-A44C-F32CA36F770E}"/>
              </a:ext>
            </a:extLst>
          </p:cNvPr>
          <p:cNvSpPr>
            <a:spLocks noGrp="1"/>
          </p:cNvSpPr>
          <p:nvPr>
            <p:ph type="sldNum" sz="quarter" idx="12"/>
          </p:nvPr>
        </p:nvSpPr>
        <p:spPr/>
        <p:txBody>
          <a:bodyPr/>
          <a:lstStyle/>
          <a:p>
            <a:fld id="{5F094EC8-3B5C-475E-85ED-DD013D2EA39F}" type="slidenum">
              <a:rPr lang="en-GB" smtClean="0"/>
              <a:t>‹#›</a:t>
            </a:fld>
            <a:endParaRPr lang="en-GB"/>
          </a:p>
        </p:txBody>
      </p:sp>
    </p:spTree>
    <p:extLst>
      <p:ext uri="{BB962C8B-B14F-4D97-AF65-F5344CB8AC3E}">
        <p14:creationId xmlns:p14="http://schemas.microsoft.com/office/powerpoint/2010/main" val="30290784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0A1DE8EA-ACF2-455C-8350-76CB8F243240}"/>
              </a:ext>
            </a:extLst>
          </p:cNvPr>
          <p:cNvSpPr>
            <a:spLocks noGrp="1"/>
          </p:cNvSpPr>
          <p:nvPr>
            <p:ph type="dt" sz="half" idx="10"/>
          </p:nvPr>
        </p:nvSpPr>
        <p:spPr/>
        <p:txBody>
          <a:bodyPr/>
          <a:lstStyle/>
          <a:p>
            <a:fld id="{DB3D169F-6A54-4A0C-88B1-6E473BA91B1C}" type="datetimeFigureOut">
              <a:rPr lang="en-GB" smtClean="0"/>
              <a:t>15/01/2018</a:t>
            </a:fld>
            <a:endParaRPr lang="en-GB"/>
          </a:p>
        </p:txBody>
      </p:sp>
      <p:sp>
        <p:nvSpPr>
          <p:cNvPr id="3" name="Footer Placeholder 2">
            <a:extLst>
              <a:ext uri="{FF2B5EF4-FFF2-40B4-BE49-F238E27FC236}">
                <a16:creationId xmlns:a16="http://schemas.microsoft.com/office/drawing/2014/main" id="{8A7E6CC9-DCD8-4FB7-9447-8E21FE7FE6E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6D72D9D6-D8B0-4BA5-A344-E1F5144380E8}"/>
              </a:ext>
            </a:extLst>
          </p:cNvPr>
          <p:cNvSpPr>
            <a:spLocks noGrp="1"/>
          </p:cNvSpPr>
          <p:nvPr>
            <p:ph type="sldNum" sz="quarter" idx="12"/>
          </p:nvPr>
        </p:nvSpPr>
        <p:spPr/>
        <p:txBody>
          <a:bodyPr/>
          <a:lstStyle/>
          <a:p>
            <a:fld id="{5F094EC8-3B5C-475E-85ED-DD013D2EA39F}" type="slidenum">
              <a:rPr lang="en-GB" smtClean="0"/>
              <a:t>‹#›</a:t>
            </a:fld>
            <a:endParaRPr lang="en-GB"/>
          </a:p>
        </p:txBody>
      </p:sp>
    </p:spTree>
    <p:extLst>
      <p:ext uri="{BB962C8B-B14F-4D97-AF65-F5344CB8AC3E}">
        <p14:creationId xmlns:p14="http://schemas.microsoft.com/office/powerpoint/2010/main" val="122054798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CBD8FB-19B4-43AD-8709-2F59D931190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11C1BCBE-520C-43B1-99F9-9D854953C2E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CF09552F-5645-432E-B89E-01643096E02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74698F52-D3FF-4067-845D-22AF47D7B3DC}"/>
              </a:ext>
            </a:extLst>
          </p:cNvPr>
          <p:cNvSpPr>
            <a:spLocks noGrp="1"/>
          </p:cNvSpPr>
          <p:nvPr>
            <p:ph type="dt" sz="half" idx="10"/>
          </p:nvPr>
        </p:nvSpPr>
        <p:spPr/>
        <p:txBody>
          <a:bodyPr/>
          <a:lstStyle/>
          <a:p>
            <a:fld id="{DB3D169F-6A54-4A0C-88B1-6E473BA91B1C}" type="datetimeFigureOut">
              <a:rPr lang="en-GB" smtClean="0"/>
              <a:t>15/01/2018</a:t>
            </a:fld>
            <a:endParaRPr lang="en-GB"/>
          </a:p>
        </p:txBody>
      </p:sp>
      <p:sp>
        <p:nvSpPr>
          <p:cNvPr id="6" name="Footer Placeholder 5">
            <a:extLst>
              <a:ext uri="{FF2B5EF4-FFF2-40B4-BE49-F238E27FC236}">
                <a16:creationId xmlns:a16="http://schemas.microsoft.com/office/drawing/2014/main" id="{E52A3DE6-68A8-4CB4-8365-D353129ACDC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371F87C-1890-495B-ABC8-9143F012597F}"/>
              </a:ext>
            </a:extLst>
          </p:cNvPr>
          <p:cNvSpPr>
            <a:spLocks noGrp="1"/>
          </p:cNvSpPr>
          <p:nvPr>
            <p:ph type="sldNum" sz="quarter" idx="12"/>
          </p:nvPr>
        </p:nvSpPr>
        <p:spPr/>
        <p:txBody>
          <a:bodyPr/>
          <a:lstStyle/>
          <a:p>
            <a:fld id="{5F094EC8-3B5C-475E-85ED-DD013D2EA39F}" type="slidenum">
              <a:rPr lang="en-GB" smtClean="0"/>
              <a:t>‹#›</a:t>
            </a:fld>
            <a:endParaRPr lang="en-GB"/>
          </a:p>
        </p:txBody>
      </p:sp>
    </p:spTree>
    <p:extLst>
      <p:ext uri="{BB962C8B-B14F-4D97-AF65-F5344CB8AC3E}">
        <p14:creationId xmlns:p14="http://schemas.microsoft.com/office/powerpoint/2010/main" val="169462868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F1EBBE-0970-4A3B-BB2A-E9048979E75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2A21532-8A03-4F8E-8E4D-C82E7C09E817}"/>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413E9510-823D-4A3C-B102-15D686AF1A1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07D83185-E564-43BF-94B4-1B1A78CC4BF0}"/>
              </a:ext>
            </a:extLst>
          </p:cNvPr>
          <p:cNvSpPr>
            <a:spLocks noGrp="1"/>
          </p:cNvSpPr>
          <p:nvPr>
            <p:ph type="dt" sz="half" idx="10"/>
          </p:nvPr>
        </p:nvSpPr>
        <p:spPr/>
        <p:txBody>
          <a:bodyPr/>
          <a:lstStyle/>
          <a:p>
            <a:fld id="{DB3D169F-6A54-4A0C-88B1-6E473BA91B1C}" type="datetimeFigureOut">
              <a:rPr lang="en-GB" smtClean="0"/>
              <a:t>15/01/2018</a:t>
            </a:fld>
            <a:endParaRPr lang="en-GB"/>
          </a:p>
        </p:txBody>
      </p:sp>
      <p:sp>
        <p:nvSpPr>
          <p:cNvPr id="6" name="Footer Placeholder 5">
            <a:extLst>
              <a:ext uri="{FF2B5EF4-FFF2-40B4-BE49-F238E27FC236}">
                <a16:creationId xmlns:a16="http://schemas.microsoft.com/office/drawing/2014/main" id="{56CDC538-DB40-46E7-A734-D9CE364E55E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077C8F5-9820-47F8-AEEE-48B945EBD096}"/>
              </a:ext>
            </a:extLst>
          </p:cNvPr>
          <p:cNvSpPr>
            <a:spLocks noGrp="1"/>
          </p:cNvSpPr>
          <p:nvPr>
            <p:ph type="sldNum" sz="quarter" idx="12"/>
          </p:nvPr>
        </p:nvSpPr>
        <p:spPr/>
        <p:txBody>
          <a:bodyPr/>
          <a:lstStyle/>
          <a:p>
            <a:fld id="{5F094EC8-3B5C-475E-85ED-DD013D2EA39F}" type="slidenum">
              <a:rPr lang="en-GB" smtClean="0"/>
              <a:t>‹#›</a:t>
            </a:fld>
            <a:endParaRPr lang="en-GB"/>
          </a:p>
        </p:txBody>
      </p:sp>
    </p:spTree>
    <p:extLst>
      <p:ext uri="{BB962C8B-B14F-4D97-AF65-F5344CB8AC3E}">
        <p14:creationId xmlns:p14="http://schemas.microsoft.com/office/powerpoint/2010/main" val="56181214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8C7B96-1B67-473C-8686-973510C0D6E8}"/>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A23E6D5-2CFE-48D9-96BC-171EFA99D5A4}"/>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7B82D17-9DC9-4879-A274-50E88BAE0B87}"/>
              </a:ext>
            </a:extLst>
          </p:cNvPr>
          <p:cNvSpPr>
            <a:spLocks noGrp="1"/>
          </p:cNvSpPr>
          <p:nvPr>
            <p:ph type="dt" sz="half" idx="10"/>
          </p:nvPr>
        </p:nvSpPr>
        <p:spPr/>
        <p:txBody>
          <a:bodyPr/>
          <a:lstStyle/>
          <a:p>
            <a:fld id="{DB3D169F-6A54-4A0C-88B1-6E473BA91B1C}" type="datetimeFigureOut">
              <a:rPr lang="en-GB" smtClean="0"/>
              <a:t>15/01/2018</a:t>
            </a:fld>
            <a:endParaRPr lang="en-GB"/>
          </a:p>
        </p:txBody>
      </p:sp>
      <p:sp>
        <p:nvSpPr>
          <p:cNvPr id="5" name="Footer Placeholder 4">
            <a:extLst>
              <a:ext uri="{FF2B5EF4-FFF2-40B4-BE49-F238E27FC236}">
                <a16:creationId xmlns:a16="http://schemas.microsoft.com/office/drawing/2014/main" id="{5BB96BF2-A9AB-4DBC-92A6-D5361C7CC4D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9E99462-194E-4CF8-98D1-A2C86D371685}"/>
              </a:ext>
            </a:extLst>
          </p:cNvPr>
          <p:cNvSpPr>
            <a:spLocks noGrp="1"/>
          </p:cNvSpPr>
          <p:nvPr>
            <p:ph type="sldNum" sz="quarter" idx="12"/>
          </p:nvPr>
        </p:nvSpPr>
        <p:spPr/>
        <p:txBody>
          <a:bodyPr/>
          <a:lstStyle/>
          <a:p>
            <a:fld id="{5F094EC8-3B5C-475E-85ED-DD013D2EA39F}" type="slidenum">
              <a:rPr lang="en-GB" smtClean="0"/>
              <a:t>‹#›</a:t>
            </a:fld>
            <a:endParaRPr lang="en-GB"/>
          </a:p>
        </p:txBody>
      </p:sp>
    </p:spTree>
    <p:extLst>
      <p:ext uri="{BB962C8B-B14F-4D97-AF65-F5344CB8AC3E}">
        <p14:creationId xmlns:p14="http://schemas.microsoft.com/office/powerpoint/2010/main" val="178359661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F918EC7-3531-4087-A6C2-1F72772D6E51}"/>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A993BAA-03F8-4E20-AFE0-C7BD1ACDA1F5}"/>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FFE4477-7512-4C19-B626-ED70BB782CFF}"/>
              </a:ext>
            </a:extLst>
          </p:cNvPr>
          <p:cNvSpPr>
            <a:spLocks noGrp="1"/>
          </p:cNvSpPr>
          <p:nvPr>
            <p:ph type="dt" sz="half" idx="10"/>
          </p:nvPr>
        </p:nvSpPr>
        <p:spPr/>
        <p:txBody>
          <a:bodyPr/>
          <a:lstStyle/>
          <a:p>
            <a:fld id="{DB3D169F-6A54-4A0C-88B1-6E473BA91B1C}" type="datetimeFigureOut">
              <a:rPr lang="en-GB" smtClean="0"/>
              <a:t>15/01/2018</a:t>
            </a:fld>
            <a:endParaRPr lang="en-GB"/>
          </a:p>
        </p:txBody>
      </p:sp>
      <p:sp>
        <p:nvSpPr>
          <p:cNvPr id="5" name="Footer Placeholder 4">
            <a:extLst>
              <a:ext uri="{FF2B5EF4-FFF2-40B4-BE49-F238E27FC236}">
                <a16:creationId xmlns:a16="http://schemas.microsoft.com/office/drawing/2014/main" id="{9686BFD0-4A66-41F2-ACCF-E97A8FFC36E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EBAB05E-4993-4627-A826-2D25AB65A47E}"/>
              </a:ext>
            </a:extLst>
          </p:cNvPr>
          <p:cNvSpPr>
            <a:spLocks noGrp="1"/>
          </p:cNvSpPr>
          <p:nvPr>
            <p:ph type="sldNum" sz="quarter" idx="12"/>
          </p:nvPr>
        </p:nvSpPr>
        <p:spPr/>
        <p:txBody>
          <a:bodyPr/>
          <a:lstStyle/>
          <a:p>
            <a:fld id="{5F094EC8-3B5C-475E-85ED-DD013D2EA39F}" type="slidenum">
              <a:rPr lang="en-GB" smtClean="0"/>
              <a:t>‹#›</a:t>
            </a:fld>
            <a:endParaRPr lang="en-GB"/>
          </a:p>
        </p:txBody>
      </p:sp>
    </p:spTree>
    <p:extLst>
      <p:ext uri="{BB962C8B-B14F-4D97-AF65-F5344CB8AC3E}">
        <p14:creationId xmlns:p14="http://schemas.microsoft.com/office/powerpoint/2010/main" val="241966093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EB8CD0B3-AB5D-4B62-ACC1-401D9850BF2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F20104E-0817-4404-86CE-7EB0F959CA28}"/>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93750E1-BEE9-4EA5-9A70-396AE369DF12}"/>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B3D169F-6A54-4A0C-88B1-6E473BA91B1C}" type="datetimeFigureOut">
              <a:rPr lang="en-GB" smtClean="0"/>
              <a:t>15/01/2018</a:t>
            </a:fld>
            <a:endParaRPr lang="en-GB"/>
          </a:p>
        </p:txBody>
      </p:sp>
      <p:sp>
        <p:nvSpPr>
          <p:cNvPr id="5" name="Footer Placeholder 4">
            <a:extLst>
              <a:ext uri="{FF2B5EF4-FFF2-40B4-BE49-F238E27FC236}">
                <a16:creationId xmlns:a16="http://schemas.microsoft.com/office/drawing/2014/main" id="{0FDF89F0-D9D0-42B0-B3B2-496520142C68}"/>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977EA623-9668-40EE-8AFC-A5420116A94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F094EC8-3B5C-475E-85ED-DD013D2EA39F}" type="slidenum">
              <a:rPr lang="en-GB" smtClean="0"/>
              <a:t>‹#›</a:t>
            </a:fld>
            <a:endParaRPr lang="en-GB"/>
          </a:p>
        </p:txBody>
      </p:sp>
    </p:spTree>
    <p:extLst>
      <p:ext uri="{BB962C8B-B14F-4D97-AF65-F5344CB8AC3E}">
        <p14:creationId xmlns:p14="http://schemas.microsoft.com/office/powerpoint/2010/main" val="75594886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image" Target="../media/image1.jpg"/><Relationship Id="rId1" Type="http://schemas.openxmlformats.org/officeDocument/2006/relationships/slideLayout" Target="../slideLayouts/slideLayout1.xml"/><Relationship Id="rId5" Type="http://schemas.openxmlformats.org/officeDocument/2006/relationships/image" Target="../media/image4.png"/><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jp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xml"/><Relationship Id="rId1" Type="http://schemas.openxmlformats.org/officeDocument/2006/relationships/slideLayout" Target="../slideLayouts/slideLayout7.xml"/><Relationship Id="rId5" Type="http://schemas.openxmlformats.org/officeDocument/2006/relationships/image" Target="../media/image5.png"/><Relationship Id="rId4" Type="http://schemas.openxmlformats.org/officeDocument/2006/relationships/image" Target="../media/image3.png"/></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jpg"/><Relationship Id="rId1" Type="http://schemas.openxmlformats.org/officeDocument/2006/relationships/slideLayout" Target="../slideLayouts/slideLayout7.xml"/><Relationship Id="rId4" Type="http://schemas.openxmlformats.org/officeDocument/2006/relationships/image" Target="../media/image6.jpg"/></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jpg"/><Relationship Id="rId1" Type="http://schemas.openxmlformats.org/officeDocument/2006/relationships/slideLayout" Target="../slideLayouts/slideLayout7.xml"/><Relationship Id="rId6" Type="http://schemas.openxmlformats.org/officeDocument/2006/relationships/image" Target="../media/image9.jpg"/><Relationship Id="rId5" Type="http://schemas.openxmlformats.org/officeDocument/2006/relationships/image" Target="../media/image8.jpg"/><Relationship Id="rId4" Type="http://schemas.openxmlformats.org/officeDocument/2006/relationships/image" Target="../media/image7.jpg"/></Relationships>
</file>

<file path=ppt/slides/_rels/slide6.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2.xml"/><Relationship Id="rId1" Type="http://schemas.openxmlformats.org/officeDocument/2006/relationships/slideLayout" Target="../slideLayouts/slideLayout7.xml"/><Relationship Id="rId4" Type="http://schemas.openxmlformats.org/officeDocument/2006/relationships/image" Target="../media/image3.png"/></Relationships>
</file>

<file path=ppt/slides/_rels/slide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jpg"/><Relationship Id="rId1" Type="http://schemas.openxmlformats.org/officeDocument/2006/relationships/slideLayout" Target="../slideLayouts/slideLayout7.xml"/><Relationship Id="rId4" Type="http://schemas.openxmlformats.org/officeDocument/2006/relationships/image" Target="../media/image10.png"/></Relationships>
</file>

<file path=ppt/slides/_rels/slide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1.pn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jp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jp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jpg"/><Relationship Id="rId1" Type="http://schemas.openxmlformats.org/officeDocument/2006/relationships/slideLayout" Target="../slideLayouts/slideLayout7.xml"/><Relationship Id="rId4" Type="http://schemas.openxmlformats.org/officeDocument/2006/relationships/image" Target="../media/image12.png"/></Relationships>
</file>

<file path=ppt/slides/_rels/slide1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jpg"/><Relationship Id="rId1" Type="http://schemas.openxmlformats.org/officeDocument/2006/relationships/slideLayout" Target="../slideLayouts/slideLayout7.xml"/><Relationship Id="rId4" Type="http://schemas.openxmlformats.org/officeDocument/2006/relationships/image" Target="../media/image13.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3DA26C80-7B79-452A-A0F7-34B90257FB3F}"/>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C5ADC39C-A6D9-45B6-9512-6763EBEE0E6A}"/>
              </a:ext>
            </a:extLst>
          </p:cNvPr>
          <p:cNvSpPr>
            <a:spLocks noGrp="1"/>
          </p:cNvSpPr>
          <p:nvPr>
            <p:ph type="ctrTitle"/>
          </p:nvPr>
        </p:nvSpPr>
        <p:spPr>
          <a:xfrm>
            <a:off x="1523999" y="2176893"/>
            <a:ext cx="9144000" cy="2387600"/>
          </a:xfrm>
        </p:spPr>
        <p:txBody>
          <a:bodyPr>
            <a:normAutofit fontScale="90000"/>
          </a:bodyPr>
          <a:lstStyle/>
          <a:p>
            <a:r>
              <a:rPr lang="en-GB" sz="5400" dirty="0">
                <a:latin typeface="Aldhabi" panose="01000000000000000000" pitchFamily="2" charset="-78"/>
                <a:ea typeface="SimSun" panose="02010600030101010101" pitchFamily="2" charset="-122"/>
                <a:cs typeface="Aldhabi" panose="01000000000000000000" pitchFamily="2" charset="-78"/>
              </a:rPr>
              <a:t>Looking to the stars: </a:t>
            </a:r>
            <a:br>
              <a:rPr lang="en-GB" sz="5400" dirty="0">
                <a:latin typeface="Aldhabi" panose="01000000000000000000" pitchFamily="2" charset="-78"/>
                <a:ea typeface="SimSun" panose="02010600030101010101" pitchFamily="2" charset="-122"/>
                <a:cs typeface="Aldhabi" panose="01000000000000000000" pitchFamily="2" charset="-78"/>
              </a:rPr>
            </a:br>
            <a:r>
              <a:rPr lang="en-GB" sz="5400" dirty="0">
                <a:latin typeface="Aldhabi" panose="01000000000000000000" pitchFamily="2" charset="-78"/>
                <a:ea typeface="SimSun" panose="02010600030101010101" pitchFamily="2" charset="-122"/>
                <a:cs typeface="Aldhabi" panose="01000000000000000000" pitchFamily="2" charset="-78"/>
              </a:rPr>
              <a:t>To what extent did the religious application of astronomy contribute to the success of ancient Egyptian civilisation?</a:t>
            </a:r>
            <a:br>
              <a:rPr lang="en-GB" sz="3600" dirty="0"/>
            </a:br>
            <a:endParaRPr lang="en-GB" sz="3600" dirty="0"/>
          </a:p>
        </p:txBody>
      </p:sp>
      <p:sp>
        <p:nvSpPr>
          <p:cNvPr id="3" name="Subtitle 2">
            <a:extLst>
              <a:ext uri="{FF2B5EF4-FFF2-40B4-BE49-F238E27FC236}">
                <a16:creationId xmlns:a16="http://schemas.microsoft.com/office/drawing/2014/main" id="{D757FA99-30A6-4659-A431-5F03520461CD}"/>
              </a:ext>
            </a:extLst>
          </p:cNvPr>
          <p:cNvSpPr>
            <a:spLocks noGrp="1"/>
          </p:cNvSpPr>
          <p:nvPr>
            <p:ph type="subTitle" idx="1"/>
          </p:nvPr>
        </p:nvSpPr>
        <p:spPr>
          <a:xfrm>
            <a:off x="1523999" y="4651360"/>
            <a:ext cx="9144000" cy="1655762"/>
          </a:xfrm>
        </p:spPr>
        <p:txBody>
          <a:bodyPr/>
          <a:lstStyle/>
          <a:p>
            <a:r>
              <a:rPr lang="en-GB" dirty="0"/>
              <a:t>AHSK6002</a:t>
            </a:r>
          </a:p>
          <a:p>
            <a:r>
              <a:rPr lang="en-GB" dirty="0"/>
              <a:t>Ashleigh Harrison</a:t>
            </a:r>
          </a:p>
        </p:txBody>
      </p:sp>
      <p:pic>
        <p:nvPicPr>
          <p:cNvPr id="13" name="Picture 12">
            <a:extLst>
              <a:ext uri="{FF2B5EF4-FFF2-40B4-BE49-F238E27FC236}">
                <a16:creationId xmlns:a16="http://schemas.microsoft.com/office/drawing/2014/main" id="{33A69D18-CEC5-48C0-B108-F643466511F1}"/>
              </a:ext>
            </a:extLst>
          </p:cNvPr>
          <p:cNvPicPr>
            <a:picLocks noChangeAspect="1"/>
          </p:cNvPicPr>
          <p:nvPr/>
        </p:nvPicPr>
        <p:blipFill rotWithShape="1">
          <a:blip r:embed="rId3">
            <a:extLst>
              <a:ext uri="{28A0092B-C50C-407E-A947-70E740481C1C}">
                <a14:useLocalDpi xmlns:a14="http://schemas.microsoft.com/office/drawing/2010/main" val="0"/>
              </a:ext>
            </a:extLst>
          </a:blip>
          <a:srcRect t="37185" b="59811"/>
          <a:stretch/>
        </p:blipFill>
        <p:spPr>
          <a:xfrm>
            <a:off x="0" y="192076"/>
            <a:ext cx="12191999" cy="369106"/>
          </a:xfrm>
          <a:prstGeom prst="rect">
            <a:avLst/>
          </a:prstGeom>
        </p:spPr>
      </p:pic>
      <p:pic>
        <p:nvPicPr>
          <p:cNvPr id="14" name="Picture 13">
            <a:extLst>
              <a:ext uri="{FF2B5EF4-FFF2-40B4-BE49-F238E27FC236}">
                <a16:creationId xmlns:a16="http://schemas.microsoft.com/office/drawing/2014/main" id="{60E32DD7-603A-4F69-86F5-056776809B9F}"/>
              </a:ext>
            </a:extLst>
          </p:cNvPr>
          <p:cNvPicPr>
            <a:picLocks noChangeAspect="1"/>
          </p:cNvPicPr>
          <p:nvPr/>
        </p:nvPicPr>
        <p:blipFill>
          <a:blip r:embed="rId4"/>
          <a:stretch>
            <a:fillRect/>
          </a:stretch>
        </p:blipFill>
        <p:spPr>
          <a:xfrm>
            <a:off x="-1" y="6281817"/>
            <a:ext cx="12192000" cy="365760"/>
          </a:xfrm>
          <a:prstGeom prst="rect">
            <a:avLst/>
          </a:prstGeom>
        </p:spPr>
      </p:pic>
      <p:pic>
        <p:nvPicPr>
          <p:cNvPr id="16" name="Picture 15">
            <a:extLst>
              <a:ext uri="{FF2B5EF4-FFF2-40B4-BE49-F238E27FC236}">
                <a16:creationId xmlns:a16="http://schemas.microsoft.com/office/drawing/2014/main" id="{D1202C5D-22E5-4D16-962A-0B43DB93BF32}"/>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9702019" y="603974"/>
            <a:ext cx="2489981" cy="5621131"/>
          </a:xfrm>
          <a:prstGeom prst="rect">
            <a:avLst/>
          </a:prstGeom>
        </p:spPr>
      </p:pic>
    </p:spTree>
    <p:extLst>
      <p:ext uri="{BB962C8B-B14F-4D97-AF65-F5344CB8AC3E}">
        <p14:creationId xmlns:p14="http://schemas.microsoft.com/office/powerpoint/2010/main" val="197083632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2D81690D-CE2C-4E94-8A25-9F8E467E908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pic>
        <p:nvPicPr>
          <p:cNvPr id="4" name="Picture 3">
            <a:extLst>
              <a:ext uri="{FF2B5EF4-FFF2-40B4-BE49-F238E27FC236}">
                <a16:creationId xmlns:a16="http://schemas.microsoft.com/office/drawing/2014/main" id="{899D0212-9028-4920-8414-AC8CB56025A8}"/>
              </a:ext>
            </a:extLst>
          </p:cNvPr>
          <p:cNvPicPr>
            <a:picLocks noChangeAspect="1"/>
          </p:cNvPicPr>
          <p:nvPr/>
        </p:nvPicPr>
        <p:blipFill>
          <a:blip r:embed="rId3"/>
          <a:stretch>
            <a:fillRect/>
          </a:stretch>
        </p:blipFill>
        <p:spPr>
          <a:xfrm>
            <a:off x="0" y="207499"/>
            <a:ext cx="12192000" cy="365760"/>
          </a:xfrm>
          <a:prstGeom prst="rect">
            <a:avLst/>
          </a:prstGeom>
        </p:spPr>
      </p:pic>
      <p:pic>
        <p:nvPicPr>
          <p:cNvPr id="5" name="Picture 4">
            <a:extLst>
              <a:ext uri="{FF2B5EF4-FFF2-40B4-BE49-F238E27FC236}">
                <a16:creationId xmlns:a16="http://schemas.microsoft.com/office/drawing/2014/main" id="{16B6FE87-6C6D-4B2D-83C2-49E0F831FD6C}"/>
              </a:ext>
            </a:extLst>
          </p:cNvPr>
          <p:cNvPicPr>
            <a:picLocks noChangeAspect="1"/>
          </p:cNvPicPr>
          <p:nvPr/>
        </p:nvPicPr>
        <p:blipFill>
          <a:blip r:embed="rId3"/>
          <a:stretch>
            <a:fillRect/>
          </a:stretch>
        </p:blipFill>
        <p:spPr>
          <a:xfrm>
            <a:off x="0" y="6272432"/>
            <a:ext cx="12192000" cy="365760"/>
          </a:xfrm>
          <a:prstGeom prst="rect">
            <a:avLst/>
          </a:prstGeom>
        </p:spPr>
      </p:pic>
      <p:sp>
        <p:nvSpPr>
          <p:cNvPr id="6" name="TextBox 5">
            <a:extLst>
              <a:ext uri="{FF2B5EF4-FFF2-40B4-BE49-F238E27FC236}">
                <a16:creationId xmlns:a16="http://schemas.microsoft.com/office/drawing/2014/main" id="{614694BF-3AE8-4BA3-90BD-D3928C0F2830}"/>
              </a:ext>
            </a:extLst>
          </p:cNvPr>
          <p:cNvSpPr txBox="1"/>
          <p:nvPr/>
        </p:nvSpPr>
        <p:spPr>
          <a:xfrm>
            <a:off x="360458" y="676173"/>
            <a:ext cx="3935896" cy="923330"/>
          </a:xfrm>
          <a:prstGeom prst="rect">
            <a:avLst/>
          </a:prstGeom>
          <a:noFill/>
        </p:spPr>
        <p:txBody>
          <a:bodyPr wrap="square" rtlCol="0">
            <a:spAutoFit/>
          </a:bodyPr>
          <a:lstStyle/>
          <a:p>
            <a:r>
              <a:rPr lang="en-GB" sz="5400" u="sng" dirty="0">
                <a:latin typeface="Aldhabi" panose="020B0604020202020204" pitchFamily="2" charset="-78"/>
                <a:cs typeface="Aldhabi" panose="020B0604020202020204" pitchFamily="2" charset="-78"/>
              </a:rPr>
              <a:t>Overview </a:t>
            </a:r>
          </a:p>
        </p:txBody>
      </p:sp>
      <p:sp>
        <p:nvSpPr>
          <p:cNvPr id="2" name="TextBox 1">
            <a:extLst>
              <a:ext uri="{FF2B5EF4-FFF2-40B4-BE49-F238E27FC236}">
                <a16:creationId xmlns:a16="http://schemas.microsoft.com/office/drawing/2014/main" id="{E1AA848C-A10B-4024-9CFF-C36050EE4228}"/>
              </a:ext>
            </a:extLst>
          </p:cNvPr>
          <p:cNvSpPr txBox="1"/>
          <p:nvPr/>
        </p:nvSpPr>
        <p:spPr>
          <a:xfrm>
            <a:off x="1153552" y="1684133"/>
            <a:ext cx="10142806" cy="4401205"/>
          </a:xfrm>
          <a:prstGeom prst="rect">
            <a:avLst/>
          </a:prstGeom>
          <a:noFill/>
        </p:spPr>
        <p:txBody>
          <a:bodyPr wrap="square" rtlCol="0">
            <a:spAutoFit/>
          </a:bodyPr>
          <a:lstStyle/>
          <a:p>
            <a:pPr marL="285750" indent="-285750">
              <a:buFont typeface="Calibri" panose="020F0502020204030204" pitchFamily="34" charset="0"/>
              <a:buChar char="*"/>
            </a:pPr>
            <a:r>
              <a:rPr lang="en-GB" sz="2000" dirty="0"/>
              <a:t>The aim of this dissertation topic is to question how far religion contributed to science in ancient Egypt. </a:t>
            </a:r>
          </a:p>
          <a:p>
            <a:pPr marL="285750" indent="-285750">
              <a:buFont typeface="Calibri" panose="020F0502020204030204" pitchFamily="34" charset="0"/>
              <a:buChar char="*"/>
            </a:pPr>
            <a:endParaRPr lang="en-GB" sz="2000" dirty="0"/>
          </a:p>
          <a:p>
            <a:pPr marL="285750" indent="-285750">
              <a:buFont typeface="Calibri" panose="020F0502020204030204" pitchFamily="34" charset="0"/>
              <a:buChar char="*"/>
            </a:pPr>
            <a:r>
              <a:rPr lang="en-GB" sz="2000" dirty="0"/>
              <a:t>It will focus extensively on how the Egyptians’ cultural and religious view of astronomy was applied to several aspects of their life.</a:t>
            </a:r>
          </a:p>
          <a:p>
            <a:pPr marL="285750" indent="-285750">
              <a:buFont typeface="Calibri" panose="020F0502020204030204" pitchFamily="34" charset="0"/>
              <a:buChar char="*"/>
            </a:pPr>
            <a:endParaRPr lang="en-GB" sz="2000" dirty="0"/>
          </a:p>
          <a:p>
            <a:pPr marL="285750" indent="-285750">
              <a:buFont typeface="Calibri" panose="020F0502020204030204" pitchFamily="34" charset="0"/>
              <a:buChar char="*"/>
            </a:pPr>
            <a:r>
              <a:rPr lang="en-GB" sz="2000" dirty="0"/>
              <a:t>My argument is that the belief in their gods being a part of the sky and the stars was what made the Egyptians take such an interest in astronomy, which led them to become such an advanced civilisation as astronomy was useful in several ways.</a:t>
            </a:r>
          </a:p>
          <a:p>
            <a:pPr marL="285750" indent="-285750">
              <a:buFont typeface="Calibri" panose="020F0502020204030204" pitchFamily="34" charset="0"/>
              <a:buChar char="*"/>
            </a:pPr>
            <a:endParaRPr lang="en-GB" sz="2000" dirty="0"/>
          </a:p>
          <a:p>
            <a:pPr marL="285750" indent="-285750">
              <a:buFont typeface="Calibri" panose="020F0502020204030204" pitchFamily="34" charset="0"/>
              <a:buChar char="*"/>
            </a:pPr>
            <a:r>
              <a:rPr lang="en-GB" sz="2000" dirty="0"/>
              <a:t>Although there are arguments which suggest that religion actually hindered their scientific developments, I am aiming to support the alternative: I am not questioning what the Egyptians could have achieved without religion, I am emphasising what they did achieve because of religion. </a:t>
            </a:r>
          </a:p>
        </p:txBody>
      </p:sp>
    </p:spTree>
    <p:extLst>
      <p:ext uri="{BB962C8B-B14F-4D97-AF65-F5344CB8AC3E}">
        <p14:creationId xmlns:p14="http://schemas.microsoft.com/office/powerpoint/2010/main" val="329834689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2D81690D-CE2C-4E94-8A25-9F8E467E908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pic>
        <p:nvPicPr>
          <p:cNvPr id="4" name="Picture 3">
            <a:extLst>
              <a:ext uri="{FF2B5EF4-FFF2-40B4-BE49-F238E27FC236}">
                <a16:creationId xmlns:a16="http://schemas.microsoft.com/office/drawing/2014/main" id="{899D0212-9028-4920-8414-AC8CB56025A8}"/>
              </a:ext>
            </a:extLst>
          </p:cNvPr>
          <p:cNvPicPr>
            <a:picLocks noChangeAspect="1"/>
          </p:cNvPicPr>
          <p:nvPr/>
        </p:nvPicPr>
        <p:blipFill>
          <a:blip r:embed="rId4"/>
          <a:stretch>
            <a:fillRect/>
          </a:stretch>
        </p:blipFill>
        <p:spPr>
          <a:xfrm>
            <a:off x="0" y="207499"/>
            <a:ext cx="12192000" cy="365760"/>
          </a:xfrm>
          <a:prstGeom prst="rect">
            <a:avLst/>
          </a:prstGeom>
        </p:spPr>
      </p:pic>
      <p:pic>
        <p:nvPicPr>
          <p:cNvPr id="5" name="Picture 4">
            <a:extLst>
              <a:ext uri="{FF2B5EF4-FFF2-40B4-BE49-F238E27FC236}">
                <a16:creationId xmlns:a16="http://schemas.microsoft.com/office/drawing/2014/main" id="{16B6FE87-6C6D-4B2D-83C2-49E0F831FD6C}"/>
              </a:ext>
            </a:extLst>
          </p:cNvPr>
          <p:cNvPicPr>
            <a:picLocks noChangeAspect="1"/>
          </p:cNvPicPr>
          <p:nvPr/>
        </p:nvPicPr>
        <p:blipFill>
          <a:blip r:embed="rId4"/>
          <a:stretch>
            <a:fillRect/>
          </a:stretch>
        </p:blipFill>
        <p:spPr>
          <a:xfrm>
            <a:off x="0" y="6272432"/>
            <a:ext cx="12192000" cy="365760"/>
          </a:xfrm>
          <a:prstGeom prst="rect">
            <a:avLst/>
          </a:prstGeom>
        </p:spPr>
      </p:pic>
      <p:sp>
        <p:nvSpPr>
          <p:cNvPr id="6" name="TextBox 5">
            <a:extLst>
              <a:ext uri="{FF2B5EF4-FFF2-40B4-BE49-F238E27FC236}">
                <a16:creationId xmlns:a16="http://schemas.microsoft.com/office/drawing/2014/main" id="{614694BF-3AE8-4BA3-90BD-D3928C0F2830}"/>
              </a:ext>
            </a:extLst>
          </p:cNvPr>
          <p:cNvSpPr txBox="1"/>
          <p:nvPr/>
        </p:nvSpPr>
        <p:spPr>
          <a:xfrm>
            <a:off x="191646" y="685356"/>
            <a:ext cx="5336956" cy="923330"/>
          </a:xfrm>
          <a:prstGeom prst="rect">
            <a:avLst/>
          </a:prstGeom>
          <a:noFill/>
        </p:spPr>
        <p:txBody>
          <a:bodyPr wrap="square" rtlCol="0">
            <a:spAutoFit/>
          </a:bodyPr>
          <a:lstStyle/>
          <a:p>
            <a:r>
              <a:rPr lang="en-GB" sz="5400" u="sng" dirty="0">
                <a:latin typeface="Aldhabi" panose="01000000000000000000" pitchFamily="2" charset="-78"/>
                <a:cs typeface="Aldhabi" panose="01000000000000000000" pitchFamily="2" charset="-78"/>
              </a:rPr>
              <a:t>Astronomical ceilings</a:t>
            </a:r>
          </a:p>
        </p:txBody>
      </p:sp>
      <p:pic>
        <p:nvPicPr>
          <p:cNvPr id="2" name="Picture 1">
            <a:extLst>
              <a:ext uri="{FF2B5EF4-FFF2-40B4-BE49-F238E27FC236}">
                <a16:creationId xmlns:a16="http://schemas.microsoft.com/office/drawing/2014/main" id="{C764D2E4-9996-40FF-9D4F-E483D5EADF99}"/>
              </a:ext>
            </a:extLst>
          </p:cNvPr>
          <p:cNvPicPr>
            <a:picLocks noChangeAspect="1"/>
          </p:cNvPicPr>
          <p:nvPr/>
        </p:nvPicPr>
        <p:blipFill rotWithShape="1">
          <a:blip r:embed="rId5"/>
          <a:srcRect t="7887"/>
          <a:stretch/>
        </p:blipFill>
        <p:spPr>
          <a:xfrm>
            <a:off x="7203530" y="605325"/>
            <a:ext cx="4796824" cy="5647349"/>
          </a:xfrm>
          <a:prstGeom prst="rect">
            <a:avLst/>
          </a:prstGeom>
        </p:spPr>
      </p:pic>
      <p:sp>
        <p:nvSpPr>
          <p:cNvPr id="7" name="TextBox 6">
            <a:extLst>
              <a:ext uri="{FF2B5EF4-FFF2-40B4-BE49-F238E27FC236}">
                <a16:creationId xmlns:a16="http://schemas.microsoft.com/office/drawing/2014/main" id="{D267A8E2-D7B1-49C6-9DB8-E5E4D6A0456D}"/>
              </a:ext>
            </a:extLst>
          </p:cNvPr>
          <p:cNvSpPr txBox="1"/>
          <p:nvPr/>
        </p:nvSpPr>
        <p:spPr>
          <a:xfrm>
            <a:off x="4577288" y="1168627"/>
            <a:ext cx="3530991" cy="1938992"/>
          </a:xfrm>
          <a:prstGeom prst="rect">
            <a:avLst/>
          </a:prstGeom>
          <a:noFill/>
        </p:spPr>
        <p:txBody>
          <a:bodyPr wrap="square" rtlCol="0">
            <a:spAutoFit/>
          </a:bodyPr>
          <a:lstStyle/>
          <a:p>
            <a:r>
              <a:rPr lang="en-GB" sz="2000" b="1" dirty="0"/>
              <a:t>Tomb of </a:t>
            </a:r>
            <a:r>
              <a:rPr lang="en-GB" sz="2000" b="1" dirty="0" err="1"/>
              <a:t>Senenmut</a:t>
            </a:r>
            <a:endParaRPr lang="en-GB" sz="2000" b="1" dirty="0"/>
          </a:p>
          <a:p>
            <a:r>
              <a:rPr lang="en-GB" sz="2000" dirty="0"/>
              <a:t>Charles K. Wilkinson</a:t>
            </a:r>
          </a:p>
          <a:p>
            <a:r>
              <a:rPr lang="en-GB" sz="2000" dirty="0"/>
              <a:t>New Kingdom</a:t>
            </a:r>
          </a:p>
          <a:p>
            <a:r>
              <a:rPr lang="en-GB" sz="2000" dirty="0"/>
              <a:t>18</a:t>
            </a:r>
            <a:r>
              <a:rPr lang="en-GB" sz="2000" baseline="30000" dirty="0"/>
              <a:t>th</a:t>
            </a:r>
            <a:r>
              <a:rPr lang="en-GB" sz="2000" dirty="0"/>
              <a:t> Dynasty </a:t>
            </a:r>
          </a:p>
          <a:p>
            <a:r>
              <a:rPr lang="en-GB" sz="2000" dirty="0"/>
              <a:t>ca. 1479–1458 B.C.</a:t>
            </a:r>
          </a:p>
          <a:p>
            <a:r>
              <a:rPr lang="en-GB" sz="2000" dirty="0"/>
              <a:t>Metropolitan Museum</a:t>
            </a:r>
          </a:p>
        </p:txBody>
      </p:sp>
      <p:sp>
        <p:nvSpPr>
          <p:cNvPr id="8" name="TextBox 7">
            <a:extLst>
              <a:ext uri="{FF2B5EF4-FFF2-40B4-BE49-F238E27FC236}">
                <a16:creationId xmlns:a16="http://schemas.microsoft.com/office/drawing/2014/main" id="{7652AC70-425B-4907-8E87-25FC1B2177C2}"/>
              </a:ext>
            </a:extLst>
          </p:cNvPr>
          <p:cNvSpPr txBox="1"/>
          <p:nvPr/>
        </p:nvSpPr>
        <p:spPr>
          <a:xfrm>
            <a:off x="191646" y="1661376"/>
            <a:ext cx="6870805" cy="4524315"/>
          </a:xfrm>
          <a:prstGeom prst="rect">
            <a:avLst/>
          </a:prstGeom>
          <a:noFill/>
        </p:spPr>
        <p:txBody>
          <a:bodyPr wrap="square" rtlCol="0">
            <a:spAutoFit/>
          </a:bodyPr>
          <a:lstStyle/>
          <a:p>
            <a:pPr marL="285750" indent="-285750">
              <a:buFont typeface="Calibri" panose="020F0502020204030204" pitchFamily="34" charset="0"/>
              <a:buChar char="*"/>
            </a:pPr>
            <a:r>
              <a:rPr lang="en-GB" sz="2400" dirty="0"/>
              <a:t>Northern and southern panel</a:t>
            </a:r>
          </a:p>
          <a:p>
            <a:pPr marL="285750" indent="-285750">
              <a:buFont typeface="Calibri" panose="020F0502020204030204" pitchFamily="34" charset="0"/>
              <a:buChar char="*"/>
            </a:pPr>
            <a:r>
              <a:rPr lang="en-GB" sz="2400" dirty="0"/>
              <a:t>Divided into 24 sections </a:t>
            </a:r>
          </a:p>
          <a:p>
            <a:pPr marL="285750" indent="-285750">
              <a:buFont typeface="Calibri" panose="020F0502020204030204" pitchFamily="34" charset="0"/>
              <a:buChar char="*"/>
            </a:pPr>
            <a:r>
              <a:rPr lang="en-GB" sz="2400" dirty="0"/>
              <a:t>Lunar cycles</a:t>
            </a:r>
          </a:p>
          <a:p>
            <a:pPr marL="285750" indent="-285750">
              <a:buFont typeface="Calibri" panose="020F0502020204030204" pitchFamily="34" charset="0"/>
              <a:buChar char="*"/>
            </a:pPr>
            <a:r>
              <a:rPr lang="en-GB" sz="2400" dirty="0"/>
              <a:t>Egyptian deities</a:t>
            </a:r>
          </a:p>
          <a:p>
            <a:pPr marL="285750" indent="-285750">
              <a:buFont typeface="Calibri" panose="020F0502020204030204" pitchFamily="34" charset="0"/>
              <a:buChar char="*"/>
            </a:pPr>
            <a:endParaRPr lang="en-GB" sz="2400" dirty="0"/>
          </a:p>
          <a:p>
            <a:pPr marL="285750" indent="-285750">
              <a:buFont typeface="Calibri" panose="020F0502020204030204" pitchFamily="34" charset="0"/>
              <a:buChar char="*"/>
            </a:pPr>
            <a:r>
              <a:rPr lang="en-GB" sz="2400" dirty="0"/>
              <a:t>Sirius, Orion, </a:t>
            </a:r>
            <a:r>
              <a:rPr lang="en-GB" sz="2400" dirty="0" err="1"/>
              <a:t>Ursa</a:t>
            </a:r>
            <a:r>
              <a:rPr lang="en-GB" sz="2400" dirty="0"/>
              <a:t> Major and Draco are identifiable in the diagram and they possibly refer to the inundation season (July-October)</a:t>
            </a:r>
          </a:p>
          <a:p>
            <a:pPr marL="285750" indent="-285750">
              <a:buFont typeface="Calibri" panose="020F0502020204030204" pitchFamily="34" charset="0"/>
              <a:buChar char="*"/>
            </a:pPr>
            <a:endParaRPr lang="en-GB" sz="2400" dirty="0"/>
          </a:p>
          <a:p>
            <a:pPr marL="285750" indent="-285750">
              <a:buFont typeface="Calibri" panose="020F0502020204030204" pitchFamily="34" charset="0"/>
              <a:buChar char="*"/>
            </a:pPr>
            <a:r>
              <a:rPr lang="en-GB" sz="2400" dirty="0"/>
              <a:t>The planting season (November-February) and the harvesting season (March-June) are also represented in the diagram.</a:t>
            </a:r>
          </a:p>
        </p:txBody>
      </p:sp>
    </p:spTree>
    <p:extLst>
      <p:ext uri="{BB962C8B-B14F-4D97-AF65-F5344CB8AC3E}">
        <p14:creationId xmlns:p14="http://schemas.microsoft.com/office/powerpoint/2010/main" val="77531662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2D81690D-CE2C-4E94-8A25-9F8E467E908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a:ln>
            <a:solidFill>
              <a:srgbClr val="FF0000"/>
            </a:solidFill>
          </a:ln>
        </p:spPr>
      </p:pic>
      <p:pic>
        <p:nvPicPr>
          <p:cNvPr id="4" name="Picture 3">
            <a:extLst>
              <a:ext uri="{FF2B5EF4-FFF2-40B4-BE49-F238E27FC236}">
                <a16:creationId xmlns:a16="http://schemas.microsoft.com/office/drawing/2014/main" id="{899D0212-9028-4920-8414-AC8CB56025A8}"/>
              </a:ext>
            </a:extLst>
          </p:cNvPr>
          <p:cNvPicPr>
            <a:picLocks noChangeAspect="1"/>
          </p:cNvPicPr>
          <p:nvPr/>
        </p:nvPicPr>
        <p:blipFill>
          <a:blip r:embed="rId3"/>
          <a:stretch>
            <a:fillRect/>
          </a:stretch>
        </p:blipFill>
        <p:spPr>
          <a:xfrm>
            <a:off x="0" y="207499"/>
            <a:ext cx="12192000" cy="365760"/>
          </a:xfrm>
          <a:prstGeom prst="rect">
            <a:avLst/>
          </a:prstGeom>
        </p:spPr>
      </p:pic>
      <p:pic>
        <p:nvPicPr>
          <p:cNvPr id="5" name="Picture 4">
            <a:extLst>
              <a:ext uri="{FF2B5EF4-FFF2-40B4-BE49-F238E27FC236}">
                <a16:creationId xmlns:a16="http://schemas.microsoft.com/office/drawing/2014/main" id="{16B6FE87-6C6D-4B2D-83C2-49E0F831FD6C}"/>
              </a:ext>
            </a:extLst>
          </p:cNvPr>
          <p:cNvPicPr>
            <a:picLocks noChangeAspect="1"/>
          </p:cNvPicPr>
          <p:nvPr/>
        </p:nvPicPr>
        <p:blipFill>
          <a:blip r:embed="rId3"/>
          <a:stretch>
            <a:fillRect/>
          </a:stretch>
        </p:blipFill>
        <p:spPr>
          <a:xfrm>
            <a:off x="0" y="6272432"/>
            <a:ext cx="12192000" cy="365760"/>
          </a:xfrm>
          <a:prstGeom prst="rect">
            <a:avLst/>
          </a:prstGeom>
        </p:spPr>
      </p:pic>
      <p:sp>
        <p:nvSpPr>
          <p:cNvPr id="6" name="TextBox 5">
            <a:extLst>
              <a:ext uri="{FF2B5EF4-FFF2-40B4-BE49-F238E27FC236}">
                <a16:creationId xmlns:a16="http://schemas.microsoft.com/office/drawing/2014/main" id="{614694BF-3AE8-4BA3-90BD-D3928C0F2830}"/>
              </a:ext>
            </a:extLst>
          </p:cNvPr>
          <p:cNvSpPr txBox="1"/>
          <p:nvPr/>
        </p:nvSpPr>
        <p:spPr>
          <a:xfrm>
            <a:off x="219780" y="573259"/>
            <a:ext cx="6771861" cy="923330"/>
          </a:xfrm>
          <a:prstGeom prst="rect">
            <a:avLst/>
          </a:prstGeom>
          <a:noFill/>
        </p:spPr>
        <p:txBody>
          <a:bodyPr wrap="square" rtlCol="0">
            <a:spAutoFit/>
          </a:bodyPr>
          <a:lstStyle/>
          <a:p>
            <a:r>
              <a:rPr lang="en-GB" sz="5400" u="sng" dirty="0">
                <a:latin typeface="Aldhabi" panose="01000000000000000000" pitchFamily="2" charset="-78"/>
                <a:cs typeface="Aldhabi" panose="01000000000000000000" pitchFamily="2" charset="-78"/>
              </a:rPr>
              <a:t>Astronomical ceilings</a:t>
            </a:r>
          </a:p>
        </p:txBody>
      </p:sp>
      <p:pic>
        <p:nvPicPr>
          <p:cNvPr id="7" name="Picture 6">
            <a:extLst>
              <a:ext uri="{FF2B5EF4-FFF2-40B4-BE49-F238E27FC236}">
                <a16:creationId xmlns:a16="http://schemas.microsoft.com/office/drawing/2014/main" id="{1EA128C8-DFC1-44A8-B78C-9B1AADCBEFAD}"/>
              </a:ext>
            </a:extLst>
          </p:cNvPr>
          <p:cNvPicPr>
            <a:picLocks noChangeAspect="1"/>
          </p:cNvPicPr>
          <p:nvPr/>
        </p:nvPicPr>
        <p:blipFill rotWithShape="1">
          <a:blip r:embed="rId4">
            <a:extLst>
              <a:ext uri="{28A0092B-C50C-407E-A947-70E740481C1C}">
                <a14:useLocalDpi xmlns:a14="http://schemas.microsoft.com/office/drawing/2010/main" val="0"/>
              </a:ext>
            </a:extLst>
          </a:blip>
          <a:srcRect r="6869" b="27131"/>
          <a:stretch/>
        </p:blipFill>
        <p:spPr>
          <a:xfrm>
            <a:off x="329866" y="1543605"/>
            <a:ext cx="7197700" cy="2825021"/>
          </a:xfrm>
          <a:prstGeom prst="rect">
            <a:avLst/>
          </a:prstGeom>
        </p:spPr>
      </p:pic>
      <p:sp>
        <p:nvSpPr>
          <p:cNvPr id="8" name="TextBox 7">
            <a:extLst>
              <a:ext uri="{FF2B5EF4-FFF2-40B4-BE49-F238E27FC236}">
                <a16:creationId xmlns:a16="http://schemas.microsoft.com/office/drawing/2014/main" id="{DA5903B7-023E-43F9-A611-21B41A813D3D}"/>
              </a:ext>
            </a:extLst>
          </p:cNvPr>
          <p:cNvSpPr txBox="1"/>
          <p:nvPr/>
        </p:nvSpPr>
        <p:spPr>
          <a:xfrm>
            <a:off x="5551492" y="4388518"/>
            <a:ext cx="2171607" cy="2492990"/>
          </a:xfrm>
          <a:prstGeom prst="rect">
            <a:avLst/>
          </a:prstGeom>
          <a:noFill/>
        </p:spPr>
        <p:txBody>
          <a:bodyPr wrap="square" rtlCol="0">
            <a:spAutoFit/>
          </a:bodyPr>
          <a:lstStyle/>
          <a:p>
            <a:r>
              <a:rPr lang="en-GB" sz="2000" b="1" dirty="0"/>
              <a:t>Tomb of </a:t>
            </a:r>
            <a:r>
              <a:rPr lang="en-GB" sz="2000" b="1" dirty="0" err="1"/>
              <a:t>Seti</a:t>
            </a:r>
            <a:r>
              <a:rPr lang="en-GB" sz="2000" b="1" dirty="0"/>
              <a:t> I</a:t>
            </a:r>
          </a:p>
          <a:p>
            <a:r>
              <a:rPr lang="en-GB" sz="2000" dirty="0"/>
              <a:t>Jean-Pierre </a:t>
            </a:r>
            <a:r>
              <a:rPr lang="en-GB" sz="2000" dirty="0" err="1"/>
              <a:t>Dalbéra</a:t>
            </a:r>
            <a:endParaRPr lang="en-GB" sz="2000" dirty="0"/>
          </a:p>
          <a:p>
            <a:r>
              <a:rPr lang="en-GB" sz="2000" dirty="0"/>
              <a:t>New Kingdom</a:t>
            </a:r>
          </a:p>
          <a:p>
            <a:r>
              <a:rPr lang="en-GB" sz="2000" dirty="0"/>
              <a:t>19th Dynasty</a:t>
            </a:r>
          </a:p>
          <a:p>
            <a:r>
              <a:rPr lang="en-GB" sz="2000" dirty="0"/>
              <a:t>Ca. 1294-1279 BC </a:t>
            </a:r>
          </a:p>
          <a:p>
            <a:endParaRPr lang="en-GB" dirty="0"/>
          </a:p>
          <a:p>
            <a:endParaRPr lang="en-GB" dirty="0"/>
          </a:p>
        </p:txBody>
      </p:sp>
      <p:sp>
        <p:nvSpPr>
          <p:cNvPr id="9" name="TextBox 8">
            <a:extLst>
              <a:ext uri="{FF2B5EF4-FFF2-40B4-BE49-F238E27FC236}">
                <a16:creationId xmlns:a16="http://schemas.microsoft.com/office/drawing/2014/main" id="{BDA1E9F8-4CB4-4B53-B668-945400FCB0CE}"/>
              </a:ext>
            </a:extLst>
          </p:cNvPr>
          <p:cNvSpPr txBox="1"/>
          <p:nvPr/>
        </p:nvSpPr>
        <p:spPr>
          <a:xfrm>
            <a:off x="2844644" y="4880872"/>
            <a:ext cx="1472417" cy="1015663"/>
          </a:xfrm>
          <a:prstGeom prst="rect">
            <a:avLst/>
          </a:prstGeom>
          <a:noFill/>
          <a:ln>
            <a:solidFill>
              <a:srgbClr val="C00000"/>
            </a:solidFill>
          </a:ln>
        </p:spPr>
        <p:txBody>
          <a:bodyPr wrap="square" rtlCol="0">
            <a:spAutoFit/>
          </a:bodyPr>
          <a:lstStyle/>
          <a:p>
            <a:r>
              <a:rPr lang="en-GB" sz="2000" dirty="0"/>
              <a:t>Horus, Seth, </a:t>
            </a:r>
          </a:p>
          <a:p>
            <a:r>
              <a:rPr lang="en-GB" sz="2000" dirty="0"/>
              <a:t>Nephthys </a:t>
            </a:r>
          </a:p>
          <a:p>
            <a:r>
              <a:rPr lang="en-GB" sz="2000" dirty="0"/>
              <a:t>and Isis</a:t>
            </a:r>
          </a:p>
        </p:txBody>
      </p:sp>
      <p:cxnSp>
        <p:nvCxnSpPr>
          <p:cNvPr id="11" name="Straight Arrow Connector 10">
            <a:extLst>
              <a:ext uri="{FF2B5EF4-FFF2-40B4-BE49-F238E27FC236}">
                <a16:creationId xmlns:a16="http://schemas.microsoft.com/office/drawing/2014/main" id="{3923C003-82D4-4CF7-AFA1-EFFF2C6DF4C2}"/>
              </a:ext>
            </a:extLst>
          </p:cNvPr>
          <p:cNvCxnSpPr>
            <a:stCxn id="9" idx="0"/>
          </p:cNvCxnSpPr>
          <p:nvPr/>
        </p:nvCxnSpPr>
        <p:spPr>
          <a:xfrm flipH="1" flipV="1">
            <a:off x="3580852" y="4593526"/>
            <a:ext cx="1" cy="287346"/>
          </a:xfrm>
          <a:prstGeom prst="straightConnector1">
            <a:avLst/>
          </a:prstGeom>
          <a:ln>
            <a:solidFill>
              <a:srgbClr val="C00000"/>
            </a:solidFill>
            <a:tailEnd type="triangle"/>
          </a:ln>
        </p:spPr>
        <p:style>
          <a:lnRef idx="1">
            <a:schemeClr val="accent1"/>
          </a:lnRef>
          <a:fillRef idx="0">
            <a:schemeClr val="accent1"/>
          </a:fillRef>
          <a:effectRef idx="0">
            <a:schemeClr val="accent1"/>
          </a:effectRef>
          <a:fontRef idx="minor">
            <a:schemeClr val="tx1"/>
          </a:fontRef>
        </p:style>
      </p:cxnSp>
      <p:sp>
        <p:nvSpPr>
          <p:cNvPr id="12" name="TextBox 11">
            <a:extLst>
              <a:ext uri="{FF2B5EF4-FFF2-40B4-BE49-F238E27FC236}">
                <a16:creationId xmlns:a16="http://schemas.microsoft.com/office/drawing/2014/main" id="{9EF2BD20-BFC7-4E47-85A6-ED929A31329C}"/>
              </a:ext>
            </a:extLst>
          </p:cNvPr>
          <p:cNvSpPr txBox="1"/>
          <p:nvPr/>
        </p:nvSpPr>
        <p:spPr>
          <a:xfrm>
            <a:off x="7737394" y="1372220"/>
            <a:ext cx="3912688" cy="4524315"/>
          </a:xfrm>
          <a:prstGeom prst="rect">
            <a:avLst/>
          </a:prstGeom>
          <a:noFill/>
        </p:spPr>
        <p:txBody>
          <a:bodyPr wrap="square" rtlCol="0">
            <a:spAutoFit/>
          </a:bodyPr>
          <a:lstStyle/>
          <a:p>
            <a:pPr marL="285750" indent="-285750">
              <a:buFont typeface="Calibri" panose="020F0502020204030204" pitchFamily="34" charset="0"/>
              <a:buChar char="*"/>
            </a:pPr>
            <a:r>
              <a:rPr lang="en-GB" sz="2400" dirty="0"/>
              <a:t>Shows a personified form of the stars and constellations.</a:t>
            </a:r>
          </a:p>
          <a:p>
            <a:pPr marL="285750" indent="-285750">
              <a:buFont typeface="Calibri" panose="020F0502020204030204" pitchFamily="34" charset="0"/>
              <a:buChar char="*"/>
            </a:pPr>
            <a:endParaRPr lang="en-GB" sz="2400" dirty="0"/>
          </a:p>
          <a:p>
            <a:pPr marL="285750" indent="-285750">
              <a:buFont typeface="Calibri" panose="020F0502020204030204" pitchFamily="34" charset="0"/>
              <a:buChar char="*"/>
            </a:pPr>
            <a:r>
              <a:rPr lang="en-GB" sz="2400" dirty="0"/>
              <a:t>Again it is divided into columns to represent the calendar.</a:t>
            </a:r>
          </a:p>
          <a:p>
            <a:pPr marL="285750" indent="-285750">
              <a:buFont typeface="Calibri" panose="020F0502020204030204" pitchFamily="34" charset="0"/>
              <a:buChar char="*"/>
            </a:pPr>
            <a:endParaRPr lang="en-GB" sz="2400" dirty="0"/>
          </a:p>
          <a:p>
            <a:pPr marL="285750" indent="-285750">
              <a:buFont typeface="Calibri" panose="020F0502020204030204" pitchFamily="34" charset="0"/>
              <a:buChar char="*"/>
            </a:pPr>
            <a:r>
              <a:rPr lang="en-GB" sz="2400" dirty="0"/>
              <a:t>Visually, it differs from that of </a:t>
            </a:r>
            <a:r>
              <a:rPr lang="en-GB" sz="2400" dirty="0" err="1"/>
              <a:t>Senenmut’s</a:t>
            </a:r>
            <a:r>
              <a:rPr lang="en-GB" sz="2400" dirty="0"/>
              <a:t> ceiling, but it largely contains the same content</a:t>
            </a:r>
            <a:r>
              <a:rPr lang="en-GB" sz="2000" dirty="0"/>
              <a:t>.</a:t>
            </a:r>
          </a:p>
        </p:txBody>
      </p:sp>
    </p:spTree>
    <p:extLst>
      <p:ext uri="{BB962C8B-B14F-4D97-AF65-F5344CB8AC3E}">
        <p14:creationId xmlns:p14="http://schemas.microsoft.com/office/powerpoint/2010/main" val="423834660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2D81690D-CE2C-4E94-8A25-9F8E467E908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3851"/>
            <a:ext cx="12192000" cy="6858000"/>
          </a:xfrm>
          <a:prstGeom prst="rect">
            <a:avLst/>
          </a:prstGeom>
        </p:spPr>
      </p:pic>
      <p:pic>
        <p:nvPicPr>
          <p:cNvPr id="4" name="Picture 3">
            <a:extLst>
              <a:ext uri="{FF2B5EF4-FFF2-40B4-BE49-F238E27FC236}">
                <a16:creationId xmlns:a16="http://schemas.microsoft.com/office/drawing/2014/main" id="{899D0212-9028-4920-8414-AC8CB56025A8}"/>
              </a:ext>
            </a:extLst>
          </p:cNvPr>
          <p:cNvPicPr>
            <a:picLocks noChangeAspect="1"/>
          </p:cNvPicPr>
          <p:nvPr/>
        </p:nvPicPr>
        <p:blipFill>
          <a:blip r:embed="rId3"/>
          <a:stretch>
            <a:fillRect/>
          </a:stretch>
        </p:blipFill>
        <p:spPr>
          <a:xfrm>
            <a:off x="0" y="207499"/>
            <a:ext cx="12192000" cy="365760"/>
          </a:xfrm>
          <a:prstGeom prst="rect">
            <a:avLst/>
          </a:prstGeom>
        </p:spPr>
      </p:pic>
      <p:pic>
        <p:nvPicPr>
          <p:cNvPr id="5" name="Picture 4">
            <a:extLst>
              <a:ext uri="{FF2B5EF4-FFF2-40B4-BE49-F238E27FC236}">
                <a16:creationId xmlns:a16="http://schemas.microsoft.com/office/drawing/2014/main" id="{16B6FE87-6C6D-4B2D-83C2-49E0F831FD6C}"/>
              </a:ext>
            </a:extLst>
          </p:cNvPr>
          <p:cNvPicPr>
            <a:picLocks noChangeAspect="1"/>
          </p:cNvPicPr>
          <p:nvPr/>
        </p:nvPicPr>
        <p:blipFill>
          <a:blip r:embed="rId3"/>
          <a:stretch>
            <a:fillRect/>
          </a:stretch>
        </p:blipFill>
        <p:spPr>
          <a:xfrm>
            <a:off x="0" y="6272432"/>
            <a:ext cx="12192000" cy="365760"/>
          </a:xfrm>
          <a:prstGeom prst="rect">
            <a:avLst/>
          </a:prstGeom>
        </p:spPr>
      </p:pic>
      <p:sp>
        <p:nvSpPr>
          <p:cNvPr id="2" name="TextBox 1">
            <a:extLst>
              <a:ext uri="{FF2B5EF4-FFF2-40B4-BE49-F238E27FC236}">
                <a16:creationId xmlns:a16="http://schemas.microsoft.com/office/drawing/2014/main" id="{EACEF698-4409-4771-8DED-526B67DFBC0C}"/>
              </a:ext>
            </a:extLst>
          </p:cNvPr>
          <p:cNvSpPr txBox="1"/>
          <p:nvPr/>
        </p:nvSpPr>
        <p:spPr>
          <a:xfrm>
            <a:off x="126813" y="573259"/>
            <a:ext cx="4585252" cy="923330"/>
          </a:xfrm>
          <a:prstGeom prst="rect">
            <a:avLst/>
          </a:prstGeom>
          <a:noFill/>
        </p:spPr>
        <p:txBody>
          <a:bodyPr wrap="square" rtlCol="0">
            <a:spAutoFit/>
          </a:bodyPr>
          <a:lstStyle/>
          <a:p>
            <a:r>
              <a:rPr lang="en-GB" sz="5400" u="sng" dirty="0">
                <a:latin typeface="Aldhabi" panose="01000000000000000000" pitchFamily="2" charset="-78"/>
                <a:cs typeface="Aldhabi" panose="01000000000000000000" pitchFamily="2" charset="-78"/>
              </a:rPr>
              <a:t>Astronomical ceilings </a:t>
            </a:r>
          </a:p>
        </p:txBody>
      </p:sp>
      <p:pic>
        <p:nvPicPr>
          <p:cNvPr id="9" name="Picture 8">
            <a:extLst>
              <a:ext uri="{FF2B5EF4-FFF2-40B4-BE49-F238E27FC236}">
                <a16:creationId xmlns:a16="http://schemas.microsoft.com/office/drawing/2014/main" id="{F7DA4BA4-0C32-4A66-B701-037C331DCC23}"/>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329967" y="1496589"/>
            <a:ext cx="3529098" cy="2326310"/>
          </a:xfrm>
          <a:prstGeom prst="rect">
            <a:avLst/>
          </a:prstGeom>
        </p:spPr>
      </p:pic>
      <p:pic>
        <p:nvPicPr>
          <p:cNvPr id="11" name="Picture 10">
            <a:extLst>
              <a:ext uri="{FF2B5EF4-FFF2-40B4-BE49-F238E27FC236}">
                <a16:creationId xmlns:a16="http://schemas.microsoft.com/office/drawing/2014/main" id="{7A3EC195-95DE-4EC7-B7C5-ED655E7478A2}"/>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49335" y="1496589"/>
            <a:ext cx="3901440" cy="2246376"/>
          </a:xfrm>
          <a:prstGeom prst="rect">
            <a:avLst/>
          </a:prstGeom>
        </p:spPr>
      </p:pic>
      <p:pic>
        <p:nvPicPr>
          <p:cNvPr id="13" name="Picture 12">
            <a:extLst>
              <a:ext uri="{FF2B5EF4-FFF2-40B4-BE49-F238E27FC236}">
                <a16:creationId xmlns:a16="http://schemas.microsoft.com/office/drawing/2014/main" id="{97F5B423-3DB2-41F7-9510-4C67FD513484}"/>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4239651" y="3822899"/>
            <a:ext cx="3901440" cy="2270760"/>
          </a:xfrm>
          <a:prstGeom prst="rect">
            <a:avLst/>
          </a:prstGeom>
        </p:spPr>
      </p:pic>
      <p:sp>
        <p:nvSpPr>
          <p:cNvPr id="14" name="TextBox 13">
            <a:extLst>
              <a:ext uri="{FF2B5EF4-FFF2-40B4-BE49-F238E27FC236}">
                <a16:creationId xmlns:a16="http://schemas.microsoft.com/office/drawing/2014/main" id="{368000D5-5B29-4A97-B8C2-BCDBBF241D15}"/>
              </a:ext>
            </a:extLst>
          </p:cNvPr>
          <p:cNvSpPr txBox="1"/>
          <p:nvPr/>
        </p:nvSpPr>
        <p:spPr>
          <a:xfrm>
            <a:off x="4712065" y="1773336"/>
            <a:ext cx="2956612" cy="1569660"/>
          </a:xfrm>
          <a:prstGeom prst="rect">
            <a:avLst/>
          </a:prstGeom>
          <a:noFill/>
        </p:spPr>
        <p:txBody>
          <a:bodyPr wrap="square" rtlCol="0">
            <a:spAutoFit/>
          </a:bodyPr>
          <a:lstStyle/>
          <a:p>
            <a:r>
              <a:rPr lang="en-GB" sz="2400" b="1" dirty="0"/>
              <a:t>Temple of </a:t>
            </a:r>
            <a:r>
              <a:rPr lang="en-GB" sz="2400" b="1" dirty="0" err="1"/>
              <a:t>Dendera</a:t>
            </a:r>
            <a:endParaRPr lang="en-GB" sz="2400" b="1" dirty="0"/>
          </a:p>
          <a:p>
            <a:r>
              <a:rPr lang="en-GB" sz="2400" dirty="0"/>
              <a:t>Mick </a:t>
            </a:r>
            <a:r>
              <a:rPr lang="en-GB" sz="2400" dirty="0" err="1"/>
              <a:t>Palarczyk</a:t>
            </a:r>
            <a:endParaRPr lang="en-GB" sz="2400" dirty="0"/>
          </a:p>
          <a:p>
            <a:r>
              <a:rPr lang="en-GB" sz="2400" dirty="0"/>
              <a:t>Middle Kingdom</a:t>
            </a:r>
          </a:p>
          <a:p>
            <a:r>
              <a:rPr lang="en-GB" sz="2400" dirty="0"/>
              <a:t>Ca. 2030 and 1650 BC</a:t>
            </a:r>
          </a:p>
        </p:txBody>
      </p:sp>
      <p:sp>
        <p:nvSpPr>
          <p:cNvPr id="15" name="TextBox 14">
            <a:extLst>
              <a:ext uri="{FF2B5EF4-FFF2-40B4-BE49-F238E27FC236}">
                <a16:creationId xmlns:a16="http://schemas.microsoft.com/office/drawing/2014/main" id="{BAEDDB7F-D7BD-472F-A7A1-F9177E0DB89D}"/>
              </a:ext>
            </a:extLst>
          </p:cNvPr>
          <p:cNvSpPr txBox="1"/>
          <p:nvPr/>
        </p:nvSpPr>
        <p:spPr>
          <a:xfrm>
            <a:off x="369680" y="4261453"/>
            <a:ext cx="3170507" cy="1569660"/>
          </a:xfrm>
          <a:prstGeom prst="rect">
            <a:avLst/>
          </a:prstGeom>
          <a:noFill/>
        </p:spPr>
        <p:txBody>
          <a:bodyPr wrap="square" rtlCol="0">
            <a:spAutoFit/>
          </a:bodyPr>
          <a:lstStyle/>
          <a:p>
            <a:pPr marL="285750" indent="-285750">
              <a:buFont typeface="Calibri" panose="020F0502020204030204" pitchFamily="34" charset="0"/>
              <a:buChar char="*"/>
            </a:pPr>
            <a:r>
              <a:rPr lang="en-GB" sz="2400" dirty="0"/>
              <a:t>The ceiling consists of seven separate strips, all relating to specific aspects of the sky. </a:t>
            </a:r>
          </a:p>
        </p:txBody>
      </p:sp>
      <p:sp>
        <p:nvSpPr>
          <p:cNvPr id="16" name="TextBox 15">
            <a:extLst>
              <a:ext uri="{FF2B5EF4-FFF2-40B4-BE49-F238E27FC236}">
                <a16:creationId xmlns:a16="http://schemas.microsoft.com/office/drawing/2014/main" id="{12E5A97A-9981-4472-99E5-1C9821A03D09}"/>
              </a:ext>
            </a:extLst>
          </p:cNvPr>
          <p:cNvSpPr txBox="1"/>
          <p:nvPr/>
        </p:nvSpPr>
        <p:spPr>
          <a:xfrm>
            <a:off x="8401996" y="4154667"/>
            <a:ext cx="3529098" cy="1938992"/>
          </a:xfrm>
          <a:prstGeom prst="rect">
            <a:avLst/>
          </a:prstGeom>
          <a:noFill/>
        </p:spPr>
        <p:txBody>
          <a:bodyPr wrap="square" rtlCol="0">
            <a:spAutoFit/>
          </a:bodyPr>
          <a:lstStyle/>
          <a:p>
            <a:pPr marL="285750" indent="-285750">
              <a:buFont typeface="Calibri" panose="020F0502020204030204" pitchFamily="34" charset="0"/>
              <a:buChar char="*"/>
            </a:pPr>
            <a:r>
              <a:rPr lang="en-GB" sz="2400" dirty="0"/>
              <a:t>Differs from the previous astronomical ceilings as it is filled with strange creatures as opposed to the deities.</a:t>
            </a:r>
          </a:p>
        </p:txBody>
      </p:sp>
    </p:spTree>
    <p:extLst>
      <p:ext uri="{BB962C8B-B14F-4D97-AF65-F5344CB8AC3E}">
        <p14:creationId xmlns:p14="http://schemas.microsoft.com/office/powerpoint/2010/main" val="70758371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2D81690D-CE2C-4E94-8A25-9F8E467E908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pic>
        <p:nvPicPr>
          <p:cNvPr id="4" name="Picture 3">
            <a:extLst>
              <a:ext uri="{FF2B5EF4-FFF2-40B4-BE49-F238E27FC236}">
                <a16:creationId xmlns:a16="http://schemas.microsoft.com/office/drawing/2014/main" id="{899D0212-9028-4920-8414-AC8CB56025A8}"/>
              </a:ext>
            </a:extLst>
          </p:cNvPr>
          <p:cNvPicPr>
            <a:picLocks noChangeAspect="1"/>
          </p:cNvPicPr>
          <p:nvPr/>
        </p:nvPicPr>
        <p:blipFill>
          <a:blip r:embed="rId4"/>
          <a:stretch>
            <a:fillRect/>
          </a:stretch>
        </p:blipFill>
        <p:spPr>
          <a:xfrm>
            <a:off x="0" y="207499"/>
            <a:ext cx="12192000" cy="365760"/>
          </a:xfrm>
          <a:prstGeom prst="rect">
            <a:avLst/>
          </a:prstGeom>
        </p:spPr>
      </p:pic>
      <p:pic>
        <p:nvPicPr>
          <p:cNvPr id="5" name="Picture 4">
            <a:extLst>
              <a:ext uri="{FF2B5EF4-FFF2-40B4-BE49-F238E27FC236}">
                <a16:creationId xmlns:a16="http://schemas.microsoft.com/office/drawing/2014/main" id="{16B6FE87-6C6D-4B2D-83C2-49E0F831FD6C}"/>
              </a:ext>
            </a:extLst>
          </p:cNvPr>
          <p:cNvPicPr>
            <a:picLocks noChangeAspect="1"/>
          </p:cNvPicPr>
          <p:nvPr/>
        </p:nvPicPr>
        <p:blipFill>
          <a:blip r:embed="rId4"/>
          <a:stretch>
            <a:fillRect/>
          </a:stretch>
        </p:blipFill>
        <p:spPr>
          <a:xfrm>
            <a:off x="0" y="6272432"/>
            <a:ext cx="12192000" cy="365760"/>
          </a:xfrm>
          <a:prstGeom prst="rect">
            <a:avLst/>
          </a:prstGeom>
        </p:spPr>
      </p:pic>
      <p:sp>
        <p:nvSpPr>
          <p:cNvPr id="2" name="TextBox 1">
            <a:extLst>
              <a:ext uri="{FF2B5EF4-FFF2-40B4-BE49-F238E27FC236}">
                <a16:creationId xmlns:a16="http://schemas.microsoft.com/office/drawing/2014/main" id="{08B9C4B1-F556-4ECB-A4F1-C78A58D4A148}"/>
              </a:ext>
            </a:extLst>
          </p:cNvPr>
          <p:cNvSpPr txBox="1"/>
          <p:nvPr/>
        </p:nvSpPr>
        <p:spPr>
          <a:xfrm>
            <a:off x="264228" y="573259"/>
            <a:ext cx="2782957" cy="923330"/>
          </a:xfrm>
          <a:prstGeom prst="rect">
            <a:avLst/>
          </a:prstGeom>
          <a:noFill/>
        </p:spPr>
        <p:txBody>
          <a:bodyPr wrap="square" rtlCol="0">
            <a:spAutoFit/>
          </a:bodyPr>
          <a:lstStyle/>
          <a:p>
            <a:r>
              <a:rPr lang="en-GB" sz="5400" u="sng" dirty="0">
                <a:latin typeface="Aldhabi" panose="01000000000000000000" pitchFamily="2" charset="-78"/>
                <a:cs typeface="Aldhabi" panose="01000000000000000000" pitchFamily="2" charset="-78"/>
              </a:rPr>
              <a:t>Astronomy</a:t>
            </a:r>
            <a:r>
              <a:rPr lang="en-GB" dirty="0"/>
              <a:t> </a:t>
            </a:r>
          </a:p>
        </p:txBody>
      </p:sp>
      <p:sp>
        <p:nvSpPr>
          <p:cNvPr id="6" name="TextBox 5">
            <a:extLst>
              <a:ext uri="{FF2B5EF4-FFF2-40B4-BE49-F238E27FC236}">
                <a16:creationId xmlns:a16="http://schemas.microsoft.com/office/drawing/2014/main" id="{ED60FE6E-91CA-47D8-B307-B7CABF4E0AFA}"/>
              </a:ext>
            </a:extLst>
          </p:cNvPr>
          <p:cNvSpPr txBox="1"/>
          <p:nvPr/>
        </p:nvSpPr>
        <p:spPr>
          <a:xfrm>
            <a:off x="264229" y="1479171"/>
            <a:ext cx="9584310" cy="6370975"/>
          </a:xfrm>
          <a:prstGeom prst="rect">
            <a:avLst/>
          </a:prstGeom>
          <a:noFill/>
        </p:spPr>
        <p:txBody>
          <a:bodyPr wrap="square" rtlCol="0">
            <a:spAutoFit/>
          </a:bodyPr>
          <a:lstStyle/>
          <a:p>
            <a:r>
              <a:rPr lang="en-GB" sz="2000" b="1" dirty="0"/>
              <a:t>Egyptian Calendar</a:t>
            </a:r>
          </a:p>
          <a:p>
            <a:endParaRPr lang="en-GB" sz="2000" b="1" dirty="0"/>
          </a:p>
          <a:p>
            <a:pPr marL="342900" indent="-342900">
              <a:buFont typeface="Calibri" panose="020F0502020204030204" pitchFamily="34" charset="0"/>
              <a:buChar char="*"/>
            </a:pPr>
            <a:r>
              <a:rPr lang="en-GB" sz="1600" dirty="0"/>
              <a:t>Astronomy was a useful tool in the Egyptians’ daily life.</a:t>
            </a:r>
          </a:p>
          <a:p>
            <a:pPr marL="342900" indent="-342900">
              <a:buFont typeface="Calibri" panose="020F0502020204030204" pitchFamily="34" charset="0"/>
              <a:buChar char="*"/>
            </a:pPr>
            <a:endParaRPr lang="en-GB" sz="1600" dirty="0"/>
          </a:p>
          <a:p>
            <a:pPr marL="342900" indent="-342900">
              <a:buFont typeface="Calibri" panose="020F0502020204030204" pitchFamily="34" charset="0"/>
              <a:buChar char="*"/>
            </a:pPr>
            <a:r>
              <a:rPr lang="en-GB" sz="1600" dirty="0"/>
              <a:t>It allowed for the Egyptians to understand time, enabled them to split the calendar for harvesting seasons, so allowed for a routine in agriculture.</a:t>
            </a:r>
          </a:p>
          <a:p>
            <a:pPr marL="342900" indent="-342900">
              <a:buFont typeface="Calibri" panose="020F0502020204030204" pitchFamily="34" charset="0"/>
              <a:buChar char="*"/>
            </a:pPr>
            <a:endParaRPr lang="en-GB" sz="1600" dirty="0"/>
          </a:p>
          <a:p>
            <a:pPr marL="342900" indent="-342900">
              <a:buFont typeface="Calibri" panose="020F0502020204030204" pitchFamily="34" charset="0"/>
              <a:buChar char="*"/>
            </a:pPr>
            <a:r>
              <a:rPr lang="en-GB" sz="1600" dirty="0"/>
              <a:t>Star clocks were developed which were important to ensure that religious activities were performed at the correct times.</a:t>
            </a:r>
          </a:p>
          <a:p>
            <a:pPr marL="342900" indent="-342900">
              <a:buFont typeface="Calibri" panose="020F0502020204030204" pitchFamily="34" charset="0"/>
              <a:buChar char="*"/>
            </a:pPr>
            <a:endParaRPr lang="en-GB" sz="1600" dirty="0"/>
          </a:p>
          <a:p>
            <a:pPr marL="342900" indent="-342900">
              <a:buFont typeface="Calibri" panose="020F0502020204030204" pitchFamily="34" charset="0"/>
              <a:buChar char="*"/>
            </a:pPr>
            <a:r>
              <a:rPr lang="en-GB" sz="1600" dirty="0"/>
              <a:t>Furthermore, it helped them to predict the inundation which is one of the most fundamental events in the Egyptian calendar.</a:t>
            </a:r>
          </a:p>
          <a:p>
            <a:pPr marL="342900" indent="-342900">
              <a:buFont typeface="Calibri" panose="020F0502020204030204" pitchFamily="34" charset="0"/>
              <a:buChar char="*"/>
            </a:pPr>
            <a:endParaRPr lang="en-GB" sz="1600" dirty="0"/>
          </a:p>
          <a:p>
            <a:pPr marL="342900" indent="-342900">
              <a:buFont typeface="Calibri" panose="020F0502020204030204" pitchFamily="34" charset="0"/>
              <a:buChar char="*"/>
            </a:pPr>
            <a:r>
              <a:rPr lang="en-GB" sz="1600" dirty="0"/>
              <a:t>The civil calendar avoided a calculation of the lunar year.</a:t>
            </a:r>
          </a:p>
          <a:p>
            <a:pPr marL="342900" indent="-342900">
              <a:buFont typeface="Calibri" panose="020F0502020204030204" pitchFamily="34" charset="0"/>
              <a:buChar char="*"/>
            </a:pPr>
            <a:endParaRPr lang="en-GB" sz="1600" dirty="0"/>
          </a:p>
          <a:p>
            <a:pPr marL="342900" indent="-342900">
              <a:buFont typeface="Calibri" panose="020F0502020204030204" pitchFamily="34" charset="0"/>
              <a:buChar char="*"/>
            </a:pPr>
            <a:r>
              <a:rPr lang="en-GB" sz="1600" dirty="0"/>
              <a:t>However, the lunar calendar was kept for religious festivals and ceremonies.</a:t>
            </a:r>
          </a:p>
          <a:p>
            <a:pPr marL="342900" indent="-342900">
              <a:buFont typeface="Calibri" panose="020F0502020204030204" pitchFamily="34" charset="0"/>
              <a:buChar char="*"/>
            </a:pPr>
            <a:endParaRPr lang="en-GB" sz="1600" dirty="0"/>
          </a:p>
          <a:p>
            <a:pPr marL="342900" indent="-342900">
              <a:buFont typeface="Calibri" panose="020F0502020204030204" pitchFamily="34" charset="0"/>
              <a:buChar char="*"/>
            </a:pPr>
            <a:r>
              <a:rPr lang="en-GB" sz="1600" dirty="0"/>
              <a:t>Sirius was used to keep the lunar calendar synchronised with the seasons. (Chadwick 2005)</a:t>
            </a:r>
          </a:p>
          <a:p>
            <a:pPr marL="342900" indent="-342900">
              <a:buFont typeface="Calibri" panose="020F0502020204030204" pitchFamily="34" charset="0"/>
              <a:buChar char="*"/>
            </a:pPr>
            <a:endParaRPr lang="en-GB" sz="1600" dirty="0"/>
          </a:p>
          <a:p>
            <a:pPr marL="342900" indent="-342900">
              <a:buFont typeface="Calibri" panose="020F0502020204030204" pitchFamily="34" charset="0"/>
              <a:buChar char="*"/>
            </a:pPr>
            <a:endParaRPr lang="en-GB" sz="1600" dirty="0"/>
          </a:p>
          <a:p>
            <a:endParaRPr lang="en-GB" sz="2000" dirty="0"/>
          </a:p>
          <a:p>
            <a:endParaRPr lang="en-GB" sz="2000" dirty="0"/>
          </a:p>
          <a:p>
            <a:endParaRPr lang="en-GB" sz="2000" b="1" dirty="0"/>
          </a:p>
          <a:p>
            <a:endParaRPr lang="en-GB" sz="2000" b="1" dirty="0"/>
          </a:p>
        </p:txBody>
      </p:sp>
    </p:spTree>
    <p:extLst>
      <p:ext uri="{BB962C8B-B14F-4D97-AF65-F5344CB8AC3E}">
        <p14:creationId xmlns:p14="http://schemas.microsoft.com/office/powerpoint/2010/main" val="121998958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2D81690D-CE2C-4E94-8A25-9F8E467E908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pic>
        <p:nvPicPr>
          <p:cNvPr id="4" name="Picture 3">
            <a:extLst>
              <a:ext uri="{FF2B5EF4-FFF2-40B4-BE49-F238E27FC236}">
                <a16:creationId xmlns:a16="http://schemas.microsoft.com/office/drawing/2014/main" id="{899D0212-9028-4920-8414-AC8CB56025A8}"/>
              </a:ext>
            </a:extLst>
          </p:cNvPr>
          <p:cNvPicPr>
            <a:picLocks noChangeAspect="1"/>
          </p:cNvPicPr>
          <p:nvPr/>
        </p:nvPicPr>
        <p:blipFill>
          <a:blip r:embed="rId3"/>
          <a:stretch>
            <a:fillRect/>
          </a:stretch>
        </p:blipFill>
        <p:spPr>
          <a:xfrm>
            <a:off x="0" y="207499"/>
            <a:ext cx="12192000" cy="365760"/>
          </a:xfrm>
          <a:prstGeom prst="rect">
            <a:avLst/>
          </a:prstGeom>
        </p:spPr>
      </p:pic>
      <p:pic>
        <p:nvPicPr>
          <p:cNvPr id="5" name="Picture 4">
            <a:extLst>
              <a:ext uri="{FF2B5EF4-FFF2-40B4-BE49-F238E27FC236}">
                <a16:creationId xmlns:a16="http://schemas.microsoft.com/office/drawing/2014/main" id="{16B6FE87-6C6D-4B2D-83C2-49E0F831FD6C}"/>
              </a:ext>
            </a:extLst>
          </p:cNvPr>
          <p:cNvPicPr>
            <a:picLocks noChangeAspect="1"/>
          </p:cNvPicPr>
          <p:nvPr/>
        </p:nvPicPr>
        <p:blipFill>
          <a:blip r:embed="rId3"/>
          <a:stretch>
            <a:fillRect/>
          </a:stretch>
        </p:blipFill>
        <p:spPr>
          <a:xfrm>
            <a:off x="0" y="6272432"/>
            <a:ext cx="12192000" cy="365760"/>
          </a:xfrm>
          <a:prstGeom prst="rect">
            <a:avLst/>
          </a:prstGeom>
        </p:spPr>
      </p:pic>
      <p:sp>
        <p:nvSpPr>
          <p:cNvPr id="2" name="TextBox 1">
            <a:extLst>
              <a:ext uri="{FF2B5EF4-FFF2-40B4-BE49-F238E27FC236}">
                <a16:creationId xmlns:a16="http://schemas.microsoft.com/office/drawing/2014/main" id="{9E2712B1-AB4A-4862-90A9-657BB5A4AAF8}"/>
              </a:ext>
            </a:extLst>
          </p:cNvPr>
          <p:cNvSpPr txBox="1"/>
          <p:nvPr/>
        </p:nvSpPr>
        <p:spPr>
          <a:xfrm>
            <a:off x="159027" y="573259"/>
            <a:ext cx="2808662" cy="923330"/>
          </a:xfrm>
          <a:prstGeom prst="rect">
            <a:avLst/>
          </a:prstGeom>
          <a:noFill/>
        </p:spPr>
        <p:txBody>
          <a:bodyPr wrap="square" rtlCol="0">
            <a:spAutoFit/>
          </a:bodyPr>
          <a:lstStyle/>
          <a:p>
            <a:r>
              <a:rPr lang="en-GB" sz="5400" u="sng" dirty="0">
                <a:latin typeface="Aldhabi" panose="01000000000000000000" pitchFamily="2" charset="-78"/>
                <a:cs typeface="Aldhabi" panose="01000000000000000000" pitchFamily="2" charset="-78"/>
              </a:rPr>
              <a:t>Pyramids </a:t>
            </a:r>
          </a:p>
        </p:txBody>
      </p:sp>
      <p:sp>
        <p:nvSpPr>
          <p:cNvPr id="6" name="TextBox 5">
            <a:extLst>
              <a:ext uri="{FF2B5EF4-FFF2-40B4-BE49-F238E27FC236}">
                <a16:creationId xmlns:a16="http://schemas.microsoft.com/office/drawing/2014/main" id="{919BD630-0D2B-493F-BEE9-1E59860774EB}"/>
              </a:ext>
            </a:extLst>
          </p:cNvPr>
          <p:cNvSpPr txBox="1"/>
          <p:nvPr/>
        </p:nvSpPr>
        <p:spPr>
          <a:xfrm>
            <a:off x="159027" y="1539183"/>
            <a:ext cx="3909390" cy="4801314"/>
          </a:xfrm>
          <a:prstGeom prst="rect">
            <a:avLst/>
          </a:prstGeom>
          <a:noFill/>
        </p:spPr>
        <p:txBody>
          <a:bodyPr wrap="square" rtlCol="0">
            <a:spAutoFit/>
          </a:bodyPr>
          <a:lstStyle/>
          <a:p>
            <a:r>
              <a:rPr lang="en-GB" b="1" dirty="0"/>
              <a:t>Use of stars in their construction</a:t>
            </a:r>
          </a:p>
          <a:p>
            <a:endParaRPr lang="en-GB" b="1" dirty="0"/>
          </a:p>
          <a:p>
            <a:pPr marL="285750" indent="-285750">
              <a:buFont typeface="Calibri" panose="020F0502020204030204" pitchFamily="34" charset="0"/>
              <a:buChar char="*"/>
            </a:pPr>
            <a:r>
              <a:rPr lang="en-GB" dirty="0"/>
              <a:t>It is believed that the stars were used in the construction of the pyramids.</a:t>
            </a:r>
          </a:p>
          <a:p>
            <a:pPr marL="285750" indent="-285750">
              <a:buFont typeface="Calibri" panose="020F0502020204030204" pitchFamily="34" charset="0"/>
              <a:buChar char="*"/>
            </a:pPr>
            <a:endParaRPr lang="en-GB" dirty="0"/>
          </a:p>
          <a:p>
            <a:pPr marL="285750" indent="-285750">
              <a:buFont typeface="Calibri" panose="020F0502020204030204" pitchFamily="34" charset="0"/>
              <a:buChar char="*"/>
            </a:pPr>
            <a:r>
              <a:rPr lang="en-GB" dirty="0"/>
              <a:t>One suggestion is that the Egyptians selected two bright stars which lay along a straight line, enabling a structure to be built in alignment with these stars (Spence 2005)</a:t>
            </a:r>
          </a:p>
          <a:p>
            <a:pPr marL="285750" indent="-285750">
              <a:buFont typeface="Calibri" panose="020F0502020204030204" pitchFamily="34" charset="0"/>
              <a:buChar char="*"/>
            </a:pPr>
            <a:endParaRPr lang="en-GB" dirty="0"/>
          </a:p>
          <a:p>
            <a:pPr marL="285750" indent="-285750">
              <a:buFont typeface="Calibri" panose="020F0502020204030204" pitchFamily="34" charset="0"/>
              <a:buChar char="*"/>
            </a:pPr>
            <a:r>
              <a:rPr lang="en-GB" dirty="0"/>
              <a:t>These circumpolar stars, known as the ‘</a:t>
            </a:r>
            <a:r>
              <a:rPr lang="en-GB" dirty="0" err="1"/>
              <a:t>Indestructibles</a:t>
            </a:r>
            <a:r>
              <a:rPr lang="en-GB" dirty="0"/>
              <a:t>’, were important as they were associated with eternity and where the king would dwell after death. </a:t>
            </a:r>
          </a:p>
        </p:txBody>
      </p:sp>
      <p:sp>
        <p:nvSpPr>
          <p:cNvPr id="7" name="TextBox 6">
            <a:extLst>
              <a:ext uri="{FF2B5EF4-FFF2-40B4-BE49-F238E27FC236}">
                <a16:creationId xmlns:a16="http://schemas.microsoft.com/office/drawing/2014/main" id="{2FDDE55E-8FB2-40AC-A9D6-15A372CDD46A}"/>
              </a:ext>
            </a:extLst>
          </p:cNvPr>
          <p:cNvSpPr txBox="1"/>
          <p:nvPr/>
        </p:nvSpPr>
        <p:spPr>
          <a:xfrm>
            <a:off x="7835789" y="1540761"/>
            <a:ext cx="4254968" cy="5170646"/>
          </a:xfrm>
          <a:prstGeom prst="rect">
            <a:avLst/>
          </a:prstGeom>
          <a:noFill/>
        </p:spPr>
        <p:txBody>
          <a:bodyPr wrap="square" rtlCol="0">
            <a:spAutoFit/>
          </a:bodyPr>
          <a:lstStyle/>
          <a:p>
            <a:r>
              <a:rPr lang="en-GB" b="1" dirty="0"/>
              <a:t>The worship of mathematical gods</a:t>
            </a:r>
          </a:p>
          <a:p>
            <a:endParaRPr lang="en-GB" b="1" dirty="0"/>
          </a:p>
          <a:p>
            <a:pPr marL="342900" indent="-342900">
              <a:buFont typeface="Calibri" panose="020F0502020204030204" pitchFamily="34" charset="0"/>
              <a:buChar char="*"/>
            </a:pPr>
            <a:r>
              <a:rPr lang="en-GB" sz="2000" dirty="0"/>
              <a:t>There were a few deities that were looked upon and worshipped for guidance in the creation and operation of buildings, especially religious structures.</a:t>
            </a:r>
          </a:p>
          <a:p>
            <a:pPr marL="342900" indent="-342900">
              <a:buFont typeface="Calibri" panose="020F0502020204030204" pitchFamily="34" charset="0"/>
              <a:buChar char="*"/>
            </a:pPr>
            <a:endParaRPr lang="en-GB" sz="2000" dirty="0"/>
          </a:p>
          <a:p>
            <a:pPr marL="342900" indent="-342900">
              <a:buFont typeface="Calibri" panose="020F0502020204030204" pitchFamily="34" charset="0"/>
              <a:buChar char="*"/>
            </a:pPr>
            <a:r>
              <a:rPr lang="en-GB" sz="2000" dirty="0"/>
              <a:t>The most prominent of these was </a:t>
            </a:r>
            <a:r>
              <a:rPr lang="en-GB" sz="2000" dirty="0" err="1"/>
              <a:t>Seshat</a:t>
            </a:r>
            <a:r>
              <a:rPr lang="en-GB" sz="2000" dirty="0"/>
              <a:t>. Her role was to help the king in the ‘stretching of the cord’ ritual, which was used to lay the foundations of all temples (</a:t>
            </a:r>
            <a:r>
              <a:rPr lang="en-GB" sz="2000" dirty="0" err="1"/>
              <a:t>Lurker</a:t>
            </a:r>
            <a:r>
              <a:rPr lang="en-GB" sz="2000" dirty="0"/>
              <a:t> 1988)</a:t>
            </a:r>
          </a:p>
          <a:p>
            <a:endParaRPr lang="en-GB" b="1" dirty="0"/>
          </a:p>
          <a:p>
            <a:endParaRPr lang="en-GB" b="1" dirty="0"/>
          </a:p>
          <a:p>
            <a:r>
              <a:rPr lang="en-GB" b="1" dirty="0"/>
              <a:t>  </a:t>
            </a:r>
          </a:p>
        </p:txBody>
      </p:sp>
      <p:pic>
        <p:nvPicPr>
          <p:cNvPr id="8" name="Picture 7">
            <a:extLst>
              <a:ext uri="{FF2B5EF4-FFF2-40B4-BE49-F238E27FC236}">
                <a16:creationId xmlns:a16="http://schemas.microsoft.com/office/drawing/2014/main" id="{56BF769F-1803-41F4-A8C2-6C13D43065C2}"/>
              </a:ext>
            </a:extLst>
          </p:cNvPr>
          <p:cNvPicPr>
            <a:picLocks noChangeAspect="1"/>
          </p:cNvPicPr>
          <p:nvPr/>
        </p:nvPicPr>
        <p:blipFill>
          <a:blip r:embed="rId4"/>
          <a:stretch>
            <a:fillRect/>
          </a:stretch>
        </p:blipFill>
        <p:spPr>
          <a:xfrm>
            <a:off x="4285228" y="1479004"/>
            <a:ext cx="3333750" cy="4010025"/>
          </a:xfrm>
          <a:prstGeom prst="rect">
            <a:avLst/>
          </a:prstGeom>
        </p:spPr>
      </p:pic>
    </p:spTree>
    <p:extLst>
      <p:ext uri="{BB962C8B-B14F-4D97-AF65-F5344CB8AC3E}">
        <p14:creationId xmlns:p14="http://schemas.microsoft.com/office/powerpoint/2010/main" val="328163136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E8E65C36-7490-4D4F-97A3-FC0362DAAD87}"/>
              </a:ext>
            </a:extLst>
          </p:cNvPr>
          <p:cNvPicPr>
            <a:picLocks noChangeAspect="1"/>
          </p:cNvPicPr>
          <p:nvPr/>
        </p:nvPicPr>
        <p:blipFill>
          <a:blip r:embed="rId2"/>
          <a:stretch>
            <a:fillRect/>
          </a:stretch>
        </p:blipFill>
        <p:spPr>
          <a:xfrm>
            <a:off x="0" y="0"/>
            <a:ext cx="12192000" cy="6857999"/>
          </a:xfrm>
          <a:prstGeom prst="rect">
            <a:avLst/>
          </a:prstGeom>
        </p:spPr>
      </p:pic>
      <p:pic>
        <p:nvPicPr>
          <p:cNvPr id="3" name="Picture 2">
            <a:extLst>
              <a:ext uri="{FF2B5EF4-FFF2-40B4-BE49-F238E27FC236}">
                <a16:creationId xmlns:a16="http://schemas.microsoft.com/office/drawing/2014/main" id="{FFD7B416-855F-4464-8686-9C2A10DBBF2C}"/>
              </a:ext>
            </a:extLst>
          </p:cNvPr>
          <p:cNvPicPr>
            <a:picLocks noChangeAspect="1"/>
          </p:cNvPicPr>
          <p:nvPr/>
        </p:nvPicPr>
        <p:blipFill>
          <a:blip r:embed="rId3"/>
          <a:stretch>
            <a:fillRect/>
          </a:stretch>
        </p:blipFill>
        <p:spPr>
          <a:xfrm>
            <a:off x="0" y="293058"/>
            <a:ext cx="12192000" cy="365760"/>
          </a:xfrm>
          <a:prstGeom prst="rect">
            <a:avLst/>
          </a:prstGeom>
        </p:spPr>
      </p:pic>
      <p:pic>
        <p:nvPicPr>
          <p:cNvPr id="4" name="Picture 3">
            <a:extLst>
              <a:ext uri="{FF2B5EF4-FFF2-40B4-BE49-F238E27FC236}">
                <a16:creationId xmlns:a16="http://schemas.microsoft.com/office/drawing/2014/main" id="{335AB29D-757D-4CC2-86C2-973E8319C90A}"/>
              </a:ext>
            </a:extLst>
          </p:cNvPr>
          <p:cNvPicPr>
            <a:picLocks noChangeAspect="1"/>
          </p:cNvPicPr>
          <p:nvPr/>
        </p:nvPicPr>
        <p:blipFill>
          <a:blip r:embed="rId3"/>
          <a:stretch>
            <a:fillRect/>
          </a:stretch>
        </p:blipFill>
        <p:spPr>
          <a:xfrm>
            <a:off x="0" y="6199182"/>
            <a:ext cx="12192000" cy="365760"/>
          </a:xfrm>
          <a:prstGeom prst="rect">
            <a:avLst/>
          </a:prstGeom>
        </p:spPr>
      </p:pic>
      <p:sp>
        <p:nvSpPr>
          <p:cNvPr id="5" name="TextBox 4">
            <a:extLst>
              <a:ext uri="{FF2B5EF4-FFF2-40B4-BE49-F238E27FC236}">
                <a16:creationId xmlns:a16="http://schemas.microsoft.com/office/drawing/2014/main" id="{04312A9B-D267-4D0F-8DB0-FB2330F2F679}"/>
              </a:ext>
            </a:extLst>
          </p:cNvPr>
          <p:cNvSpPr txBox="1"/>
          <p:nvPr/>
        </p:nvSpPr>
        <p:spPr>
          <a:xfrm>
            <a:off x="314793" y="658818"/>
            <a:ext cx="10313233" cy="923330"/>
          </a:xfrm>
          <a:prstGeom prst="rect">
            <a:avLst/>
          </a:prstGeom>
          <a:noFill/>
        </p:spPr>
        <p:txBody>
          <a:bodyPr wrap="square" rtlCol="0">
            <a:spAutoFit/>
          </a:bodyPr>
          <a:lstStyle/>
          <a:p>
            <a:r>
              <a:rPr lang="en-GB" sz="5400" u="sng" dirty="0">
                <a:latin typeface="Aldhabi" panose="01000000000000000000" pitchFamily="2" charset="-78"/>
                <a:cs typeface="Aldhabi" panose="01000000000000000000" pitchFamily="2" charset="-78"/>
              </a:rPr>
              <a:t>Astronomy connecting the mortal and the divine</a:t>
            </a:r>
          </a:p>
        </p:txBody>
      </p:sp>
      <p:sp>
        <p:nvSpPr>
          <p:cNvPr id="6" name="TextBox 5">
            <a:extLst>
              <a:ext uri="{FF2B5EF4-FFF2-40B4-BE49-F238E27FC236}">
                <a16:creationId xmlns:a16="http://schemas.microsoft.com/office/drawing/2014/main" id="{A77A1944-40CA-4150-AFE6-9455DB1F88E6}"/>
              </a:ext>
            </a:extLst>
          </p:cNvPr>
          <p:cNvSpPr txBox="1"/>
          <p:nvPr/>
        </p:nvSpPr>
        <p:spPr>
          <a:xfrm>
            <a:off x="1149245" y="1947908"/>
            <a:ext cx="9893509" cy="4647426"/>
          </a:xfrm>
          <a:prstGeom prst="rect">
            <a:avLst/>
          </a:prstGeom>
          <a:noFill/>
        </p:spPr>
        <p:txBody>
          <a:bodyPr wrap="square" rtlCol="0">
            <a:spAutoFit/>
          </a:bodyPr>
          <a:lstStyle/>
          <a:p>
            <a:pPr marL="285750" indent="-285750">
              <a:buFont typeface="Calibri" panose="020F0502020204030204" pitchFamily="34" charset="0"/>
              <a:buChar char="*"/>
            </a:pPr>
            <a:r>
              <a:rPr lang="en-GB" sz="2000" dirty="0"/>
              <a:t>As the gods were depicted in the constellations, with some, such as Osiris, being represented as celestial bodies, it is apparent that the Egyptians held the belief that the sky was where the gods resided and that was where a pharaoh had to go after death (</a:t>
            </a:r>
            <a:r>
              <a:rPr lang="en-GB" sz="2000" dirty="0" err="1"/>
              <a:t>Lurker</a:t>
            </a:r>
            <a:r>
              <a:rPr lang="en-GB" sz="2000" dirty="0"/>
              <a:t> 1988)</a:t>
            </a:r>
          </a:p>
          <a:p>
            <a:pPr marL="285750" indent="-285750">
              <a:buFont typeface="Calibri" panose="020F0502020204030204" pitchFamily="34" charset="0"/>
              <a:buChar char="*"/>
            </a:pPr>
            <a:endParaRPr lang="en-GB" sz="2000" dirty="0"/>
          </a:p>
          <a:p>
            <a:pPr marL="285750" indent="-285750">
              <a:buFont typeface="Calibri" panose="020F0502020204030204" pitchFamily="34" charset="0"/>
              <a:buChar char="*"/>
            </a:pPr>
            <a:r>
              <a:rPr lang="en-GB" sz="2000" dirty="0"/>
              <a:t>The temples and buildings were used as a gateway between the mortal and divine worlds</a:t>
            </a:r>
          </a:p>
          <a:p>
            <a:pPr marL="285750" indent="-285750">
              <a:buFont typeface="Calibri" panose="020F0502020204030204" pitchFamily="34" charset="0"/>
              <a:buChar char="*"/>
            </a:pPr>
            <a:endParaRPr lang="en-GB" sz="2000" dirty="0"/>
          </a:p>
          <a:p>
            <a:pPr marL="285750" indent="-285750">
              <a:buFont typeface="Calibri" panose="020F0502020204030204" pitchFamily="34" charset="0"/>
              <a:buChar char="*"/>
            </a:pPr>
            <a:r>
              <a:rPr lang="en-GB" sz="2000" dirty="0"/>
              <a:t>The reason for temple and tomb alignments with the stars was to project the now deceased pharaoh to their eternity (David 1986)</a:t>
            </a:r>
          </a:p>
          <a:p>
            <a:pPr marL="285750" indent="-285750">
              <a:buFont typeface="Calibri" panose="020F0502020204030204" pitchFamily="34" charset="0"/>
              <a:buChar char="*"/>
            </a:pPr>
            <a:endParaRPr lang="en-GB" sz="2000" dirty="0"/>
          </a:p>
          <a:p>
            <a:pPr marL="285750" indent="-285750">
              <a:buFont typeface="Calibri" panose="020F0502020204030204" pitchFamily="34" charset="0"/>
              <a:buChar char="*"/>
            </a:pPr>
            <a:r>
              <a:rPr lang="en-GB" sz="2000" dirty="0"/>
              <a:t>The </a:t>
            </a:r>
            <a:r>
              <a:rPr lang="en-GB" sz="2000" dirty="0" err="1"/>
              <a:t>Lahun</a:t>
            </a:r>
            <a:r>
              <a:rPr lang="en-GB" sz="2000" dirty="0"/>
              <a:t> pyramid appears as a step pyramid, so is likely to represent a stair way, allowing the deceased to ascend to the sky and join the gods in immortality and eternity. (David 1986)</a:t>
            </a:r>
          </a:p>
          <a:p>
            <a:endParaRPr lang="en-GB" dirty="0"/>
          </a:p>
          <a:p>
            <a:endParaRPr lang="en-GB" dirty="0"/>
          </a:p>
        </p:txBody>
      </p:sp>
    </p:spTree>
    <p:extLst>
      <p:ext uri="{BB962C8B-B14F-4D97-AF65-F5344CB8AC3E}">
        <p14:creationId xmlns:p14="http://schemas.microsoft.com/office/powerpoint/2010/main" val="184879892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2D81690D-CE2C-4E94-8A25-9F8E467E908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pic>
        <p:nvPicPr>
          <p:cNvPr id="4" name="Picture 3">
            <a:extLst>
              <a:ext uri="{FF2B5EF4-FFF2-40B4-BE49-F238E27FC236}">
                <a16:creationId xmlns:a16="http://schemas.microsoft.com/office/drawing/2014/main" id="{899D0212-9028-4920-8414-AC8CB56025A8}"/>
              </a:ext>
            </a:extLst>
          </p:cNvPr>
          <p:cNvPicPr>
            <a:picLocks noChangeAspect="1"/>
          </p:cNvPicPr>
          <p:nvPr/>
        </p:nvPicPr>
        <p:blipFill>
          <a:blip r:embed="rId3"/>
          <a:stretch>
            <a:fillRect/>
          </a:stretch>
        </p:blipFill>
        <p:spPr>
          <a:xfrm>
            <a:off x="0" y="207499"/>
            <a:ext cx="12192000" cy="365760"/>
          </a:xfrm>
          <a:prstGeom prst="rect">
            <a:avLst/>
          </a:prstGeom>
        </p:spPr>
      </p:pic>
      <p:pic>
        <p:nvPicPr>
          <p:cNvPr id="5" name="Picture 4">
            <a:extLst>
              <a:ext uri="{FF2B5EF4-FFF2-40B4-BE49-F238E27FC236}">
                <a16:creationId xmlns:a16="http://schemas.microsoft.com/office/drawing/2014/main" id="{16B6FE87-6C6D-4B2D-83C2-49E0F831FD6C}"/>
              </a:ext>
            </a:extLst>
          </p:cNvPr>
          <p:cNvPicPr>
            <a:picLocks noChangeAspect="1"/>
          </p:cNvPicPr>
          <p:nvPr/>
        </p:nvPicPr>
        <p:blipFill>
          <a:blip r:embed="rId3"/>
          <a:stretch>
            <a:fillRect/>
          </a:stretch>
        </p:blipFill>
        <p:spPr>
          <a:xfrm>
            <a:off x="0" y="6272432"/>
            <a:ext cx="12192000" cy="365760"/>
          </a:xfrm>
          <a:prstGeom prst="rect">
            <a:avLst/>
          </a:prstGeom>
        </p:spPr>
      </p:pic>
      <p:sp>
        <p:nvSpPr>
          <p:cNvPr id="7" name="TextBox 6">
            <a:extLst>
              <a:ext uri="{FF2B5EF4-FFF2-40B4-BE49-F238E27FC236}">
                <a16:creationId xmlns:a16="http://schemas.microsoft.com/office/drawing/2014/main" id="{241A0118-2043-47C9-B1C4-3527104B56D9}"/>
              </a:ext>
            </a:extLst>
          </p:cNvPr>
          <p:cNvSpPr txBox="1"/>
          <p:nvPr/>
        </p:nvSpPr>
        <p:spPr>
          <a:xfrm>
            <a:off x="404734" y="573259"/>
            <a:ext cx="4197246" cy="923330"/>
          </a:xfrm>
          <a:prstGeom prst="rect">
            <a:avLst/>
          </a:prstGeom>
          <a:noFill/>
        </p:spPr>
        <p:txBody>
          <a:bodyPr wrap="square" rtlCol="0">
            <a:spAutoFit/>
          </a:bodyPr>
          <a:lstStyle/>
          <a:p>
            <a:r>
              <a:rPr lang="en-GB" sz="5400" u="sng" dirty="0">
                <a:latin typeface="Aldhabi" panose="01000000000000000000" pitchFamily="2" charset="-78"/>
                <a:cs typeface="Aldhabi" panose="01000000000000000000" pitchFamily="2" charset="-78"/>
              </a:rPr>
              <a:t>Methodology</a:t>
            </a:r>
          </a:p>
        </p:txBody>
      </p:sp>
      <p:sp>
        <p:nvSpPr>
          <p:cNvPr id="8" name="TextBox 7">
            <a:extLst>
              <a:ext uri="{FF2B5EF4-FFF2-40B4-BE49-F238E27FC236}">
                <a16:creationId xmlns:a16="http://schemas.microsoft.com/office/drawing/2014/main" id="{CAC5D3BF-FD47-4C9F-A0E1-ECCCB88CCA1F}"/>
              </a:ext>
            </a:extLst>
          </p:cNvPr>
          <p:cNvSpPr txBox="1"/>
          <p:nvPr/>
        </p:nvSpPr>
        <p:spPr>
          <a:xfrm>
            <a:off x="1618938" y="1464181"/>
            <a:ext cx="9203960" cy="5078313"/>
          </a:xfrm>
          <a:prstGeom prst="rect">
            <a:avLst/>
          </a:prstGeom>
          <a:noFill/>
        </p:spPr>
        <p:txBody>
          <a:bodyPr wrap="square" rtlCol="0">
            <a:spAutoFit/>
          </a:bodyPr>
          <a:lstStyle/>
          <a:p>
            <a:pPr algn="ctr"/>
            <a:r>
              <a:rPr lang="en-GB" sz="2000" b="1" u="sng" dirty="0"/>
              <a:t>Hypothesis: ‘Religion was very much the foundation of the development of science in ancient Egypt.’</a:t>
            </a:r>
          </a:p>
          <a:p>
            <a:pPr algn="ctr"/>
            <a:endParaRPr lang="en-GB" sz="2000" dirty="0"/>
          </a:p>
          <a:p>
            <a:pPr marL="285750" indent="-285750">
              <a:buFont typeface="Calibri" panose="020F0502020204030204" pitchFamily="34" charset="0"/>
              <a:buChar char="*"/>
            </a:pPr>
            <a:r>
              <a:rPr lang="en-GB" sz="2000" dirty="0"/>
              <a:t>The application of primary sources to my hypothesis will enable me to support my argument from a first hand perspective. It shows us through papyri, carvings, and through the structures themselves that astronomy played a huge part in Egyptian culture.</a:t>
            </a:r>
          </a:p>
          <a:p>
            <a:pPr marL="285750" indent="-285750">
              <a:buFont typeface="Calibri" panose="020F0502020204030204" pitchFamily="34" charset="0"/>
              <a:buChar char="*"/>
            </a:pPr>
            <a:endParaRPr lang="en-GB" sz="2000" dirty="0"/>
          </a:p>
          <a:p>
            <a:pPr marL="285750" indent="-285750">
              <a:buFont typeface="Calibri" panose="020F0502020204030204" pitchFamily="34" charset="0"/>
              <a:buChar char="*"/>
            </a:pPr>
            <a:r>
              <a:rPr lang="en-GB" sz="2000" dirty="0"/>
              <a:t>The application of secondary sources allows me to gather a number of theories regarding Egyptian astronomy. These theories help me to apply my own arguments to other scholars.</a:t>
            </a:r>
          </a:p>
          <a:p>
            <a:pPr marL="285750" indent="-285750">
              <a:buFont typeface="Calibri" panose="020F0502020204030204" pitchFamily="34" charset="0"/>
              <a:buChar char="*"/>
            </a:pPr>
            <a:endParaRPr lang="en-GB" sz="2000" dirty="0"/>
          </a:p>
          <a:p>
            <a:pPr marL="285750" indent="-285750">
              <a:buFont typeface="Calibri" panose="020F0502020204030204" pitchFamily="34" charset="0"/>
              <a:buChar char="*"/>
            </a:pPr>
            <a:r>
              <a:rPr lang="en-GB" sz="2000" dirty="0"/>
              <a:t>However, it is important to consider the biases and disadvantages of these sources as it is very easy to overlook what we cannot prove or what modern astronomy knows that the ancient Egyptians did not.</a:t>
            </a:r>
          </a:p>
          <a:p>
            <a:r>
              <a:rPr lang="en-GB" sz="2400" dirty="0"/>
              <a:t> </a:t>
            </a:r>
          </a:p>
        </p:txBody>
      </p:sp>
    </p:spTree>
    <p:extLst>
      <p:ext uri="{BB962C8B-B14F-4D97-AF65-F5344CB8AC3E}">
        <p14:creationId xmlns:p14="http://schemas.microsoft.com/office/powerpoint/2010/main" val="73513884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2D81690D-CE2C-4E94-8A25-9F8E467E908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pic>
        <p:nvPicPr>
          <p:cNvPr id="4" name="Picture 3">
            <a:extLst>
              <a:ext uri="{FF2B5EF4-FFF2-40B4-BE49-F238E27FC236}">
                <a16:creationId xmlns:a16="http://schemas.microsoft.com/office/drawing/2014/main" id="{899D0212-9028-4920-8414-AC8CB56025A8}"/>
              </a:ext>
            </a:extLst>
          </p:cNvPr>
          <p:cNvPicPr>
            <a:picLocks noChangeAspect="1"/>
          </p:cNvPicPr>
          <p:nvPr/>
        </p:nvPicPr>
        <p:blipFill>
          <a:blip r:embed="rId3"/>
          <a:stretch>
            <a:fillRect/>
          </a:stretch>
        </p:blipFill>
        <p:spPr>
          <a:xfrm>
            <a:off x="0" y="207499"/>
            <a:ext cx="12192000" cy="365760"/>
          </a:xfrm>
          <a:prstGeom prst="rect">
            <a:avLst/>
          </a:prstGeom>
        </p:spPr>
      </p:pic>
      <p:pic>
        <p:nvPicPr>
          <p:cNvPr id="5" name="Picture 4">
            <a:extLst>
              <a:ext uri="{FF2B5EF4-FFF2-40B4-BE49-F238E27FC236}">
                <a16:creationId xmlns:a16="http://schemas.microsoft.com/office/drawing/2014/main" id="{16B6FE87-6C6D-4B2D-83C2-49E0F831FD6C}"/>
              </a:ext>
            </a:extLst>
          </p:cNvPr>
          <p:cNvPicPr>
            <a:picLocks noChangeAspect="1"/>
          </p:cNvPicPr>
          <p:nvPr/>
        </p:nvPicPr>
        <p:blipFill>
          <a:blip r:embed="rId3"/>
          <a:stretch>
            <a:fillRect/>
          </a:stretch>
        </p:blipFill>
        <p:spPr>
          <a:xfrm>
            <a:off x="0" y="6272432"/>
            <a:ext cx="12192000" cy="365760"/>
          </a:xfrm>
          <a:prstGeom prst="rect">
            <a:avLst/>
          </a:prstGeom>
        </p:spPr>
      </p:pic>
      <p:sp>
        <p:nvSpPr>
          <p:cNvPr id="2" name="TextBox 1">
            <a:extLst>
              <a:ext uri="{FF2B5EF4-FFF2-40B4-BE49-F238E27FC236}">
                <a16:creationId xmlns:a16="http://schemas.microsoft.com/office/drawing/2014/main" id="{6C48071F-97B6-48E9-AB04-533188597F74}"/>
              </a:ext>
            </a:extLst>
          </p:cNvPr>
          <p:cNvSpPr txBox="1"/>
          <p:nvPr/>
        </p:nvSpPr>
        <p:spPr>
          <a:xfrm>
            <a:off x="1524408" y="2025748"/>
            <a:ext cx="9143184" cy="2585323"/>
          </a:xfrm>
          <a:prstGeom prst="rect">
            <a:avLst/>
          </a:prstGeom>
          <a:noFill/>
        </p:spPr>
        <p:txBody>
          <a:bodyPr wrap="square" rtlCol="0">
            <a:spAutoFit/>
          </a:bodyPr>
          <a:lstStyle/>
          <a:p>
            <a:pPr algn="ctr"/>
            <a:r>
              <a:rPr lang="en-GB" sz="5400" dirty="0">
                <a:latin typeface="Aldhabi" panose="01000000000000000000" pitchFamily="2" charset="-78"/>
                <a:cs typeface="Aldhabi" panose="01000000000000000000" pitchFamily="2" charset="-78"/>
              </a:rPr>
              <a:t>Could the scientific advances of ancient Egypt be used to discover any mysteries that still interest us today?</a:t>
            </a:r>
          </a:p>
        </p:txBody>
      </p:sp>
    </p:spTree>
    <p:extLst>
      <p:ext uri="{BB962C8B-B14F-4D97-AF65-F5344CB8AC3E}">
        <p14:creationId xmlns:p14="http://schemas.microsoft.com/office/powerpoint/2010/main" val="305743781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2D81690D-CE2C-4E94-8A25-9F8E467E908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pic>
        <p:nvPicPr>
          <p:cNvPr id="4" name="Picture 3">
            <a:extLst>
              <a:ext uri="{FF2B5EF4-FFF2-40B4-BE49-F238E27FC236}">
                <a16:creationId xmlns:a16="http://schemas.microsoft.com/office/drawing/2014/main" id="{899D0212-9028-4920-8414-AC8CB56025A8}"/>
              </a:ext>
            </a:extLst>
          </p:cNvPr>
          <p:cNvPicPr>
            <a:picLocks noChangeAspect="1"/>
          </p:cNvPicPr>
          <p:nvPr/>
        </p:nvPicPr>
        <p:blipFill>
          <a:blip r:embed="rId3"/>
          <a:stretch>
            <a:fillRect/>
          </a:stretch>
        </p:blipFill>
        <p:spPr>
          <a:xfrm>
            <a:off x="0" y="207499"/>
            <a:ext cx="12192000" cy="365760"/>
          </a:xfrm>
          <a:prstGeom prst="rect">
            <a:avLst/>
          </a:prstGeom>
        </p:spPr>
      </p:pic>
      <p:pic>
        <p:nvPicPr>
          <p:cNvPr id="5" name="Picture 4">
            <a:extLst>
              <a:ext uri="{FF2B5EF4-FFF2-40B4-BE49-F238E27FC236}">
                <a16:creationId xmlns:a16="http://schemas.microsoft.com/office/drawing/2014/main" id="{16B6FE87-6C6D-4B2D-83C2-49E0F831FD6C}"/>
              </a:ext>
            </a:extLst>
          </p:cNvPr>
          <p:cNvPicPr>
            <a:picLocks noChangeAspect="1"/>
          </p:cNvPicPr>
          <p:nvPr/>
        </p:nvPicPr>
        <p:blipFill>
          <a:blip r:embed="rId3"/>
          <a:stretch>
            <a:fillRect/>
          </a:stretch>
        </p:blipFill>
        <p:spPr>
          <a:xfrm>
            <a:off x="0" y="6272432"/>
            <a:ext cx="12192000" cy="365760"/>
          </a:xfrm>
          <a:prstGeom prst="rect">
            <a:avLst/>
          </a:prstGeom>
        </p:spPr>
      </p:pic>
      <p:sp>
        <p:nvSpPr>
          <p:cNvPr id="2" name="TextBox 1">
            <a:extLst>
              <a:ext uri="{FF2B5EF4-FFF2-40B4-BE49-F238E27FC236}">
                <a16:creationId xmlns:a16="http://schemas.microsoft.com/office/drawing/2014/main" id="{F0A44AED-988E-458E-833E-D21485E32E59}"/>
              </a:ext>
            </a:extLst>
          </p:cNvPr>
          <p:cNvSpPr txBox="1"/>
          <p:nvPr/>
        </p:nvSpPr>
        <p:spPr>
          <a:xfrm>
            <a:off x="264942" y="728882"/>
            <a:ext cx="11296357" cy="5909310"/>
          </a:xfrm>
          <a:prstGeom prst="rect">
            <a:avLst/>
          </a:prstGeom>
          <a:noFill/>
        </p:spPr>
        <p:txBody>
          <a:bodyPr wrap="square" rtlCol="0">
            <a:spAutoFit/>
          </a:bodyPr>
          <a:lstStyle/>
          <a:p>
            <a:endParaRPr lang="en-GB" dirty="0"/>
          </a:p>
          <a:p>
            <a:r>
              <a:rPr lang="en-GB" u="sng" dirty="0"/>
              <a:t>Future research</a:t>
            </a:r>
          </a:p>
          <a:p>
            <a:pPr marL="285750" indent="-285750">
              <a:buFont typeface="Calibri" panose="020F0502020204030204" pitchFamily="34" charset="0"/>
              <a:buChar char="*"/>
            </a:pPr>
            <a:r>
              <a:rPr lang="en-GB" dirty="0"/>
              <a:t>Weeks, K.</a:t>
            </a:r>
          </a:p>
          <a:p>
            <a:pPr marL="285750" indent="-285750">
              <a:buFont typeface="Calibri" panose="020F0502020204030204" pitchFamily="34" charset="0"/>
              <a:buChar char="*"/>
            </a:pPr>
            <a:r>
              <a:rPr lang="en-GB" dirty="0"/>
              <a:t>Von </a:t>
            </a:r>
            <a:r>
              <a:rPr lang="en-GB" dirty="0" err="1"/>
              <a:t>Lieven</a:t>
            </a:r>
            <a:r>
              <a:rPr lang="en-GB" dirty="0"/>
              <a:t>, A.</a:t>
            </a:r>
          </a:p>
          <a:p>
            <a:pPr marL="285750" indent="-285750">
              <a:buFont typeface="Calibri" panose="020F0502020204030204" pitchFamily="34" charset="0"/>
              <a:buChar char="*"/>
            </a:pPr>
            <a:r>
              <a:rPr lang="en-GB" dirty="0"/>
              <a:t>Campion, N.</a:t>
            </a:r>
          </a:p>
          <a:p>
            <a:pPr marL="285750" indent="-285750">
              <a:buFont typeface="Calibri" panose="020F0502020204030204" pitchFamily="34" charset="0"/>
              <a:buChar char="*"/>
            </a:pPr>
            <a:r>
              <a:rPr lang="en-GB" dirty="0"/>
              <a:t>Parker, R.A.</a:t>
            </a:r>
          </a:p>
          <a:p>
            <a:pPr marL="285750" indent="-285750">
              <a:buFont typeface="Calibri" panose="020F0502020204030204" pitchFamily="34" charset="0"/>
              <a:buChar char="*"/>
            </a:pPr>
            <a:r>
              <a:rPr lang="en-GB" dirty="0"/>
              <a:t>Spence, K.</a:t>
            </a:r>
          </a:p>
          <a:p>
            <a:endParaRPr lang="en-GB" u="sng" dirty="0"/>
          </a:p>
          <a:p>
            <a:r>
              <a:rPr lang="en-GB" u="sng" dirty="0"/>
              <a:t>Bibliography</a:t>
            </a:r>
          </a:p>
          <a:p>
            <a:endParaRPr lang="en-GB" dirty="0"/>
          </a:p>
          <a:p>
            <a:r>
              <a:rPr lang="en-GB" b="1" dirty="0"/>
              <a:t>Primary sources</a:t>
            </a:r>
          </a:p>
          <a:p>
            <a:endParaRPr lang="en-GB" dirty="0"/>
          </a:p>
          <a:p>
            <a:r>
              <a:rPr lang="en-GB" dirty="0"/>
              <a:t>Allen, J. P. 2005. The Ancient Egyptian Pyramid Texts. Atlanta: Society of Biblical Literature.</a:t>
            </a:r>
          </a:p>
          <a:p>
            <a:endParaRPr lang="en-GB" dirty="0"/>
          </a:p>
          <a:p>
            <a:r>
              <a:rPr lang="en-GB" dirty="0"/>
              <a:t>Clagett, M. 1989. ‘Coffin Texts Spell 80’ in Ancient Egyptian Science, a Source Book, Volume 1: Knowledge and Order. Philadelphia: American Philosophical Society.</a:t>
            </a:r>
          </a:p>
          <a:p>
            <a:endParaRPr lang="en-GB" dirty="0"/>
          </a:p>
          <a:p>
            <a:r>
              <a:rPr lang="en-GB" dirty="0"/>
              <a:t>Robins, G., and Shute, C. 1987. The </a:t>
            </a:r>
            <a:r>
              <a:rPr lang="en-GB" dirty="0" err="1"/>
              <a:t>Rhind</a:t>
            </a:r>
            <a:r>
              <a:rPr lang="en-GB" dirty="0"/>
              <a:t> Mathematical Papyrus: an ancient Egyptian Text. London: British Museum Publications.</a:t>
            </a:r>
          </a:p>
          <a:p>
            <a:endParaRPr lang="en-GB" dirty="0"/>
          </a:p>
          <a:p>
            <a:endParaRPr lang="en-GB" dirty="0"/>
          </a:p>
        </p:txBody>
      </p:sp>
      <p:pic>
        <p:nvPicPr>
          <p:cNvPr id="7" name="Picture 6">
            <a:extLst>
              <a:ext uri="{FF2B5EF4-FFF2-40B4-BE49-F238E27FC236}">
                <a16:creationId xmlns:a16="http://schemas.microsoft.com/office/drawing/2014/main" id="{C73960C7-331F-4775-9D0C-502ADBA9B6D4}"/>
              </a:ext>
            </a:extLst>
          </p:cNvPr>
          <p:cNvPicPr>
            <a:picLocks noChangeAspect="1"/>
          </p:cNvPicPr>
          <p:nvPr/>
        </p:nvPicPr>
        <p:blipFill rotWithShape="1">
          <a:blip r:embed="rId4"/>
          <a:srcRect b="24931"/>
          <a:stretch/>
        </p:blipFill>
        <p:spPr>
          <a:xfrm>
            <a:off x="3806876" y="728882"/>
            <a:ext cx="6206553" cy="3107703"/>
          </a:xfrm>
          <a:prstGeom prst="rect">
            <a:avLst/>
          </a:prstGeom>
        </p:spPr>
      </p:pic>
    </p:spTree>
    <p:extLst>
      <p:ext uri="{BB962C8B-B14F-4D97-AF65-F5344CB8AC3E}">
        <p14:creationId xmlns:p14="http://schemas.microsoft.com/office/powerpoint/2010/main" val="235251583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2D81690D-CE2C-4E94-8A25-9F8E467E908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pic>
        <p:nvPicPr>
          <p:cNvPr id="4" name="Picture 3">
            <a:extLst>
              <a:ext uri="{FF2B5EF4-FFF2-40B4-BE49-F238E27FC236}">
                <a16:creationId xmlns:a16="http://schemas.microsoft.com/office/drawing/2014/main" id="{899D0212-9028-4920-8414-AC8CB56025A8}"/>
              </a:ext>
            </a:extLst>
          </p:cNvPr>
          <p:cNvPicPr>
            <a:picLocks noChangeAspect="1"/>
          </p:cNvPicPr>
          <p:nvPr/>
        </p:nvPicPr>
        <p:blipFill>
          <a:blip r:embed="rId3"/>
          <a:stretch>
            <a:fillRect/>
          </a:stretch>
        </p:blipFill>
        <p:spPr>
          <a:xfrm>
            <a:off x="0" y="207499"/>
            <a:ext cx="12192000" cy="365760"/>
          </a:xfrm>
          <a:prstGeom prst="rect">
            <a:avLst/>
          </a:prstGeom>
        </p:spPr>
      </p:pic>
      <p:pic>
        <p:nvPicPr>
          <p:cNvPr id="5" name="Picture 4">
            <a:extLst>
              <a:ext uri="{FF2B5EF4-FFF2-40B4-BE49-F238E27FC236}">
                <a16:creationId xmlns:a16="http://schemas.microsoft.com/office/drawing/2014/main" id="{16B6FE87-6C6D-4B2D-83C2-49E0F831FD6C}"/>
              </a:ext>
            </a:extLst>
          </p:cNvPr>
          <p:cNvPicPr>
            <a:picLocks noChangeAspect="1"/>
          </p:cNvPicPr>
          <p:nvPr/>
        </p:nvPicPr>
        <p:blipFill>
          <a:blip r:embed="rId3"/>
          <a:stretch>
            <a:fillRect/>
          </a:stretch>
        </p:blipFill>
        <p:spPr>
          <a:xfrm>
            <a:off x="0" y="6272432"/>
            <a:ext cx="12192000" cy="365760"/>
          </a:xfrm>
          <a:prstGeom prst="rect">
            <a:avLst/>
          </a:prstGeom>
        </p:spPr>
      </p:pic>
      <p:sp>
        <p:nvSpPr>
          <p:cNvPr id="2" name="TextBox 1">
            <a:extLst>
              <a:ext uri="{FF2B5EF4-FFF2-40B4-BE49-F238E27FC236}">
                <a16:creationId xmlns:a16="http://schemas.microsoft.com/office/drawing/2014/main" id="{8D5EF8FF-F2BE-40FF-A726-E0991CDA60AF}"/>
              </a:ext>
            </a:extLst>
          </p:cNvPr>
          <p:cNvSpPr txBox="1"/>
          <p:nvPr/>
        </p:nvSpPr>
        <p:spPr>
          <a:xfrm>
            <a:off x="430696" y="778620"/>
            <a:ext cx="11330608" cy="5478423"/>
          </a:xfrm>
          <a:prstGeom prst="rect">
            <a:avLst/>
          </a:prstGeom>
          <a:noFill/>
        </p:spPr>
        <p:txBody>
          <a:bodyPr wrap="square" rtlCol="0">
            <a:spAutoFit/>
          </a:bodyPr>
          <a:lstStyle/>
          <a:p>
            <a:r>
              <a:rPr lang="en-GB" sz="1300" u="sng" dirty="0"/>
              <a:t>Bibliography</a:t>
            </a:r>
          </a:p>
          <a:p>
            <a:endParaRPr lang="en-GB" sz="1300" u="sng" dirty="0"/>
          </a:p>
          <a:p>
            <a:r>
              <a:rPr lang="en-GB" sz="1200" b="1" dirty="0"/>
              <a:t>Secondary sources</a:t>
            </a:r>
          </a:p>
          <a:p>
            <a:endParaRPr lang="en-GB" sz="1200" dirty="0"/>
          </a:p>
          <a:p>
            <a:r>
              <a:rPr lang="en-GB" sz="1200" dirty="0"/>
              <a:t>Chadwick, R. 2005. First Civilisations: Ancient Mesopotamia and Ancient Egypt. London; Equinox Publishing Ltd.</a:t>
            </a:r>
          </a:p>
          <a:p>
            <a:endParaRPr lang="en-GB" sz="1200" dirty="0"/>
          </a:p>
          <a:p>
            <a:r>
              <a:rPr lang="en-GB" sz="1200" dirty="0"/>
              <a:t>David, A. R. 1986. The Pyramid Builders of Ancient Egypt. London; Routledge and Kegan Paul. </a:t>
            </a:r>
          </a:p>
          <a:p>
            <a:endParaRPr lang="en-GB" sz="1200" dirty="0"/>
          </a:p>
          <a:p>
            <a:r>
              <a:rPr lang="en-GB" sz="1200" dirty="0" err="1"/>
              <a:t>Gillings</a:t>
            </a:r>
            <a:r>
              <a:rPr lang="en-GB" sz="1200" dirty="0"/>
              <a:t>, R. J. 1972. Mathematics in the Time of the Pharaohs. Massachusetts: Massachusetts Institute of Technology.</a:t>
            </a:r>
          </a:p>
          <a:p>
            <a:endParaRPr lang="en-GB" sz="1200" dirty="0"/>
          </a:p>
          <a:p>
            <a:r>
              <a:rPr lang="en-GB" sz="1200" dirty="0" err="1"/>
              <a:t>Hadingham</a:t>
            </a:r>
            <a:r>
              <a:rPr lang="en-GB" sz="1200" dirty="0"/>
              <a:t>, E. 1983. Early Man and the Cosmos. London; William Heinemann Ltd.</a:t>
            </a:r>
          </a:p>
          <a:p>
            <a:endParaRPr lang="en-GB" sz="1200" dirty="0"/>
          </a:p>
          <a:p>
            <a:r>
              <a:rPr lang="en-GB" sz="1200" dirty="0" err="1"/>
              <a:t>Kielland</a:t>
            </a:r>
            <a:r>
              <a:rPr lang="en-GB" sz="1200" dirty="0"/>
              <a:t>, E. C. 1955. Geometry in Egyptian Art. London: Alec </a:t>
            </a:r>
            <a:r>
              <a:rPr lang="en-GB" sz="1200" dirty="0" err="1"/>
              <a:t>Tiranti</a:t>
            </a:r>
            <a:r>
              <a:rPr lang="en-GB" sz="1200" dirty="0"/>
              <a:t> Ltd.</a:t>
            </a:r>
          </a:p>
          <a:p>
            <a:endParaRPr lang="en-GB" sz="1200" dirty="0"/>
          </a:p>
          <a:p>
            <a:r>
              <a:rPr lang="en-GB" sz="1200" dirty="0"/>
              <a:t>Krupp, E. C. 1983. Echoes of the Ancient Skies: The Astronomy of Lost Civilisations. Oxford; Oxford University Press.</a:t>
            </a:r>
          </a:p>
          <a:p>
            <a:endParaRPr lang="en-GB" sz="1200" dirty="0"/>
          </a:p>
          <a:p>
            <a:r>
              <a:rPr lang="en-GB" sz="1200" dirty="0"/>
              <a:t>Krupp, E. C. 1997. </a:t>
            </a:r>
            <a:r>
              <a:rPr lang="en-GB" sz="1200" dirty="0" err="1"/>
              <a:t>Skywatchers</a:t>
            </a:r>
            <a:r>
              <a:rPr lang="en-GB" sz="1200" dirty="0"/>
              <a:t>, Shamans and Kings: Astronomy and the Archaeology of Power. New York; John Wiley and Sons, Inc.</a:t>
            </a:r>
          </a:p>
          <a:p>
            <a:endParaRPr lang="en-GB" sz="1200" dirty="0"/>
          </a:p>
          <a:p>
            <a:r>
              <a:rPr lang="en-GB" sz="1200" dirty="0"/>
              <a:t>Lehner, M. 1997. The Complete Pyramids. London; Thames and Hudson Ltd.</a:t>
            </a:r>
          </a:p>
          <a:p>
            <a:endParaRPr lang="en-GB" sz="1200" dirty="0"/>
          </a:p>
          <a:p>
            <a:r>
              <a:rPr lang="en-GB" sz="1200" dirty="0"/>
              <a:t>Lockyer, J. N. 2006. The Dawn of Astronomy. New York: Dover Publications Inc. </a:t>
            </a:r>
          </a:p>
          <a:p>
            <a:endParaRPr lang="en-GB" sz="1200" dirty="0"/>
          </a:p>
          <a:p>
            <a:r>
              <a:rPr lang="en-GB" sz="1200" dirty="0"/>
              <a:t>Macionis, J. J. and Gerber, L. M. 2010. Sociology. Canada; Pearson Education</a:t>
            </a:r>
          </a:p>
          <a:p>
            <a:endParaRPr lang="en-GB" sz="1200" dirty="0"/>
          </a:p>
          <a:p>
            <a:r>
              <a:rPr lang="en-GB" sz="1200" dirty="0"/>
              <a:t>Manfred </a:t>
            </a:r>
            <a:r>
              <a:rPr lang="en-GB" sz="1200" dirty="0" err="1"/>
              <a:t>Lurker</a:t>
            </a:r>
            <a:r>
              <a:rPr lang="en-GB" sz="1200" dirty="0"/>
              <a:t>, M. 1988. The Gods and Symbols of Ancient Egypt. London: Thames and Hudson.</a:t>
            </a:r>
          </a:p>
          <a:p>
            <a:endParaRPr lang="en-GB" sz="1200" dirty="0"/>
          </a:p>
          <a:p>
            <a:r>
              <a:rPr lang="en-GB" sz="1200" dirty="0" err="1"/>
              <a:t>Ruggles</a:t>
            </a:r>
            <a:r>
              <a:rPr lang="en-GB" sz="1200" dirty="0"/>
              <a:t>, C. L. N. 1993. </a:t>
            </a:r>
            <a:r>
              <a:rPr lang="en-GB" sz="1200" dirty="0" err="1"/>
              <a:t>Archaeoastronomy</a:t>
            </a:r>
            <a:r>
              <a:rPr lang="en-GB" sz="1200" dirty="0"/>
              <a:t> in the 1990s. Loughborough; Group D Publications.</a:t>
            </a:r>
          </a:p>
          <a:p>
            <a:endParaRPr lang="en-GB" sz="1200" dirty="0"/>
          </a:p>
          <a:p>
            <a:r>
              <a:rPr lang="en-GB" sz="1200" dirty="0"/>
              <a:t>Siegfried </a:t>
            </a:r>
            <a:r>
              <a:rPr lang="en-GB" sz="1200" dirty="0" err="1"/>
              <a:t>Morenz</a:t>
            </a:r>
            <a:r>
              <a:rPr lang="en-GB" sz="1200" dirty="0"/>
              <a:t>, S. 1973. Egyptian Religion. London: Methuen &amp; Co.</a:t>
            </a:r>
          </a:p>
        </p:txBody>
      </p:sp>
      <p:pic>
        <p:nvPicPr>
          <p:cNvPr id="6" name="Picture 5">
            <a:extLst>
              <a:ext uri="{FF2B5EF4-FFF2-40B4-BE49-F238E27FC236}">
                <a16:creationId xmlns:a16="http://schemas.microsoft.com/office/drawing/2014/main" id="{B7AAFD69-605A-4EAD-AA69-D404B46117CE}"/>
              </a:ext>
            </a:extLst>
          </p:cNvPr>
          <p:cNvPicPr>
            <a:picLocks noChangeAspect="1"/>
          </p:cNvPicPr>
          <p:nvPr/>
        </p:nvPicPr>
        <p:blipFill>
          <a:blip r:embed="rId4"/>
          <a:stretch>
            <a:fillRect/>
          </a:stretch>
        </p:blipFill>
        <p:spPr>
          <a:xfrm>
            <a:off x="9704616" y="558812"/>
            <a:ext cx="2487384" cy="5620999"/>
          </a:xfrm>
          <a:prstGeom prst="rect">
            <a:avLst/>
          </a:prstGeom>
        </p:spPr>
      </p:pic>
    </p:spTree>
    <p:extLst>
      <p:ext uri="{BB962C8B-B14F-4D97-AF65-F5344CB8AC3E}">
        <p14:creationId xmlns:p14="http://schemas.microsoft.com/office/powerpoint/2010/main" val="235796508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2434</TotalTime>
  <Words>1290</Words>
  <Application>Microsoft Office PowerPoint</Application>
  <PresentationFormat>Widescreen</PresentationFormat>
  <Paragraphs>149</Paragraphs>
  <Slides>12</Slides>
  <Notes>2</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12</vt:i4>
      </vt:variant>
    </vt:vector>
  </HeadingPairs>
  <TitlesOfParts>
    <vt:vector size="18" baseType="lpstr">
      <vt:lpstr>SimSun</vt:lpstr>
      <vt:lpstr>Aldhabi</vt:lpstr>
      <vt:lpstr>Arial</vt:lpstr>
      <vt:lpstr>Calibri</vt:lpstr>
      <vt:lpstr>Calibri Light</vt:lpstr>
      <vt:lpstr>Office Theme</vt:lpstr>
      <vt:lpstr>Looking to the stars:  To what extent did the religious application of astronomy contribute to the success of ancient Egyptian civilisation?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Ashleigh Harrison</dc:creator>
  <cp:lastModifiedBy>Ashleigh Harrison</cp:lastModifiedBy>
  <cp:revision>60</cp:revision>
  <dcterms:created xsi:type="dcterms:W3CDTF">2018-01-10T18:09:44Z</dcterms:created>
  <dcterms:modified xsi:type="dcterms:W3CDTF">2018-01-15T02:43:19Z</dcterms:modified>
</cp:coreProperties>
</file>