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74" r:id="rId5"/>
    <p:sldId id="270" r:id="rId6"/>
    <p:sldId id="271" r:id="rId7"/>
    <p:sldId id="287" r:id="rId8"/>
    <p:sldId id="277" r:id="rId9"/>
    <p:sldId id="285" r:id="rId10"/>
    <p:sldId id="275" r:id="rId11"/>
    <p:sldId id="263" r:id="rId12"/>
    <p:sldId id="289" r:id="rId13"/>
    <p:sldId id="25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BD173-7D6F-F147-B877-8C23C059FA95}" v="5" dt="2021-06-18T14:52:11.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81" d="100"/>
          <a:sy n="81" d="100"/>
        </p:scale>
        <p:origin x="8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CB7F22-1790-CA45-AB92-1DB3233B05E8}" type="doc">
      <dgm:prSet loTypeId="urn:microsoft.com/office/officeart/2005/8/layout/pList1" loCatId="" qsTypeId="urn:microsoft.com/office/officeart/2005/8/quickstyle/simple1" qsCatId="simple" csTypeId="urn:microsoft.com/office/officeart/2005/8/colors/accent1_2" csCatId="accent1" phldr="1"/>
      <dgm:spPr/>
      <dgm:t>
        <a:bodyPr/>
        <a:lstStyle/>
        <a:p>
          <a:endParaRPr lang="en-GB"/>
        </a:p>
      </dgm:t>
    </dgm:pt>
    <dgm:pt modelId="{1027BBBF-A7E7-604E-ABA9-6EF6C67BAA12}">
      <dgm:prSet phldrT="[Text]" custT="1"/>
      <dgm:spPr/>
      <dgm:t>
        <a:bodyPr/>
        <a:lstStyle/>
        <a:p>
          <a:pPr algn="l"/>
          <a:r>
            <a:rPr lang="en-GB" sz="1600" b="1" dirty="0">
              <a:solidFill>
                <a:srgbClr val="002060"/>
              </a:solidFill>
            </a:rPr>
            <a:t>Communication and Interaction</a:t>
          </a:r>
        </a:p>
      </dgm:t>
    </dgm:pt>
    <dgm:pt modelId="{B3977AC9-4D8D-034F-A084-20DFCD4BB33E}" type="parTrans" cxnId="{2E227663-6B17-0946-8E5A-6643DCF3E43D}">
      <dgm:prSet/>
      <dgm:spPr/>
      <dgm:t>
        <a:bodyPr/>
        <a:lstStyle/>
        <a:p>
          <a:endParaRPr lang="en-GB"/>
        </a:p>
      </dgm:t>
    </dgm:pt>
    <dgm:pt modelId="{5A333FC2-153F-7944-B304-727DB99ECC9A}" type="sibTrans" cxnId="{2E227663-6B17-0946-8E5A-6643DCF3E43D}">
      <dgm:prSet/>
      <dgm:spPr/>
      <dgm:t>
        <a:bodyPr/>
        <a:lstStyle/>
        <a:p>
          <a:endParaRPr lang="en-GB"/>
        </a:p>
      </dgm:t>
    </dgm:pt>
    <dgm:pt modelId="{2E0BADAC-1FB9-DE41-9018-81122210C527}">
      <dgm:prSet phldrT="[Text]" custT="1"/>
      <dgm:spPr/>
      <dgm:t>
        <a:bodyPr/>
        <a:lstStyle/>
        <a:p>
          <a:pPr algn="l"/>
          <a:r>
            <a:rPr lang="en-GB" sz="1600" b="1" dirty="0">
              <a:solidFill>
                <a:srgbClr val="002060"/>
              </a:solidFill>
            </a:rPr>
            <a:t>Cognition and Learning</a:t>
          </a:r>
        </a:p>
      </dgm:t>
    </dgm:pt>
    <dgm:pt modelId="{B1CC048F-4A02-2F44-9434-5C723697708E}" type="parTrans" cxnId="{121B8DDA-E139-4C42-B3CF-293AD3843F70}">
      <dgm:prSet/>
      <dgm:spPr/>
      <dgm:t>
        <a:bodyPr/>
        <a:lstStyle/>
        <a:p>
          <a:endParaRPr lang="en-GB"/>
        </a:p>
      </dgm:t>
    </dgm:pt>
    <dgm:pt modelId="{00FCC745-D625-CB4C-B944-483451375BB0}" type="sibTrans" cxnId="{121B8DDA-E139-4C42-B3CF-293AD3843F70}">
      <dgm:prSet/>
      <dgm:spPr/>
      <dgm:t>
        <a:bodyPr/>
        <a:lstStyle/>
        <a:p>
          <a:endParaRPr lang="en-GB"/>
        </a:p>
      </dgm:t>
    </dgm:pt>
    <dgm:pt modelId="{4A988E76-36B7-2B48-8E37-7FC6CEAACF2E}">
      <dgm:prSet phldrT="[Text]" custT="1"/>
      <dgm:spPr/>
      <dgm:t>
        <a:bodyPr/>
        <a:lstStyle/>
        <a:p>
          <a:pPr algn="l"/>
          <a:r>
            <a:rPr lang="en-GB" sz="1600" b="1" dirty="0">
              <a:solidFill>
                <a:srgbClr val="002060"/>
              </a:solidFill>
            </a:rPr>
            <a:t>Social, emotional and mental health difficulties</a:t>
          </a:r>
        </a:p>
      </dgm:t>
    </dgm:pt>
    <dgm:pt modelId="{F99A4868-2621-F94D-9E4F-89B5EF0DBE12}" type="parTrans" cxnId="{550D909C-6A06-6841-85FF-65E0CA143A02}">
      <dgm:prSet/>
      <dgm:spPr/>
      <dgm:t>
        <a:bodyPr/>
        <a:lstStyle/>
        <a:p>
          <a:endParaRPr lang="en-GB"/>
        </a:p>
      </dgm:t>
    </dgm:pt>
    <dgm:pt modelId="{56CD127D-8070-7645-BB64-4E7813760A29}" type="sibTrans" cxnId="{550D909C-6A06-6841-85FF-65E0CA143A02}">
      <dgm:prSet/>
      <dgm:spPr/>
      <dgm:t>
        <a:bodyPr/>
        <a:lstStyle/>
        <a:p>
          <a:endParaRPr lang="en-GB"/>
        </a:p>
      </dgm:t>
    </dgm:pt>
    <dgm:pt modelId="{5D51200B-8A3D-1B43-9885-A9D6207BDD62}">
      <dgm:prSet phldrT="[Text]" custT="1"/>
      <dgm:spPr/>
      <dgm:t>
        <a:bodyPr/>
        <a:lstStyle/>
        <a:p>
          <a:pPr algn="l"/>
          <a:r>
            <a:rPr lang="en-GB" sz="1600" b="1" dirty="0">
              <a:solidFill>
                <a:srgbClr val="002060"/>
              </a:solidFill>
            </a:rPr>
            <a:t>Sensory and/or physical needs</a:t>
          </a:r>
        </a:p>
      </dgm:t>
    </dgm:pt>
    <dgm:pt modelId="{EB1AFDBE-B5E4-3E4E-A1BA-9729E46B9E6F}" type="parTrans" cxnId="{50C6F0A2-54A6-A949-8B94-21EF24E95108}">
      <dgm:prSet/>
      <dgm:spPr/>
      <dgm:t>
        <a:bodyPr/>
        <a:lstStyle/>
        <a:p>
          <a:endParaRPr lang="en-GB"/>
        </a:p>
      </dgm:t>
    </dgm:pt>
    <dgm:pt modelId="{3425FB8C-9DA7-1C4E-A25C-70B38844C31E}" type="sibTrans" cxnId="{50C6F0A2-54A6-A949-8B94-21EF24E95108}">
      <dgm:prSet/>
      <dgm:spPr/>
      <dgm:t>
        <a:bodyPr/>
        <a:lstStyle/>
        <a:p>
          <a:endParaRPr lang="en-GB"/>
        </a:p>
      </dgm:t>
    </dgm:pt>
    <dgm:pt modelId="{A902ECB2-80A6-5743-8E58-E9B2DB72A587}" type="pres">
      <dgm:prSet presAssocID="{63CB7F22-1790-CA45-AB92-1DB3233B05E8}" presName="Name0" presStyleCnt="0">
        <dgm:presLayoutVars>
          <dgm:dir/>
          <dgm:resizeHandles val="exact"/>
        </dgm:presLayoutVars>
      </dgm:prSet>
      <dgm:spPr/>
    </dgm:pt>
    <dgm:pt modelId="{062894AE-1E41-DD4A-B1C8-480B5E78B989}" type="pres">
      <dgm:prSet presAssocID="{1027BBBF-A7E7-604E-ABA9-6EF6C67BAA12}" presName="compNode" presStyleCnt="0"/>
      <dgm:spPr/>
    </dgm:pt>
    <dgm:pt modelId="{9225A6B3-0526-9B48-921C-5BE6A0B7E391}" type="pres">
      <dgm:prSet presAssocID="{1027BBBF-A7E7-604E-ABA9-6EF6C67BAA12}" presName="pictRect" presStyleLbl="node1" presStyleIdx="0" presStyleCnt="4" custLinFactNeighborX="-26717" custLinFactNeighborY="-35712"/>
      <dgm:spPr>
        <a:solidFill>
          <a:srgbClr val="FFFFCC"/>
        </a:solidFill>
      </dgm:spPr>
    </dgm:pt>
    <dgm:pt modelId="{1C56B82E-6224-C04C-86FD-8DE8738F4D47}" type="pres">
      <dgm:prSet presAssocID="{1027BBBF-A7E7-604E-ABA9-6EF6C67BAA12}" presName="textRect" presStyleLbl="revTx" presStyleIdx="0" presStyleCnt="4" custLinFactNeighborX="-210" custLinFactNeighborY="-37774">
        <dgm:presLayoutVars>
          <dgm:bulletEnabled val="1"/>
        </dgm:presLayoutVars>
      </dgm:prSet>
      <dgm:spPr/>
    </dgm:pt>
    <dgm:pt modelId="{2EBCDC86-A694-2C43-A3AB-023A08A30977}" type="pres">
      <dgm:prSet presAssocID="{5A333FC2-153F-7944-B304-727DB99ECC9A}" presName="sibTrans" presStyleLbl="sibTrans2D1" presStyleIdx="0" presStyleCnt="0"/>
      <dgm:spPr/>
    </dgm:pt>
    <dgm:pt modelId="{05D44DAA-5F1A-2E40-B2CB-3CD98FE31CC8}" type="pres">
      <dgm:prSet presAssocID="{2E0BADAC-1FB9-DE41-9018-81122210C527}" presName="compNode" presStyleCnt="0"/>
      <dgm:spPr/>
    </dgm:pt>
    <dgm:pt modelId="{CCC4828E-A51C-3447-A1E7-031488B5AFD0}" type="pres">
      <dgm:prSet presAssocID="{2E0BADAC-1FB9-DE41-9018-81122210C527}" presName="pictRect" presStyleLbl="node1" presStyleIdx="1" presStyleCnt="4" custLinFactNeighborX="-3670" custLinFactNeighborY="-30726"/>
      <dgm:spPr>
        <a:solidFill>
          <a:srgbClr val="FFFFCC"/>
        </a:solidFill>
      </dgm:spPr>
    </dgm:pt>
    <dgm:pt modelId="{844DA1CB-23DA-8846-B21B-EE9FCF77192C}" type="pres">
      <dgm:prSet presAssocID="{2E0BADAC-1FB9-DE41-9018-81122210C527}" presName="textRect" presStyleLbl="revTx" presStyleIdx="1" presStyleCnt="4" custLinFactNeighborX="730" custLinFactNeighborY="-34934">
        <dgm:presLayoutVars>
          <dgm:bulletEnabled val="1"/>
        </dgm:presLayoutVars>
      </dgm:prSet>
      <dgm:spPr/>
    </dgm:pt>
    <dgm:pt modelId="{524481FF-475D-5147-8120-87976CE9E481}" type="pres">
      <dgm:prSet presAssocID="{00FCC745-D625-CB4C-B944-483451375BB0}" presName="sibTrans" presStyleLbl="sibTrans2D1" presStyleIdx="0" presStyleCnt="0"/>
      <dgm:spPr/>
    </dgm:pt>
    <dgm:pt modelId="{76D37DBD-5D2F-C949-B3AD-C871336A259F}" type="pres">
      <dgm:prSet presAssocID="{4A988E76-36B7-2B48-8E37-7FC6CEAACF2E}" presName="compNode" presStyleCnt="0"/>
      <dgm:spPr/>
    </dgm:pt>
    <dgm:pt modelId="{EF7F34D2-1295-FD42-828A-185304CB5D70}" type="pres">
      <dgm:prSet presAssocID="{4A988E76-36B7-2B48-8E37-7FC6CEAACF2E}" presName="pictRect" presStyleLbl="node1" presStyleIdx="2" presStyleCnt="4" custLinFactNeighborX="-6523" custLinFactNeighborY="-30726"/>
      <dgm:spPr>
        <a:solidFill>
          <a:srgbClr val="FFFFCC"/>
        </a:solidFill>
      </dgm:spPr>
    </dgm:pt>
    <dgm:pt modelId="{A0D39CD4-A4B0-E14E-8FE4-5F03DDCED6FD}" type="pres">
      <dgm:prSet presAssocID="{4A988E76-36B7-2B48-8E37-7FC6CEAACF2E}" presName="textRect" presStyleLbl="revTx" presStyleIdx="2" presStyleCnt="4" custLinFactNeighborX="543" custLinFactNeighborY="-34934">
        <dgm:presLayoutVars>
          <dgm:bulletEnabled val="1"/>
        </dgm:presLayoutVars>
      </dgm:prSet>
      <dgm:spPr/>
    </dgm:pt>
    <dgm:pt modelId="{5BC941AF-D130-FB43-B425-6EC8D6552163}" type="pres">
      <dgm:prSet presAssocID="{56CD127D-8070-7645-BB64-4E7813760A29}" presName="sibTrans" presStyleLbl="sibTrans2D1" presStyleIdx="0" presStyleCnt="0"/>
      <dgm:spPr/>
    </dgm:pt>
    <dgm:pt modelId="{B776E41F-AC8A-354A-B785-4AA553C2F94E}" type="pres">
      <dgm:prSet presAssocID="{5D51200B-8A3D-1B43-9885-A9D6207BDD62}" presName="compNode" presStyleCnt="0"/>
      <dgm:spPr/>
    </dgm:pt>
    <dgm:pt modelId="{59B791C4-F1AB-2F4C-AA37-FABACFD1D78B}" type="pres">
      <dgm:prSet presAssocID="{5D51200B-8A3D-1B43-9885-A9D6207BDD62}" presName="pictRect" presStyleLbl="node1" presStyleIdx="3" presStyleCnt="4" custLinFactNeighborX="-7040" custLinFactNeighborY="-30727"/>
      <dgm:spPr>
        <a:solidFill>
          <a:srgbClr val="FFFFCC"/>
        </a:solidFill>
      </dgm:spPr>
    </dgm:pt>
    <dgm:pt modelId="{37F8ED52-7F49-5041-8E59-7C88CE881474}" type="pres">
      <dgm:prSet presAssocID="{5D51200B-8A3D-1B43-9885-A9D6207BDD62}" presName="textRect" presStyleLbl="revTx" presStyleIdx="3" presStyleCnt="4" custLinFactNeighborX="-580" custLinFactNeighborY="-34934">
        <dgm:presLayoutVars>
          <dgm:bulletEnabled val="1"/>
        </dgm:presLayoutVars>
      </dgm:prSet>
      <dgm:spPr/>
    </dgm:pt>
  </dgm:ptLst>
  <dgm:cxnLst>
    <dgm:cxn modelId="{F790903F-C5FC-A04C-864A-22ED70F456D4}" type="presOf" srcId="{4A988E76-36B7-2B48-8E37-7FC6CEAACF2E}" destId="{A0D39CD4-A4B0-E14E-8FE4-5F03DDCED6FD}" srcOrd="0" destOrd="0" presId="urn:microsoft.com/office/officeart/2005/8/layout/pList1"/>
    <dgm:cxn modelId="{2E227663-6B17-0946-8E5A-6643DCF3E43D}" srcId="{63CB7F22-1790-CA45-AB92-1DB3233B05E8}" destId="{1027BBBF-A7E7-604E-ABA9-6EF6C67BAA12}" srcOrd="0" destOrd="0" parTransId="{B3977AC9-4D8D-034F-A084-20DFCD4BB33E}" sibTransId="{5A333FC2-153F-7944-B304-727DB99ECC9A}"/>
    <dgm:cxn modelId="{B8C07869-0919-3844-B078-DC6AD02DB646}" type="presOf" srcId="{00FCC745-D625-CB4C-B944-483451375BB0}" destId="{524481FF-475D-5147-8120-87976CE9E481}" srcOrd="0" destOrd="0" presId="urn:microsoft.com/office/officeart/2005/8/layout/pList1"/>
    <dgm:cxn modelId="{ED3C1192-336B-1C4A-BA6D-E2B2650E2260}" type="presOf" srcId="{2E0BADAC-1FB9-DE41-9018-81122210C527}" destId="{844DA1CB-23DA-8846-B21B-EE9FCF77192C}" srcOrd="0" destOrd="0" presId="urn:microsoft.com/office/officeart/2005/8/layout/pList1"/>
    <dgm:cxn modelId="{550D909C-6A06-6841-85FF-65E0CA143A02}" srcId="{63CB7F22-1790-CA45-AB92-1DB3233B05E8}" destId="{4A988E76-36B7-2B48-8E37-7FC6CEAACF2E}" srcOrd="2" destOrd="0" parTransId="{F99A4868-2621-F94D-9E4F-89B5EF0DBE12}" sibTransId="{56CD127D-8070-7645-BB64-4E7813760A29}"/>
    <dgm:cxn modelId="{50C6F0A2-54A6-A949-8B94-21EF24E95108}" srcId="{63CB7F22-1790-CA45-AB92-1DB3233B05E8}" destId="{5D51200B-8A3D-1B43-9885-A9D6207BDD62}" srcOrd="3" destOrd="0" parTransId="{EB1AFDBE-B5E4-3E4E-A1BA-9729E46B9E6F}" sibTransId="{3425FB8C-9DA7-1C4E-A25C-70B38844C31E}"/>
    <dgm:cxn modelId="{B52876A4-79C4-D94E-92E3-9077B409BADE}" type="presOf" srcId="{63CB7F22-1790-CA45-AB92-1DB3233B05E8}" destId="{A902ECB2-80A6-5743-8E58-E9B2DB72A587}" srcOrd="0" destOrd="0" presId="urn:microsoft.com/office/officeart/2005/8/layout/pList1"/>
    <dgm:cxn modelId="{1394D3AC-B6A7-254A-B74F-8BE6EC452EC6}" type="presOf" srcId="{56CD127D-8070-7645-BB64-4E7813760A29}" destId="{5BC941AF-D130-FB43-B425-6EC8D6552163}" srcOrd="0" destOrd="0" presId="urn:microsoft.com/office/officeart/2005/8/layout/pList1"/>
    <dgm:cxn modelId="{D56AD8BF-86FD-E249-BFAF-EA1E2015D7CC}" type="presOf" srcId="{1027BBBF-A7E7-604E-ABA9-6EF6C67BAA12}" destId="{1C56B82E-6224-C04C-86FD-8DE8738F4D47}" srcOrd="0" destOrd="0" presId="urn:microsoft.com/office/officeart/2005/8/layout/pList1"/>
    <dgm:cxn modelId="{6442ACD9-D382-CD4B-A446-61703519AA90}" type="presOf" srcId="{5D51200B-8A3D-1B43-9885-A9D6207BDD62}" destId="{37F8ED52-7F49-5041-8E59-7C88CE881474}" srcOrd="0" destOrd="0" presId="urn:microsoft.com/office/officeart/2005/8/layout/pList1"/>
    <dgm:cxn modelId="{121B8DDA-E139-4C42-B3CF-293AD3843F70}" srcId="{63CB7F22-1790-CA45-AB92-1DB3233B05E8}" destId="{2E0BADAC-1FB9-DE41-9018-81122210C527}" srcOrd="1" destOrd="0" parTransId="{B1CC048F-4A02-2F44-9434-5C723697708E}" sibTransId="{00FCC745-D625-CB4C-B944-483451375BB0}"/>
    <dgm:cxn modelId="{B727FDF2-3A56-6743-B181-EF1A2B6048FC}" type="presOf" srcId="{5A333FC2-153F-7944-B304-727DB99ECC9A}" destId="{2EBCDC86-A694-2C43-A3AB-023A08A30977}" srcOrd="0" destOrd="0" presId="urn:microsoft.com/office/officeart/2005/8/layout/pList1"/>
    <dgm:cxn modelId="{7BF36F51-4307-F443-916D-1F4687F8B9AB}" type="presParOf" srcId="{A902ECB2-80A6-5743-8E58-E9B2DB72A587}" destId="{062894AE-1E41-DD4A-B1C8-480B5E78B989}" srcOrd="0" destOrd="0" presId="urn:microsoft.com/office/officeart/2005/8/layout/pList1"/>
    <dgm:cxn modelId="{BB0A92B1-C583-C84B-982B-AB390BA9E009}" type="presParOf" srcId="{062894AE-1E41-DD4A-B1C8-480B5E78B989}" destId="{9225A6B3-0526-9B48-921C-5BE6A0B7E391}" srcOrd="0" destOrd="0" presId="urn:microsoft.com/office/officeart/2005/8/layout/pList1"/>
    <dgm:cxn modelId="{2A419150-5666-D344-9865-5E88744FC398}" type="presParOf" srcId="{062894AE-1E41-DD4A-B1C8-480B5E78B989}" destId="{1C56B82E-6224-C04C-86FD-8DE8738F4D47}" srcOrd="1" destOrd="0" presId="urn:microsoft.com/office/officeart/2005/8/layout/pList1"/>
    <dgm:cxn modelId="{F55165C8-5C67-BF47-8C33-C78AA4C7891E}" type="presParOf" srcId="{A902ECB2-80A6-5743-8E58-E9B2DB72A587}" destId="{2EBCDC86-A694-2C43-A3AB-023A08A30977}" srcOrd="1" destOrd="0" presId="urn:microsoft.com/office/officeart/2005/8/layout/pList1"/>
    <dgm:cxn modelId="{0BF9B652-392F-3940-A8AC-6BB151E79358}" type="presParOf" srcId="{A902ECB2-80A6-5743-8E58-E9B2DB72A587}" destId="{05D44DAA-5F1A-2E40-B2CB-3CD98FE31CC8}" srcOrd="2" destOrd="0" presId="urn:microsoft.com/office/officeart/2005/8/layout/pList1"/>
    <dgm:cxn modelId="{B8CED0A4-8563-6148-95F4-6B2BAEA2BB5B}" type="presParOf" srcId="{05D44DAA-5F1A-2E40-B2CB-3CD98FE31CC8}" destId="{CCC4828E-A51C-3447-A1E7-031488B5AFD0}" srcOrd="0" destOrd="0" presId="urn:microsoft.com/office/officeart/2005/8/layout/pList1"/>
    <dgm:cxn modelId="{D899D55A-4A1B-E548-9BEF-62096C18A07F}" type="presParOf" srcId="{05D44DAA-5F1A-2E40-B2CB-3CD98FE31CC8}" destId="{844DA1CB-23DA-8846-B21B-EE9FCF77192C}" srcOrd="1" destOrd="0" presId="urn:microsoft.com/office/officeart/2005/8/layout/pList1"/>
    <dgm:cxn modelId="{C6292337-DC03-5248-927C-0BC43B6B4E5C}" type="presParOf" srcId="{A902ECB2-80A6-5743-8E58-E9B2DB72A587}" destId="{524481FF-475D-5147-8120-87976CE9E481}" srcOrd="3" destOrd="0" presId="urn:microsoft.com/office/officeart/2005/8/layout/pList1"/>
    <dgm:cxn modelId="{F3D8BEDA-055F-AC4E-A17B-46ADA656AD3A}" type="presParOf" srcId="{A902ECB2-80A6-5743-8E58-E9B2DB72A587}" destId="{76D37DBD-5D2F-C949-B3AD-C871336A259F}" srcOrd="4" destOrd="0" presId="urn:microsoft.com/office/officeart/2005/8/layout/pList1"/>
    <dgm:cxn modelId="{1696FFDE-DAA5-C744-9B33-743C50A056B1}" type="presParOf" srcId="{76D37DBD-5D2F-C949-B3AD-C871336A259F}" destId="{EF7F34D2-1295-FD42-828A-185304CB5D70}" srcOrd="0" destOrd="0" presId="urn:microsoft.com/office/officeart/2005/8/layout/pList1"/>
    <dgm:cxn modelId="{C9C44683-BFD2-9148-9D96-407F1E4C8223}" type="presParOf" srcId="{76D37DBD-5D2F-C949-B3AD-C871336A259F}" destId="{A0D39CD4-A4B0-E14E-8FE4-5F03DDCED6FD}" srcOrd="1" destOrd="0" presId="urn:microsoft.com/office/officeart/2005/8/layout/pList1"/>
    <dgm:cxn modelId="{50A19550-1F06-3549-89AC-3D916BA36448}" type="presParOf" srcId="{A902ECB2-80A6-5743-8E58-E9B2DB72A587}" destId="{5BC941AF-D130-FB43-B425-6EC8D6552163}" srcOrd="5" destOrd="0" presId="urn:microsoft.com/office/officeart/2005/8/layout/pList1"/>
    <dgm:cxn modelId="{E5F8F7FF-2C61-A547-B817-6DF9C85C0CC0}" type="presParOf" srcId="{A902ECB2-80A6-5743-8E58-E9B2DB72A587}" destId="{B776E41F-AC8A-354A-B785-4AA553C2F94E}" srcOrd="6" destOrd="0" presId="urn:microsoft.com/office/officeart/2005/8/layout/pList1"/>
    <dgm:cxn modelId="{2C7EA609-E104-F744-8F59-49EF149F0E9F}" type="presParOf" srcId="{B776E41F-AC8A-354A-B785-4AA553C2F94E}" destId="{59B791C4-F1AB-2F4C-AA37-FABACFD1D78B}" srcOrd="0" destOrd="0" presId="urn:microsoft.com/office/officeart/2005/8/layout/pList1"/>
    <dgm:cxn modelId="{E107333E-09D7-0F41-B19E-8DAD8770F97C}" type="presParOf" srcId="{B776E41F-AC8A-354A-B785-4AA553C2F94E}" destId="{37F8ED52-7F49-5041-8E59-7C88CE881474}"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5A6B3-0526-9B48-921C-5BE6A0B7E391}">
      <dsp:nvSpPr>
        <dsp:cNvPr id="0" name=""/>
        <dsp:cNvSpPr/>
      </dsp:nvSpPr>
      <dsp:spPr>
        <a:xfrm>
          <a:off x="0" y="0"/>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6B82E-6224-C04C-86FD-8DE8738F4D47}">
      <dsp:nvSpPr>
        <dsp:cNvPr id="0" name=""/>
        <dsp:cNvSpPr/>
      </dsp:nvSpPr>
      <dsp:spPr>
        <a:xfrm>
          <a:off x="2" y="1393560"/>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002060"/>
              </a:solidFill>
            </a:rPr>
            <a:t>Communication and Interaction</a:t>
          </a:r>
        </a:p>
      </dsp:txBody>
      <dsp:txXfrm>
        <a:off x="2" y="1393560"/>
        <a:ext cx="1832271" cy="679772"/>
      </dsp:txXfrm>
    </dsp:sp>
    <dsp:sp modelId="{CCC4828E-A51C-3447-A1E7-031488B5AFD0}">
      <dsp:nvSpPr>
        <dsp:cNvPr id="0" name=""/>
        <dsp:cNvSpPr/>
      </dsp:nvSpPr>
      <dsp:spPr>
        <a:xfrm>
          <a:off x="1952181" y="7"/>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DA1CB-23DA-8846-B21B-EE9FCF77192C}">
      <dsp:nvSpPr>
        <dsp:cNvPr id="0" name=""/>
        <dsp:cNvSpPr/>
      </dsp:nvSpPr>
      <dsp:spPr>
        <a:xfrm>
          <a:off x="2032801"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002060"/>
              </a:solidFill>
            </a:rPr>
            <a:t>Cognition and Learning</a:t>
          </a:r>
        </a:p>
      </dsp:txBody>
      <dsp:txXfrm>
        <a:off x="2032801" y="1412866"/>
        <a:ext cx="1832271" cy="679772"/>
      </dsp:txXfrm>
    </dsp:sp>
    <dsp:sp modelId="{EF7F34D2-1295-FD42-828A-185304CB5D70}">
      <dsp:nvSpPr>
        <dsp:cNvPr id="0" name=""/>
        <dsp:cNvSpPr/>
      </dsp:nvSpPr>
      <dsp:spPr>
        <a:xfrm>
          <a:off x="3915482" y="7"/>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39CD4-A4B0-E14E-8FE4-5F03DDCED6FD}">
      <dsp:nvSpPr>
        <dsp:cNvPr id="0" name=""/>
        <dsp:cNvSpPr/>
      </dsp:nvSpPr>
      <dsp:spPr>
        <a:xfrm>
          <a:off x="4044951"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002060"/>
              </a:solidFill>
            </a:rPr>
            <a:t>Social, emotional and mental health difficulties</a:t>
          </a:r>
        </a:p>
      </dsp:txBody>
      <dsp:txXfrm>
        <a:off x="4044951" y="1412866"/>
        <a:ext cx="1832271" cy="679772"/>
      </dsp:txXfrm>
    </dsp:sp>
    <dsp:sp modelId="{59B791C4-F1AB-2F4C-AA37-FABACFD1D78B}">
      <dsp:nvSpPr>
        <dsp:cNvPr id="0" name=""/>
        <dsp:cNvSpPr/>
      </dsp:nvSpPr>
      <dsp:spPr>
        <a:xfrm>
          <a:off x="5921586" y="0"/>
          <a:ext cx="1832271" cy="1262435"/>
        </a:xfrm>
        <a:prstGeom prst="roundRect">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F8ED52-7F49-5041-8E59-7C88CE881474}">
      <dsp:nvSpPr>
        <dsp:cNvPr id="0" name=""/>
        <dsp:cNvSpPr/>
      </dsp:nvSpPr>
      <dsp:spPr>
        <a:xfrm>
          <a:off x="6039950" y="1412866"/>
          <a:ext cx="1832271" cy="67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002060"/>
              </a:solidFill>
            </a:rPr>
            <a:t>Sensory and/or physical needs</a:t>
          </a:r>
        </a:p>
      </dsp:txBody>
      <dsp:txXfrm>
        <a:off x="6039950" y="1412866"/>
        <a:ext cx="1832271" cy="679772"/>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10/20/2022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3517695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A5901D-1261-A143-8321-68F0FDF315C7}" type="slidenum">
              <a:rPr lang="en-GB" smtClean="0"/>
              <a:t>5</a:t>
            </a:fld>
            <a:endParaRPr lang="en-GB"/>
          </a:p>
        </p:txBody>
      </p:sp>
    </p:spTree>
    <p:extLst>
      <p:ext uri="{BB962C8B-B14F-4D97-AF65-F5344CB8AC3E}">
        <p14:creationId xmlns:p14="http://schemas.microsoft.com/office/powerpoint/2010/main" val="982517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10/20/2022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0.png"/><Relationship Id="rId5" Type="http://schemas.openxmlformats.org/officeDocument/2006/relationships/diagramQuickStyle" Target="../diagrams/quickStyle1.xml"/><Relationship Id="rId10" Type="http://schemas.openxmlformats.org/officeDocument/2006/relationships/image" Target="../media/image9.tiff"/><Relationship Id="rId4" Type="http://schemas.openxmlformats.org/officeDocument/2006/relationships/diagramLayout" Target="../diagrams/layout1.xml"/><Relationship Id="rId9" Type="http://schemas.openxmlformats.org/officeDocument/2006/relationships/image" Target="../media/image8.tiff"/></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padlet.com/thomasdv74/tdhe2v1k5drhtr77"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5664692"/>
            <a:ext cx="4786428" cy="1051226"/>
          </a:xfrm>
        </p:spPr>
        <p:txBody>
          <a:bodyPr>
            <a:normAutofit fontScale="90000"/>
          </a:bodyPr>
          <a:lstStyle/>
          <a:p>
            <a:pPr algn="l"/>
            <a:r>
              <a:rPr lang="en-US" sz="4000" dirty="0">
                <a:solidFill>
                  <a:schemeClr val="bg1"/>
                </a:solidFill>
                <a:latin typeface="Helvetica" pitchFamily="2" charset="0"/>
              </a:rPr>
              <a:t>Core strand One - </a:t>
            </a:r>
            <a:r>
              <a:rPr lang="en-GB" sz="4000" b="1" dirty="0">
                <a:solidFill>
                  <a:schemeClr val="bg1"/>
                </a:solidFill>
              </a:rPr>
              <a:t>Debates around inclusion in education</a:t>
            </a:r>
            <a:br>
              <a:rPr lang="en-US" dirty="0">
                <a:solidFill>
                  <a:schemeClr val="bg1"/>
                </a:solidFill>
                <a:latin typeface="Helvetica" pitchFamily="2" charset="0"/>
              </a:rPr>
            </a:br>
            <a:br>
              <a:rPr lang="en-US" dirty="0">
                <a:solidFill>
                  <a:schemeClr val="bg1"/>
                </a:solidFill>
              </a:rPr>
            </a:br>
            <a:r>
              <a:rPr lang="en-US" sz="3600" b="1" dirty="0">
                <a:solidFill>
                  <a:schemeClr val="bg1"/>
                </a:solidFill>
              </a:rPr>
              <a:t>Session (3) - </a:t>
            </a:r>
            <a:r>
              <a:rPr lang="en-GB" sz="3600" b="1" dirty="0">
                <a:solidFill>
                  <a:schemeClr val="bg1"/>
                </a:solidFill>
              </a:rPr>
              <a:t>Approaches for promoting inclusion within schools and FE settings</a:t>
            </a:r>
            <a:br>
              <a:rPr lang="en-GB" dirty="0"/>
            </a:br>
            <a:endParaRPr lang="en-US" sz="36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166899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305" y="14144"/>
            <a:ext cx="7886700" cy="1325563"/>
          </a:xfrm>
        </p:spPr>
        <p:txBody>
          <a:bodyPr/>
          <a:lstStyle/>
          <a:p>
            <a:pPr algn="ctr"/>
            <a:r>
              <a:rPr lang="en-US" b="1" dirty="0">
                <a:solidFill>
                  <a:srgbClr val="002060"/>
                </a:solidFill>
                <a:latin typeface="+mn-lt"/>
              </a:rPr>
              <a:t>Introduction</a:t>
            </a:r>
            <a:endParaRPr lang="en-GB" dirty="0">
              <a:latin typeface="+mn-lt"/>
            </a:endParaRPr>
          </a:p>
        </p:txBody>
      </p:sp>
      <p:sp>
        <p:nvSpPr>
          <p:cNvPr id="3" name="Content Placeholder 2"/>
          <p:cNvSpPr>
            <a:spLocks noGrp="1"/>
          </p:cNvSpPr>
          <p:nvPr>
            <p:ph idx="1"/>
          </p:nvPr>
        </p:nvSpPr>
        <p:spPr>
          <a:xfrm>
            <a:off x="148359" y="979055"/>
            <a:ext cx="5855277" cy="5197908"/>
          </a:xfrm>
        </p:spPr>
        <p:txBody>
          <a:bodyPr>
            <a:normAutofit fontScale="77500" lnSpcReduction="20000"/>
          </a:bodyPr>
          <a:lstStyle/>
          <a:p>
            <a:pPr marL="0" indent="0">
              <a:lnSpc>
                <a:spcPct val="150000"/>
              </a:lnSpc>
              <a:buNone/>
            </a:pPr>
            <a:r>
              <a:rPr lang="en-GB" dirty="0">
                <a:solidFill>
                  <a:srgbClr val="002060"/>
                </a:solidFill>
              </a:rPr>
              <a:t>Having explored the potential benefits of and challenges to inclusion earlier today and met the expert we will now move on to examine and explore approaches to promoting inclusion within schools and FE settings for example through environments, ethos and practices. </a:t>
            </a:r>
          </a:p>
          <a:p>
            <a:pPr marL="0" indent="0">
              <a:lnSpc>
                <a:spcPct val="150000"/>
              </a:lnSpc>
              <a:buNone/>
            </a:pPr>
            <a:r>
              <a:rPr lang="en-GB" dirty="0">
                <a:solidFill>
                  <a:srgbClr val="002060"/>
                </a:solidFill>
              </a:rPr>
              <a:t>It is important to remember that inclusion is not just confined to practice within the classroom rather, that it relates to practice across the setting.</a:t>
            </a:r>
          </a:p>
          <a:p>
            <a:endParaRPr lang="en-GB" dirty="0"/>
          </a:p>
        </p:txBody>
      </p:sp>
      <p:pic>
        <p:nvPicPr>
          <p:cNvPr id="4" name="Picture 3"/>
          <p:cNvPicPr>
            <a:picLocks noChangeAspect="1"/>
          </p:cNvPicPr>
          <p:nvPr/>
        </p:nvPicPr>
        <p:blipFill>
          <a:blip r:embed="rId2"/>
          <a:stretch>
            <a:fillRect/>
          </a:stretch>
        </p:blipFill>
        <p:spPr>
          <a:xfrm>
            <a:off x="5874618" y="2854037"/>
            <a:ext cx="2368916" cy="2847778"/>
          </a:xfrm>
          <a:prstGeom prst="rect">
            <a:avLst/>
          </a:prstGeom>
        </p:spPr>
      </p:pic>
      <p:pic>
        <p:nvPicPr>
          <p:cNvPr id="5" name="Picture 4">
            <a:extLst>
              <a:ext uri="{C183D7F6-B498-43B3-948B-1728B52AA6E4}">
                <adec:decorative xmlns:adec="http://schemas.microsoft.com/office/drawing/2017/decorative" val="1"/>
              </a:ext>
            </a:extLst>
          </p:cNvPr>
          <p:cNvPicPr>
            <a:picLocks noChangeAspect="1"/>
          </p:cNvPicPr>
          <p:nvPr/>
        </p:nvPicPr>
        <p:blipFill rotWithShape="1">
          <a:blip r:embed="rId3"/>
          <a:srcRect l="35255" r="32798" b="56575"/>
          <a:stretch/>
        </p:blipFill>
        <p:spPr>
          <a:xfrm>
            <a:off x="5874618" y="2854037"/>
            <a:ext cx="2401455" cy="2847778"/>
          </a:xfrm>
          <a:prstGeom prst="rect">
            <a:avLst/>
          </a:prstGeom>
        </p:spPr>
      </p:pic>
    </p:spTree>
    <p:extLst>
      <p:ext uri="{BB962C8B-B14F-4D97-AF65-F5344CB8AC3E}">
        <p14:creationId xmlns:p14="http://schemas.microsoft.com/office/powerpoint/2010/main" val="3347667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7886700" cy="1325563"/>
          </a:xfrm>
        </p:spPr>
        <p:txBody>
          <a:bodyPr>
            <a:normAutofit fontScale="90000"/>
          </a:bodyPr>
          <a:lstStyle/>
          <a:p>
            <a:pPr algn="ctr"/>
            <a:r>
              <a:rPr lang="en-US" b="1" dirty="0">
                <a:solidFill>
                  <a:srgbClr val="002060"/>
                </a:solidFill>
                <a:latin typeface="+mn-lt"/>
              </a:rPr>
              <a:t>Approaches for promoting inclusion within schools and FE settings</a:t>
            </a:r>
            <a:endParaRPr lang="en-GB" dirty="0">
              <a:latin typeface="+mn-lt"/>
            </a:endParaRPr>
          </a:p>
        </p:txBody>
      </p:sp>
      <p:sp>
        <p:nvSpPr>
          <p:cNvPr id="3" name="Content Placeholder 2"/>
          <p:cNvSpPr>
            <a:spLocks noGrp="1"/>
          </p:cNvSpPr>
          <p:nvPr>
            <p:ph idx="1"/>
          </p:nvPr>
        </p:nvSpPr>
        <p:spPr>
          <a:xfrm>
            <a:off x="166832" y="1825625"/>
            <a:ext cx="7886700" cy="4351338"/>
          </a:xfrm>
        </p:spPr>
        <p:txBody>
          <a:bodyPr>
            <a:normAutofit fontScale="92500" lnSpcReduction="10000"/>
          </a:bodyPr>
          <a:lstStyle/>
          <a:p>
            <a:pPr marL="0" indent="0">
              <a:buNone/>
            </a:pPr>
            <a:r>
              <a:rPr lang="en-US" dirty="0">
                <a:solidFill>
                  <a:srgbClr val="002060"/>
                </a:solidFill>
              </a:rPr>
              <a:t>Coe (2020) suggests that inclusion is fostered when the learning environment is characterized by trusting relationships and where learners are motivated, supported and challenged. Coe (2020) highlights four key areas:</a:t>
            </a:r>
          </a:p>
          <a:p>
            <a:r>
              <a:rPr lang="en-US" dirty="0">
                <a:solidFill>
                  <a:srgbClr val="002060"/>
                </a:solidFill>
              </a:rPr>
              <a:t>1. Teachers promote interactions and relationships with students based on mutual respect, care and empathy.</a:t>
            </a:r>
          </a:p>
          <a:p>
            <a:r>
              <a:rPr lang="en-US" dirty="0">
                <a:solidFill>
                  <a:srgbClr val="002060"/>
                </a:solidFill>
              </a:rPr>
              <a:t>2. Teachers promote a positive environment characterized by respect, trust cooperation and care. </a:t>
            </a:r>
          </a:p>
          <a:p>
            <a:r>
              <a:rPr lang="en-US" dirty="0">
                <a:solidFill>
                  <a:srgbClr val="002060"/>
                </a:solidFill>
              </a:rPr>
              <a:t>3. Teachers promote learner motivation.</a:t>
            </a:r>
          </a:p>
          <a:p>
            <a:r>
              <a:rPr lang="en-US" dirty="0">
                <a:solidFill>
                  <a:srgbClr val="002060"/>
                </a:solidFill>
              </a:rPr>
              <a:t>4. Teachers create a climate of high expectations.</a:t>
            </a:r>
          </a:p>
          <a:p>
            <a:endParaRPr lang="en-GB" dirty="0"/>
          </a:p>
        </p:txBody>
      </p:sp>
    </p:spTree>
    <p:extLst>
      <p:ext uri="{BB962C8B-B14F-4D97-AF65-F5344CB8AC3E}">
        <p14:creationId xmlns:p14="http://schemas.microsoft.com/office/powerpoint/2010/main" val="1172740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Activity (15 minutes)</a:t>
            </a:r>
          </a:p>
          <a:p>
            <a:pPr algn="ctr"/>
            <a:endParaRPr lang="en-US" sz="4400" b="1" dirty="0">
              <a:solidFill>
                <a:srgbClr val="002060"/>
              </a:solidFill>
            </a:endParaRPr>
          </a:p>
          <a:p>
            <a:r>
              <a:rPr lang="en-US" sz="2400" dirty="0">
                <a:solidFill>
                  <a:srgbClr val="002060"/>
                </a:solidFill>
              </a:rPr>
              <a:t>Please discuss and compare your self-evaluations of your practice using dimension 02 and 03 of the ‘Great Teaching Toolkit’ (Coe, 2020).</a:t>
            </a:r>
          </a:p>
          <a:p>
            <a:endParaRPr lang="en-US" sz="2400" dirty="0">
              <a:solidFill>
                <a:srgbClr val="002060"/>
              </a:solidFill>
            </a:endParaRPr>
          </a:p>
          <a:p>
            <a:pPr marL="342900" indent="-342900">
              <a:buFont typeface="Arial" panose="020B0604020202020204" pitchFamily="34" charset="0"/>
              <a:buChar char="•"/>
            </a:pPr>
            <a:r>
              <a:rPr lang="en-US" sz="2400" dirty="0">
                <a:solidFill>
                  <a:srgbClr val="002060"/>
                </a:solidFill>
              </a:rPr>
              <a:t>How do you ensure your classroom is a supportive environment for all learners and that you maximize the opportunities to learn?</a:t>
            </a:r>
          </a:p>
          <a:p>
            <a:pPr marL="342900" indent="-342900">
              <a:buFont typeface="Arial" panose="020B0604020202020204" pitchFamily="34" charset="0"/>
              <a:buChar char="•"/>
            </a:pPr>
            <a:r>
              <a:rPr lang="en-US" sz="2400" dirty="0">
                <a:solidFill>
                  <a:srgbClr val="002060"/>
                </a:solidFill>
              </a:rPr>
              <a:t>What are the difficulties/barriers you have faced? </a:t>
            </a: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4274490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03136-7412-4444-8952-90F0B918310C}"/>
              </a:ext>
            </a:extLst>
          </p:cNvPr>
          <p:cNvSpPr>
            <a:spLocks noGrp="1"/>
          </p:cNvSpPr>
          <p:nvPr>
            <p:ph type="title"/>
          </p:nvPr>
        </p:nvSpPr>
        <p:spPr>
          <a:xfrm>
            <a:off x="249959" y="180643"/>
            <a:ext cx="7886700" cy="755073"/>
          </a:xfrm>
        </p:spPr>
        <p:txBody>
          <a:bodyPr/>
          <a:lstStyle/>
          <a:p>
            <a:pPr algn="ctr"/>
            <a:r>
              <a:rPr lang="en-GB" b="1" dirty="0">
                <a:solidFill>
                  <a:srgbClr val="002060"/>
                </a:solidFill>
                <a:latin typeface="+mn-lt"/>
              </a:rPr>
              <a:t>Different areas of need</a:t>
            </a:r>
          </a:p>
        </p:txBody>
      </p:sp>
      <p:graphicFrame>
        <p:nvGraphicFramePr>
          <p:cNvPr id="5" name="Content Placeholder 4">
            <a:extLst>
              <a:ext uri="{FF2B5EF4-FFF2-40B4-BE49-F238E27FC236}">
                <a16:creationId xmlns:a16="http://schemas.microsoft.com/office/drawing/2014/main" id="{0D6CA419-97C8-FE4F-AF53-29C634F60391}"/>
              </a:ext>
            </a:extLst>
          </p:cNvPr>
          <p:cNvGraphicFramePr>
            <a:graphicFrameLocks noGrp="1"/>
          </p:cNvGraphicFramePr>
          <p:nvPr>
            <p:ph idx="1"/>
            <p:extLst>
              <p:ext uri="{D42A27DB-BD31-4B8C-83A1-F6EECF244321}">
                <p14:modId xmlns:p14="http://schemas.microsoft.com/office/powerpoint/2010/main" val="1528405560"/>
              </p:ext>
            </p:extLst>
          </p:nvPr>
        </p:nvGraphicFramePr>
        <p:xfrm>
          <a:off x="139806" y="1197315"/>
          <a:ext cx="7886700" cy="2718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A5811C5-7477-E243-8D14-935451F6FBA3}"/>
              </a:ext>
            </a:extLst>
          </p:cNvPr>
          <p:cNvPicPr>
            <a:picLocks noChangeAspect="1"/>
          </p:cNvPicPr>
          <p:nvPr/>
        </p:nvPicPr>
        <p:blipFill>
          <a:blip r:embed="rId8"/>
          <a:stretch>
            <a:fillRect/>
          </a:stretch>
        </p:blipFill>
        <p:spPr>
          <a:xfrm>
            <a:off x="316568" y="1290747"/>
            <a:ext cx="1482099" cy="1056559"/>
          </a:xfrm>
          <a:prstGeom prst="rect">
            <a:avLst/>
          </a:prstGeom>
        </p:spPr>
      </p:pic>
      <p:pic>
        <p:nvPicPr>
          <p:cNvPr id="7" name="Picture 6">
            <a:extLst>
              <a:ext uri="{FF2B5EF4-FFF2-40B4-BE49-F238E27FC236}">
                <a16:creationId xmlns:a16="http://schemas.microsoft.com/office/drawing/2014/main" id="{EAD0486D-CF7E-1449-A490-49DA188697A7}"/>
              </a:ext>
            </a:extLst>
          </p:cNvPr>
          <p:cNvPicPr>
            <a:picLocks noChangeAspect="1"/>
          </p:cNvPicPr>
          <p:nvPr/>
        </p:nvPicPr>
        <p:blipFill>
          <a:blip r:embed="rId9"/>
          <a:stretch>
            <a:fillRect/>
          </a:stretch>
        </p:blipFill>
        <p:spPr>
          <a:xfrm flipH="1">
            <a:off x="2181164" y="1252142"/>
            <a:ext cx="1500188" cy="1095164"/>
          </a:xfrm>
          <a:prstGeom prst="rect">
            <a:avLst/>
          </a:prstGeom>
        </p:spPr>
      </p:pic>
      <p:pic>
        <p:nvPicPr>
          <p:cNvPr id="9" name="Picture 8">
            <a:extLst>
              <a:ext uri="{FF2B5EF4-FFF2-40B4-BE49-F238E27FC236}">
                <a16:creationId xmlns:a16="http://schemas.microsoft.com/office/drawing/2014/main" id="{FA97324B-7B39-CD45-B375-22F7C51A051C}"/>
              </a:ext>
            </a:extLst>
          </p:cNvPr>
          <p:cNvPicPr>
            <a:picLocks noChangeAspect="1"/>
          </p:cNvPicPr>
          <p:nvPr/>
        </p:nvPicPr>
        <p:blipFill>
          <a:blip r:embed="rId10"/>
          <a:stretch>
            <a:fillRect/>
          </a:stretch>
        </p:blipFill>
        <p:spPr>
          <a:xfrm>
            <a:off x="6188310" y="1286432"/>
            <a:ext cx="1586403" cy="1079907"/>
          </a:xfrm>
          <a:prstGeom prst="rect">
            <a:avLst/>
          </a:prstGeom>
        </p:spPr>
      </p:pic>
      <p:sp>
        <p:nvSpPr>
          <p:cNvPr id="3" name="Rectangle 2"/>
          <p:cNvSpPr/>
          <p:nvPr/>
        </p:nvSpPr>
        <p:spPr>
          <a:xfrm>
            <a:off x="143794" y="3476023"/>
            <a:ext cx="8371556" cy="22412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1600" dirty="0">
                <a:solidFill>
                  <a:srgbClr val="002060"/>
                </a:solidFill>
              </a:rPr>
              <a:t>Inclusion is a process through which all pupils access common opportunities in ways relevant to their needs, and ensures that they fully belong to the school community. </a:t>
            </a:r>
            <a:r>
              <a:rPr lang="en-US" sz="1600" dirty="0">
                <a:solidFill>
                  <a:srgbClr val="002060"/>
                </a:solidFill>
              </a:rPr>
              <a:t>Additional Learning Needs support or provision may take many different forms, depending upon a pupil's individual needs. Every child with Additional Learning Needs should receive ALN support. This is also known as Additional Learning Provision. This means help that is additional to or different from the support generally given to other children of the same age.</a:t>
            </a:r>
          </a:p>
        </p:txBody>
      </p:sp>
      <p:pic>
        <p:nvPicPr>
          <p:cNvPr id="4" name="Picture 3"/>
          <p:cNvPicPr>
            <a:picLocks noChangeAspect="1"/>
          </p:cNvPicPr>
          <p:nvPr/>
        </p:nvPicPr>
        <p:blipFill>
          <a:blip r:embed="rId11"/>
          <a:stretch>
            <a:fillRect/>
          </a:stretch>
        </p:blipFill>
        <p:spPr>
          <a:xfrm>
            <a:off x="4193309" y="1271713"/>
            <a:ext cx="1558652" cy="1094626"/>
          </a:xfrm>
          <a:prstGeom prst="rect">
            <a:avLst/>
          </a:prstGeom>
        </p:spPr>
      </p:pic>
    </p:spTree>
    <p:extLst>
      <p:ext uri="{BB962C8B-B14F-4D97-AF65-F5344CB8AC3E}">
        <p14:creationId xmlns:p14="http://schemas.microsoft.com/office/powerpoint/2010/main" val="4034357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Activity (15 minutes)</a:t>
            </a:r>
          </a:p>
          <a:p>
            <a:pPr algn="ctr"/>
            <a:endParaRPr lang="en-US" sz="4400" b="1" dirty="0">
              <a:solidFill>
                <a:srgbClr val="002060"/>
              </a:solidFill>
            </a:endParaRPr>
          </a:p>
          <a:p>
            <a:r>
              <a:rPr lang="en-US" sz="2400" dirty="0">
                <a:solidFill>
                  <a:srgbClr val="002060"/>
                </a:solidFill>
              </a:rPr>
              <a:t>Please discuss and compare your personal experiences of supporting learners with a wide range of needs.</a:t>
            </a:r>
          </a:p>
          <a:p>
            <a:endParaRPr lang="en-US" sz="2400" dirty="0">
              <a:solidFill>
                <a:srgbClr val="002060"/>
              </a:solidFill>
            </a:endParaRPr>
          </a:p>
          <a:p>
            <a:pPr marL="342900" indent="-342900">
              <a:buFont typeface="Arial" panose="020B0604020202020204" pitchFamily="34" charset="0"/>
              <a:buChar char="•"/>
            </a:pPr>
            <a:r>
              <a:rPr lang="en-US" sz="2400" dirty="0">
                <a:solidFill>
                  <a:srgbClr val="002060"/>
                </a:solidFill>
              </a:rPr>
              <a:t>What have been the challenges you have faced?</a:t>
            </a:r>
          </a:p>
          <a:p>
            <a:pPr marL="342900" indent="-342900">
              <a:buFont typeface="Arial" panose="020B0604020202020204" pitchFamily="34" charset="0"/>
              <a:buChar char="•"/>
            </a:pPr>
            <a:r>
              <a:rPr lang="en-US" sz="2400" dirty="0">
                <a:solidFill>
                  <a:srgbClr val="002060"/>
                </a:solidFill>
              </a:rPr>
              <a:t>What strategies have been successful? </a:t>
            </a: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1989655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73" y="4908"/>
            <a:ext cx="7333672" cy="1325563"/>
          </a:xfrm>
        </p:spPr>
        <p:txBody>
          <a:bodyPr>
            <a:normAutofit/>
          </a:bodyPr>
          <a:lstStyle/>
          <a:p>
            <a:pPr algn="ctr"/>
            <a:r>
              <a:rPr lang="en-US" sz="4000" b="1" dirty="0">
                <a:solidFill>
                  <a:srgbClr val="002060"/>
                </a:solidFill>
                <a:latin typeface="+mn-lt"/>
              </a:rPr>
              <a:t>How do we know that inclusion is successful? </a:t>
            </a:r>
            <a:endParaRPr lang="en-GB" sz="4000" dirty="0">
              <a:latin typeface="+mn-lt"/>
            </a:endParaRPr>
          </a:p>
        </p:txBody>
      </p:sp>
      <p:sp>
        <p:nvSpPr>
          <p:cNvPr id="3" name="Content Placeholder 2"/>
          <p:cNvSpPr>
            <a:spLocks noGrp="1"/>
          </p:cNvSpPr>
          <p:nvPr>
            <p:ph idx="1"/>
          </p:nvPr>
        </p:nvSpPr>
        <p:spPr>
          <a:xfrm>
            <a:off x="120073" y="1330471"/>
            <a:ext cx="8211127" cy="4433020"/>
          </a:xfrm>
        </p:spPr>
        <p:txBody>
          <a:bodyPr>
            <a:normAutofit fontScale="70000" lnSpcReduction="20000"/>
          </a:bodyPr>
          <a:lstStyle/>
          <a:p>
            <a:pPr marL="0" indent="0">
              <a:lnSpc>
                <a:spcPct val="150000"/>
              </a:lnSpc>
              <a:buNone/>
            </a:pPr>
            <a:r>
              <a:rPr lang="en-GB" dirty="0">
                <a:solidFill>
                  <a:srgbClr val="002060"/>
                </a:solidFill>
              </a:rPr>
              <a:t>Schuelka (2018) suggests that inclusion can be evaluated through reflecting upon inputs, processes and outputs and that successful inclusion is highlighted by the following:</a:t>
            </a:r>
          </a:p>
          <a:p>
            <a:pPr marL="0" indent="0">
              <a:lnSpc>
                <a:spcPct val="150000"/>
              </a:lnSpc>
              <a:buNone/>
            </a:pPr>
            <a:r>
              <a:rPr lang="en-US" dirty="0">
                <a:solidFill>
                  <a:srgbClr val="002060"/>
                </a:solidFill>
              </a:rPr>
              <a:t>1. inclusive polices that promote high outcomes for all students; </a:t>
            </a:r>
          </a:p>
          <a:p>
            <a:pPr marL="0" indent="0">
              <a:lnSpc>
                <a:spcPct val="150000"/>
              </a:lnSpc>
              <a:buNone/>
            </a:pPr>
            <a:r>
              <a:rPr lang="en-US" dirty="0">
                <a:solidFill>
                  <a:srgbClr val="002060"/>
                </a:solidFill>
              </a:rPr>
              <a:t>2. flexible and accommodative curriculum; </a:t>
            </a:r>
          </a:p>
          <a:p>
            <a:pPr marL="0" indent="0">
              <a:lnSpc>
                <a:spcPct val="150000"/>
              </a:lnSpc>
              <a:buNone/>
            </a:pPr>
            <a:r>
              <a:rPr lang="en-US" dirty="0">
                <a:solidFill>
                  <a:srgbClr val="002060"/>
                </a:solidFill>
              </a:rPr>
              <a:t>3. strong and supportive school leadership; </a:t>
            </a:r>
          </a:p>
          <a:p>
            <a:pPr marL="0" indent="0">
              <a:lnSpc>
                <a:spcPct val="150000"/>
              </a:lnSpc>
              <a:buNone/>
            </a:pPr>
            <a:r>
              <a:rPr lang="en-US" dirty="0">
                <a:solidFill>
                  <a:srgbClr val="002060"/>
                </a:solidFill>
              </a:rPr>
              <a:t>4. equitable distribution of resources; and </a:t>
            </a:r>
          </a:p>
          <a:p>
            <a:pPr marL="0" indent="0">
              <a:lnSpc>
                <a:spcPct val="150000"/>
              </a:lnSpc>
              <a:buNone/>
            </a:pPr>
            <a:r>
              <a:rPr lang="en-US" dirty="0">
                <a:solidFill>
                  <a:srgbClr val="002060"/>
                </a:solidFill>
              </a:rPr>
              <a:t>5. teachers who are trained in inclusive pedagogy and view it as their role to teach all learners in a diverse classroom. </a:t>
            </a:r>
            <a:endParaRPr lang="en-GB" dirty="0">
              <a:solidFill>
                <a:srgbClr val="002060"/>
              </a:solidFill>
            </a:endParaRPr>
          </a:p>
          <a:p>
            <a:endParaRPr lang="en-GB" dirty="0"/>
          </a:p>
        </p:txBody>
      </p:sp>
    </p:spTree>
    <p:extLst>
      <p:ext uri="{BB962C8B-B14F-4D97-AF65-F5344CB8AC3E}">
        <p14:creationId xmlns:p14="http://schemas.microsoft.com/office/powerpoint/2010/main" val="2494815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Breakout group task (30 minutes)</a:t>
            </a:r>
          </a:p>
          <a:p>
            <a:pPr algn="ctr"/>
            <a:endParaRPr lang="en-US" sz="4400" b="1" dirty="0">
              <a:solidFill>
                <a:srgbClr val="002060"/>
              </a:solidFill>
            </a:endParaRPr>
          </a:p>
          <a:p>
            <a:r>
              <a:rPr lang="en-US" sz="2400" dirty="0">
                <a:solidFill>
                  <a:srgbClr val="002060"/>
                </a:solidFill>
              </a:rPr>
              <a:t>In your breakout group please answer the following questions and make links to examples of good practice (your own and of your setting). Please put your thoughts together e.g. as a PPT slide(s) or mind map which can be shared and compared with others by posting these to the </a:t>
            </a:r>
            <a:r>
              <a:rPr lang="en-US" sz="2400" dirty="0" err="1">
                <a:solidFill>
                  <a:srgbClr val="002060"/>
                </a:solidFill>
              </a:rPr>
              <a:t>Padlet</a:t>
            </a:r>
            <a:r>
              <a:rPr lang="en-US" sz="2400" dirty="0">
                <a:solidFill>
                  <a:srgbClr val="002060"/>
                </a:solidFill>
              </a:rPr>
              <a:t> at the end of the session.</a:t>
            </a:r>
          </a:p>
          <a:p>
            <a:endParaRPr lang="en-GB" sz="2400" dirty="0">
              <a:solidFill>
                <a:srgbClr val="002060"/>
              </a:solidFill>
            </a:endParaRPr>
          </a:p>
          <a:p>
            <a:pPr marL="342900" indent="-342900">
              <a:buFont typeface="Arial" panose="020B0604020202020204" pitchFamily="34" charset="0"/>
              <a:buChar char="•"/>
            </a:pPr>
            <a:r>
              <a:rPr lang="en-GB" sz="2400" b="1" dirty="0">
                <a:solidFill>
                  <a:srgbClr val="C00000"/>
                </a:solidFill>
              </a:rPr>
              <a:t>How can we </a:t>
            </a:r>
            <a:r>
              <a:rPr lang="en-GB" sz="2400" b="1">
                <a:solidFill>
                  <a:srgbClr val="C00000"/>
                </a:solidFill>
              </a:rPr>
              <a:t>promote effective </a:t>
            </a:r>
            <a:r>
              <a:rPr lang="en-GB" sz="2400" b="1" dirty="0">
                <a:solidFill>
                  <a:srgbClr val="C00000"/>
                </a:solidFill>
              </a:rPr>
              <a:t>inclusive practice in our settings?</a:t>
            </a:r>
          </a:p>
          <a:p>
            <a:pPr marL="342900" indent="-342900">
              <a:buFont typeface="Arial" panose="020B0604020202020204" pitchFamily="34" charset="0"/>
              <a:buChar char="•"/>
            </a:pPr>
            <a:r>
              <a:rPr lang="en-GB" sz="2400" b="1" dirty="0">
                <a:solidFill>
                  <a:srgbClr val="C00000"/>
                </a:solidFill>
              </a:rPr>
              <a:t>How successful is inclusion within our settings? </a:t>
            </a:r>
          </a:p>
          <a:p>
            <a:pPr marL="342900" indent="-342900">
              <a:buFont typeface="Arial" panose="020B0604020202020204" pitchFamily="34" charset="0"/>
              <a:buChar char="•"/>
            </a:pPr>
            <a:r>
              <a:rPr lang="en-US" sz="2400" b="1" dirty="0">
                <a:solidFill>
                  <a:srgbClr val="C00000"/>
                </a:solidFill>
              </a:rPr>
              <a:t>How can we measure the success of inclusion?</a:t>
            </a:r>
            <a:endParaRPr lang="en-GB" sz="2400" b="1" dirty="0">
              <a:solidFill>
                <a:srgbClr val="C00000"/>
              </a:solidFill>
            </a:endParaRPr>
          </a:p>
          <a:p>
            <a:endParaRPr lang="en-GB" sz="2400" b="1" dirty="0">
              <a:solidFill>
                <a:srgbClr val="C00000"/>
              </a:solidFill>
            </a:endParaRP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7782" y="4876800"/>
            <a:ext cx="8793019" cy="1652284"/>
          </a:xfrm>
          <a:prstGeom prst="rect">
            <a:avLst/>
          </a:prstGeom>
        </p:spPr>
      </p:pic>
    </p:spTree>
    <p:extLst>
      <p:ext uri="{BB962C8B-B14F-4D97-AF65-F5344CB8AC3E}">
        <p14:creationId xmlns:p14="http://schemas.microsoft.com/office/powerpoint/2010/main" val="4798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Breakout group task (30 minutes)</a:t>
            </a:r>
          </a:p>
          <a:p>
            <a:pPr algn="ctr"/>
            <a:endParaRPr lang="en-US" sz="4400" b="1" dirty="0">
              <a:solidFill>
                <a:srgbClr val="002060"/>
              </a:solidFill>
            </a:endParaRPr>
          </a:p>
          <a:p>
            <a:pPr algn="ctr"/>
            <a:r>
              <a:rPr lang="en-US" sz="2800" b="1" dirty="0">
                <a:solidFill>
                  <a:srgbClr val="002060"/>
                </a:solidFill>
              </a:rPr>
              <a:t>In groups you will share key points of your discussion on Padlet. You can access the Padlet either by following the link below or scanning the QR code.</a:t>
            </a:r>
          </a:p>
          <a:p>
            <a:pPr algn="ctr"/>
            <a:r>
              <a:rPr lang="en-US" sz="3200" b="1" dirty="0">
                <a:solidFill>
                  <a:srgbClr val="002060"/>
                </a:solidFill>
              </a:rPr>
              <a:t> </a:t>
            </a:r>
          </a:p>
          <a:p>
            <a:pPr algn="ctr"/>
            <a:r>
              <a:rPr lang="en-US" sz="3200" b="1" dirty="0">
                <a:solidFill>
                  <a:srgbClr val="002060"/>
                </a:solidFill>
                <a:hlinkClick r:id="rId2"/>
              </a:rPr>
              <a:t>https://padlet.com/thomasdv74/tdhe2v1k5drhtr77</a:t>
            </a:r>
            <a:endParaRPr lang="en-US" sz="3200" b="1" dirty="0">
              <a:solidFill>
                <a:srgbClr val="002060"/>
              </a:solidFill>
            </a:endParaRPr>
          </a:p>
          <a:p>
            <a:pPr algn="ctr"/>
            <a:endParaRPr lang="en-US" sz="3200" b="1" dirty="0">
              <a:solidFill>
                <a:srgbClr val="002060"/>
              </a:solidFill>
            </a:endParaRPr>
          </a:p>
          <a:p>
            <a:pPr algn="ctr"/>
            <a:endParaRPr lang="en-US" sz="4400" b="1" dirty="0">
              <a:solidFill>
                <a:srgbClr val="002060"/>
              </a:solidFill>
            </a:endParaRPr>
          </a:p>
          <a:p>
            <a:endParaRPr lang="en-GB" sz="2400" b="1" dirty="0">
              <a:solidFill>
                <a:srgbClr val="C00000"/>
              </a:solidFill>
            </a:endParaRP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2" name="Picture 1" descr="QR code to a Padlet notice board">
            <a:extLst>
              <a:ext uri="{FF2B5EF4-FFF2-40B4-BE49-F238E27FC236}">
                <a16:creationId xmlns:a16="http://schemas.microsoft.com/office/drawing/2014/main" id="{7E0C828F-8EEF-6878-F756-9B88D01F97D0}"/>
              </a:ext>
            </a:extLst>
          </p:cNvPr>
          <p:cNvPicPr>
            <a:picLocks noChangeAspect="1"/>
          </p:cNvPicPr>
          <p:nvPr/>
        </p:nvPicPr>
        <p:blipFill>
          <a:blip r:embed="rId3"/>
          <a:stretch>
            <a:fillRect/>
          </a:stretch>
        </p:blipFill>
        <p:spPr>
          <a:xfrm>
            <a:off x="3163867" y="3873559"/>
            <a:ext cx="2816258" cy="2816258"/>
          </a:xfrm>
          <a:prstGeom prst="rect">
            <a:avLst/>
          </a:prstGeom>
        </p:spPr>
      </p:pic>
    </p:spTree>
    <p:extLst>
      <p:ext uri="{BB962C8B-B14F-4D97-AF65-F5344CB8AC3E}">
        <p14:creationId xmlns:p14="http://schemas.microsoft.com/office/powerpoint/2010/main" val="59710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597E-AFFA-B14D-B2CA-33B55BD088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876CB6-9D6F-8E48-BE18-D1B0C8A0D56E}"/>
              </a:ext>
            </a:extLst>
          </p:cNvPr>
          <p:cNvSpPr>
            <a:spLocks noGrp="1"/>
          </p:cNvSpPr>
          <p:nvPr>
            <p:ph idx="1"/>
          </p:nvPr>
        </p:nvSpPr>
        <p:spPr/>
        <p:txBody>
          <a:bodyPr/>
          <a:lstStyle/>
          <a:p>
            <a:endParaRPr lang="en-US" dirty="0"/>
          </a:p>
        </p:txBody>
      </p:sp>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628650" y="2561561"/>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dirty="0">
                <a:solidFill>
                  <a:srgbClr val="FFFFCC"/>
                </a:solidFill>
                <a:latin typeface="Helvetica" pitchFamily="2" charset="0"/>
              </a:rPr>
              <a:t>“When inclusive education is fully embraced we abandon the idea that children have to become ‘normal’ to contribute to the world”</a:t>
            </a:r>
          </a:p>
          <a:p>
            <a:pPr algn="ctr"/>
            <a:endParaRPr lang="en-US" sz="4800" dirty="0">
              <a:solidFill>
                <a:srgbClr val="FFFFCC"/>
              </a:solidFill>
              <a:latin typeface="Helvetica" pitchFamily="2" charset="0"/>
            </a:endParaRPr>
          </a:p>
          <a:p>
            <a:pPr algn="r"/>
            <a:r>
              <a:rPr lang="en-US" sz="4800" dirty="0">
                <a:solidFill>
                  <a:srgbClr val="FFFFCC"/>
                </a:solidFill>
                <a:latin typeface="Helvetica" pitchFamily="2" charset="0"/>
              </a:rPr>
              <a:t>Norman </a:t>
            </a:r>
            <a:r>
              <a:rPr lang="en-US" sz="4800" dirty="0" err="1">
                <a:solidFill>
                  <a:srgbClr val="FFFFCC"/>
                </a:solidFill>
                <a:latin typeface="Helvetica" pitchFamily="2" charset="0"/>
              </a:rPr>
              <a:t>Kunc</a:t>
            </a:r>
            <a:br>
              <a:rPr lang="en-US" sz="8800" dirty="0">
                <a:solidFill>
                  <a:schemeClr val="bg1"/>
                </a:solidFill>
              </a:rPr>
            </a:br>
            <a:endParaRPr lang="en-US" sz="8800" dirty="0">
              <a:solidFill>
                <a:schemeClr val="bg1"/>
              </a:solidFill>
              <a:latin typeface="Helvetica" pitchFamily="2" charset="0"/>
            </a:endParaRPr>
          </a:p>
        </p:txBody>
      </p:sp>
    </p:spTree>
    <p:extLst>
      <p:ext uri="{BB962C8B-B14F-4D97-AF65-F5344CB8AC3E}">
        <p14:creationId xmlns:p14="http://schemas.microsoft.com/office/powerpoint/2010/main" val="14609873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10" ma:contentTypeDescription="Create a new document." ma:contentTypeScope="" ma:versionID="825988adf8553a6f8d9df5cb6927edbd">
  <xsd:schema xmlns:xsd="http://www.w3.org/2001/XMLSchema" xmlns:xs="http://www.w3.org/2001/XMLSchema" xmlns:p="http://schemas.microsoft.com/office/2006/metadata/properties" xmlns:ns2="c697bc9e-ecf6-4086-8cbb-eb9131efbefa" targetNamespace="http://schemas.microsoft.com/office/2006/metadata/properties" ma:root="true" ma:fieldsID="369d9c94a53587ef0b707512cf425391"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2.xml><?xml version="1.0" encoding="utf-8"?>
<ds:datastoreItem xmlns:ds="http://schemas.openxmlformats.org/officeDocument/2006/customXml" ds:itemID="{060B1826-A6C9-4360-99E1-4095E91E2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276D73-970E-4A56-A708-6A725F7E3619}">
  <ds:schemaRefs>
    <ds:schemaRef ds:uri="http://purl.org/dc/terms/"/>
    <ds:schemaRef ds:uri="c697bc9e-ecf6-4086-8cbb-eb9131efbefa"/>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1364</TotalTime>
  <Words>684</Words>
  <Application>Microsoft Office PowerPoint</Application>
  <PresentationFormat>On-screen Show (4:3)</PresentationFormat>
  <Paragraphs>68</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Helvetica</vt:lpstr>
      <vt:lpstr>Office Theme</vt:lpstr>
      <vt:lpstr>Core strand One - Debates around inclusion in education  Session (3) - Approaches for promoting inclusion within schools and FE settings </vt:lpstr>
      <vt:lpstr>Introduction</vt:lpstr>
      <vt:lpstr>Approaches for promoting inclusion within schools and FE settings</vt:lpstr>
      <vt:lpstr>PowerPoint Presentation</vt:lpstr>
      <vt:lpstr>Different areas of need</vt:lpstr>
      <vt:lpstr>PowerPoint Presentation</vt:lpstr>
      <vt:lpstr>How do we know that inclusion is successful?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25</cp:revision>
  <dcterms:created xsi:type="dcterms:W3CDTF">2021-06-18T14:15:35Z</dcterms:created>
  <dcterms:modified xsi:type="dcterms:W3CDTF">2022-10-20T14:30:30Z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