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56" r:id="rId2"/>
    <p:sldId id="259" r:id="rId3"/>
    <p:sldId id="260" r:id="rId4"/>
    <p:sldId id="258" r:id="rId5"/>
    <p:sldId id="257" r:id="rId6"/>
    <p:sldId id="288" r:id="rId7"/>
    <p:sldId id="287" r:id="rId8"/>
    <p:sldId id="278" r:id="rId9"/>
    <p:sldId id="272" r:id="rId10"/>
    <p:sldId id="266" r:id="rId11"/>
    <p:sldId id="31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F5F5"/>
    <a:srgbClr val="EEB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42" autoAdjust="0"/>
    <p:restoredTop sz="94195" autoAdjust="0"/>
  </p:normalViewPr>
  <p:slideViewPr>
    <p:cSldViewPr snapToGrid="0">
      <p:cViewPr varScale="1">
        <p:scale>
          <a:sx n="67" d="100"/>
          <a:sy n="67" d="100"/>
        </p:scale>
        <p:origin x="618" y="54"/>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BFC9CA-FAF6-44AA-9667-C8D3F3CB5DFE}" type="datetimeFigureOut">
              <a:rPr lang="en-GB" smtClean="0"/>
              <a:t>28/01/2019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a:t>
            </a:fld>
            <a:endParaRPr lang="en-GB"/>
          </a:p>
        </p:txBody>
      </p:sp>
    </p:spTree>
    <p:extLst>
      <p:ext uri="{BB962C8B-B14F-4D97-AF65-F5344CB8AC3E}">
        <p14:creationId xmlns:p14="http://schemas.microsoft.com/office/powerpoint/2010/main" val="1464819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28/01/2019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28/01/2019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28/01/2019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28/01/2019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28/01/2019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28/01/2019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28/01/2019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hyperlink" Target="http://www.uwtsd.ac.uk/library/online-library/" TargetMode="External"/><Relationship Id="rId2" Type="http://schemas.openxmlformats.org/officeDocument/2006/relationships/hyperlink" Target="http://librarycatalogue.uwtsd.ac.uk/primo_library/libweb/action/dlSearch.do?institution=44WHELF_UWTSD&amp;vid=44WHELF_UWTSD_VU1&amp;query=facet_atoz,exact,A&amp;fn=goAlmaAz" TargetMode="Externa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hyperlink" Target="http://www.app.college.police.uk/" TargetMode="External"/><Relationship Id="rId2" Type="http://schemas.openxmlformats.org/officeDocument/2006/relationships/hyperlink" Target="http://www.apccs.police.uk/" TargetMode="External"/><Relationship Id="rId1" Type="http://schemas.openxmlformats.org/officeDocument/2006/relationships/slideLayout" Target="../slideLayouts/slideLayout2.xml"/><Relationship Id="rId6" Type="http://schemas.openxmlformats.org/officeDocument/2006/relationships/hyperlink" Target="http://www.polfed.org/" TargetMode="External"/><Relationship Id="rId5" Type="http://schemas.openxmlformats.org/officeDocument/2006/relationships/hyperlink" Target="http://www.npcc.police.uk/" TargetMode="External"/><Relationship Id="rId4" Type="http://schemas.openxmlformats.org/officeDocument/2006/relationships/hyperlink" Target="http://www.policeconduct.gov.uk/"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02401" y="1282701"/>
            <a:ext cx="5877665" cy="4307148"/>
          </a:xfrm>
        </p:spPr>
        <p:txBody>
          <a:bodyPr anchor="ctr">
            <a:normAutofit/>
          </a:bodyPr>
          <a:lstStyle/>
          <a:p>
            <a:pPr algn="l"/>
            <a:r>
              <a:rPr lang="en-GB" dirty="0"/>
              <a:t>Module Overview:</a:t>
            </a:r>
            <a:br>
              <a:rPr lang="en-GB" dirty="0"/>
            </a:br>
            <a:r>
              <a:rPr lang="en-GB" dirty="0"/>
              <a:t>Police, Policing </a:t>
            </a:r>
            <a:br>
              <a:rPr lang="en-GB" dirty="0"/>
            </a:br>
            <a:r>
              <a:rPr lang="en-GB" dirty="0"/>
              <a:t>&amp; Society</a:t>
            </a:r>
          </a:p>
        </p:txBody>
      </p:sp>
      <p:sp>
        <p:nvSpPr>
          <p:cNvPr id="21" name="Freeform: Shape 20">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p:cNvSpPr>
            <a:spLocks noGrp="1"/>
          </p:cNvSpPr>
          <p:nvPr>
            <p:ph type="subTitle" idx="1"/>
          </p:nvPr>
        </p:nvSpPr>
        <p:spPr>
          <a:xfrm>
            <a:off x="8229600" y="5589850"/>
            <a:ext cx="3946525" cy="1224956"/>
          </a:xfrm>
        </p:spPr>
        <p:txBody>
          <a:bodyPr anchor="b">
            <a:normAutofit/>
          </a:bodyPr>
          <a:lstStyle/>
          <a:p>
            <a:pPr algn="ctr"/>
            <a:r>
              <a:rPr lang="en-GB" b="1" dirty="0">
                <a:solidFill>
                  <a:schemeClr val="bg1"/>
                </a:solidFill>
              </a:rPr>
              <a:t>Cairn F Newton-Evans BEM</a:t>
            </a:r>
            <a:br>
              <a:rPr lang="en-GB" b="1" dirty="0">
                <a:solidFill>
                  <a:schemeClr val="bg1"/>
                </a:solidFill>
              </a:rPr>
            </a:br>
            <a:r>
              <a:rPr lang="en-GB" b="1" dirty="0">
                <a:solidFill>
                  <a:schemeClr val="bg1"/>
                </a:solidFill>
              </a:rPr>
              <a:t>BA (Hons) FCMI FRSA</a:t>
            </a:r>
          </a:p>
          <a:p>
            <a:pPr algn="ctr"/>
            <a:r>
              <a:rPr lang="en-GB" b="1" dirty="0">
                <a:solidFill>
                  <a:schemeClr val="bg1"/>
                </a:solidFill>
              </a:rPr>
              <a:t>Module code: BMLW5002</a:t>
            </a:r>
          </a:p>
          <a:p>
            <a:pPr algn="ctr"/>
            <a:endParaRPr lang="en-GB" dirty="0">
              <a:solidFill>
                <a:srgbClr val="FFFFFF"/>
              </a:solidFill>
            </a:endParaRPr>
          </a:p>
        </p:txBody>
      </p:sp>
      <p:pic>
        <p:nvPicPr>
          <p:cNvPr id="1026" name="Picture 2" descr="Image result for uwtsd logo">
            <a:extLst>
              <a:ext uri="{FF2B5EF4-FFF2-40B4-BE49-F238E27FC236}">
                <a16:creationId xmlns:a16="http://schemas.microsoft.com/office/drawing/2014/main" id="{7CC71A0F-38C3-4E91-B49F-7707C4943E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9598" y="149376"/>
            <a:ext cx="3810000" cy="17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213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86EAB16-4A72-4D35-85CE-22D3D885BA6E}"/>
              </a:ext>
            </a:extLst>
          </p:cNvPr>
          <p:cNvSpPr>
            <a:spLocks noGrp="1"/>
          </p:cNvSpPr>
          <p:nvPr>
            <p:ph type="title"/>
          </p:nvPr>
        </p:nvSpPr>
        <p:spPr/>
        <p:txBody>
          <a:bodyPr/>
          <a:lstStyle/>
          <a:p>
            <a:r>
              <a:rPr lang="en-GB" dirty="0"/>
              <a:t>Module Aims</a:t>
            </a:r>
          </a:p>
        </p:txBody>
      </p:sp>
      <p:sp>
        <p:nvSpPr>
          <p:cNvPr id="4" name="Content Placeholder 3">
            <a:extLst>
              <a:ext uri="{FF2B5EF4-FFF2-40B4-BE49-F238E27FC236}">
                <a16:creationId xmlns:a16="http://schemas.microsoft.com/office/drawing/2014/main" id="{8267F289-D425-4907-8BBC-D50462BFF184}"/>
              </a:ext>
            </a:extLst>
          </p:cNvPr>
          <p:cNvSpPr>
            <a:spLocks noGrp="1"/>
          </p:cNvSpPr>
          <p:nvPr>
            <p:ph idx="1"/>
          </p:nvPr>
        </p:nvSpPr>
        <p:spPr>
          <a:xfrm>
            <a:off x="677334" y="1930401"/>
            <a:ext cx="8882302" cy="3705628"/>
          </a:xfrm>
        </p:spPr>
        <p:txBody>
          <a:bodyPr>
            <a:normAutofit/>
          </a:bodyPr>
          <a:lstStyle/>
          <a:p>
            <a:pPr lvl="0" hangingPunct="0"/>
            <a:r>
              <a:rPr lang="en-GB" sz="2400" dirty="0"/>
              <a:t>To introduce some key concepts, topics and debates in the sociology of policing and the police and provide an overview of the historical development of modern police organisations.</a:t>
            </a:r>
          </a:p>
          <a:p>
            <a:pPr lvl="0" hangingPunct="0"/>
            <a:endParaRPr lang="en-GB" sz="2400" dirty="0"/>
          </a:p>
          <a:p>
            <a:pPr lvl="0" hangingPunct="0"/>
            <a:r>
              <a:rPr lang="en-GB" sz="2400" dirty="0"/>
              <a:t>To examine critically the role, function and conduct of police organisations, including the significance of the idea of ''cop culture'' and debate the significance of different social divisions and inequalities for understanding policing.</a:t>
            </a:r>
          </a:p>
        </p:txBody>
      </p:sp>
    </p:spTree>
    <p:extLst>
      <p:ext uri="{BB962C8B-B14F-4D97-AF65-F5344CB8AC3E}">
        <p14:creationId xmlns:p14="http://schemas.microsoft.com/office/powerpoint/2010/main" val="3539058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5970E-CA1E-4D6C-95DD-694C43CDDAF3}"/>
              </a:ext>
            </a:extLst>
          </p:cNvPr>
          <p:cNvSpPr>
            <a:spLocks noGrp="1"/>
          </p:cNvSpPr>
          <p:nvPr>
            <p:ph type="title"/>
          </p:nvPr>
        </p:nvSpPr>
        <p:spPr/>
        <p:txBody>
          <a:bodyPr/>
          <a:lstStyle/>
          <a:p>
            <a:r>
              <a:rPr lang="en-GB" dirty="0"/>
              <a:t>Learning Outcomes</a:t>
            </a:r>
          </a:p>
        </p:txBody>
      </p:sp>
      <p:sp>
        <p:nvSpPr>
          <p:cNvPr id="4" name="Content Placeholder 5">
            <a:extLst>
              <a:ext uri="{FF2B5EF4-FFF2-40B4-BE49-F238E27FC236}">
                <a16:creationId xmlns:a16="http://schemas.microsoft.com/office/drawing/2014/main" id="{35B30B18-313B-4C71-8DC5-F8A9AA189C37}"/>
              </a:ext>
            </a:extLst>
          </p:cNvPr>
          <p:cNvSpPr>
            <a:spLocks noGrp="1"/>
          </p:cNvSpPr>
          <p:nvPr>
            <p:ph idx="1"/>
          </p:nvPr>
        </p:nvSpPr>
        <p:spPr>
          <a:xfrm>
            <a:off x="677334" y="1653988"/>
            <a:ext cx="8596668" cy="5042647"/>
          </a:xfrm>
        </p:spPr>
        <p:txBody>
          <a:bodyPr>
            <a:normAutofit/>
          </a:bodyPr>
          <a:lstStyle/>
          <a:p>
            <a:pPr marL="0" indent="0">
              <a:buNone/>
            </a:pPr>
            <a:r>
              <a:rPr lang="en-US" sz="2400" dirty="0"/>
              <a:t>Upon the successful completion of this module, the student should be able to demonstrate the ability to:</a:t>
            </a:r>
            <a:br>
              <a:rPr lang="en-US" sz="2400" dirty="0"/>
            </a:br>
            <a:endParaRPr lang="en-GB" sz="2400" dirty="0"/>
          </a:p>
          <a:p>
            <a:pPr lvl="1" hangingPunct="0"/>
            <a:r>
              <a:rPr lang="en-GB" sz="1800" dirty="0"/>
              <a:t>recognise and comment upon the significance of different accounts of the emergence of modern police organisations, and of their role and function in society, </a:t>
            </a:r>
          </a:p>
          <a:p>
            <a:pPr lvl="1" hangingPunct="0"/>
            <a:r>
              <a:rPr lang="en-GB" sz="1800" dirty="0"/>
              <a:t>identify some of the different institutions which are involved in contemporary policing, and demonstrate an awareness of some of the challenges posed by an increasingly plural policing environment, and critically evaluate the idea that there is a distinctive ‘cop culture’,</a:t>
            </a:r>
          </a:p>
          <a:p>
            <a:pPr lvl="1" hangingPunct="0"/>
            <a:r>
              <a:rPr lang="en-GB" sz="1800" dirty="0"/>
              <a:t>recognise and comment upon the relevance of key social divisions (including class, gender and race) for thinking about policing and police organisations with an awareness of issues of police governance and accountability, including the significance of human rights.</a:t>
            </a:r>
          </a:p>
        </p:txBody>
      </p:sp>
    </p:spTree>
    <p:extLst>
      <p:ext uri="{BB962C8B-B14F-4D97-AF65-F5344CB8AC3E}">
        <p14:creationId xmlns:p14="http://schemas.microsoft.com/office/powerpoint/2010/main" val="919148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FDDAB20-EBE1-41DE-A781-206307726A92}"/>
              </a:ext>
            </a:extLst>
          </p:cNvPr>
          <p:cNvSpPr>
            <a:spLocks noGrp="1"/>
          </p:cNvSpPr>
          <p:nvPr>
            <p:ph type="title"/>
          </p:nvPr>
        </p:nvSpPr>
        <p:spPr/>
        <p:txBody>
          <a:bodyPr/>
          <a:lstStyle/>
          <a:p>
            <a:r>
              <a:rPr lang="en-GB" dirty="0"/>
              <a:t>Module Content</a:t>
            </a:r>
          </a:p>
        </p:txBody>
      </p:sp>
      <p:sp>
        <p:nvSpPr>
          <p:cNvPr id="3" name="Content Placeholder 2">
            <a:extLst>
              <a:ext uri="{FF2B5EF4-FFF2-40B4-BE49-F238E27FC236}">
                <a16:creationId xmlns:a16="http://schemas.microsoft.com/office/drawing/2014/main" id="{2909D8B6-ED07-44C9-9F1B-75B1C301DC48}"/>
              </a:ext>
            </a:extLst>
          </p:cNvPr>
          <p:cNvSpPr>
            <a:spLocks noGrp="1"/>
          </p:cNvSpPr>
          <p:nvPr>
            <p:ph idx="1"/>
          </p:nvPr>
        </p:nvSpPr>
        <p:spPr>
          <a:xfrm>
            <a:off x="677334" y="1596045"/>
            <a:ext cx="8596668" cy="5261956"/>
          </a:xfrm>
        </p:spPr>
        <p:txBody>
          <a:bodyPr/>
          <a:lstStyle/>
          <a:p>
            <a:pPr lvl="0"/>
            <a:r>
              <a:rPr lang="en-US" sz="2000" b="1" dirty="0"/>
              <a:t>Policing foundations – role, purpose, goals and strategies</a:t>
            </a:r>
            <a:br>
              <a:rPr lang="en-US" sz="2000" b="1" dirty="0"/>
            </a:br>
            <a:endParaRPr lang="en-GB" sz="2000" b="1" dirty="0"/>
          </a:p>
          <a:p>
            <a:pPr lvl="0"/>
            <a:r>
              <a:rPr lang="en-US" sz="2000" b="1" dirty="0"/>
              <a:t>Policing history – early policing and development</a:t>
            </a:r>
            <a:br>
              <a:rPr lang="en-US" sz="2000" b="1" dirty="0"/>
            </a:br>
            <a:endParaRPr lang="en-GB" sz="2000" b="1" dirty="0"/>
          </a:p>
          <a:p>
            <a:pPr lvl="0"/>
            <a:r>
              <a:rPr lang="en-US" sz="2000" b="1" dirty="0"/>
              <a:t>Legal Issues - procedures, enforcement, liabilities</a:t>
            </a:r>
            <a:br>
              <a:rPr lang="en-US" sz="2000" b="1" dirty="0"/>
            </a:br>
            <a:endParaRPr lang="en-GB" sz="2000" b="1" dirty="0"/>
          </a:p>
          <a:p>
            <a:pPr lvl="0"/>
            <a:r>
              <a:rPr lang="en-US" sz="2000" b="1" dirty="0"/>
              <a:t>Police strategies – developments, improvements and investigations</a:t>
            </a:r>
            <a:br>
              <a:rPr lang="en-US" sz="2000" b="1" dirty="0"/>
            </a:br>
            <a:endParaRPr lang="en-GB" sz="2000" b="1" dirty="0"/>
          </a:p>
          <a:p>
            <a:pPr lvl="0"/>
            <a:r>
              <a:rPr lang="en-US" sz="2000" b="1" dirty="0"/>
              <a:t>Police administration – </a:t>
            </a:r>
            <a:r>
              <a:rPr lang="en-GB" sz="2000" b="1" dirty="0"/>
              <a:t>Organisational</a:t>
            </a:r>
            <a:r>
              <a:rPr lang="en-US" sz="2000" b="1" dirty="0"/>
              <a:t> change</a:t>
            </a:r>
            <a:br>
              <a:rPr lang="en-US" sz="2000" b="1" dirty="0"/>
            </a:br>
            <a:endParaRPr lang="en-GB" sz="2000" b="1" dirty="0"/>
          </a:p>
          <a:p>
            <a:pPr lvl="0"/>
            <a:r>
              <a:rPr lang="en-US" sz="2000" b="1" dirty="0"/>
              <a:t>Accountability and ethics</a:t>
            </a:r>
            <a:br>
              <a:rPr lang="en-US" sz="2000" b="1" dirty="0"/>
            </a:br>
            <a:endParaRPr lang="en-GB" sz="2000" b="1" dirty="0"/>
          </a:p>
          <a:p>
            <a:pPr lvl="0"/>
            <a:r>
              <a:rPr lang="en-US" sz="2000" b="1" dirty="0"/>
              <a:t>Police and society – impact, collaboration and change</a:t>
            </a:r>
            <a:endParaRPr lang="en-GB" sz="2000" b="1" dirty="0"/>
          </a:p>
          <a:p>
            <a:endParaRPr lang="en-GB" dirty="0"/>
          </a:p>
        </p:txBody>
      </p:sp>
    </p:spTree>
    <p:extLst>
      <p:ext uri="{BB962C8B-B14F-4D97-AF65-F5344CB8AC3E}">
        <p14:creationId xmlns:p14="http://schemas.microsoft.com/office/powerpoint/2010/main" val="1166164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B821D-F231-476D-A18D-8ADDE160E79F}"/>
              </a:ext>
            </a:extLst>
          </p:cNvPr>
          <p:cNvSpPr>
            <a:spLocks noGrp="1"/>
          </p:cNvSpPr>
          <p:nvPr>
            <p:ph type="title"/>
          </p:nvPr>
        </p:nvSpPr>
        <p:spPr/>
        <p:txBody>
          <a:bodyPr/>
          <a:lstStyle/>
          <a:p>
            <a:r>
              <a:rPr lang="en-GB" dirty="0"/>
              <a:t>Module Assessment</a:t>
            </a:r>
          </a:p>
        </p:txBody>
      </p:sp>
      <p:sp>
        <p:nvSpPr>
          <p:cNvPr id="3" name="Text Placeholder 2">
            <a:extLst>
              <a:ext uri="{FF2B5EF4-FFF2-40B4-BE49-F238E27FC236}">
                <a16:creationId xmlns:a16="http://schemas.microsoft.com/office/drawing/2014/main" id="{8888123F-0786-42F2-93AC-FD4539326320}"/>
              </a:ext>
            </a:extLst>
          </p:cNvPr>
          <p:cNvSpPr>
            <a:spLocks noGrp="1"/>
          </p:cNvSpPr>
          <p:nvPr>
            <p:ph type="body" idx="1"/>
          </p:nvPr>
        </p:nvSpPr>
        <p:spPr>
          <a:xfrm>
            <a:off x="677334" y="1545672"/>
            <a:ext cx="8917142" cy="267802"/>
          </a:xfrm>
        </p:spPr>
        <p:txBody>
          <a:bodyPr/>
          <a:lstStyle/>
          <a:p>
            <a:r>
              <a:rPr lang="en-GB" dirty="0"/>
              <a:t>Assignment 1	- Submission date:</a:t>
            </a:r>
          </a:p>
        </p:txBody>
      </p:sp>
      <p:sp>
        <p:nvSpPr>
          <p:cNvPr id="4" name="Content Placeholder 3">
            <a:extLst>
              <a:ext uri="{FF2B5EF4-FFF2-40B4-BE49-F238E27FC236}">
                <a16:creationId xmlns:a16="http://schemas.microsoft.com/office/drawing/2014/main" id="{26C23245-B4CC-4DDE-B32C-2953B83663F5}"/>
              </a:ext>
            </a:extLst>
          </p:cNvPr>
          <p:cNvSpPr>
            <a:spLocks noGrp="1"/>
          </p:cNvSpPr>
          <p:nvPr>
            <p:ph sz="half" idx="2"/>
          </p:nvPr>
        </p:nvSpPr>
        <p:spPr>
          <a:xfrm>
            <a:off x="677334" y="1862797"/>
            <a:ext cx="8917142" cy="1535497"/>
          </a:xfrm>
        </p:spPr>
        <p:txBody>
          <a:bodyPr>
            <a:normAutofit/>
          </a:bodyPr>
          <a:lstStyle/>
          <a:p>
            <a:r>
              <a:rPr lang="en-US" b="1" dirty="0"/>
              <a:t>Coursework: 2500 word essay</a:t>
            </a:r>
            <a:endParaRPr lang="en-GB" dirty="0"/>
          </a:p>
          <a:p>
            <a:pPr hangingPunct="0"/>
            <a:r>
              <a:rPr lang="en-GB" dirty="0"/>
              <a:t>Students are required to write an essay evaluating the changes to modern day policing. What factors have brought about the changes and what pressures have they experienced. </a:t>
            </a:r>
            <a:endParaRPr lang="en-GB" b="1" dirty="0"/>
          </a:p>
          <a:p>
            <a:endParaRPr lang="en-GB" dirty="0"/>
          </a:p>
        </p:txBody>
      </p:sp>
      <p:sp>
        <p:nvSpPr>
          <p:cNvPr id="5" name="Text Placeholder 4">
            <a:extLst>
              <a:ext uri="{FF2B5EF4-FFF2-40B4-BE49-F238E27FC236}">
                <a16:creationId xmlns:a16="http://schemas.microsoft.com/office/drawing/2014/main" id="{A295CAD7-49A7-4A14-8D9A-30E1CA1A49BF}"/>
              </a:ext>
            </a:extLst>
          </p:cNvPr>
          <p:cNvSpPr>
            <a:spLocks noGrp="1"/>
          </p:cNvSpPr>
          <p:nvPr>
            <p:ph type="body" sz="quarter" idx="3"/>
          </p:nvPr>
        </p:nvSpPr>
        <p:spPr>
          <a:xfrm>
            <a:off x="677333" y="3578625"/>
            <a:ext cx="8596670" cy="313162"/>
          </a:xfrm>
        </p:spPr>
        <p:txBody>
          <a:bodyPr/>
          <a:lstStyle/>
          <a:p>
            <a:r>
              <a:rPr lang="en-GB" dirty="0"/>
              <a:t>Assignment 2 – Submission date:</a:t>
            </a:r>
          </a:p>
        </p:txBody>
      </p:sp>
      <p:sp>
        <p:nvSpPr>
          <p:cNvPr id="6" name="Content Placeholder 5">
            <a:extLst>
              <a:ext uri="{FF2B5EF4-FFF2-40B4-BE49-F238E27FC236}">
                <a16:creationId xmlns:a16="http://schemas.microsoft.com/office/drawing/2014/main" id="{2D77234E-97E6-4B61-A4D4-97CE8CAF959E}"/>
              </a:ext>
            </a:extLst>
          </p:cNvPr>
          <p:cNvSpPr>
            <a:spLocks noGrp="1"/>
          </p:cNvSpPr>
          <p:nvPr>
            <p:ph sz="quarter" idx="4"/>
          </p:nvPr>
        </p:nvSpPr>
        <p:spPr>
          <a:xfrm>
            <a:off x="677334" y="3991875"/>
            <a:ext cx="8596668" cy="2641684"/>
          </a:xfrm>
        </p:spPr>
        <p:txBody>
          <a:bodyPr>
            <a:noAutofit/>
          </a:bodyPr>
          <a:lstStyle/>
          <a:p>
            <a:r>
              <a:rPr lang="en-US" b="1" dirty="0"/>
              <a:t>Coursework: 15 minute presentation plus 1250 word</a:t>
            </a:r>
            <a:r>
              <a:rPr lang="en-US" dirty="0"/>
              <a:t> </a:t>
            </a:r>
            <a:r>
              <a:rPr lang="en-US" b="1" dirty="0"/>
              <a:t> supporting paper </a:t>
            </a:r>
            <a:endParaRPr lang="en-GB" dirty="0"/>
          </a:p>
          <a:p>
            <a:pPr hangingPunct="0"/>
            <a:r>
              <a:rPr lang="en-GB" dirty="0"/>
              <a:t>Students are required to undertake an investigation into the social inequalities surrounding policing. They might use the Stephen Lawrence enquiry to evaluate accountability and ethics of the police service and the impact of such incidents on society’s perception of the police. Working in groups they will need to prepare a 15 minute presentation on their findings and produce an individual 1250 word supporting paper. </a:t>
            </a:r>
            <a:endParaRPr lang="en-GB" b="1" dirty="0"/>
          </a:p>
        </p:txBody>
      </p:sp>
    </p:spTree>
    <p:extLst>
      <p:ext uri="{BB962C8B-B14F-4D97-AF65-F5344CB8AC3E}">
        <p14:creationId xmlns:p14="http://schemas.microsoft.com/office/powerpoint/2010/main" val="33623295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1C467-3440-41A7-AECE-EAE5AE494742}"/>
              </a:ext>
            </a:extLst>
          </p:cNvPr>
          <p:cNvSpPr>
            <a:spLocks noGrp="1"/>
          </p:cNvSpPr>
          <p:nvPr>
            <p:ph type="title"/>
          </p:nvPr>
        </p:nvSpPr>
        <p:spPr/>
        <p:txBody>
          <a:bodyPr/>
          <a:lstStyle/>
          <a:p>
            <a:r>
              <a:rPr lang="en-GB" dirty="0"/>
              <a:t>Reading Lists</a:t>
            </a:r>
          </a:p>
        </p:txBody>
      </p:sp>
      <p:sp>
        <p:nvSpPr>
          <p:cNvPr id="3" name="Text Placeholder 2">
            <a:extLst>
              <a:ext uri="{FF2B5EF4-FFF2-40B4-BE49-F238E27FC236}">
                <a16:creationId xmlns:a16="http://schemas.microsoft.com/office/drawing/2014/main" id="{D8F333C9-2B11-4910-A59A-6A460976C431}"/>
              </a:ext>
            </a:extLst>
          </p:cNvPr>
          <p:cNvSpPr>
            <a:spLocks noGrp="1"/>
          </p:cNvSpPr>
          <p:nvPr>
            <p:ph type="body" idx="1"/>
          </p:nvPr>
        </p:nvSpPr>
        <p:spPr>
          <a:xfrm>
            <a:off x="675744" y="1584721"/>
            <a:ext cx="4185623" cy="576262"/>
          </a:xfrm>
        </p:spPr>
        <p:txBody>
          <a:bodyPr/>
          <a:lstStyle/>
          <a:p>
            <a:r>
              <a:rPr lang="en-GB" dirty="0"/>
              <a:t>Essential</a:t>
            </a:r>
          </a:p>
        </p:txBody>
      </p:sp>
      <p:sp>
        <p:nvSpPr>
          <p:cNvPr id="4" name="Content Placeholder 3">
            <a:extLst>
              <a:ext uri="{FF2B5EF4-FFF2-40B4-BE49-F238E27FC236}">
                <a16:creationId xmlns:a16="http://schemas.microsoft.com/office/drawing/2014/main" id="{06DBE2A8-9D8C-42E8-B4C7-0802DD1678EB}"/>
              </a:ext>
            </a:extLst>
          </p:cNvPr>
          <p:cNvSpPr>
            <a:spLocks noGrp="1"/>
          </p:cNvSpPr>
          <p:nvPr>
            <p:ph sz="half" idx="2"/>
          </p:nvPr>
        </p:nvSpPr>
        <p:spPr>
          <a:xfrm>
            <a:off x="675745" y="2160983"/>
            <a:ext cx="4185623" cy="3880379"/>
          </a:xfrm>
        </p:spPr>
        <p:txBody>
          <a:bodyPr/>
          <a:lstStyle/>
          <a:p>
            <a:r>
              <a:rPr lang="en-GB" dirty="0"/>
              <a:t>Bryant &amp; Bryant (2017), </a:t>
            </a:r>
            <a:r>
              <a:rPr lang="en-GB" u="sng" dirty="0"/>
              <a:t>Blackstone’s Handbook for Policing Students</a:t>
            </a:r>
            <a:r>
              <a:rPr lang="en-GB" dirty="0"/>
              <a:t>, 12</a:t>
            </a:r>
            <a:r>
              <a:rPr lang="en-GB" baseline="30000" dirty="0"/>
              <a:t>th</a:t>
            </a:r>
            <a:r>
              <a:rPr lang="en-GB" dirty="0"/>
              <a:t> Edition, Oxford University Press; Oxford.</a:t>
            </a:r>
          </a:p>
          <a:p>
            <a:endParaRPr lang="en-GB" dirty="0"/>
          </a:p>
        </p:txBody>
      </p:sp>
      <p:sp>
        <p:nvSpPr>
          <p:cNvPr id="5" name="Text Placeholder 4">
            <a:extLst>
              <a:ext uri="{FF2B5EF4-FFF2-40B4-BE49-F238E27FC236}">
                <a16:creationId xmlns:a16="http://schemas.microsoft.com/office/drawing/2014/main" id="{AD58CE27-E87F-4790-98BF-0FDB8CF023D5}"/>
              </a:ext>
            </a:extLst>
          </p:cNvPr>
          <p:cNvSpPr>
            <a:spLocks noGrp="1"/>
          </p:cNvSpPr>
          <p:nvPr>
            <p:ph type="body" sz="quarter" idx="3"/>
          </p:nvPr>
        </p:nvSpPr>
        <p:spPr>
          <a:xfrm>
            <a:off x="5088383" y="1584721"/>
            <a:ext cx="4185618" cy="576262"/>
          </a:xfrm>
        </p:spPr>
        <p:txBody>
          <a:bodyPr/>
          <a:lstStyle/>
          <a:p>
            <a:r>
              <a:rPr lang="en-GB" dirty="0"/>
              <a:t>Recommended</a:t>
            </a:r>
          </a:p>
        </p:txBody>
      </p:sp>
      <p:sp>
        <p:nvSpPr>
          <p:cNvPr id="6" name="Content Placeholder 5">
            <a:extLst>
              <a:ext uri="{FF2B5EF4-FFF2-40B4-BE49-F238E27FC236}">
                <a16:creationId xmlns:a16="http://schemas.microsoft.com/office/drawing/2014/main" id="{9394D409-547D-42B4-817B-9F988A9D0F3D}"/>
              </a:ext>
            </a:extLst>
          </p:cNvPr>
          <p:cNvSpPr>
            <a:spLocks noGrp="1"/>
          </p:cNvSpPr>
          <p:nvPr>
            <p:ph sz="quarter" idx="4"/>
          </p:nvPr>
        </p:nvSpPr>
        <p:spPr>
          <a:xfrm>
            <a:off x="5088384" y="2160983"/>
            <a:ext cx="4185617" cy="3880379"/>
          </a:xfrm>
        </p:spPr>
        <p:txBody>
          <a:bodyPr/>
          <a:lstStyle/>
          <a:p>
            <a:r>
              <a:rPr lang="en-GB" dirty="0"/>
              <a:t>Blake, C, Sheldon, B &amp; Williams, P (2010), </a:t>
            </a:r>
            <a:r>
              <a:rPr lang="en-GB" u="sng" dirty="0"/>
              <a:t>Policing and criminal justice</a:t>
            </a:r>
            <a:r>
              <a:rPr lang="en-GB" i="1" dirty="0"/>
              <a:t>, </a:t>
            </a:r>
            <a:r>
              <a:rPr lang="en-GB" dirty="0"/>
              <a:t>Learning Matters; Exeter.</a:t>
            </a:r>
          </a:p>
          <a:p>
            <a:r>
              <a:rPr lang="en-GB" dirty="0" err="1"/>
              <a:t>Neyroud</a:t>
            </a:r>
            <a:r>
              <a:rPr lang="en-GB" dirty="0"/>
              <a:t>, P &amp; Beckley, A (2001), </a:t>
            </a:r>
            <a:r>
              <a:rPr lang="en-GB" u="sng" dirty="0"/>
              <a:t>Policing, ethics and human rights</a:t>
            </a:r>
            <a:r>
              <a:rPr lang="en-GB" i="1" dirty="0"/>
              <a:t>,</a:t>
            </a:r>
            <a:r>
              <a:rPr lang="en-GB" dirty="0"/>
              <a:t> </a:t>
            </a:r>
            <a:r>
              <a:rPr lang="en-GB" dirty="0" err="1"/>
              <a:t>Willan</a:t>
            </a:r>
            <a:r>
              <a:rPr lang="en-GB" dirty="0"/>
              <a:t>; Devon.</a:t>
            </a:r>
          </a:p>
          <a:p>
            <a:r>
              <a:rPr lang="en-GB" dirty="0"/>
              <a:t>Paterson, C &amp; Pollock, E (2011), </a:t>
            </a:r>
            <a:r>
              <a:rPr lang="en-GB" u="sng" dirty="0"/>
              <a:t>Policing and criminology</a:t>
            </a:r>
            <a:r>
              <a:rPr lang="en-GB" i="1" dirty="0"/>
              <a:t>, </a:t>
            </a:r>
            <a:r>
              <a:rPr lang="en-GB" dirty="0"/>
              <a:t>Learning Matters; Exeter.</a:t>
            </a:r>
          </a:p>
          <a:p>
            <a:r>
              <a:rPr lang="en-GB" dirty="0"/>
              <a:t>Stout, B (2010), </a:t>
            </a:r>
            <a:r>
              <a:rPr lang="en-GB" u="sng" dirty="0"/>
              <a:t>Equality and diversity in policing</a:t>
            </a:r>
            <a:r>
              <a:rPr lang="en-GB" i="1" dirty="0"/>
              <a:t>, </a:t>
            </a:r>
            <a:r>
              <a:rPr lang="en-GB" dirty="0"/>
              <a:t>Learning Matters; Exeter.</a:t>
            </a:r>
          </a:p>
        </p:txBody>
      </p:sp>
    </p:spTree>
    <p:extLst>
      <p:ext uri="{BB962C8B-B14F-4D97-AF65-F5344CB8AC3E}">
        <p14:creationId xmlns:p14="http://schemas.microsoft.com/office/powerpoint/2010/main" val="17986348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Journals</a:t>
            </a:r>
          </a:p>
        </p:txBody>
      </p:sp>
      <p:sp>
        <p:nvSpPr>
          <p:cNvPr id="3" name="Content Placeholder 2"/>
          <p:cNvSpPr>
            <a:spLocks noGrp="1"/>
          </p:cNvSpPr>
          <p:nvPr>
            <p:ph idx="1"/>
          </p:nvPr>
        </p:nvSpPr>
        <p:spPr>
          <a:xfrm>
            <a:off x="677334" y="1930400"/>
            <a:ext cx="8870078" cy="4110963"/>
          </a:xfrm>
        </p:spPr>
        <p:txBody>
          <a:bodyPr>
            <a:normAutofit/>
          </a:bodyPr>
          <a:lstStyle/>
          <a:p>
            <a:pPr marL="0" indent="0">
              <a:spcAft>
                <a:spcPts val="600"/>
              </a:spcAft>
              <a:buNone/>
            </a:pPr>
            <a:r>
              <a:rPr lang="en-GB" sz="2200" dirty="0"/>
              <a:t>Criminology and Criminal Justice</a:t>
            </a:r>
          </a:p>
          <a:p>
            <a:pPr marL="0" indent="0">
              <a:spcAft>
                <a:spcPts val="600"/>
              </a:spcAft>
              <a:buNone/>
            </a:pPr>
            <a:r>
              <a:rPr lang="en-GB" sz="2200" dirty="0"/>
              <a:t>Policing; A journal of Policy and Practice</a:t>
            </a:r>
          </a:p>
          <a:p>
            <a:pPr marL="0" indent="0">
              <a:spcAft>
                <a:spcPts val="600"/>
              </a:spcAft>
              <a:buNone/>
            </a:pPr>
            <a:r>
              <a:rPr lang="en-GB" sz="2200" dirty="0"/>
              <a:t>Police Journal; Theory, Practice and Principles</a:t>
            </a:r>
          </a:p>
          <a:p>
            <a:pPr marL="0" indent="0">
              <a:spcAft>
                <a:spcPts val="600"/>
              </a:spcAft>
              <a:buNone/>
            </a:pPr>
            <a:r>
              <a:rPr lang="en-GB" sz="2200" dirty="0"/>
              <a:t>Police Practice and Research; An International Journal</a:t>
            </a:r>
          </a:p>
          <a:p>
            <a:pPr marL="0" indent="0">
              <a:spcAft>
                <a:spcPts val="600"/>
              </a:spcAft>
              <a:buNone/>
            </a:pPr>
            <a:r>
              <a:rPr lang="en-GB" sz="2200" dirty="0"/>
              <a:t>International Journal of Police Science &amp; Management</a:t>
            </a:r>
          </a:p>
          <a:p>
            <a:pPr marL="0" indent="0">
              <a:spcAft>
                <a:spcPts val="600"/>
              </a:spcAft>
              <a:buNone/>
            </a:pPr>
            <a:r>
              <a:rPr lang="en-GB" sz="2200" dirty="0"/>
              <a:t>Policing and Society; An International Journal of Research and Policy</a:t>
            </a:r>
          </a:p>
          <a:p>
            <a:pPr marL="0" indent="0">
              <a:spcAft>
                <a:spcPts val="600"/>
              </a:spcAft>
              <a:buNone/>
            </a:pPr>
            <a:r>
              <a:rPr lang="en-GB" sz="1400" dirty="0"/>
              <a:t>Students and staff have access to over 34,000 e-journal titles through the Online Library accessible </a:t>
            </a:r>
            <a:r>
              <a:rPr lang="en-GB" sz="1400" dirty="0">
                <a:hlinkClick r:id="rId2"/>
              </a:rPr>
              <a:t>here</a:t>
            </a:r>
            <a:r>
              <a:rPr lang="en-GB" sz="1400" dirty="0"/>
              <a:t>. </a:t>
            </a:r>
            <a:endParaRPr lang="en-GB" sz="1600" dirty="0"/>
          </a:p>
          <a:p>
            <a:pPr marL="0" indent="0">
              <a:buNone/>
            </a:pPr>
            <a:endParaRPr lang="en-GB" sz="2600" dirty="0">
              <a:latin typeface="Calibri"/>
              <a:ea typeface="Calibri"/>
              <a:cs typeface="Times New Roman"/>
            </a:endParaRPr>
          </a:p>
        </p:txBody>
      </p:sp>
      <p:pic>
        <p:nvPicPr>
          <p:cNvPr id="4" name="Picture 3">
            <a:hlinkClick r:id="rId3"/>
          </p:cNvPr>
          <p:cNvPicPr>
            <a:picLocks noChangeAspect="1"/>
          </p:cNvPicPr>
          <p:nvPr/>
        </p:nvPicPr>
        <p:blipFill>
          <a:blip r:embed="rId4"/>
          <a:stretch>
            <a:fillRect/>
          </a:stretch>
        </p:blipFill>
        <p:spPr>
          <a:xfrm>
            <a:off x="7108637" y="624966"/>
            <a:ext cx="4299923" cy="2219408"/>
          </a:xfrm>
          <a:prstGeom prst="rect">
            <a:avLst/>
          </a:prstGeom>
          <a:ln w="12700">
            <a:solidFill>
              <a:schemeClr val="accent1"/>
            </a:solidFill>
          </a:ln>
        </p:spPr>
      </p:pic>
    </p:spTree>
    <p:extLst>
      <p:ext uri="{BB962C8B-B14F-4D97-AF65-F5344CB8AC3E}">
        <p14:creationId xmlns:p14="http://schemas.microsoft.com/office/powerpoint/2010/main" val="76946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Websites</a:t>
            </a:r>
          </a:p>
        </p:txBody>
      </p:sp>
      <p:sp>
        <p:nvSpPr>
          <p:cNvPr id="3" name="Content Placeholder 2"/>
          <p:cNvSpPr>
            <a:spLocks noGrp="1"/>
          </p:cNvSpPr>
          <p:nvPr>
            <p:ph idx="1"/>
          </p:nvPr>
        </p:nvSpPr>
        <p:spPr>
          <a:xfrm>
            <a:off x="677334" y="1930401"/>
            <a:ext cx="8596668" cy="4551082"/>
          </a:xfrm>
        </p:spPr>
        <p:txBody>
          <a:bodyPr>
            <a:normAutofit/>
          </a:bodyPr>
          <a:lstStyle/>
          <a:p>
            <a:pPr marL="0" indent="0">
              <a:buNone/>
            </a:pPr>
            <a:r>
              <a:rPr lang="en-GB" sz="2200" dirty="0"/>
              <a:t>Association of Police and Crime Commissioners</a:t>
            </a:r>
            <a:br>
              <a:rPr lang="en-GB" sz="2400" dirty="0"/>
            </a:br>
            <a:r>
              <a:rPr lang="en-GB" dirty="0">
                <a:hlinkClick r:id="rId2"/>
              </a:rPr>
              <a:t>www.apccs.police.uk</a:t>
            </a:r>
            <a:r>
              <a:rPr lang="en-GB" dirty="0"/>
              <a:t> </a:t>
            </a:r>
          </a:p>
          <a:p>
            <a:pPr marL="0" indent="0">
              <a:lnSpc>
                <a:spcPct val="115000"/>
              </a:lnSpc>
              <a:spcAft>
                <a:spcPts val="600"/>
              </a:spcAft>
              <a:buNone/>
            </a:pPr>
            <a:r>
              <a:rPr lang="en-GB" sz="2200" dirty="0"/>
              <a:t>College of Policing (Authorised Professional Practice)</a:t>
            </a:r>
            <a:br>
              <a:rPr lang="en-GB" sz="2200" dirty="0"/>
            </a:br>
            <a:r>
              <a:rPr lang="en-GB" dirty="0">
                <a:hlinkClick r:id="rId3"/>
              </a:rPr>
              <a:t>www.app.college.police.uk/</a:t>
            </a:r>
            <a:r>
              <a:rPr lang="en-GB" dirty="0"/>
              <a:t> </a:t>
            </a:r>
            <a:endParaRPr lang="en-GB" sz="2200" dirty="0"/>
          </a:p>
          <a:p>
            <a:pPr marL="0" indent="0">
              <a:lnSpc>
                <a:spcPct val="115000"/>
              </a:lnSpc>
              <a:spcAft>
                <a:spcPts val="600"/>
              </a:spcAft>
              <a:buNone/>
            </a:pPr>
            <a:r>
              <a:rPr lang="en-GB" sz="2200" dirty="0"/>
              <a:t>Independent Office for Police Conduct</a:t>
            </a:r>
            <a:br>
              <a:rPr lang="en-GB" sz="2200" dirty="0"/>
            </a:br>
            <a:r>
              <a:rPr lang="en-GB" dirty="0">
                <a:hlinkClick r:id="rId4"/>
              </a:rPr>
              <a:t>www.policeconduct.gov.uk/</a:t>
            </a:r>
            <a:r>
              <a:rPr lang="en-GB" dirty="0"/>
              <a:t> </a:t>
            </a:r>
            <a:endParaRPr lang="en-GB" sz="2200" dirty="0"/>
          </a:p>
          <a:p>
            <a:pPr marL="0" indent="0">
              <a:lnSpc>
                <a:spcPct val="115000"/>
              </a:lnSpc>
              <a:spcAft>
                <a:spcPts val="600"/>
              </a:spcAft>
              <a:buNone/>
            </a:pPr>
            <a:r>
              <a:rPr lang="en-GB" sz="2200" dirty="0"/>
              <a:t>National Police Chiefs Council</a:t>
            </a:r>
            <a:br>
              <a:rPr lang="en-GB" sz="2200" dirty="0"/>
            </a:br>
            <a:r>
              <a:rPr lang="en-GB" dirty="0">
                <a:hlinkClick r:id="rId5"/>
              </a:rPr>
              <a:t>www.npcc.police.uk/</a:t>
            </a:r>
            <a:r>
              <a:rPr lang="en-GB" dirty="0"/>
              <a:t> </a:t>
            </a:r>
            <a:endParaRPr lang="en-GB" sz="2200" dirty="0"/>
          </a:p>
          <a:p>
            <a:pPr marL="0" indent="0">
              <a:lnSpc>
                <a:spcPct val="115000"/>
              </a:lnSpc>
              <a:spcAft>
                <a:spcPts val="600"/>
              </a:spcAft>
              <a:buNone/>
            </a:pPr>
            <a:r>
              <a:rPr lang="en-GB" sz="2200" dirty="0"/>
              <a:t>Police Federation of England &amp; Wales</a:t>
            </a:r>
            <a:br>
              <a:rPr lang="en-GB" sz="2200" dirty="0"/>
            </a:br>
            <a:r>
              <a:rPr lang="en-GB" dirty="0">
                <a:hlinkClick r:id="rId6"/>
              </a:rPr>
              <a:t>www.polfed.org/</a:t>
            </a:r>
            <a:r>
              <a:rPr lang="en-GB" dirty="0"/>
              <a:t> </a:t>
            </a:r>
          </a:p>
          <a:p>
            <a:pPr marL="0" indent="0">
              <a:lnSpc>
                <a:spcPct val="115000"/>
              </a:lnSpc>
              <a:spcAft>
                <a:spcPts val="600"/>
              </a:spcAft>
              <a:buNone/>
            </a:pPr>
            <a:endParaRPr lang="en-GB" sz="2200" dirty="0"/>
          </a:p>
        </p:txBody>
      </p:sp>
    </p:spTree>
    <p:extLst>
      <p:ext uri="{BB962C8B-B14F-4D97-AF65-F5344CB8AC3E}">
        <p14:creationId xmlns:p14="http://schemas.microsoft.com/office/powerpoint/2010/main" val="1067875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Referencing </a:t>
            </a:r>
          </a:p>
        </p:txBody>
      </p:sp>
      <p:sp>
        <p:nvSpPr>
          <p:cNvPr id="3" name="Content Placeholder 2"/>
          <p:cNvSpPr>
            <a:spLocks noGrp="1"/>
          </p:cNvSpPr>
          <p:nvPr>
            <p:ph idx="1"/>
          </p:nvPr>
        </p:nvSpPr>
        <p:spPr>
          <a:xfrm>
            <a:off x="677334" y="1930400"/>
            <a:ext cx="8596668" cy="4927599"/>
          </a:xfrm>
        </p:spPr>
        <p:txBody>
          <a:bodyPr>
            <a:normAutofit/>
          </a:bodyPr>
          <a:lstStyle/>
          <a:p>
            <a:r>
              <a:rPr lang="en-GB" sz="2400" dirty="0"/>
              <a:t>Books:</a:t>
            </a:r>
          </a:p>
          <a:p>
            <a:pPr marL="0" indent="0">
              <a:buNone/>
            </a:pPr>
            <a:r>
              <a:rPr lang="en-GB" altLang="en-US" dirty="0"/>
              <a:t>Author(s) of a book, initials (Year of publication), </a:t>
            </a:r>
            <a:r>
              <a:rPr lang="en-GB" altLang="en-US" u="sng" dirty="0"/>
              <a:t>Title of book: and sub-title if there is one</a:t>
            </a:r>
            <a:r>
              <a:rPr lang="en-GB" altLang="en-US" dirty="0"/>
              <a:t> (emphasised), Edition (if not the first), Publisher: Place of publication.</a:t>
            </a:r>
            <a:endParaRPr lang="en-GB" dirty="0"/>
          </a:p>
          <a:p>
            <a:r>
              <a:rPr lang="en-GB" sz="2400" dirty="0"/>
              <a:t>Journals:</a:t>
            </a:r>
          </a:p>
          <a:p>
            <a:pPr marL="0" indent="0">
              <a:buNone/>
            </a:pPr>
            <a:r>
              <a:rPr lang="en-GB" altLang="en-US" dirty="0"/>
              <a:t>Author(s) of article (surname and initials), (Date of Publication),  Title of article, </a:t>
            </a:r>
            <a:r>
              <a:rPr lang="en-GB" altLang="en-US" u="sng" dirty="0"/>
              <a:t>Title of Journal</a:t>
            </a:r>
            <a:r>
              <a:rPr lang="en-GB" altLang="en-US" dirty="0"/>
              <a:t> (emphasised), Volume number (and issue number if there is one), Pages covered by article.</a:t>
            </a:r>
          </a:p>
          <a:p>
            <a:r>
              <a:rPr lang="en-GB" sz="2400" dirty="0"/>
              <a:t>Websites:</a:t>
            </a:r>
          </a:p>
          <a:p>
            <a:pPr marL="0" indent="0">
              <a:buNone/>
            </a:pPr>
            <a:r>
              <a:rPr lang="en-GB" altLang="en-US" dirty="0"/>
              <a:t>Surname, initial(s) (year) Title of article, (online) Available at </a:t>
            </a:r>
            <a:r>
              <a:rPr lang="en-GB" altLang="en-US" u="sng" dirty="0"/>
              <a:t>URL (emphasised)</a:t>
            </a:r>
            <a:r>
              <a:rPr lang="en-GB" altLang="en-US" dirty="0"/>
              <a:t>,  Date of access.</a:t>
            </a:r>
            <a:endParaRPr lang="en-US" altLang="en-US" dirty="0"/>
          </a:p>
          <a:p>
            <a:pPr marL="0" indent="0">
              <a:buNone/>
            </a:pPr>
            <a:endParaRPr lang="en-GB" sz="2000" dirty="0"/>
          </a:p>
          <a:p>
            <a:endParaRPr lang="en-GB" dirty="0"/>
          </a:p>
        </p:txBody>
      </p:sp>
    </p:spTree>
    <p:extLst>
      <p:ext uri="{BB962C8B-B14F-4D97-AF65-F5344CB8AC3E}">
        <p14:creationId xmlns:p14="http://schemas.microsoft.com/office/powerpoint/2010/main" val="3409247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 Will Need …</a:t>
            </a:r>
          </a:p>
        </p:txBody>
      </p:sp>
      <p:sp>
        <p:nvSpPr>
          <p:cNvPr id="3" name="Content Placeholder 2"/>
          <p:cNvSpPr>
            <a:spLocks noGrp="1"/>
          </p:cNvSpPr>
          <p:nvPr>
            <p:ph idx="1"/>
          </p:nvPr>
        </p:nvSpPr>
        <p:spPr>
          <a:xfrm>
            <a:off x="677334" y="1930400"/>
            <a:ext cx="8596668" cy="4450928"/>
          </a:xfrm>
        </p:spPr>
        <p:txBody>
          <a:bodyPr>
            <a:noAutofit/>
          </a:bodyPr>
          <a:lstStyle/>
          <a:p>
            <a:r>
              <a:rPr lang="en-GB" sz="2400" dirty="0"/>
              <a:t> Attendance</a:t>
            </a:r>
          </a:p>
          <a:p>
            <a:pPr marL="0" indent="0">
              <a:buNone/>
            </a:pPr>
            <a:endParaRPr lang="en-GB" sz="2400" dirty="0"/>
          </a:p>
          <a:p>
            <a:r>
              <a:rPr lang="en-GB" sz="2400" dirty="0"/>
              <a:t> Commitment </a:t>
            </a:r>
          </a:p>
          <a:p>
            <a:pPr marL="0" indent="0">
              <a:buNone/>
            </a:pPr>
            <a:endParaRPr lang="en-GB" sz="2400" dirty="0"/>
          </a:p>
          <a:p>
            <a:r>
              <a:rPr lang="en-GB" sz="2400" dirty="0"/>
              <a:t> Time management </a:t>
            </a:r>
          </a:p>
          <a:p>
            <a:pPr marL="0" indent="0">
              <a:buNone/>
            </a:pPr>
            <a:endParaRPr lang="en-GB" sz="2400" dirty="0"/>
          </a:p>
          <a:p>
            <a:r>
              <a:rPr lang="en-GB" sz="2400" b="1" dirty="0"/>
              <a:t> READING, READING, READING</a:t>
            </a:r>
          </a:p>
        </p:txBody>
      </p:sp>
    </p:spTree>
    <p:extLst>
      <p:ext uri="{BB962C8B-B14F-4D97-AF65-F5344CB8AC3E}">
        <p14:creationId xmlns:p14="http://schemas.microsoft.com/office/powerpoint/2010/main" val="142296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id="{548CE539-7463-4421-AADE-805096726F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id="{C7088133-3566-422A-AB07-8B768473F502}"/>
              </a:ext>
            </a:extLst>
          </p:cNvPr>
          <p:cNvSpPr>
            <a:spLocks noGrp="1"/>
          </p:cNvSpPr>
          <p:nvPr>
            <p:ph type="subTitle" idx="1"/>
          </p:nvPr>
        </p:nvSpPr>
        <p:spPr>
          <a:xfrm>
            <a:off x="1674795" y="5659655"/>
            <a:ext cx="7599205" cy="611896"/>
          </a:xfrm>
        </p:spPr>
        <p:txBody>
          <a:bodyPr>
            <a:normAutofit/>
          </a:bodyPr>
          <a:lstStyle/>
          <a:p>
            <a:pPr algn="ctr"/>
            <a:r>
              <a:rPr lang="en-GB" dirty="0"/>
              <a:t>C.Newton-Evans@UWTSD.ac.uk</a:t>
            </a:r>
          </a:p>
        </p:txBody>
      </p:sp>
    </p:spTree>
    <p:extLst>
      <p:ext uri="{BB962C8B-B14F-4D97-AF65-F5344CB8AC3E}">
        <p14:creationId xmlns:p14="http://schemas.microsoft.com/office/powerpoint/2010/main" val="63725577"/>
      </p:ext>
    </p:extLst>
  </p:cSld>
  <p:clrMapOvr>
    <a:masterClrMapping/>
  </p:clrMapOvr>
</p:sld>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TotalTime>
  <Words>316</Words>
  <Application>Microsoft Office PowerPoint</Application>
  <PresentationFormat>Widescreen</PresentationFormat>
  <Paragraphs>67</Paragraphs>
  <Slides>11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Trebuchet MS</vt:lpstr>
      <vt:lpstr>Wingdings 3</vt:lpstr>
      <vt:lpstr>Facet</vt:lpstr>
      <vt:lpstr>Module Overview: Police, Policing  &amp; Society</vt:lpstr>
      <vt:lpstr>Module Aims</vt:lpstr>
      <vt:lpstr>Learning Outcomes</vt:lpstr>
      <vt:lpstr>Module Content</vt:lpstr>
      <vt:lpstr>Module Assessment</vt:lpstr>
      <vt:lpstr>Reading Lists</vt:lpstr>
      <vt:lpstr>Journals</vt:lpstr>
      <vt:lpstr>Websites</vt:lpstr>
      <vt:lpstr>Referencing </vt:lpstr>
      <vt:lpstr>You Will Need …</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Big Society vs Shared Society</dc:title>
  <dc:creator>Cairn F Newton-Evans</dc:creator>
  <cp:lastModifiedBy>Cairn F Newton-Evans</cp:lastModifiedBy>
  <cp:revision>8</cp:revision>
  <dcterms:created xsi:type="dcterms:W3CDTF">2018-11-21T22:24:24Z</dcterms:created>
  <dcterms:modified xsi:type="dcterms:W3CDTF">2019-01-28T18:49:18Z</dcterms:modified>
</cp:coreProperties>
</file>