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328" r:id="rId2"/>
    <p:sldId id="313" r:id="rId3"/>
    <p:sldId id="325" r:id="rId4"/>
    <p:sldId id="323" r:id="rId5"/>
    <p:sldId id="324" r:id="rId6"/>
    <p:sldId id="327" r:id="rId7"/>
    <p:sldId id="329" r:id="rId8"/>
    <p:sldId id="256" r:id="rId9"/>
    <p:sldId id="333" r:id="rId10"/>
    <p:sldId id="330" r:id="rId11"/>
    <p:sldId id="331" r:id="rId12"/>
    <p:sldId id="326" r:id="rId13"/>
    <p:sldId id="334" r:id="rId14"/>
    <p:sldId id="337" r:id="rId15"/>
    <p:sldId id="335" r:id="rId16"/>
    <p:sldId id="336" r:id="rId17"/>
    <p:sldId id="285" r:id="rId18"/>
    <p:sldId id="314" r:id="rId19"/>
    <p:sldId id="315" r:id="rId20"/>
    <p:sldId id="316" r:id="rId21"/>
    <p:sldId id="317" r:id="rId22"/>
    <p:sldId id="319" r:id="rId23"/>
    <p:sldId id="322" r:id="rId24"/>
    <p:sldId id="332" r:id="rId25"/>
    <p:sldId id="33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6" autoAdjust="0"/>
    <p:restoredTop sz="87897" autoAdjust="0"/>
  </p:normalViewPr>
  <p:slideViewPr>
    <p:cSldViewPr snapToGrid="0">
      <p:cViewPr varScale="1">
        <p:scale>
          <a:sx n="100" d="100"/>
          <a:sy n="100" d="100"/>
        </p:scale>
        <p:origin x="990" y="84"/>
      </p:cViewPr>
      <p:guideLst/>
    </p:cSldViewPr>
  </p:slideViewPr>
  <p:notesTextViewPr>
    <p:cViewPr>
      <p:scale>
        <a:sx n="1" d="1"/>
        <a:sy n="1" d="1"/>
      </p:scale>
      <p:origin x="0" y="0"/>
    </p:cViewPr>
  </p:notesTextViewPr>
  <p:notesViewPr>
    <p:cSldViewPr snapToGrid="0">
      <p:cViewPr varScale="1">
        <p:scale>
          <a:sx n="87" d="100"/>
          <a:sy n="87" d="100"/>
        </p:scale>
        <p:origin x="279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73560A-F1BB-4253-8F83-F3E4FE8ACF59}" type="datetimeFigureOut">
              <a:rPr lang="en-GB" smtClean="0"/>
              <a:t>06/11/2022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61253E-3B17-4EAD-9209-563849B96404}" type="slidenum">
              <a:rPr lang="en-GB" smtClean="0"/>
              <a:t>‹#›</a:t>
            </a:fld>
            <a:endParaRPr lang="en-GB" dirty="0"/>
          </a:p>
        </p:txBody>
      </p:sp>
    </p:spTree>
    <p:extLst>
      <p:ext uri="{BB962C8B-B14F-4D97-AF65-F5344CB8AC3E}">
        <p14:creationId xmlns:p14="http://schemas.microsoft.com/office/powerpoint/2010/main" val="2887910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61253E-3B17-4EAD-9209-563849B96404}" type="slidenum">
              <a:rPr lang="en-GB" smtClean="0"/>
              <a:t>1</a:t>
            </a:fld>
            <a:endParaRPr lang="en-GB" dirty="0"/>
          </a:p>
        </p:txBody>
      </p:sp>
    </p:spTree>
    <p:extLst>
      <p:ext uri="{BB962C8B-B14F-4D97-AF65-F5344CB8AC3E}">
        <p14:creationId xmlns:p14="http://schemas.microsoft.com/office/powerpoint/2010/main" val="1334149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Adam Fairbank-  Marketing &amp; Recruitment Manager from ION leadership, a leadership development programme based at Swansea University,</a:t>
            </a:r>
          </a:p>
          <a:p>
            <a:endParaRPr lang="en-GB" dirty="0"/>
          </a:p>
          <a:p>
            <a:r>
              <a:rPr lang="en-GB" dirty="0"/>
              <a:t>Bernadette Lessimore- Commercial &amp; Finance Manager for Synergy Plastics Limited </a:t>
            </a:r>
          </a:p>
          <a:p>
            <a:endParaRPr lang="en-GB" dirty="0"/>
          </a:p>
          <a:p>
            <a:r>
              <a:rPr lang="en-GB" dirty="0"/>
              <a:t>Eve Rooney- work at Dow Silicones in Barry currently work in a facilities manager/coordinator role </a:t>
            </a:r>
          </a:p>
          <a:p>
            <a:endParaRPr lang="en-GB" dirty="0"/>
          </a:p>
          <a:p>
            <a:r>
              <a:rPr lang="en-GB" dirty="0"/>
              <a:t>Mike Davies-  works at Marelli Automotive Systems (formally Calsonic Kansei -role is Senior Quality Engineer </a:t>
            </a:r>
          </a:p>
        </p:txBody>
      </p:sp>
      <p:sp>
        <p:nvSpPr>
          <p:cNvPr id="4" name="Slide Number Placeholder 3"/>
          <p:cNvSpPr>
            <a:spLocks noGrp="1"/>
          </p:cNvSpPr>
          <p:nvPr>
            <p:ph type="sldNum" sz="quarter" idx="5"/>
          </p:nvPr>
        </p:nvSpPr>
        <p:spPr/>
        <p:txBody>
          <a:bodyPr/>
          <a:lstStyle/>
          <a:p>
            <a:fld id="{7F61253E-3B17-4EAD-9209-563849B96404}" type="slidenum">
              <a:rPr lang="en-GB" smtClean="0"/>
              <a:t>2</a:t>
            </a:fld>
            <a:endParaRPr lang="en-GB" dirty="0"/>
          </a:p>
        </p:txBody>
      </p:sp>
    </p:spTree>
    <p:extLst>
      <p:ext uri="{BB962C8B-B14F-4D97-AF65-F5344CB8AC3E}">
        <p14:creationId xmlns:p14="http://schemas.microsoft.com/office/powerpoint/2010/main" val="42167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61253E-3B17-4EAD-9209-563849B96404}" type="slidenum">
              <a:rPr lang="en-GB" smtClean="0"/>
              <a:t>4</a:t>
            </a:fld>
            <a:endParaRPr lang="en-GB" dirty="0"/>
          </a:p>
        </p:txBody>
      </p:sp>
    </p:spTree>
    <p:extLst>
      <p:ext uri="{BB962C8B-B14F-4D97-AF65-F5344CB8AC3E}">
        <p14:creationId xmlns:p14="http://schemas.microsoft.com/office/powerpoint/2010/main" val="3180137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five years and more than 5000 attempts, in 1983 Dyson’s DC01 vacuum cleaner was ready to conquer the market at a speed of 924 mph – a speed at which its inner-cyclone separated air from dust.</a:t>
            </a:r>
          </a:p>
          <a:p>
            <a:endParaRPr lang="en-GB" dirty="0"/>
          </a:p>
        </p:txBody>
      </p:sp>
      <p:sp>
        <p:nvSpPr>
          <p:cNvPr id="4" name="Slide Number Placeholder 3"/>
          <p:cNvSpPr>
            <a:spLocks noGrp="1"/>
          </p:cNvSpPr>
          <p:nvPr>
            <p:ph type="sldNum" sz="quarter" idx="5"/>
          </p:nvPr>
        </p:nvSpPr>
        <p:spPr/>
        <p:txBody>
          <a:bodyPr/>
          <a:lstStyle/>
          <a:p>
            <a:fld id="{7F61253E-3B17-4EAD-9209-563849B96404}" type="slidenum">
              <a:rPr lang="en-GB" smtClean="0"/>
              <a:t>5</a:t>
            </a:fld>
            <a:endParaRPr lang="en-GB" dirty="0"/>
          </a:p>
        </p:txBody>
      </p:sp>
    </p:spTree>
    <p:extLst>
      <p:ext uri="{BB962C8B-B14F-4D97-AF65-F5344CB8AC3E}">
        <p14:creationId xmlns:p14="http://schemas.microsoft.com/office/powerpoint/2010/main" val="2035058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5"/>
          </p:nvPr>
        </p:nvSpPr>
        <p:spPr/>
        <p:txBody>
          <a:bodyPr/>
          <a:lstStyle/>
          <a:p>
            <a:fld id="{7F61253E-3B17-4EAD-9209-563849B96404}" type="slidenum">
              <a:rPr lang="en-GB" smtClean="0"/>
              <a:t>6</a:t>
            </a:fld>
            <a:endParaRPr lang="en-GB" dirty="0"/>
          </a:p>
        </p:txBody>
      </p:sp>
    </p:spTree>
    <p:extLst>
      <p:ext uri="{BB962C8B-B14F-4D97-AF65-F5344CB8AC3E}">
        <p14:creationId xmlns:p14="http://schemas.microsoft.com/office/powerpoint/2010/main" val="2817429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5"/>
          </p:nvPr>
        </p:nvSpPr>
        <p:spPr/>
        <p:txBody>
          <a:bodyPr/>
          <a:lstStyle/>
          <a:p>
            <a:fld id="{7F61253E-3B17-4EAD-9209-563849B96404}" type="slidenum">
              <a:rPr lang="en-GB" smtClean="0"/>
              <a:t>7</a:t>
            </a:fld>
            <a:endParaRPr lang="en-GB" dirty="0"/>
          </a:p>
        </p:txBody>
      </p:sp>
    </p:spTree>
    <p:extLst>
      <p:ext uri="{BB962C8B-B14F-4D97-AF65-F5344CB8AC3E}">
        <p14:creationId xmlns:p14="http://schemas.microsoft.com/office/powerpoint/2010/main" val="1850757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The Ballbarrow (1974), a wheelbarrow with a ball instead of a wheel, was stolen by his sales manager and sold to a plastics company.</a:t>
            </a:r>
          </a:p>
          <a:p>
            <a:endParaRPr lang="en-GB" sz="2000" dirty="0"/>
          </a:p>
          <a:p>
            <a:r>
              <a:rPr lang="en-GB" sz="2000" dirty="0"/>
              <a:t>The Dyson Sea Truck was one of James Dyson's first engineering projects, while still a student at London's Royal College of Art,</a:t>
            </a:r>
          </a:p>
          <a:p>
            <a:r>
              <a:rPr lang="en-GB" sz="2000" dirty="0"/>
              <a:t> James Dyson co-invented the Sea Truck work boat. With sales amounting to 500 million. </a:t>
            </a:r>
          </a:p>
          <a:p>
            <a:r>
              <a:rPr lang="en-GB" sz="2000" dirty="0"/>
              <a:t>The Sea Truck was a flat-hulled, high-speed water-craft that could land without a harbour or jetty.</a:t>
            </a:r>
          </a:p>
          <a:p>
            <a:endParaRPr lang="en-GB" sz="2000" dirty="0"/>
          </a:p>
          <a:p>
            <a:r>
              <a:rPr lang="en-GB" sz="3200" dirty="0"/>
              <a:t>DC01 Vacuum Cleaner-the first vacuum to bear James Dyson’s surname, (DC stands for Dual Cyclone</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dirty="0"/>
              <a:t>Dyson Pure Cool Air Purifier </a:t>
            </a:r>
            <a:r>
              <a:rPr lang="en-GB" sz="2000" dirty="0">
                <a:effectLst/>
                <a:latin typeface="Times New Roman" panose="02020603050405020304" pitchFamily="18" charset="0"/>
                <a:ea typeface="Times New Roman" panose="02020603050405020304" pitchFamily="18" charset="0"/>
              </a:rPr>
              <a:t>– bladeless and minimalistic, not only the Dyson Pure Cool blows out cool air, but it can also purify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effectLst/>
              <a:latin typeface="Times New Roman" panose="02020603050405020304" pitchFamily="18" charset="0"/>
            </a:endParaRPr>
          </a:p>
          <a:p>
            <a:r>
              <a:rPr lang="en-GB" sz="2000" dirty="0">
                <a:effectLst/>
                <a:latin typeface="Times New Roman" panose="02020603050405020304" pitchFamily="18" charset="0"/>
              </a:rPr>
              <a:t>Dyson Hair Products</a:t>
            </a:r>
          </a:p>
          <a:p>
            <a:r>
              <a:rPr lang="en-GB" sz="2000" dirty="0">
                <a:effectLst/>
                <a:latin typeface="Times New Roman" panose="02020603050405020304" pitchFamily="18" charset="0"/>
              </a:rPr>
              <a:t>    </a:t>
            </a:r>
            <a:r>
              <a:rPr lang="en-GB" sz="4400" dirty="0"/>
              <a:t>Dyson Supersonic Hair Dryer metes out heated air that doesn’t burn your hair, minimizing damages</a:t>
            </a:r>
          </a:p>
          <a:p>
            <a:r>
              <a:rPr lang="en-GB" sz="4400" dirty="0"/>
              <a:t>    Dyson Airwrap uses the same technology as the Dyson Supersonic Dryer, with a continuous airflow that blows the air around the barrel to form the best waves</a:t>
            </a:r>
          </a:p>
          <a:p>
            <a:endParaRPr lang="en-GB" sz="4400" dirty="0"/>
          </a:p>
          <a:p>
            <a:r>
              <a:rPr lang="en-GB" sz="6000" b="0" i="0" dirty="0">
                <a:solidFill>
                  <a:srgbClr val="202124"/>
                </a:solidFill>
                <a:effectLst/>
                <a:latin typeface="arial" panose="020B0604020202020204" pitchFamily="34" charset="0"/>
              </a:rPr>
              <a:t>The Dyson lighting tracks and adjusts to daylight, is controlled adjusted by app on your phone</a:t>
            </a:r>
          </a:p>
          <a:p>
            <a:r>
              <a:rPr lang="en-GB" sz="6000" b="0" i="0" dirty="0">
                <a:solidFill>
                  <a:srgbClr val="202124"/>
                </a:solidFill>
                <a:effectLst/>
                <a:latin typeface="arial" panose="020B0604020202020204" pitchFamily="34" charset="0"/>
              </a:rPr>
              <a:t>	Feature light- Adjusts to become a spotlight/ feature light to showcase art or decorative features in your home</a:t>
            </a:r>
          </a:p>
          <a:p>
            <a:r>
              <a:rPr lang="en-GB" sz="6000" b="0" i="0" dirty="0">
                <a:solidFill>
                  <a:srgbClr val="202124"/>
                </a:solidFill>
                <a:effectLst/>
                <a:latin typeface="arial" panose="020B0604020202020204" pitchFamily="34" charset="0"/>
              </a:rPr>
              <a:t>                       </a:t>
            </a:r>
          </a:p>
          <a:p>
            <a:r>
              <a:rPr lang="en-GB" sz="6000" b="0" i="0" dirty="0">
                <a:solidFill>
                  <a:srgbClr val="202124"/>
                </a:solidFill>
                <a:effectLst/>
                <a:latin typeface="arial" panose="020B0604020202020204" pitchFamily="34" charset="0"/>
              </a:rPr>
              <a:t>                         Task light – Focused, powerful light, Engineered to help reduce eye strain</a:t>
            </a:r>
          </a:p>
          <a:p>
            <a:r>
              <a:rPr lang="en-GB" sz="6000" b="0" i="0" dirty="0">
                <a:solidFill>
                  <a:srgbClr val="202124"/>
                </a:solidFill>
                <a:effectLst/>
                <a:latin typeface="arial" panose="020B0604020202020204" pitchFamily="34" charset="0"/>
              </a:rPr>
              <a:t>                        </a:t>
            </a:r>
          </a:p>
          <a:p>
            <a:r>
              <a:rPr lang="en-GB" sz="6000" b="0" i="0" dirty="0">
                <a:solidFill>
                  <a:srgbClr val="202124"/>
                </a:solidFill>
                <a:effectLst/>
                <a:latin typeface="arial" panose="020B0604020202020204" pitchFamily="34" charset="0"/>
              </a:rPr>
              <a:t>                         Indirect Light – rotate the optical head, for soft background lighting or enhancing the sense of space</a:t>
            </a:r>
          </a:p>
          <a:p>
            <a:r>
              <a:rPr lang="en-GB" sz="6000" b="0" i="0" dirty="0">
                <a:solidFill>
                  <a:srgbClr val="202124"/>
                </a:solidFill>
                <a:effectLst/>
                <a:latin typeface="arial" panose="020B0604020202020204" pitchFamily="34" charset="0"/>
              </a:rPr>
              <a:t>                       </a:t>
            </a:r>
          </a:p>
          <a:p>
            <a:r>
              <a:rPr lang="en-GB" sz="6000" b="0" i="0" dirty="0">
                <a:solidFill>
                  <a:srgbClr val="202124"/>
                </a:solidFill>
                <a:effectLst/>
                <a:latin typeface="arial" panose="020B0604020202020204" pitchFamily="34" charset="0"/>
              </a:rPr>
              <a:t>                        Ambient light – creates a comforting glow for a relaxing environment, with reduced blue light</a:t>
            </a:r>
          </a:p>
          <a:p>
            <a:r>
              <a:rPr lang="en-GB" sz="6000" b="0" i="0" dirty="0">
                <a:solidFill>
                  <a:srgbClr val="202124"/>
                </a:solidFill>
                <a:effectLst/>
                <a:latin typeface="arial" panose="020B0604020202020204" pitchFamily="34" charset="0"/>
              </a:rPr>
              <a:t>                         </a:t>
            </a:r>
          </a:p>
          <a:p>
            <a:r>
              <a:rPr lang="en-GB" sz="6000" b="0" i="0" dirty="0">
                <a:solidFill>
                  <a:srgbClr val="202124"/>
                </a:solidFill>
                <a:effectLst/>
                <a:latin typeface="arial" panose="020B0604020202020204" pitchFamily="34" charset="0"/>
              </a:rPr>
              <a:t>                        Magnetically seals for a comforting glow- Ambient position is made possible by a magnetic sealing mechanism, </a:t>
            </a:r>
          </a:p>
          <a:p>
            <a:r>
              <a:rPr lang="en-GB" sz="6000" b="0" i="0" dirty="0">
                <a:solidFill>
                  <a:srgbClr val="202124"/>
                </a:solidFill>
                <a:effectLst/>
                <a:latin typeface="arial" panose="020B0604020202020204" pitchFamily="34" charset="0"/>
              </a:rPr>
              <a:t>                        channelling light through an orange filter and into the perforated stem</a:t>
            </a:r>
          </a:p>
          <a:p>
            <a:r>
              <a:rPr lang="en-GB" sz="6000" b="0" i="0" dirty="0">
                <a:solidFill>
                  <a:srgbClr val="202124"/>
                </a:solidFill>
                <a:effectLst/>
                <a:latin typeface="arial" panose="020B0604020202020204" pitchFamily="34" charset="0"/>
              </a:rPr>
              <a:t>                       </a:t>
            </a:r>
          </a:p>
          <a:p>
            <a:r>
              <a:rPr lang="en-GB" sz="6000" b="0" i="0" dirty="0">
                <a:solidFill>
                  <a:srgbClr val="202124"/>
                </a:solidFill>
                <a:effectLst/>
                <a:latin typeface="arial" panose="020B0604020202020204" pitchFamily="34" charset="0"/>
              </a:rPr>
              <a:t>                      Reacts to you and your soundings – motion &amp; brightness sensors help save  energy &amp; maintain consistent illumination on your workspace. The PIR sensor switches the light on when you're near and off when your away.</a:t>
            </a:r>
          </a:p>
          <a:p>
            <a:endParaRPr lang="en-GB" sz="6000" b="0" i="0" dirty="0">
              <a:solidFill>
                <a:srgbClr val="202124"/>
              </a:solidFill>
              <a:effectLst/>
              <a:latin typeface="arial" panose="020B0604020202020204" pitchFamily="34" charset="0"/>
            </a:endParaRPr>
          </a:p>
          <a:p>
            <a:endParaRPr lang="en-GB" sz="6000" b="0" i="0" dirty="0">
              <a:solidFill>
                <a:srgbClr val="202124"/>
              </a:solidFill>
              <a:effectLst/>
              <a:latin typeface="arial" panose="020B0604020202020204" pitchFamily="34" charset="0"/>
            </a:endParaRPr>
          </a:p>
          <a:p>
            <a:endParaRPr lang="en-GB" sz="6000" b="0" i="0" dirty="0">
              <a:solidFill>
                <a:srgbClr val="202124"/>
              </a:solidFill>
              <a:effectLst/>
              <a:latin typeface="arial" panose="020B0604020202020204" pitchFamily="34" charset="0"/>
            </a:endParaRPr>
          </a:p>
          <a:p>
            <a:endParaRPr lang="en-GB" sz="6000" b="0" i="0" dirty="0">
              <a:solidFill>
                <a:srgbClr val="202124"/>
              </a:solidFill>
              <a:effectLst/>
              <a:latin typeface="arial" panose="020B0604020202020204" pitchFamily="34" charset="0"/>
            </a:endParaRPr>
          </a:p>
          <a:p>
            <a:endParaRPr lang="en-GB" sz="3200" dirty="0"/>
          </a:p>
          <a:p>
            <a:endParaRPr lang="en-GB" sz="2000" dirty="0"/>
          </a:p>
        </p:txBody>
      </p:sp>
      <p:sp>
        <p:nvSpPr>
          <p:cNvPr id="4" name="Slide Number Placeholder 3"/>
          <p:cNvSpPr>
            <a:spLocks noGrp="1"/>
          </p:cNvSpPr>
          <p:nvPr>
            <p:ph type="sldNum" sz="quarter" idx="5"/>
          </p:nvPr>
        </p:nvSpPr>
        <p:spPr/>
        <p:txBody>
          <a:bodyPr/>
          <a:lstStyle/>
          <a:p>
            <a:fld id="{7F61253E-3B17-4EAD-9209-563849B96404}" type="slidenum">
              <a:rPr lang="en-GB" smtClean="0"/>
              <a:t>8</a:t>
            </a:fld>
            <a:endParaRPr lang="en-GB" dirty="0"/>
          </a:p>
        </p:txBody>
      </p:sp>
    </p:spTree>
    <p:extLst>
      <p:ext uri="{BB962C8B-B14F-4D97-AF65-F5344CB8AC3E}">
        <p14:creationId xmlns:p14="http://schemas.microsoft.com/office/powerpoint/2010/main" val="732375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5"/>
          </p:nvPr>
        </p:nvSpPr>
        <p:spPr/>
        <p:txBody>
          <a:bodyPr/>
          <a:lstStyle/>
          <a:p>
            <a:fld id="{7F61253E-3B17-4EAD-9209-563849B96404}" type="slidenum">
              <a:rPr lang="en-GB" smtClean="0"/>
              <a:t>10</a:t>
            </a:fld>
            <a:endParaRPr lang="en-GB" dirty="0"/>
          </a:p>
        </p:txBody>
      </p:sp>
    </p:spTree>
    <p:extLst>
      <p:ext uri="{BB962C8B-B14F-4D97-AF65-F5344CB8AC3E}">
        <p14:creationId xmlns:p14="http://schemas.microsoft.com/office/powerpoint/2010/main" val="4236884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5"/>
          </p:nvPr>
        </p:nvSpPr>
        <p:spPr/>
        <p:txBody>
          <a:bodyPr/>
          <a:lstStyle/>
          <a:p>
            <a:fld id="{7F61253E-3B17-4EAD-9209-563849B96404}" type="slidenum">
              <a:rPr lang="en-GB" smtClean="0"/>
              <a:t>11</a:t>
            </a:fld>
            <a:endParaRPr lang="en-GB" dirty="0"/>
          </a:p>
        </p:txBody>
      </p:sp>
    </p:spTree>
    <p:extLst>
      <p:ext uri="{BB962C8B-B14F-4D97-AF65-F5344CB8AC3E}">
        <p14:creationId xmlns:p14="http://schemas.microsoft.com/office/powerpoint/2010/main" val="2818566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61253E-3B17-4EAD-9209-563849B96404}" type="slidenum">
              <a:rPr lang="en-GB" smtClean="0"/>
              <a:t>12</a:t>
            </a:fld>
            <a:endParaRPr lang="en-GB" dirty="0"/>
          </a:p>
        </p:txBody>
      </p:sp>
    </p:spTree>
    <p:extLst>
      <p:ext uri="{BB962C8B-B14F-4D97-AF65-F5344CB8AC3E}">
        <p14:creationId xmlns:p14="http://schemas.microsoft.com/office/powerpoint/2010/main" val="2408767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61253E-3B17-4EAD-9209-563849B96404}" type="slidenum">
              <a:rPr lang="en-GB" smtClean="0"/>
              <a:t>23</a:t>
            </a:fld>
            <a:endParaRPr lang="en-GB" dirty="0"/>
          </a:p>
        </p:txBody>
      </p:sp>
    </p:spTree>
    <p:extLst>
      <p:ext uri="{BB962C8B-B14F-4D97-AF65-F5344CB8AC3E}">
        <p14:creationId xmlns:p14="http://schemas.microsoft.com/office/powerpoint/2010/main" val="2427210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61253E-3B17-4EAD-9209-563849B96404}" type="slidenum">
              <a:rPr lang="en-GB" smtClean="0"/>
              <a:t>24</a:t>
            </a:fld>
            <a:endParaRPr lang="en-GB" dirty="0"/>
          </a:p>
        </p:txBody>
      </p:sp>
    </p:spTree>
    <p:extLst>
      <p:ext uri="{BB962C8B-B14F-4D97-AF65-F5344CB8AC3E}">
        <p14:creationId xmlns:p14="http://schemas.microsoft.com/office/powerpoint/2010/main" val="3500346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61253E-3B17-4EAD-9209-563849B96404}" type="slidenum">
              <a:rPr lang="en-GB" smtClean="0"/>
              <a:t>25</a:t>
            </a:fld>
            <a:endParaRPr lang="en-GB" dirty="0"/>
          </a:p>
        </p:txBody>
      </p:sp>
    </p:spTree>
    <p:extLst>
      <p:ext uri="{BB962C8B-B14F-4D97-AF65-F5344CB8AC3E}">
        <p14:creationId xmlns:p14="http://schemas.microsoft.com/office/powerpoint/2010/main" val="3958823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2941829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934100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1435693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2264591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1164839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2933557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3812517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3811211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3223163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719896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770688-E44C-4032-87DD-74786D07984C}" type="datetimeFigureOut">
              <a:rPr lang="en-GB" smtClean="0"/>
              <a:t>06/11/2022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03CFCB7-2D6E-4A6F-9B35-15119E3D0973}" type="slidenum">
              <a:rPr lang="en-GB" smtClean="0"/>
              <a:t>‹#›</a:t>
            </a:fld>
            <a:endParaRPr lang="en-GB" dirty="0"/>
          </a:p>
        </p:txBody>
      </p:sp>
    </p:spTree>
    <p:extLst>
      <p:ext uri="{BB962C8B-B14F-4D97-AF65-F5344CB8AC3E}">
        <p14:creationId xmlns:p14="http://schemas.microsoft.com/office/powerpoint/2010/main" val="3519542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770688-E44C-4032-87DD-74786D07984C}" type="datetimeFigureOut">
              <a:rPr lang="en-GB" smtClean="0"/>
              <a:t>06/11/2022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3CFCB7-2D6E-4A6F-9B35-15119E3D0973}" type="slidenum">
              <a:rPr lang="en-GB" smtClean="0"/>
              <a:t>‹#›</a:t>
            </a:fld>
            <a:endParaRPr lang="en-GB" dirty="0"/>
          </a:p>
        </p:txBody>
      </p:sp>
    </p:spTree>
    <p:extLst>
      <p:ext uri="{BB962C8B-B14F-4D97-AF65-F5344CB8AC3E}">
        <p14:creationId xmlns:p14="http://schemas.microsoft.com/office/powerpoint/2010/main" val="1304582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3.pn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54EC1-CF76-451F-8EC0-C357C78426E8}"/>
              </a:ext>
            </a:extLst>
          </p:cNvPr>
          <p:cNvSpPr>
            <a:spLocks noGrp="1"/>
          </p:cNvSpPr>
          <p:nvPr>
            <p:ph type="ctrTitle"/>
          </p:nvPr>
        </p:nvSpPr>
        <p:spPr/>
        <p:txBody>
          <a:bodyPr/>
          <a:lstStyle/>
          <a:p>
            <a:r>
              <a:rPr lang="en-GB" b="1" dirty="0">
                <a:solidFill>
                  <a:srgbClr val="C00000"/>
                </a:solidFill>
              </a:rPr>
              <a:t>Introduction to Innovation Management</a:t>
            </a:r>
          </a:p>
        </p:txBody>
      </p:sp>
      <p:sp>
        <p:nvSpPr>
          <p:cNvPr id="3" name="Subtitle 2">
            <a:extLst>
              <a:ext uri="{FF2B5EF4-FFF2-40B4-BE49-F238E27FC236}">
                <a16:creationId xmlns:a16="http://schemas.microsoft.com/office/drawing/2014/main" id="{5BFD731F-98B1-4705-A84A-6F76ABFEAD49}"/>
              </a:ext>
            </a:extLst>
          </p:cNvPr>
          <p:cNvSpPr>
            <a:spLocks noGrp="1"/>
          </p:cNvSpPr>
          <p:nvPr>
            <p:ph type="subTitle" idx="1"/>
          </p:nvPr>
        </p:nvSpPr>
        <p:spPr>
          <a:xfrm>
            <a:off x="1524000" y="3602038"/>
            <a:ext cx="9144000" cy="2290762"/>
          </a:xfrm>
        </p:spPr>
        <p:txBody>
          <a:bodyPr>
            <a:normAutofit lnSpcReduction="10000"/>
          </a:bodyPr>
          <a:lstStyle/>
          <a:p>
            <a:r>
              <a:rPr lang="en-GB" sz="4000" dirty="0">
                <a:highlight>
                  <a:srgbClr val="00FF00"/>
                </a:highlight>
              </a:rPr>
              <a:t>Team Ceiriog:-</a:t>
            </a:r>
          </a:p>
          <a:p>
            <a:r>
              <a:rPr lang="en-GB" dirty="0"/>
              <a:t>Adam Fairbank</a:t>
            </a:r>
          </a:p>
          <a:p>
            <a:r>
              <a:rPr lang="en-GB" dirty="0"/>
              <a:t>Bernie Lessimore</a:t>
            </a:r>
          </a:p>
          <a:p>
            <a:r>
              <a:rPr lang="en-GB" dirty="0"/>
              <a:t>Mike Davies</a:t>
            </a:r>
          </a:p>
          <a:p>
            <a:r>
              <a:rPr lang="en-GB" dirty="0"/>
              <a:t>Eve Rooney </a:t>
            </a:r>
          </a:p>
          <a:p>
            <a:endParaRPr lang="en-GB" dirty="0"/>
          </a:p>
        </p:txBody>
      </p:sp>
    </p:spTree>
    <p:extLst>
      <p:ext uri="{BB962C8B-B14F-4D97-AF65-F5344CB8AC3E}">
        <p14:creationId xmlns:p14="http://schemas.microsoft.com/office/powerpoint/2010/main" val="562941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9172" y="475008"/>
            <a:ext cx="5143353" cy="646331"/>
          </a:xfrm>
          <a:prstGeom prst="rect">
            <a:avLst/>
          </a:prstGeom>
        </p:spPr>
        <p:txBody>
          <a:bodyPr wrap="square">
            <a:spAutoFit/>
          </a:bodyPr>
          <a:lstStyle/>
          <a:p>
            <a:r>
              <a:rPr lang="en-GB" sz="3600" dirty="0">
                <a:solidFill>
                  <a:srgbClr val="CC0066"/>
                </a:solidFill>
                <a:effectLst>
                  <a:outerShdw blurRad="38100" dist="38100" dir="2700000" algn="tl">
                    <a:srgbClr val="000000">
                      <a:alpha val="43137"/>
                    </a:srgbClr>
                  </a:outerShdw>
                </a:effectLst>
                <a:latin typeface="Engravers MT" panose="02090707080505020304" pitchFamily="18" charset="0"/>
              </a:rPr>
              <a:t>Team Ceiriog</a:t>
            </a:r>
          </a:p>
        </p:txBody>
      </p:sp>
      <p:pic>
        <p:nvPicPr>
          <p:cNvPr id="5" name="Picture 4"/>
          <p:cNvPicPr>
            <a:picLocks noChangeAspect="1"/>
          </p:cNvPicPr>
          <p:nvPr/>
        </p:nvPicPr>
        <p:blipFill rotWithShape="1">
          <a:blip r:embed="rId3"/>
          <a:srcRect l="6662" t="40447" r="77073" b="39375"/>
          <a:stretch/>
        </p:blipFill>
        <p:spPr>
          <a:xfrm>
            <a:off x="611597" y="1645919"/>
            <a:ext cx="2116184" cy="1476103"/>
          </a:xfrm>
          <a:prstGeom prst="rect">
            <a:avLst/>
          </a:prstGeom>
        </p:spPr>
      </p:pic>
      <p:pic>
        <p:nvPicPr>
          <p:cNvPr id="6" name="Picture 5"/>
          <p:cNvPicPr>
            <a:picLocks noChangeAspect="1"/>
          </p:cNvPicPr>
          <p:nvPr/>
        </p:nvPicPr>
        <p:blipFill rotWithShape="1">
          <a:blip r:embed="rId4"/>
          <a:srcRect l="8068" t="19554" r="75367" b="60625"/>
          <a:stretch/>
        </p:blipFill>
        <p:spPr>
          <a:xfrm>
            <a:off x="3187336" y="3664131"/>
            <a:ext cx="2155372" cy="1449977"/>
          </a:xfrm>
          <a:prstGeom prst="rect">
            <a:avLst/>
          </a:prstGeom>
        </p:spPr>
      </p:pic>
      <p:pic>
        <p:nvPicPr>
          <p:cNvPr id="7" name="Picture 6"/>
          <p:cNvPicPr>
            <a:picLocks noChangeAspect="1"/>
          </p:cNvPicPr>
          <p:nvPr/>
        </p:nvPicPr>
        <p:blipFill rotWithShape="1">
          <a:blip r:embed="rId5"/>
          <a:srcRect l="8167" t="55803" r="78480" b="25268"/>
          <a:stretch/>
        </p:blipFill>
        <p:spPr>
          <a:xfrm>
            <a:off x="6858000" y="1841861"/>
            <a:ext cx="1737360" cy="1384663"/>
          </a:xfrm>
          <a:prstGeom prst="rect">
            <a:avLst/>
          </a:prstGeom>
        </p:spPr>
      </p:pic>
      <p:pic>
        <p:nvPicPr>
          <p:cNvPr id="8" name="Picture 7"/>
          <p:cNvPicPr>
            <a:picLocks noChangeAspect="1"/>
          </p:cNvPicPr>
          <p:nvPr/>
        </p:nvPicPr>
        <p:blipFill rotWithShape="1">
          <a:blip r:embed="rId6"/>
          <a:srcRect l="7063" t="42232" r="78781" b="38482"/>
          <a:stretch/>
        </p:blipFill>
        <p:spPr>
          <a:xfrm>
            <a:off x="9470571" y="3683726"/>
            <a:ext cx="1841863" cy="1410788"/>
          </a:xfrm>
          <a:prstGeom prst="rect">
            <a:avLst/>
          </a:prstGeom>
        </p:spPr>
      </p:pic>
    </p:spTree>
    <p:extLst>
      <p:ext uri="{BB962C8B-B14F-4D97-AF65-F5344CB8AC3E}">
        <p14:creationId xmlns:p14="http://schemas.microsoft.com/office/powerpoint/2010/main" val="1972324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268" y="0"/>
            <a:ext cx="12097732" cy="7603500"/>
          </a:xfrm>
        </p:spPr>
        <p:txBody>
          <a:bodyPr anchor="t">
            <a:normAutofit/>
          </a:bodyPr>
          <a:lstStyle/>
          <a:p>
            <a:pPr algn="l">
              <a:lnSpc>
                <a:spcPct val="100000"/>
              </a:lnSpc>
            </a:pPr>
            <a:r>
              <a:rPr lang="en-GB" sz="2800" b="1" dirty="0"/>
              <a:t>Assessment A</a:t>
            </a:r>
            <a:br>
              <a:rPr lang="en-GB" sz="2800" b="1" dirty="0"/>
            </a:br>
            <a:br>
              <a:rPr lang="en-GB" sz="1200" b="1" dirty="0"/>
            </a:br>
            <a:r>
              <a:rPr lang="en-GB" sz="2800" b="1" dirty="0"/>
              <a:t>Team Ceiriog </a:t>
            </a:r>
            <a:r>
              <a:rPr lang="en-GB" sz="2800" dirty="0"/>
              <a:t>have decided to research </a:t>
            </a:r>
            <a:r>
              <a:rPr lang="en-GB" sz="2800" b="1" dirty="0"/>
              <a:t>James Dyson </a:t>
            </a:r>
            <a:r>
              <a:rPr lang="en-GB" sz="2800" dirty="0"/>
              <a:t>and </a:t>
            </a:r>
            <a:r>
              <a:rPr lang="en-GB" sz="2800" b="1" dirty="0"/>
              <a:t>the Dyson Company </a:t>
            </a:r>
            <a:br>
              <a:rPr lang="en-GB" sz="2800" b="1" dirty="0"/>
            </a:br>
            <a:r>
              <a:rPr lang="en-GB" sz="2800" dirty="0"/>
              <a:t>This presentations format is :-</a:t>
            </a:r>
            <a:br>
              <a:rPr lang="en-GB" sz="2800" dirty="0"/>
            </a:br>
            <a:br>
              <a:rPr lang="en-GB" sz="2800" dirty="0"/>
            </a:br>
            <a:r>
              <a:rPr lang="en-GB" sz="2800" b="1" dirty="0"/>
              <a:t>Introduction</a:t>
            </a:r>
            <a:r>
              <a:rPr lang="en-GB" sz="2800" dirty="0"/>
              <a:t> </a:t>
            </a:r>
            <a:br>
              <a:rPr lang="en-GB" sz="2800" dirty="0"/>
            </a:br>
            <a:r>
              <a:rPr lang="en-GB" sz="2800" dirty="0"/>
              <a:t>    </a:t>
            </a:r>
            <a:r>
              <a:rPr lang="en-GB" sz="2400" dirty="0"/>
              <a:t>Short overview of James Dyson his inventions &amp; setting up the Dyson company</a:t>
            </a:r>
            <a:br>
              <a:rPr lang="en-GB" sz="2400" dirty="0"/>
            </a:br>
            <a:r>
              <a:rPr lang="en-GB" sz="2400" dirty="0"/>
              <a:t>       List his most iconic &amp; well known inventions</a:t>
            </a:r>
            <a:br>
              <a:rPr lang="en-GB" sz="2400" dirty="0"/>
            </a:br>
            <a:r>
              <a:rPr lang="en-GB" sz="2400" dirty="0"/>
              <a:t>       List some of his known failures</a:t>
            </a:r>
            <a:br>
              <a:rPr lang="en-GB" sz="2400" dirty="0"/>
            </a:br>
            <a:br>
              <a:rPr lang="en-GB" sz="1200" dirty="0"/>
            </a:br>
            <a:r>
              <a:rPr lang="en-GB" sz="2400" dirty="0"/>
              <a:t>Select one of Dysons iconic products and use Greg Satell's typology and analyse them in relation to:</a:t>
            </a:r>
            <a:br>
              <a:rPr lang="en-GB" sz="2800" dirty="0"/>
            </a:br>
            <a:r>
              <a:rPr lang="en-GB" sz="2800" dirty="0"/>
              <a:t>	</a:t>
            </a:r>
            <a:r>
              <a:rPr lang="en-GB" sz="2400" dirty="0"/>
              <a:t>1. The extent it has shifted Dyson’s market position.</a:t>
            </a:r>
            <a:br>
              <a:rPr lang="en-GB" sz="2400" dirty="0"/>
            </a:br>
            <a:r>
              <a:rPr lang="en-GB" sz="2400" dirty="0"/>
              <a:t>	2. The extent it has influenced Dyson’s internal structures and management processes.</a:t>
            </a:r>
            <a:br>
              <a:rPr lang="en-GB" sz="2400" dirty="0"/>
            </a:br>
            <a:r>
              <a:rPr lang="en-GB" sz="2400" dirty="0"/>
              <a:t>	3. The extent Dyson have been technology dependent - and which technologies.</a:t>
            </a:r>
            <a:br>
              <a:rPr lang="en-GB" sz="2400" dirty="0"/>
            </a:br>
            <a:br>
              <a:rPr lang="en-GB" sz="2400" dirty="0"/>
            </a:br>
            <a:r>
              <a:rPr lang="en-GB" sz="2400" dirty="0"/>
              <a:t>	And then reflect the outcome of the innovation has had on the Dyson company.</a:t>
            </a:r>
          </a:p>
        </p:txBody>
      </p:sp>
    </p:spTree>
    <p:extLst>
      <p:ext uri="{BB962C8B-B14F-4D97-AF65-F5344CB8AC3E}">
        <p14:creationId xmlns:p14="http://schemas.microsoft.com/office/powerpoint/2010/main" val="2786448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D8176-D5A5-63C9-8DDB-94F6C6C530CB}"/>
              </a:ext>
            </a:extLst>
          </p:cNvPr>
          <p:cNvSpPr>
            <a:spLocks noGrp="1"/>
          </p:cNvSpPr>
          <p:nvPr>
            <p:ph type="title"/>
          </p:nvPr>
        </p:nvSpPr>
        <p:spPr>
          <a:xfrm>
            <a:off x="125135" y="775472"/>
            <a:ext cx="12584186" cy="3573710"/>
          </a:xfrm>
        </p:spPr>
        <p:txBody>
          <a:bodyPr>
            <a:normAutofit fontScale="90000"/>
          </a:bodyPr>
          <a:lstStyle/>
          <a:p>
            <a:pPr>
              <a:lnSpc>
                <a:spcPct val="100000"/>
              </a:lnSpc>
            </a:pPr>
            <a:r>
              <a:rPr lang="en-GB" sz="3300" b="0" i="0" dirty="0">
                <a:solidFill>
                  <a:srgbClr val="333333"/>
                </a:solidFill>
                <a:effectLst/>
                <a:latin typeface="+mn-lt"/>
              </a:rPr>
              <a:t>Dyson Ltd is a British technology company that designs and manufactures heaters, bladeless fans, hand dryers and vacuum cleaners. </a:t>
            </a:r>
            <a:br>
              <a:rPr lang="en-GB" sz="2400" b="0" i="0" dirty="0">
                <a:solidFill>
                  <a:srgbClr val="333333"/>
                </a:solidFill>
                <a:effectLst/>
                <a:latin typeface="+mn-lt"/>
              </a:rPr>
            </a:br>
            <a:br>
              <a:rPr lang="en-GB" sz="3300" b="0" i="0" dirty="0">
                <a:solidFill>
                  <a:srgbClr val="333333"/>
                </a:solidFill>
                <a:effectLst/>
                <a:latin typeface="+mn-lt"/>
              </a:rPr>
            </a:br>
            <a:r>
              <a:rPr lang="en-GB" sz="3300" b="0" i="0" dirty="0">
                <a:solidFill>
                  <a:srgbClr val="333333"/>
                </a:solidFill>
                <a:effectLst/>
                <a:latin typeface="+mn-lt"/>
              </a:rPr>
              <a:t>It was founded on 8</a:t>
            </a:r>
            <a:r>
              <a:rPr lang="en-GB" sz="3300" b="0" i="0" baseline="30000" dirty="0">
                <a:solidFill>
                  <a:srgbClr val="333333"/>
                </a:solidFill>
                <a:effectLst/>
                <a:latin typeface="+mn-lt"/>
              </a:rPr>
              <a:t>th</a:t>
            </a:r>
            <a:r>
              <a:rPr lang="en-GB" sz="3300" b="0" i="0" dirty="0">
                <a:solidFill>
                  <a:srgbClr val="333333"/>
                </a:solidFill>
                <a:effectLst/>
                <a:latin typeface="+mn-lt"/>
              </a:rPr>
              <a:t> July 1991 by James Dyson and is know for its ground </a:t>
            </a:r>
            <a:br>
              <a:rPr lang="en-GB" sz="3300" b="0" i="0" dirty="0">
                <a:solidFill>
                  <a:srgbClr val="333333"/>
                </a:solidFill>
                <a:effectLst/>
                <a:latin typeface="+mn-lt"/>
              </a:rPr>
            </a:br>
            <a:r>
              <a:rPr lang="en-GB" sz="3300" b="0" i="0" dirty="0">
                <a:solidFill>
                  <a:srgbClr val="333333"/>
                </a:solidFill>
                <a:effectLst/>
                <a:latin typeface="+mn-lt"/>
              </a:rPr>
              <a:t>break innovations</a:t>
            </a:r>
            <a:br>
              <a:rPr lang="en-GB" sz="3300" b="0" i="0" dirty="0">
                <a:solidFill>
                  <a:srgbClr val="333333"/>
                </a:solidFill>
                <a:effectLst/>
                <a:latin typeface="+mn-lt"/>
              </a:rPr>
            </a:br>
            <a:br>
              <a:rPr lang="en-GB" sz="3300" b="0" i="0" dirty="0">
                <a:solidFill>
                  <a:srgbClr val="333333"/>
                </a:solidFill>
                <a:effectLst/>
                <a:latin typeface="+mn-lt"/>
              </a:rPr>
            </a:br>
            <a:endParaRPr lang="en-GB" dirty="0">
              <a:solidFill>
                <a:srgbClr val="CC0066"/>
              </a:solidFill>
              <a:latin typeface="Engravers MT" panose="02090707080505020304" pitchFamily="18" charset="0"/>
            </a:endParaRPr>
          </a:p>
        </p:txBody>
      </p:sp>
      <p:pic>
        <p:nvPicPr>
          <p:cNvPr id="6" name="Picture 5">
            <a:extLst>
              <a:ext uri="{FF2B5EF4-FFF2-40B4-BE49-F238E27FC236}">
                <a16:creationId xmlns:a16="http://schemas.microsoft.com/office/drawing/2014/main" id="{3E292E05-F9A6-A0D4-6163-A506191B0770}"/>
              </a:ext>
            </a:extLst>
          </p:cNvPr>
          <p:cNvPicPr>
            <a:picLocks noChangeAspect="1"/>
          </p:cNvPicPr>
          <p:nvPr/>
        </p:nvPicPr>
        <p:blipFill rotWithShape="1">
          <a:blip r:embed="rId3"/>
          <a:srcRect l="16584" t="10520" r="12821" b="24404"/>
          <a:stretch/>
        </p:blipFill>
        <p:spPr>
          <a:xfrm>
            <a:off x="4547404" y="2707776"/>
            <a:ext cx="7306810" cy="3788717"/>
          </a:xfrm>
          <a:prstGeom prst="rect">
            <a:avLst/>
          </a:prstGeom>
        </p:spPr>
      </p:pic>
      <p:sp>
        <p:nvSpPr>
          <p:cNvPr id="14" name="TextBox 13">
            <a:extLst>
              <a:ext uri="{FF2B5EF4-FFF2-40B4-BE49-F238E27FC236}">
                <a16:creationId xmlns:a16="http://schemas.microsoft.com/office/drawing/2014/main" id="{8B172C21-9896-9DE1-40DE-0BC1E9DF029A}"/>
              </a:ext>
            </a:extLst>
          </p:cNvPr>
          <p:cNvSpPr txBox="1"/>
          <p:nvPr/>
        </p:nvSpPr>
        <p:spPr>
          <a:xfrm>
            <a:off x="195044" y="6031"/>
            <a:ext cx="8235892" cy="769441"/>
          </a:xfrm>
          <a:prstGeom prst="rect">
            <a:avLst/>
          </a:prstGeom>
          <a:noFill/>
        </p:spPr>
        <p:txBody>
          <a:bodyPr wrap="square">
            <a:spAutoFit/>
          </a:bodyPr>
          <a:lstStyle/>
          <a:p>
            <a:r>
              <a:rPr kumimoji="0" lang="en-GB" sz="4400" b="0" i="0" u="none" strike="noStrike" kern="1200" cap="none" spc="0" normalizeH="0" baseline="0" noProof="0" dirty="0">
                <a:ln>
                  <a:noFill/>
                </a:ln>
                <a:solidFill>
                  <a:srgbClr val="CC0066"/>
                </a:solidFill>
                <a:effectLst/>
                <a:uLnTx/>
                <a:uFillTx/>
                <a:latin typeface="Engravers MT" panose="02090707080505020304" pitchFamily="18" charset="0"/>
                <a:ea typeface="+mj-ea"/>
                <a:cs typeface="+mj-cs"/>
              </a:rPr>
              <a:t>The Dyson Story</a:t>
            </a:r>
            <a:endParaRPr lang="en-GB" dirty="0"/>
          </a:p>
        </p:txBody>
      </p:sp>
    </p:spTree>
    <p:extLst>
      <p:ext uri="{BB962C8B-B14F-4D97-AF65-F5344CB8AC3E}">
        <p14:creationId xmlns:p14="http://schemas.microsoft.com/office/powerpoint/2010/main" val="413520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DF6F4DE-6DF7-7F7F-798A-A71A046B044B}"/>
              </a:ext>
            </a:extLst>
          </p:cNvPr>
          <p:cNvSpPr txBox="1"/>
          <p:nvPr/>
        </p:nvSpPr>
        <p:spPr>
          <a:xfrm>
            <a:off x="170288" y="278707"/>
            <a:ext cx="11622644" cy="1477328"/>
          </a:xfrm>
          <a:prstGeom prst="rect">
            <a:avLst/>
          </a:prstGeom>
          <a:noFill/>
        </p:spPr>
        <p:txBody>
          <a:bodyPr wrap="square">
            <a:spAutoFit/>
          </a:bodyPr>
          <a:lstStyle/>
          <a:p>
            <a:r>
              <a:rPr lang="en-GB" sz="3000" dirty="0"/>
              <a:t>The Dyson breakthrough came with release of the DC01 Vacuum Cleaner </a:t>
            </a:r>
          </a:p>
          <a:p>
            <a:endParaRPr lang="en-GB" sz="3000" dirty="0"/>
          </a:p>
          <a:p>
            <a:r>
              <a:rPr lang="en-GB" sz="3000" dirty="0"/>
              <a:t>  </a:t>
            </a:r>
          </a:p>
        </p:txBody>
      </p:sp>
      <p:pic>
        <p:nvPicPr>
          <p:cNvPr id="3" name="Picture 2">
            <a:extLst>
              <a:ext uri="{FF2B5EF4-FFF2-40B4-BE49-F238E27FC236}">
                <a16:creationId xmlns:a16="http://schemas.microsoft.com/office/drawing/2014/main" id="{B033B22B-B08D-8ADD-8C06-BEE8212E23C9}"/>
              </a:ext>
            </a:extLst>
          </p:cNvPr>
          <p:cNvPicPr>
            <a:picLocks noChangeAspect="1"/>
          </p:cNvPicPr>
          <p:nvPr/>
        </p:nvPicPr>
        <p:blipFill>
          <a:blip r:embed="rId3"/>
          <a:stretch>
            <a:fillRect/>
          </a:stretch>
        </p:blipFill>
        <p:spPr>
          <a:xfrm>
            <a:off x="170288" y="1614792"/>
            <a:ext cx="5869631" cy="4312748"/>
          </a:xfrm>
          <a:prstGeom prst="rect">
            <a:avLst/>
          </a:prstGeom>
        </p:spPr>
      </p:pic>
      <p:pic>
        <p:nvPicPr>
          <p:cNvPr id="4" name="Picture 3">
            <a:extLst>
              <a:ext uri="{FF2B5EF4-FFF2-40B4-BE49-F238E27FC236}">
                <a16:creationId xmlns:a16="http://schemas.microsoft.com/office/drawing/2014/main" id="{7D8A8370-6A77-87C8-CA78-D5555B98D2B1}"/>
              </a:ext>
            </a:extLst>
          </p:cNvPr>
          <p:cNvPicPr>
            <a:picLocks noChangeAspect="1"/>
          </p:cNvPicPr>
          <p:nvPr/>
        </p:nvPicPr>
        <p:blipFill>
          <a:blip r:embed="rId4"/>
          <a:stretch>
            <a:fillRect/>
          </a:stretch>
        </p:blipFill>
        <p:spPr>
          <a:xfrm>
            <a:off x="5981610" y="1614791"/>
            <a:ext cx="2982533" cy="4312747"/>
          </a:xfrm>
          <a:prstGeom prst="rect">
            <a:avLst/>
          </a:prstGeom>
        </p:spPr>
      </p:pic>
      <p:pic>
        <p:nvPicPr>
          <p:cNvPr id="6" name="Picture 5">
            <a:extLst>
              <a:ext uri="{FF2B5EF4-FFF2-40B4-BE49-F238E27FC236}">
                <a16:creationId xmlns:a16="http://schemas.microsoft.com/office/drawing/2014/main" id="{5F4391D3-EEDB-EBE9-7F62-141722EDBD0F}"/>
              </a:ext>
            </a:extLst>
          </p:cNvPr>
          <p:cNvPicPr>
            <a:picLocks noChangeAspect="1"/>
          </p:cNvPicPr>
          <p:nvPr/>
        </p:nvPicPr>
        <p:blipFill>
          <a:blip r:embed="rId5"/>
          <a:stretch>
            <a:fillRect/>
          </a:stretch>
        </p:blipFill>
        <p:spPr>
          <a:xfrm>
            <a:off x="8964144" y="1614790"/>
            <a:ext cx="2982532" cy="4312747"/>
          </a:xfrm>
          <a:prstGeom prst="rect">
            <a:avLst/>
          </a:prstGeom>
        </p:spPr>
      </p:pic>
    </p:spTree>
    <p:extLst>
      <p:ext uri="{BB962C8B-B14F-4D97-AF65-F5344CB8AC3E}">
        <p14:creationId xmlns:p14="http://schemas.microsoft.com/office/powerpoint/2010/main" val="1930662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F70AAFA-B437-9401-F016-CED371826FBE}"/>
              </a:ext>
            </a:extLst>
          </p:cNvPr>
          <p:cNvSpPr txBox="1"/>
          <p:nvPr/>
        </p:nvSpPr>
        <p:spPr>
          <a:xfrm>
            <a:off x="119406" y="784163"/>
            <a:ext cx="11953188" cy="4431983"/>
          </a:xfrm>
          <a:prstGeom prst="rect">
            <a:avLst/>
          </a:prstGeom>
          <a:noFill/>
        </p:spPr>
        <p:txBody>
          <a:bodyPr wrap="square">
            <a:spAutoFit/>
          </a:bodyPr>
          <a:lstStyle/>
          <a:p>
            <a:r>
              <a:rPr lang="en-GB" sz="3000" dirty="0"/>
              <a:t>Dysons invention was seen as a risk and a threat to the established vacuum cleaner manufacturers, so couldn’t get the product licensed in the US and UK. </a:t>
            </a:r>
          </a:p>
          <a:p>
            <a:endParaRPr lang="en-GB" sz="3000" dirty="0"/>
          </a:p>
          <a:p>
            <a:r>
              <a:rPr lang="en-GB" sz="3000" dirty="0"/>
              <a:t>Luckily, in 1993, Apex, a Japanese company, licensed Dyson’s design and used it to build the G-force, a vacuum cleaner</a:t>
            </a:r>
          </a:p>
          <a:p>
            <a:endParaRPr lang="en-GB" sz="3000" dirty="0"/>
          </a:p>
          <a:p>
            <a:r>
              <a:rPr lang="en-GB" sz="3000" dirty="0"/>
              <a:t>After G-force first sold in Japan Dyson used the cumulative income to set up the Dyson Company and open a research centre in the UK in June 1993.</a:t>
            </a:r>
          </a:p>
          <a:p>
            <a:r>
              <a:rPr lang="en-GB" sz="1200" dirty="0"/>
              <a:t> </a:t>
            </a:r>
          </a:p>
        </p:txBody>
      </p:sp>
    </p:spTree>
    <p:extLst>
      <p:ext uri="{BB962C8B-B14F-4D97-AF65-F5344CB8AC3E}">
        <p14:creationId xmlns:p14="http://schemas.microsoft.com/office/powerpoint/2010/main" val="2524139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F70AAFA-B437-9401-F016-CED371826FBE}"/>
              </a:ext>
            </a:extLst>
          </p:cNvPr>
          <p:cNvSpPr txBox="1"/>
          <p:nvPr/>
        </p:nvSpPr>
        <p:spPr>
          <a:xfrm>
            <a:off x="430490" y="199702"/>
            <a:ext cx="11331019" cy="6093976"/>
          </a:xfrm>
          <a:prstGeom prst="rect">
            <a:avLst/>
          </a:prstGeom>
          <a:noFill/>
        </p:spPr>
        <p:txBody>
          <a:bodyPr wrap="square">
            <a:spAutoFit/>
          </a:bodyPr>
          <a:lstStyle/>
          <a:p>
            <a:r>
              <a:rPr lang="en-GB" sz="3000" dirty="0"/>
              <a:t>Dyson finally made a breakthrough in the UK market 10 years after his invention, thanks to an advertising campaign on TV emphasizing that Dyson vacuums, unlike most of its competitors, didn’t require regular purchase of replacement bags. </a:t>
            </a:r>
          </a:p>
          <a:p>
            <a:endParaRPr lang="en-GB" sz="3000" dirty="0"/>
          </a:p>
          <a:p>
            <a:r>
              <a:rPr lang="en-GB" sz="3000" dirty="0"/>
              <a:t>The slogan 'say goodbye to the bag’ attracted  the public as Dyson Dual Cyclone became the fastest selling vacuum cleaner in the UK, outselling all of the companies that refused to license his idea, and grew to become one of the most popular brands on the planet.</a:t>
            </a:r>
          </a:p>
          <a:p>
            <a:endParaRPr lang="en-GB" sz="3000" dirty="0"/>
          </a:p>
          <a:p>
            <a:r>
              <a:rPr lang="en-GB" sz="3000" dirty="0"/>
              <a:t>As expected, other companies followed suit, trying to market their own cyclonic vacuum cleaners. Dyson Company sued Hoover UK and won $5M for patent infringement.</a:t>
            </a:r>
          </a:p>
        </p:txBody>
      </p:sp>
    </p:spTree>
    <p:extLst>
      <p:ext uri="{BB962C8B-B14F-4D97-AF65-F5344CB8AC3E}">
        <p14:creationId xmlns:p14="http://schemas.microsoft.com/office/powerpoint/2010/main" val="2029160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B1A637-4FE4-1514-ABCB-2B6D6C3CA489}"/>
              </a:ext>
            </a:extLst>
          </p:cNvPr>
          <p:cNvSpPr txBox="1"/>
          <p:nvPr/>
        </p:nvSpPr>
        <p:spPr>
          <a:xfrm>
            <a:off x="2676671" y="947963"/>
            <a:ext cx="2650240" cy="553998"/>
          </a:xfrm>
          <a:prstGeom prst="rect">
            <a:avLst/>
          </a:prstGeom>
          <a:noFill/>
        </p:spPr>
        <p:txBody>
          <a:bodyPr wrap="square" rtlCol="0">
            <a:spAutoFit/>
          </a:bodyPr>
          <a:lstStyle/>
          <a:p>
            <a:r>
              <a:rPr lang="en-GB" sz="3000" dirty="0">
                <a:ea typeface="Times New Roman" panose="02020603050405020304" pitchFamily="18" charset="0"/>
              </a:rPr>
              <a:t>T</a:t>
            </a:r>
            <a:r>
              <a:rPr lang="en-GB" sz="3000" dirty="0">
                <a:effectLst/>
                <a:ea typeface="Times New Roman" panose="02020603050405020304" pitchFamily="18" charset="0"/>
              </a:rPr>
              <a:t>he Ballbarrow </a:t>
            </a:r>
            <a:endParaRPr lang="en-GB" sz="3000" dirty="0"/>
          </a:p>
        </p:txBody>
      </p:sp>
      <p:pic>
        <p:nvPicPr>
          <p:cNvPr id="6" name="Picture 5">
            <a:extLst>
              <a:ext uri="{FF2B5EF4-FFF2-40B4-BE49-F238E27FC236}">
                <a16:creationId xmlns:a16="http://schemas.microsoft.com/office/drawing/2014/main" id="{9DB20EAF-F17A-F506-A491-B43CA00192DE}"/>
              </a:ext>
            </a:extLst>
          </p:cNvPr>
          <p:cNvPicPr>
            <a:picLocks noChangeAspect="1"/>
          </p:cNvPicPr>
          <p:nvPr/>
        </p:nvPicPr>
        <p:blipFill>
          <a:blip r:embed="rId3"/>
          <a:stretch>
            <a:fillRect/>
          </a:stretch>
        </p:blipFill>
        <p:spPr>
          <a:xfrm>
            <a:off x="127623" y="696090"/>
            <a:ext cx="2081216" cy="1199178"/>
          </a:xfrm>
          <a:prstGeom prst="rect">
            <a:avLst/>
          </a:prstGeom>
        </p:spPr>
      </p:pic>
      <p:sp>
        <p:nvSpPr>
          <p:cNvPr id="7" name="TextBox 6">
            <a:extLst>
              <a:ext uri="{FF2B5EF4-FFF2-40B4-BE49-F238E27FC236}">
                <a16:creationId xmlns:a16="http://schemas.microsoft.com/office/drawing/2014/main" id="{7FAA4EE2-96D6-9812-717A-959E27393F75}"/>
              </a:ext>
            </a:extLst>
          </p:cNvPr>
          <p:cNvSpPr txBox="1"/>
          <p:nvPr/>
        </p:nvSpPr>
        <p:spPr>
          <a:xfrm>
            <a:off x="79695" y="45243"/>
            <a:ext cx="6047746" cy="830997"/>
          </a:xfrm>
          <a:prstGeom prst="rect">
            <a:avLst/>
          </a:prstGeom>
          <a:noFill/>
        </p:spPr>
        <p:txBody>
          <a:bodyPr wrap="none" rtlCol="0">
            <a:spAutoFit/>
          </a:bodyPr>
          <a:lstStyle/>
          <a:p>
            <a:r>
              <a:rPr lang="en-GB" sz="3000" dirty="0">
                <a:solidFill>
                  <a:srgbClr val="CC0066"/>
                </a:solidFill>
              </a:rPr>
              <a:t>James Dyson most notable inventions</a:t>
            </a:r>
          </a:p>
          <a:p>
            <a:endParaRPr lang="en-GB" dirty="0">
              <a:solidFill>
                <a:srgbClr val="CC0066"/>
              </a:solidFill>
            </a:endParaRPr>
          </a:p>
        </p:txBody>
      </p:sp>
      <p:sp>
        <p:nvSpPr>
          <p:cNvPr id="9" name="TextBox 8">
            <a:extLst>
              <a:ext uri="{FF2B5EF4-FFF2-40B4-BE49-F238E27FC236}">
                <a16:creationId xmlns:a16="http://schemas.microsoft.com/office/drawing/2014/main" id="{1DB49450-0867-7AA2-83C7-651C39E8CCBE}"/>
              </a:ext>
            </a:extLst>
          </p:cNvPr>
          <p:cNvSpPr txBox="1"/>
          <p:nvPr/>
        </p:nvSpPr>
        <p:spPr>
          <a:xfrm>
            <a:off x="7215295" y="2723189"/>
            <a:ext cx="3841870" cy="553998"/>
          </a:xfrm>
          <a:prstGeom prst="rect">
            <a:avLst/>
          </a:prstGeom>
          <a:noFill/>
        </p:spPr>
        <p:txBody>
          <a:bodyPr wrap="square">
            <a:spAutoFit/>
          </a:bodyPr>
          <a:lstStyle/>
          <a:p>
            <a:r>
              <a:rPr lang="en-GB" sz="3000" dirty="0"/>
              <a:t>DC01 Vacuum Cleaner</a:t>
            </a:r>
          </a:p>
        </p:txBody>
      </p:sp>
      <p:pic>
        <p:nvPicPr>
          <p:cNvPr id="10" name="Picture 9">
            <a:extLst>
              <a:ext uri="{FF2B5EF4-FFF2-40B4-BE49-F238E27FC236}">
                <a16:creationId xmlns:a16="http://schemas.microsoft.com/office/drawing/2014/main" id="{83D606A0-27B9-79FD-8B20-92A416E44CE5}"/>
              </a:ext>
            </a:extLst>
          </p:cNvPr>
          <p:cNvPicPr>
            <a:picLocks noChangeAspect="1"/>
          </p:cNvPicPr>
          <p:nvPr/>
        </p:nvPicPr>
        <p:blipFill>
          <a:blip r:embed="rId4"/>
          <a:stretch>
            <a:fillRect/>
          </a:stretch>
        </p:blipFill>
        <p:spPr>
          <a:xfrm>
            <a:off x="5323833" y="2248954"/>
            <a:ext cx="1891462" cy="1419640"/>
          </a:xfrm>
          <a:prstGeom prst="rect">
            <a:avLst/>
          </a:prstGeom>
        </p:spPr>
      </p:pic>
      <p:sp>
        <p:nvSpPr>
          <p:cNvPr id="12" name="TextBox 11">
            <a:extLst>
              <a:ext uri="{FF2B5EF4-FFF2-40B4-BE49-F238E27FC236}">
                <a16:creationId xmlns:a16="http://schemas.microsoft.com/office/drawing/2014/main" id="{D4B906B8-09C5-47E3-18A1-ED15E5566F1E}"/>
              </a:ext>
            </a:extLst>
          </p:cNvPr>
          <p:cNvSpPr txBox="1"/>
          <p:nvPr/>
        </p:nvSpPr>
        <p:spPr>
          <a:xfrm>
            <a:off x="0" y="3549966"/>
            <a:ext cx="4547489" cy="553998"/>
          </a:xfrm>
          <a:prstGeom prst="rect">
            <a:avLst/>
          </a:prstGeom>
          <a:noFill/>
        </p:spPr>
        <p:txBody>
          <a:bodyPr wrap="square">
            <a:spAutoFit/>
          </a:bodyPr>
          <a:lstStyle/>
          <a:p>
            <a:r>
              <a:rPr lang="en-GB" sz="3000" dirty="0"/>
              <a:t>Dyson Pure Cool Air Purifier</a:t>
            </a:r>
          </a:p>
        </p:txBody>
      </p:sp>
      <p:pic>
        <p:nvPicPr>
          <p:cNvPr id="13" name="Picture 12">
            <a:extLst>
              <a:ext uri="{FF2B5EF4-FFF2-40B4-BE49-F238E27FC236}">
                <a16:creationId xmlns:a16="http://schemas.microsoft.com/office/drawing/2014/main" id="{87DC88AB-EA4A-FD27-214B-5A5615850D22}"/>
              </a:ext>
            </a:extLst>
          </p:cNvPr>
          <p:cNvPicPr>
            <a:picLocks noChangeAspect="1"/>
          </p:cNvPicPr>
          <p:nvPr/>
        </p:nvPicPr>
        <p:blipFill>
          <a:blip r:embed="rId5"/>
          <a:stretch>
            <a:fillRect/>
          </a:stretch>
        </p:blipFill>
        <p:spPr>
          <a:xfrm>
            <a:off x="79695" y="2427686"/>
            <a:ext cx="1750176" cy="1166784"/>
          </a:xfrm>
          <a:prstGeom prst="rect">
            <a:avLst/>
          </a:prstGeom>
        </p:spPr>
      </p:pic>
      <p:sp>
        <p:nvSpPr>
          <p:cNvPr id="15" name="TextBox 14">
            <a:extLst>
              <a:ext uri="{FF2B5EF4-FFF2-40B4-BE49-F238E27FC236}">
                <a16:creationId xmlns:a16="http://schemas.microsoft.com/office/drawing/2014/main" id="{4011020C-8396-839A-F423-9C9D09EA4EAD}"/>
              </a:ext>
            </a:extLst>
          </p:cNvPr>
          <p:cNvSpPr txBox="1"/>
          <p:nvPr/>
        </p:nvSpPr>
        <p:spPr>
          <a:xfrm>
            <a:off x="6394846" y="5335314"/>
            <a:ext cx="5162156" cy="553998"/>
          </a:xfrm>
          <a:prstGeom prst="rect">
            <a:avLst/>
          </a:prstGeom>
          <a:noFill/>
        </p:spPr>
        <p:txBody>
          <a:bodyPr wrap="square">
            <a:spAutoFit/>
          </a:bodyPr>
          <a:lstStyle/>
          <a:p>
            <a:r>
              <a:rPr lang="en-GB" sz="3000" dirty="0"/>
              <a:t>Dyson Supersonic Hair Products</a:t>
            </a:r>
          </a:p>
        </p:txBody>
      </p:sp>
      <p:pic>
        <p:nvPicPr>
          <p:cNvPr id="16" name="Picture 15">
            <a:extLst>
              <a:ext uri="{FF2B5EF4-FFF2-40B4-BE49-F238E27FC236}">
                <a16:creationId xmlns:a16="http://schemas.microsoft.com/office/drawing/2014/main" id="{36FF5A38-F580-3028-03E4-433A55AA4E7F}"/>
              </a:ext>
            </a:extLst>
          </p:cNvPr>
          <p:cNvPicPr>
            <a:picLocks noChangeAspect="1"/>
          </p:cNvPicPr>
          <p:nvPr/>
        </p:nvPicPr>
        <p:blipFill rotWithShape="1">
          <a:blip r:embed="rId6"/>
          <a:srcRect l="14921" r="16218" b="4459"/>
          <a:stretch/>
        </p:blipFill>
        <p:spPr>
          <a:xfrm>
            <a:off x="6973250" y="3992021"/>
            <a:ext cx="1291475" cy="1342359"/>
          </a:xfrm>
          <a:prstGeom prst="rect">
            <a:avLst/>
          </a:prstGeom>
        </p:spPr>
      </p:pic>
      <p:pic>
        <p:nvPicPr>
          <p:cNvPr id="19" name="Picture 18">
            <a:extLst>
              <a:ext uri="{FF2B5EF4-FFF2-40B4-BE49-F238E27FC236}">
                <a16:creationId xmlns:a16="http://schemas.microsoft.com/office/drawing/2014/main" id="{7C5AEF66-3F77-7C4B-F1F8-F16A75290175}"/>
              </a:ext>
            </a:extLst>
          </p:cNvPr>
          <p:cNvPicPr>
            <a:picLocks noChangeAspect="1"/>
          </p:cNvPicPr>
          <p:nvPr/>
        </p:nvPicPr>
        <p:blipFill rotWithShape="1">
          <a:blip r:embed="rId7"/>
          <a:srcRect l="11889" t="26860" r="3612" b="10476"/>
          <a:stretch/>
        </p:blipFill>
        <p:spPr>
          <a:xfrm>
            <a:off x="8264725" y="4147895"/>
            <a:ext cx="2156508" cy="1200329"/>
          </a:xfrm>
          <a:prstGeom prst="rect">
            <a:avLst/>
          </a:prstGeom>
        </p:spPr>
      </p:pic>
      <p:sp>
        <p:nvSpPr>
          <p:cNvPr id="21" name="TextBox 20">
            <a:extLst>
              <a:ext uri="{FF2B5EF4-FFF2-40B4-BE49-F238E27FC236}">
                <a16:creationId xmlns:a16="http://schemas.microsoft.com/office/drawing/2014/main" id="{EA1D4D2E-E1B7-D867-F0B9-89BA31D6C9AF}"/>
              </a:ext>
            </a:extLst>
          </p:cNvPr>
          <p:cNvSpPr txBox="1"/>
          <p:nvPr/>
        </p:nvSpPr>
        <p:spPr>
          <a:xfrm>
            <a:off x="329515" y="6121807"/>
            <a:ext cx="2774053" cy="553998"/>
          </a:xfrm>
          <a:prstGeom prst="rect">
            <a:avLst/>
          </a:prstGeom>
          <a:noFill/>
        </p:spPr>
        <p:txBody>
          <a:bodyPr wrap="square">
            <a:spAutoFit/>
          </a:bodyPr>
          <a:lstStyle/>
          <a:p>
            <a:r>
              <a:rPr lang="en-GB" sz="3000" dirty="0"/>
              <a:t>Dyson Lighting</a:t>
            </a:r>
          </a:p>
        </p:txBody>
      </p:sp>
      <p:pic>
        <p:nvPicPr>
          <p:cNvPr id="23" name="Picture 22">
            <a:extLst>
              <a:ext uri="{FF2B5EF4-FFF2-40B4-BE49-F238E27FC236}">
                <a16:creationId xmlns:a16="http://schemas.microsoft.com/office/drawing/2014/main" id="{3968742A-C57F-AFFB-0B04-E3BFFA6D735A}"/>
              </a:ext>
            </a:extLst>
          </p:cNvPr>
          <p:cNvPicPr>
            <a:picLocks noChangeAspect="1"/>
          </p:cNvPicPr>
          <p:nvPr/>
        </p:nvPicPr>
        <p:blipFill rotWithShape="1">
          <a:blip r:embed="rId8"/>
          <a:srcRect l="47530" t="18450" r="3762" b="15384"/>
          <a:stretch/>
        </p:blipFill>
        <p:spPr>
          <a:xfrm>
            <a:off x="289846" y="4738406"/>
            <a:ext cx="1756769" cy="1342359"/>
          </a:xfrm>
          <a:prstGeom prst="rect">
            <a:avLst/>
          </a:prstGeom>
        </p:spPr>
      </p:pic>
      <p:sp>
        <p:nvSpPr>
          <p:cNvPr id="24" name="TextBox 23">
            <a:extLst>
              <a:ext uri="{FF2B5EF4-FFF2-40B4-BE49-F238E27FC236}">
                <a16:creationId xmlns:a16="http://schemas.microsoft.com/office/drawing/2014/main" id="{76CDE8CC-61FF-644F-922D-B7141592B5A2}"/>
              </a:ext>
            </a:extLst>
          </p:cNvPr>
          <p:cNvSpPr txBox="1"/>
          <p:nvPr/>
        </p:nvSpPr>
        <p:spPr>
          <a:xfrm>
            <a:off x="3616062" y="6121807"/>
            <a:ext cx="7041252" cy="553998"/>
          </a:xfrm>
          <a:prstGeom prst="rect">
            <a:avLst/>
          </a:prstGeom>
          <a:noFill/>
        </p:spPr>
        <p:txBody>
          <a:bodyPr wrap="square">
            <a:spAutoFit/>
          </a:bodyPr>
          <a:lstStyle/>
          <a:p>
            <a:r>
              <a:rPr lang="en-GB" sz="3000" dirty="0"/>
              <a:t>Dyson Wearables are now being marketed </a:t>
            </a:r>
          </a:p>
        </p:txBody>
      </p:sp>
      <p:pic>
        <p:nvPicPr>
          <p:cNvPr id="2" name="Picture 1">
            <a:extLst>
              <a:ext uri="{FF2B5EF4-FFF2-40B4-BE49-F238E27FC236}">
                <a16:creationId xmlns:a16="http://schemas.microsoft.com/office/drawing/2014/main" id="{36949277-1975-43F9-0C4C-0D6AC94B0A41}"/>
              </a:ext>
            </a:extLst>
          </p:cNvPr>
          <p:cNvPicPr>
            <a:picLocks noChangeAspect="1"/>
          </p:cNvPicPr>
          <p:nvPr/>
        </p:nvPicPr>
        <p:blipFill>
          <a:blip r:embed="rId9"/>
          <a:stretch>
            <a:fillRect/>
          </a:stretch>
        </p:blipFill>
        <p:spPr>
          <a:xfrm>
            <a:off x="7210782" y="434611"/>
            <a:ext cx="1925447" cy="1895362"/>
          </a:xfrm>
          <a:prstGeom prst="rect">
            <a:avLst/>
          </a:prstGeom>
        </p:spPr>
      </p:pic>
      <p:sp>
        <p:nvSpPr>
          <p:cNvPr id="3" name="TextBox 2">
            <a:extLst>
              <a:ext uri="{FF2B5EF4-FFF2-40B4-BE49-F238E27FC236}">
                <a16:creationId xmlns:a16="http://schemas.microsoft.com/office/drawing/2014/main" id="{8C941D8C-3A34-FFC4-F95F-75609A6B04C3}"/>
              </a:ext>
            </a:extLst>
          </p:cNvPr>
          <p:cNvSpPr txBox="1"/>
          <p:nvPr/>
        </p:nvSpPr>
        <p:spPr>
          <a:xfrm>
            <a:off x="9220184" y="955778"/>
            <a:ext cx="2874259" cy="553998"/>
          </a:xfrm>
          <a:prstGeom prst="rect">
            <a:avLst/>
          </a:prstGeom>
          <a:noFill/>
        </p:spPr>
        <p:txBody>
          <a:bodyPr wrap="square" rtlCol="0">
            <a:spAutoFit/>
          </a:bodyPr>
          <a:lstStyle/>
          <a:p>
            <a:r>
              <a:rPr lang="en-GB" sz="3000" dirty="0"/>
              <a:t>Dyson Sea Truck</a:t>
            </a:r>
          </a:p>
        </p:txBody>
      </p:sp>
    </p:spTree>
    <p:extLst>
      <p:ext uri="{BB962C8B-B14F-4D97-AF65-F5344CB8AC3E}">
        <p14:creationId xmlns:p14="http://schemas.microsoft.com/office/powerpoint/2010/main" val="303705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ppt_x"/>
                                          </p:val>
                                        </p:tav>
                                        <p:tav tm="100000">
                                          <p:val>
                                            <p:strVal val="#ppt_x"/>
                                          </p:val>
                                        </p:tav>
                                      </p:tavLst>
                                    </p:anim>
                                    <p:anim calcmode="lin" valueType="num">
                                      <p:cBhvr additive="base">
                                        <p:cTn id="4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ppt_x"/>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500" fill="hold"/>
                                        <p:tgtEl>
                                          <p:spTgt spid="16"/>
                                        </p:tgtEl>
                                        <p:attrNameLst>
                                          <p:attrName>ppt_x</p:attrName>
                                        </p:attrNameLst>
                                      </p:cBhvr>
                                      <p:tavLst>
                                        <p:tav tm="0">
                                          <p:val>
                                            <p:strVal val="#ppt_x"/>
                                          </p:val>
                                        </p:tav>
                                        <p:tav tm="100000">
                                          <p:val>
                                            <p:strVal val="#ppt_x"/>
                                          </p:val>
                                        </p:tav>
                                      </p:tavLst>
                                    </p:anim>
                                    <p:anim calcmode="lin" valueType="num">
                                      <p:cBhvr additive="base">
                                        <p:cTn id="52" dur="500" fill="hold"/>
                                        <p:tgtEl>
                                          <p:spTgt spid="16"/>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ppt_x"/>
                                          </p:val>
                                        </p:tav>
                                        <p:tav tm="100000">
                                          <p:val>
                                            <p:strVal val="#ppt_x"/>
                                          </p:val>
                                        </p:tav>
                                      </p:tavLst>
                                    </p:anim>
                                    <p:anim calcmode="lin" valueType="num">
                                      <p:cBhvr additive="base">
                                        <p:cTn id="5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1"/>
                                        </p:tgtEl>
                                        <p:attrNameLst>
                                          <p:attrName>style.visibility</p:attrName>
                                        </p:attrNameLst>
                                      </p:cBhvr>
                                      <p:to>
                                        <p:strVal val="visible"/>
                                      </p:to>
                                    </p:set>
                                    <p:anim calcmode="lin" valueType="num">
                                      <p:cBhvr additive="base">
                                        <p:cTn id="61" dur="500" fill="hold"/>
                                        <p:tgtEl>
                                          <p:spTgt spid="21"/>
                                        </p:tgtEl>
                                        <p:attrNameLst>
                                          <p:attrName>ppt_x</p:attrName>
                                        </p:attrNameLst>
                                      </p:cBhvr>
                                      <p:tavLst>
                                        <p:tav tm="0">
                                          <p:val>
                                            <p:strVal val="#ppt_x"/>
                                          </p:val>
                                        </p:tav>
                                        <p:tav tm="100000">
                                          <p:val>
                                            <p:strVal val="#ppt_x"/>
                                          </p:val>
                                        </p:tav>
                                      </p:tavLst>
                                    </p:anim>
                                    <p:anim calcmode="lin" valueType="num">
                                      <p:cBhvr additive="base">
                                        <p:cTn id="62" dur="500" fill="hold"/>
                                        <p:tgtEl>
                                          <p:spTgt spid="21"/>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23"/>
                                        </p:tgtEl>
                                        <p:attrNameLst>
                                          <p:attrName>style.visibility</p:attrName>
                                        </p:attrNameLst>
                                      </p:cBhvr>
                                      <p:to>
                                        <p:strVal val="visible"/>
                                      </p:to>
                                    </p:set>
                                    <p:anim calcmode="lin" valueType="num">
                                      <p:cBhvr additive="base">
                                        <p:cTn id="65" dur="500" fill="hold"/>
                                        <p:tgtEl>
                                          <p:spTgt spid="23"/>
                                        </p:tgtEl>
                                        <p:attrNameLst>
                                          <p:attrName>ppt_x</p:attrName>
                                        </p:attrNameLst>
                                      </p:cBhvr>
                                      <p:tavLst>
                                        <p:tav tm="0">
                                          <p:val>
                                            <p:strVal val="#ppt_x"/>
                                          </p:val>
                                        </p:tav>
                                        <p:tav tm="100000">
                                          <p:val>
                                            <p:strVal val="#ppt_x"/>
                                          </p:val>
                                        </p:tav>
                                      </p:tavLst>
                                    </p:anim>
                                    <p:anim calcmode="lin" valueType="num">
                                      <p:cBhvr additive="base">
                                        <p:cTn id="6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24"/>
                                        </p:tgtEl>
                                        <p:attrNameLst>
                                          <p:attrName>style.visibility</p:attrName>
                                        </p:attrNameLst>
                                      </p:cBhvr>
                                      <p:to>
                                        <p:strVal val="visible"/>
                                      </p:to>
                                    </p:set>
                                    <p:anim calcmode="lin" valueType="num">
                                      <p:cBhvr additive="base">
                                        <p:cTn id="71" dur="500" fill="hold"/>
                                        <p:tgtEl>
                                          <p:spTgt spid="24"/>
                                        </p:tgtEl>
                                        <p:attrNameLst>
                                          <p:attrName>ppt_x</p:attrName>
                                        </p:attrNameLst>
                                      </p:cBhvr>
                                      <p:tavLst>
                                        <p:tav tm="0">
                                          <p:val>
                                            <p:strVal val="#ppt_x"/>
                                          </p:val>
                                        </p:tav>
                                        <p:tav tm="100000">
                                          <p:val>
                                            <p:strVal val="#ppt_x"/>
                                          </p:val>
                                        </p:tav>
                                      </p:tavLst>
                                    </p:anim>
                                    <p:anim calcmode="lin" valueType="num">
                                      <p:cBhvr additive="base">
                                        <p:cTn id="7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2" grpId="0"/>
      <p:bldP spid="15" grpId="0"/>
      <p:bldP spid="21" grpId="0"/>
      <p:bldP spid="24"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059A436B-3377-3C21-C29F-9FE341CE88F2}"/>
              </a:ext>
            </a:extLst>
          </p:cNvPr>
          <p:cNvGrpSpPr/>
          <p:nvPr/>
        </p:nvGrpSpPr>
        <p:grpSpPr>
          <a:xfrm>
            <a:off x="1981305" y="192308"/>
            <a:ext cx="8526746" cy="6430743"/>
            <a:chOff x="457305" y="192307"/>
            <a:chExt cx="8526746" cy="6430743"/>
          </a:xfrm>
        </p:grpSpPr>
        <p:pic>
          <p:nvPicPr>
            <p:cNvPr id="2" name="Picture 1">
              <a:extLst>
                <a:ext uri="{FF2B5EF4-FFF2-40B4-BE49-F238E27FC236}">
                  <a16:creationId xmlns:a16="http://schemas.microsoft.com/office/drawing/2014/main" id="{33EA7021-BFFF-1B35-A3AC-3EC72D572F6E}"/>
                </a:ext>
              </a:extLst>
            </p:cNvPr>
            <p:cNvPicPr>
              <a:picLocks noChangeAspect="1"/>
            </p:cNvPicPr>
            <p:nvPr/>
          </p:nvPicPr>
          <p:blipFill>
            <a:blip r:embed="rId2"/>
            <a:stretch>
              <a:fillRect/>
            </a:stretch>
          </p:blipFill>
          <p:spPr>
            <a:xfrm>
              <a:off x="3608802" y="1422015"/>
              <a:ext cx="1252446" cy="1135267"/>
            </a:xfrm>
            <a:prstGeom prst="rect">
              <a:avLst/>
            </a:prstGeom>
          </p:spPr>
        </p:pic>
        <p:sp>
          <p:nvSpPr>
            <p:cNvPr id="14339" name="TextBox 54">
              <a:extLst>
                <a:ext uri="{FF2B5EF4-FFF2-40B4-BE49-F238E27FC236}">
                  <a16:creationId xmlns:a16="http://schemas.microsoft.com/office/drawing/2014/main" id="{F5A4A459-06DF-4C7C-8727-E1E57E381852}"/>
                </a:ext>
              </a:extLst>
            </p:cNvPr>
            <p:cNvSpPr txBox="1">
              <a:spLocks noChangeArrowheads="1"/>
            </p:cNvSpPr>
            <p:nvPr/>
          </p:nvSpPr>
          <p:spPr bwMode="auto">
            <a:xfrm>
              <a:off x="1716997" y="430626"/>
              <a:ext cx="1916071"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600" b="1" dirty="0">
                  <a:solidFill>
                    <a:srgbClr val="000000"/>
                  </a:solidFill>
                </a:rPr>
                <a:t>TIMELINE</a:t>
              </a:r>
              <a:endParaRPr lang="en-GB" altLang="en-US" sz="1600" dirty="0">
                <a:solidFill>
                  <a:srgbClr val="000000"/>
                </a:solidFill>
              </a:endParaRPr>
            </a:p>
          </p:txBody>
        </p:sp>
        <p:grpSp>
          <p:nvGrpSpPr>
            <p:cNvPr id="14340" name="Group 900">
              <a:extLst>
                <a:ext uri="{FF2B5EF4-FFF2-40B4-BE49-F238E27FC236}">
                  <a16:creationId xmlns:a16="http://schemas.microsoft.com/office/drawing/2014/main" id="{510C4130-620E-580F-DB33-14A711C282A5}"/>
                </a:ext>
              </a:extLst>
            </p:cNvPr>
            <p:cNvGrpSpPr>
              <a:grpSpLocks/>
            </p:cNvGrpSpPr>
            <p:nvPr/>
          </p:nvGrpSpPr>
          <p:grpSpPr bwMode="auto">
            <a:xfrm>
              <a:off x="1342896" y="895002"/>
              <a:ext cx="7641155" cy="5471068"/>
              <a:chOff x="1676400" y="228600"/>
              <a:chExt cx="7641384" cy="5377958"/>
            </a:xfrm>
          </p:grpSpPr>
          <p:grpSp>
            <p:nvGrpSpPr>
              <p:cNvPr id="14362" name="Group 181">
                <a:extLst>
                  <a:ext uri="{FF2B5EF4-FFF2-40B4-BE49-F238E27FC236}">
                    <a16:creationId xmlns:a16="http://schemas.microsoft.com/office/drawing/2014/main" id="{AABDFA08-E427-3117-C21D-7998AF39597E}"/>
                  </a:ext>
                </a:extLst>
              </p:cNvPr>
              <p:cNvGrpSpPr>
                <a:grpSpLocks/>
              </p:cNvGrpSpPr>
              <p:nvPr/>
            </p:nvGrpSpPr>
            <p:grpSpPr bwMode="auto">
              <a:xfrm>
                <a:off x="1676400" y="228600"/>
                <a:ext cx="7636244" cy="5218028"/>
                <a:chOff x="1676400" y="268372"/>
                <a:chExt cx="7636244" cy="5218028"/>
              </a:xfrm>
            </p:grpSpPr>
            <p:sp>
              <p:nvSpPr>
                <p:cNvPr id="175" name="Freeform 174">
                  <a:extLst>
                    <a:ext uri="{FF2B5EF4-FFF2-40B4-BE49-F238E27FC236}">
                      <a16:creationId xmlns:a16="http://schemas.microsoft.com/office/drawing/2014/main" id="{5FD05245-34E2-C885-1F75-B6E19DF5922D}"/>
                    </a:ext>
                  </a:extLst>
                </p:cNvPr>
                <p:cNvSpPr>
                  <a:spLocks/>
                </p:cNvSpPr>
                <p:nvPr/>
              </p:nvSpPr>
              <p:spPr bwMode="auto">
                <a:xfrm>
                  <a:off x="1727719" y="268372"/>
                  <a:ext cx="7585302" cy="5218028"/>
                </a:xfrm>
                <a:custGeom>
                  <a:avLst/>
                  <a:gdLst>
                    <a:gd name="T0" fmla="*/ 77907 w 7585674"/>
                    <a:gd name="T1" fmla="*/ 5159209 h 5218028"/>
                    <a:gd name="T2" fmla="*/ 130824 w 7585674"/>
                    <a:gd name="T3" fmla="*/ 4841719 h 5218028"/>
                    <a:gd name="T4" fmla="*/ 404226 w 7585674"/>
                    <a:gd name="T5" fmla="*/ 4197920 h 5218028"/>
                    <a:gd name="T6" fmla="*/ 792281 w 7585674"/>
                    <a:gd name="T7" fmla="*/ 3598218 h 5218028"/>
                    <a:gd name="T8" fmla="*/ 1206795 w 7585674"/>
                    <a:gd name="T9" fmla="*/ 3077887 h 5218028"/>
                    <a:gd name="T10" fmla="*/ 1691864 w 7585674"/>
                    <a:gd name="T11" fmla="*/ 2575195 h 5218028"/>
                    <a:gd name="T12" fmla="*/ 2229850 w 7585674"/>
                    <a:gd name="T13" fmla="*/ 2160694 h 5218028"/>
                    <a:gd name="T14" fmla="*/ 2794293 w 7585674"/>
                    <a:gd name="T15" fmla="*/ 1781470 h 5218028"/>
                    <a:gd name="T16" fmla="*/ 3314640 w 7585674"/>
                    <a:gd name="T17" fmla="*/ 1481619 h 5218028"/>
                    <a:gd name="T18" fmla="*/ 3843806 w 7585674"/>
                    <a:gd name="T19" fmla="*/ 1208225 h 5218028"/>
                    <a:gd name="T20" fmla="*/ 4540542 w 7585674"/>
                    <a:gd name="T21" fmla="*/ 926012 h 5218028"/>
                    <a:gd name="T22" fmla="*/ 5290195 w 7585674"/>
                    <a:gd name="T23" fmla="*/ 643799 h 5218028"/>
                    <a:gd name="T24" fmla="*/ 6286791 w 7585674"/>
                    <a:gd name="T25" fmla="*/ 326309 h 5218028"/>
                    <a:gd name="T26" fmla="*/ 7583248 w 7585674"/>
                    <a:gd name="T27" fmla="*/ 0 h 5218028"/>
                    <a:gd name="T28" fmla="*/ 7583248 w 7585674"/>
                    <a:gd name="T29" fmla="*/ 79372 h 5218028"/>
                    <a:gd name="T30" fmla="*/ 7574429 w 7585674"/>
                    <a:gd name="T31" fmla="*/ 149926 h 5218028"/>
                    <a:gd name="T32" fmla="*/ 7036443 w 7585674"/>
                    <a:gd name="T33" fmla="*/ 335128 h 5218028"/>
                    <a:gd name="T34" fmla="*/ 6410263 w 7585674"/>
                    <a:gd name="T35" fmla="*/ 573245 h 5218028"/>
                    <a:gd name="T36" fmla="*/ 5581235 w 7585674"/>
                    <a:gd name="T37" fmla="*/ 952469 h 5218028"/>
                    <a:gd name="T38" fmla="*/ 4787486 w 7585674"/>
                    <a:gd name="T39" fmla="*/ 1446342 h 5218028"/>
                    <a:gd name="T40" fmla="*/ 4240681 w 7585674"/>
                    <a:gd name="T41" fmla="*/ 1904939 h 5218028"/>
                    <a:gd name="T42" fmla="*/ 3817348 w 7585674"/>
                    <a:gd name="T43" fmla="*/ 2407631 h 5218028"/>
                    <a:gd name="T44" fmla="*/ 3561584 w 7585674"/>
                    <a:gd name="T45" fmla="*/ 2901504 h 5218028"/>
                    <a:gd name="T46" fmla="*/ 3429293 w 7585674"/>
                    <a:gd name="T47" fmla="*/ 3439473 h 5218028"/>
                    <a:gd name="T48" fmla="*/ 3411654 w 7585674"/>
                    <a:gd name="T49" fmla="*/ 4056814 h 5218028"/>
                    <a:gd name="T50" fmla="*/ 3491029 w 7585674"/>
                    <a:gd name="T51" fmla="*/ 4612421 h 5218028"/>
                    <a:gd name="T52" fmla="*/ 3658599 w 7585674"/>
                    <a:gd name="T53" fmla="*/ 5168028 h 5218028"/>
                    <a:gd name="T54" fmla="*/ 77907 w 7585674"/>
                    <a:gd name="T55" fmla="*/ 5159209 h 521802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7585674" h="5218028">
                      <a:moveTo>
                        <a:pt x="77911" y="5159209"/>
                      </a:moveTo>
                      <a:cubicBezTo>
                        <a:pt x="0" y="5218028"/>
                        <a:pt x="76441" y="5001934"/>
                        <a:pt x="130830" y="4841719"/>
                      </a:cubicBezTo>
                      <a:cubicBezTo>
                        <a:pt x="185219" y="4681504"/>
                        <a:pt x="293998" y="4405170"/>
                        <a:pt x="404246" y="4197920"/>
                      </a:cubicBezTo>
                      <a:cubicBezTo>
                        <a:pt x="514494" y="3990670"/>
                        <a:pt x="658552" y="3784890"/>
                        <a:pt x="792320" y="3598218"/>
                      </a:cubicBezTo>
                      <a:cubicBezTo>
                        <a:pt x="926088" y="3411546"/>
                        <a:pt x="1056916" y="3248391"/>
                        <a:pt x="1206854" y="3077887"/>
                      </a:cubicBezTo>
                      <a:cubicBezTo>
                        <a:pt x="1356792" y="2907383"/>
                        <a:pt x="1521430" y="2728061"/>
                        <a:pt x="1691947" y="2575195"/>
                      </a:cubicBezTo>
                      <a:cubicBezTo>
                        <a:pt x="1862465" y="2422330"/>
                        <a:pt x="2046212" y="2292982"/>
                        <a:pt x="2229959" y="2160694"/>
                      </a:cubicBezTo>
                      <a:cubicBezTo>
                        <a:pt x="2413706" y="2028407"/>
                        <a:pt x="2613623" y="1894649"/>
                        <a:pt x="2794430" y="1781470"/>
                      </a:cubicBezTo>
                      <a:cubicBezTo>
                        <a:pt x="2975237" y="1668291"/>
                        <a:pt x="3139876" y="1577160"/>
                        <a:pt x="3314803" y="1481619"/>
                      </a:cubicBezTo>
                      <a:cubicBezTo>
                        <a:pt x="3489730" y="1386078"/>
                        <a:pt x="3639668" y="1300826"/>
                        <a:pt x="3843995" y="1208225"/>
                      </a:cubicBezTo>
                      <a:cubicBezTo>
                        <a:pt x="4048322" y="1115624"/>
                        <a:pt x="4299689" y="1020083"/>
                        <a:pt x="4540765" y="926012"/>
                      </a:cubicBezTo>
                      <a:cubicBezTo>
                        <a:pt x="4781841" y="831941"/>
                        <a:pt x="4999398" y="743749"/>
                        <a:pt x="5290454" y="643799"/>
                      </a:cubicBezTo>
                      <a:cubicBezTo>
                        <a:pt x="5581510" y="543849"/>
                        <a:pt x="5904905" y="433609"/>
                        <a:pt x="6287099" y="326309"/>
                      </a:cubicBezTo>
                      <a:cubicBezTo>
                        <a:pt x="6669293" y="219009"/>
                        <a:pt x="7367533" y="41156"/>
                        <a:pt x="7583620" y="0"/>
                      </a:cubicBezTo>
                      <a:cubicBezTo>
                        <a:pt x="7581440" y="87873"/>
                        <a:pt x="7585090" y="54384"/>
                        <a:pt x="7583620" y="79372"/>
                      </a:cubicBezTo>
                      <a:cubicBezTo>
                        <a:pt x="7582150" y="104360"/>
                        <a:pt x="7585674" y="103067"/>
                        <a:pt x="7574800" y="149926"/>
                      </a:cubicBezTo>
                      <a:cubicBezTo>
                        <a:pt x="7483661" y="192552"/>
                        <a:pt x="7230825" y="264575"/>
                        <a:pt x="7036788" y="335128"/>
                      </a:cubicBezTo>
                      <a:cubicBezTo>
                        <a:pt x="6842751" y="405681"/>
                        <a:pt x="6653123" y="470355"/>
                        <a:pt x="6410577" y="573245"/>
                      </a:cubicBezTo>
                      <a:cubicBezTo>
                        <a:pt x="6168031" y="676135"/>
                        <a:pt x="5851985" y="806953"/>
                        <a:pt x="5581509" y="952469"/>
                      </a:cubicBezTo>
                      <a:cubicBezTo>
                        <a:pt x="5311033" y="1097985"/>
                        <a:pt x="5011158" y="1287597"/>
                        <a:pt x="4787721" y="1446342"/>
                      </a:cubicBezTo>
                      <a:cubicBezTo>
                        <a:pt x="4564284" y="1605087"/>
                        <a:pt x="4402587" y="1744724"/>
                        <a:pt x="4240889" y="1904939"/>
                      </a:cubicBezTo>
                      <a:cubicBezTo>
                        <a:pt x="4079191" y="2065154"/>
                        <a:pt x="3930723" y="2241537"/>
                        <a:pt x="3817535" y="2407631"/>
                      </a:cubicBezTo>
                      <a:cubicBezTo>
                        <a:pt x="3704347" y="2573725"/>
                        <a:pt x="3626438" y="2729531"/>
                        <a:pt x="3561759" y="2901504"/>
                      </a:cubicBezTo>
                      <a:cubicBezTo>
                        <a:pt x="3497080" y="3073477"/>
                        <a:pt x="3454451" y="3246921"/>
                        <a:pt x="3429461" y="3439473"/>
                      </a:cubicBezTo>
                      <a:cubicBezTo>
                        <a:pt x="3404471" y="3632025"/>
                        <a:pt x="3401531" y="3861323"/>
                        <a:pt x="3411821" y="4056814"/>
                      </a:cubicBezTo>
                      <a:cubicBezTo>
                        <a:pt x="3422111" y="4252305"/>
                        <a:pt x="3450041" y="4427219"/>
                        <a:pt x="3491200" y="4612421"/>
                      </a:cubicBezTo>
                      <a:cubicBezTo>
                        <a:pt x="3532359" y="4797623"/>
                        <a:pt x="3516503" y="4706002"/>
                        <a:pt x="3658778" y="5168028"/>
                      </a:cubicBezTo>
                      <a:lnTo>
                        <a:pt x="77911" y="5159209"/>
                      </a:lnTo>
                      <a:close/>
                    </a:path>
                  </a:pathLst>
                </a:custGeom>
                <a:solidFill>
                  <a:schemeClr val="tx1"/>
                </a:solidFill>
                <a:ln>
                  <a:noFill/>
                </a:ln>
                <a:effectLst>
                  <a:outerShdw blurRad="40000" dist="23000" dir="5400000" rotWithShape="0">
                    <a:srgbClr val="000000">
                      <a:alpha val="34999"/>
                    </a:srgbClr>
                  </a:outerShdw>
                </a:effectLst>
                <a:extLst>
                  <a:ext uri="{91240B29-F687-4F45-9708-019B960494DF}">
                    <a14:hiddenLine xmlns:a14="http://schemas.microsoft.com/office/drawing/2010/main" w="9525" cap="flat" cmpd="sng">
                      <a:solidFill>
                        <a:srgbClr val="000000"/>
                      </a:solidFill>
                      <a:prstDash val="solid"/>
                      <a:round/>
                      <a:headEnd/>
                      <a:tailEnd/>
                    </a14:hiddenLine>
                  </a:ext>
                </a:extLst>
              </p:spPr>
              <p:txBody>
                <a:bodyPr anchor="ctr"/>
                <a:lstStyle/>
                <a:p>
                  <a:pPr eaLnBrk="1" hangingPunct="1">
                    <a:defRPr/>
                  </a:pPr>
                  <a:endParaRPr lang="en-GB" dirty="0"/>
                </a:p>
              </p:txBody>
            </p:sp>
            <p:sp>
              <p:nvSpPr>
                <p:cNvPr id="5" name="Freeform 4">
                  <a:extLst>
                    <a:ext uri="{FF2B5EF4-FFF2-40B4-BE49-F238E27FC236}">
                      <a16:creationId xmlns:a16="http://schemas.microsoft.com/office/drawing/2014/main" id="{9A911740-D737-3026-0F3D-34111F22AF2F}"/>
                    </a:ext>
                  </a:extLst>
                </p:cNvPr>
                <p:cNvSpPr>
                  <a:spLocks/>
                </p:cNvSpPr>
                <p:nvPr/>
              </p:nvSpPr>
              <p:spPr bwMode="auto">
                <a:xfrm>
                  <a:off x="1676917" y="268372"/>
                  <a:ext cx="7585302" cy="5218028"/>
                </a:xfrm>
                <a:custGeom>
                  <a:avLst/>
                  <a:gdLst>
                    <a:gd name="T0" fmla="*/ 77907 w 7585674"/>
                    <a:gd name="T1" fmla="*/ 5159209 h 5218028"/>
                    <a:gd name="T2" fmla="*/ 130824 w 7585674"/>
                    <a:gd name="T3" fmla="*/ 4841719 h 5218028"/>
                    <a:gd name="T4" fmla="*/ 404226 w 7585674"/>
                    <a:gd name="T5" fmla="*/ 4197920 h 5218028"/>
                    <a:gd name="T6" fmla="*/ 792281 w 7585674"/>
                    <a:gd name="T7" fmla="*/ 3598218 h 5218028"/>
                    <a:gd name="T8" fmla="*/ 1206795 w 7585674"/>
                    <a:gd name="T9" fmla="*/ 3077887 h 5218028"/>
                    <a:gd name="T10" fmla="*/ 1691864 w 7585674"/>
                    <a:gd name="T11" fmla="*/ 2575195 h 5218028"/>
                    <a:gd name="T12" fmla="*/ 2229850 w 7585674"/>
                    <a:gd name="T13" fmla="*/ 2160694 h 5218028"/>
                    <a:gd name="T14" fmla="*/ 2794293 w 7585674"/>
                    <a:gd name="T15" fmla="*/ 1781470 h 5218028"/>
                    <a:gd name="T16" fmla="*/ 3314640 w 7585674"/>
                    <a:gd name="T17" fmla="*/ 1481619 h 5218028"/>
                    <a:gd name="T18" fmla="*/ 3843806 w 7585674"/>
                    <a:gd name="T19" fmla="*/ 1208225 h 5218028"/>
                    <a:gd name="T20" fmla="*/ 4540542 w 7585674"/>
                    <a:gd name="T21" fmla="*/ 926012 h 5218028"/>
                    <a:gd name="T22" fmla="*/ 5290195 w 7585674"/>
                    <a:gd name="T23" fmla="*/ 643799 h 5218028"/>
                    <a:gd name="T24" fmla="*/ 6286791 w 7585674"/>
                    <a:gd name="T25" fmla="*/ 326309 h 5218028"/>
                    <a:gd name="T26" fmla="*/ 7583248 w 7585674"/>
                    <a:gd name="T27" fmla="*/ 0 h 5218028"/>
                    <a:gd name="T28" fmla="*/ 7583248 w 7585674"/>
                    <a:gd name="T29" fmla="*/ 79372 h 5218028"/>
                    <a:gd name="T30" fmla="*/ 7574429 w 7585674"/>
                    <a:gd name="T31" fmla="*/ 149926 h 5218028"/>
                    <a:gd name="T32" fmla="*/ 7036443 w 7585674"/>
                    <a:gd name="T33" fmla="*/ 335128 h 5218028"/>
                    <a:gd name="T34" fmla="*/ 6410263 w 7585674"/>
                    <a:gd name="T35" fmla="*/ 573245 h 5218028"/>
                    <a:gd name="T36" fmla="*/ 5581235 w 7585674"/>
                    <a:gd name="T37" fmla="*/ 952469 h 5218028"/>
                    <a:gd name="T38" fmla="*/ 4787486 w 7585674"/>
                    <a:gd name="T39" fmla="*/ 1446342 h 5218028"/>
                    <a:gd name="T40" fmla="*/ 4240681 w 7585674"/>
                    <a:gd name="T41" fmla="*/ 1904939 h 5218028"/>
                    <a:gd name="T42" fmla="*/ 3817348 w 7585674"/>
                    <a:gd name="T43" fmla="*/ 2407631 h 5218028"/>
                    <a:gd name="T44" fmla="*/ 3561584 w 7585674"/>
                    <a:gd name="T45" fmla="*/ 2901504 h 5218028"/>
                    <a:gd name="T46" fmla="*/ 3429293 w 7585674"/>
                    <a:gd name="T47" fmla="*/ 3439473 h 5218028"/>
                    <a:gd name="T48" fmla="*/ 3411654 w 7585674"/>
                    <a:gd name="T49" fmla="*/ 4056814 h 5218028"/>
                    <a:gd name="T50" fmla="*/ 3491029 w 7585674"/>
                    <a:gd name="T51" fmla="*/ 4612421 h 5218028"/>
                    <a:gd name="T52" fmla="*/ 3658599 w 7585674"/>
                    <a:gd name="T53" fmla="*/ 5168028 h 5218028"/>
                    <a:gd name="T54" fmla="*/ 77907 w 7585674"/>
                    <a:gd name="T55" fmla="*/ 5159209 h 5218028"/>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7585674" h="5218028">
                      <a:moveTo>
                        <a:pt x="77911" y="5159209"/>
                      </a:moveTo>
                      <a:cubicBezTo>
                        <a:pt x="0" y="5218028"/>
                        <a:pt x="76441" y="5001934"/>
                        <a:pt x="130830" y="4841719"/>
                      </a:cubicBezTo>
                      <a:cubicBezTo>
                        <a:pt x="185219" y="4681504"/>
                        <a:pt x="293998" y="4405170"/>
                        <a:pt x="404246" y="4197920"/>
                      </a:cubicBezTo>
                      <a:cubicBezTo>
                        <a:pt x="514494" y="3990670"/>
                        <a:pt x="658552" y="3784890"/>
                        <a:pt x="792320" y="3598218"/>
                      </a:cubicBezTo>
                      <a:cubicBezTo>
                        <a:pt x="926088" y="3411546"/>
                        <a:pt x="1056916" y="3248391"/>
                        <a:pt x="1206854" y="3077887"/>
                      </a:cubicBezTo>
                      <a:cubicBezTo>
                        <a:pt x="1356792" y="2907383"/>
                        <a:pt x="1521430" y="2728061"/>
                        <a:pt x="1691947" y="2575195"/>
                      </a:cubicBezTo>
                      <a:cubicBezTo>
                        <a:pt x="1862465" y="2422330"/>
                        <a:pt x="2046212" y="2292982"/>
                        <a:pt x="2229959" y="2160694"/>
                      </a:cubicBezTo>
                      <a:cubicBezTo>
                        <a:pt x="2413706" y="2028407"/>
                        <a:pt x="2613623" y="1894649"/>
                        <a:pt x="2794430" y="1781470"/>
                      </a:cubicBezTo>
                      <a:cubicBezTo>
                        <a:pt x="2975237" y="1668291"/>
                        <a:pt x="3139876" y="1577160"/>
                        <a:pt x="3314803" y="1481619"/>
                      </a:cubicBezTo>
                      <a:cubicBezTo>
                        <a:pt x="3489730" y="1386078"/>
                        <a:pt x="3639668" y="1300826"/>
                        <a:pt x="3843995" y="1208225"/>
                      </a:cubicBezTo>
                      <a:cubicBezTo>
                        <a:pt x="4048322" y="1115624"/>
                        <a:pt x="4299689" y="1020083"/>
                        <a:pt x="4540765" y="926012"/>
                      </a:cubicBezTo>
                      <a:cubicBezTo>
                        <a:pt x="4781841" y="831941"/>
                        <a:pt x="4999398" y="743749"/>
                        <a:pt x="5290454" y="643799"/>
                      </a:cubicBezTo>
                      <a:cubicBezTo>
                        <a:pt x="5581510" y="543849"/>
                        <a:pt x="5904905" y="433609"/>
                        <a:pt x="6287099" y="326309"/>
                      </a:cubicBezTo>
                      <a:cubicBezTo>
                        <a:pt x="6669293" y="219009"/>
                        <a:pt x="7367533" y="41156"/>
                        <a:pt x="7583620" y="0"/>
                      </a:cubicBezTo>
                      <a:cubicBezTo>
                        <a:pt x="7581440" y="87873"/>
                        <a:pt x="7585090" y="54384"/>
                        <a:pt x="7583620" y="79372"/>
                      </a:cubicBezTo>
                      <a:cubicBezTo>
                        <a:pt x="7582150" y="104360"/>
                        <a:pt x="7585674" y="103067"/>
                        <a:pt x="7574800" y="149926"/>
                      </a:cubicBezTo>
                      <a:cubicBezTo>
                        <a:pt x="7483661" y="192552"/>
                        <a:pt x="7230825" y="264575"/>
                        <a:pt x="7036788" y="335128"/>
                      </a:cubicBezTo>
                      <a:cubicBezTo>
                        <a:pt x="6842751" y="405681"/>
                        <a:pt x="6653123" y="470355"/>
                        <a:pt x="6410577" y="573245"/>
                      </a:cubicBezTo>
                      <a:cubicBezTo>
                        <a:pt x="6168031" y="676135"/>
                        <a:pt x="5851985" y="806953"/>
                        <a:pt x="5581509" y="952469"/>
                      </a:cubicBezTo>
                      <a:cubicBezTo>
                        <a:pt x="5311033" y="1097985"/>
                        <a:pt x="5011158" y="1287597"/>
                        <a:pt x="4787721" y="1446342"/>
                      </a:cubicBezTo>
                      <a:cubicBezTo>
                        <a:pt x="4564284" y="1605087"/>
                        <a:pt x="4402587" y="1744724"/>
                        <a:pt x="4240889" y="1904939"/>
                      </a:cubicBezTo>
                      <a:cubicBezTo>
                        <a:pt x="4079191" y="2065154"/>
                        <a:pt x="3930723" y="2241537"/>
                        <a:pt x="3817535" y="2407631"/>
                      </a:cubicBezTo>
                      <a:cubicBezTo>
                        <a:pt x="3704347" y="2573725"/>
                        <a:pt x="3626438" y="2729531"/>
                        <a:pt x="3561759" y="2901504"/>
                      </a:cubicBezTo>
                      <a:cubicBezTo>
                        <a:pt x="3497080" y="3073477"/>
                        <a:pt x="3454451" y="3246921"/>
                        <a:pt x="3429461" y="3439473"/>
                      </a:cubicBezTo>
                      <a:cubicBezTo>
                        <a:pt x="3404471" y="3632025"/>
                        <a:pt x="3401531" y="3861323"/>
                        <a:pt x="3411821" y="4056814"/>
                      </a:cubicBezTo>
                      <a:cubicBezTo>
                        <a:pt x="3422111" y="4252305"/>
                        <a:pt x="3450041" y="4427219"/>
                        <a:pt x="3491200" y="4612421"/>
                      </a:cubicBezTo>
                      <a:cubicBezTo>
                        <a:pt x="3532359" y="4797623"/>
                        <a:pt x="3516503" y="4706002"/>
                        <a:pt x="3658778" y="5168028"/>
                      </a:cubicBezTo>
                      <a:lnTo>
                        <a:pt x="77911" y="5159209"/>
                      </a:lnTo>
                      <a:close/>
                    </a:path>
                  </a:pathLst>
                </a:custGeom>
                <a:gradFill rotWithShape="1">
                  <a:gsLst>
                    <a:gs pos="0">
                      <a:srgbClr val="595959"/>
                    </a:gs>
                    <a:gs pos="100000">
                      <a:srgbClr val="262626"/>
                    </a:gs>
                  </a:gsLst>
                  <a:lin ang="5400000"/>
                </a:gradFill>
                <a:ln>
                  <a:noFill/>
                </a:ln>
                <a:effectLst>
                  <a:outerShdw blurRad="40000" dist="23000" dir="5400000" rotWithShape="0">
                    <a:srgbClr val="000000">
                      <a:alpha val="34999"/>
                    </a:srgbClr>
                  </a:outerShdw>
                </a:effectLst>
                <a:extLst>
                  <a:ext uri="{91240B29-F687-4F45-9708-019B960494DF}">
                    <a14:hiddenLine xmlns:a14="http://schemas.microsoft.com/office/drawing/2010/main" w="9525" cap="flat" cmpd="sng">
                      <a:solidFill>
                        <a:srgbClr val="000000"/>
                      </a:solidFill>
                      <a:prstDash val="solid"/>
                      <a:round/>
                      <a:headEnd/>
                      <a:tailEnd/>
                    </a14:hiddenLine>
                  </a:ext>
                </a:extLst>
              </p:spPr>
              <p:txBody>
                <a:bodyPr anchor="ctr"/>
                <a:lstStyle/>
                <a:p>
                  <a:pPr eaLnBrk="1" hangingPunct="1">
                    <a:defRPr/>
                  </a:pPr>
                  <a:endParaRPr lang="en-GB" dirty="0"/>
                </a:p>
              </p:txBody>
            </p:sp>
          </p:grpSp>
          <p:sp>
            <p:nvSpPr>
              <p:cNvPr id="14363" name="TextBox 155">
                <a:extLst>
                  <a:ext uri="{FF2B5EF4-FFF2-40B4-BE49-F238E27FC236}">
                    <a16:creationId xmlns:a16="http://schemas.microsoft.com/office/drawing/2014/main" id="{F5369521-22FD-4F49-449F-9D1CB06633C4}"/>
                  </a:ext>
                </a:extLst>
              </p:cNvPr>
              <p:cNvSpPr txBox="1">
                <a:spLocks noChangeArrowheads="1"/>
              </p:cNvSpPr>
              <p:nvPr/>
            </p:nvSpPr>
            <p:spPr bwMode="auto">
              <a:xfrm>
                <a:off x="3941359" y="4759443"/>
                <a:ext cx="204073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4500" b="1" dirty="0">
                    <a:solidFill>
                      <a:srgbClr val="FFFFFF"/>
                    </a:solidFill>
                  </a:rPr>
                  <a:t>2019</a:t>
                </a:r>
              </a:p>
            </p:txBody>
          </p:sp>
          <p:sp>
            <p:nvSpPr>
              <p:cNvPr id="14364" name="TextBox 157">
                <a:extLst>
                  <a:ext uri="{FF2B5EF4-FFF2-40B4-BE49-F238E27FC236}">
                    <a16:creationId xmlns:a16="http://schemas.microsoft.com/office/drawing/2014/main" id="{7492C744-C673-DDFF-CD44-DFCCA3E6A21E}"/>
                  </a:ext>
                </a:extLst>
              </p:cNvPr>
              <p:cNvSpPr txBox="1">
                <a:spLocks noChangeArrowheads="1"/>
              </p:cNvSpPr>
              <p:nvPr/>
            </p:nvSpPr>
            <p:spPr bwMode="auto">
              <a:xfrm>
                <a:off x="3953648" y="3788800"/>
                <a:ext cx="1653706"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b="1" dirty="0">
                    <a:solidFill>
                      <a:srgbClr val="FFFFFF"/>
                    </a:solidFill>
                  </a:rPr>
                  <a:t>2011</a:t>
                </a:r>
              </a:p>
            </p:txBody>
          </p:sp>
          <p:sp>
            <p:nvSpPr>
              <p:cNvPr id="14365" name="TextBox 158">
                <a:extLst>
                  <a:ext uri="{FF2B5EF4-FFF2-40B4-BE49-F238E27FC236}">
                    <a16:creationId xmlns:a16="http://schemas.microsoft.com/office/drawing/2014/main" id="{6A0BC87E-05BD-B45C-9149-C62EB4784D88}"/>
                  </a:ext>
                </a:extLst>
              </p:cNvPr>
              <p:cNvSpPr txBox="1">
                <a:spLocks noChangeArrowheads="1"/>
              </p:cNvSpPr>
              <p:nvPr/>
            </p:nvSpPr>
            <p:spPr bwMode="auto">
              <a:xfrm>
                <a:off x="4038600" y="3352800"/>
                <a:ext cx="130450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2800" b="1">
                    <a:solidFill>
                      <a:srgbClr val="FFFFFF"/>
                    </a:solidFill>
                  </a:rPr>
                  <a:t>2009</a:t>
                </a:r>
              </a:p>
            </p:txBody>
          </p:sp>
          <p:sp>
            <p:nvSpPr>
              <p:cNvPr id="14366" name="TextBox 159">
                <a:extLst>
                  <a:ext uri="{FF2B5EF4-FFF2-40B4-BE49-F238E27FC236}">
                    <a16:creationId xmlns:a16="http://schemas.microsoft.com/office/drawing/2014/main" id="{73305ABA-EAE1-257C-D0D3-7306F1A3A3AF}"/>
                  </a:ext>
                </a:extLst>
              </p:cNvPr>
              <p:cNvSpPr txBox="1">
                <a:spLocks noChangeArrowheads="1"/>
              </p:cNvSpPr>
              <p:nvPr/>
            </p:nvSpPr>
            <p:spPr bwMode="auto">
              <a:xfrm>
                <a:off x="4267200" y="2977823"/>
                <a:ext cx="128065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2400" b="1" dirty="0">
                    <a:solidFill>
                      <a:srgbClr val="FFFFFF"/>
                    </a:solidFill>
                  </a:rPr>
                  <a:t>2006</a:t>
                </a:r>
              </a:p>
            </p:txBody>
          </p:sp>
          <p:sp>
            <p:nvSpPr>
              <p:cNvPr id="14367" name="TextBox 160">
                <a:extLst>
                  <a:ext uri="{FF2B5EF4-FFF2-40B4-BE49-F238E27FC236}">
                    <a16:creationId xmlns:a16="http://schemas.microsoft.com/office/drawing/2014/main" id="{2F4B9343-F38B-1183-B744-BEB7287241D5}"/>
                  </a:ext>
                </a:extLst>
              </p:cNvPr>
              <p:cNvSpPr txBox="1">
                <a:spLocks noChangeArrowheads="1"/>
              </p:cNvSpPr>
              <p:nvPr/>
            </p:nvSpPr>
            <p:spPr bwMode="auto">
              <a:xfrm>
                <a:off x="4488137" y="2609379"/>
                <a:ext cx="9144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2000" b="1" dirty="0">
                    <a:solidFill>
                      <a:srgbClr val="FFFFFF"/>
                    </a:solidFill>
                  </a:rPr>
                  <a:t>2001</a:t>
                </a:r>
              </a:p>
            </p:txBody>
          </p:sp>
          <p:sp>
            <p:nvSpPr>
              <p:cNvPr id="14368" name="TextBox 161">
                <a:extLst>
                  <a:ext uri="{FF2B5EF4-FFF2-40B4-BE49-F238E27FC236}">
                    <a16:creationId xmlns:a16="http://schemas.microsoft.com/office/drawing/2014/main" id="{04C1F991-EF32-E3EB-31F6-A47D0DD183FE}"/>
                  </a:ext>
                </a:extLst>
              </p:cNvPr>
              <p:cNvSpPr txBox="1">
                <a:spLocks noChangeArrowheads="1"/>
              </p:cNvSpPr>
              <p:nvPr/>
            </p:nvSpPr>
            <p:spPr bwMode="auto">
              <a:xfrm>
                <a:off x="4780501" y="2296302"/>
                <a:ext cx="70589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800" b="1" dirty="0">
                    <a:solidFill>
                      <a:srgbClr val="FFFFFF"/>
                    </a:solidFill>
                  </a:rPr>
                  <a:t>2000</a:t>
                </a:r>
              </a:p>
            </p:txBody>
          </p:sp>
          <p:sp>
            <p:nvSpPr>
              <p:cNvPr id="14369" name="TextBox 162">
                <a:extLst>
                  <a:ext uri="{FF2B5EF4-FFF2-40B4-BE49-F238E27FC236}">
                    <a16:creationId xmlns:a16="http://schemas.microsoft.com/office/drawing/2014/main" id="{ADAB74F9-D70D-A589-6595-CA3789252358}"/>
                  </a:ext>
                </a:extLst>
              </p:cNvPr>
              <p:cNvSpPr txBox="1">
                <a:spLocks noChangeArrowheads="1"/>
              </p:cNvSpPr>
              <p:nvPr/>
            </p:nvSpPr>
            <p:spPr bwMode="auto">
              <a:xfrm>
                <a:off x="5076372" y="2057400"/>
                <a:ext cx="119686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600" b="1" dirty="0">
                    <a:solidFill>
                      <a:srgbClr val="FFFFFF"/>
                    </a:solidFill>
                  </a:rPr>
                  <a:t>1993</a:t>
                </a:r>
              </a:p>
            </p:txBody>
          </p:sp>
          <p:sp>
            <p:nvSpPr>
              <p:cNvPr id="14370" name="TextBox 163">
                <a:extLst>
                  <a:ext uri="{FF2B5EF4-FFF2-40B4-BE49-F238E27FC236}">
                    <a16:creationId xmlns:a16="http://schemas.microsoft.com/office/drawing/2014/main" id="{3286464B-9B46-6A5F-83A8-67D8C6AF1575}"/>
                  </a:ext>
                </a:extLst>
              </p:cNvPr>
              <p:cNvSpPr txBox="1">
                <a:spLocks noChangeArrowheads="1"/>
              </p:cNvSpPr>
              <p:nvPr/>
            </p:nvSpPr>
            <p:spPr bwMode="auto">
              <a:xfrm>
                <a:off x="5334000" y="1825823"/>
                <a:ext cx="91439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400" b="1" dirty="0">
                    <a:solidFill>
                      <a:srgbClr val="FFFFFF"/>
                    </a:solidFill>
                  </a:rPr>
                  <a:t>1991</a:t>
                </a:r>
              </a:p>
            </p:txBody>
          </p:sp>
          <p:sp>
            <p:nvSpPr>
              <p:cNvPr id="14371" name="TextBox 164">
                <a:extLst>
                  <a:ext uri="{FF2B5EF4-FFF2-40B4-BE49-F238E27FC236}">
                    <a16:creationId xmlns:a16="http://schemas.microsoft.com/office/drawing/2014/main" id="{C96B4ABF-4F9B-A67F-7DD8-BE34827300D1}"/>
                  </a:ext>
                </a:extLst>
              </p:cNvPr>
              <p:cNvSpPr txBox="1">
                <a:spLocks noChangeArrowheads="1"/>
              </p:cNvSpPr>
              <p:nvPr/>
            </p:nvSpPr>
            <p:spPr bwMode="auto">
              <a:xfrm>
                <a:off x="5664878" y="1622117"/>
                <a:ext cx="63443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200" b="1" dirty="0">
                    <a:solidFill>
                      <a:srgbClr val="FFFFFF"/>
                    </a:solidFill>
                  </a:rPr>
                  <a:t>1986</a:t>
                </a:r>
              </a:p>
            </p:txBody>
          </p:sp>
          <p:sp>
            <p:nvSpPr>
              <p:cNvPr id="14372" name="TextBox 165">
                <a:extLst>
                  <a:ext uri="{FF2B5EF4-FFF2-40B4-BE49-F238E27FC236}">
                    <a16:creationId xmlns:a16="http://schemas.microsoft.com/office/drawing/2014/main" id="{88FD13F8-0CE6-DD3C-3478-36565A3423B2}"/>
                  </a:ext>
                </a:extLst>
              </p:cNvPr>
              <p:cNvSpPr txBox="1">
                <a:spLocks noChangeArrowheads="1"/>
              </p:cNvSpPr>
              <p:nvPr/>
            </p:nvSpPr>
            <p:spPr bwMode="auto">
              <a:xfrm>
                <a:off x="5925349" y="1500686"/>
                <a:ext cx="44925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900" b="1" dirty="0">
                    <a:solidFill>
                      <a:srgbClr val="FFFFFF"/>
                    </a:solidFill>
                  </a:rPr>
                  <a:t>1984</a:t>
                </a:r>
              </a:p>
            </p:txBody>
          </p:sp>
          <p:sp>
            <p:nvSpPr>
              <p:cNvPr id="14373" name="TextBox 166">
                <a:extLst>
                  <a:ext uri="{FF2B5EF4-FFF2-40B4-BE49-F238E27FC236}">
                    <a16:creationId xmlns:a16="http://schemas.microsoft.com/office/drawing/2014/main" id="{48B69B64-AFF2-5EE1-E6CE-FDDC702D3343}"/>
                  </a:ext>
                </a:extLst>
              </p:cNvPr>
              <p:cNvSpPr txBox="1">
                <a:spLocks noChangeArrowheads="1"/>
              </p:cNvSpPr>
              <p:nvPr/>
            </p:nvSpPr>
            <p:spPr bwMode="auto">
              <a:xfrm>
                <a:off x="6192300" y="1381360"/>
                <a:ext cx="417000"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800" b="1" dirty="0">
                    <a:solidFill>
                      <a:srgbClr val="FFFFFF"/>
                    </a:solidFill>
                  </a:rPr>
                  <a:t>1979</a:t>
                </a:r>
              </a:p>
            </p:txBody>
          </p:sp>
          <p:sp>
            <p:nvSpPr>
              <p:cNvPr id="857" name="Freeform 856">
                <a:extLst>
                  <a:ext uri="{FF2B5EF4-FFF2-40B4-BE49-F238E27FC236}">
                    <a16:creationId xmlns:a16="http://schemas.microsoft.com/office/drawing/2014/main" id="{323C721C-D3C9-6779-95C3-96BDF1E217AC}"/>
                  </a:ext>
                </a:extLst>
              </p:cNvPr>
              <p:cNvSpPr/>
              <p:nvPr/>
            </p:nvSpPr>
            <p:spPr>
              <a:xfrm>
                <a:off x="3429569" y="279399"/>
                <a:ext cx="5816775" cy="4978320"/>
              </a:xfrm>
              <a:custGeom>
                <a:avLst/>
                <a:gdLst>
                  <a:gd name="connsiteX0" fmla="*/ 0 w 5816600"/>
                  <a:gd name="connsiteY0" fmla="*/ 4978400 h 4978400"/>
                  <a:gd name="connsiteX1" fmla="*/ 38100 w 5816600"/>
                  <a:gd name="connsiteY1" fmla="*/ 4521200 h 4978400"/>
                  <a:gd name="connsiteX2" fmla="*/ 139700 w 5816600"/>
                  <a:gd name="connsiteY2" fmla="*/ 4064000 h 4978400"/>
                  <a:gd name="connsiteX3" fmla="*/ 304800 w 5816600"/>
                  <a:gd name="connsiteY3" fmla="*/ 3568700 h 4978400"/>
                  <a:gd name="connsiteX4" fmla="*/ 533400 w 5816600"/>
                  <a:gd name="connsiteY4" fmla="*/ 3111500 h 4978400"/>
                  <a:gd name="connsiteX5" fmla="*/ 825500 w 5816600"/>
                  <a:gd name="connsiteY5" fmla="*/ 2667000 h 4978400"/>
                  <a:gd name="connsiteX6" fmla="*/ 1155700 w 5816600"/>
                  <a:gd name="connsiteY6" fmla="*/ 2260600 h 4978400"/>
                  <a:gd name="connsiteX7" fmla="*/ 1524000 w 5816600"/>
                  <a:gd name="connsiteY7" fmla="*/ 1917700 h 4978400"/>
                  <a:gd name="connsiteX8" fmla="*/ 1866900 w 5816600"/>
                  <a:gd name="connsiteY8" fmla="*/ 1651000 h 4978400"/>
                  <a:gd name="connsiteX9" fmla="*/ 2260600 w 5816600"/>
                  <a:gd name="connsiteY9" fmla="*/ 1384300 h 4978400"/>
                  <a:gd name="connsiteX10" fmla="*/ 2641600 w 5816600"/>
                  <a:gd name="connsiteY10" fmla="*/ 1168400 h 4978400"/>
                  <a:gd name="connsiteX11" fmla="*/ 3111500 w 5816600"/>
                  <a:gd name="connsiteY11" fmla="*/ 965200 h 4978400"/>
                  <a:gd name="connsiteX12" fmla="*/ 3683000 w 5816600"/>
                  <a:gd name="connsiteY12" fmla="*/ 723900 h 4978400"/>
                  <a:gd name="connsiteX13" fmla="*/ 4635500 w 5816600"/>
                  <a:gd name="connsiteY13" fmla="*/ 406400 h 4978400"/>
                  <a:gd name="connsiteX14" fmla="*/ 5816600 w 5816600"/>
                  <a:gd name="connsiteY14" fmla="*/ 0 h 4978400"/>
                  <a:gd name="connsiteX0" fmla="*/ 0 w 5816600"/>
                  <a:gd name="connsiteY0" fmla="*/ 4978400 h 4978400"/>
                  <a:gd name="connsiteX1" fmla="*/ 38100 w 5816600"/>
                  <a:gd name="connsiteY1" fmla="*/ 4521200 h 4978400"/>
                  <a:gd name="connsiteX2" fmla="*/ 139700 w 5816600"/>
                  <a:gd name="connsiteY2" fmla="*/ 4064000 h 4978400"/>
                  <a:gd name="connsiteX3" fmla="*/ 304800 w 5816600"/>
                  <a:gd name="connsiteY3" fmla="*/ 3568700 h 4978400"/>
                  <a:gd name="connsiteX4" fmla="*/ 533400 w 5816600"/>
                  <a:gd name="connsiteY4" fmla="*/ 3111500 h 4978400"/>
                  <a:gd name="connsiteX5" fmla="*/ 825500 w 5816600"/>
                  <a:gd name="connsiteY5" fmla="*/ 2667000 h 4978400"/>
                  <a:gd name="connsiteX6" fmla="*/ 1155700 w 5816600"/>
                  <a:gd name="connsiteY6" fmla="*/ 2260600 h 4978400"/>
                  <a:gd name="connsiteX7" fmla="*/ 1524000 w 5816600"/>
                  <a:gd name="connsiteY7" fmla="*/ 1917700 h 4978400"/>
                  <a:gd name="connsiteX8" fmla="*/ 1866900 w 5816600"/>
                  <a:gd name="connsiteY8" fmla="*/ 1651000 h 4978400"/>
                  <a:gd name="connsiteX9" fmla="*/ 2260600 w 5816600"/>
                  <a:gd name="connsiteY9" fmla="*/ 1384300 h 4978400"/>
                  <a:gd name="connsiteX10" fmla="*/ 2641600 w 5816600"/>
                  <a:gd name="connsiteY10" fmla="*/ 1168400 h 4978400"/>
                  <a:gd name="connsiteX11" fmla="*/ 3111500 w 5816600"/>
                  <a:gd name="connsiteY11" fmla="*/ 965200 h 4978400"/>
                  <a:gd name="connsiteX12" fmla="*/ 3683000 w 5816600"/>
                  <a:gd name="connsiteY12" fmla="*/ 723900 h 4978400"/>
                  <a:gd name="connsiteX13" fmla="*/ 4635500 w 5816600"/>
                  <a:gd name="connsiteY13" fmla="*/ 406400 h 4978400"/>
                  <a:gd name="connsiteX14" fmla="*/ 5816600 w 5816600"/>
                  <a:gd name="connsiteY14" fmla="*/ 0 h 4978400"/>
                  <a:gd name="connsiteX0" fmla="*/ 0 w 5816600"/>
                  <a:gd name="connsiteY0" fmla="*/ 4978400 h 4978400"/>
                  <a:gd name="connsiteX1" fmla="*/ 38100 w 5816600"/>
                  <a:gd name="connsiteY1" fmla="*/ 4521200 h 4978400"/>
                  <a:gd name="connsiteX2" fmla="*/ 139700 w 5816600"/>
                  <a:gd name="connsiteY2" fmla="*/ 4064000 h 4978400"/>
                  <a:gd name="connsiteX3" fmla="*/ 304800 w 5816600"/>
                  <a:gd name="connsiteY3" fmla="*/ 3568700 h 4978400"/>
                  <a:gd name="connsiteX4" fmla="*/ 533400 w 5816600"/>
                  <a:gd name="connsiteY4" fmla="*/ 3111500 h 4978400"/>
                  <a:gd name="connsiteX5" fmla="*/ 825500 w 5816600"/>
                  <a:gd name="connsiteY5" fmla="*/ 2667000 h 4978400"/>
                  <a:gd name="connsiteX6" fmla="*/ 1155700 w 5816600"/>
                  <a:gd name="connsiteY6" fmla="*/ 2260600 h 4978400"/>
                  <a:gd name="connsiteX7" fmla="*/ 1524000 w 5816600"/>
                  <a:gd name="connsiteY7" fmla="*/ 1917700 h 4978400"/>
                  <a:gd name="connsiteX8" fmla="*/ 1866900 w 5816600"/>
                  <a:gd name="connsiteY8" fmla="*/ 1651000 h 4978400"/>
                  <a:gd name="connsiteX9" fmla="*/ 2260600 w 5816600"/>
                  <a:gd name="connsiteY9" fmla="*/ 1384300 h 4978400"/>
                  <a:gd name="connsiteX10" fmla="*/ 2641600 w 5816600"/>
                  <a:gd name="connsiteY10" fmla="*/ 1168400 h 4978400"/>
                  <a:gd name="connsiteX11" fmla="*/ 3111500 w 5816600"/>
                  <a:gd name="connsiteY11" fmla="*/ 965200 h 4978400"/>
                  <a:gd name="connsiteX12" fmla="*/ 3683000 w 5816600"/>
                  <a:gd name="connsiteY12" fmla="*/ 723900 h 4978400"/>
                  <a:gd name="connsiteX13" fmla="*/ 4635500 w 5816600"/>
                  <a:gd name="connsiteY13" fmla="*/ 366650 h 4978400"/>
                  <a:gd name="connsiteX14" fmla="*/ 5816600 w 5816600"/>
                  <a:gd name="connsiteY14" fmla="*/ 0 h 4978400"/>
                  <a:gd name="connsiteX0" fmla="*/ 0 w 5816600"/>
                  <a:gd name="connsiteY0" fmla="*/ 4978400 h 4978400"/>
                  <a:gd name="connsiteX1" fmla="*/ 38100 w 5816600"/>
                  <a:gd name="connsiteY1" fmla="*/ 4521200 h 4978400"/>
                  <a:gd name="connsiteX2" fmla="*/ 139700 w 5816600"/>
                  <a:gd name="connsiteY2" fmla="*/ 4064000 h 4978400"/>
                  <a:gd name="connsiteX3" fmla="*/ 304800 w 5816600"/>
                  <a:gd name="connsiteY3" fmla="*/ 3568700 h 4978400"/>
                  <a:gd name="connsiteX4" fmla="*/ 533400 w 5816600"/>
                  <a:gd name="connsiteY4" fmla="*/ 3111500 h 4978400"/>
                  <a:gd name="connsiteX5" fmla="*/ 825500 w 5816600"/>
                  <a:gd name="connsiteY5" fmla="*/ 2667000 h 4978400"/>
                  <a:gd name="connsiteX6" fmla="*/ 1155700 w 5816600"/>
                  <a:gd name="connsiteY6" fmla="*/ 2260600 h 4978400"/>
                  <a:gd name="connsiteX7" fmla="*/ 1524000 w 5816600"/>
                  <a:gd name="connsiteY7" fmla="*/ 1917700 h 4978400"/>
                  <a:gd name="connsiteX8" fmla="*/ 1866900 w 5816600"/>
                  <a:gd name="connsiteY8" fmla="*/ 1651000 h 4978400"/>
                  <a:gd name="connsiteX9" fmla="*/ 2260600 w 5816600"/>
                  <a:gd name="connsiteY9" fmla="*/ 1384300 h 4978400"/>
                  <a:gd name="connsiteX10" fmla="*/ 2641600 w 5816600"/>
                  <a:gd name="connsiteY10" fmla="*/ 1168400 h 4978400"/>
                  <a:gd name="connsiteX11" fmla="*/ 3111500 w 5816600"/>
                  <a:gd name="connsiteY11" fmla="*/ 965200 h 4978400"/>
                  <a:gd name="connsiteX12" fmla="*/ 3683000 w 5816600"/>
                  <a:gd name="connsiteY12" fmla="*/ 723900 h 4978400"/>
                  <a:gd name="connsiteX13" fmla="*/ 4635500 w 5816600"/>
                  <a:gd name="connsiteY13" fmla="*/ 366650 h 4978400"/>
                  <a:gd name="connsiteX14" fmla="*/ 5816600 w 5816600"/>
                  <a:gd name="connsiteY14" fmla="*/ 0 h 497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16600" h="4978400">
                    <a:moveTo>
                      <a:pt x="0" y="4978400"/>
                    </a:moveTo>
                    <a:cubicBezTo>
                      <a:pt x="7408" y="4826000"/>
                      <a:pt x="14817" y="4673600"/>
                      <a:pt x="38100" y="4521200"/>
                    </a:cubicBezTo>
                    <a:cubicBezTo>
                      <a:pt x="61383" y="4368800"/>
                      <a:pt x="95250" y="4222750"/>
                      <a:pt x="139700" y="4064000"/>
                    </a:cubicBezTo>
                    <a:cubicBezTo>
                      <a:pt x="184150" y="3905250"/>
                      <a:pt x="239183" y="3727450"/>
                      <a:pt x="304800" y="3568700"/>
                    </a:cubicBezTo>
                    <a:cubicBezTo>
                      <a:pt x="370417" y="3409950"/>
                      <a:pt x="446617" y="3261783"/>
                      <a:pt x="533400" y="3111500"/>
                    </a:cubicBezTo>
                    <a:cubicBezTo>
                      <a:pt x="620183" y="2961217"/>
                      <a:pt x="721783" y="2808817"/>
                      <a:pt x="825500" y="2667000"/>
                    </a:cubicBezTo>
                    <a:cubicBezTo>
                      <a:pt x="929217" y="2525183"/>
                      <a:pt x="1039283" y="2385483"/>
                      <a:pt x="1155700" y="2260600"/>
                    </a:cubicBezTo>
                    <a:cubicBezTo>
                      <a:pt x="1272117" y="2135717"/>
                      <a:pt x="1405467" y="2019300"/>
                      <a:pt x="1524000" y="1917700"/>
                    </a:cubicBezTo>
                    <a:cubicBezTo>
                      <a:pt x="1642533" y="1816100"/>
                      <a:pt x="1744133" y="1739900"/>
                      <a:pt x="1866900" y="1651000"/>
                    </a:cubicBezTo>
                    <a:cubicBezTo>
                      <a:pt x="1989667" y="1562100"/>
                      <a:pt x="2131483" y="1464733"/>
                      <a:pt x="2260600" y="1384300"/>
                    </a:cubicBezTo>
                    <a:cubicBezTo>
                      <a:pt x="2389717" y="1303867"/>
                      <a:pt x="2499783" y="1238250"/>
                      <a:pt x="2641600" y="1168400"/>
                    </a:cubicBezTo>
                    <a:cubicBezTo>
                      <a:pt x="2783417" y="1098550"/>
                      <a:pt x="3111500" y="965200"/>
                      <a:pt x="3111500" y="965200"/>
                    </a:cubicBezTo>
                    <a:cubicBezTo>
                      <a:pt x="3285067" y="891117"/>
                      <a:pt x="3429000" y="823658"/>
                      <a:pt x="3683000" y="723900"/>
                    </a:cubicBezTo>
                    <a:cubicBezTo>
                      <a:pt x="3937000" y="624142"/>
                      <a:pt x="4635500" y="366650"/>
                      <a:pt x="4635500" y="366650"/>
                    </a:cubicBezTo>
                    <a:lnTo>
                      <a:pt x="5816600" y="0"/>
                    </a:lnTo>
                  </a:path>
                </a:pathLst>
              </a:custGeom>
              <a:ln w="19050" cap="flat" cmpd="sng" algn="ctr">
                <a:solidFill>
                  <a:schemeClr val="bg1"/>
                </a:solidFill>
                <a:prstDash val="lgDash"/>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txBody>
              <a:bodyPr anchor="ctr"/>
              <a:lstStyle/>
              <a:p>
                <a:pPr algn="ctr" eaLnBrk="1" hangingPunct="1">
                  <a:defRPr/>
                </a:pPr>
                <a:endParaRPr lang="en-US" dirty="0">
                  <a:solidFill>
                    <a:prstClr val="black"/>
                  </a:solidFill>
                  <a:ea typeface="ＭＳ Ｐゴシック" charset="0"/>
                  <a:cs typeface="ＭＳ Ｐゴシック" charset="0"/>
                </a:endParaRPr>
              </a:p>
            </p:txBody>
          </p:sp>
          <p:sp>
            <p:nvSpPr>
              <p:cNvPr id="14380" name="TextBox 857">
                <a:extLst>
                  <a:ext uri="{FF2B5EF4-FFF2-40B4-BE49-F238E27FC236}">
                    <a16:creationId xmlns:a16="http://schemas.microsoft.com/office/drawing/2014/main" id="{8B269B1F-6893-EB7E-6592-9BDAA799F0D6}"/>
                  </a:ext>
                </a:extLst>
              </p:cNvPr>
              <p:cNvSpPr txBox="1">
                <a:spLocks noChangeArrowheads="1"/>
              </p:cNvSpPr>
              <p:nvPr/>
            </p:nvSpPr>
            <p:spPr bwMode="auto">
              <a:xfrm>
                <a:off x="5697271" y="4971227"/>
                <a:ext cx="3469089" cy="635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800" b="1" dirty="0">
                    <a:solidFill>
                      <a:srgbClr val="000000"/>
                    </a:solidFill>
                  </a:rPr>
                  <a:t>Company Production to Malaysia &amp; Headquaters Singapore</a:t>
                </a:r>
              </a:p>
            </p:txBody>
          </p:sp>
          <p:sp>
            <p:nvSpPr>
              <p:cNvPr id="14381" name="TextBox 858">
                <a:extLst>
                  <a:ext uri="{FF2B5EF4-FFF2-40B4-BE49-F238E27FC236}">
                    <a16:creationId xmlns:a16="http://schemas.microsoft.com/office/drawing/2014/main" id="{BDABAA82-8716-52F0-E3B7-9AB6390B6D50}"/>
                  </a:ext>
                </a:extLst>
              </p:cNvPr>
              <p:cNvSpPr txBox="1">
                <a:spLocks noChangeArrowheads="1"/>
              </p:cNvSpPr>
              <p:nvPr/>
            </p:nvSpPr>
            <p:spPr bwMode="auto">
              <a:xfrm>
                <a:off x="5554889" y="4021723"/>
                <a:ext cx="3589851" cy="338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600" b="1" dirty="0">
                    <a:solidFill>
                      <a:srgbClr val="000000"/>
                    </a:solidFill>
                  </a:rPr>
                  <a:t>The James Dyson Foundation Launched</a:t>
                </a:r>
              </a:p>
            </p:txBody>
          </p:sp>
          <p:sp>
            <p:nvSpPr>
              <p:cNvPr id="14382" name="TextBox 859">
                <a:extLst>
                  <a:ext uri="{FF2B5EF4-FFF2-40B4-BE49-F238E27FC236}">
                    <a16:creationId xmlns:a16="http://schemas.microsoft.com/office/drawing/2014/main" id="{8A9EB128-C049-0086-7E0C-D19761A27BB0}"/>
                  </a:ext>
                </a:extLst>
              </p:cNvPr>
              <p:cNvSpPr txBox="1">
                <a:spLocks noChangeArrowheads="1"/>
              </p:cNvSpPr>
              <p:nvPr/>
            </p:nvSpPr>
            <p:spPr bwMode="auto">
              <a:xfrm>
                <a:off x="5547856" y="3473678"/>
                <a:ext cx="3537633" cy="307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400" b="1" dirty="0">
                    <a:solidFill>
                      <a:srgbClr val="000000"/>
                    </a:solidFill>
                  </a:rPr>
                  <a:t>Dyson Air Multiplier bladeless fan Launched</a:t>
                </a:r>
              </a:p>
            </p:txBody>
          </p:sp>
          <p:sp>
            <p:nvSpPr>
              <p:cNvPr id="14383" name="TextBox 860">
                <a:extLst>
                  <a:ext uri="{FF2B5EF4-FFF2-40B4-BE49-F238E27FC236}">
                    <a16:creationId xmlns:a16="http://schemas.microsoft.com/office/drawing/2014/main" id="{09EA394C-1E1C-509B-7B30-8A4B893DBE19}"/>
                  </a:ext>
                </a:extLst>
              </p:cNvPr>
              <p:cNvSpPr txBox="1">
                <a:spLocks noChangeArrowheads="1"/>
              </p:cNvSpPr>
              <p:nvPr/>
            </p:nvSpPr>
            <p:spPr bwMode="auto">
              <a:xfrm>
                <a:off x="5562600" y="3130406"/>
                <a:ext cx="2336122" cy="2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300" b="1" dirty="0">
                    <a:solidFill>
                      <a:srgbClr val="000000"/>
                    </a:solidFill>
                  </a:rPr>
                  <a:t>AB01 Hand Drier Launched</a:t>
                </a:r>
              </a:p>
            </p:txBody>
          </p:sp>
          <p:sp>
            <p:nvSpPr>
              <p:cNvPr id="14384" name="TextBox 861">
                <a:extLst>
                  <a:ext uri="{FF2B5EF4-FFF2-40B4-BE49-F238E27FC236}">
                    <a16:creationId xmlns:a16="http://schemas.microsoft.com/office/drawing/2014/main" id="{BCB471B7-6E2E-44D1-349D-0FD25660D060}"/>
                  </a:ext>
                </a:extLst>
              </p:cNvPr>
              <p:cNvSpPr txBox="1">
                <a:spLocks noChangeArrowheads="1"/>
              </p:cNvSpPr>
              <p:nvPr/>
            </p:nvSpPr>
            <p:spPr bwMode="auto">
              <a:xfrm>
                <a:off x="5664878" y="2738037"/>
                <a:ext cx="3030433" cy="276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200" b="1" dirty="0">
                    <a:solidFill>
                      <a:srgbClr val="000000"/>
                    </a:solidFill>
                  </a:rPr>
                  <a:t>DR01 Robotic Vacuum Cleaner launched</a:t>
                </a:r>
              </a:p>
            </p:txBody>
          </p:sp>
          <p:sp>
            <p:nvSpPr>
              <p:cNvPr id="14385" name="TextBox 862">
                <a:extLst>
                  <a:ext uri="{FF2B5EF4-FFF2-40B4-BE49-F238E27FC236}">
                    <a16:creationId xmlns:a16="http://schemas.microsoft.com/office/drawing/2014/main" id="{62AF8EE8-9D8F-A243-9D28-EFD02BB90AAF}"/>
                  </a:ext>
                </a:extLst>
              </p:cNvPr>
              <p:cNvSpPr txBox="1">
                <a:spLocks noChangeArrowheads="1"/>
              </p:cNvSpPr>
              <p:nvPr/>
            </p:nvSpPr>
            <p:spPr bwMode="auto">
              <a:xfrm>
                <a:off x="5893477" y="2452072"/>
                <a:ext cx="2919077" cy="261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100" b="1" dirty="0">
                    <a:solidFill>
                      <a:srgbClr val="000000"/>
                    </a:solidFill>
                  </a:rPr>
                  <a:t>CR01 Twin Drum Washing Machine Launched</a:t>
                </a:r>
              </a:p>
            </p:txBody>
          </p:sp>
          <p:sp>
            <p:nvSpPr>
              <p:cNvPr id="14386" name="TextBox 863">
                <a:extLst>
                  <a:ext uri="{FF2B5EF4-FFF2-40B4-BE49-F238E27FC236}">
                    <a16:creationId xmlns:a16="http://schemas.microsoft.com/office/drawing/2014/main" id="{B042DE5B-A1FD-95DE-218C-801B6984404C}"/>
                  </a:ext>
                </a:extLst>
              </p:cNvPr>
              <p:cNvSpPr txBox="1">
                <a:spLocks noChangeArrowheads="1"/>
              </p:cNvSpPr>
              <p:nvPr/>
            </p:nvSpPr>
            <p:spPr bwMode="auto">
              <a:xfrm>
                <a:off x="6147138" y="2155762"/>
                <a:ext cx="2729851" cy="246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000" b="1" dirty="0">
                    <a:solidFill>
                      <a:srgbClr val="000000"/>
                    </a:solidFill>
                  </a:rPr>
                  <a:t>Design and R&amp;D centre opened DC01 launched</a:t>
                </a:r>
              </a:p>
            </p:txBody>
          </p:sp>
          <p:sp>
            <p:nvSpPr>
              <p:cNvPr id="14387" name="TextBox 864">
                <a:extLst>
                  <a:ext uri="{FF2B5EF4-FFF2-40B4-BE49-F238E27FC236}">
                    <a16:creationId xmlns:a16="http://schemas.microsoft.com/office/drawing/2014/main" id="{EBC81E0E-0D39-777F-580B-35EBDC404F55}"/>
                  </a:ext>
                </a:extLst>
              </p:cNvPr>
              <p:cNvSpPr txBox="1">
                <a:spLocks noChangeArrowheads="1"/>
              </p:cNvSpPr>
              <p:nvPr/>
            </p:nvSpPr>
            <p:spPr bwMode="auto">
              <a:xfrm>
                <a:off x="6359189" y="1909541"/>
                <a:ext cx="233612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000" b="1" dirty="0">
                    <a:solidFill>
                      <a:srgbClr val="000000"/>
                    </a:solidFill>
                  </a:rPr>
                  <a:t>Dyson company formed</a:t>
                </a:r>
              </a:p>
            </p:txBody>
          </p:sp>
          <p:sp>
            <p:nvSpPr>
              <p:cNvPr id="14388" name="TextBox 865">
                <a:extLst>
                  <a:ext uri="{FF2B5EF4-FFF2-40B4-BE49-F238E27FC236}">
                    <a16:creationId xmlns:a16="http://schemas.microsoft.com/office/drawing/2014/main" id="{4E7D1953-F51F-61BA-9447-3E5F3D708D87}"/>
                  </a:ext>
                </a:extLst>
              </p:cNvPr>
              <p:cNvSpPr txBox="1">
                <a:spLocks noChangeArrowheads="1"/>
              </p:cNvSpPr>
              <p:nvPr/>
            </p:nvSpPr>
            <p:spPr bwMode="auto">
              <a:xfrm>
                <a:off x="6749368" y="1608407"/>
                <a:ext cx="233612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000" b="1" dirty="0">
                    <a:solidFill>
                      <a:srgbClr val="000000"/>
                    </a:solidFill>
                  </a:rPr>
                  <a:t>Duel cyclone Technology Invented</a:t>
                </a:r>
              </a:p>
            </p:txBody>
          </p:sp>
          <p:cxnSp>
            <p:nvCxnSpPr>
              <p:cNvPr id="868" name="Straight Connector 867">
                <a:extLst>
                  <a:ext uri="{FF2B5EF4-FFF2-40B4-BE49-F238E27FC236}">
                    <a16:creationId xmlns:a16="http://schemas.microsoft.com/office/drawing/2014/main" id="{C7FC14CB-69DA-F215-5411-62ECAA5CB291}"/>
                  </a:ext>
                </a:extLst>
              </p:cNvPr>
              <p:cNvCxnSpPr/>
              <p:nvPr/>
            </p:nvCxnSpPr>
            <p:spPr>
              <a:xfrm>
                <a:off x="5175078" y="4606888"/>
                <a:ext cx="441338" cy="1588"/>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70" name="Straight Connector 869">
                <a:extLst>
                  <a:ext uri="{FF2B5EF4-FFF2-40B4-BE49-F238E27FC236}">
                    <a16:creationId xmlns:a16="http://schemas.microsoft.com/office/drawing/2014/main" id="{A2151C8E-60AB-14C5-17FF-CC5A96D70586}"/>
                  </a:ext>
                </a:extLst>
              </p:cNvPr>
              <p:cNvCxnSpPr/>
              <p:nvPr/>
            </p:nvCxnSpPr>
            <p:spPr>
              <a:xfrm>
                <a:off x="5112370" y="4190936"/>
                <a:ext cx="442926" cy="1587"/>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71" name="Straight Connector 870">
                <a:extLst>
                  <a:ext uri="{FF2B5EF4-FFF2-40B4-BE49-F238E27FC236}">
                    <a16:creationId xmlns:a16="http://schemas.microsoft.com/office/drawing/2014/main" id="{7D5618DA-1DB0-8285-12B5-94C7AFEE60ED}"/>
                  </a:ext>
                </a:extLst>
              </p:cNvPr>
              <p:cNvCxnSpPr/>
              <p:nvPr/>
            </p:nvCxnSpPr>
            <p:spPr>
              <a:xfrm>
                <a:off x="5112370" y="3657545"/>
                <a:ext cx="406412" cy="1587"/>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72" name="Straight Connector 871">
                <a:extLst>
                  <a:ext uri="{FF2B5EF4-FFF2-40B4-BE49-F238E27FC236}">
                    <a16:creationId xmlns:a16="http://schemas.microsoft.com/office/drawing/2014/main" id="{C9CA7AF2-0071-7A20-71C4-E2027F0253B0}"/>
                  </a:ext>
                </a:extLst>
              </p:cNvPr>
              <p:cNvCxnSpPr/>
              <p:nvPr/>
            </p:nvCxnSpPr>
            <p:spPr>
              <a:xfrm>
                <a:off x="5228261" y="3276551"/>
                <a:ext cx="334972" cy="1587"/>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73" name="Straight Connector 872">
                <a:extLst>
                  <a:ext uri="{FF2B5EF4-FFF2-40B4-BE49-F238E27FC236}">
                    <a16:creationId xmlns:a16="http://schemas.microsoft.com/office/drawing/2014/main" id="{D0A46D3B-A0D5-92BD-12C2-51B9CAA559F8}"/>
                  </a:ext>
                </a:extLst>
              </p:cNvPr>
              <p:cNvCxnSpPr/>
              <p:nvPr/>
            </p:nvCxnSpPr>
            <p:spPr>
              <a:xfrm>
                <a:off x="5352090" y="2881269"/>
                <a:ext cx="333385" cy="1588"/>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74" name="Straight Connector 873">
                <a:extLst>
                  <a:ext uri="{FF2B5EF4-FFF2-40B4-BE49-F238E27FC236}">
                    <a16:creationId xmlns:a16="http://schemas.microsoft.com/office/drawing/2014/main" id="{446D8978-57CF-6CC2-C574-4E324659455C}"/>
                  </a:ext>
                </a:extLst>
              </p:cNvPr>
              <p:cNvCxnSpPr/>
              <p:nvPr/>
            </p:nvCxnSpPr>
            <p:spPr>
              <a:xfrm>
                <a:off x="5539421" y="2590762"/>
                <a:ext cx="334972" cy="1587"/>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75" name="Straight Connector 874">
                <a:extLst>
                  <a:ext uri="{FF2B5EF4-FFF2-40B4-BE49-F238E27FC236}">
                    <a16:creationId xmlns:a16="http://schemas.microsoft.com/office/drawing/2014/main" id="{6438FECC-AF6C-FEC2-40CE-A9A8F9C740C5}"/>
                  </a:ext>
                </a:extLst>
              </p:cNvPr>
              <p:cNvCxnSpPr/>
              <p:nvPr/>
            </p:nvCxnSpPr>
            <p:spPr>
              <a:xfrm>
                <a:off x="5791840" y="2297079"/>
                <a:ext cx="333385" cy="1588"/>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76" name="Straight Connector 875">
                <a:extLst>
                  <a:ext uri="{FF2B5EF4-FFF2-40B4-BE49-F238E27FC236}">
                    <a16:creationId xmlns:a16="http://schemas.microsoft.com/office/drawing/2014/main" id="{49CBBFCD-622E-7FC9-EBED-5B8D15FBE050}"/>
                  </a:ext>
                </a:extLst>
              </p:cNvPr>
              <p:cNvCxnSpPr/>
              <p:nvPr/>
            </p:nvCxnSpPr>
            <p:spPr>
              <a:xfrm>
                <a:off x="6025210" y="2057371"/>
                <a:ext cx="333385" cy="1587"/>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877" name="Straight Connector 876">
                <a:extLst>
                  <a:ext uri="{FF2B5EF4-FFF2-40B4-BE49-F238E27FC236}">
                    <a16:creationId xmlns:a16="http://schemas.microsoft.com/office/drawing/2014/main" id="{F0209195-3A6D-6C6F-7896-4F7FAC338E68}"/>
                  </a:ext>
                </a:extLst>
              </p:cNvPr>
              <p:cNvCxnSpPr/>
              <p:nvPr/>
            </p:nvCxnSpPr>
            <p:spPr>
              <a:xfrm>
                <a:off x="6401458" y="1730351"/>
                <a:ext cx="333385" cy="1587"/>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14398" name="TextBox 877">
                <a:extLst>
                  <a:ext uri="{FF2B5EF4-FFF2-40B4-BE49-F238E27FC236}">
                    <a16:creationId xmlns:a16="http://schemas.microsoft.com/office/drawing/2014/main" id="{14330C06-28D1-E2DC-0701-D3C8C54E5A99}"/>
                  </a:ext>
                </a:extLst>
              </p:cNvPr>
              <p:cNvSpPr txBox="1">
                <a:spLocks noChangeArrowheads="1"/>
              </p:cNvSpPr>
              <p:nvPr/>
            </p:nvSpPr>
            <p:spPr bwMode="auto">
              <a:xfrm>
                <a:off x="6981662" y="1447183"/>
                <a:ext cx="2336122"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900" b="1" dirty="0">
                    <a:solidFill>
                      <a:srgbClr val="000000"/>
                    </a:solidFill>
                  </a:rPr>
                  <a:t>Idea to improve vaccuum clear</a:t>
                </a:r>
              </a:p>
            </p:txBody>
          </p:sp>
          <p:cxnSp>
            <p:nvCxnSpPr>
              <p:cNvPr id="879" name="Straight Connector 878">
                <a:extLst>
                  <a:ext uri="{FF2B5EF4-FFF2-40B4-BE49-F238E27FC236}">
                    <a16:creationId xmlns:a16="http://schemas.microsoft.com/office/drawing/2014/main" id="{13E95EA4-12A2-962E-136A-60F8D6DE7925}"/>
                  </a:ext>
                </a:extLst>
              </p:cNvPr>
              <p:cNvCxnSpPr/>
              <p:nvPr/>
            </p:nvCxnSpPr>
            <p:spPr>
              <a:xfrm>
                <a:off x="6633240" y="1568428"/>
                <a:ext cx="333385" cy="1587"/>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14400" name="TextBox 883">
                <a:extLst>
                  <a:ext uri="{FF2B5EF4-FFF2-40B4-BE49-F238E27FC236}">
                    <a16:creationId xmlns:a16="http://schemas.microsoft.com/office/drawing/2014/main" id="{2F0F05D5-5D67-49CF-CFE6-A1D1817747BB}"/>
                  </a:ext>
                </a:extLst>
              </p:cNvPr>
              <p:cNvSpPr txBox="1">
                <a:spLocks noChangeArrowheads="1"/>
              </p:cNvSpPr>
              <p:nvPr/>
            </p:nvSpPr>
            <p:spPr bwMode="auto">
              <a:xfrm>
                <a:off x="6540868" y="1752600"/>
                <a:ext cx="2336122"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000" b="1" dirty="0">
                    <a:solidFill>
                      <a:srgbClr val="000000"/>
                    </a:solidFill>
                  </a:rPr>
                  <a:t>G force launched in Japan</a:t>
                </a:r>
              </a:p>
            </p:txBody>
          </p:sp>
          <p:cxnSp>
            <p:nvCxnSpPr>
              <p:cNvPr id="885" name="Straight Connector 884">
                <a:extLst>
                  <a:ext uri="{FF2B5EF4-FFF2-40B4-BE49-F238E27FC236}">
                    <a16:creationId xmlns:a16="http://schemas.microsoft.com/office/drawing/2014/main" id="{96DD60BC-382A-9688-87EE-F74804B1D825}"/>
                  </a:ext>
                </a:extLst>
              </p:cNvPr>
              <p:cNvCxnSpPr/>
              <p:nvPr/>
            </p:nvCxnSpPr>
            <p:spPr>
              <a:xfrm>
                <a:off x="6233178" y="1874810"/>
                <a:ext cx="334973" cy="1588"/>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grpSp>
        <p:sp>
          <p:nvSpPr>
            <p:cNvPr id="14345" name="Rectangle 4">
              <a:extLst>
                <a:ext uri="{FF2B5EF4-FFF2-40B4-BE49-F238E27FC236}">
                  <a16:creationId xmlns:a16="http://schemas.microsoft.com/office/drawing/2014/main" id="{D268254A-3B67-831C-420C-CE1E8B0914A7}"/>
                </a:ext>
              </a:extLst>
            </p:cNvPr>
            <p:cNvSpPr>
              <a:spLocks noChangeArrowheads="1"/>
            </p:cNvSpPr>
            <p:nvPr/>
          </p:nvSpPr>
          <p:spPr bwMode="gray">
            <a:xfrm>
              <a:off x="874713" y="6264275"/>
              <a:ext cx="1538287"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01688">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defTabSz="801688">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defTabSz="801688">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defTabSz="801688">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defTabSz="801688">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801688"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801688"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801688"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801688"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1000" dirty="0">
                  <a:solidFill>
                    <a:srgbClr val="FFFFFF"/>
                  </a:solidFill>
                </a:rPr>
                <a:t>Your own footer</a:t>
              </a:r>
            </a:p>
          </p:txBody>
        </p:sp>
        <p:sp>
          <p:nvSpPr>
            <p:cNvPr id="14346" name="Rectangle 4">
              <a:extLst>
                <a:ext uri="{FF2B5EF4-FFF2-40B4-BE49-F238E27FC236}">
                  <a16:creationId xmlns:a16="http://schemas.microsoft.com/office/drawing/2014/main" id="{6CD62FF1-39CC-D536-FFAC-7BE3A766104E}"/>
                </a:ext>
              </a:extLst>
            </p:cNvPr>
            <p:cNvSpPr>
              <a:spLocks noChangeArrowheads="1"/>
            </p:cNvSpPr>
            <p:nvPr/>
          </p:nvSpPr>
          <p:spPr bwMode="gray">
            <a:xfrm>
              <a:off x="6767513" y="6264275"/>
              <a:ext cx="1538287"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01688">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defTabSz="801688">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defTabSz="801688">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defTabSz="801688">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defTabSz="801688">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801688"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801688"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801688"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801688"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r" eaLnBrk="1" hangingPunct="1">
                <a:spcBef>
                  <a:spcPct val="0"/>
                </a:spcBef>
                <a:buFontTx/>
                <a:buNone/>
              </a:pPr>
              <a:r>
                <a:rPr lang="en-US" altLang="en-US" sz="1000" dirty="0">
                  <a:solidFill>
                    <a:srgbClr val="FFFFFF"/>
                  </a:solidFill>
                </a:rPr>
                <a:t>Your Logo</a:t>
              </a:r>
            </a:p>
          </p:txBody>
        </p:sp>
        <p:pic>
          <p:nvPicPr>
            <p:cNvPr id="6" name="Picture 5">
              <a:extLst>
                <a:ext uri="{FF2B5EF4-FFF2-40B4-BE49-F238E27FC236}">
                  <a16:creationId xmlns:a16="http://schemas.microsoft.com/office/drawing/2014/main" id="{EE1711A9-D7ED-591E-8EDF-90CD63F8A551}"/>
                </a:ext>
              </a:extLst>
            </p:cNvPr>
            <p:cNvPicPr>
              <a:picLocks noChangeAspect="1"/>
            </p:cNvPicPr>
            <p:nvPr/>
          </p:nvPicPr>
          <p:blipFill>
            <a:blip r:embed="rId3"/>
            <a:stretch>
              <a:fillRect/>
            </a:stretch>
          </p:blipFill>
          <p:spPr>
            <a:xfrm>
              <a:off x="893975" y="192307"/>
              <a:ext cx="814776" cy="814776"/>
            </a:xfrm>
            <a:prstGeom prst="rect">
              <a:avLst/>
            </a:prstGeom>
          </p:spPr>
        </p:pic>
        <p:cxnSp>
          <p:nvCxnSpPr>
            <p:cNvPr id="7" name="Straight Connector 6">
              <a:extLst>
                <a:ext uri="{FF2B5EF4-FFF2-40B4-BE49-F238E27FC236}">
                  <a16:creationId xmlns:a16="http://schemas.microsoft.com/office/drawing/2014/main" id="{EB93D413-D324-4546-20FB-943F20619ED0}"/>
                </a:ext>
              </a:extLst>
            </p:cNvPr>
            <p:cNvCxnSpPr/>
            <p:nvPr/>
          </p:nvCxnSpPr>
          <p:spPr bwMode="auto">
            <a:xfrm>
              <a:off x="4964500" y="5859142"/>
              <a:ext cx="441325" cy="1615"/>
            </a:xfrm>
            <a:prstGeom prst="line">
              <a:avLst/>
            </a:prstGeom>
            <a:ln>
              <a:solidFill>
                <a:schemeClr val="tx1"/>
              </a:solidFill>
            </a:ln>
            <a:effectLst/>
          </p:spPr>
          <p:style>
            <a:lnRef idx="2">
              <a:schemeClr val="accent1"/>
            </a:lnRef>
            <a:fillRef idx="0">
              <a:schemeClr val="accent1"/>
            </a:fillRef>
            <a:effectRef idx="1">
              <a:schemeClr val="accent1"/>
            </a:effectRef>
            <a:fontRef idx="minor">
              <a:schemeClr val="tx1"/>
            </a:fontRef>
          </p:style>
        </p:cxnSp>
        <p:sp>
          <p:nvSpPr>
            <p:cNvPr id="8" name="TextBox 157">
              <a:extLst>
                <a:ext uri="{FF2B5EF4-FFF2-40B4-BE49-F238E27FC236}">
                  <a16:creationId xmlns:a16="http://schemas.microsoft.com/office/drawing/2014/main" id="{C2B9221A-05E9-29E8-5FE2-A59F128230C1}"/>
                </a:ext>
              </a:extLst>
            </p:cNvPr>
            <p:cNvSpPr txBox="1">
              <a:spLocks noChangeArrowheads="1"/>
            </p:cNvSpPr>
            <p:nvPr/>
          </p:nvSpPr>
          <p:spPr bwMode="auto">
            <a:xfrm>
              <a:off x="3546028" y="4987040"/>
              <a:ext cx="165365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4000" b="1" dirty="0">
                  <a:solidFill>
                    <a:srgbClr val="FFFFFF"/>
                  </a:solidFill>
                </a:rPr>
                <a:t>2016</a:t>
              </a:r>
            </a:p>
          </p:txBody>
        </p:sp>
        <p:sp>
          <p:nvSpPr>
            <p:cNvPr id="9" name="TextBox 858">
              <a:extLst>
                <a:ext uri="{FF2B5EF4-FFF2-40B4-BE49-F238E27FC236}">
                  <a16:creationId xmlns:a16="http://schemas.microsoft.com/office/drawing/2014/main" id="{C68D238E-0B4A-2E3E-BA05-4442CB1BF78F}"/>
                </a:ext>
              </a:extLst>
            </p:cNvPr>
            <p:cNvSpPr txBox="1">
              <a:spLocks noChangeArrowheads="1"/>
            </p:cNvSpPr>
            <p:nvPr/>
          </p:nvSpPr>
          <p:spPr bwMode="auto">
            <a:xfrm>
              <a:off x="5290673" y="5192314"/>
              <a:ext cx="358974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nb-NO" altLang="en-US" sz="1800" b="1" dirty="0">
                  <a:solidFill>
                    <a:srgbClr val="000000"/>
                  </a:solidFill>
                </a:rPr>
                <a:t>Dyson Hair Care range is  Launched</a:t>
              </a:r>
            </a:p>
          </p:txBody>
        </p:sp>
        <p:pic>
          <p:nvPicPr>
            <p:cNvPr id="12" name="Picture 11">
              <a:extLst>
                <a:ext uri="{FF2B5EF4-FFF2-40B4-BE49-F238E27FC236}">
                  <a16:creationId xmlns:a16="http://schemas.microsoft.com/office/drawing/2014/main" id="{3014CFBC-7349-75DD-76FB-7E40F10771FC}"/>
                </a:ext>
              </a:extLst>
            </p:cNvPr>
            <p:cNvPicPr>
              <a:picLocks noChangeAspect="1"/>
            </p:cNvPicPr>
            <p:nvPr/>
          </p:nvPicPr>
          <p:blipFill>
            <a:blip r:embed="rId4"/>
            <a:stretch>
              <a:fillRect/>
            </a:stretch>
          </p:blipFill>
          <p:spPr>
            <a:xfrm>
              <a:off x="2949055" y="2012306"/>
              <a:ext cx="755970" cy="951058"/>
            </a:xfrm>
            <a:prstGeom prst="rect">
              <a:avLst/>
            </a:prstGeom>
          </p:spPr>
        </p:pic>
        <p:pic>
          <p:nvPicPr>
            <p:cNvPr id="11" name="Picture 10">
              <a:extLst>
                <a:ext uri="{FF2B5EF4-FFF2-40B4-BE49-F238E27FC236}">
                  <a16:creationId xmlns:a16="http://schemas.microsoft.com/office/drawing/2014/main" id="{BEB71521-3BE4-099E-1D1B-D6CAA0847589}"/>
                </a:ext>
              </a:extLst>
            </p:cNvPr>
            <p:cNvPicPr>
              <a:picLocks noChangeAspect="1"/>
            </p:cNvPicPr>
            <p:nvPr/>
          </p:nvPicPr>
          <p:blipFill>
            <a:blip r:embed="rId5"/>
            <a:stretch>
              <a:fillRect/>
            </a:stretch>
          </p:blipFill>
          <p:spPr>
            <a:xfrm>
              <a:off x="2458383" y="2702294"/>
              <a:ext cx="705878" cy="727269"/>
            </a:xfrm>
            <a:prstGeom prst="rect">
              <a:avLst/>
            </a:prstGeom>
          </p:spPr>
        </p:pic>
        <p:pic>
          <p:nvPicPr>
            <p:cNvPr id="3" name="Picture 2">
              <a:extLst>
                <a:ext uri="{FF2B5EF4-FFF2-40B4-BE49-F238E27FC236}">
                  <a16:creationId xmlns:a16="http://schemas.microsoft.com/office/drawing/2014/main" id="{CEBE7C61-A59C-EBA9-F810-1E56245F5C7D}"/>
                </a:ext>
              </a:extLst>
            </p:cNvPr>
            <p:cNvPicPr>
              <a:picLocks noChangeAspect="1"/>
            </p:cNvPicPr>
            <p:nvPr/>
          </p:nvPicPr>
          <p:blipFill>
            <a:blip r:embed="rId6"/>
            <a:stretch>
              <a:fillRect/>
            </a:stretch>
          </p:blipFill>
          <p:spPr>
            <a:xfrm>
              <a:off x="1496236" y="2839732"/>
              <a:ext cx="1067877" cy="1068994"/>
            </a:xfrm>
            <a:prstGeom prst="rect">
              <a:avLst/>
            </a:prstGeom>
          </p:spPr>
        </p:pic>
        <p:pic>
          <p:nvPicPr>
            <p:cNvPr id="4" name="Picture 3">
              <a:extLst>
                <a:ext uri="{FF2B5EF4-FFF2-40B4-BE49-F238E27FC236}">
                  <a16:creationId xmlns:a16="http://schemas.microsoft.com/office/drawing/2014/main" id="{2FE75629-8106-AE8A-D12B-E7584F1F9913}"/>
                </a:ext>
              </a:extLst>
            </p:cNvPr>
            <p:cNvPicPr>
              <a:picLocks noChangeAspect="1"/>
            </p:cNvPicPr>
            <p:nvPr/>
          </p:nvPicPr>
          <p:blipFill>
            <a:blip r:embed="rId7"/>
            <a:stretch>
              <a:fillRect/>
            </a:stretch>
          </p:blipFill>
          <p:spPr>
            <a:xfrm>
              <a:off x="961666" y="3385546"/>
              <a:ext cx="1211229" cy="1094952"/>
            </a:xfrm>
            <a:prstGeom prst="rect">
              <a:avLst/>
            </a:prstGeom>
          </p:spPr>
        </p:pic>
        <p:pic>
          <p:nvPicPr>
            <p:cNvPr id="10" name="Picture 9">
              <a:extLst>
                <a:ext uri="{FF2B5EF4-FFF2-40B4-BE49-F238E27FC236}">
                  <a16:creationId xmlns:a16="http://schemas.microsoft.com/office/drawing/2014/main" id="{B0F1FD27-04A5-B61A-28EC-AC180105D4A4}"/>
                </a:ext>
              </a:extLst>
            </p:cNvPr>
            <p:cNvPicPr>
              <a:picLocks noChangeAspect="1"/>
            </p:cNvPicPr>
            <p:nvPr/>
          </p:nvPicPr>
          <p:blipFill>
            <a:blip r:embed="rId8"/>
            <a:stretch>
              <a:fillRect/>
            </a:stretch>
          </p:blipFill>
          <p:spPr>
            <a:xfrm>
              <a:off x="457305" y="4180011"/>
              <a:ext cx="1128125" cy="1170696"/>
            </a:xfrm>
            <a:prstGeom prst="rect">
              <a:avLst/>
            </a:prstGeom>
          </p:spPr>
        </p:pic>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E41467-DF2A-1E4F-400E-AD007C7012CF}"/>
              </a:ext>
            </a:extLst>
          </p:cNvPr>
          <p:cNvPicPr>
            <a:picLocks noChangeAspect="1"/>
          </p:cNvPicPr>
          <p:nvPr/>
        </p:nvPicPr>
        <p:blipFill rotWithShape="1">
          <a:blip r:embed="rId3"/>
          <a:srcRect r="943" b="11587"/>
          <a:stretch/>
        </p:blipFill>
        <p:spPr>
          <a:xfrm>
            <a:off x="3186260" y="3051908"/>
            <a:ext cx="8917756" cy="3745603"/>
          </a:xfrm>
          <a:prstGeom prst="rect">
            <a:avLst/>
          </a:prstGeom>
        </p:spPr>
      </p:pic>
      <p:sp>
        <p:nvSpPr>
          <p:cNvPr id="5" name="TextBox 4">
            <a:extLst>
              <a:ext uri="{FF2B5EF4-FFF2-40B4-BE49-F238E27FC236}">
                <a16:creationId xmlns:a16="http://schemas.microsoft.com/office/drawing/2014/main" id="{A42772CC-BC65-902C-84E9-2BEEC786E8AB}"/>
              </a:ext>
            </a:extLst>
          </p:cNvPr>
          <p:cNvSpPr txBox="1"/>
          <p:nvPr/>
        </p:nvSpPr>
        <p:spPr>
          <a:xfrm>
            <a:off x="43991" y="139135"/>
            <a:ext cx="12378229" cy="2831544"/>
          </a:xfrm>
          <a:prstGeom prst="rect">
            <a:avLst/>
          </a:prstGeom>
          <a:noFill/>
        </p:spPr>
        <p:txBody>
          <a:bodyPr wrap="square" rtlCol="0">
            <a:spAutoFit/>
          </a:bodyPr>
          <a:lstStyle/>
          <a:p>
            <a:r>
              <a:rPr lang="en-GB" sz="3000" dirty="0"/>
              <a:t>Not all of Dysons inventions have been business successes</a:t>
            </a:r>
          </a:p>
          <a:p>
            <a:r>
              <a:rPr lang="en-GB" sz="1200" dirty="0"/>
              <a:t> </a:t>
            </a:r>
          </a:p>
          <a:p>
            <a:r>
              <a:rPr lang="en-GB" sz="2800" dirty="0"/>
              <a:t>The Ballbarrow was stolen by his sales manager and sold to a plastics company</a:t>
            </a:r>
          </a:p>
          <a:p>
            <a:endParaRPr lang="en-GB" sz="1200" dirty="0"/>
          </a:p>
          <a:p>
            <a:r>
              <a:rPr lang="en-GB" sz="2800" dirty="0"/>
              <a:t>The Twin drum washing machine &amp; Robotic cleaner were not commercial successes</a:t>
            </a:r>
          </a:p>
          <a:p>
            <a:endParaRPr lang="en-GB" sz="1200" dirty="0"/>
          </a:p>
          <a:p>
            <a:r>
              <a:rPr lang="en-GB" sz="2800" b="0" i="0" dirty="0">
                <a:solidFill>
                  <a:srgbClr val="202124"/>
                </a:solidFill>
                <a:effectLst/>
              </a:rPr>
              <a:t>James Dyson has revealed that his failed attempt to bring </a:t>
            </a:r>
            <a:r>
              <a:rPr lang="en-GB" sz="2800" i="0" dirty="0">
                <a:solidFill>
                  <a:srgbClr val="202124"/>
                </a:solidFill>
                <a:effectLst/>
              </a:rPr>
              <a:t>a seven-seat SUV electric vehicle (EV) </a:t>
            </a:r>
            <a:r>
              <a:rPr lang="en-GB" sz="2800" b="0" i="0" dirty="0">
                <a:solidFill>
                  <a:srgbClr val="202124"/>
                </a:solidFill>
                <a:effectLst/>
              </a:rPr>
              <a:t>to market cost him £500 million of his own money.</a:t>
            </a:r>
            <a:endParaRPr lang="en-GB" sz="2800" dirty="0"/>
          </a:p>
        </p:txBody>
      </p:sp>
    </p:spTree>
    <p:extLst>
      <p:ext uri="{BB962C8B-B14F-4D97-AF65-F5344CB8AC3E}">
        <p14:creationId xmlns:p14="http://schemas.microsoft.com/office/powerpoint/2010/main" val="281666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874AF4-A57A-6BF6-A86C-A7FF783BD5C3}"/>
              </a:ext>
            </a:extLst>
          </p:cNvPr>
          <p:cNvSpPr txBox="1"/>
          <p:nvPr/>
        </p:nvSpPr>
        <p:spPr>
          <a:xfrm>
            <a:off x="549504" y="851440"/>
            <a:ext cx="11092991" cy="5262979"/>
          </a:xfrm>
          <a:prstGeom prst="rect">
            <a:avLst/>
          </a:prstGeom>
          <a:noFill/>
        </p:spPr>
        <p:txBody>
          <a:bodyPr wrap="square">
            <a:spAutoFit/>
          </a:bodyPr>
          <a:lstStyle/>
          <a:p>
            <a:pPr marL="514350" indent="-514350">
              <a:buAutoNum type="arabicPlain" startAt="1996"/>
            </a:pPr>
            <a:r>
              <a:rPr lang="en-GB" sz="3000" dirty="0"/>
              <a:t> Appointed Commander of the Order of the British Empire</a:t>
            </a:r>
          </a:p>
          <a:p>
            <a:r>
              <a:rPr lang="en-GB" sz="1600" dirty="0"/>
              <a:t> </a:t>
            </a:r>
          </a:p>
          <a:p>
            <a:r>
              <a:rPr lang="en-GB" sz="3000" dirty="0"/>
              <a:t>1997 Received the Prince Phillip Designers Prize</a:t>
            </a:r>
          </a:p>
          <a:p>
            <a:r>
              <a:rPr lang="en-GB" sz="1600" dirty="0"/>
              <a:t> </a:t>
            </a:r>
          </a:p>
          <a:p>
            <a:r>
              <a:rPr lang="en-GB" sz="3000" dirty="0"/>
              <a:t>2000 Received the Lord Lloyd of Kilgerran Award</a:t>
            </a:r>
          </a:p>
          <a:p>
            <a:r>
              <a:rPr lang="en-GB" sz="3000" dirty="0"/>
              <a:t>2000 Awarded a D. Eng degree from the University of Bath.</a:t>
            </a:r>
          </a:p>
          <a:p>
            <a:r>
              <a:rPr lang="en-GB" sz="1600" dirty="0"/>
              <a:t> </a:t>
            </a:r>
          </a:p>
          <a:p>
            <a:r>
              <a:rPr lang="en-GB" sz="3000" dirty="0"/>
              <a:t>2005 Appointed a Fellow of the Royal Academy of Engineering</a:t>
            </a:r>
          </a:p>
          <a:p>
            <a:r>
              <a:rPr lang="en-GB" sz="1600" dirty="0"/>
              <a:t> </a:t>
            </a:r>
          </a:p>
          <a:p>
            <a:r>
              <a:rPr lang="en-GB" sz="3000" dirty="0"/>
              <a:t>2007 Made a Knight Bachelor in New Year Honours</a:t>
            </a:r>
          </a:p>
          <a:p>
            <a:endParaRPr lang="en-GB" sz="1600" dirty="0"/>
          </a:p>
          <a:p>
            <a:r>
              <a:rPr lang="en-GB" sz="3000" dirty="0"/>
              <a:t>James Dyson has also been a Royal College of Art provost since 2011. </a:t>
            </a:r>
          </a:p>
          <a:p>
            <a:r>
              <a:rPr lang="en-GB" sz="1600" dirty="0"/>
              <a:t> </a:t>
            </a:r>
          </a:p>
          <a:p>
            <a:r>
              <a:rPr lang="en-GB" sz="3000" dirty="0"/>
              <a:t>2015 Elected a Fellow of the Royal Society of London.</a:t>
            </a:r>
          </a:p>
        </p:txBody>
      </p:sp>
      <p:sp>
        <p:nvSpPr>
          <p:cNvPr id="7" name="TextBox 6">
            <a:extLst>
              <a:ext uri="{FF2B5EF4-FFF2-40B4-BE49-F238E27FC236}">
                <a16:creationId xmlns:a16="http://schemas.microsoft.com/office/drawing/2014/main" id="{81E14AAC-5224-BE2A-BEBD-BD46C9E5D092}"/>
              </a:ext>
            </a:extLst>
          </p:cNvPr>
          <p:cNvSpPr txBox="1"/>
          <p:nvPr/>
        </p:nvSpPr>
        <p:spPr>
          <a:xfrm>
            <a:off x="549504" y="79284"/>
            <a:ext cx="6094428" cy="553998"/>
          </a:xfrm>
          <a:prstGeom prst="rect">
            <a:avLst/>
          </a:prstGeom>
          <a:noFill/>
        </p:spPr>
        <p:txBody>
          <a:bodyPr wrap="square">
            <a:spAutoFit/>
          </a:bodyPr>
          <a:lstStyle/>
          <a:p>
            <a:r>
              <a:rPr lang="en-GB" sz="3000" b="1" dirty="0">
                <a:solidFill>
                  <a:srgbClr val="CC0066"/>
                </a:solidFill>
              </a:rPr>
              <a:t>James Dyson -Honours and awards</a:t>
            </a:r>
          </a:p>
        </p:txBody>
      </p:sp>
    </p:spTree>
    <p:extLst>
      <p:ext uri="{BB962C8B-B14F-4D97-AF65-F5344CB8AC3E}">
        <p14:creationId xmlns:p14="http://schemas.microsoft.com/office/powerpoint/2010/main" val="2080547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35D935-E1F0-14FC-443C-871381C22F86}"/>
              </a:ext>
            </a:extLst>
          </p:cNvPr>
          <p:cNvSpPr txBox="1"/>
          <p:nvPr/>
        </p:nvSpPr>
        <p:spPr>
          <a:xfrm>
            <a:off x="375047" y="384513"/>
            <a:ext cx="11455591" cy="1015663"/>
          </a:xfrm>
          <a:prstGeom prst="rect">
            <a:avLst/>
          </a:prstGeom>
          <a:noFill/>
        </p:spPr>
        <p:txBody>
          <a:bodyPr wrap="square">
            <a:spAutoFit/>
          </a:bodyPr>
          <a:lstStyle/>
          <a:p>
            <a:r>
              <a:rPr lang="en-GB" sz="3000" dirty="0"/>
              <a:t>Team Ceiriog decided unanimously that the one iconic design invention that would be analysed was the:-   </a:t>
            </a:r>
          </a:p>
        </p:txBody>
      </p:sp>
      <p:pic>
        <p:nvPicPr>
          <p:cNvPr id="6" name="Picture 5">
            <a:extLst>
              <a:ext uri="{FF2B5EF4-FFF2-40B4-BE49-F238E27FC236}">
                <a16:creationId xmlns:a16="http://schemas.microsoft.com/office/drawing/2014/main" id="{ED0A3694-6F76-0D1B-67BA-C09A49E3530D}"/>
              </a:ext>
            </a:extLst>
          </p:cNvPr>
          <p:cNvPicPr>
            <a:picLocks noChangeAspect="1"/>
          </p:cNvPicPr>
          <p:nvPr/>
        </p:nvPicPr>
        <p:blipFill>
          <a:blip r:embed="rId3"/>
          <a:stretch>
            <a:fillRect/>
          </a:stretch>
        </p:blipFill>
        <p:spPr>
          <a:xfrm>
            <a:off x="2729847" y="2468350"/>
            <a:ext cx="6538372" cy="3923024"/>
          </a:xfrm>
          <a:prstGeom prst="rect">
            <a:avLst/>
          </a:prstGeom>
        </p:spPr>
      </p:pic>
      <p:sp>
        <p:nvSpPr>
          <p:cNvPr id="8" name="TextBox 7">
            <a:extLst>
              <a:ext uri="{FF2B5EF4-FFF2-40B4-BE49-F238E27FC236}">
                <a16:creationId xmlns:a16="http://schemas.microsoft.com/office/drawing/2014/main" id="{FC962CFD-88D9-AA96-157D-147194A0C799}"/>
              </a:ext>
            </a:extLst>
          </p:cNvPr>
          <p:cNvSpPr txBox="1"/>
          <p:nvPr/>
        </p:nvSpPr>
        <p:spPr>
          <a:xfrm>
            <a:off x="3862779" y="1904827"/>
            <a:ext cx="6066099" cy="646331"/>
          </a:xfrm>
          <a:prstGeom prst="rect">
            <a:avLst/>
          </a:prstGeom>
          <a:noFill/>
        </p:spPr>
        <p:txBody>
          <a:bodyPr wrap="square">
            <a:spAutoFit/>
          </a:bodyPr>
          <a:lstStyle/>
          <a:p>
            <a:r>
              <a:rPr lang="en-GB" sz="3600" b="1" i="1" dirty="0">
                <a:solidFill>
                  <a:srgbClr val="CC0066"/>
                </a:solidFill>
                <a:effectLst>
                  <a:outerShdw blurRad="38100" dist="38100" dir="2700000" algn="tl">
                    <a:srgbClr val="000000">
                      <a:alpha val="43137"/>
                    </a:srgbClr>
                  </a:outerShdw>
                </a:effectLst>
              </a:rPr>
              <a:t> Dyson Air Multipliers</a:t>
            </a:r>
          </a:p>
        </p:txBody>
      </p:sp>
    </p:spTree>
    <p:extLst>
      <p:ext uri="{BB962C8B-B14F-4D97-AF65-F5344CB8AC3E}">
        <p14:creationId xmlns:p14="http://schemas.microsoft.com/office/powerpoint/2010/main" val="2717457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ACEFB7-EFD0-4C89-4E76-C3E168249045}"/>
              </a:ext>
            </a:extLst>
          </p:cNvPr>
          <p:cNvSpPr txBox="1"/>
          <p:nvPr/>
        </p:nvSpPr>
        <p:spPr>
          <a:xfrm>
            <a:off x="130628" y="188685"/>
            <a:ext cx="11930743" cy="2431435"/>
          </a:xfrm>
          <a:prstGeom prst="rect">
            <a:avLst/>
          </a:prstGeom>
          <a:noFill/>
        </p:spPr>
        <p:txBody>
          <a:bodyPr wrap="square" rtlCol="0">
            <a:spAutoFit/>
          </a:bodyPr>
          <a:lstStyle/>
          <a:p>
            <a:r>
              <a:rPr lang="en-GB" sz="3200" b="1" dirty="0"/>
              <a:t>Dyson fan: was it invented 30 years ago?</a:t>
            </a:r>
          </a:p>
          <a:p>
            <a:endParaRPr lang="en-GB" sz="3000" dirty="0"/>
          </a:p>
          <a:p>
            <a:r>
              <a:rPr lang="en-GB" sz="3000" dirty="0"/>
              <a:t>The Dyson bladeless fan when it was unveiled to great acclaim was first developed 30 years ago by a Japanese company, according to documents filed at the Intellectual Property Office.</a:t>
            </a:r>
          </a:p>
        </p:txBody>
      </p:sp>
      <p:pic>
        <p:nvPicPr>
          <p:cNvPr id="3" name="Picture 2">
            <a:extLst>
              <a:ext uri="{FF2B5EF4-FFF2-40B4-BE49-F238E27FC236}">
                <a16:creationId xmlns:a16="http://schemas.microsoft.com/office/drawing/2014/main" id="{BE389325-AD22-8E40-35D2-A339553EA6B7}"/>
              </a:ext>
            </a:extLst>
          </p:cNvPr>
          <p:cNvPicPr>
            <a:picLocks noChangeAspect="1"/>
          </p:cNvPicPr>
          <p:nvPr/>
        </p:nvPicPr>
        <p:blipFill>
          <a:blip r:embed="rId2"/>
          <a:stretch>
            <a:fillRect/>
          </a:stretch>
        </p:blipFill>
        <p:spPr>
          <a:xfrm>
            <a:off x="1828801" y="2620120"/>
            <a:ext cx="7445828" cy="3287194"/>
          </a:xfrm>
          <a:prstGeom prst="rect">
            <a:avLst/>
          </a:prstGeom>
        </p:spPr>
      </p:pic>
      <p:sp>
        <p:nvSpPr>
          <p:cNvPr id="6" name="TextBox 5">
            <a:extLst>
              <a:ext uri="{FF2B5EF4-FFF2-40B4-BE49-F238E27FC236}">
                <a16:creationId xmlns:a16="http://schemas.microsoft.com/office/drawing/2014/main" id="{BEDECFA2-8855-D5A0-3C43-75F4F5885A86}"/>
              </a:ext>
            </a:extLst>
          </p:cNvPr>
          <p:cNvSpPr txBox="1"/>
          <p:nvPr/>
        </p:nvSpPr>
        <p:spPr>
          <a:xfrm>
            <a:off x="2119086" y="5907314"/>
            <a:ext cx="7750628" cy="707886"/>
          </a:xfrm>
          <a:prstGeom prst="rect">
            <a:avLst/>
          </a:prstGeom>
          <a:noFill/>
        </p:spPr>
        <p:txBody>
          <a:bodyPr wrap="square">
            <a:spAutoFit/>
          </a:bodyPr>
          <a:lstStyle/>
          <a:p>
            <a:r>
              <a:rPr lang="en-GB" sz="2000" dirty="0"/>
              <a:t>Left: Dyson patent (2009) and right: Tokyo Shibaura patent (1981) CREDIT: Photo: UK INTELLECTUAL PROPERTY OFFICE</a:t>
            </a:r>
          </a:p>
        </p:txBody>
      </p:sp>
    </p:spTree>
    <p:extLst>
      <p:ext uri="{BB962C8B-B14F-4D97-AF65-F5344CB8AC3E}">
        <p14:creationId xmlns:p14="http://schemas.microsoft.com/office/powerpoint/2010/main" val="625476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A4CA6E-13C7-3BBE-AD3D-1A918CC65CB0}"/>
              </a:ext>
            </a:extLst>
          </p:cNvPr>
          <p:cNvSpPr txBox="1"/>
          <p:nvPr/>
        </p:nvSpPr>
        <p:spPr>
          <a:xfrm>
            <a:off x="161925" y="104775"/>
            <a:ext cx="11763375" cy="5632311"/>
          </a:xfrm>
          <a:prstGeom prst="rect">
            <a:avLst/>
          </a:prstGeom>
          <a:noFill/>
        </p:spPr>
        <p:txBody>
          <a:bodyPr wrap="square">
            <a:spAutoFit/>
          </a:bodyPr>
          <a:lstStyle/>
          <a:p>
            <a:r>
              <a:rPr lang="en-GB" sz="3000" dirty="0"/>
              <a:t>The Air Multiplier works by sucking in air at the base, and pushing it out at speed through a thin gap in the fan's ring, meaning there are no visible blades in the fan.</a:t>
            </a:r>
          </a:p>
          <a:p>
            <a:endParaRPr lang="en-GB" sz="3000" dirty="0"/>
          </a:p>
          <a:p>
            <a:r>
              <a:rPr lang="en-GB" sz="3000" dirty="0"/>
              <a:t>However, documents indicate that a Japanese company, Tokyo Shibaura Electric, developed a nearly identical idea of a bladeless desktop fan in 1981. It is understood it was never manufactured.</a:t>
            </a:r>
          </a:p>
          <a:p>
            <a:endParaRPr lang="en-GB" sz="3000" dirty="0"/>
          </a:p>
          <a:p>
            <a:r>
              <a:rPr lang="en-GB" sz="3000" dirty="0"/>
              <a:t>Documents at the Intellectual Property Office, formerly the Patent Office, indicate that Dyson re-submitted its application for a worldwide patent in 2009 after the IPO ruled that its initial design was too similar to the Japanese invention. </a:t>
            </a:r>
          </a:p>
        </p:txBody>
      </p:sp>
    </p:spTree>
    <p:extLst>
      <p:ext uri="{BB962C8B-B14F-4D97-AF65-F5344CB8AC3E}">
        <p14:creationId xmlns:p14="http://schemas.microsoft.com/office/powerpoint/2010/main" val="3331790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84DD62-BC3C-9773-53E5-B1C71740E421}"/>
              </a:ext>
            </a:extLst>
          </p:cNvPr>
          <p:cNvSpPr txBox="1"/>
          <p:nvPr/>
        </p:nvSpPr>
        <p:spPr>
          <a:xfrm>
            <a:off x="195262" y="151179"/>
            <a:ext cx="11801475" cy="6555641"/>
          </a:xfrm>
          <a:prstGeom prst="rect">
            <a:avLst/>
          </a:prstGeom>
          <a:noFill/>
        </p:spPr>
        <p:txBody>
          <a:bodyPr wrap="square">
            <a:spAutoFit/>
          </a:bodyPr>
          <a:lstStyle/>
          <a:p>
            <a:r>
              <a:rPr lang="en-GB" sz="3000" dirty="0"/>
              <a:t>The Dyson version, "cannot be considered novel or cannot be considered to involve an inventive step", the initial ruling from the IPO suggested.</a:t>
            </a:r>
          </a:p>
          <a:p>
            <a:endParaRPr lang="en-GB" sz="3000" dirty="0"/>
          </a:p>
          <a:p>
            <a:r>
              <a:rPr lang="en-GB" sz="3000" dirty="0"/>
              <a:t>Patents expire after 20 years, but even after that date they can not be submitted by a different person or company unless they have been changed or improved upon.</a:t>
            </a:r>
          </a:p>
          <a:p>
            <a:endParaRPr lang="en-GB" sz="3000" dirty="0"/>
          </a:p>
          <a:p>
            <a:r>
              <a:rPr lang="en-GB" sz="3000" dirty="0"/>
              <a:t>Dyson's patent applications, have been changed to highlight a key design feature of the Air Multiplier: a Coanda surface. </a:t>
            </a:r>
          </a:p>
          <a:p>
            <a:endParaRPr lang="en-GB" sz="3000" dirty="0"/>
          </a:p>
          <a:p>
            <a:r>
              <a:rPr lang="en-GB" sz="3000" dirty="0"/>
              <a:t>This is the aerofoil ramp over which the air is pushed out of the ring of the fan. Because of the angle of the Coanda surface, the air sucks in surrounding air into the air flow, creating a smooth and powerful blast of air.</a:t>
            </a:r>
          </a:p>
        </p:txBody>
      </p:sp>
    </p:spTree>
    <p:extLst>
      <p:ext uri="{BB962C8B-B14F-4D97-AF65-F5344CB8AC3E}">
        <p14:creationId xmlns:p14="http://schemas.microsoft.com/office/powerpoint/2010/main" val="3348036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69ADD80-0663-32AE-2A61-001FA9E10B9A}"/>
              </a:ext>
            </a:extLst>
          </p:cNvPr>
          <p:cNvPicPr>
            <a:picLocks noChangeAspect="1"/>
          </p:cNvPicPr>
          <p:nvPr/>
        </p:nvPicPr>
        <p:blipFill>
          <a:blip r:embed="rId2"/>
          <a:stretch>
            <a:fillRect/>
          </a:stretch>
        </p:blipFill>
        <p:spPr>
          <a:xfrm>
            <a:off x="1366406" y="2165071"/>
            <a:ext cx="5553937" cy="3499407"/>
          </a:xfrm>
          <a:prstGeom prst="rect">
            <a:avLst/>
          </a:prstGeom>
        </p:spPr>
      </p:pic>
    </p:spTree>
    <p:extLst>
      <p:ext uri="{BB962C8B-B14F-4D97-AF65-F5344CB8AC3E}">
        <p14:creationId xmlns:p14="http://schemas.microsoft.com/office/powerpoint/2010/main" val="3074881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0891" y="509451"/>
            <a:ext cx="2452466" cy="369332"/>
          </a:xfrm>
          <a:prstGeom prst="rect">
            <a:avLst/>
          </a:prstGeom>
          <a:noFill/>
        </p:spPr>
        <p:txBody>
          <a:bodyPr wrap="none" rtlCol="0">
            <a:spAutoFit/>
          </a:bodyPr>
          <a:lstStyle/>
          <a:p>
            <a:r>
              <a:rPr lang="en-GB" dirty="0"/>
              <a:t>Satell  innovation Matrix</a:t>
            </a:r>
          </a:p>
        </p:txBody>
      </p:sp>
      <p:pic>
        <p:nvPicPr>
          <p:cNvPr id="4" name="Picture 3"/>
          <p:cNvPicPr>
            <a:picLocks noChangeAspect="1"/>
          </p:cNvPicPr>
          <p:nvPr/>
        </p:nvPicPr>
        <p:blipFill rotWithShape="1">
          <a:blip r:embed="rId2"/>
          <a:srcRect l="14593" t="26340" r="34907" b="27589"/>
          <a:stretch/>
        </p:blipFill>
        <p:spPr>
          <a:xfrm>
            <a:off x="235131" y="1045027"/>
            <a:ext cx="10747288" cy="5512528"/>
          </a:xfrm>
          <a:prstGeom prst="rect">
            <a:avLst/>
          </a:prstGeom>
        </p:spPr>
      </p:pic>
    </p:spTree>
    <p:extLst>
      <p:ext uri="{BB962C8B-B14F-4D97-AF65-F5344CB8AC3E}">
        <p14:creationId xmlns:p14="http://schemas.microsoft.com/office/powerpoint/2010/main" val="3649068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6499" y="174125"/>
            <a:ext cx="11010507" cy="4185761"/>
          </a:xfrm>
          <a:prstGeom prst="rect">
            <a:avLst/>
          </a:prstGeom>
        </p:spPr>
        <p:txBody>
          <a:bodyPr wrap="square">
            <a:spAutoFit/>
          </a:bodyPr>
          <a:lstStyle/>
          <a:p>
            <a:r>
              <a:rPr lang="en-GB" sz="3000" b="1" dirty="0"/>
              <a:t>Sustaining innovation. </a:t>
            </a:r>
          </a:p>
          <a:p>
            <a:r>
              <a:rPr lang="en-GB" sz="3000" dirty="0"/>
              <a:t>Most innovation happens here, because most of the time we are seeking to get better at what we’re already doing. We want to improve existing capabilities in existing markets, and we have a pretty clear idea of what problems need to be solved and what skill domains are required to solve them.</a:t>
            </a:r>
          </a:p>
          <a:p>
            <a:endParaRPr lang="en-GB" sz="1400" dirty="0"/>
          </a:p>
          <a:p>
            <a:r>
              <a:rPr lang="en-GB" sz="2400" dirty="0"/>
              <a:t>Use of conventional road mapping, </a:t>
            </a:r>
          </a:p>
          <a:p>
            <a:r>
              <a:rPr lang="en-GB" sz="2400" dirty="0"/>
              <a:t>R&amp;D labs, </a:t>
            </a:r>
          </a:p>
          <a:p>
            <a:r>
              <a:rPr lang="en-GB" sz="2400" dirty="0"/>
              <a:t>Acquisitions to bring new resources and skill sets </a:t>
            </a:r>
          </a:p>
        </p:txBody>
      </p:sp>
    </p:spTree>
    <p:extLst>
      <p:ext uri="{BB962C8B-B14F-4D97-AF65-F5344CB8AC3E}">
        <p14:creationId xmlns:p14="http://schemas.microsoft.com/office/powerpoint/2010/main" val="56820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9682" y="296674"/>
            <a:ext cx="11698664" cy="4524315"/>
          </a:xfrm>
          <a:prstGeom prst="rect">
            <a:avLst/>
          </a:prstGeom>
        </p:spPr>
        <p:txBody>
          <a:bodyPr wrap="square">
            <a:spAutoFit/>
          </a:bodyPr>
          <a:lstStyle/>
          <a:p>
            <a:r>
              <a:rPr lang="en-GB" sz="3000" b="1" dirty="0"/>
              <a:t>Breakthrough innovation. </a:t>
            </a:r>
          </a:p>
          <a:p>
            <a:r>
              <a:rPr lang="en-GB" sz="3000" dirty="0"/>
              <a:t>Sometimes, as was the case with the example of detecting pollutants underwater, we run into a well-defined problem that’s just difficult to solve. In cases like these, we need to explore unconventional skill domains, such as adding a marine biologist to a team of chip designers. </a:t>
            </a:r>
          </a:p>
          <a:p>
            <a:endParaRPr lang="en-GB" sz="3000" dirty="0"/>
          </a:p>
          <a:p>
            <a:r>
              <a:rPr lang="en-GB" sz="2400" dirty="0"/>
              <a:t>Open innovation strategies can be highly effective in this regard, because they help to expose the problem to diverse skill domains.</a:t>
            </a:r>
          </a:p>
          <a:p>
            <a:endParaRPr lang="en-GB" sz="3000" dirty="0"/>
          </a:p>
          <a:p>
            <a:r>
              <a:rPr lang="en-GB" sz="3000" dirty="0"/>
              <a:t>.</a:t>
            </a:r>
          </a:p>
        </p:txBody>
      </p:sp>
    </p:spTree>
    <p:extLst>
      <p:ext uri="{BB962C8B-B14F-4D97-AF65-F5344CB8AC3E}">
        <p14:creationId xmlns:p14="http://schemas.microsoft.com/office/powerpoint/2010/main" val="261145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2548" y="285192"/>
            <a:ext cx="11972041" cy="6894195"/>
          </a:xfrm>
          <a:prstGeom prst="rect">
            <a:avLst/>
          </a:prstGeom>
        </p:spPr>
        <p:txBody>
          <a:bodyPr wrap="square">
            <a:spAutoFit/>
          </a:bodyPr>
          <a:lstStyle/>
          <a:p>
            <a:r>
              <a:rPr lang="en-GB" sz="3000" b="1" dirty="0"/>
              <a:t>Disruptive innovation. </a:t>
            </a:r>
          </a:p>
          <a:p>
            <a:r>
              <a:rPr lang="en-GB" sz="3000" dirty="0"/>
              <a:t>Disruptive innovation introduced in the  book The Innovator’s Dilemma, by Clayton Christensen, his study of why good firms fail, he found that what is normally considered best practice — </a:t>
            </a:r>
          </a:p>
          <a:p>
            <a:r>
              <a:rPr lang="en-GB" sz="3000" dirty="0"/>
              <a:t>listening to customers, </a:t>
            </a:r>
          </a:p>
          <a:p>
            <a:r>
              <a:rPr lang="en-GB" sz="3000" dirty="0"/>
              <a:t>investing in continuous improvement, </a:t>
            </a:r>
          </a:p>
          <a:p>
            <a:r>
              <a:rPr lang="en-GB" sz="3000" dirty="0"/>
              <a:t>focusing on the bottom line </a:t>
            </a:r>
          </a:p>
          <a:p>
            <a:r>
              <a:rPr lang="en-GB" sz="3000" dirty="0"/>
              <a:t>    — can be lethal in some situations.</a:t>
            </a:r>
          </a:p>
          <a:p>
            <a:endParaRPr lang="en-GB" sz="3000" dirty="0"/>
          </a:p>
          <a:p>
            <a:r>
              <a:rPr lang="en-GB" sz="2400" dirty="0"/>
              <a:t>When the basis of competition changes, because of technological shifts or other changes in the marketplace, companies can find themselves getting better and better at things people want less and less. When that happens, innovating your products won’t help — you have to innovate your business model.</a:t>
            </a:r>
          </a:p>
          <a:p>
            <a:endParaRPr lang="en-GB" sz="3000" dirty="0"/>
          </a:p>
          <a:p>
            <a:endParaRPr lang="en-GB" sz="3000" dirty="0"/>
          </a:p>
        </p:txBody>
      </p:sp>
    </p:spTree>
    <p:extLst>
      <p:ext uri="{BB962C8B-B14F-4D97-AF65-F5344CB8AC3E}">
        <p14:creationId xmlns:p14="http://schemas.microsoft.com/office/powerpoint/2010/main" val="2192143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695" y="213350"/>
            <a:ext cx="11896627" cy="3970318"/>
          </a:xfrm>
          <a:prstGeom prst="rect">
            <a:avLst/>
          </a:prstGeom>
        </p:spPr>
        <p:txBody>
          <a:bodyPr wrap="square">
            <a:spAutoFit/>
          </a:bodyPr>
          <a:lstStyle/>
          <a:p>
            <a:r>
              <a:rPr lang="en-GB" sz="3000" b="1" dirty="0"/>
              <a:t>Basic research. </a:t>
            </a:r>
          </a:p>
          <a:p>
            <a:r>
              <a:rPr lang="en-GB" sz="3000" dirty="0"/>
              <a:t>Path breaking innovations never arrive fully formed. They always begin with the discovery of some new phenomenon. No one could guess that Alan Turing’s universal computer would someday become a real thing. </a:t>
            </a:r>
          </a:p>
          <a:p>
            <a:endParaRPr lang="en-GB" sz="2400" dirty="0"/>
          </a:p>
          <a:p>
            <a:r>
              <a:rPr lang="en-GB" sz="2400" dirty="0"/>
              <a:t>As Neil deGrasse Tyson said when asked about the impact of a major discovery, “I don’t know, but we’ll probably tax it.” To his point, Einstein’s discoveries now play essential roles in technologies ranging from nuclear energy to computer technologies and GPS satellites</a:t>
            </a:r>
            <a:r>
              <a:rPr lang="en-GB" sz="3000" dirty="0"/>
              <a:t>.</a:t>
            </a:r>
          </a:p>
          <a:p>
            <a:endParaRPr lang="en-GB" sz="3000" dirty="0"/>
          </a:p>
        </p:txBody>
      </p:sp>
      <p:sp>
        <p:nvSpPr>
          <p:cNvPr id="3" name="Rectangle 2">
            <a:extLst>
              <a:ext uri="{FF2B5EF4-FFF2-40B4-BE49-F238E27FC236}">
                <a16:creationId xmlns:a16="http://schemas.microsoft.com/office/drawing/2014/main" id="{A1730AB9-9D74-09FA-08D1-6FC3B0E4613C}"/>
              </a:ext>
            </a:extLst>
          </p:cNvPr>
          <p:cNvSpPr/>
          <p:nvPr/>
        </p:nvSpPr>
        <p:spPr>
          <a:xfrm>
            <a:off x="131976" y="3704665"/>
            <a:ext cx="11868346" cy="3046988"/>
          </a:xfrm>
          <a:prstGeom prst="rect">
            <a:avLst/>
          </a:prstGeom>
        </p:spPr>
        <p:txBody>
          <a:bodyPr wrap="square">
            <a:spAutoFit/>
          </a:bodyPr>
          <a:lstStyle/>
          <a:p>
            <a:pPr lvl="0"/>
            <a:r>
              <a:rPr lang="en-GB" sz="2400" dirty="0">
                <a:solidFill>
                  <a:prstClr val="black"/>
                </a:solidFill>
              </a:rPr>
              <a:t>Some large enterprises, like IBM and Procter &amp; Gamble, have the resources to invest in labs to pursue basic research. </a:t>
            </a:r>
          </a:p>
          <a:p>
            <a:pPr lvl="0"/>
            <a:r>
              <a:rPr lang="en-GB" sz="2400" dirty="0">
                <a:solidFill>
                  <a:prstClr val="black"/>
                </a:solidFill>
              </a:rPr>
              <a:t>Others, like Experian’s DataLabs, encourage researchers and engineers to go to conferences and hold internal seminars on what they learn. </a:t>
            </a:r>
          </a:p>
          <a:p>
            <a:pPr lvl="0"/>
            <a:r>
              <a:rPr lang="en-GB" sz="2400" dirty="0">
                <a:solidFill>
                  <a:prstClr val="black"/>
                </a:solidFill>
              </a:rPr>
              <a:t>Google invites about 30 top researchers to spend a sabbatical year at the company and funds 250 academic projects annually.</a:t>
            </a:r>
          </a:p>
          <a:p>
            <a:pPr lvl="0"/>
            <a:r>
              <a:rPr lang="en-GB" sz="2400" dirty="0">
                <a:solidFill>
                  <a:prstClr val="black"/>
                </a:solidFill>
              </a:rPr>
              <a:t>Yet one of the best-kept secrets is how even small and medium-size enterprises can access world-class research. </a:t>
            </a:r>
          </a:p>
        </p:txBody>
      </p:sp>
    </p:spTree>
    <p:extLst>
      <p:ext uri="{BB962C8B-B14F-4D97-AF65-F5344CB8AC3E}">
        <p14:creationId xmlns:p14="http://schemas.microsoft.com/office/powerpoint/2010/main" val="3630228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9683" y="198066"/>
            <a:ext cx="11868346" cy="3046988"/>
          </a:xfrm>
          <a:prstGeom prst="rect">
            <a:avLst/>
          </a:prstGeom>
        </p:spPr>
        <p:txBody>
          <a:bodyPr wrap="square">
            <a:spAutoFit/>
          </a:bodyPr>
          <a:lstStyle/>
          <a:p>
            <a:pPr lvl="0"/>
            <a:r>
              <a:rPr lang="en-GB" sz="2400" dirty="0">
                <a:solidFill>
                  <a:prstClr val="black"/>
                </a:solidFill>
              </a:rPr>
              <a:t>Some large enterprises, like IBM and Procter &amp; Gamble, have the resources to invest in labs to pursue basic research. </a:t>
            </a:r>
          </a:p>
          <a:p>
            <a:pPr lvl="0"/>
            <a:r>
              <a:rPr lang="en-GB" sz="2400" dirty="0">
                <a:solidFill>
                  <a:prstClr val="black"/>
                </a:solidFill>
              </a:rPr>
              <a:t>Others, like Experian’s DataLabs, encourage researchers and engineers to go to conferences and hold internal seminars on what they learn. </a:t>
            </a:r>
          </a:p>
          <a:p>
            <a:pPr lvl="0"/>
            <a:r>
              <a:rPr lang="en-GB" sz="2400" dirty="0">
                <a:solidFill>
                  <a:prstClr val="black"/>
                </a:solidFill>
              </a:rPr>
              <a:t>Google invites about 30 top researchers to spend a sabbatical year at the company and funds 250 academic projects annually.</a:t>
            </a:r>
          </a:p>
          <a:p>
            <a:pPr lvl="0"/>
            <a:r>
              <a:rPr lang="en-GB" sz="2400" dirty="0">
                <a:solidFill>
                  <a:prstClr val="black"/>
                </a:solidFill>
              </a:rPr>
              <a:t>Yet one of the best-kept secrets is how even small and medium-size enterprises can access world-class research. </a:t>
            </a:r>
          </a:p>
        </p:txBody>
      </p:sp>
    </p:spTree>
    <p:extLst>
      <p:ext uri="{BB962C8B-B14F-4D97-AF65-F5344CB8AC3E}">
        <p14:creationId xmlns:p14="http://schemas.microsoft.com/office/powerpoint/2010/main" val="3217322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3E48C8-511E-BE84-B740-3CFF4ABDC946}"/>
              </a:ext>
            </a:extLst>
          </p:cNvPr>
          <p:cNvPicPr>
            <a:picLocks noChangeAspect="1"/>
          </p:cNvPicPr>
          <p:nvPr/>
        </p:nvPicPr>
        <p:blipFill rotWithShape="1">
          <a:blip r:embed="rId3"/>
          <a:srcRect l="14687" t="25972" r="14687" b="42222"/>
          <a:stretch/>
        </p:blipFill>
        <p:spPr>
          <a:xfrm>
            <a:off x="3438525" y="0"/>
            <a:ext cx="8610600" cy="2181226"/>
          </a:xfrm>
          <a:prstGeom prst="rect">
            <a:avLst/>
          </a:prstGeom>
        </p:spPr>
      </p:pic>
      <p:sp>
        <p:nvSpPr>
          <p:cNvPr id="4" name="TextBox 3">
            <a:extLst>
              <a:ext uri="{FF2B5EF4-FFF2-40B4-BE49-F238E27FC236}">
                <a16:creationId xmlns:a16="http://schemas.microsoft.com/office/drawing/2014/main" id="{3629AEEA-A549-B758-98BD-A2A051EB5107}"/>
              </a:ext>
            </a:extLst>
          </p:cNvPr>
          <p:cNvSpPr txBox="1"/>
          <p:nvPr/>
        </p:nvSpPr>
        <p:spPr>
          <a:xfrm>
            <a:off x="781050" y="905947"/>
            <a:ext cx="809625" cy="369332"/>
          </a:xfrm>
          <a:prstGeom prst="rect">
            <a:avLst/>
          </a:prstGeom>
          <a:noFill/>
        </p:spPr>
        <p:txBody>
          <a:bodyPr wrap="square" rtlCol="0">
            <a:spAutoFit/>
          </a:bodyPr>
          <a:lstStyle/>
          <a:p>
            <a:r>
              <a:rPr lang="en-GB" dirty="0"/>
              <a:t>Fans</a:t>
            </a:r>
          </a:p>
        </p:txBody>
      </p:sp>
      <p:pic>
        <p:nvPicPr>
          <p:cNvPr id="6" name="Picture 5">
            <a:extLst>
              <a:ext uri="{FF2B5EF4-FFF2-40B4-BE49-F238E27FC236}">
                <a16:creationId xmlns:a16="http://schemas.microsoft.com/office/drawing/2014/main" id="{F12AF81B-7165-8F0F-6200-696B588C8FD0}"/>
              </a:ext>
            </a:extLst>
          </p:cNvPr>
          <p:cNvPicPr>
            <a:picLocks noChangeAspect="1"/>
          </p:cNvPicPr>
          <p:nvPr/>
        </p:nvPicPr>
        <p:blipFill rotWithShape="1">
          <a:blip r:embed="rId4"/>
          <a:srcRect l="15860" t="50972" r="51250" b="25139"/>
          <a:stretch/>
        </p:blipFill>
        <p:spPr>
          <a:xfrm>
            <a:off x="3438525" y="2325411"/>
            <a:ext cx="4010025" cy="1638301"/>
          </a:xfrm>
          <a:prstGeom prst="rect">
            <a:avLst/>
          </a:prstGeom>
        </p:spPr>
      </p:pic>
      <p:sp>
        <p:nvSpPr>
          <p:cNvPr id="7" name="TextBox 6">
            <a:extLst>
              <a:ext uri="{FF2B5EF4-FFF2-40B4-BE49-F238E27FC236}">
                <a16:creationId xmlns:a16="http://schemas.microsoft.com/office/drawing/2014/main" id="{C3A02E06-32FF-F45C-372A-FFD4D8AB4300}"/>
              </a:ext>
            </a:extLst>
          </p:cNvPr>
          <p:cNvSpPr txBox="1"/>
          <p:nvPr/>
        </p:nvSpPr>
        <p:spPr>
          <a:xfrm>
            <a:off x="781050" y="3059668"/>
            <a:ext cx="1695450" cy="369332"/>
          </a:xfrm>
          <a:prstGeom prst="rect">
            <a:avLst/>
          </a:prstGeom>
          <a:noFill/>
        </p:spPr>
        <p:txBody>
          <a:bodyPr wrap="square" rtlCol="0">
            <a:spAutoFit/>
          </a:bodyPr>
          <a:lstStyle/>
          <a:p>
            <a:r>
              <a:rPr lang="en-GB" dirty="0"/>
              <a:t>Fan Heaters</a:t>
            </a:r>
          </a:p>
        </p:txBody>
      </p:sp>
      <p:pic>
        <p:nvPicPr>
          <p:cNvPr id="8" name="Picture 7">
            <a:extLst>
              <a:ext uri="{FF2B5EF4-FFF2-40B4-BE49-F238E27FC236}">
                <a16:creationId xmlns:a16="http://schemas.microsoft.com/office/drawing/2014/main" id="{2EBA726E-33AD-3264-403B-EE1D5FA2C0D9}"/>
              </a:ext>
            </a:extLst>
          </p:cNvPr>
          <p:cNvPicPr>
            <a:picLocks noChangeAspect="1"/>
          </p:cNvPicPr>
          <p:nvPr/>
        </p:nvPicPr>
        <p:blipFill>
          <a:blip r:embed="rId5"/>
          <a:stretch>
            <a:fillRect/>
          </a:stretch>
        </p:blipFill>
        <p:spPr>
          <a:xfrm>
            <a:off x="3609974" y="4543427"/>
            <a:ext cx="784225" cy="1176338"/>
          </a:xfrm>
          <a:prstGeom prst="rect">
            <a:avLst/>
          </a:prstGeom>
        </p:spPr>
      </p:pic>
      <p:sp>
        <p:nvSpPr>
          <p:cNvPr id="9" name="TextBox 8">
            <a:extLst>
              <a:ext uri="{FF2B5EF4-FFF2-40B4-BE49-F238E27FC236}">
                <a16:creationId xmlns:a16="http://schemas.microsoft.com/office/drawing/2014/main" id="{87BC792F-15D8-0C54-FD50-756FA33E1C14}"/>
              </a:ext>
            </a:extLst>
          </p:cNvPr>
          <p:cNvSpPr txBox="1"/>
          <p:nvPr/>
        </p:nvSpPr>
        <p:spPr>
          <a:xfrm>
            <a:off x="781050" y="4946930"/>
            <a:ext cx="1695450" cy="369332"/>
          </a:xfrm>
          <a:prstGeom prst="rect">
            <a:avLst/>
          </a:prstGeom>
          <a:noFill/>
        </p:spPr>
        <p:txBody>
          <a:bodyPr wrap="square" rtlCol="0">
            <a:spAutoFit/>
          </a:bodyPr>
          <a:lstStyle/>
          <a:p>
            <a:r>
              <a:rPr lang="en-GB" dirty="0"/>
              <a:t>Humidifiers</a:t>
            </a:r>
          </a:p>
        </p:txBody>
      </p:sp>
    </p:spTree>
    <p:extLst>
      <p:ext uri="{BB962C8B-B14F-4D97-AF65-F5344CB8AC3E}">
        <p14:creationId xmlns:p14="http://schemas.microsoft.com/office/powerpoint/2010/main" val="29139026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0A0473-1598-9654-E0A6-70F18C0544D2}"/>
              </a:ext>
            </a:extLst>
          </p:cNvPr>
          <p:cNvPicPr>
            <a:picLocks noChangeAspect="1"/>
          </p:cNvPicPr>
          <p:nvPr/>
        </p:nvPicPr>
        <p:blipFill rotWithShape="1">
          <a:blip r:embed="rId3"/>
          <a:srcRect l="19375" t="23333" r="18828" b="7222"/>
          <a:stretch/>
        </p:blipFill>
        <p:spPr>
          <a:xfrm>
            <a:off x="4124325" y="190500"/>
            <a:ext cx="7534275" cy="4762500"/>
          </a:xfrm>
          <a:prstGeom prst="rect">
            <a:avLst/>
          </a:prstGeom>
        </p:spPr>
      </p:pic>
      <p:sp>
        <p:nvSpPr>
          <p:cNvPr id="4" name="TextBox 3">
            <a:extLst>
              <a:ext uri="{FF2B5EF4-FFF2-40B4-BE49-F238E27FC236}">
                <a16:creationId xmlns:a16="http://schemas.microsoft.com/office/drawing/2014/main" id="{1BF7CBD0-116D-B0D5-D37E-CDEA78F6A684}"/>
              </a:ext>
            </a:extLst>
          </p:cNvPr>
          <p:cNvSpPr txBox="1"/>
          <p:nvPr/>
        </p:nvSpPr>
        <p:spPr>
          <a:xfrm>
            <a:off x="752475" y="1158358"/>
            <a:ext cx="1695450" cy="369332"/>
          </a:xfrm>
          <a:prstGeom prst="rect">
            <a:avLst/>
          </a:prstGeom>
          <a:noFill/>
        </p:spPr>
        <p:txBody>
          <a:bodyPr wrap="square" rtlCol="0">
            <a:spAutoFit/>
          </a:bodyPr>
          <a:lstStyle/>
          <a:p>
            <a:r>
              <a:rPr lang="en-GB" dirty="0"/>
              <a:t>Purifiers</a:t>
            </a:r>
          </a:p>
        </p:txBody>
      </p:sp>
      <p:pic>
        <p:nvPicPr>
          <p:cNvPr id="7" name="Picture 6">
            <a:extLst>
              <a:ext uri="{FF2B5EF4-FFF2-40B4-BE49-F238E27FC236}">
                <a16:creationId xmlns:a16="http://schemas.microsoft.com/office/drawing/2014/main" id="{4FB7E60A-ACE3-10E2-B114-186A316714E1}"/>
              </a:ext>
            </a:extLst>
          </p:cNvPr>
          <p:cNvPicPr>
            <a:picLocks noChangeAspect="1"/>
          </p:cNvPicPr>
          <p:nvPr/>
        </p:nvPicPr>
        <p:blipFill rotWithShape="1">
          <a:blip r:embed="rId4"/>
          <a:srcRect l="40547" t="16891" r="16719"/>
          <a:stretch/>
        </p:blipFill>
        <p:spPr>
          <a:xfrm>
            <a:off x="4615806" y="5486400"/>
            <a:ext cx="1079671" cy="1181100"/>
          </a:xfrm>
          <a:prstGeom prst="rect">
            <a:avLst/>
          </a:prstGeom>
        </p:spPr>
      </p:pic>
      <p:sp>
        <p:nvSpPr>
          <p:cNvPr id="9" name="TextBox 8">
            <a:extLst>
              <a:ext uri="{FF2B5EF4-FFF2-40B4-BE49-F238E27FC236}">
                <a16:creationId xmlns:a16="http://schemas.microsoft.com/office/drawing/2014/main" id="{9B8E248A-C70D-9343-84E8-ADA1B66D700F}"/>
              </a:ext>
            </a:extLst>
          </p:cNvPr>
          <p:cNvSpPr txBox="1"/>
          <p:nvPr/>
        </p:nvSpPr>
        <p:spPr>
          <a:xfrm>
            <a:off x="904875" y="5330310"/>
            <a:ext cx="6096000" cy="369332"/>
          </a:xfrm>
          <a:prstGeom prst="rect">
            <a:avLst/>
          </a:prstGeom>
          <a:noFill/>
        </p:spPr>
        <p:txBody>
          <a:bodyPr wrap="square">
            <a:spAutoFit/>
          </a:bodyPr>
          <a:lstStyle/>
          <a:p>
            <a:r>
              <a:rPr lang="en-GB" dirty="0"/>
              <a:t>Purifier + humidifier</a:t>
            </a:r>
          </a:p>
        </p:txBody>
      </p:sp>
    </p:spTree>
    <p:extLst>
      <p:ext uri="{BB962C8B-B14F-4D97-AF65-F5344CB8AC3E}">
        <p14:creationId xmlns:p14="http://schemas.microsoft.com/office/powerpoint/2010/main" val="1173218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22-11-05-10-07-19">
            <a:hlinkClick r:id="" action="ppaction://media"/>
            <a:extLst>
              <a:ext uri="{FF2B5EF4-FFF2-40B4-BE49-F238E27FC236}">
                <a16:creationId xmlns:a16="http://schemas.microsoft.com/office/drawing/2014/main" id="{27799EBD-1725-C549-3A6E-8874F08DECE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51199" y="1431841"/>
            <a:ext cx="8240211" cy="4743205"/>
          </a:xfrm>
          <a:prstGeom prst="rect">
            <a:avLst/>
          </a:prstGeom>
        </p:spPr>
      </p:pic>
    </p:spTree>
    <p:extLst>
      <p:ext uri="{BB962C8B-B14F-4D97-AF65-F5344CB8AC3E}">
        <p14:creationId xmlns:p14="http://schemas.microsoft.com/office/powerpoint/2010/main" val="1353138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768</TotalTime>
  <Words>2022</Words>
  <Application>Microsoft Office PowerPoint</Application>
  <PresentationFormat>Widescreen</PresentationFormat>
  <Paragraphs>193</Paragraphs>
  <Slides>25</Slides>
  <Notes>13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Arial</vt:lpstr>
      <vt:lpstr>Calibri</vt:lpstr>
      <vt:lpstr>Calibri Light</vt:lpstr>
      <vt:lpstr>Engravers MT</vt:lpstr>
      <vt:lpstr>Times New Roman</vt:lpstr>
      <vt:lpstr>Office Theme</vt:lpstr>
      <vt:lpstr>Introduction to Innovation Management</vt:lpstr>
      <vt:lpstr>PowerPoint Presentation</vt:lpstr>
      <vt:lpstr>Assessment A  Team Ceiriog have decided to research James Dyson and the Dyson Company  This presentations format is :-  Introduction      Short overview of James Dyson his inventions &amp; setting up the Dyson company        List his most iconic &amp; well known inventions        List some of his known failures  Select one of Dysons iconic products and use Greg Satell's typology and analyse them in relation to:  1. The extent it has shifted Dyson’s market position.  2. The extent it has influenced Dyson’s internal structures and management processes.  3. The extent Dyson have been technology dependent - and which technologies.   And then reflect the outcome of the innovation has had on the Dyson company.</vt:lpstr>
      <vt:lpstr>Dyson Ltd is a British technology company that designs and manufactures heaters, bladeless fans, hand dryers and vacuum cleaners.   It was founded on 8th July 1991 by James Dyson and is know for its ground  break innovations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Lego Story</dc:title>
  <dc:creator>Davies Mike</dc:creator>
  <cp:lastModifiedBy>Windows 10</cp:lastModifiedBy>
  <cp:revision>59</cp:revision>
  <dcterms:created xsi:type="dcterms:W3CDTF">2022-11-02T12:14:02Z</dcterms:created>
  <dcterms:modified xsi:type="dcterms:W3CDTF">2022-11-06T17:49:20Z</dcterms:modified>
</cp:coreProperties>
</file>