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71" r:id="rId16"/>
    <p:sldId id="273" r:id="rId17"/>
    <p:sldId id="274" r:id="rId18"/>
    <p:sldId id="275" r:id="rId19"/>
    <p:sldId id="276" r:id="rId20"/>
    <p:sldId id="277" r:id="rId21"/>
    <p:sldId id="278" r:id="rId22"/>
    <p:sldId id="279" r:id="rId23"/>
    <p:sldId id="281" r:id="rId24"/>
    <p:sldId id="282" r:id="rId25"/>
    <p:sldId id="283" r:id="rId26"/>
    <p:sldId id="284" r:id="rId27"/>
    <p:sldId id="285" r:id="rId28"/>
    <p:sldId id="286" r:id="rId29"/>
    <p:sldId id="287" r:id="rId30"/>
    <p:sldId id="264" r:id="rId31"/>
    <p:sldId id="272" r:id="rId32"/>
    <p:sldId id="280" r:id="rId33"/>
    <p:sldId id="288" r:id="rId34"/>
    <p:sldId id="289"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39F6E6-1096-482B-9C9D-C1097E390861}" type="datetimeFigureOut">
              <a:rPr lang="en-GB" smtClean="0"/>
              <a:t>29/11/2025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998A3D-2D12-478C-B0E6-16B25F6B5CF6}" type="slidenum">
              <a:rPr lang="en-GB" smtClean="0"/>
              <a:t>‹#›</a:t>
            </a:fld>
            <a:endParaRPr lang="en-GB"/>
          </a:p>
        </p:txBody>
      </p:sp>
    </p:spTree>
    <p:extLst>
      <p:ext uri="{BB962C8B-B14F-4D97-AF65-F5344CB8AC3E}">
        <p14:creationId xmlns:p14="http://schemas.microsoft.com/office/powerpoint/2010/main" val="529546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It could be stated that these policies aid in cultivating a certain motivated, skilled workforce that are aligned with the corporate strategy and values. With roughly 159,000 employees globally, BMW’s HR emphasizes not just hiring, but investing in people, which has been done through training, career development, and performance management. Hence, the objective here is to retain talent, increase employee satisfaction, and build long-term loyalty. Hence, the slide implied that BMW’s equal-opportunity and diversity policies, including gender balance initiatives and equal pay, create an inclusive work environment. This incites fairness and employee engagement</a:t>
            </a:r>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3</a:t>
            </a:fld>
            <a:endParaRPr lang="en-GB"/>
          </a:p>
        </p:txBody>
      </p:sp>
    </p:spTree>
    <p:extLst>
      <p:ext uri="{BB962C8B-B14F-4D97-AF65-F5344CB8AC3E}">
        <p14:creationId xmlns:p14="http://schemas.microsoft.com/office/powerpoint/2010/main" val="3412322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Hence, it is identified that the role of line managers is central to the organisational culture. They are responsible for converting high-level HR policies into actual work practices, thereby guiding teams, managing performance, ensuring quality standards, and providing coaching. As BMW pivots towards electric vehicles and advanced technologies, its role in facilitating training and upskilling becomes critical. Moreover, line managers shape culture, which in a way or crucial for promoting responsibility, open communication, and continuous improvement.</a:t>
            </a: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4</a:t>
            </a:fld>
            <a:endParaRPr lang="en-GB"/>
          </a:p>
        </p:txBody>
      </p:sp>
    </p:spTree>
    <p:extLst>
      <p:ext uri="{BB962C8B-B14F-4D97-AF65-F5344CB8AC3E}">
        <p14:creationId xmlns:p14="http://schemas.microsoft.com/office/powerpoint/2010/main" val="550068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implied that BMW aids in leading to the electric, premium, and technologically advanced vehicles, and in order to do so, it needs a certain workforce, which is capable of innovation, adaptability, and high quality standards. Hence, it would not be an understatement to claim that BMW builds the human capability to realize its NEUE KLASSE vision and broader EV/mobility goals. It is further stated that diversity and an inclusive culture bring different perspectives, </a:t>
            </a:r>
            <a:r>
              <a:rPr lang="en-GB" sz="1200" kern="1200" dirty="0" err="1">
                <a:solidFill>
                  <a:schemeClr val="tx1"/>
                </a:solidFill>
                <a:effectLst/>
                <a:latin typeface="+mn-lt"/>
                <a:ea typeface="+mn-ea"/>
                <a:cs typeface="+mn-cs"/>
              </a:rPr>
              <a:t>fueling</a:t>
            </a:r>
            <a:r>
              <a:rPr lang="en-GB" sz="1200" kern="1200" dirty="0">
                <a:solidFill>
                  <a:schemeClr val="tx1"/>
                </a:solidFill>
                <a:effectLst/>
                <a:latin typeface="+mn-lt"/>
                <a:ea typeface="+mn-ea"/>
                <a:cs typeface="+mn-cs"/>
              </a:rPr>
              <a:t> creativity and problem-solving. In sum, HR at BMW isn’t just a support function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5</a:t>
            </a:fld>
            <a:endParaRPr lang="en-GB"/>
          </a:p>
        </p:txBody>
      </p:sp>
    </p:spTree>
    <p:extLst>
      <p:ext uri="{BB962C8B-B14F-4D97-AF65-F5344CB8AC3E}">
        <p14:creationId xmlns:p14="http://schemas.microsoft.com/office/powerpoint/2010/main" val="151360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 Shrinking demand and rising costs push employers across the auto sector to freeze headcount or cut jobs. Hence, it is crucial to align a diverse global workforce under an evolving corporate strategy, which is relevant to EV focus, sustainability, and digital transformation.  Which in a way,  challenges cultural integration, change management, and consistent training across geographies.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6</a:t>
            </a:fld>
            <a:endParaRPr lang="en-GB"/>
          </a:p>
        </p:txBody>
      </p:sp>
    </p:spTree>
    <p:extLst>
      <p:ext uri="{BB962C8B-B14F-4D97-AF65-F5344CB8AC3E}">
        <p14:creationId xmlns:p14="http://schemas.microsoft.com/office/powerpoint/2010/main" val="3357380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BMW mut consider doubling down on human capital investment. It first must consider expanding and tailoring upskilling/reskilling programmes to cover EV-specific, digital, and automation-related competencies. Regular skills audits across all plants will help detect gaps early. Next it must consider for legacy employees, BMW should offer mentorship and job-transition support, thereby reassuring them about their relevance and prospects will reduce turnover and anxiety. Measuring skill-gap closure rates, training impact, retention, and employee engagement would help. </a:t>
            </a: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7</a:t>
            </a:fld>
            <a:endParaRPr lang="en-GB"/>
          </a:p>
        </p:txBody>
      </p:sp>
    </p:spTree>
    <p:extLst>
      <p:ext uri="{BB962C8B-B14F-4D97-AF65-F5344CB8AC3E}">
        <p14:creationId xmlns:p14="http://schemas.microsoft.com/office/powerpoint/2010/main" val="1147969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 It is implied that recruitment focuses on matching candidate skills with evolving business needs, especially as BMW accelerates EV, digital and global operation, The HR team here, supports this with structured hiring channels and internal mobility across departments.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10</a:t>
            </a:fld>
            <a:endParaRPr lang="en-GB"/>
          </a:p>
        </p:txBody>
      </p:sp>
    </p:spTree>
    <p:extLst>
      <p:ext uri="{BB962C8B-B14F-4D97-AF65-F5344CB8AC3E}">
        <p14:creationId xmlns:p14="http://schemas.microsoft.com/office/powerpoint/2010/main" val="9510045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line managers in BMW often evaluate competency potential and support a certain structured onboarding to essentially shorten adaptation time and enhance retention across BMW’s global plants and corporate divisions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11</a:t>
            </a:fld>
            <a:endParaRPr lang="en-GB"/>
          </a:p>
        </p:txBody>
      </p:sp>
    </p:spTree>
    <p:extLst>
      <p:ext uri="{BB962C8B-B14F-4D97-AF65-F5344CB8AC3E}">
        <p14:creationId xmlns:p14="http://schemas.microsoft.com/office/powerpoint/2010/main" val="3258417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usual selection practices are often directly shaped to meet strategic goals, embedding culture, skills and flexibility from day one. Hence, the goals are quite aligned with the strategies, as witnessed here. </a:t>
            </a:r>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12</a:t>
            </a:fld>
            <a:endParaRPr lang="en-GB"/>
          </a:p>
        </p:txBody>
      </p:sp>
    </p:spTree>
    <p:extLst>
      <p:ext uri="{BB962C8B-B14F-4D97-AF65-F5344CB8AC3E}">
        <p14:creationId xmlns:p14="http://schemas.microsoft.com/office/powerpoint/2010/main" val="2747757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BMW, within the realm of rapid technological transformation demands continuous upskilling, complicating selection processes and onboarding timelines. Hence, the HR has to not just hire, but consider identifying, attracting and retaining scarce specialists. Moreover, it is </a:t>
            </a:r>
            <a:r>
              <a:rPr lang="en-IN" sz="1200" kern="1200" dirty="0" err="1">
                <a:solidFill>
                  <a:schemeClr val="tx1"/>
                </a:solidFill>
                <a:effectLst/>
                <a:latin typeface="+mn-lt"/>
                <a:ea typeface="+mn-ea"/>
                <a:cs typeface="+mn-cs"/>
              </a:rPr>
              <a:t>implued</a:t>
            </a:r>
            <a:r>
              <a:rPr lang="en-IN" sz="1200" kern="1200" dirty="0">
                <a:solidFill>
                  <a:schemeClr val="tx1"/>
                </a:solidFill>
                <a:effectLst/>
                <a:latin typeface="+mn-lt"/>
                <a:ea typeface="+mn-ea"/>
                <a:cs typeface="+mn-cs"/>
              </a:rPr>
              <a:t> that many roles are changing rapidly in nature, traditional selection criteria may not suffice; the company needs new frameworks to assess potential and capacity to learn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13</a:t>
            </a:fld>
            <a:endParaRPr lang="en-GB"/>
          </a:p>
        </p:txBody>
      </p:sp>
    </p:spTree>
    <p:extLst>
      <p:ext uri="{BB962C8B-B14F-4D97-AF65-F5344CB8AC3E}">
        <p14:creationId xmlns:p14="http://schemas.microsoft.com/office/powerpoint/2010/main" val="19279359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firm also considers dedicating learning infrastructure such as the new BMW Talent Campus Munich (opening 2025) to support large-scale employee education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17</a:t>
            </a:fld>
            <a:endParaRPr lang="en-GB"/>
          </a:p>
        </p:txBody>
      </p:sp>
    </p:spTree>
    <p:extLst>
      <p:ext uri="{BB962C8B-B14F-4D97-AF65-F5344CB8AC3E}">
        <p14:creationId xmlns:p14="http://schemas.microsoft.com/office/powerpoint/2010/main" val="2591893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Line managers at BMW act as the frontline enablers of learning. When the company updates its skills requirements, for instance, for electric-vehicle engineering, high-voltage systems or digital production , the managers are often seen to </a:t>
            </a:r>
            <a:r>
              <a:rPr lang="en-GB" sz="1200" kern="1200" dirty="0" err="1">
                <a:solidFill>
                  <a:schemeClr val="tx1"/>
                </a:solidFill>
                <a:effectLst/>
                <a:latin typeface="+mn-lt"/>
                <a:ea typeface="+mn-ea"/>
                <a:cs typeface="+mn-cs"/>
              </a:rPr>
              <a:t>to</a:t>
            </a:r>
            <a:r>
              <a:rPr lang="en-GB" sz="1200" kern="1200" dirty="0">
                <a:solidFill>
                  <a:schemeClr val="tx1"/>
                </a:solidFill>
                <a:effectLst/>
                <a:latin typeface="+mn-lt"/>
                <a:ea typeface="+mn-ea"/>
                <a:cs typeface="+mn-cs"/>
              </a:rPr>
              <a:t> deliver the right training mix: practical workshops, on-the-job coaching, mentoring, and follow-up feedback. </a:t>
            </a: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18</a:t>
            </a:fld>
            <a:endParaRPr lang="en-GB"/>
          </a:p>
        </p:txBody>
      </p:sp>
    </p:spTree>
    <p:extLst>
      <p:ext uri="{BB962C8B-B14F-4D97-AF65-F5344CB8AC3E}">
        <p14:creationId xmlns:p14="http://schemas.microsoft.com/office/powerpoint/2010/main" val="23736228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BMW, the HR planning follows a “just-transition” approach, integrating human-capital development with environmental and business-sustainability aims</a:t>
            </a:r>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19</a:t>
            </a:fld>
            <a:endParaRPr lang="en-GB"/>
          </a:p>
        </p:txBody>
      </p:sp>
    </p:spTree>
    <p:extLst>
      <p:ext uri="{BB962C8B-B14F-4D97-AF65-F5344CB8AC3E}">
        <p14:creationId xmlns:p14="http://schemas.microsoft.com/office/powerpoint/2010/main" val="38018443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Collaboration with universities and tech firms can secure future talent pipelines and support rapid technological transformation, and it should be of immense help</a:t>
            </a:r>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21</a:t>
            </a:fld>
            <a:endParaRPr lang="en-GB"/>
          </a:p>
        </p:txBody>
      </p:sp>
    </p:spTree>
    <p:extLst>
      <p:ext uri="{BB962C8B-B14F-4D97-AF65-F5344CB8AC3E}">
        <p14:creationId xmlns:p14="http://schemas.microsoft.com/office/powerpoint/2010/main" val="3898746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BMW’s remuneration has been one of the most revered worldwide and continuously attracts EV engineers with the highest packages in the industry, mostly during their R&amp;D pursuits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24</a:t>
            </a:fld>
            <a:endParaRPr lang="en-GB"/>
          </a:p>
        </p:txBody>
      </p:sp>
    </p:spTree>
    <p:extLst>
      <p:ext uri="{BB962C8B-B14F-4D97-AF65-F5344CB8AC3E}">
        <p14:creationId xmlns:p14="http://schemas.microsoft.com/office/powerpoint/2010/main" val="29461118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It is witnessed that </a:t>
            </a:r>
            <a:r>
              <a:rPr lang="en-GB" sz="1200" kern="1200" dirty="0">
                <a:solidFill>
                  <a:schemeClr val="tx1"/>
                </a:solidFill>
                <a:effectLst/>
                <a:latin typeface="+mn-lt"/>
                <a:ea typeface="+mn-ea"/>
                <a:cs typeface="+mn-cs"/>
              </a:rPr>
              <a:t>line managers implement the overarching reward strategy on the ground, ensuring consistency across plants and aligning remuneration practices with BMW’s strategic goals and fairness standards.</a:t>
            </a: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25</a:t>
            </a:fld>
            <a:endParaRPr lang="en-GB"/>
          </a:p>
        </p:txBody>
      </p:sp>
    </p:spTree>
    <p:extLst>
      <p:ext uri="{BB962C8B-B14F-4D97-AF65-F5344CB8AC3E}">
        <p14:creationId xmlns:p14="http://schemas.microsoft.com/office/powerpoint/2010/main" val="6043639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aspect of profit </a:t>
            </a:r>
            <a:r>
              <a:rPr lang="en-GB" sz="1200" kern="1200" dirty="0" err="1">
                <a:solidFill>
                  <a:schemeClr val="tx1"/>
                </a:solidFill>
                <a:effectLst/>
                <a:latin typeface="+mn-lt"/>
                <a:ea typeface="+mn-ea"/>
                <a:cs typeface="+mn-cs"/>
              </a:rPr>
              <a:t>volality</a:t>
            </a:r>
            <a:r>
              <a:rPr lang="en-GB" sz="1200" kern="1200" dirty="0">
                <a:solidFill>
                  <a:schemeClr val="tx1"/>
                </a:solidFill>
                <a:effectLst/>
                <a:latin typeface="+mn-lt"/>
                <a:ea typeface="+mn-ea"/>
                <a:cs typeface="+mn-cs"/>
              </a:rPr>
              <a:t> and revenue forecasts is identified, by the given changing global conditions, sustaining bonus, share-based and performance-linked remuneration becomes uncertain, which can affect employee motivation or perceived fairness.</a:t>
            </a:r>
          </a:p>
          <a:p>
            <a:endParaRPr lang="en-GB" dirty="0"/>
          </a:p>
        </p:txBody>
      </p:sp>
      <p:sp>
        <p:nvSpPr>
          <p:cNvPr id="4" name="Slide Number Placeholder 3"/>
          <p:cNvSpPr>
            <a:spLocks noGrp="1"/>
          </p:cNvSpPr>
          <p:nvPr>
            <p:ph type="sldNum" sz="quarter" idx="5"/>
          </p:nvPr>
        </p:nvSpPr>
        <p:spPr/>
        <p:txBody>
          <a:bodyPr/>
          <a:lstStyle/>
          <a:p>
            <a:fld id="{52998A3D-2D12-478C-B0E6-16B25F6B5CF6}" type="slidenum">
              <a:rPr lang="en-GB" smtClean="0"/>
              <a:t>27</a:t>
            </a:fld>
            <a:endParaRPr lang="en-GB"/>
          </a:p>
        </p:txBody>
      </p:sp>
    </p:spTree>
    <p:extLst>
      <p:ext uri="{BB962C8B-B14F-4D97-AF65-F5344CB8AC3E}">
        <p14:creationId xmlns:p14="http://schemas.microsoft.com/office/powerpoint/2010/main" val="768268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5B26F16-254B-46C8-81F9-5969DC786AB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960875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26F16-254B-46C8-81F9-5969DC786AB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4207046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B26F16-254B-46C8-81F9-5969DC786AB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3672048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26F16-254B-46C8-81F9-5969DC786AB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2399064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B26F16-254B-46C8-81F9-5969DC786AB1}" type="datetimeFigureOut">
              <a:rPr lang="en-GB" smtClean="0"/>
              <a:t>29/11/2025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2764734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B26F16-254B-46C8-81F9-5969DC786AB1}" type="datetimeFigureOut">
              <a:rPr lang="en-GB" smtClean="0"/>
              <a:t>29/11/2025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1308877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B26F16-254B-46C8-81F9-5969DC786AB1}" type="datetimeFigureOut">
              <a:rPr lang="en-GB" smtClean="0"/>
              <a:t>29/11/2025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3230036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B26F16-254B-46C8-81F9-5969DC786AB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3440047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B26F16-254B-46C8-81F9-5969DC786AB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866035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B26F16-254B-46C8-81F9-5969DC786AB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22273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B26F16-254B-46C8-81F9-5969DC786AB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34761923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B26F16-254B-46C8-81F9-5969DC786AB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B07AD-3B83-4411-B23D-0CEFF0C82367}"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15246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B26F16-254B-46C8-81F9-5969DC786AB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4175510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5B26F16-254B-46C8-81F9-5969DC786AB1}" type="datetimeFigureOut">
              <a:rPr lang="en-GB" smtClean="0"/>
              <a:t>29/11/2025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38206397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5B26F16-254B-46C8-81F9-5969DC786AB1}" type="datetimeFigureOut">
              <a:rPr lang="en-GB" smtClean="0"/>
              <a:t>29/11/2025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25925998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26F16-254B-46C8-81F9-5969DC786AB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759682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26F16-254B-46C8-81F9-5969DC786AB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B07AD-3B83-4411-B23D-0CEFF0C82367}" type="slidenum">
              <a:rPr lang="en-GB" smtClean="0"/>
              <a:t>‹#›</a:t>
            </a:fld>
            <a:endParaRPr lang="en-GB"/>
          </a:p>
        </p:txBody>
      </p:sp>
    </p:spTree>
    <p:extLst>
      <p:ext uri="{BB962C8B-B14F-4D97-AF65-F5344CB8AC3E}">
        <p14:creationId xmlns:p14="http://schemas.microsoft.com/office/powerpoint/2010/main" val="3518216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05B26F16-254B-46C8-81F9-5969DC786AB1}" type="datetimeFigureOut">
              <a:rPr lang="en-GB" smtClean="0"/>
              <a:t>29/11/2025</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F0DB07AD-3B83-4411-B23D-0CEFF0C82367}" type="slidenum">
              <a:rPr lang="en-GB" smtClean="0"/>
              <a:t>‹#›</a:t>
            </a:fld>
            <a:endParaRPr lang="en-GB"/>
          </a:p>
        </p:txBody>
      </p:sp>
    </p:spTree>
    <p:extLst>
      <p:ext uri="{BB962C8B-B14F-4D97-AF65-F5344CB8AC3E}">
        <p14:creationId xmlns:p14="http://schemas.microsoft.com/office/powerpoint/2010/main" val="406980170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s://www.bmwgroup.com/en/company/neue-klasse.html?utm_source=chatgpt.com" TargetMode="External"/><Relationship Id="rId3" Type="http://schemas.openxmlformats.org/officeDocument/2006/relationships/hyperlink" Target="https://www.bmwgroup.com/en/company/leadership-and-governance.html?utm_source=chatgpt.com" TargetMode="External"/><Relationship Id="rId7" Type="http://schemas.openxmlformats.org/officeDocument/2006/relationships/hyperlink" Target="https://www.peoplematters.in/article/strategic-hr/what-we-want-most-from-hr-in-2022-the-business-leaders-speak-32117?utm_source=chatgpt.com" TargetMode="External"/><Relationship Id="rId2" Type="http://schemas.openxmlformats.org/officeDocument/2006/relationships/hyperlink" Target="https://www.bmwgroup.com/en/report/2021/bmw-group-report/diversity-and-responsibility/index.html?utm_source=chatgpt.com" TargetMode="External"/><Relationship Id="rId1" Type="http://schemas.openxmlformats.org/officeDocument/2006/relationships/slideLayout" Target="../slideLayouts/slideLayout2.xml"/><Relationship Id="rId6" Type="http://schemas.openxmlformats.org/officeDocument/2006/relationships/hyperlink" Target="https://www.bmwgroup.jobs/apac/en/equal-opportunities.html" TargetMode="External"/><Relationship Id="rId5" Type="http://schemas.openxmlformats.org/officeDocument/2006/relationships/hyperlink" Target="https://www.bmwgroup.com/en/report/2024/downloads/BMW-Group-Report-2024-en.pdf?utm_source=chatgpt.com" TargetMode="External"/><Relationship Id="rId4" Type="http://schemas.openxmlformats.org/officeDocument/2006/relationships/hyperlink" Target="https://www.bmwgroup.com/en/sustainability/employees.html?utm_source=chatgpt.com"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peoplematters.in/article/strategic-hr/what-we-want-most-from-hr-in-2022-the-business-leaders-speak-32117?utm_source=chatgpt.com" TargetMode="External"/><Relationship Id="rId2" Type="http://schemas.openxmlformats.org/officeDocument/2006/relationships/hyperlink" Target="https://www.bmwgroup.jobs/apac/en/equal-opportunities.html" TargetMode="External"/><Relationship Id="rId1" Type="http://schemas.openxmlformats.org/officeDocument/2006/relationships/slideLayout" Target="../slideLayouts/slideLayout2.xml"/><Relationship Id="rId4" Type="http://schemas.openxmlformats.org/officeDocument/2006/relationships/hyperlink" Target="https://www.bmwgroup.com/en/company/neue-klasse.html?utm_source=chatgpt.com"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press.bmwgroup.com/global/article/detail/T0445946EN/the-new-talent-campus-at-bmw-group-plant-leipzig%3A-apprenticeships-and-training-under-one-roof?language=en&amp;utm_source=chatgpt.com" TargetMode="External"/><Relationship Id="rId2" Type="http://schemas.openxmlformats.org/officeDocument/2006/relationships/hyperlink" Target="https://www.bmwgroup.com/en/news/general/2024/engine-for-change.html?utm_source=chatgpt.com" TargetMode="External"/><Relationship Id="rId1" Type="http://schemas.openxmlformats.org/officeDocument/2006/relationships/slideLayout" Target="../slideLayouts/slideLayout2.xml"/><Relationship Id="rId4" Type="http://schemas.openxmlformats.org/officeDocument/2006/relationships/hyperlink" Target="https://www.bmwgroup.com/en/report/2024/management-report/index.html?utm_source=chatgpt.com"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bmwgroup.com/en/report/2021/bmw-group-report/diversity-and-responsibility/index.html?utm_source=chatgpt.com" TargetMode="External"/><Relationship Id="rId2" Type="http://schemas.openxmlformats.org/officeDocument/2006/relationships/hyperlink" Target="https://www.bmwgroup.com/content/dam/grpw/websites/bmwgroup_com/company/downloads/en/2025/item8_remunerationsystem_BoM.pdf?utm_source=chatgpt.com" TargetMode="External"/><Relationship Id="rId1" Type="http://schemas.openxmlformats.org/officeDocument/2006/relationships/slideLayout" Target="../slideLayouts/slideLayout2.xml"/><Relationship Id="rId5" Type="http://schemas.openxmlformats.org/officeDocument/2006/relationships/hyperlink" Target="https://www.bmwgroup.com/en/sustainability/employees.html?utm_source=chatgpt.com" TargetMode="External"/><Relationship Id="rId4" Type="http://schemas.openxmlformats.org/officeDocument/2006/relationships/hyperlink" Target="https://www.bmwgroup.com/en/company/leadership-and-governance.html?utm_source=chatgpt.com"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20E17-4C01-796F-2A72-A812D2A57FD4}"/>
              </a:ext>
            </a:extLst>
          </p:cNvPr>
          <p:cNvSpPr>
            <a:spLocks noGrp="1"/>
          </p:cNvSpPr>
          <p:nvPr>
            <p:ph type="ctrTitle"/>
          </p:nvPr>
        </p:nvSpPr>
        <p:spPr>
          <a:xfrm>
            <a:off x="1595269" y="165841"/>
            <a:ext cx="9001462" cy="2387600"/>
          </a:xfrm>
        </p:spPr>
        <p:txBody>
          <a:bodyPr/>
          <a:lstStyle/>
          <a:p>
            <a:r>
              <a:rPr lang="en-US" dirty="0">
                <a:effectLst/>
              </a:rPr>
              <a:t>Human capital management</a:t>
            </a:r>
            <a:br>
              <a:rPr lang="en-GB" dirty="0">
                <a:effectLst/>
              </a:rPr>
            </a:br>
            <a:endParaRPr lang="en-GB" dirty="0"/>
          </a:p>
        </p:txBody>
      </p:sp>
      <p:sp>
        <p:nvSpPr>
          <p:cNvPr id="3" name="Subtitle 2">
            <a:extLst>
              <a:ext uri="{FF2B5EF4-FFF2-40B4-BE49-F238E27FC236}">
                <a16:creationId xmlns:a16="http://schemas.microsoft.com/office/drawing/2014/main" id="{5E4EA445-314E-074E-3761-B7D4326E1A82}"/>
              </a:ext>
            </a:extLst>
          </p:cNvPr>
          <p:cNvSpPr>
            <a:spLocks noGrp="1"/>
          </p:cNvSpPr>
          <p:nvPr>
            <p:ph type="subTitle" idx="1"/>
          </p:nvPr>
        </p:nvSpPr>
        <p:spPr>
          <a:xfrm>
            <a:off x="4943878" y="2259436"/>
            <a:ext cx="9001462" cy="888498"/>
          </a:xfrm>
        </p:spPr>
        <p:txBody>
          <a:bodyPr>
            <a:normAutofit fontScale="92500" lnSpcReduction="10000"/>
          </a:bodyPr>
          <a:lstStyle/>
          <a:p>
            <a:r>
              <a:rPr lang="en-US" sz="5400" b="1" dirty="0"/>
              <a:t>BMW </a:t>
            </a:r>
            <a:endParaRPr lang="en-GB" sz="5400" b="1" dirty="0"/>
          </a:p>
        </p:txBody>
      </p:sp>
      <p:pic>
        <p:nvPicPr>
          <p:cNvPr id="5" name="Picture 4">
            <a:extLst>
              <a:ext uri="{FF2B5EF4-FFF2-40B4-BE49-F238E27FC236}">
                <a16:creationId xmlns:a16="http://schemas.microsoft.com/office/drawing/2014/main" id="{AF4187EE-57F4-06E7-3BDA-9845122262A8}"/>
              </a:ext>
            </a:extLst>
          </p:cNvPr>
          <p:cNvPicPr>
            <a:picLocks noChangeAspect="1"/>
          </p:cNvPicPr>
          <p:nvPr/>
        </p:nvPicPr>
        <p:blipFill>
          <a:blip r:embed="rId2"/>
          <a:stretch>
            <a:fillRect/>
          </a:stretch>
        </p:blipFill>
        <p:spPr>
          <a:xfrm>
            <a:off x="0" y="2034122"/>
            <a:ext cx="6990735" cy="4658037"/>
          </a:xfrm>
          <a:prstGeom prst="rect">
            <a:avLst/>
          </a:prstGeom>
        </p:spPr>
      </p:pic>
      <p:sp>
        <p:nvSpPr>
          <p:cNvPr id="4" name="Subtitle 2">
            <a:extLst>
              <a:ext uri="{FF2B5EF4-FFF2-40B4-BE49-F238E27FC236}">
                <a16:creationId xmlns:a16="http://schemas.microsoft.com/office/drawing/2014/main" id="{D20FD78B-F904-1567-1B7E-9B1C79D7EA63}"/>
              </a:ext>
            </a:extLst>
          </p:cNvPr>
          <p:cNvSpPr txBox="1">
            <a:spLocks/>
          </p:cNvSpPr>
          <p:nvPr/>
        </p:nvSpPr>
        <p:spPr>
          <a:xfrm>
            <a:off x="4943878" y="3429000"/>
            <a:ext cx="9001462" cy="2432153"/>
          </a:xfrm>
          <a:prstGeom prst="rect">
            <a:avLst/>
          </a:prstGeom>
        </p:spPr>
        <p:txBody>
          <a:bodyPr vert="horz" lIns="91440" tIns="45720" rIns="91440" bIns="45720" rtlCol="0">
            <a:normAutofit fontScale="92500" lnSpcReduction="10000"/>
          </a:bodyPr>
          <a:lstStyle>
            <a:lvl1pPr marL="0" indent="0" algn="ctr" defTabSz="914400" rtl="0" eaLnBrk="1" latinLnBrk="0" hangingPunct="1">
              <a:lnSpc>
                <a:spcPct val="120000"/>
              </a:lnSpc>
              <a:spcBef>
                <a:spcPts val="1000"/>
              </a:spcBef>
              <a:buFont typeface="Arial" panose="020B0604020202020204" pitchFamily="34" charset="0"/>
              <a:buNone/>
              <a:defRPr sz="2400" kern="1200">
                <a:solidFill>
                  <a:schemeClr val="tx1"/>
                </a:solidFill>
                <a:effectLst>
                  <a:outerShdw blurRad="50800" dist="38100" dir="2700000" algn="tl" rotWithShape="0">
                    <a:srgbClr val="000000">
                      <a:alpha val="48000"/>
                    </a:srgbClr>
                  </a:outerShdw>
                </a:effectLst>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effectLst>
                  <a:outerShdw blurRad="50800" dist="38100" dir="2700000" algn="tl" rotWithShape="0">
                    <a:srgbClr val="000000">
                      <a:alpha val="48000"/>
                    </a:srgbClr>
                  </a:outerShdw>
                </a:effectLst>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effectLst>
                  <a:outerShdw blurRad="50800" dist="38100" dir="2700000" algn="tl" rotWithShape="0">
                    <a:srgbClr val="000000">
                      <a:alpha val="48000"/>
                    </a:srgbClr>
                  </a:outerShdw>
                </a:effectLst>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2860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7432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2004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657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r>
              <a:rPr lang="en-US" dirty="0"/>
              <a:t>Name:</a:t>
            </a:r>
          </a:p>
          <a:p>
            <a:r>
              <a:rPr lang="en-US" dirty="0"/>
              <a:t>Patel </a:t>
            </a:r>
            <a:r>
              <a:rPr lang="en-US" dirty="0" err="1"/>
              <a:t>Harikrushna</a:t>
            </a:r>
            <a:r>
              <a:rPr lang="en-US" dirty="0"/>
              <a:t> (2432869)</a:t>
            </a:r>
          </a:p>
          <a:p>
            <a:r>
              <a:rPr lang="en-US" dirty="0"/>
              <a:t>Dipak Malde (2506701)</a:t>
            </a:r>
          </a:p>
          <a:p>
            <a:r>
              <a:rPr lang="en-US" dirty="0"/>
              <a:t>Mikal Shil (2434307)</a:t>
            </a:r>
          </a:p>
          <a:p>
            <a:r>
              <a:rPr lang="en-US" dirty="0"/>
              <a:t>Parth </a:t>
            </a:r>
            <a:r>
              <a:rPr lang="en-US" dirty="0" err="1"/>
              <a:t>Bhingradiya</a:t>
            </a:r>
            <a:r>
              <a:rPr lang="en-US" dirty="0"/>
              <a:t> (2505862)</a:t>
            </a:r>
            <a:endParaRPr lang="en-GB" dirty="0"/>
          </a:p>
        </p:txBody>
      </p:sp>
    </p:spTree>
    <p:extLst>
      <p:ext uri="{BB962C8B-B14F-4D97-AF65-F5344CB8AC3E}">
        <p14:creationId xmlns:p14="http://schemas.microsoft.com/office/powerpoint/2010/main" val="1710979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59797B-13D0-1588-64EB-F5396F4B6515}"/>
              </a:ext>
            </a:extLst>
          </p:cNvPr>
          <p:cNvSpPr>
            <a:spLocks noGrp="1"/>
          </p:cNvSpPr>
          <p:nvPr>
            <p:ph idx="1"/>
          </p:nvPr>
        </p:nvSpPr>
        <p:spPr>
          <a:xfrm>
            <a:off x="3195181" y="414747"/>
            <a:ext cx="6627547" cy="2249794"/>
          </a:xfrm>
        </p:spPr>
        <p:txBody>
          <a:bodyPr/>
          <a:lstStyle/>
          <a:p>
            <a:pPr marL="0" indent="0">
              <a:buNone/>
            </a:pPr>
            <a:r>
              <a:rPr lang="en-US" b="1" dirty="0">
                <a:effectLst/>
              </a:rPr>
              <a:t>Topic 1:Performance and Management</a:t>
            </a:r>
            <a:endParaRPr lang="en-GB" dirty="0">
              <a:effectLst/>
            </a:endParaRPr>
          </a:p>
          <a:p>
            <a:endParaRPr lang="en-GB" dirty="0"/>
          </a:p>
        </p:txBody>
      </p:sp>
      <p:pic>
        <p:nvPicPr>
          <p:cNvPr id="5" name="Picture 4">
            <a:extLst>
              <a:ext uri="{FF2B5EF4-FFF2-40B4-BE49-F238E27FC236}">
                <a16:creationId xmlns:a16="http://schemas.microsoft.com/office/drawing/2014/main" id="{4E20C09B-73D6-AFEC-C029-B42FF2E27A1F}"/>
              </a:ext>
            </a:extLst>
          </p:cNvPr>
          <p:cNvPicPr>
            <a:picLocks noChangeAspect="1"/>
          </p:cNvPicPr>
          <p:nvPr/>
        </p:nvPicPr>
        <p:blipFill>
          <a:blip r:embed="rId2"/>
          <a:stretch>
            <a:fillRect/>
          </a:stretch>
        </p:blipFill>
        <p:spPr>
          <a:xfrm>
            <a:off x="0" y="1768836"/>
            <a:ext cx="12191999" cy="5161900"/>
          </a:xfrm>
          <a:prstGeom prst="rect">
            <a:avLst/>
          </a:prstGeom>
        </p:spPr>
      </p:pic>
    </p:spTree>
    <p:extLst>
      <p:ext uri="{BB962C8B-B14F-4D97-AF65-F5344CB8AC3E}">
        <p14:creationId xmlns:p14="http://schemas.microsoft.com/office/powerpoint/2010/main" val="4240974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54869-129C-B5F7-3E20-76E323EA0F5B}"/>
              </a:ext>
            </a:extLst>
          </p:cNvPr>
          <p:cNvSpPr>
            <a:spLocks noGrp="1"/>
          </p:cNvSpPr>
          <p:nvPr>
            <p:ph type="title"/>
          </p:nvPr>
        </p:nvSpPr>
        <p:spPr/>
        <p:txBody>
          <a:bodyPr/>
          <a:lstStyle/>
          <a:p>
            <a:r>
              <a:rPr lang="en-US" dirty="0">
                <a:effectLst/>
              </a:rPr>
              <a:t>Practices and Polices of HR</a:t>
            </a:r>
            <a:br>
              <a:rPr lang="en-GB" dirty="0">
                <a:effectLst/>
              </a:rPr>
            </a:br>
            <a:endParaRPr lang="en-GB" dirty="0"/>
          </a:p>
        </p:txBody>
      </p:sp>
      <p:sp>
        <p:nvSpPr>
          <p:cNvPr id="3" name="Content Placeholder 2">
            <a:extLst>
              <a:ext uri="{FF2B5EF4-FFF2-40B4-BE49-F238E27FC236}">
                <a16:creationId xmlns:a16="http://schemas.microsoft.com/office/drawing/2014/main" id="{7B43F091-7021-FF52-CA34-726CC31BFB37}"/>
              </a:ext>
            </a:extLst>
          </p:cNvPr>
          <p:cNvSpPr>
            <a:spLocks noGrp="1"/>
          </p:cNvSpPr>
          <p:nvPr>
            <p:ph idx="1"/>
          </p:nvPr>
        </p:nvSpPr>
        <p:spPr>
          <a:xfrm>
            <a:off x="913795" y="2096064"/>
            <a:ext cx="5703315" cy="3695136"/>
          </a:xfrm>
        </p:spPr>
        <p:txBody>
          <a:bodyPr>
            <a:normAutofit fontScale="70000" lnSpcReduction="20000"/>
          </a:bodyPr>
          <a:lstStyle/>
          <a:p>
            <a:pPr lvl="0"/>
            <a:r>
              <a:rPr lang="en-GB" dirty="0">
                <a:effectLst/>
              </a:rPr>
              <a:t>In BMW, the human resources often practice strategies that focus on talent sourcing (BMW Group, 2021) </a:t>
            </a:r>
          </a:p>
          <a:p>
            <a:pPr lvl="0"/>
            <a:r>
              <a:rPr lang="en-GB" dirty="0">
                <a:effectLst/>
              </a:rPr>
              <a:t>By the end of 2024, the company had employed more than 159,104 people globally (BMW Group, 2021) </a:t>
            </a:r>
          </a:p>
          <a:p>
            <a:pPr lvl="0"/>
            <a:r>
              <a:rPr lang="en-GB" dirty="0">
                <a:effectLst/>
              </a:rPr>
              <a:t>Like other car giants, the HR function here essentially supports career development, recruitment and performance management, along with training, aiming to nurture employees’ potential and ensure long-term retention</a:t>
            </a:r>
          </a:p>
          <a:p>
            <a:pPr lvl="0"/>
            <a:r>
              <a:rPr lang="en-GB" dirty="0">
                <a:effectLst/>
              </a:rPr>
              <a:t>BMW Group (2021) Identified that BMW here promotes equality in the form of equal opportunities, diversity and internal mobility</a:t>
            </a:r>
          </a:p>
          <a:p>
            <a:pPr lvl="0"/>
            <a:r>
              <a:rPr lang="en-GB" dirty="0">
                <a:effectLst/>
              </a:rPr>
              <a:t>There are policies pertaining to  gender balance, equal pay, and career development, especially for underrepresented groups</a:t>
            </a:r>
          </a:p>
          <a:p>
            <a:endParaRPr lang="en-GB" dirty="0"/>
          </a:p>
        </p:txBody>
      </p:sp>
      <p:pic>
        <p:nvPicPr>
          <p:cNvPr id="5" name="Picture 4">
            <a:extLst>
              <a:ext uri="{FF2B5EF4-FFF2-40B4-BE49-F238E27FC236}">
                <a16:creationId xmlns:a16="http://schemas.microsoft.com/office/drawing/2014/main" id="{00B5AF8E-8B9C-3C08-5656-0FF2AF5E6974}"/>
              </a:ext>
            </a:extLst>
          </p:cNvPr>
          <p:cNvPicPr>
            <a:picLocks noChangeAspect="1"/>
          </p:cNvPicPr>
          <p:nvPr/>
        </p:nvPicPr>
        <p:blipFill>
          <a:blip r:embed="rId3"/>
          <a:stretch>
            <a:fillRect/>
          </a:stretch>
        </p:blipFill>
        <p:spPr>
          <a:xfrm>
            <a:off x="7128388" y="1860236"/>
            <a:ext cx="4935794" cy="3061844"/>
          </a:xfrm>
          <a:prstGeom prst="rect">
            <a:avLst/>
          </a:prstGeom>
        </p:spPr>
      </p:pic>
    </p:spTree>
    <p:extLst>
      <p:ext uri="{BB962C8B-B14F-4D97-AF65-F5344CB8AC3E}">
        <p14:creationId xmlns:p14="http://schemas.microsoft.com/office/powerpoint/2010/main" val="2374643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1D571-31F2-7332-DE8B-B1EA0EE6B236}"/>
              </a:ext>
            </a:extLst>
          </p:cNvPr>
          <p:cNvSpPr>
            <a:spLocks noGrp="1"/>
          </p:cNvSpPr>
          <p:nvPr>
            <p:ph type="title"/>
          </p:nvPr>
        </p:nvSpPr>
        <p:spPr/>
        <p:txBody>
          <a:bodyPr/>
          <a:lstStyle/>
          <a:p>
            <a:r>
              <a:rPr lang="en-US" dirty="0">
                <a:effectLst/>
              </a:rPr>
              <a:t>Role of the line managers</a:t>
            </a:r>
            <a:br>
              <a:rPr lang="en-GB" dirty="0">
                <a:effectLst/>
              </a:rPr>
            </a:br>
            <a:endParaRPr lang="en-GB" dirty="0"/>
          </a:p>
        </p:txBody>
      </p:sp>
      <p:sp>
        <p:nvSpPr>
          <p:cNvPr id="3" name="Content Placeholder 2">
            <a:extLst>
              <a:ext uri="{FF2B5EF4-FFF2-40B4-BE49-F238E27FC236}">
                <a16:creationId xmlns:a16="http://schemas.microsoft.com/office/drawing/2014/main" id="{79F5979F-47ED-A186-0966-51F8367ABC1F}"/>
              </a:ext>
            </a:extLst>
          </p:cNvPr>
          <p:cNvSpPr>
            <a:spLocks noGrp="1"/>
          </p:cNvSpPr>
          <p:nvPr>
            <p:ph idx="1"/>
          </p:nvPr>
        </p:nvSpPr>
        <p:spPr>
          <a:xfrm>
            <a:off x="913795" y="2096064"/>
            <a:ext cx="7217482" cy="3695136"/>
          </a:xfrm>
        </p:spPr>
        <p:txBody>
          <a:bodyPr>
            <a:normAutofit fontScale="85000" lnSpcReduction="10000"/>
          </a:bodyPr>
          <a:lstStyle/>
          <a:p>
            <a:pPr lvl="0"/>
            <a:r>
              <a:rPr lang="en-GB" dirty="0">
                <a:effectLst/>
              </a:rPr>
              <a:t>Like many, at BMW the line managers are required to serve a certain vital link between the hierarchies. It happens to be a vital link between senior leadership, HR, and front-line employees BMW Group. (2025) . </a:t>
            </a:r>
          </a:p>
          <a:p>
            <a:pPr lvl="0"/>
            <a:r>
              <a:rPr lang="en-GB" dirty="0">
                <a:effectLst/>
              </a:rPr>
              <a:t>They are often required to implement crucial HR policies, and consider overseeing performance and development, and guide teams to meet production and quality standards </a:t>
            </a:r>
            <a:r>
              <a:rPr lang="en-IN" dirty="0">
                <a:effectLst/>
              </a:rPr>
              <a:t>BMW Group. (2025) </a:t>
            </a:r>
            <a:endParaRPr lang="en-GB" dirty="0">
              <a:effectLst/>
            </a:endParaRPr>
          </a:p>
          <a:p>
            <a:pPr lvl="0"/>
            <a:r>
              <a:rPr lang="en-GB" dirty="0">
                <a:effectLst/>
              </a:rPr>
              <a:t>Moreover, in BMW&lt; line managers are required to facilitate training, mentorship and feedback, helping employees grow and adapt, especially important as BMW transitions towards electric and digital mobility </a:t>
            </a:r>
            <a:r>
              <a:rPr lang="en-IN" dirty="0">
                <a:effectLst/>
              </a:rPr>
              <a:t>BMW Group. (2025) </a:t>
            </a:r>
            <a:endParaRPr lang="en-GB" dirty="0">
              <a:effectLst/>
            </a:endParaRPr>
          </a:p>
          <a:p>
            <a:endParaRPr lang="en-GB" dirty="0"/>
          </a:p>
        </p:txBody>
      </p:sp>
      <p:pic>
        <p:nvPicPr>
          <p:cNvPr id="5" name="Picture 4">
            <a:extLst>
              <a:ext uri="{FF2B5EF4-FFF2-40B4-BE49-F238E27FC236}">
                <a16:creationId xmlns:a16="http://schemas.microsoft.com/office/drawing/2014/main" id="{1F546D79-8547-5C4B-674B-A892B70BE60C}"/>
              </a:ext>
            </a:extLst>
          </p:cNvPr>
          <p:cNvPicPr>
            <a:picLocks noChangeAspect="1"/>
          </p:cNvPicPr>
          <p:nvPr/>
        </p:nvPicPr>
        <p:blipFill>
          <a:blip r:embed="rId3"/>
          <a:stretch>
            <a:fillRect/>
          </a:stretch>
        </p:blipFill>
        <p:spPr>
          <a:xfrm>
            <a:off x="8032955" y="1842144"/>
            <a:ext cx="4159045" cy="3695136"/>
          </a:xfrm>
          <a:prstGeom prst="rect">
            <a:avLst/>
          </a:prstGeom>
        </p:spPr>
      </p:pic>
    </p:spTree>
    <p:extLst>
      <p:ext uri="{BB962C8B-B14F-4D97-AF65-F5344CB8AC3E}">
        <p14:creationId xmlns:p14="http://schemas.microsoft.com/office/powerpoint/2010/main" val="2569389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B59A2-A1CC-E8B0-869E-5547CC7A3769}"/>
              </a:ext>
            </a:extLst>
          </p:cNvPr>
          <p:cNvSpPr>
            <a:spLocks noGrp="1"/>
          </p:cNvSpPr>
          <p:nvPr>
            <p:ph type="title"/>
          </p:nvPr>
        </p:nvSpPr>
        <p:spPr/>
        <p:txBody>
          <a:bodyPr/>
          <a:lstStyle/>
          <a:p>
            <a:r>
              <a:rPr lang="en-IN" dirty="0">
                <a:effectLst/>
              </a:rPr>
              <a:t>Strategic alignment of HR practices with company goals </a:t>
            </a:r>
            <a:endParaRPr lang="en-GB" dirty="0"/>
          </a:p>
        </p:txBody>
      </p:sp>
      <p:sp>
        <p:nvSpPr>
          <p:cNvPr id="3" name="Content Placeholder 2">
            <a:extLst>
              <a:ext uri="{FF2B5EF4-FFF2-40B4-BE49-F238E27FC236}">
                <a16:creationId xmlns:a16="http://schemas.microsoft.com/office/drawing/2014/main" id="{EAD2BAF5-E629-C9E6-F2AE-201EBCC6E892}"/>
              </a:ext>
            </a:extLst>
          </p:cNvPr>
          <p:cNvSpPr>
            <a:spLocks noGrp="1"/>
          </p:cNvSpPr>
          <p:nvPr>
            <p:ph idx="1"/>
          </p:nvPr>
        </p:nvSpPr>
        <p:spPr/>
        <p:txBody>
          <a:bodyPr>
            <a:normAutofit fontScale="85000" lnSpcReduction="10000"/>
          </a:bodyPr>
          <a:lstStyle/>
          <a:p>
            <a:pPr lvl="0"/>
            <a:r>
              <a:rPr lang="en-GB" dirty="0">
                <a:effectLst/>
              </a:rPr>
              <a:t>The objective of the company, is to create strategies to cater to the need of innovation, sustainable mobility, high quality and global competitiveness BMW Group. (2025) Employees</a:t>
            </a:r>
          </a:p>
          <a:p>
            <a:pPr lvl="0"/>
            <a:r>
              <a:rPr lang="en-GB" dirty="0">
                <a:effectLst/>
              </a:rPr>
              <a:t>In this tandem, the HR functions supports a certain continual upskilling and learning, which is rudimentary as BMW ramps up electric drivetrain production, and the transition to its upcoming “NEUE KLASSE” product lineup BMW Group. (2025, Employees)</a:t>
            </a:r>
          </a:p>
          <a:p>
            <a:pPr lvl="0"/>
            <a:r>
              <a:rPr lang="en-GB" dirty="0">
                <a:effectLst/>
              </a:rPr>
              <a:t>Hence, it is identified that the HR function here supports, the continual learning and development through comprehensive workforce planning, diversity &amp; inclusion initiatives, and talent development (BMW Group. (2025, Employees)</a:t>
            </a:r>
          </a:p>
          <a:p>
            <a:pPr lvl="0"/>
            <a:r>
              <a:rPr lang="en-GB" dirty="0">
                <a:effectLst/>
              </a:rPr>
              <a:t>Hence, BMW assures the fact that it has the human capital to drive technological change, product excellence, and agile responses to market demands BMW Group. (2025, Employees)</a:t>
            </a:r>
          </a:p>
          <a:p>
            <a:endParaRPr lang="en-GB" dirty="0"/>
          </a:p>
        </p:txBody>
      </p:sp>
    </p:spTree>
    <p:extLst>
      <p:ext uri="{BB962C8B-B14F-4D97-AF65-F5344CB8AC3E}">
        <p14:creationId xmlns:p14="http://schemas.microsoft.com/office/powerpoint/2010/main" val="1353355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882BE-83B5-9FCB-04A4-C591BA76912D}"/>
              </a:ext>
            </a:extLst>
          </p:cNvPr>
          <p:cNvSpPr>
            <a:spLocks noGrp="1"/>
          </p:cNvSpPr>
          <p:nvPr>
            <p:ph type="title"/>
          </p:nvPr>
        </p:nvSpPr>
        <p:spPr/>
        <p:txBody>
          <a:bodyPr/>
          <a:lstStyle/>
          <a:p>
            <a:r>
              <a:rPr lang="en-IN" dirty="0">
                <a:effectLst/>
              </a:rPr>
              <a:t>Key HR challenges faced by the company</a:t>
            </a:r>
            <a:endParaRPr lang="en-GB" dirty="0"/>
          </a:p>
        </p:txBody>
      </p:sp>
      <p:sp>
        <p:nvSpPr>
          <p:cNvPr id="3" name="Content Placeholder 2">
            <a:extLst>
              <a:ext uri="{FF2B5EF4-FFF2-40B4-BE49-F238E27FC236}">
                <a16:creationId xmlns:a16="http://schemas.microsoft.com/office/drawing/2014/main" id="{E814EFA7-C51A-892D-52F3-F94FAB94C1F0}"/>
              </a:ext>
            </a:extLst>
          </p:cNvPr>
          <p:cNvSpPr>
            <a:spLocks noGrp="1"/>
          </p:cNvSpPr>
          <p:nvPr>
            <p:ph idx="1"/>
          </p:nvPr>
        </p:nvSpPr>
        <p:spPr/>
        <p:txBody>
          <a:bodyPr>
            <a:normAutofit fontScale="92500"/>
          </a:bodyPr>
          <a:lstStyle/>
          <a:p>
            <a:pPr lvl="0"/>
            <a:r>
              <a:rPr lang="en-IN" dirty="0">
                <a:effectLst/>
              </a:rPr>
              <a:t>The challenges in BMW are persisting, as the auto industry shifts to electrification, automation, and digitalization (BMW Group. (2025) </a:t>
            </a:r>
            <a:r>
              <a:rPr lang="en-IN" i="1" dirty="0">
                <a:effectLst/>
              </a:rPr>
              <a:t>BMW Group Report 2024)</a:t>
            </a:r>
            <a:endParaRPr lang="en-GB" dirty="0">
              <a:effectLst/>
            </a:endParaRPr>
          </a:p>
          <a:p>
            <a:pPr lvl="0"/>
            <a:r>
              <a:rPr lang="en-IN" dirty="0">
                <a:effectLst/>
              </a:rPr>
              <a:t>Skill shortage, particularly during its recent transition towards EV production, battery assembly, and high-voltage systems, is evident </a:t>
            </a:r>
            <a:endParaRPr lang="en-GB" dirty="0">
              <a:effectLst/>
            </a:endParaRPr>
          </a:p>
          <a:p>
            <a:pPr lvl="0"/>
            <a:r>
              <a:rPr lang="en-IN" dirty="0">
                <a:effectLst/>
              </a:rPr>
              <a:t>Moreover, it is witnessed that workforce transformation comes with resistance: many long-tenured production workers fear job insecurity as roles change or become automated</a:t>
            </a:r>
            <a:endParaRPr lang="en-GB" dirty="0">
              <a:effectLst/>
            </a:endParaRPr>
          </a:p>
          <a:p>
            <a:pPr lvl="0"/>
            <a:r>
              <a:rPr lang="en-IN" dirty="0">
                <a:effectLst/>
              </a:rPr>
              <a:t>Hence, it could be comprehended that global economic uncertainty and cost pressures weigh on hiring and retention (BMW Group. (2025) </a:t>
            </a:r>
            <a:r>
              <a:rPr lang="en-IN" i="1" dirty="0">
                <a:effectLst/>
              </a:rPr>
              <a:t>BMW Group Report 2024)</a:t>
            </a:r>
            <a:endParaRPr lang="en-GB" dirty="0">
              <a:effectLst/>
            </a:endParaRPr>
          </a:p>
          <a:p>
            <a:endParaRPr lang="en-GB" dirty="0"/>
          </a:p>
        </p:txBody>
      </p:sp>
    </p:spTree>
    <p:extLst>
      <p:ext uri="{BB962C8B-B14F-4D97-AF65-F5344CB8AC3E}">
        <p14:creationId xmlns:p14="http://schemas.microsoft.com/office/powerpoint/2010/main" val="2159706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7E7E9-9F49-FBEB-6DCE-7A588725A921}"/>
              </a:ext>
            </a:extLst>
          </p:cNvPr>
          <p:cNvSpPr>
            <a:spLocks noGrp="1"/>
          </p:cNvSpPr>
          <p:nvPr>
            <p:ph type="title"/>
          </p:nvPr>
        </p:nvSpPr>
        <p:spPr/>
        <p:txBody>
          <a:bodyPr/>
          <a:lstStyle/>
          <a:p>
            <a:r>
              <a:rPr lang="en-US" dirty="0">
                <a:effectLst/>
              </a:rPr>
              <a:t>Recommendation</a:t>
            </a:r>
            <a:br>
              <a:rPr lang="en-GB" dirty="0">
                <a:effectLst/>
              </a:rPr>
            </a:br>
            <a:endParaRPr lang="en-GB" dirty="0"/>
          </a:p>
        </p:txBody>
      </p:sp>
      <p:sp>
        <p:nvSpPr>
          <p:cNvPr id="3" name="Content Placeholder 2">
            <a:extLst>
              <a:ext uri="{FF2B5EF4-FFF2-40B4-BE49-F238E27FC236}">
                <a16:creationId xmlns:a16="http://schemas.microsoft.com/office/drawing/2014/main" id="{1891894B-4ED6-FD5F-92D5-0810D212B2D8}"/>
              </a:ext>
            </a:extLst>
          </p:cNvPr>
          <p:cNvSpPr>
            <a:spLocks noGrp="1"/>
          </p:cNvSpPr>
          <p:nvPr>
            <p:ph idx="1"/>
          </p:nvPr>
        </p:nvSpPr>
        <p:spPr/>
        <p:txBody>
          <a:bodyPr>
            <a:normAutofit fontScale="92500" lnSpcReduction="10000"/>
          </a:bodyPr>
          <a:lstStyle/>
          <a:p>
            <a:pPr lvl="0"/>
            <a:r>
              <a:rPr lang="en-IN" dirty="0">
                <a:effectLst/>
              </a:rPr>
              <a:t>In order to address challenges, </a:t>
            </a:r>
            <a:r>
              <a:rPr lang="en-GB" dirty="0">
                <a:effectLst/>
              </a:rPr>
              <a:t>BMW should consider expanding its strategic upskilling and reskilling programmes, which are seen, especially focused on EV, battery tech, software, automation, and data analytics skills</a:t>
            </a:r>
          </a:p>
          <a:p>
            <a:pPr lvl="0"/>
            <a:r>
              <a:rPr lang="en-GB" dirty="0">
                <a:effectLst/>
              </a:rPr>
              <a:t>It must consider the future workforce roadmap, including regular skills audits and tailored learning paths</a:t>
            </a:r>
          </a:p>
          <a:p>
            <a:pPr lvl="0"/>
            <a:r>
              <a:rPr lang="en-GB" dirty="0">
                <a:effectLst/>
              </a:rPr>
              <a:t>It may contemplate introducing job-transition support and mentorship programmes for legacy staff to reduce fear and increase retention</a:t>
            </a:r>
          </a:p>
          <a:p>
            <a:pPr lvl="0"/>
            <a:r>
              <a:rPr lang="en-GB" dirty="0">
                <a:effectLst/>
              </a:rPr>
              <a:t>It could help BMW to establish global change-management initiatives and cross-site communication to align diverse teams during transformation. Finally, adopt data-driven HR metrics </a:t>
            </a:r>
          </a:p>
          <a:p>
            <a:endParaRPr lang="en-GB" dirty="0"/>
          </a:p>
        </p:txBody>
      </p:sp>
    </p:spTree>
    <p:extLst>
      <p:ext uri="{BB962C8B-B14F-4D97-AF65-F5344CB8AC3E}">
        <p14:creationId xmlns:p14="http://schemas.microsoft.com/office/powerpoint/2010/main" val="3607072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250AD41-A0EA-4974-AF3F-9CB956969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2F3FE-B393-0C81-3E58-1614B30FE95A}"/>
              </a:ext>
            </a:extLst>
          </p:cNvPr>
          <p:cNvSpPr>
            <a:spLocks noGrp="1"/>
          </p:cNvSpPr>
          <p:nvPr>
            <p:ph type="title"/>
          </p:nvPr>
        </p:nvSpPr>
        <p:spPr>
          <a:xfrm>
            <a:off x="796212" y="4551037"/>
            <a:ext cx="10599576" cy="1168638"/>
          </a:xfrm>
        </p:spPr>
        <p:txBody>
          <a:bodyPr vert="horz" lIns="91440" tIns="45720" rIns="91440" bIns="45720" rtlCol="0" anchor="b">
            <a:normAutofit/>
          </a:bodyPr>
          <a:lstStyle/>
          <a:p>
            <a:r>
              <a:rPr lang="en-US" sz="3700"/>
              <a:t>Concluding the segment</a:t>
            </a:r>
            <a:br>
              <a:rPr lang="en-US" sz="3700"/>
            </a:br>
            <a:endParaRPr lang="en-US" sz="3700"/>
          </a:p>
        </p:txBody>
      </p:sp>
      <p:sp>
        <p:nvSpPr>
          <p:cNvPr id="17" name="Rectangle 16">
            <a:extLst>
              <a:ext uri="{FF2B5EF4-FFF2-40B4-BE49-F238E27FC236}">
                <a16:creationId xmlns:a16="http://schemas.microsoft.com/office/drawing/2014/main" id="{449F20D7-4DA5-403A-A81A-2808DFB078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7" cy="421269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3">
            <a:extLst>
              <a:ext uri="{FF2B5EF4-FFF2-40B4-BE49-F238E27FC236}">
                <a16:creationId xmlns:a16="http://schemas.microsoft.com/office/drawing/2014/main" id="{E8196153-89FE-7D93-CA3B-B956D1546EEB}"/>
              </a:ext>
            </a:extLst>
          </p:cNvPr>
          <p:cNvGraphicFramePr>
            <a:graphicFrameLocks/>
          </p:cNvGraphicFramePr>
          <p:nvPr>
            <p:extLst>
              <p:ext uri="{D42A27DB-BD31-4B8C-83A1-F6EECF244321}">
                <p14:modId xmlns:p14="http://schemas.microsoft.com/office/powerpoint/2010/main" val="2388477969"/>
              </p:ext>
            </p:extLst>
          </p:nvPr>
        </p:nvGraphicFramePr>
        <p:xfrm>
          <a:off x="497632" y="767196"/>
          <a:ext cx="11196733" cy="2859273"/>
        </p:xfrm>
        <a:graphic>
          <a:graphicData uri="http://schemas.openxmlformats.org/drawingml/2006/table">
            <a:tbl>
              <a:tblPr firstRow="1" firstCol="1" bandRow="1">
                <a:tableStyleId>{5C22544A-7EE6-4342-B048-85BDC9FD1C3A}</a:tableStyleId>
              </a:tblPr>
              <a:tblGrid>
                <a:gridCol w="890577">
                  <a:extLst>
                    <a:ext uri="{9D8B030D-6E8A-4147-A177-3AD203B41FA5}">
                      <a16:colId xmlns:a16="http://schemas.microsoft.com/office/drawing/2014/main" val="2841599927"/>
                    </a:ext>
                  </a:extLst>
                </a:gridCol>
                <a:gridCol w="2282899">
                  <a:extLst>
                    <a:ext uri="{9D8B030D-6E8A-4147-A177-3AD203B41FA5}">
                      <a16:colId xmlns:a16="http://schemas.microsoft.com/office/drawing/2014/main" val="705524320"/>
                    </a:ext>
                  </a:extLst>
                </a:gridCol>
                <a:gridCol w="4345913">
                  <a:extLst>
                    <a:ext uri="{9D8B030D-6E8A-4147-A177-3AD203B41FA5}">
                      <a16:colId xmlns:a16="http://schemas.microsoft.com/office/drawing/2014/main" val="2047339693"/>
                    </a:ext>
                  </a:extLst>
                </a:gridCol>
                <a:gridCol w="3677344">
                  <a:extLst>
                    <a:ext uri="{9D8B030D-6E8A-4147-A177-3AD203B41FA5}">
                      <a16:colId xmlns:a16="http://schemas.microsoft.com/office/drawing/2014/main" val="495733606"/>
                    </a:ext>
                  </a:extLst>
                </a:gridCol>
              </a:tblGrid>
              <a:tr h="276683">
                <a:tc>
                  <a:txBody>
                    <a:bodyPr/>
                    <a:lstStyle/>
                    <a:p>
                      <a:pPr>
                        <a:lnSpc>
                          <a:spcPct val="107000"/>
                        </a:lnSpc>
                        <a:spcAft>
                          <a:spcPts val="800"/>
                        </a:spcAft>
                        <a:buNone/>
                      </a:pPr>
                      <a:r>
                        <a:rPr lang="en-GB" sz="1500" kern="100">
                          <a:effectLst/>
                        </a:rPr>
                        <a:t>Slide</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Key Focus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BMW Example / Real Context</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Outcome / Insight</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extLst>
                  <a:ext uri="{0D108BD9-81ED-4DB2-BD59-A6C34878D82A}">
                    <a16:rowId xmlns:a16="http://schemas.microsoft.com/office/drawing/2014/main" val="1530083011"/>
                  </a:ext>
                </a:extLst>
              </a:tr>
              <a:tr h="516518">
                <a:tc>
                  <a:txBody>
                    <a:bodyPr/>
                    <a:lstStyle/>
                    <a:p>
                      <a:pPr>
                        <a:lnSpc>
                          <a:spcPct val="107000"/>
                        </a:lnSpc>
                        <a:spcAft>
                          <a:spcPts val="800"/>
                        </a:spcAft>
                        <a:buNone/>
                      </a:pPr>
                      <a:r>
                        <a:rPr lang="en-GB" sz="1500" kern="100">
                          <a:effectLst/>
                        </a:rPr>
                        <a:t>Slide 1</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HR Practices &amp; Policies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159,104 employees globally; focus on development, diversity, equal opportunities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Strong culture, long-term retention, skilled workforce</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extLst>
                  <a:ext uri="{0D108BD9-81ED-4DB2-BD59-A6C34878D82A}">
                    <a16:rowId xmlns:a16="http://schemas.microsoft.com/office/drawing/2014/main" val="1472113205"/>
                  </a:ext>
                </a:extLst>
              </a:tr>
              <a:tr h="516518">
                <a:tc>
                  <a:txBody>
                    <a:bodyPr/>
                    <a:lstStyle/>
                    <a:p>
                      <a:pPr>
                        <a:lnSpc>
                          <a:spcPct val="107000"/>
                        </a:lnSpc>
                        <a:spcAft>
                          <a:spcPts val="800"/>
                        </a:spcAft>
                        <a:buNone/>
                      </a:pPr>
                      <a:r>
                        <a:rPr lang="en-GB" sz="1500" kern="100">
                          <a:effectLst/>
                        </a:rPr>
                        <a:t>Slide 2</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Role of Line Managers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Support training and performance as BMW shifts to EV and digital mobility</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Managers act as coaches driving engagement &amp; productivity</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extLst>
                  <a:ext uri="{0D108BD9-81ED-4DB2-BD59-A6C34878D82A}">
                    <a16:rowId xmlns:a16="http://schemas.microsoft.com/office/drawing/2014/main" val="3939246089"/>
                  </a:ext>
                </a:extLst>
              </a:tr>
              <a:tr h="516518">
                <a:tc>
                  <a:txBody>
                    <a:bodyPr/>
                    <a:lstStyle/>
                    <a:p>
                      <a:pPr>
                        <a:lnSpc>
                          <a:spcPct val="107000"/>
                        </a:lnSpc>
                        <a:spcAft>
                          <a:spcPts val="800"/>
                        </a:spcAft>
                        <a:buNone/>
                      </a:pPr>
                      <a:r>
                        <a:rPr lang="en-GB" sz="1500" kern="100">
                          <a:effectLst/>
                        </a:rPr>
                        <a:t>Slide 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Strategic HR Alignment</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HR enables NEUE KLASSE transformation &amp; EV strategy through skills development</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HR as strategic enabler, not support function</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extLst>
                  <a:ext uri="{0D108BD9-81ED-4DB2-BD59-A6C34878D82A}">
                    <a16:rowId xmlns:a16="http://schemas.microsoft.com/office/drawing/2014/main" val="1213618631"/>
                  </a:ext>
                </a:extLst>
              </a:tr>
              <a:tr h="516518">
                <a:tc>
                  <a:txBody>
                    <a:bodyPr/>
                    <a:lstStyle/>
                    <a:p>
                      <a:pPr>
                        <a:lnSpc>
                          <a:spcPct val="107000"/>
                        </a:lnSpc>
                        <a:spcAft>
                          <a:spcPts val="800"/>
                        </a:spcAft>
                        <a:buNone/>
                      </a:pPr>
                      <a:r>
                        <a:rPr lang="en-GB" sz="1500" kern="100">
                          <a:effectLst/>
                        </a:rPr>
                        <a:t>Slide 4</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HR Challenges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Skills shortage, automation fears, economic pressures, cultural alignment</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Need for reskilling, change management &amp; retention</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extLst>
                  <a:ext uri="{0D108BD9-81ED-4DB2-BD59-A6C34878D82A}">
                    <a16:rowId xmlns:a16="http://schemas.microsoft.com/office/drawing/2014/main" val="2098989475"/>
                  </a:ext>
                </a:extLst>
              </a:tr>
              <a:tr h="516518">
                <a:tc>
                  <a:txBody>
                    <a:bodyPr/>
                    <a:lstStyle/>
                    <a:p>
                      <a:pPr>
                        <a:lnSpc>
                          <a:spcPct val="107000"/>
                        </a:lnSpc>
                        <a:spcAft>
                          <a:spcPts val="800"/>
                        </a:spcAft>
                        <a:buNone/>
                      </a:pPr>
                      <a:r>
                        <a:rPr lang="en-GB" sz="1500" kern="100">
                          <a:effectLst/>
                        </a:rPr>
                        <a:t>Slide 5</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Recommendations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Upskilling programs, change-management, data-driven HR metrics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tc>
                  <a:txBody>
                    <a:bodyPr/>
                    <a:lstStyle/>
                    <a:p>
                      <a:pPr>
                        <a:lnSpc>
                          <a:spcPct val="107000"/>
                        </a:lnSpc>
                        <a:spcAft>
                          <a:spcPts val="800"/>
                        </a:spcAft>
                        <a:buNone/>
                      </a:pPr>
                      <a:r>
                        <a:rPr lang="en-GB" sz="1500" kern="100">
                          <a:effectLst/>
                        </a:rPr>
                        <a:t>Workforce prepared for future mobility &amp; innovation</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1689" marR="91689" marT="0" marB="0"/>
                </a:tc>
                <a:extLst>
                  <a:ext uri="{0D108BD9-81ED-4DB2-BD59-A6C34878D82A}">
                    <a16:rowId xmlns:a16="http://schemas.microsoft.com/office/drawing/2014/main" val="3405552925"/>
                  </a:ext>
                </a:extLst>
              </a:tr>
            </a:tbl>
          </a:graphicData>
        </a:graphic>
      </p:graphicFrame>
    </p:spTree>
    <p:extLst>
      <p:ext uri="{BB962C8B-B14F-4D97-AF65-F5344CB8AC3E}">
        <p14:creationId xmlns:p14="http://schemas.microsoft.com/office/powerpoint/2010/main" val="892133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BA787-5FB0-46EC-00CE-397868BC12D3}"/>
              </a:ext>
            </a:extLst>
          </p:cNvPr>
          <p:cNvSpPr>
            <a:spLocks noGrp="1"/>
          </p:cNvSpPr>
          <p:nvPr>
            <p:ph type="title"/>
          </p:nvPr>
        </p:nvSpPr>
        <p:spPr/>
        <p:txBody>
          <a:bodyPr/>
          <a:lstStyle/>
          <a:p>
            <a:r>
              <a:rPr lang="en-US" dirty="0">
                <a:effectLst/>
              </a:rPr>
              <a:t>Topic 2: Requirement and selection</a:t>
            </a:r>
            <a:br>
              <a:rPr lang="en-GB" dirty="0">
                <a:effectLst/>
              </a:rPr>
            </a:br>
            <a:endParaRPr lang="en-GB" dirty="0"/>
          </a:p>
        </p:txBody>
      </p:sp>
      <p:pic>
        <p:nvPicPr>
          <p:cNvPr id="5" name="Content Placeholder 4">
            <a:extLst>
              <a:ext uri="{FF2B5EF4-FFF2-40B4-BE49-F238E27FC236}">
                <a16:creationId xmlns:a16="http://schemas.microsoft.com/office/drawing/2014/main" id="{D697F3D4-66E5-32FC-53E8-2295A87AC627}"/>
              </a:ext>
            </a:extLst>
          </p:cNvPr>
          <p:cNvPicPr>
            <a:picLocks noGrp="1" noChangeAspect="1"/>
          </p:cNvPicPr>
          <p:nvPr>
            <p:ph idx="1"/>
          </p:nvPr>
        </p:nvPicPr>
        <p:blipFill>
          <a:blip r:embed="rId2"/>
          <a:stretch>
            <a:fillRect/>
          </a:stretch>
        </p:blipFill>
        <p:spPr>
          <a:xfrm>
            <a:off x="0" y="1935920"/>
            <a:ext cx="12192000" cy="4922079"/>
          </a:xfrm>
          <a:prstGeom prst="rect">
            <a:avLst/>
          </a:prstGeom>
        </p:spPr>
      </p:pic>
    </p:spTree>
    <p:extLst>
      <p:ext uri="{BB962C8B-B14F-4D97-AF65-F5344CB8AC3E}">
        <p14:creationId xmlns:p14="http://schemas.microsoft.com/office/powerpoint/2010/main" val="461357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86EEE-9CC3-4AE3-2642-A55EE41900D3}"/>
              </a:ext>
            </a:extLst>
          </p:cNvPr>
          <p:cNvSpPr>
            <a:spLocks noGrp="1"/>
          </p:cNvSpPr>
          <p:nvPr>
            <p:ph type="title"/>
          </p:nvPr>
        </p:nvSpPr>
        <p:spPr/>
        <p:txBody>
          <a:bodyPr/>
          <a:lstStyle/>
          <a:p>
            <a:r>
              <a:rPr lang="en-US" dirty="0">
                <a:effectLst/>
              </a:rPr>
              <a:t>Practices and Polices of HR</a:t>
            </a:r>
            <a:br>
              <a:rPr lang="en-GB" dirty="0">
                <a:effectLst/>
              </a:rPr>
            </a:br>
            <a:endParaRPr lang="en-GB" dirty="0"/>
          </a:p>
        </p:txBody>
      </p:sp>
      <p:sp>
        <p:nvSpPr>
          <p:cNvPr id="3" name="Content Placeholder 2">
            <a:extLst>
              <a:ext uri="{FF2B5EF4-FFF2-40B4-BE49-F238E27FC236}">
                <a16:creationId xmlns:a16="http://schemas.microsoft.com/office/drawing/2014/main" id="{BBB1E43B-4394-FE84-1EAB-3090FD3B6BC4}"/>
              </a:ext>
            </a:extLst>
          </p:cNvPr>
          <p:cNvSpPr>
            <a:spLocks noGrp="1"/>
          </p:cNvSpPr>
          <p:nvPr>
            <p:ph idx="1"/>
          </p:nvPr>
        </p:nvSpPr>
        <p:spPr>
          <a:xfrm>
            <a:off x="913795" y="2096064"/>
            <a:ext cx="3616641" cy="3695136"/>
          </a:xfrm>
        </p:spPr>
        <p:txBody>
          <a:bodyPr>
            <a:normAutofit fontScale="55000" lnSpcReduction="20000"/>
          </a:bodyPr>
          <a:lstStyle/>
          <a:p>
            <a:pPr lvl="0">
              <a:lnSpc>
                <a:spcPct val="170000"/>
              </a:lnSpc>
            </a:pPr>
            <a:r>
              <a:rPr lang="en-IN" dirty="0">
                <a:effectLst/>
              </a:rPr>
              <a:t>The BMW group’s HR practices aim to attract top global talent through inclusive recruitment, equal opportunity, and robust selection processes (BMW Group. (2025) Equal Opportunities). </a:t>
            </a:r>
            <a:endParaRPr lang="en-GB" dirty="0">
              <a:effectLst/>
            </a:endParaRPr>
          </a:p>
          <a:p>
            <a:pPr lvl="0">
              <a:lnSpc>
                <a:spcPct val="170000"/>
              </a:lnSpc>
            </a:pPr>
            <a:r>
              <a:rPr lang="en-IN" dirty="0">
                <a:effectLst/>
              </a:rPr>
              <a:t>As of 31 Dec 2024, the company had more than 159,104 employees worldwide (BMW Group. (2025) Equal Opportunities)</a:t>
            </a:r>
            <a:endParaRPr lang="en-GB" dirty="0">
              <a:effectLst/>
            </a:endParaRPr>
          </a:p>
          <a:p>
            <a:pPr lvl="0">
              <a:lnSpc>
                <a:spcPct val="170000"/>
              </a:lnSpc>
            </a:pPr>
            <a:r>
              <a:rPr lang="en-IN" dirty="0">
                <a:effectLst/>
              </a:rPr>
              <a:t>BMW stresses directly on diversity, thereby, recruiting across gender, nationality, background, guided by its global Code of Conduct and human-rights policy (BMW Group. (2025) Equal Opportunities)</a:t>
            </a:r>
            <a:endParaRPr lang="en-GB" dirty="0">
              <a:effectLst/>
            </a:endParaRPr>
          </a:p>
          <a:p>
            <a:endParaRPr lang="en-GB" dirty="0"/>
          </a:p>
        </p:txBody>
      </p:sp>
      <p:pic>
        <p:nvPicPr>
          <p:cNvPr id="5" name="Picture 4">
            <a:extLst>
              <a:ext uri="{FF2B5EF4-FFF2-40B4-BE49-F238E27FC236}">
                <a16:creationId xmlns:a16="http://schemas.microsoft.com/office/drawing/2014/main" id="{E7746CE5-C1BB-2BF4-7ED0-37C1E4F22DA5}"/>
              </a:ext>
            </a:extLst>
          </p:cNvPr>
          <p:cNvPicPr>
            <a:picLocks noChangeAspect="1"/>
          </p:cNvPicPr>
          <p:nvPr/>
        </p:nvPicPr>
        <p:blipFill>
          <a:blip r:embed="rId3"/>
          <a:stretch>
            <a:fillRect/>
          </a:stretch>
        </p:blipFill>
        <p:spPr>
          <a:xfrm>
            <a:off x="5237018" y="1935921"/>
            <a:ext cx="6954982" cy="4211763"/>
          </a:xfrm>
          <a:prstGeom prst="rect">
            <a:avLst/>
          </a:prstGeom>
        </p:spPr>
      </p:pic>
    </p:spTree>
    <p:extLst>
      <p:ext uri="{BB962C8B-B14F-4D97-AF65-F5344CB8AC3E}">
        <p14:creationId xmlns:p14="http://schemas.microsoft.com/office/powerpoint/2010/main" val="21049307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7077F-C950-18F8-F800-990F5ABEF301}"/>
              </a:ext>
            </a:extLst>
          </p:cNvPr>
          <p:cNvSpPr>
            <a:spLocks noGrp="1"/>
          </p:cNvSpPr>
          <p:nvPr>
            <p:ph type="title"/>
          </p:nvPr>
        </p:nvSpPr>
        <p:spPr/>
        <p:txBody>
          <a:bodyPr/>
          <a:lstStyle/>
          <a:p>
            <a:r>
              <a:rPr lang="en-IN" dirty="0">
                <a:effectLst/>
              </a:rPr>
              <a:t>Role of Line Managers</a:t>
            </a:r>
            <a:endParaRPr lang="en-GB" dirty="0"/>
          </a:p>
        </p:txBody>
      </p:sp>
      <p:sp>
        <p:nvSpPr>
          <p:cNvPr id="3" name="Content Placeholder 2">
            <a:extLst>
              <a:ext uri="{FF2B5EF4-FFF2-40B4-BE49-F238E27FC236}">
                <a16:creationId xmlns:a16="http://schemas.microsoft.com/office/drawing/2014/main" id="{AE7AA32B-F23B-624B-8A73-031A7987023C}"/>
              </a:ext>
            </a:extLst>
          </p:cNvPr>
          <p:cNvSpPr>
            <a:spLocks noGrp="1"/>
          </p:cNvSpPr>
          <p:nvPr>
            <p:ph idx="1"/>
          </p:nvPr>
        </p:nvSpPr>
        <p:spPr>
          <a:xfrm>
            <a:off x="311122" y="1798416"/>
            <a:ext cx="5466223" cy="3695136"/>
          </a:xfrm>
        </p:spPr>
        <p:txBody>
          <a:bodyPr>
            <a:normAutofit fontScale="70000" lnSpcReduction="20000"/>
          </a:bodyPr>
          <a:lstStyle/>
          <a:p>
            <a:pPr lvl="0"/>
            <a:r>
              <a:rPr lang="en-IN" dirty="0">
                <a:effectLst/>
              </a:rPr>
              <a:t>Line managers at BMW often play a critical role in selection and recruitment by the process of identifying staffing needs, defining role requirements, and participating in interviews and candidate assessments (</a:t>
            </a:r>
            <a:r>
              <a:rPr lang="en-IN" dirty="0" err="1">
                <a:effectLst/>
              </a:rPr>
              <a:t>PeopleMatters</a:t>
            </a:r>
            <a:r>
              <a:rPr lang="en-IN" dirty="0">
                <a:effectLst/>
              </a:rPr>
              <a:t>, 2022) </a:t>
            </a:r>
            <a:endParaRPr lang="en-GB" dirty="0">
              <a:effectLst/>
            </a:endParaRPr>
          </a:p>
          <a:p>
            <a:pPr lvl="0"/>
            <a:r>
              <a:rPr lang="en-IN" dirty="0">
                <a:effectLst/>
              </a:rPr>
              <a:t>In BMW, Hrs </a:t>
            </a:r>
            <a:r>
              <a:rPr lang="en-IN" dirty="0" err="1">
                <a:effectLst/>
              </a:rPr>
              <a:t>oten</a:t>
            </a:r>
            <a:r>
              <a:rPr lang="en-IN" dirty="0">
                <a:effectLst/>
              </a:rPr>
              <a:t> consider collaborating closely, to </a:t>
            </a:r>
            <a:r>
              <a:rPr lang="en-IN" dirty="0" err="1">
                <a:effectLst/>
              </a:rPr>
              <a:t>nsure</a:t>
            </a:r>
            <a:r>
              <a:rPr lang="en-IN" dirty="0">
                <a:effectLst/>
              </a:rPr>
              <a:t> candidates possess both technical capabilities and cultural fit, especially important as BMW expands in electric mobility and software-driven roles (</a:t>
            </a:r>
            <a:r>
              <a:rPr lang="en-IN" dirty="0" err="1">
                <a:effectLst/>
              </a:rPr>
              <a:t>PeopleMatters</a:t>
            </a:r>
            <a:r>
              <a:rPr lang="en-IN" dirty="0">
                <a:effectLst/>
              </a:rPr>
              <a:t>, 2022) </a:t>
            </a:r>
            <a:endParaRPr lang="en-GB" dirty="0">
              <a:effectLst/>
            </a:endParaRPr>
          </a:p>
          <a:p>
            <a:pPr lvl="0"/>
            <a:r>
              <a:rPr lang="en-IN" dirty="0">
                <a:effectLst/>
              </a:rPr>
              <a:t>BMW’s 2024–2025 workforce transformation plan had been revered, as managers drive internal talent mobility and support reskilling to meet future skill needs (</a:t>
            </a:r>
            <a:r>
              <a:rPr lang="en-IN" dirty="0" err="1">
                <a:effectLst/>
              </a:rPr>
              <a:t>PeopleMatters</a:t>
            </a:r>
            <a:r>
              <a:rPr lang="en-IN" dirty="0">
                <a:effectLst/>
              </a:rPr>
              <a:t>, 2022) </a:t>
            </a:r>
            <a:endParaRPr lang="en-GB" dirty="0">
              <a:effectLst/>
            </a:endParaRPr>
          </a:p>
          <a:p>
            <a:endParaRPr lang="en-GB" dirty="0"/>
          </a:p>
        </p:txBody>
      </p:sp>
      <p:pic>
        <p:nvPicPr>
          <p:cNvPr id="5" name="Picture 4">
            <a:extLst>
              <a:ext uri="{FF2B5EF4-FFF2-40B4-BE49-F238E27FC236}">
                <a16:creationId xmlns:a16="http://schemas.microsoft.com/office/drawing/2014/main" id="{388AC1E2-BB81-3AFC-C8F4-2B975910802B}"/>
              </a:ext>
            </a:extLst>
          </p:cNvPr>
          <p:cNvPicPr>
            <a:picLocks noChangeAspect="1"/>
          </p:cNvPicPr>
          <p:nvPr/>
        </p:nvPicPr>
        <p:blipFill>
          <a:blip r:embed="rId3"/>
          <a:stretch>
            <a:fillRect/>
          </a:stretch>
        </p:blipFill>
        <p:spPr>
          <a:xfrm>
            <a:off x="6080230" y="1520778"/>
            <a:ext cx="6111770" cy="4290432"/>
          </a:xfrm>
          <a:prstGeom prst="rect">
            <a:avLst/>
          </a:prstGeom>
        </p:spPr>
      </p:pic>
    </p:spTree>
    <p:extLst>
      <p:ext uri="{BB962C8B-B14F-4D97-AF65-F5344CB8AC3E}">
        <p14:creationId xmlns:p14="http://schemas.microsoft.com/office/powerpoint/2010/main" val="1198899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E9AA3-CF03-C473-637C-59A657366F87}"/>
              </a:ext>
            </a:extLst>
          </p:cNvPr>
          <p:cNvSpPr>
            <a:spLocks noGrp="1"/>
          </p:cNvSpPr>
          <p:nvPr>
            <p:ph type="title"/>
          </p:nvPr>
        </p:nvSpPr>
        <p:spPr>
          <a:xfrm>
            <a:off x="913795" y="609600"/>
            <a:ext cx="10353761" cy="1326321"/>
          </a:xfrm>
        </p:spPr>
        <p:txBody>
          <a:bodyPr>
            <a:normAutofit/>
          </a:bodyPr>
          <a:lstStyle/>
          <a:p>
            <a:r>
              <a:rPr lang="en-IN" sz="2900" dirty="0">
                <a:effectLst/>
              </a:rPr>
              <a:t>Strategies alignment of HR practices and company goals</a:t>
            </a:r>
            <a:br>
              <a:rPr lang="en-GB" sz="2900" dirty="0">
                <a:effectLst/>
              </a:rPr>
            </a:br>
            <a:endParaRPr lang="en-GB" sz="2900" dirty="0"/>
          </a:p>
        </p:txBody>
      </p:sp>
      <p:sp>
        <p:nvSpPr>
          <p:cNvPr id="3" name="Content Placeholder 2">
            <a:extLst>
              <a:ext uri="{FF2B5EF4-FFF2-40B4-BE49-F238E27FC236}">
                <a16:creationId xmlns:a16="http://schemas.microsoft.com/office/drawing/2014/main" id="{C49B50D5-19F7-19F7-28D1-8DB697F81F67}"/>
              </a:ext>
            </a:extLst>
          </p:cNvPr>
          <p:cNvSpPr>
            <a:spLocks noGrp="1"/>
          </p:cNvSpPr>
          <p:nvPr>
            <p:ph idx="1"/>
          </p:nvPr>
        </p:nvSpPr>
        <p:spPr>
          <a:xfrm>
            <a:off x="913795" y="2096064"/>
            <a:ext cx="5016860" cy="3695136"/>
          </a:xfrm>
        </p:spPr>
        <p:txBody>
          <a:bodyPr>
            <a:normAutofit/>
          </a:bodyPr>
          <a:lstStyle/>
          <a:p>
            <a:pPr lvl="0">
              <a:lnSpc>
                <a:spcPct val="110000"/>
              </a:lnSpc>
            </a:pPr>
            <a:r>
              <a:rPr lang="en-IN" sz="1400" dirty="0">
                <a:effectLst/>
              </a:rPr>
              <a:t>It has been identified that BMW’s recruitment and selection strategy aligns tightly with its corporate shift toward electrification, digitalisation and global premium mobility(BMW Group. (2025) </a:t>
            </a:r>
            <a:r>
              <a:rPr lang="en-IN" sz="1400" i="1" dirty="0">
                <a:effectLst/>
              </a:rPr>
              <a:t>The Neue Klasse)</a:t>
            </a:r>
            <a:endParaRPr lang="en-GB" sz="1400" dirty="0">
              <a:effectLst/>
            </a:endParaRPr>
          </a:p>
          <a:p>
            <a:pPr lvl="0">
              <a:lnSpc>
                <a:spcPct val="110000"/>
              </a:lnSpc>
            </a:pPr>
            <a:r>
              <a:rPr lang="en-IN" sz="1400" dirty="0">
                <a:effectLst/>
              </a:rPr>
              <a:t>The Neue Klasse, launched by BMW, starting with the all-electric iX3, in its contexts, the company recruits talent for EV engineering, high-voltage systems, software development and digital factories (BMW Group. (2025) </a:t>
            </a:r>
            <a:r>
              <a:rPr lang="en-IN" sz="1400" i="1" dirty="0">
                <a:effectLst/>
              </a:rPr>
              <a:t>The Neue Klasse)</a:t>
            </a:r>
            <a:endParaRPr lang="en-GB" sz="1400" dirty="0">
              <a:effectLst/>
            </a:endParaRPr>
          </a:p>
          <a:p>
            <a:pPr lvl="0">
              <a:lnSpc>
                <a:spcPct val="110000"/>
              </a:lnSpc>
            </a:pPr>
            <a:r>
              <a:rPr lang="en-IN" sz="1400" dirty="0">
                <a:effectLst/>
              </a:rPr>
              <a:t>Hence, through the procedure of targeted hiring and internal mobility, BMW ensures it has the human capital to deliver innovation, quality and sustainability across all plants worldwide</a:t>
            </a:r>
            <a:endParaRPr lang="en-GB" sz="1400" dirty="0">
              <a:effectLst/>
            </a:endParaRPr>
          </a:p>
          <a:p>
            <a:pPr>
              <a:lnSpc>
                <a:spcPct val="110000"/>
              </a:lnSpc>
            </a:pPr>
            <a:endParaRPr lang="en-GB" sz="1400" dirty="0"/>
          </a:p>
        </p:txBody>
      </p:sp>
      <p:pic>
        <p:nvPicPr>
          <p:cNvPr id="5" name="Picture 4" descr="A diagram of a line manager&#10;&#10;AI-generated content may be incorrect.">
            <a:extLst>
              <a:ext uri="{FF2B5EF4-FFF2-40B4-BE49-F238E27FC236}">
                <a16:creationId xmlns:a16="http://schemas.microsoft.com/office/drawing/2014/main" id="{9F8901D1-B7F2-9A25-2838-8F698C94AE51}"/>
              </a:ext>
            </a:extLst>
          </p:cNvPr>
          <p:cNvPicPr>
            <a:picLocks noChangeAspect="1"/>
          </p:cNvPicPr>
          <p:nvPr/>
        </p:nvPicPr>
        <p:blipFill>
          <a:blip r:embed="rId4"/>
          <a:stretch>
            <a:fillRect/>
          </a:stretch>
        </p:blipFill>
        <p:spPr>
          <a:xfrm>
            <a:off x="6576917" y="2210935"/>
            <a:ext cx="4393936"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90410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8220D-6998-1B16-F46C-46D6F7C2B07B}"/>
              </a:ext>
            </a:extLst>
          </p:cNvPr>
          <p:cNvSpPr>
            <a:spLocks noGrp="1"/>
          </p:cNvSpPr>
          <p:nvPr>
            <p:ph type="title"/>
          </p:nvPr>
        </p:nvSpPr>
        <p:spPr/>
        <p:txBody>
          <a:bodyPr>
            <a:normAutofit fontScale="90000"/>
          </a:bodyPr>
          <a:lstStyle/>
          <a:p>
            <a:r>
              <a:rPr lang="en-IN" dirty="0">
                <a:effectLst/>
              </a:rPr>
              <a:t>Key challenges faced by the company in terms of recruitment and selection</a:t>
            </a:r>
            <a:br>
              <a:rPr lang="en-GB" dirty="0">
                <a:effectLst/>
              </a:rPr>
            </a:br>
            <a:endParaRPr lang="en-GB" dirty="0"/>
          </a:p>
        </p:txBody>
      </p:sp>
      <p:sp>
        <p:nvSpPr>
          <p:cNvPr id="3" name="Content Placeholder 2">
            <a:extLst>
              <a:ext uri="{FF2B5EF4-FFF2-40B4-BE49-F238E27FC236}">
                <a16:creationId xmlns:a16="http://schemas.microsoft.com/office/drawing/2014/main" id="{6C16AF47-CEA5-BDFC-6842-3ABFFA1F2788}"/>
              </a:ext>
            </a:extLst>
          </p:cNvPr>
          <p:cNvSpPr>
            <a:spLocks noGrp="1"/>
          </p:cNvSpPr>
          <p:nvPr>
            <p:ph idx="1"/>
          </p:nvPr>
        </p:nvSpPr>
        <p:spPr/>
        <p:txBody>
          <a:bodyPr>
            <a:normAutofit lnSpcReduction="10000"/>
          </a:bodyPr>
          <a:lstStyle/>
          <a:p>
            <a:pPr lvl="0"/>
            <a:r>
              <a:rPr lang="en-IN" dirty="0">
                <a:effectLst/>
              </a:rPr>
              <a:t>The company, in terms of recruitment and selection, faces major challenge in terms of recruitment and selection is the growing </a:t>
            </a:r>
            <a:r>
              <a:rPr lang="en-IN" b="1" dirty="0">
                <a:effectLst/>
              </a:rPr>
              <a:t>shortage of skilled workers</a:t>
            </a:r>
            <a:r>
              <a:rPr lang="en-IN" dirty="0">
                <a:effectLst/>
              </a:rPr>
              <a:t> needed for electric-vehicle (EV) production, high-voltage systems, and digital/ software-driven automotive engineering (BMW Group. (2025) </a:t>
            </a:r>
            <a:r>
              <a:rPr lang="en-IN" i="1" dirty="0">
                <a:effectLst/>
              </a:rPr>
              <a:t>The Neue Klasse)</a:t>
            </a:r>
            <a:endParaRPr lang="en-GB" dirty="0">
              <a:effectLst/>
            </a:endParaRPr>
          </a:p>
          <a:p>
            <a:pPr lvl="0"/>
            <a:r>
              <a:rPr lang="en-IN" dirty="0">
                <a:effectLst/>
              </a:rPr>
              <a:t>This trend has been affecting the European automotive industry in 2025</a:t>
            </a:r>
            <a:endParaRPr lang="en-GB" dirty="0">
              <a:effectLst/>
            </a:endParaRPr>
          </a:p>
          <a:p>
            <a:pPr lvl="0"/>
            <a:r>
              <a:rPr lang="en-IN" dirty="0">
                <a:effectLst/>
              </a:rPr>
              <a:t>Moreover, with the usual industry-wide job cuts, due to employment in Germany’s auto sector dropped to its lowest in over a decade in 2025</a:t>
            </a:r>
            <a:endParaRPr lang="en-GB" dirty="0">
              <a:effectLst/>
            </a:endParaRPr>
          </a:p>
          <a:p>
            <a:pPr lvl="0"/>
            <a:r>
              <a:rPr lang="en-IN" dirty="0">
                <a:effectLst/>
              </a:rPr>
              <a:t>Hence, it is witnessed that competition for qualified staff increases and workforce stability is threatened</a:t>
            </a:r>
            <a:endParaRPr lang="en-GB" dirty="0">
              <a:effectLst/>
            </a:endParaRPr>
          </a:p>
          <a:p>
            <a:endParaRPr lang="en-GB" dirty="0"/>
          </a:p>
        </p:txBody>
      </p:sp>
    </p:spTree>
    <p:extLst>
      <p:ext uri="{BB962C8B-B14F-4D97-AF65-F5344CB8AC3E}">
        <p14:creationId xmlns:p14="http://schemas.microsoft.com/office/powerpoint/2010/main" val="2236559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B5E4E-CE88-EB3D-EABB-60D1EE7CB702}"/>
              </a:ext>
            </a:extLst>
          </p:cNvPr>
          <p:cNvSpPr>
            <a:spLocks noGrp="1"/>
          </p:cNvSpPr>
          <p:nvPr>
            <p:ph type="title"/>
          </p:nvPr>
        </p:nvSpPr>
        <p:spPr/>
        <p:txBody>
          <a:bodyPr/>
          <a:lstStyle/>
          <a:p>
            <a:r>
              <a:rPr lang="en-IN" dirty="0">
                <a:effectLst/>
              </a:rPr>
              <a:t> Recommendations</a:t>
            </a:r>
            <a:endParaRPr lang="en-GB" dirty="0"/>
          </a:p>
        </p:txBody>
      </p:sp>
      <p:graphicFrame>
        <p:nvGraphicFramePr>
          <p:cNvPr id="4" name="Content Placeholder 3">
            <a:extLst>
              <a:ext uri="{FF2B5EF4-FFF2-40B4-BE49-F238E27FC236}">
                <a16:creationId xmlns:a16="http://schemas.microsoft.com/office/drawing/2014/main" id="{BDAA741D-E25F-6EF6-84E2-BDA35AE7688F}"/>
              </a:ext>
            </a:extLst>
          </p:cNvPr>
          <p:cNvGraphicFramePr>
            <a:graphicFrameLocks noGrp="1"/>
          </p:cNvGraphicFramePr>
          <p:nvPr>
            <p:ph idx="1"/>
            <p:extLst>
              <p:ext uri="{D42A27DB-BD31-4B8C-83A1-F6EECF244321}">
                <p14:modId xmlns:p14="http://schemas.microsoft.com/office/powerpoint/2010/main" val="1982761452"/>
              </p:ext>
            </p:extLst>
          </p:nvPr>
        </p:nvGraphicFramePr>
        <p:xfrm>
          <a:off x="914400" y="1569027"/>
          <a:ext cx="10353676" cy="4679374"/>
        </p:xfrm>
        <a:graphic>
          <a:graphicData uri="http://schemas.openxmlformats.org/drawingml/2006/table">
            <a:tbl>
              <a:tblPr firstRow="1" firstCol="1" bandRow="1">
                <a:tableStyleId>{5C22544A-7EE6-4342-B048-85BDC9FD1C3A}</a:tableStyleId>
              </a:tblPr>
              <a:tblGrid>
                <a:gridCol w="2588419">
                  <a:extLst>
                    <a:ext uri="{9D8B030D-6E8A-4147-A177-3AD203B41FA5}">
                      <a16:colId xmlns:a16="http://schemas.microsoft.com/office/drawing/2014/main" val="1705772727"/>
                    </a:ext>
                  </a:extLst>
                </a:gridCol>
                <a:gridCol w="2588419">
                  <a:extLst>
                    <a:ext uri="{9D8B030D-6E8A-4147-A177-3AD203B41FA5}">
                      <a16:colId xmlns:a16="http://schemas.microsoft.com/office/drawing/2014/main" val="3465763680"/>
                    </a:ext>
                  </a:extLst>
                </a:gridCol>
                <a:gridCol w="2588419">
                  <a:extLst>
                    <a:ext uri="{9D8B030D-6E8A-4147-A177-3AD203B41FA5}">
                      <a16:colId xmlns:a16="http://schemas.microsoft.com/office/drawing/2014/main" val="2482868589"/>
                    </a:ext>
                  </a:extLst>
                </a:gridCol>
                <a:gridCol w="2588419">
                  <a:extLst>
                    <a:ext uri="{9D8B030D-6E8A-4147-A177-3AD203B41FA5}">
                      <a16:colId xmlns:a16="http://schemas.microsoft.com/office/drawing/2014/main" val="1417362842"/>
                    </a:ext>
                  </a:extLst>
                </a:gridCol>
              </a:tblGrid>
              <a:tr h="351471">
                <a:tc>
                  <a:txBody>
                    <a:bodyPr/>
                    <a:lstStyle/>
                    <a:p>
                      <a:pPr>
                        <a:lnSpc>
                          <a:spcPct val="107000"/>
                        </a:lnSpc>
                        <a:spcAft>
                          <a:spcPts val="800"/>
                        </a:spcAft>
                        <a:buNone/>
                      </a:pPr>
                      <a:r>
                        <a:rPr lang="en-GB" sz="1100" kern="100">
                          <a:effectLst/>
                        </a:rPr>
                        <a:t>Recommendation</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Description</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Expected Impact on BMW</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Example / Practical Action</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76911126"/>
                  </a:ext>
                </a:extLst>
              </a:tr>
              <a:tr h="1085132">
                <a:tc>
                  <a:txBody>
                    <a:bodyPr/>
                    <a:lstStyle/>
                    <a:p>
                      <a:pPr>
                        <a:lnSpc>
                          <a:spcPct val="107000"/>
                        </a:lnSpc>
                        <a:spcAft>
                          <a:spcPts val="800"/>
                        </a:spcAft>
                        <a:buNone/>
                      </a:pPr>
                      <a:r>
                        <a:rPr lang="en-GB" sz="1100" kern="100">
                          <a:effectLst/>
                        </a:rPr>
                        <a:t>Strengthen talent pipelines for EV &amp; software roles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Partner with universities &amp; technical institutes to develop future-ready talent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Ensures steady access to skilled engineers and reduces hiring delays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Expand dual-education programs in Germany &amp; the UK</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04295612"/>
                  </a:ext>
                </a:extLst>
              </a:tr>
              <a:tr h="719213">
                <a:tc>
                  <a:txBody>
                    <a:bodyPr/>
                    <a:lstStyle/>
                    <a:p>
                      <a:pPr>
                        <a:lnSpc>
                          <a:spcPct val="107000"/>
                        </a:lnSpc>
                        <a:spcAft>
                          <a:spcPts val="800"/>
                        </a:spcAft>
                        <a:buNone/>
                      </a:pPr>
                      <a:r>
                        <a:rPr lang="en-GB" sz="1100" kern="100">
                          <a:effectLst/>
                        </a:rPr>
                        <a:t>AI-enabled screening &amp; selection tools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Use AI to assess skills, reduce bias, and speed screening</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Faster hiring cycle and higher quality candidates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Implement AI-based skill tests for EV engineering applicants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3388995"/>
                  </a:ext>
                </a:extLst>
              </a:tr>
              <a:tr h="719213">
                <a:tc>
                  <a:txBody>
                    <a:bodyPr/>
                    <a:lstStyle/>
                    <a:p>
                      <a:pPr>
                        <a:lnSpc>
                          <a:spcPct val="107000"/>
                        </a:lnSpc>
                        <a:spcAft>
                          <a:spcPts val="800"/>
                        </a:spcAft>
                        <a:buNone/>
                      </a:pPr>
                      <a:r>
                        <a:rPr lang="en-GB" sz="1100" kern="100">
                          <a:effectLst/>
                        </a:rPr>
                        <a:t>Internal upskilling &amp; reskilling</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Train the existing workforce for emerging roles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Reduces talent shortage and turnover</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Increase EV-focused training via BMW Training Academy</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84254807"/>
                  </a:ext>
                </a:extLst>
              </a:tr>
              <a:tr h="719213">
                <a:tc>
                  <a:txBody>
                    <a:bodyPr/>
                    <a:lstStyle/>
                    <a:p>
                      <a:pPr>
                        <a:lnSpc>
                          <a:spcPct val="107000"/>
                        </a:lnSpc>
                        <a:spcAft>
                          <a:spcPts val="800"/>
                        </a:spcAft>
                        <a:buNone/>
                      </a:pPr>
                      <a:r>
                        <a:rPr lang="en-GB" sz="1100" kern="100">
                          <a:effectLst/>
                        </a:rPr>
                        <a:t>Global recruitment expansion</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Hire internationally for critical roles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Access to a wider talent pool</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Target markets with surplus engineering talent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6183797"/>
                  </a:ext>
                </a:extLst>
              </a:tr>
              <a:tr h="1085132">
                <a:tc>
                  <a:txBody>
                    <a:bodyPr/>
                    <a:lstStyle/>
                    <a:p>
                      <a:pPr>
                        <a:lnSpc>
                          <a:spcPct val="107000"/>
                        </a:lnSpc>
                        <a:spcAft>
                          <a:spcPts val="800"/>
                        </a:spcAft>
                        <a:buNone/>
                      </a:pPr>
                      <a:r>
                        <a:rPr lang="en-GB" sz="1100" kern="100">
                          <a:effectLst/>
                        </a:rPr>
                        <a:t>Employer branding &amp; EVP emphasis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Promote BMW’s innovation culture &amp; sustainable mobility vision</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Attract tech-driven younger talent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dirty="0">
                          <a:effectLst/>
                        </a:rPr>
                        <a:t>Launch recruitment campaigns centred on Electrification &amp; Digital Mobility</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3220436"/>
                  </a:ext>
                </a:extLst>
              </a:tr>
            </a:tbl>
          </a:graphicData>
        </a:graphic>
      </p:graphicFrame>
    </p:spTree>
    <p:extLst>
      <p:ext uri="{BB962C8B-B14F-4D97-AF65-F5344CB8AC3E}">
        <p14:creationId xmlns:p14="http://schemas.microsoft.com/office/powerpoint/2010/main" val="2329485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2A8C-ABC0-EF55-285D-4147D4476A1A}"/>
              </a:ext>
            </a:extLst>
          </p:cNvPr>
          <p:cNvSpPr>
            <a:spLocks noGrp="1"/>
          </p:cNvSpPr>
          <p:nvPr>
            <p:ph type="title"/>
          </p:nvPr>
        </p:nvSpPr>
        <p:spPr/>
        <p:txBody>
          <a:bodyPr/>
          <a:lstStyle/>
          <a:p>
            <a:r>
              <a:rPr lang="en-IN" dirty="0">
                <a:effectLst/>
              </a:rPr>
              <a:t>Summary </a:t>
            </a:r>
            <a:br>
              <a:rPr lang="en-GB" dirty="0">
                <a:effectLst/>
              </a:rPr>
            </a:br>
            <a:endParaRPr lang="en-GB" dirty="0"/>
          </a:p>
        </p:txBody>
      </p:sp>
      <p:sp>
        <p:nvSpPr>
          <p:cNvPr id="3" name="Content Placeholder 2">
            <a:extLst>
              <a:ext uri="{FF2B5EF4-FFF2-40B4-BE49-F238E27FC236}">
                <a16:creationId xmlns:a16="http://schemas.microsoft.com/office/drawing/2014/main" id="{F0D4AF72-A7AA-B2DC-8F5E-39DA103762FC}"/>
              </a:ext>
            </a:extLst>
          </p:cNvPr>
          <p:cNvSpPr>
            <a:spLocks noGrp="1"/>
          </p:cNvSpPr>
          <p:nvPr>
            <p:ph idx="1"/>
          </p:nvPr>
        </p:nvSpPr>
        <p:spPr/>
        <p:txBody>
          <a:bodyPr/>
          <a:lstStyle/>
          <a:p>
            <a:r>
              <a:rPr lang="en-GB" dirty="0">
                <a:effectLst/>
              </a:rPr>
              <a:t>“BMW must consider strengthening recruitment capability for EV and digital transformation roles. Hence, it is implied that partnerships with universities and global hiring will expand talent availability. AI-based screening can improve selection efficiency, while internal reskilling reduces dependency on external hiring. The aspect of employer branding focused on innovation and sustainability will aid attract high-skill candidates in a competitive market.”</a:t>
            </a:r>
          </a:p>
          <a:p>
            <a:endParaRPr lang="en-GB" dirty="0"/>
          </a:p>
        </p:txBody>
      </p:sp>
    </p:spTree>
    <p:extLst>
      <p:ext uri="{BB962C8B-B14F-4D97-AF65-F5344CB8AC3E}">
        <p14:creationId xmlns:p14="http://schemas.microsoft.com/office/powerpoint/2010/main" val="3256213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98146-5832-0E58-E77B-646C28F00590}"/>
              </a:ext>
            </a:extLst>
          </p:cNvPr>
          <p:cNvSpPr>
            <a:spLocks noGrp="1"/>
          </p:cNvSpPr>
          <p:nvPr>
            <p:ph type="title"/>
          </p:nvPr>
        </p:nvSpPr>
        <p:spPr/>
        <p:txBody>
          <a:bodyPr/>
          <a:lstStyle/>
          <a:p>
            <a:r>
              <a:rPr lang="en-GB" dirty="0">
                <a:effectLst/>
              </a:rPr>
              <a:t>Topic 3: Training and development</a:t>
            </a:r>
            <a:br>
              <a:rPr lang="en-GB" dirty="0">
                <a:effectLst/>
              </a:rPr>
            </a:br>
            <a:endParaRPr lang="en-GB" dirty="0"/>
          </a:p>
        </p:txBody>
      </p:sp>
      <p:pic>
        <p:nvPicPr>
          <p:cNvPr id="4" name="Picture 3">
            <a:extLst>
              <a:ext uri="{FF2B5EF4-FFF2-40B4-BE49-F238E27FC236}">
                <a16:creationId xmlns:a16="http://schemas.microsoft.com/office/drawing/2014/main" id="{CC9173DD-4E01-6119-B971-ED2D069C6413}"/>
              </a:ext>
            </a:extLst>
          </p:cNvPr>
          <p:cNvPicPr>
            <a:picLocks noChangeAspect="1"/>
          </p:cNvPicPr>
          <p:nvPr/>
        </p:nvPicPr>
        <p:blipFill>
          <a:blip r:embed="rId2"/>
          <a:stretch>
            <a:fillRect/>
          </a:stretch>
        </p:blipFill>
        <p:spPr>
          <a:xfrm>
            <a:off x="0" y="1696100"/>
            <a:ext cx="12191999" cy="5161900"/>
          </a:xfrm>
          <a:prstGeom prst="rect">
            <a:avLst/>
          </a:prstGeom>
        </p:spPr>
      </p:pic>
    </p:spTree>
    <p:extLst>
      <p:ext uri="{BB962C8B-B14F-4D97-AF65-F5344CB8AC3E}">
        <p14:creationId xmlns:p14="http://schemas.microsoft.com/office/powerpoint/2010/main" val="2411856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D4C99-D892-3237-B5F7-E4CEF43CB100}"/>
              </a:ext>
            </a:extLst>
          </p:cNvPr>
          <p:cNvSpPr>
            <a:spLocks noGrp="1"/>
          </p:cNvSpPr>
          <p:nvPr>
            <p:ph type="title"/>
          </p:nvPr>
        </p:nvSpPr>
        <p:spPr/>
        <p:txBody>
          <a:bodyPr/>
          <a:lstStyle/>
          <a:p>
            <a:r>
              <a:rPr lang="en-GB" dirty="0">
                <a:effectLst/>
              </a:rPr>
              <a:t>Practices and policies pertaining to training and development</a:t>
            </a:r>
            <a:endParaRPr lang="en-GB" dirty="0"/>
          </a:p>
        </p:txBody>
      </p:sp>
      <p:sp>
        <p:nvSpPr>
          <p:cNvPr id="3" name="Content Placeholder 2">
            <a:extLst>
              <a:ext uri="{FF2B5EF4-FFF2-40B4-BE49-F238E27FC236}">
                <a16:creationId xmlns:a16="http://schemas.microsoft.com/office/drawing/2014/main" id="{A5194C8B-1D3F-678F-2A6B-FD50936B0156}"/>
              </a:ext>
            </a:extLst>
          </p:cNvPr>
          <p:cNvSpPr>
            <a:spLocks noGrp="1"/>
          </p:cNvSpPr>
          <p:nvPr>
            <p:ph idx="1"/>
          </p:nvPr>
        </p:nvSpPr>
        <p:spPr>
          <a:xfrm>
            <a:off x="913795" y="2096064"/>
            <a:ext cx="4697296" cy="3695136"/>
          </a:xfrm>
        </p:spPr>
        <p:txBody>
          <a:bodyPr>
            <a:normAutofit fontScale="55000" lnSpcReduction="20000"/>
          </a:bodyPr>
          <a:lstStyle/>
          <a:p>
            <a:pPr lvl="0"/>
            <a:r>
              <a:rPr lang="en-IN" dirty="0">
                <a:effectLst/>
              </a:rPr>
              <a:t>The company BMW has considered investing heavily in employee training as well as lifelong learning BMW Group. (2024) </a:t>
            </a:r>
            <a:r>
              <a:rPr lang="en-IN" i="1" dirty="0">
                <a:effectLst/>
              </a:rPr>
              <a:t>Education is the engine for change</a:t>
            </a:r>
            <a:endParaRPr lang="en-GB" dirty="0">
              <a:effectLst/>
            </a:endParaRPr>
          </a:p>
          <a:p>
            <a:pPr lvl="0"/>
            <a:r>
              <a:rPr lang="en-IN" dirty="0">
                <a:effectLst/>
              </a:rPr>
              <a:t>2024 witnessed BMW to spent over </a:t>
            </a:r>
            <a:r>
              <a:rPr lang="en-IN" b="1" dirty="0">
                <a:effectLst/>
              </a:rPr>
              <a:t>€400 million</a:t>
            </a:r>
            <a:r>
              <a:rPr lang="en-IN" dirty="0">
                <a:effectLst/>
              </a:rPr>
              <a:t> on training and development globally</a:t>
            </a:r>
            <a:endParaRPr lang="en-GB" dirty="0">
              <a:effectLst/>
            </a:endParaRPr>
          </a:p>
          <a:p>
            <a:pPr lvl="0"/>
            <a:r>
              <a:rPr lang="en-IN" dirty="0">
                <a:effectLst/>
              </a:rPr>
              <a:t>The company as of now, offer around </a:t>
            </a:r>
            <a:r>
              <a:rPr lang="en-IN" b="1" dirty="0">
                <a:effectLst/>
              </a:rPr>
              <a:t>20 hours of training per employee per year</a:t>
            </a:r>
            <a:r>
              <a:rPr lang="en-IN" dirty="0">
                <a:effectLst/>
              </a:rPr>
              <a:t>, on average (BMW Group. (2024) The new Talent Campus at BMW Group Plant Leipzig)</a:t>
            </a:r>
            <a:endParaRPr lang="en-GB" dirty="0">
              <a:effectLst/>
            </a:endParaRPr>
          </a:p>
          <a:p>
            <a:pPr lvl="0"/>
            <a:r>
              <a:rPr lang="en-IN" dirty="0">
                <a:effectLst/>
              </a:rPr>
              <a:t>The BMW group academic and apprenticeships (approx. 4,800 apprentices/students worldwide) had been one of the many examples of its intended development pursuits</a:t>
            </a:r>
            <a:endParaRPr lang="en-GB" dirty="0">
              <a:effectLst/>
            </a:endParaRPr>
          </a:p>
          <a:p>
            <a:pPr lvl="0"/>
            <a:r>
              <a:rPr lang="en-IN" dirty="0">
                <a:effectLst/>
              </a:rPr>
              <a:t>Moreover, the company BMW delivers vocational training, digital-skills courses, EV/automation-focused programs, and cross-department development</a:t>
            </a:r>
            <a:endParaRPr lang="en-GB" dirty="0">
              <a:effectLst/>
            </a:endParaRPr>
          </a:p>
          <a:p>
            <a:endParaRPr lang="en-GB" dirty="0"/>
          </a:p>
        </p:txBody>
      </p:sp>
      <p:pic>
        <p:nvPicPr>
          <p:cNvPr id="5" name="Picture 4">
            <a:extLst>
              <a:ext uri="{FF2B5EF4-FFF2-40B4-BE49-F238E27FC236}">
                <a16:creationId xmlns:a16="http://schemas.microsoft.com/office/drawing/2014/main" id="{AB7B97FF-FCFA-BC09-21DC-679399EC32B1}"/>
              </a:ext>
            </a:extLst>
          </p:cNvPr>
          <p:cNvPicPr>
            <a:picLocks noChangeAspect="1"/>
          </p:cNvPicPr>
          <p:nvPr/>
        </p:nvPicPr>
        <p:blipFill>
          <a:blip r:embed="rId3"/>
          <a:stretch>
            <a:fillRect/>
          </a:stretch>
        </p:blipFill>
        <p:spPr>
          <a:xfrm>
            <a:off x="6580911" y="1798178"/>
            <a:ext cx="5494418" cy="3261643"/>
          </a:xfrm>
          <a:prstGeom prst="rect">
            <a:avLst/>
          </a:prstGeom>
        </p:spPr>
      </p:pic>
    </p:spTree>
    <p:extLst>
      <p:ext uri="{BB962C8B-B14F-4D97-AF65-F5344CB8AC3E}">
        <p14:creationId xmlns:p14="http://schemas.microsoft.com/office/powerpoint/2010/main" val="835412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6A944-4DA1-9B57-9E48-56EC161972ED}"/>
              </a:ext>
            </a:extLst>
          </p:cNvPr>
          <p:cNvSpPr>
            <a:spLocks noGrp="1"/>
          </p:cNvSpPr>
          <p:nvPr>
            <p:ph type="title"/>
          </p:nvPr>
        </p:nvSpPr>
        <p:spPr/>
        <p:txBody>
          <a:bodyPr/>
          <a:lstStyle/>
          <a:p>
            <a:r>
              <a:rPr lang="en-GB" dirty="0">
                <a:effectLst/>
              </a:rPr>
              <a:t>Role of the line manager</a:t>
            </a:r>
            <a:br>
              <a:rPr lang="en-GB" dirty="0">
                <a:effectLst/>
              </a:rPr>
            </a:br>
            <a:endParaRPr lang="en-GB" dirty="0"/>
          </a:p>
        </p:txBody>
      </p:sp>
      <p:sp>
        <p:nvSpPr>
          <p:cNvPr id="3" name="Content Placeholder 2">
            <a:extLst>
              <a:ext uri="{FF2B5EF4-FFF2-40B4-BE49-F238E27FC236}">
                <a16:creationId xmlns:a16="http://schemas.microsoft.com/office/drawing/2014/main" id="{19B14AC2-8B85-9048-BE3B-A9B76932FCF8}"/>
              </a:ext>
            </a:extLst>
          </p:cNvPr>
          <p:cNvSpPr>
            <a:spLocks noGrp="1"/>
          </p:cNvSpPr>
          <p:nvPr>
            <p:ph idx="1"/>
          </p:nvPr>
        </p:nvSpPr>
        <p:spPr/>
        <p:txBody>
          <a:bodyPr/>
          <a:lstStyle/>
          <a:p>
            <a:pPr lvl="0"/>
            <a:r>
              <a:rPr lang="en-IN" dirty="0">
                <a:effectLst/>
              </a:rPr>
              <a:t>BMW line managers often are compelled to play a key role in delivering development and training, through </a:t>
            </a:r>
            <a:r>
              <a:rPr lang="en-GB" dirty="0">
                <a:effectLst/>
              </a:rPr>
              <a:t>BMW Group Academy to implement on-the-job training, mentoring and skill-development programs tailored to their teams </a:t>
            </a:r>
            <a:r>
              <a:rPr lang="en-IN" dirty="0">
                <a:effectLst/>
              </a:rPr>
              <a:t>BMW Group. (2024) </a:t>
            </a:r>
            <a:r>
              <a:rPr lang="en-IN" i="1" dirty="0">
                <a:effectLst/>
              </a:rPr>
              <a:t>The new Talent Campus at BMW Group Plant Leipzig</a:t>
            </a:r>
            <a:endParaRPr lang="en-GB" dirty="0">
              <a:effectLst/>
            </a:endParaRPr>
          </a:p>
          <a:p>
            <a:pPr lvl="0"/>
            <a:r>
              <a:rPr lang="en-GB" dirty="0">
                <a:effectLst/>
              </a:rPr>
              <a:t>It is seen that line managers often coordinate with the  With the opening of new facilities like the Talent Campus (e.g. at Leipzig and soon Munich) supporting EV, automation and digital-mobility training</a:t>
            </a:r>
          </a:p>
          <a:p>
            <a:pPr lvl="0"/>
            <a:r>
              <a:rPr lang="en-GB" dirty="0">
                <a:effectLst/>
              </a:rPr>
              <a:t>Hence, line managers ensure that employees receive relevant learning when transitioning to new technologies. </a:t>
            </a:r>
          </a:p>
          <a:p>
            <a:endParaRPr lang="en-GB" dirty="0"/>
          </a:p>
        </p:txBody>
      </p:sp>
    </p:spTree>
    <p:extLst>
      <p:ext uri="{BB962C8B-B14F-4D97-AF65-F5344CB8AC3E}">
        <p14:creationId xmlns:p14="http://schemas.microsoft.com/office/powerpoint/2010/main" val="34988594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38AB3-BC7A-10DE-C678-69F88F8C7CF6}"/>
              </a:ext>
            </a:extLst>
          </p:cNvPr>
          <p:cNvSpPr>
            <a:spLocks noGrp="1"/>
          </p:cNvSpPr>
          <p:nvPr>
            <p:ph type="title"/>
          </p:nvPr>
        </p:nvSpPr>
        <p:spPr/>
        <p:txBody>
          <a:bodyPr>
            <a:normAutofit fontScale="90000"/>
          </a:bodyPr>
          <a:lstStyle/>
          <a:p>
            <a:r>
              <a:rPr lang="en-IN" dirty="0">
                <a:effectLst/>
              </a:rPr>
              <a:t>Strategies alignment of HR practices and company goals</a:t>
            </a:r>
            <a:br>
              <a:rPr lang="en-GB" dirty="0">
                <a:effectLst/>
              </a:rPr>
            </a:br>
            <a:endParaRPr lang="en-GB" dirty="0"/>
          </a:p>
        </p:txBody>
      </p:sp>
      <p:sp>
        <p:nvSpPr>
          <p:cNvPr id="3" name="Content Placeholder 2">
            <a:extLst>
              <a:ext uri="{FF2B5EF4-FFF2-40B4-BE49-F238E27FC236}">
                <a16:creationId xmlns:a16="http://schemas.microsoft.com/office/drawing/2014/main" id="{04FECBC3-4E1B-C51E-27CC-2BAF5F493B95}"/>
              </a:ext>
            </a:extLst>
          </p:cNvPr>
          <p:cNvSpPr>
            <a:spLocks noGrp="1"/>
          </p:cNvSpPr>
          <p:nvPr>
            <p:ph idx="1"/>
          </p:nvPr>
        </p:nvSpPr>
        <p:spPr/>
        <p:txBody>
          <a:bodyPr/>
          <a:lstStyle/>
          <a:p>
            <a:pPr lvl="0"/>
            <a:r>
              <a:rPr lang="en-IN" dirty="0">
                <a:effectLst/>
              </a:rPr>
              <a:t>The hr practices, starting from recruitment to training to workforce planning, are often aligned with the company’s strategic goals of electrification, sustainability, innovation, and global competitiveness (BMW Group. (2025) Management Report)</a:t>
            </a:r>
            <a:endParaRPr lang="en-GB" dirty="0">
              <a:effectLst/>
            </a:endParaRPr>
          </a:p>
          <a:p>
            <a:pPr lvl="0"/>
            <a:r>
              <a:rPr lang="en-IN" dirty="0">
                <a:effectLst/>
              </a:rPr>
              <a:t>Through the purpose of investing in advanced training infrastructure such as the 2025-opening BMW Talent Campus, BMW ensures its workforce acquires skills in EV-technology, automation, and digital production </a:t>
            </a:r>
            <a:endParaRPr lang="en-GB" dirty="0">
              <a:effectLst/>
            </a:endParaRPr>
          </a:p>
          <a:p>
            <a:endParaRPr lang="en-GB" dirty="0"/>
          </a:p>
        </p:txBody>
      </p:sp>
    </p:spTree>
    <p:extLst>
      <p:ext uri="{BB962C8B-B14F-4D97-AF65-F5344CB8AC3E}">
        <p14:creationId xmlns:p14="http://schemas.microsoft.com/office/powerpoint/2010/main" val="2925483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5CED6-B347-221F-4375-0633B869CB78}"/>
              </a:ext>
            </a:extLst>
          </p:cNvPr>
          <p:cNvSpPr>
            <a:spLocks noGrp="1"/>
          </p:cNvSpPr>
          <p:nvPr>
            <p:ph type="title"/>
          </p:nvPr>
        </p:nvSpPr>
        <p:spPr>
          <a:xfrm>
            <a:off x="913795" y="609600"/>
            <a:ext cx="10353761" cy="1326321"/>
          </a:xfrm>
        </p:spPr>
        <p:txBody>
          <a:bodyPr>
            <a:normAutofit/>
          </a:bodyPr>
          <a:lstStyle/>
          <a:p>
            <a:r>
              <a:rPr lang="en-IN" sz="2900">
                <a:effectLst/>
              </a:rPr>
              <a:t>Key challenges faced by the company in terms of recruitment and selection</a:t>
            </a:r>
            <a:br>
              <a:rPr lang="en-GB" sz="2900">
                <a:effectLst/>
              </a:rPr>
            </a:br>
            <a:endParaRPr lang="en-GB" sz="2900"/>
          </a:p>
        </p:txBody>
      </p:sp>
      <p:graphicFrame>
        <p:nvGraphicFramePr>
          <p:cNvPr id="7" name="Content Placeholder 3">
            <a:extLst>
              <a:ext uri="{FF2B5EF4-FFF2-40B4-BE49-F238E27FC236}">
                <a16:creationId xmlns:a16="http://schemas.microsoft.com/office/drawing/2014/main" id="{3DA8364A-9120-6944-DD07-78225F483DE4}"/>
              </a:ext>
            </a:extLst>
          </p:cNvPr>
          <p:cNvGraphicFramePr>
            <a:graphicFrameLocks/>
          </p:cNvGraphicFramePr>
          <p:nvPr>
            <p:extLst>
              <p:ext uri="{D42A27DB-BD31-4B8C-83A1-F6EECF244321}">
                <p14:modId xmlns:p14="http://schemas.microsoft.com/office/powerpoint/2010/main" val="4210720939"/>
              </p:ext>
            </p:extLst>
          </p:nvPr>
        </p:nvGraphicFramePr>
        <p:xfrm>
          <a:off x="426027" y="1719159"/>
          <a:ext cx="11502736" cy="4692032"/>
        </p:xfrm>
        <a:graphic>
          <a:graphicData uri="http://schemas.openxmlformats.org/drawingml/2006/table">
            <a:tbl>
              <a:tblPr firstRow="1" firstCol="1" bandRow="1"/>
              <a:tblGrid>
                <a:gridCol w="6644061">
                  <a:extLst>
                    <a:ext uri="{9D8B030D-6E8A-4147-A177-3AD203B41FA5}">
                      <a16:colId xmlns:a16="http://schemas.microsoft.com/office/drawing/2014/main" val="2910944076"/>
                    </a:ext>
                  </a:extLst>
                </a:gridCol>
                <a:gridCol w="2426613">
                  <a:extLst>
                    <a:ext uri="{9D8B030D-6E8A-4147-A177-3AD203B41FA5}">
                      <a16:colId xmlns:a16="http://schemas.microsoft.com/office/drawing/2014/main" val="1796931919"/>
                    </a:ext>
                  </a:extLst>
                </a:gridCol>
                <a:gridCol w="2432062">
                  <a:extLst>
                    <a:ext uri="{9D8B030D-6E8A-4147-A177-3AD203B41FA5}">
                      <a16:colId xmlns:a16="http://schemas.microsoft.com/office/drawing/2014/main" val="3113457593"/>
                    </a:ext>
                  </a:extLst>
                </a:gridCol>
              </a:tblGrid>
              <a:tr h="273785">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Challenge</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Description</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Impact on BMW</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49964916"/>
                  </a:ext>
                </a:extLst>
              </a:tr>
              <a:tr h="1145021">
                <a:tc>
                  <a:txBody>
                    <a:bodyPr/>
                    <a:lstStyle/>
                    <a:p>
                      <a:pPr algn="l" fontAlgn="t">
                        <a:lnSpc>
                          <a:spcPct val="107000"/>
                        </a:lnSpc>
                        <a:spcAft>
                          <a:spcPts val="800"/>
                        </a:spcAft>
                        <a:buNone/>
                      </a:pPr>
                      <a:r>
                        <a:rPr lang="en-GB" sz="8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Skills shortage for EV / digital competencies</a:t>
                      </a:r>
                      <a:endParaRPr lang="en-GB" sz="1400" b="0" i="0" u="none" strike="noStrike" dirty="0">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Rapid shift to electrification and digitalization increases demand for EV, battery, software &amp; automation skills — many employees lack these skills. elect</a:t>
                      </a:r>
                      <a:endParaRPr lang="en-GB" sz="1400" b="0" i="0" u="none" strike="noStrike" dirty="0">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Slower transition to EV/digital, risk of production delays and quality issues</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20388805"/>
                  </a:ext>
                </a:extLst>
              </a:tr>
              <a:tr h="709402">
                <a:tc>
                  <a:txBody>
                    <a:bodyPr/>
                    <a:lstStyle/>
                    <a:p>
                      <a:pPr algn="l" fontAlgn="t">
                        <a:lnSpc>
                          <a:spcPct val="107000"/>
                        </a:lnSpc>
                        <a:spcAft>
                          <a:spcPts val="800"/>
                        </a:spcAft>
                        <a:buNone/>
                      </a:pPr>
                      <a:r>
                        <a:rPr lang="en-GB" sz="8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High training demand but limited capacity</a:t>
                      </a:r>
                      <a:endParaRPr lang="en-GB" sz="1400" b="0" i="0" u="none" strike="noStrike" dirty="0">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Large workforce plus rapid upskilling needs stretches training infrastructure and scheduling. </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Overloaded training programs, uneven skill development, potential backlog</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52420374"/>
                  </a:ext>
                </a:extLst>
              </a:tr>
              <a:tr h="927211">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Workforce resistance / uncertainty</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Employees fear job displacement due to automation and changing roles; retention of older staff becomes difficult. </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Lower morale, possible turnover, loss of institutional knowledge</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65709407"/>
                  </a:ext>
                </a:extLst>
              </a:tr>
              <a:tr h="927211">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Inconsistent upskilling uptake</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Industry-wide many workers report little to no recent training; continuous learning culture is weak. </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Skill gaps persist, future-readiness compromised, increased risk during technology shifts</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63701134"/>
                  </a:ext>
                </a:extLst>
              </a:tr>
              <a:tr h="709402">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Global workforce diversity &amp; standardization</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a:effectLst/>
                          <a:latin typeface="Calibri" panose="020F0502020204030204" pitchFamily="34" charset="0"/>
                          <a:ea typeface="Calibri" panose="020F0502020204030204" pitchFamily="34" charset="0"/>
                          <a:cs typeface="Times New Roman" panose="02020603050405020304" pitchFamily="18" charset="0"/>
                        </a:rPr>
                        <a:t>Different plants, countries and backgrounds make unified training standards difficult to implement. </a:t>
                      </a:r>
                      <a:endParaRPr lang="en-GB" sz="1400" b="0" i="0" u="none" strike="noStrike">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8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Variability in output quality, uneven employee competencies, management complexity</a:t>
                      </a:r>
                      <a:endParaRPr lang="en-GB" sz="1400" b="0" i="0" u="none" strike="noStrike" dirty="0">
                        <a:effectLst/>
                        <a:latin typeface="Arial" panose="020B0604020202020204" pitchFamily="34" charset="0"/>
                      </a:endParaRPr>
                    </a:p>
                  </a:txBody>
                  <a:tcPr marL="51706" marR="51706" marT="718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43262128"/>
                  </a:ext>
                </a:extLst>
              </a:tr>
            </a:tbl>
          </a:graphicData>
        </a:graphic>
      </p:graphicFrame>
    </p:spTree>
    <p:extLst>
      <p:ext uri="{BB962C8B-B14F-4D97-AF65-F5344CB8AC3E}">
        <p14:creationId xmlns:p14="http://schemas.microsoft.com/office/powerpoint/2010/main" val="42347553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7CF7F-173B-7313-88BD-A9AE8BE77E44}"/>
              </a:ext>
            </a:extLst>
          </p:cNvPr>
          <p:cNvSpPr>
            <a:spLocks noGrp="1"/>
          </p:cNvSpPr>
          <p:nvPr>
            <p:ph type="title"/>
          </p:nvPr>
        </p:nvSpPr>
        <p:spPr/>
        <p:txBody>
          <a:bodyPr/>
          <a:lstStyle/>
          <a:p>
            <a:r>
              <a:rPr lang="en-IN" dirty="0">
                <a:effectLst/>
              </a:rPr>
              <a:t>Recommendations</a:t>
            </a:r>
            <a:br>
              <a:rPr lang="en-GB" dirty="0">
                <a:effectLst/>
              </a:rPr>
            </a:br>
            <a:endParaRPr lang="en-GB" dirty="0"/>
          </a:p>
        </p:txBody>
      </p:sp>
      <p:sp>
        <p:nvSpPr>
          <p:cNvPr id="3" name="Content Placeholder 2">
            <a:extLst>
              <a:ext uri="{FF2B5EF4-FFF2-40B4-BE49-F238E27FC236}">
                <a16:creationId xmlns:a16="http://schemas.microsoft.com/office/drawing/2014/main" id="{7A941B18-8509-F30F-7E7E-44345D513FAC}"/>
              </a:ext>
            </a:extLst>
          </p:cNvPr>
          <p:cNvSpPr>
            <a:spLocks noGrp="1"/>
          </p:cNvSpPr>
          <p:nvPr>
            <p:ph idx="1"/>
          </p:nvPr>
        </p:nvSpPr>
        <p:spPr/>
        <p:txBody>
          <a:bodyPr/>
          <a:lstStyle/>
          <a:p>
            <a:pPr lvl="0"/>
            <a:r>
              <a:rPr lang="en-IN" dirty="0">
                <a:effectLst/>
              </a:rPr>
              <a:t>The company must consider expanding digital and EV-focused training capacity, accelerate internal reskilling, and adopt blended learning via AI-supported platforms</a:t>
            </a:r>
            <a:endParaRPr lang="en-GB" dirty="0">
              <a:effectLst/>
            </a:endParaRPr>
          </a:p>
          <a:p>
            <a:pPr lvl="0"/>
            <a:r>
              <a:rPr lang="en-IN" dirty="0">
                <a:effectLst/>
              </a:rPr>
              <a:t>It must further consider strengthening change-management communication, mentoring programs, and standardized global training structures will reduce resistance and skill gaps</a:t>
            </a:r>
            <a:endParaRPr lang="en-GB" dirty="0">
              <a:effectLst/>
            </a:endParaRPr>
          </a:p>
          <a:p>
            <a:endParaRPr lang="en-GB" dirty="0"/>
          </a:p>
        </p:txBody>
      </p:sp>
    </p:spTree>
    <p:extLst>
      <p:ext uri="{BB962C8B-B14F-4D97-AF65-F5344CB8AC3E}">
        <p14:creationId xmlns:p14="http://schemas.microsoft.com/office/powerpoint/2010/main" val="20375616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ECC51-7662-A997-01A1-8C928BF43195}"/>
              </a:ext>
            </a:extLst>
          </p:cNvPr>
          <p:cNvSpPr>
            <a:spLocks noGrp="1"/>
          </p:cNvSpPr>
          <p:nvPr>
            <p:ph type="title"/>
          </p:nvPr>
        </p:nvSpPr>
        <p:spPr/>
        <p:txBody>
          <a:bodyPr/>
          <a:lstStyle/>
          <a:p>
            <a:r>
              <a:rPr lang="en-US" dirty="0"/>
              <a:t>Summary </a:t>
            </a:r>
            <a:endParaRPr lang="en-GB" dirty="0"/>
          </a:p>
        </p:txBody>
      </p:sp>
      <p:sp>
        <p:nvSpPr>
          <p:cNvPr id="3" name="Content Placeholder 2">
            <a:extLst>
              <a:ext uri="{FF2B5EF4-FFF2-40B4-BE49-F238E27FC236}">
                <a16:creationId xmlns:a16="http://schemas.microsoft.com/office/drawing/2014/main" id="{F2943DBD-ED66-A877-31F1-8378CAE16B5D}"/>
              </a:ext>
            </a:extLst>
          </p:cNvPr>
          <p:cNvSpPr>
            <a:spLocks noGrp="1"/>
          </p:cNvSpPr>
          <p:nvPr>
            <p:ph idx="1"/>
          </p:nvPr>
        </p:nvSpPr>
        <p:spPr/>
        <p:txBody>
          <a:bodyPr/>
          <a:lstStyle/>
          <a:p>
            <a:r>
              <a:rPr lang="en-IN" dirty="0">
                <a:effectLst/>
              </a:rPr>
              <a:t>Hence, it has been identified that BMW often faces numerous challenges due to rapid electrification and digitalization, requiring fast workforce upskilling and unified global standards. One could see the demands would exceed training capacity and employee resistance persists. Therefore, strategic investment in scalable training </a:t>
            </a:r>
            <a:r>
              <a:rPr lang="en-IN" dirty="0" err="1">
                <a:effectLst/>
              </a:rPr>
              <a:t>faciliies</a:t>
            </a:r>
            <a:r>
              <a:rPr lang="en-IN" dirty="0">
                <a:effectLst/>
              </a:rPr>
              <a:t>, internal development and future talent partnerships assures that the workforce is prepared for innovation and sustainable competitive advantage.</a:t>
            </a:r>
            <a:endParaRPr lang="en-GB" dirty="0">
              <a:effectLst/>
            </a:endParaRPr>
          </a:p>
          <a:p>
            <a:r>
              <a:rPr lang="en-IN" b="1" dirty="0">
                <a:effectLst/>
              </a:rPr>
              <a:t> </a:t>
            </a:r>
            <a:endParaRPr lang="en-GB" dirty="0">
              <a:effectLst/>
            </a:endParaRPr>
          </a:p>
          <a:p>
            <a:r>
              <a:rPr lang="en-IN" b="1" dirty="0">
                <a:effectLst/>
              </a:rPr>
              <a:t> </a:t>
            </a:r>
            <a:endParaRPr lang="en-GB" dirty="0">
              <a:effectLst/>
            </a:endParaRPr>
          </a:p>
          <a:p>
            <a:endParaRPr lang="en-GB" dirty="0"/>
          </a:p>
        </p:txBody>
      </p:sp>
    </p:spTree>
    <p:extLst>
      <p:ext uri="{BB962C8B-B14F-4D97-AF65-F5344CB8AC3E}">
        <p14:creationId xmlns:p14="http://schemas.microsoft.com/office/powerpoint/2010/main" val="1738190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FF8BB-ABBD-4829-1ED1-2E7AE13BEDA4}"/>
              </a:ext>
            </a:extLst>
          </p:cNvPr>
          <p:cNvSpPr>
            <a:spLocks noGrp="1"/>
          </p:cNvSpPr>
          <p:nvPr>
            <p:ph type="title"/>
          </p:nvPr>
        </p:nvSpPr>
        <p:spPr/>
        <p:txBody>
          <a:bodyPr/>
          <a:lstStyle/>
          <a:p>
            <a:r>
              <a:rPr lang="en-GB" dirty="0">
                <a:effectLst/>
              </a:rPr>
              <a:t>Topic 4: Rewards and Remuneration</a:t>
            </a:r>
            <a:br>
              <a:rPr lang="en-GB" dirty="0">
                <a:effectLst/>
              </a:rPr>
            </a:br>
            <a:endParaRPr lang="en-GB" dirty="0"/>
          </a:p>
        </p:txBody>
      </p:sp>
      <p:pic>
        <p:nvPicPr>
          <p:cNvPr id="4" name="Content Placeholder 3">
            <a:extLst>
              <a:ext uri="{FF2B5EF4-FFF2-40B4-BE49-F238E27FC236}">
                <a16:creationId xmlns:a16="http://schemas.microsoft.com/office/drawing/2014/main" id="{E95E0C25-592A-73F4-8DD7-77B58D8C3FA6}"/>
              </a:ext>
            </a:extLst>
          </p:cNvPr>
          <p:cNvPicPr>
            <a:picLocks noGrp="1" noChangeAspect="1"/>
          </p:cNvPicPr>
          <p:nvPr>
            <p:ph idx="1"/>
          </p:nvPr>
        </p:nvPicPr>
        <p:blipFill>
          <a:blip r:embed="rId2"/>
          <a:stretch>
            <a:fillRect/>
          </a:stretch>
        </p:blipFill>
        <p:spPr>
          <a:xfrm>
            <a:off x="0" y="2802082"/>
            <a:ext cx="12192000" cy="4055918"/>
          </a:xfrm>
          <a:prstGeom prst="rect">
            <a:avLst/>
          </a:prstGeom>
        </p:spPr>
      </p:pic>
    </p:spTree>
    <p:extLst>
      <p:ext uri="{BB962C8B-B14F-4D97-AF65-F5344CB8AC3E}">
        <p14:creationId xmlns:p14="http://schemas.microsoft.com/office/powerpoint/2010/main" val="403195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ECD7E-80F7-5227-A0F9-01C37BB7714D}"/>
              </a:ext>
            </a:extLst>
          </p:cNvPr>
          <p:cNvSpPr>
            <a:spLocks noGrp="1"/>
          </p:cNvSpPr>
          <p:nvPr>
            <p:ph type="title"/>
          </p:nvPr>
        </p:nvSpPr>
        <p:spPr/>
        <p:txBody>
          <a:bodyPr/>
          <a:lstStyle/>
          <a:p>
            <a:r>
              <a:rPr lang="en-GB" dirty="0">
                <a:effectLst/>
              </a:rPr>
              <a:t>Practices and policies</a:t>
            </a:r>
            <a:br>
              <a:rPr lang="en-GB" dirty="0">
                <a:effectLst/>
              </a:rPr>
            </a:br>
            <a:endParaRPr lang="en-GB" dirty="0"/>
          </a:p>
        </p:txBody>
      </p:sp>
      <p:sp>
        <p:nvSpPr>
          <p:cNvPr id="3" name="Content Placeholder 2">
            <a:extLst>
              <a:ext uri="{FF2B5EF4-FFF2-40B4-BE49-F238E27FC236}">
                <a16:creationId xmlns:a16="http://schemas.microsoft.com/office/drawing/2014/main" id="{ABC50178-EC8F-EE69-18B9-470992B55791}"/>
              </a:ext>
            </a:extLst>
          </p:cNvPr>
          <p:cNvSpPr>
            <a:spLocks noGrp="1"/>
          </p:cNvSpPr>
          <p:nvPr>
            <p:ph idx="1"/>
          </p:nvPr>
        </p:nvSpPr>
        <p:spPr>
          <a:xfrm>
            <a:off x="913795" y="2096064"/>
            <a:ext cx="5403878" cy="3695136"/>
          </a:xfrm>
        </p:spPr>
        <p:txBody>
          <a:bodyPr>
            <a:normAutofit fontScale="85000" lnSpcReduction="10000"/>
          </a:bodyPr>
          <a:lstStyle/>
          <a:p>
            <a:pPr lvl="0"/>
            <a:r>
              <a:rPr lang="en-IN" dirty="0">
                <a:effectLst/>
              </a:rPr>
              <a:t>As of now, the company BMW’s remuneration often balances a certain fixed salary, variable bonuses, and long-term share-based incentives, identified in BMW Group. (2025) </a:t>
            </a:r>
            <a:r>
              <a:rPr lang="en-IN" i="1" dirty="0">
                <a:effectLst/>
              </a:rPr>
              <a:t>Remuneration system for the members of the Board of Management beginning with the financial year 2025</a:t>
            </a:r>
            <a:endParaRPr lang="en-GB" dirty="0">
              <a:effectLst/>
            </a:endParaRPr>
          </a:p>
          <a:p>
            <a:pPr lvl="0"/>
            <a:r>
              <a:rPr lang="en-IN" dirty="0">
                <a:effectLst/>
              </a:rPr>
              <a:t>In 2024, the board remuneration structure had remained unchanged, with a certain fixed base pay, performance-linked bonuses tied to financial and ESG goals, and share-ownership guidelines to align leadership interests with long-term company performance. </a:t>
            </a:r>
            <a:endParaRPr lang="en-GB" dirty="0">
              <a:effectLst/>
            </a:endParaRPr>
          </a:p>
          <a:p>
            <a:endParaRPr lang="en-GB" dirty="0"/>
          </a:p>
        </p:txBody>
      </p:sp>
      <p:pic>
        <p:nvPicPr>
          <p:cNvPr id="5" name="Picture 4">
            <a:extLst>
              <a:ext uri="{FF2B5EF4-FFF2-40B4-BE49-F238E27FC236}">
                <a16:creationId xmlns:a16="http://schemas.microsoft.com/office/drawing/2014/main" id="{EA8C8082-391C-CD9C-8302-96B3A14E8256}"/>
              </a:ext>
            </a:extLst>
          </p:cNvPr>
          <p:cNvPicPr>
            <a:picLocks noChangeAspect="1"/>
          </p:cNvPicPr>
          <p:nvPr/>
        </p:nvPicPr>
        <p:blipFill>
          <a:blip r:embed="rId3"/>
          <a:stretch>
            <a:fillRect/>
          </a:stretch>
        </p:blipFill>
        <p:spPr>
          <a:xfrm>
            <a:off x="6431973" y="1935921"/>
            <a:ext cx="5760027" cy="3927764"/>
          </a:xfrm>
          <a:prstGeom prst="rect">
            <a:avLst/>
          </a:prstGeom>
        </p:spPr>
      </p:pic>
    </p:spTree>
    <p:extLst>
      <p:ext uri="{BB962C8B-B14F-4D97-AF65-F5344CB8AC3E}">
        <p14:creationId xmlns:p14="http://schemas.microsoft.com/office/powerpoint/2010/main" val="3885065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370B5-8BBE-8462-02C5-2DC8CFD2BC67}"/>
              </a:ext>
            </a:extLst>
          </p:cNvPr>
          <p:cNvSpPr>
            <a:spLocks noGrp="1"/>
          </p:cNvSpPr>
          <p:nvPr>
            <p:ph type="title"/>
          </p:nvPr>
        </p:nvSpPr>
        <p:spPr>
          <a:xfrm>
            <a:off x="752475" y="609600"/>
            <a:ext cx="3643150" cy="5603310"/>
          </a:xfrm>
        </p:spPr>
        <p:txBody>
          <a:bodyPr>
            <a:normAutofit/>
          </a:bodyPr>
          <a:lstStyle/>
          <a:p>
            <a:r>
              <a:rPr lang="en-GB" dirty="0">
                <a:effectLst/>
              </a:rPr>
              <a:t>Role of the line manager</a:t>
            </a:r>
            <a:br>
              <a:rPr lang="en-GB" dirty="0">
                <a:effectLst/>
              </a:rPr>
            </a:br>
            <a:endParaRPr lang="en-GB" dirty="0"/>
          </a:p>
        </p:txBody>
      </p:sp>
      <p:graphicFrame>
        <p:nvGraphicFramePr>
          <p:cNvPr id="4" name="Content Placeholder 3">
            <a:extLst>
              <a:ext uri="{FF2B5EF4-FFF2-40B4-BE49-F238E27FC236}">
                <a16:creationId xmlns:a16="http://schemas.microsoft.com/office/drawing/2014/main" id="{1039A44B-5CC6-692E-30E7-B0485B612AD9}"/>
              </a:ext>
            </a:extLst>
          </p:cNvPr>
          <p:cNvGraphicFramePr>
            <a:graphicFrameLocks noGrp="1"/>
          </p:cNvGraphicFramePr>
          <p:nvPr>
            <p:ph idx="1"/>
            <p:extLst>
              <p:ext uri="{D42A27DB-BD31-4B8C-83A1-F6EECF244321}">
                <p14:modId xmlns:p14="http://schemas.microsoft.com/office/powerpoint/2010/main" val="1495070181"/>
              </p:ext>
            </p:extLst>
          </p:nvPr>
        </p:nvGraphicFramePr>
        <p:xfrm>
          <a:off x="5127625" y="1784512"/>
          <a:ext cx="5924551" cy="3288980"/>
        </p:xfrm>
        <a:graphic>
          <a:graphicData uri="http://schemas.openxmlformats.org/drawingml/2006/table">
            <a:tbl>
              <a:tblPr firstRow="1" firstCol="1" bandRow="1"/>
              <a:tblGrid>
                <a:gridCol w="1926014">
                  <a:extLst>
                    <a:ext uri="{9D8B030D-6E8A-4147-A177-3AD203B41FA5}">
                      <a16:colId xmlns:a16="http://schemas.microsoft.com/office/drawing/2014/main" val="1111550543"/>
                    </a:ext>
                  </a:extLst>
                </a:gridCol>
                <a:gridCol w="1992424">
                  <a:extLst>
                    <a:ext uri="{9D8B030D-6E8A-4147-A177-3AD203B41FA5}">
                      <a16:colId xmlns:a16="http://schemas.microsoft.com/office/drawing/2014/main" val="1397388830"/>
                    </a:ext>
                  </a:extLst>
                </a:gridCol>
                <a:gridCol w="2006113">
                  <a:extLst>
                    <a:ext uri="{9D8B030D-6E8A-4147-A177-3AD203B41FA5}">
                      <a16:colId xmlns:a16="http://schemas.microsoft.com/office/drawing/2014/main" val="1055212955"/>
                    </a:ext>
                  </a:extLst>
                </a:gridCol>
              </a:tblGrid>
              <a:tr h="226100">
                <a:tc>
                  <a:txBody>
                    <a:bodyPr/>
                    <a:lstStyle/>
                    <a:p>
                      <a:pPr algn="l" fontAlgn="t">
                        <a:lnSpc>
                          <a:spcPct val="107000"/>
                        </a:lnSpc>
                        <a:spcAft>
                          <a:spcPts val="800"/>
                        </a:spcAft>
                        <a:buNone/>
                      </a:pPr>
                      <a:r>
                        <a:rPr lang="en-GB" sz="1100" b="1" i="0" u="none" strike="noStrike" kern="100">
                          <a:effectLst/>
                          <a:latin typeface="Calibri" panose="020F0502020204030204" pitchFamily="34" charset="0"/>
                          <a:ea typeface="Calibri" panose="020F0502020204030204" pitchFamily="34" charset="0"/>
                          <a:cs typeface="Times New Roman" panose="02020603050405020304" pitchFamily="18" charset="0"/>
                        </a:rPr>
                        <a:t>Line-Manager Role</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1100" b="1" i="0" u="none" strike="noStrike" kern="100">
                          <a:effectLst/>
                          <a:latin typeface="Calibri" panose="020F0502020204030204" pitchFamily="34" charset="0"/>
                          <a:ea typeface="Calibri" panose="020F0502020204030204" pitchFamily="34" charset="0"/>
                          <a:cs typeface="Times New Roman" panose="02020603050405020304" pitchFamily="18" charset="0"/>
                        </a:rPr>
                        <a:t>What They Do</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1100" b="1" i="0" u="none" strike="noStrike" kern="100">
                          <a:effectLst/>
                          <a:latin typeface="Calibri" panose="020F0502020204030204" pitchFamily="34" charset="0"/>
                          <a:ea typeface="Calibri" panose="020F0502020204030204" pitchFamily="34" charset="0"/>
                          <a:cs typeface="Times New Roman" panose="02020603050405020304" pitchFamily="18" charset="0"/>
                        </a:rPr>
                        <a:t>Why It Matters for BMW</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98314069"/>
                  </a:ext>
                </a:extLst>
              </a:tr>
              <a:tr h="585847">
                <a:tc>
                  <a:txBody>
                    <a:bodyPr/>
                    <a:lstStyle/>
                    <a:p>
                      <a:pPr algn="l" fontAlgn="t">
                        <a:lnSpc>
                          <a:spcPct val="107000"/>
                        </a:lnSpc>
                        <a:spcAft>
                          <a:spcPts val="800"/>
                        </a:spcAft>
                        <a:buNone/>
                      </a:pPr>
                      <a:r>
                        <a:rPr lang="en-GB"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Communicate reward packages &amp; policies</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Explain base pay, bonuses, incentive schemes to team members BMW Group. (2025) </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Builds transparency and trust; ensures employees understand how performance links to pay </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43213304"/>
                  </a:ext>
                </a:extLst>
              </a:tr>
              <a:tr h="945593">
                <a:tc>
                  <a:txBody>
                    <a:bodyPr/>
                    <a:lstStyle/>
                    <a:p>
                      <a:pPr algn="l" fontAlgn="t">
                        <a:lnSpc>
                          <a:spcPct val="107000"/>
                        </a:lnSpc>
                        <a:spcAft>
                          <a:spcPts val="800"/>
                        </a:spcAft>
                        <a:buNone/>
                      </a:pPr>
                      <a:r>
                        <a:rPr lang="en-GB" sz="11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Evaluate team performance and recommend bonuses</a:t>
                      </a:r>
                      <a:endParaRPr lang="en-GB" sz="1800" b="0" i="0" u="none" strike="noStrike" dirty="0">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Assess individual / team performance and recommend merit-based rewards BMW Group. (2021) </a:t>
                      </a:r>
                      <a:r>
                        <a:rPr lang="en-GB" sz="1100" b="0" i="1" u="none" strike="noStrike" kern="100">
                          <a:effectLst/>
                          <a:latin typeface="Calibri" panose="020F0502020204030204" pitchFamily="34" charset="0"/>
                          <a:ea typeface="Calibri" panose="020F0502020204030204" pitchFamily="34" charset="0"/>
                          <a:cs typeface="Times New Roman" panose="02020603050405020304" pitchFamily="18" charset="0"/>
                        </a:rPr>
                        <a:t>Diversity and responsibility </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Enables fair, performance-based distribution of variable compensation; aligns rewards with output </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09107758"/>
                  </a:ext>
                </a:extLst>
              </a:tr>
              <a:tr h="765720">
                <a:tc>
                  <a:txBody>
                    <a:bodyPr/>
                    <a:lstStyle/>
                    <a:p>
                      <a:pPr algn="l" fontAlgn="t">
                        <a:lnSpc>
                          <a:spcPct val="107000"/>
                        </a:lnSpc>
                        <a:spcAft>
                          <a:spcPts val="800"/>
                        </a:spcAft>
                        <a:buNone/>
                      </a:pPr>
                      <a:r>
                        <a:rPr lang="en-GB"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Provide feedback and link pay to development/growth</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Coach employees, set targets linked to remuneration, guide career progression</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Supports motivation, retention and aligns remuneration with long-term growth and skills development</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98533996"/>
                  </a:ext>
                </a:extLst>
              </a:tr>
              <a:tr h="765720">
                <a:tc>
                  <a:txBody>
                    <a:bodyPr/>
                    <a:lstStyle/>
                    <a:p>
                      <a:pPr algn="l" fontAlgn="t">
                        <a:lnSpc>
                          <a:spcPct val="107000"/>
                        </a:lnSpc>
                        <a:spcAft>
                          <a:spcPts val="800"/>
                        </a:spcAft>
                        <a:buNone/>
                      </a:pPr>
                      <a:r>
                        <a:rPr lang="en-GB"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Support implementation of reward strategy locally</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Translate company-wide remuneration policy into practice at team level BMW Group. (2025) </a:t>
                      </a:r>
                      <a:endParaRPr lang="en-GB" sz="1800" b="0" i="0" u="none" strike="noStrike">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pPr>
                      <a:r>
                        <a:rPr lang="en-GB" sz="11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Ensures consistent application of pay and bonuses across plants/divisions, supporting fairness and company strategy</a:t>
                      </a:r>
                      <a:endParaRPr lang="en-GB" sz="1800" b="0" i="0" u="none" strike="noStrike" dirty="0">
                        <a:effectLst/>
                        <a:latin typeface="Arial" panose="020B0604020202020204" pitchFamily="34" charset="0"/>
                      </a:endParaRPr>
                    </a:p>
                  </a:txBody>
                  <a:tcPr marL="68766" marR="68766" marT="955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33148388"/>
                  </a:ext>
                </a:extLst>
              </a:tr>
            </a:tbl>
          </a:graphicData>
        </a:graphic>
      </p:graphicFrame>
    </p:spTree>
    <p:extLst>
      <p:ext uri="{BB962C8B-B14F-4D97-AF65-F5344CB8AC3E}">
        <p14:creationId xmlns:p14="http://schemas.microsoft.com/office/powerpoint/2010/main" val="30510261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96B1-0432-50FD-3104-4751A4C21314}"/>
              </a:ext>
            </a:extLst>
          </p:cNvPr>
          <p:cNvSpPr>
            <a:spLocks noGrp="1"/>
          </p:cNvSpPr>
          <p:nvPr>
            <p:ph type="title"/>
          </p:nvPr>
        </p:nvSpPr>
        <p:spPr>
          <a:xfrm>
            <a:off x="752475" y="609600"/>
            <a:ext cx="3643150" cy="5603310"/>
          </a:xfrm>
        </p:spPr>
        <p:txBody>
          <a:bodyPr>
            <a:normAutofit/>
          </a:bodyPr>
          <a:lstStyle/>
          <a:p>
            <a:r>
              <a:rPr lang="en-IN" dirty="0">
                <a:effectLst/>
              </a:rPr>
              <a:t>Strategies alignment of HR practices and company goals</a:t>
            </a:r>
            <a:br>
              <a:rPr lang="en-GB" dirty="0">
                <a:effectLst/>
              </a:rPr>
            </a:br>
            <a:endParaRPr lang="en-GB" dirty="0"/>
          </a:p>
        </p:txBody>
      </p:sp>
      <p:graphicFrame>
        <p:nvGraphicFramePr>
          <p:cNvPr id="4" name="Content Placeholder 3">
            <a:extLst>
              <a:ext uri="{FF2B5EF4-FFF2-40B4-BE49-F238E27FC236}">
                <a16:creationId xmlns:a16="http://schemas.microsoft.com/office/drawing/2014/main" id="{1ACE71EB-133D-068D-75FE-E11BCB12F6C1}"/>
              </a:ext>
            </a:extLst>
          </p:cNvPr>
          <p:cNvGraphicFramePr>
            <a:graphicFrameLocks noGrp="1"/>
          </p:cNvGraphicFramePr>
          <p:nvPr>
            <p:ph idx="1"/>
            <p:extLst>
              <p:ext uri="{D42A27DB-BD31-4B8C-83A1-F6EECF244321}">
                <p14:modId xmlns:p14="http://schemas.microsoft.com/office/powerpoint/2010/main" val="1920492772"/>
              </p:ext>
            </p:extLst>
          </p:nvPr>
        </p:nvGraphicFramePr>
        <p:xfrm>
          <a:off x="5127625" y="1746953"/>
          <a:ext cx="5924551" cy="3514083"/>
        </p:xfrm>
        <a:graphic>
          <a:graphicData uri="http://schemas.openxmlformats.org/drawingml/2006/table">
            <a:tbl>
              <a:tblPr firstRow="1" firstCol="1" bandRow="1">
                <a:solidFill>
                  <a:srgbClr val="F2F2F2">
                    <a:alpha val="45098"/>
                  </a:srgbClr>
                </a:solidFill>
                <a:tableStyleId>{5C22544A-7EE6-4342-B048-85BDC9FD1C3A}</a:tableStyleId>
              </a:tblPr>
              <a:tblGrid>
                <a:gridCol w="1968187">
                  <a:extLst>
                    <a:ext uri="{9D8B030D-6E8A-4147-A177-3AD203B41FA5}">
                      <a16:colId xmlns:a16="http://schemas.microsoft.com/office/drawing/2014/main" val="3399626127"/>
                    </a:ext>
                  </a:extLst>
                </a:gridCol>
                <a:gridCol w="1976655">
                  <a:extLst>
                    <a:ext uri="{9D8B030D-6E8A-4147-A177-3AD203B41FA5}">
                      <a16:colId xmlns:a16="http://schemas.microsoft.com/office/drawing/2014/main" val="1873989998"/>
                    </a:ext>
                  </a:extLst>
                </a:gridCol>
                <a:gridCol w="1979709">
                  <a:extLst>
                    <a:ext uri="{9D8B030D-6E8A-4147-A177-3AD203B41FA5}">
                      <a16:colId xmlns:a16="http://schemas.microsoft.com/office/drawing/2014/main" val="140103164"/>
                    </a:ext>
                  </a:extLst>
                </a:gridCol>
              </a:tblGrid>
              <a:tr h="519916">
                <a:tc>
                  <a:txBody>
                    <a:bodyPr/>
                    <a:lstStyle/>
                    <a:p>
                      <a:pPr>
                        <a:lnSpc>
                          <a:spcPct val="107000"/>
                        </a:lnSpc>
                        <a:spcAft>
                          <a:spcPts val="800"/>
                        </a:spcAft>
                        <a:buNone/>
                      </a:pPr>
                      <a:r>
                        <a:rPr lang="en-GB" sz="1300" b="0" kern="100" cap="none" spc="0">
                          <a:solidFill>
                            <a:schemeClr val="bg1"/>
                          </a:solidFill>
                          <a:effectLst/>
                        </a:rPr>
                        <a:t>HR Strategy / Reward Practice</a:t>
                      </a:r>
                      <a:endParaRPr lang="en-GB" sz="1300" b="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nchor="ctr">
                    <a:lnL w="12700" cmpd="sng">
                      <a:noFill/>
                    </a:lnL>
                    <a:lnR w="12700" cmpd="sng">
                      <a:noFill/>
                    </a:lnR>
                    <a:lnT w="19050" cap="flat" cmpd="sng" algn="ctr">
                      <a:noFill/>
                      <a:prstDash val="solid"/>
                    </a:lnT>
                    <a:lnB w="38100" cmpd="sng">
                      <a:noFill/>
                    </a:lnB>
                    <a:solidFill>
                      <a:schemeClr val="tx1"/>
                    </a:solidFill>
                  </a:tcPr>
                </a:tc>
                <a:tc>
                  <a:txBody>
                    <a:bodyPr/>
                    <a:lstStyle/>
                    <a:p>
                      <a:pPr>
                        <a:lnSpc>
                          <a:spcPct val="107000"/>
                        </a:lnSpc>
                        <a:spcAft>
                          <a:spcPts val="800"/>
                        </a:spcAft>
                        <a:buNone/>
                      </a:pPr>
                      <a:r>
                        <a:rPr lang="en-GB" sz="1300" b="0" kern="100" cap="none" spc="0">
                          <a:solidFill>
                            <a:schemeClr val="bg1"/>
                          </a:solidFill>
                          <a:effectLst/>
                        </a:rPr>
                        <a:t>Aligned Company Goal</a:t>
                      </a:r>
                      <a:endParaRPr lang="en-GB" sz="1300" b="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nchor="ctr">
                    <a:lnL w="12700" cmpd="sng">
                      <a:noFill/>
                    </a:lnL>
                    <a:lnR w="12700" cmpd="sng">
                      <a:noFill/>
                    </a:lnR>
                    <a:lnT w="19050" cap="flat" cmpd="sng" algn="ctr">
                      <a:noFill/>
                      <a:prstDash val="solid"/>
                    </a:lnT>
                    <a:lnB w="38100" cmpd="sng">
                      <a:noFill/>
                    </a:lnB>
                    <a:solidFill>
                      <a:schemeClr val="tx1"/>
                    </a:solidFill>
                  </a:tcPr>
                </a:tc>
                <a:tc>
                  <a:txBody>
                    <a:bodyPr/>
                    <a:lstStyle/>
                    <a:p>
                      <a:pPr>
                        <a:lnSpc>
                          <a:spcPct val="107000"/>
                        </a:lnSpc>
                        <a:spcAft>
                          <a:spcPts val="800"/>
                        </a:spcAft>
                        <a:buNone/>
                      </a:pPr>
                      <a:r>
                        <a:rPr lang="en-GB" sz="1300" b="0" kern="100" cap="none" spc="0">
                          <a:solidFill>
                            <a:schemeClr val="bg1"/>
                          </a:solidFill>
                          <a:effectLst/>
                        </a:rPr>
                        <a:t>Strategic Impact</a:t>
                      </a:r>
                      <a:endParaRPr lang="en-GB" sz="1300" b="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065522812"/>
                  </a:ext>
                </a:extLst>
              </a:tr>
              <a:tr h="639856">
                <a:tc>
                  <a:txBody>
                    <a:bodyPr/>
                    <a:lstStyle/>
                    <a:p>
                      <a:pPr>
                        <a:lnSpc>
                          <a:spcPct val="107000"/>
                        </a:lnSpc>
                        <a:spcAft>
                          <a:spcPts val="800"/>
                        </a:spcAft>
                        <a:buNone/>
                      </a:pPr>
                      <a:r>
                        <a:rPr lang="en-GB" sz="1100" b="1" kern="100" cap="none" spc="0">
                          <a:solidFill>
                            <a:schemeClr val="tx1"/>
                          </a:solidFill>
                          <a:effectLst/>
                        </a:rPr>
                        <a:t>Performance-based bonus system</a:t>
                      </a:r>
                      <a:endParaRPr lang="en-GB" sz="11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nSpc>
                          <a:spcPct val="107000"/>
                        </a:lnSpc>
                        <a:spcAft>
                          <a:spcPts val="800"/>
                        </a:spcAft>
                        <a:buNone/>
                      </a:pPr>
                      <a:r>
                        <a:rPr lang="en-GB" sz="1100" kern="100" cap="none" spc="0">
                          <a:solidFill>
                            <a:schemeClr val="tx1"/>
                          </a:solidFill>
                          <a:effectLst/>
                        </a:rPr>
                        <a:t>Drive productivity, innovation &amp; quality </a:t>
                      </a:r>
                      <a:r>
                        <a:rPr lang="en-IN" sz="1100" kern="100" cap="none" spc="0">
                          <a:solidFill>
                            <a:schemeClr val="tx1"/>
                          </a:solidFill>
                          <a:effectLst/>
                        </a:rPr>
                        <a:t>BMW Group. (2025) </a:t>
                      </a:r>
                      <a:endParaRPr lang="en-GB" sz="11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nSpc>
                          <a:spcPct val="107000"/>
                        </a:lnSpc>
                        <a:spcAft>
                          <a:spcPts val="800"/>
                        </a:spcAft>
                        <a:buNone/>
                      </a:pPr>
                      <a:r>
                        <a:rPr lang="en-GB" sz="1100" kern="100" cap="none" spc="0">
                          <a:solidFill>
                            <a:schemeClr val="tx1"/>
                          </a:solidFill>
                          <a:effectLst/>
                        </a:rPr>
                        <a:t>Rewards high performers and motivates continuous improvement</a:t>
                      </a:r>
                      <a:endParaRPr lang="en-GB" sz="11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674430820"/>
                  </a:ext>
                </a:extLst>
              </a:tr>
              <a:tr h="639856">
                <a:tc>
                  <a:txBody>
                    <a:bodyPr/>
                    <a:lstStyle/>
                    <a:p>
                      <a:pPr>
                        <a:lnSpc>
                          <a:spcPct val="107000"/>
                        </a:lnSpc>
                        <a:spcAft>
                          <a:spcPts val="800"/>
                        </a:spcAft>
                        <a:buNone/>
                      </a:pPr>
                      <a:r>
                        <a:rPr lang="en-GB" sz="1100" b="1" kern="100" cap="none" spc="0">
                          <a:solidFill>
                            <a:schemeClr val="tx1"/>
                          </a:solidFill>
                          <a:effectLst/>
                        </a:rPr>
                        <a:t>ESG-linked executive incentives</a:t>
                      </a:r>
                      <a:endParaRPr lang="en-GB" sz="11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nSpc>
                          <a:spcPct val="107000"/>
                        </a:lnSpc>
                        <a:spcAft>
                          <a:spcPts val="800"/>
                        </a:spcAft>
                        <a:buNone/>
                      </a:pPr>
                      <a:r>
                        <a:rPr lang="en-GB" sz="1100" kern="100" cap="none" spc="0" dirty="0">
                          <a:solidFill>
                            <a:schemeClr val="tx1"/>
                          </a:solidFill>
                          <a:effectLst/>
                        </a:rPr>
                        <a:t>Sustainability &amp; responsible leadership</a:t>
                      </a:r>
                      <a:endParaRPr lang="en-GB" sz="1100" kern="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nSpc>
                          <a:spcPct val="107000"/>
                        </a:lnSpc>
                        <a:spcAft>
                          <a:spcPts val="800"/>
                        </a:spcAft>
                        <a:buNone/>
                      </a:pPr>
                      <a:r>
                        <a:rPr lang="en-GB" sz="1100" kern="100" cap="none" spc="0">
                          <a:solidFill>
                            <a:schemeClr val="tx1"/>
                          </a:solidFill>
                          <a:effectLst/>
                        </a:rPr>
                        <a:t>Aligns leadership rewards with carbon-reduction, ethics &amp; social targets</a:t>
                      </a:r>
                      <a:endParaRPr lang="en-GB" sz="11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203528762"/>
                  </a:ext>
                </a:extLst>
              </a:tr>
              <a:tr h="639856">
                <a:tc>
                  <a:txBody>
                    <a:bodyPr/>
                    <a:lstStyle/>
                    <a:p>
                      <a:pPr>
                        <a:lnSpc>
                          <a:spcPct val="107000"/>
                        </a:lnSpc>
                        <a:spcAft>
                          <a:spcPts val="800"/>
                        </a:spcAft>
                        <a:buNone/>
                      </a:pPr>
                      <a:r>
                        <a:rPr lang="en-GB" sz="1100" b="1" kern="100" cap="none" spc="0">
                          <a:solidFill>
                            <a:schemeClr val="tx1"/>
                          </a:solidFill>
                          <a:effectLst/>
                        </a:rPr>
                        <a:t>Skill-based pay &amp; EV-upskilling incentives</a:t>
                      </a:r>
                      <a:endParaRPr lang="en-GB" sz="11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nSpc>
                          <a:spcPct val="107000"/>
                        </a:lnSpc>
                        <a:spcAft>
                          <a:spcPts val="800"/>
                        </a:spcAft>
                        <a:buNone/>
                      </a:pPr>
                      <a:r>
                        <a:rPr lang="en-GB" sz="1100" kern="100" cap="none" spc="0">
                          <a:solidFill>
                            <a:schemeClr val="tx1"/>
                          </a:solidFill>
                          <a:effectLst/>
                        </a:rPr>
                        <a:t>Transition to electrification &amp; digital transformation </a:t>
                      </a:r>
                      <a:r>
                        <a:rPr lang="en-IN" sz="1100" kern="100" cap="none" spc="0">
                          <a:solidFill>
                            <a:schemeClr val="tx1"/>
                          </a:solidFill>
                          <a:effectLst/>
                        </a:rPr>
                        <a:t>BMW Group. (2025) </a:t>
                      </a:r>
                      <a:endParaRPr lang="en-GB" sz="11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nSpc>
                          <a:spcPct val="107000"/>
                        </a:lnSpc>
                        <a:spcAft>
                          <a:spcPts val="800"/>
                        </a:spcAft>
                        <a:buNone/>
                      </a:pPr>
                      <a:r>
                        <a:rPr lang="en-GB" sz="1100" kern="100" cap="none" spc="0">
                          <a:solidFill>
                            <a:schemeClr val="tx1"/>
                          </a:solidFill>
                          <a:effectLst/>
                        </a:rPr>
                        <a:t>Encourages employees to gain future-critical EV/software skills</a:t>
                      </a:r>
                      <a:endParaRPr lang="en-GB" sz="11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271310432"/>
                  </a:ext>
                </a:extLst>
              </a:tr>
              <a:tr h="462307">
                <a:tc>
                  <a:txBody>
                    <a:bodyPr/>
                    <a:lstStyle/>
                    <a:p>
                      <a:pPr>
                        <a:lnSpc>
                          <a:spcPct val="107000"/>
                        </a:lnSpc>
                        <a:spcAft>
                          <a:spcPts val="800"/>
                        </a:spcAft>
                        <a:buNone/>
                      </a:pPr>
                      <a:r>
                        <a:rPr lang="en-GB" sz="1100" b="1" kern="100" cap="none" spc="0">
                          <a:solidFill>
                            <a:schemeClr val="tx1"/>
                          </a:solidFill>
                          <a:effectLst/>
                        </a:rPr>
                        <a:t>Profit-sharing &amp; share-based rewards</a:t>
                      </a:r>
                      <a:endParaRPr lang="en-GB" sz="11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nSpc>
                          <a:spcPct val="107000"/>
                        </a:lnSpc>
                        <a:spcAft>
                          <a:spcPts val="800"/>
                        </a:spcAft>
                        <a:buNone/>
                      </a:pPr>
                      <a:r>
                        <a:rPr lang="en-GB" sz="1100" kern="100" cap="none" spc="0">
                          <a:solidFill>
                            <a:schemeClr val="tx1"/>
                          </a:solidFill>
                          <a:effectLst/>
                        </a:rPr>
                        <a:t>Long-term profitability &amp; stakeholder value</a:t>
                      </a:r>
                      <a:endParaRPr lang="en-GB" sz="11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nSpc>
                          <a:spcPct val="107000"/>
                        </a:lnSpc>
                        <a:spcAft>
                          <a:spcPts val="800"/>
                        </a:spcAft>
                        <a:buNone/>
                      </a:pPr>
                      <a:r>
                        <a:rPr lang="en-GB" sz="1100" kern="100" cap="none" spc="0">
                          <a:solidFill>
                            <a:schemeClr val="tx1"/>
                          </a:solidFill>
                          <a:effectLst/>
                        </a:rPr>
                        <a:t>Builds employee ownership mindset and retention</a:t>
                      </a:r>
                      <a:endParaRPr lang="en-GB" sz="11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424296308"/>
                  </a:ext>
                </a:extLst>
              </a:tr>
              <a:tr h="462307">
                <a:tc>
                  <a:txBody>
                    <a:bodyPr/>
                    <a:lstStyle/>
                    <a:p>
                      <a:pPr>
                        <a:lnSpc>
                          <a:spcPct val="107000"/>
                        </a:lnSpc>
                        <a:spcAft>
                          <a:spcPts val="800"/>
                        </a:spcAft>
                        <a:buNone/>
                      </a:pPr>
                      <a:r>
                        <a:rPr lang="en-GB" sz="1100" b="1" kern="100" cap="none" spc="0">
                          <a:solidFill>
                            <a:schemeClr val="tx1"/>
                          </a:solidFill>
                          <a:effectLst/>
                        </a:rPr>
                        <a:t>Fair-pay &amp; transparency policies</a:t>
                      </a:r>
                      <a:endParaRPr lang="en-GB" sz="11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nSpc>
                          <a:spcPct val="107000"/>
                        </a:lnSpc>
                        <a:spcAft>
                          <a:spcPts val="800"/>
                        </a:spcAft>
                        <a:buNone/>
                      </a:pPr>
                      <a:r>
                        <a:rPr lang="en-GB" sz="1100" kern="100" cap="none" spc="0">
                          <a:solidFill>
                            <a:schemeClr val="tx1"/>
                          </a:solidFill>
                          <a:effectLst/>
                        </a:rPr>
                        <a:t>Employer brand &amp; global talent attraction</a:t>
                      </a:r>
                      <a:endParaRPr lang="en-GB" sz="11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nSpc>
                          <a:spcPct val="107000"/>
                        </a:lnSpc>
                        <a:spcAft>
                          <a:spcPts val="800"/>
                        </a:spcAft>
                        <a:buNone/>
                      </a:pPr>
                      <a:r>
                        <a:rPr lang="en-GB" sz="1100" kern="100" cap="none" spc="0" dirty="0">
                          <a:solidFill>
                            <a:schemeClr val="tx1"/>
                          </a:solidFill>
                          <a:effectLst/>
                        </a:rPr>
                        <a:t>Improves trust, employee satisfaction &amp; competitiveness</a:t>
                      </a:r>
                      <a:endParaRPr lang="en-GB" sz="1100" kern="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17" marR="62217" marT="82956"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2068543887"/>
                  </a:ext>
                </a:extLst>
              </a:tr>
            </a:tbl>
          </a:graphicData>
        </a:graphic>
      </p:graphicFrame>
    </p:spTree>
    <p:extLst>
      <p:ext uri="{BB962C8B-B14F-4D97-AF65-F5344CB8AC3E}">
        <p14:creationId xmlns:p14="http://schemas.microsoft.com/office/powerpoint/2010/main" val="35889745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F4B82-7C37-3AC5-990B-0DA298355943}"/>
              </a:ext>
            </a:extLst>
          </p:cNvPr>
          <p:cNvSpPr>
            <a:spLocks noGrp="1"/>
          </p:cNvSpPr>
          <p:nvPr>
            <p:ph type="title"/>
          </p:nvPr>
        </p:nvSpPr>
        <p:spPr>
          <a:xfrm>
            <a:off x="633240" y="599209"/>
            <a:ext cx="10353761" cy="1326321"/>
          </a:xfrm>
        </p:spPr>
        <p:txBody>
          <a:bodyPr>
            <a:normAutofit fontScale="90000"/>
          </a:bodyPr>
          <a:lstStyle/>
          <a:p>
            <a:r>
              <a:rPr lang="en-IN" dirty="0">
                <a:effectLst/>
              </a:rPr>
              <a:t>Key challenges faced by the company in terms of recruitment and selection</a:t>
            </a:r>
            <a:br>
              <a:rPr lang="en-GB" dirty="0">
                <a:effectLst/>
              </a:rPr>
            </a:br>
            <a:endParaRPr lang="en-GB" dirty="0"/>
          </a:p>
        </p:txBody>
      </p:sp>
      <p:sp>
        <p:nvSpPr>
          <p:cNvPr id="3" name="Content Placeholder 2">
            <a:extLst>
              <a:ext uri="{FF2B5EF4-FFF2-40B4-BE49-F238E27FC236}">
                <a16:creationId xmlns:a16="http://schemas.microsoft.com/office/drawing/2014/main" id="{5E2EA65F-A371-71EA-2400-9F5C51AAAA07}"/>
              </a:ext>
            </a:extLst>
          </p:cNvPr>
          <p:cNvSpPr>
            <a:spLocks noGrp="1"/>
          </p:cNvSpPr>
          <p:nvPr>
            <p:ph idx="1"/>
          </p:nvPr>
        </p:nvSpPr>
        <p:spPr/>
        <p:txBody>
          <a:bodyPr/>
          <a:lstStyle/>
          <a:p>
            <a:pPr lvl="0"/>
            <a:r>
              <a:rPr lang="en-IN" dirty="0">
                <a:effectLst/>
              </a:rPr>
              <a:t>There are instances of </a:t>
            </a:r>
            <a:r>
              <a:rPr lang="en-GB" dirty="0">
                <a:effectLst/>
              </a:rPr>
              <a:t>High labour cost per vehicle , as premium manufacturer, BMW faces among the highest labour cost rates, which makes balancing wages, productivity and profitability difficult </a:t>
            </a:r>
            <a:r>
              <a:rPr lang="en-IN" dirty="0">
                <a:effectLst/>
              </a:rPr>
              <a:t>BMW Group. (2025) </a:t>
            </a:r>
            <a:endParaRPr lang="en-GB" dirty="0">
              <a:effectLst/>
            </a:endParaRPr>
          </a:p>
          <a:p>
            <a:pPr lvl="0"/>
            <a:r>
              <a:rPr lang="en-GB" dirty="0">
                <a:effectLst/>
              </a:rPr>
              <a:t>The usual margin pressure from the external factors like tariffs, weaker demand in markets like China, reduces the usual overall profit margins, limiting how much BMW can increase or maintain reward payouts long-term.</a:t>
            </a:r>
          </a:p>
          <a:p>
            <a:pPr lvl="0"/>
            <a:r>
              <a:rPr lang="en-IN" dirty="0">
                <a:effectLst/>
              </a:rPr>
              <a:t>There are instances of </a:t>
            </a:r>
            <a:r>
              <a:rPr lang="en-GB" dirty="0">
                <a:effectLst/>
              </a:rPr>
              <a:t>difficulty aligning remuneration expectations across global operations </a:t>
            </a:r>
          </a:p>
          <a:p>
            <a:endParaRPr lang="en-GB" dirty="0"/>
          </a:p>
        </p:txBody>
      </p:sp>
    </p:spTree>
    <p:extLst>
      <p:ext uri="{BB962C8B-B14F-4D97-AF65-F5344CB8AC3E}">
        <p14:creationId xmlns:p14="http://schemas.microsoft.com/office/powerpoint/2010/main" val="16287488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84E6C-5548-9256-6EF0-3833784D5261}"/>
              </a:ext>
            </a:extLst>
          </p:cNvPr>
          <p:cNvSpPr>
            <a:spLocks noGrp="1"/>
          </p:cNvSpPr>
          <p:nvPr>
            <p:ph type="title"/>
          </p:nvPr>
        </p:nvSpPr>
        <p:spPr>
          <a:xfrm>
            <a:off x="913795" y="609600"/>
            <a:ext cx="10353761" cy="1326321"/>
          </a:xfrm>
        </p:spPr>
        <p:txBody>
          <a:bodyPr>
            <a:normAutofit/>
          </a:bodyPr>
          <a:lstStyle/>
          <a:p>
            <a:r>
              <a:rPr lang="en-IN">
                <a:effectLst/>
              </a:rPr>
              <a:t>Recommendations</a:t>
            </a:r>
            <a:br>
              <a:rPr lang="en-GB">
                <a:effectLst/>
              </a:rPr>
            </a:br>
            <a:endParaRPr lang="en-GB"/>
          </a:p>
        </p:txBody>
      </p:sp>
      <p:graphicFrame>
        <p:nvGraphicFramePr>
          <p:cNvPr id="4" name="Content Placeholder 3">
            <a:extLst>
              <a:ext uri="{FF2B5EF4-FFF2-40B4-BE49-F238E27FC236}">
                <a16:creationId xmlns:a16="http://schemas.microsoft.com/office/drawing/2014/main" id="{210E6F89-2728-207A-FFBE-1F2BD7039C95}"/>
              </a:ext>
            </a:extLst>
          </p:cNvPr>
          <p:cNvGraphicFramePr>
            <a:graphicFrameLocks noGrp="1"/>
          </p:cNvGraphicFramePr>
          <p:nvPr>
            <p:ph idx="1"/>
            <p:extLst>
              <p:ext uri="{D42A27DB-BD31-4B8C-83A1-F6EECF244321}">
                <p14:modId xmlns:p14="http://schemas.microsoft.com/office/powerpoint/2010/main" val="1725921731"/>
              </p:ext>
            </p:extLst>
          </p:nvPr>
        </p:nvGraphicFramePr>
        <p:xfrm>
          <a:off x="914400" y="2543794"/>
          <a:ext cx="10353676" cy="2934798"/>
        </p:xfrm>
        <a:graphic>
          <a:graphicData uri="http://schemas.openxmlformats.org/drawingml/2006/table">
            <a:tbl>
              <a:tblPr firstRow="1" firstCol="1" bandRow="1">
                <a:noFill/>
                <a:tableStyleId>{5C22544A-7EE6-4342-B048-85BDC9FD1C3A}</a:tableStyleId>
              </a:tblPr>
              <a:tblGrid>
                <a:gridCol w="4984203">
                  <a:extLst>
                    <a:ext uri="{9D8B030D-6E8A-4147-A177-3AD203B41FA5}">
                      <a16:colId xmlns:a16="http://schemas.microsoft.com/office/drawing/2014/main" val="2243956995"/>
                    </a:ext>
                  </a:extLst>
                </a:gridCol>
                <a:gridCol w="5369473">
                  <a:extLst>
                    <a:ext uri="{9D8B030D-6E8A-4147-A177-3AD203B41FA5}">
                      <a16:colId xmlns:a16="http://schemas.microsoft.com/office/drawing/2014/main" val="2624612840"/>
                    </a:ext>
                  </a:extLst>
                </a:gridCol>
              </a:tblGrid>
              <a:tr h="543174">
                <a:tc>
                  <a:txBody>
                    <a:bodyPr/>
                    <a:lstStyle/>
                    <a:p>
                      <a:pPr>
                        <a:lnSpc>
                          <a:spcPct val="107000"/>
                        </a:lnSpc>
                        <a:spcAft>
                          <a:spcPts val="800"/>
                        </a:spcAft>
                        <a:buNone/>
                      </a:pPr>
                      <a:r>
                        <a:rPr lang="en-GB" sz="1700" b="1" kern="100" cap="none" spc="0">
                          <a:solidFill>
                            <a:schemeClr val="bg1"/>
                          </a:solidFill>
                          <a:effectLst/>
                        </a:rPr>
                        <a:t>Recommendation</a:t>
                      </a:r>
                      <a:endParaRPr lang="en-GB" sz="1700" b="1"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115604" marB="115604" anchor="ctr">
                    <a:lnL w="12700" cmpd="sng">
                      <a:noFill/>
                    </a:lnL>
                    <a:lnR w="12700" cmpd="sng">
                      <a:noFill/>
                    </a:lnR>
                    <a:lnT w="19050" cap="flat" cmpd="sng" algn="ctr">
                      <a:noFill/>
                      <a:prstDash val="solid"/>
                    </a:lnT>
                    <a:lnB w="38100" cmpd="sng">
                      <a:noFill/>
                    </a:lnB>
                    <a:solidFill>
                      <a:schemeClr val="tx1"/>
                    </a:solidFill>
                  </a:tcPr>
                </a:tc>
                <a:tc>
                  <a:txBody>
                    <a:bodyPr/>
                    <a:lstStyle/>
                    <a:p>
                      <a:pPr>
                        <a:lnSpc>
                          <a:spcPct val="107000"/>
                        </a:lnSpc>
                        <a:spcAft>
                          <a:spcPts val="800"/>
                        </a:spcAft>
                        <a:buNone/>
                      </a:pPr>
                      <a:r>
                        <a:rPr lang="en-GB" sz="1700" b="1" kern="100" cap="none" spc="0">
                          <a:solidFill>
                            <a:schemeClr val="bg1"/>
                          </a:solidFill>
                          <a:effectLst/>
                        </a:rPr>
                        <a:t>Purpose / Expected Impact</a:t>
                      </a:r>
                      <a:endParaRPr lang="en-GB" sz="1700" b="1"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115604" marB="115604"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908349146"/>
                  </a:ext>
                </a:extLst>
              </a:tr>
              <a:tr h="630465">
                <a:tc>
                  <a:txBody>
                    <a:bodyPr/>
                    <a:lstStyle/>
                    <a:p>
                      <a:pPr>
                        <a:lnSpc>
                          <a:spcPct val="107000"/>
                        </a:lnSpc>
                        <a:spcAft>
                          <a:spcPts val="800"/>
                        </a:spcAft>
                        <a:buNone/>
                      </a:pPr>
                      <a:r>
                        <a:rPr lang="en-GB" sz="1500" b="1" kern="100" cap="none" spc="0">
                          <a:solidFill>
                            <a:schemeClr val="tx1"/>
                          </a:solidFill>
                          <a:effectLst/>
                        </a:rPr>
                        <a:t>Introduce flexible, personalized benefits packages</a:t>
                      </a:r>
                      <a:endParaRPr lang="en-GB" sz="15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0" marB="115604">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pPr>
                        <a:lnSpc>
                          <a:spcPct val="107000"/>
                        </a:lnSpc>
                        <a:spcAft>
                          <a:spcPts val="800"/>
                        </a:spcAft>
                        <a:buNone/>
                      </a:pPr>
                      <a:r>
                        <a:rPr lang="en-GB" sz="1500" kern="100" cap="none" spc="0">
                          <a:solidFill>
                            <a:schemeClr val="tx1"/>
                          </a:solidFill>
                          <a:effectLst/>
                        </a:rPr>
                        <a:t>Improves employee satisfaction and retention across diverse global workforce</a:t>
                      </a:r>
                      <a:endParaRPr lang="en-GB" sz="15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0" marB="115604">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3714515192"/>
                  </a:ext>
                </a:extLst>
              </a:tr>
              <a:tr h="389493">
                <a:tc>
                  <a:txBody>
                    <a:bodyPr/>
                    <a:lstStyle/>
                    <a:p>
                      <a:pPr>
                        <a:lnSpc>
                          <a:spcPct val="107000"/>
                        </a:lnSpc>
                        <a:spcAft>
                          <a:spcPts val="800"/>
                        </a:spcAft>
                        <a:buNone/>
                      </a:pPr>
                      <a:r>
                        <a:rPr lang="en-GB" sz="1500" b="1" kern="100" cap="none" spc="0">
                          <a:solidFill>
                            <a:schemeClr val="tx1"/>
                          </a:solidFill>
                          <a:effectLst/>
                        </a:rPr>
                        <a:t>Strengthen performance-linked and skill-based pay</a:t>
                      </a:r>
                      <a:endParaRPr lang="en-GB" sz="15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0" marB="115604">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nSpc>
                          <a:spcPct val="107000"/>
                        </a:lnSpc>
                        <a:spcAft>
                          <a:spcPts val="800"/>
                        </a:spcAft>
                        <a:buNone/>
                      </a:pPr>
                      <a:r>
                        <a:rPr lang="en-GB" sz="1500" kern="100" cap="none" spc="0">
                          <a:solidFill>
                            <a:schemeClr val="tx1"/>
                          </a:solidFill>
                          <a:effectLst/>
                        </a:rPr>
                        <a:t>Encourages innovation and EV/digital capability growth</a:t>
                      </a:r>
                      <a:endParaRPr lang="en-GB" sz="15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0" marB="115604">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807452773"/>
                  </a:ext>
                </a:extLst>
              </a:tr>
              <a:tr h="389493">
                <a:tc>
                  <a:txBody>
                    <a:bodyPr/>
                    <a:lstStyle/>
                    <a:p>
                      <a:pPr>
                        <a:lnSpc>
                          <a:spcPct val="107000"/>
                        </a:lnSpc>
                        <a:spcAft>
                          <a:spcPts val="800"/>
                        </a:spcAft>
                        <a:buNone/>
                      </a:pPr>
                      <a:r>
                        <a:rPr lang="en-GB" sz="1500" b="1" kern="100" cap="none" spc="0">
                          <a:solidFill>
                            <a:schemeClr val="tx1"/>
                          </a:solidFill>
                          <a:effectLst/>
                        </a:rPr>
                        <a:t>Expand profit-sharing and share-ownership programs</a:t>
                      </a:r>
                      <a:endParaRPr lang="en-GB" sz="15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0" marB="115604">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nSpc>
                          <a:spcPct val="107000"/>
                        </a:lnSpc>
                        <a:spcAft>
                          <a:spcPts val="800"/>
                        </a:spcAft>
                        <a:buNone/>
                      </a:pPr>
                      <a:r>
                        <a:rPr lang="en-GB" sz="1500" kern="100" cap="none" spc="0">
                          <a:solidFill>
                            <a:schemeClr val="tx1"/>
                          </a:solidFill>
                          <a:effectLst/>
                        </a:rPr>
                        <a:t>Enhances long-term commitment and productivity</a:t>
                      </a:r>
                      <a:endParaRPr lang="en-GB" sz="15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0" marB="115604">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3593103844"/>
                  </a:ext>
                </a:extLst>
              </a:tr>
              <a:tr h="389493">
                <a:tc>
                  <a:txBody>
                    <a:bodyPr/>
                    <a:lstStyle/>
                    <a:p>
                      <a:pPr>
                        <a:lnSpc>
                          <a:spcPct val="107000"/>
                        </a:lnSpc>
                        <a:spcAft>
                          <a:spcPts val="800"/>
                        </a:spcAft>
                        <a:buNone/>
                      </a:pPr>
                      <a:r>
                        <a:rPr lang="en-GB" sz="1500" b="1" kern="100" cap="none" spc="0">
                          <a:solidFill>
                            <a:schemeClr val="tx1"/>
                          </a:solidFill>
                          <a:effectLst/>
                        </a:rPr>
                        <a:t>Benchmark pay against tech competitors</a:t>
                      </a:r>
                      <a:endParaRPr lang="en-GB" sz="15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0" marB="115604">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nSpc>
                          <a:spcPct val="107000"/>
                        </a:lnSpc>
                        <a:spcAft>
                          <a:spcPts val="800"/>
                        </a:spcAft>
                        <a:buNone/>
                      </a:pPr>
                      <a:r>
                        <a:rPr lang="en-GB" sz="1500" kern="100" cap="none" spc="0">
                          <a:solidFill>
                            <a:schemeClr val="tx1"/>
                          </a:solidFill>
                          <a:effectLst/>
                        </a:rPr>
                        <a:t>Helps attract critical digital and engineering talent</a:t>
                      </a:r>
                      <a:endParaRPr lang="en-GB" sz="15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0" marB="115604">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910919029"/>
                  </a:ext>
                </a:extLst>
              </a:tr>
              <a:tr h="389493">
                <a:tc>
                  <a:txBody>
                    <a:bodyPr/>
                    <a:lstStyle/>
                    <a:p>
                      <a:pPr>
                        <a:lnSpc>
                          <a:spcPct val="107000"/>
                        </a:lnSpc>
                        <a:spcAft>
                          <a:spcPts val="800"/>
                        </a:spcAft>
                        <a:buNone/>
                      </a:pPr>
                      <a:r>
                        <a:rPr lang="en-GB" sz="1500" b="1" kern="100" cap="none" spc="0">
                          <a:solidFill>
                            <a:schemeClr val="tx1"/>
                          </a:solidFill>
                          <a:effectLst/>
                        </a:rPr>
                        <a:t>Increase transparency in reward communication</a:t>
                      </a:r>
                      <a:endParaRPr lang="en-GB" sz="15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0" marB="115604">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1500" kern="100" cap="none" spc="0" dirty="0">
                          <a:solidFill>
                            <a:schemeClr val="tx1"/>
                          </a:solidFill>
                          <a:effectLst/>
                        </a:rPr>
                        <a:t>Builds trust and fairness perception</a:t>
                      </a:r>
                      <a:endParaRPr lang="en-GB" sz="1500" kern="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0924" marR="57803" marT="0" marB="115604">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052606160"/>
                  </a:ext>
                </a:extLst>
              </a:tr>
            </a:tbl>
          </a:graphicData>
        </a:graphic>
      </p:graphicFrame>
    </p:spTree>
    <p:extLst>
      <p:ext uri="{BB962C8B-B14F-4D97-AF65-F5344CB8AC3E}">
        <p14:creationId xmlns:p14="http://schemas.microsoft.com/office/powerpoint/2010/main" val="130090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F8E59-D547-84EF-0CCA-6C45535EEB9C}"/>
              </a:ext>
            </a:extLst>
          </p:cNvPr>
          <p:cNvSpPr>
            <a:spLocks noGrp="1"/>
          </p:cNvSpPr>
          <p:nvPr>
            <p:ph type="title"/>
          </p:nvPr>
        </p:nvSpPr>
        <p:spPr/>
        <p:txBody>
          <a:bodyPr/>
          <a:lstStyle/>
          <a:p>
            <a:r>
              <a:rPr lang="en-IN" dirty="0">
                <a:effectLst/>
              </a:rPr>
              <a:t>Summary </a:t>
            </a:r>
            <a:br>
              <a:rPr lang="en-GB" dirty="0">
                <a:effectLst/>
              </a:rPr>
            </a:br>
            <a:endParaRPr lang="en-GB" dirty="0"/>
          </a:p>
        </p:txBody>
      </p:sp>
      <p:sp>
        <p:nvSpPr>
          <p:cNvPr id="3" name="Content Placeholder 2">
            <a:extLst>
              <a:ext uri="{FF2B5EF4-FFF2-40B4-BE49-F238E27FC236}">
                <a16:creationId xmlns:a16="http://schemas.microsoft.com/office/drawing/2014/main" id="{04D63BDA-6774-A0E8-E908-ABD490E120A0}"/>
              </a:ext>
            </a:extLst>
          </p:cNvPr>
          <p:cNvSpPr>
            <a:spLocks noGrp="1"/>
          </p:cNvSpPr>
          <p:nvPr>
            <p:ph idx="1"/>
          </p:nvPr>
        </p:nvSpPr>
        <p:spPr/>
        <p:txBody>
          <a:bodyPr/>
          <a:lstStyle/>
          <a:p>
            <a:r>
              <a:rPr lang="en-GB" dirty="0">
                <a:effectLst/>
              </a:rPr>
              <a:t>BMW’s rewards and remuneration system, here essentially supports performance, innovation and long-term value creation, but faces challenges from high labour costs, global pay alignment and talent competition</a:t>
            </a:r>
          </a:p>
          <a:p>
            <a:r>
              <a:rPr lang="en-GB" dirty="0">
                <a:effectLst/>
              </a:rPr>
              <a:t>Strengthening performance-based rewards, flexible benefits, transparency and share-based incentives can improve motivation, retention and strategic alignment</a:t>
            </a:r>
          </a:p>
          <a:p>
            <a:endParaRPr lang="en-GB" dirty="0"/>
          </a:p>
        </p:txBody>
      </p:sp>
    </p:spTree>
    <p:extLst>
      <p:ext uri="{BB962C8B-B14F-4D97-AF65-F5344CB8AC3E}">
        <p14:creationId xmlns:p14="http://schemas.microsoft.com/office/powerpoint/2010/main" val="1102445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DC975-8F04-B067-05D5-8775E6CCC2E8}"/>
              </a:ext>
            </a:extLst>
          </p:cNvPr>
          <p:cNvSpPr>
            <a:spLocks noGrp="1"/>
          </p:cNvSpPr>
          <p:nvPr>
            <p:ph type="title"/>
          </p:nvPr>
        </p:nvSpPr>
        <p:spPr/>
        <p:txBody>
          <a:bodyPr/>
          <a:lstStyle/>
          <a:p>
            <a:r>
              <a:rPr lang="en-US" dirty="0"/>
              <a:t>Topic 1: References </a:t>
            </a:r>
            <a:endParaRPr lang="en-GB" dirty="0"/>
          </a:p>
        </p:txBody>
      </p:sp>
      <p:sp>
        <p:nvSpPr>
          <p:cNvPr id="3" name="Content Placeholder 2">
            <a:extLst>
              <a:ext uri="{FF2B5EF4-FFF2-40B4-BE49-F238E27FC236}">
                <a16:creationId xmlns:a16="http://schemas.microsoft.com/office/drawing/2014/main" id="{D1F2D924-7ABC-463A-34EA-CB2886BD5A18}"/>
              </a:ext>
            </a:extLst>
          </p:cNvPr>
          <p:cNvSpPr>
            <a:spLocks noGrp="1"/>
          </p:cNvSpPr>
          <p:nvPr>
            <p:ph idx="1"/>
          </p:nvPr>
        </p:nvSpPr>
        <p:spPr/>
        <p:txBody>
          <a:bodyPr>
            <a:normAutofit fontScale="55000" lnSpcReduction="20000"/>
          </a:bodyPr>
          <a:lstStyle/>
          <a:p>
            <a:r>
              <a:rPr lang="en-IN" dirty="0">
                <a:effectLst/>
              </a:rPr>
              <a:t>BMW Group. (2021) </a:t>
            </a:r>
            <a:r>
              <a:rPr lang="en-IN" i="1" dirty="0">
                <a:effectLst/>
              </a:rPr>
              <a:t>Diversity and responsibility — How BMW Group employees actively engage</a:t>
            </a:r>
            <a:r>
              <a:rPr lang="en-IN" dirty="0">
                <a:effectLst/>
              </a:rPr>
              <a:t>. Available at: </a:t>
            </a:r>
            <a:r>
              <a:rPr lang="en-IN" u="sng" dirty="0">
                <a:effectLst/>
                <a:hlinkClick r:id="rId2"/>
              </a:rPr>
              <a:t>https://www.bmwgroup.com/en/report/2021/bmw-group-report/diversity-and-responsibility/index.html</a:t>
            </a:r>
            <a:r>
              <a:rPr lang="en-IN" dirty="0">
                <a:effectLst/>
              </a:rPr>
              <a:t> (Accessed: 28 November 2025).</a:t>
            </a:r>
            <a:endParaRPr lang="en-GB" dirty="0">
              <a:effectLst/>
            </a:endParaRPr>
          </a:p>
          <a:p>
            <a:r>
              <a:rPr lang="en-IN" dirty="0">
                <a:effectLst/>
              </a:rPr>
              <a:t>BMW Group. (2025) </a:t>
            </a:r>
            <a:r>
              <a:rPr lang="en-IN" i="1" dirty="0">
                <a:effectLst/>
              </a:rPr>
              <a:t>Leadership &amp; Governance</a:t>
            </a:r>
            <a:r>
              <a:rPr lang="en-IN" dirty="0">
                <a:effectLst/>
              </a:rPr>
              <a:t>. Available at: </a:t>
            </a:r>
            <a:r>
              <a:rPr lang="en-IN" u="sng" dirty="0">
                <a:effectLst/>
                <a:hlinkClick r:id="rId3"/>
              </a:rPr>
              <a:t>https://www.bmwgroup.com/en/company/leadership-and-governance.html</a:t>
            </a:r>
            <a:r>
              <a:rPr lang="en-IN" dirty="0">
                <a:effectLst/>
              </a:rPr>
              <a:t> (Accessed: 28 November 2025). </a:t>
            </a:r>
            <a:endParaRPr lang="en-GB" dirty="0">
              <a:effectLst/>
            </a:endParaRPr>
          </a:p>
          <a:p>
            <a:r>
              <a:rPr lang="en-IN" dirty="0">
                <a:effectLst/>
              </a:rPr>
              <a:t>BMW Group. (2025) </a:t>
            </a:r>
            <a:r>
              <a:rPr lang="en-IN" i="1" dirty="0">
                <a:effectLst/>
              </a:rPr>
              <a:t>Employees – Sustainability</a:t>
            </a:r>
            <a:r>
              <a:rPr lang="en-IN" dirty="0">
                <a:effectLst/>
              </a:rPr>
              <a:t>. Available at: </a:t>
            </a:r>
            <a:r>
              <a:rPr lang="en-IN" u="sng" dirty="0">
                <a:effectLst/>
                <a:hlinkClick r:id="rId4"/>
              </a:rPr>
              <a:t>https://www.bmwgroup.com/en/sustainability/employees.html</a:t>
            </a:r>
            <a:r>
              <a:rPr lang="en-IN" dirty="0">
                <a:effectLst/>
              </a:rPr>
              <a:t> (Accessed: 28 November 2025).</a:t>
            </a:r>
            <a:endParaRPr lang="en-GB" dirty="0">
              <a:effectLst/>
            </a:endParaRPr>
          </a:p>
          <a:p>
            <a:r>
              <a:rPr lang="en-IN" dirty="0">
                <a:effectLst/>
              </a:rPr>
              <a:t>BMW Group. (2025) </a:t>
            </a:r>
            <a:r>
              <a:rPr lang="en-IN" i="1" dirty="0">
                <a:effectLst/>
              </a:rPr>
              <a:t>BMW Group Report 2024</a:t>
            </a:r>
            <a:r>
              <a:rPr lang="en-IN" dirty="0">
                <a:effectLst/>
              </a:rPr>
              <a:t>. Available at: </a:t>
            </a:r>
            <a:r>
              <a:rPr lang="en-IN" u="sng" dirty="0">
                <a:effectLst/>
                <a:hlinkClick r:id="rId5"/>
              </a:rPr>
              <a:t>https://www.bmwgroup.com/en/report/2024/downloads/BMW-Group-Report-2024-en.pdf</a:t>
            </a:r>
            <a:r>
              <a:rPr lang="en-IN" dirty="0">
                <a:effectLst/>
              </a:rPr>
              <a:t> (Accessed: 28 November 2025)</a:t>
            </a:r>
            <a:endParaRPr lang="en-GB" dirty="0">
              <a:effectLst/>
            </a:endParaRPr>
          </a:p>
          <a:p>
            <a:r>
              <a:rPr lang="en-IN" dirty="0">
                <a:effectLst/>
              </a:rPr>
              <a:t>Topic 2</a:t>
            </a:r>
            <a:endParaRPr lang="en-GB" dirty="0">
              <a:effectLst/>
            </a:endParaRPr>
          </a:p>
          <a:p>
            <a:r>
              <a:rPr lang="en-IN" dirty="0">
                <a:effectLst/>
              </a:rPr>
              <a:t>BMW Group. (2025) </a:t>
            </a:r>
            <a:r>
              <a:rPr lang="en-IN" i="1" dirty="0">
                <a:effectLst/>
              </a:rPr>
              <a:t>Equal Opportunities</a:t>
            </a:r>
            <a:r>
              <a:rPr lang="en-IN" dirty="0">
                <a:effectLst/>
              </a:rPr>
              <a:t>. Available at: </a:t>
            </a:r>
            <a:r>
              <a:rPr lang="en-IN" u="sng" dirty="0">
                <a:effectLst/>
                <a:hlinkClick r:id="rId6"/>
              </a:rPr>
              <a:t>https://www.bmwgroup.jobs/apac/en/equal-opportunities.html</a:t>
            </a:r>
            <a:r>
              <a:rPr lang="en-IN" dirty="0">
                <a:effectLst/>
              </a:rPr>
              <a:t> (Accessed: 28 November 2025).</a:t>
            </a:r>
            <a:endParaRPr lang="en-GB" dirty="0">
              <a:effectLst/>
            </a:endParaRPr>
          </a:p>
          <a:p>
            <a:r>
              <a:rPr lang="en-IN" dirty="0" err="1">
                <a:effectLst/>
              </a:rPr>
              <a:t>PeopleMatters</a:t>
            </a:r>
            <a:r>
              <a:rPr lang="en-IN" dirty="0">
                <a:effectLst/>
              </a:rPr>
              <a:t>. (2022) </a:t>
            </a:r>
            <a:r>
              <a:rPr lang="en-IN" i="1" dirty="0">
                <a:effectLst/>
              </a:rPr>
              <a:t>What we want most from HR in 2022: The business leaders speak</a:t>
            </a:r>
            <a:r>
              <a:rPr lang="en-IN" dirty="0">
                <a:effectLst/>
              </a:rPr>
              <a:t>. Available at: </a:t>
            </a:r>
            <a:r>
              <a:rPr lang="en-IN" u="sng" dirty="0">
                <a:effectLst/>
                <a:hlinkClick r:id="rId7"/>
              </a:rPr>
              <a:t>https://www.peoplematters.in/article/strategic-hr/what-we-want-most-from-hr-in-2022-the-business-leaders-speak-32117</a:t>
            </a:r>
            <a:r>
              <a:rPr lang="en-IN" dirty="0">
                <a:effectLst/>
              </a:rPr>
              <a:t> (Accessed: 28 November 2025). </a:t>
            </a:r>
            <a:r>
              <a:rPr lang="en-IN" u="sng" dirty="0">
                <a:effectLst/>
                <a:hlinkClick r:id="rId7"/>
              </a:rPr>
              <a:t>peoplematters.in</a:t>
            </a:r>
            <a:endParaRPr lang="en-GB" dirty="0">
              <a:effectLst/>
            </a:endParaRPr>
          </a:p>
          <a:p>
            <a:r>
              <a:rPr lang="en-IN" dirty="0">
                <a:effectLst/>
              </a:rPr>
              <a:t>BMW Group. (2025) </a:t>
            </a:r>
            <a:r>
              <a:rPr lang="en-IN" i="1" dirty="0">
                <a:effectLst/>
              </a:rPr>
              <a:t>The Neue Klasse: The BMW Group enters a new era</a:t>
            </a:r>
            <a:r>
              <a:rPr lang="en-IN" dirty="0">
                <a:effectLst/>
              </a:rPr>
              <a:t>. Available at: </a:t>
            </a:r>
            <a:r>
              <a:rPr lang="en-IN" u="sng" dirty="0">
                <a:effectLst/>
                <a:hlinkClick r:id="rId8"/>
              </a:rPr>
              <a:t>https://www.bmwgroup.com/en/company/neue-klasse.html</a:t>
            </a:r>
            <a:r>
              <a:rPr lang="en-IN" dirty="0">
                <a:effectLst/>
              </a:rPr>
              <a:t> (Accessed: 28 November 2025).</a:t>
            </a:r>
            <a:endParaRPr lang="en-GB" dirty="0">
              <a:effectLst/>
            </a:endParaRPr>
          </a:p>
          <a:p>
            <a:endParaRPr lang="en-GB" dirty="0"/>
          </a:p>
        </p:txBody>
      </p:sp>
    </p:spTree>
    <p:extLst>
      <p:ext uri="{BB962C8B-B14F-4D97-AF65-F5344CB8AC3E}">
        <p14:creationId xmlns:p14="http://schemas.microsoft.com/office/powerpoint/2010/main" val="21507993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04075-FBD4-31C6-60A0-85EDC78FF167}"/>
              </a:ext>
            </a:extLst>
          </p:cNvPr>
          <p:cNvSpPr>
            <a:spLocks noGrp="1"/>
          </p:cNvSpPr>
          <p:nvPr>
            <p:ph type="title"/>
          </p:nvPr>
        </p:nvSpPr>
        <p:spPr/>
        <p:txBody>
          <a:bodyPr/>
          <a:lstStyle/>
          <a:p>
            <a:r>
              <a:rPr lang="en-US" dirty="0"/>
              <a:t>Topic 2: references</a:t>
            </a:r>
            <a:endParaRPr lang="en-GB" dirty="0"/>
          </a:p>
        </p:txBody>
      </p:sp>
      <p:sp>
        <p:nvSpPr>
          <p:cNvPr id="3" name="Content Placeholder 2">
            <a:extLst>
              <a:ext uri="{FF2B5EF4-FFF2-40B4-BE49-F238E27FC236}">
                <a16:creationId xmlns:a16="http://schemas.microsoft.com/office/drawing/2014/main" id="{B9D543FE-EAA9-2582-4B2D-22D8733BE12A}"/>
              </a:ext>
            </a:extLst>
          </p:cNvPr>
          <p:cNvSpPr>
            <a:spLocks noGrp="1"/>
          </p:cNvSpPr>
          <p:nvPr>
            <p:ph idx="1"/>
          </p:nvPr>
        </p:nvSpPr>
        <p:spPr/>
        <p:txBody>
          <a:bodyPr>
            <a:normAutofit fontScale="92500" lnSpcReduction="10000"/>
          </a:bodyPr>
          <a:lstStyle/>
          <a:p>
            <a:r>
              <a:rPr lang="en-IN" dirty="0">
                <a:effectLst/>
              </a:rPr>
              <a:t>BMW Group. (2025) </a:t>
            </a:r>
            <a:r>
              <a:rPr lang="en-IN" i="1" dirty="0">
                <a:effectLst/>
              </a:rPr>
              <a:t>Equal Opportunities</a:t>
            </a:r>
            <a:r>
              <a:rPr lang="en-IN" dirty="0">
                <a:effectLst/>
              </a:rPr>
              <a:t>. Available at: </a:t>
            </a:r>
            <a:r>
              <a:rPr lang="en-IN" u="sng" dirty="0">
                <a:effectLst/>
                <a:hlinkClick r:id="rId2"/>
              </a:rPr>
              <a:t>https://www.bmwgroup.jobs/apac/en/equal-opportunities.html</a:t>
            </a:r>
            <a:r>
              <a:rPr lang="en-IN" dirty="0">
                <a:effectLst/>
              </a:rPr>
              <a:t> (Accessed: 28 November 2025).</a:t>
            </a:r>
            <a:endParaRPr lang="en-GB" dirty="0">
              <a:effectLst/>
            </a:endParaRPr>
          </a:p>
          <a:p>
            <a:r>
              <a:rPr lang="en-IN" dirty="0" err="1">
                <a:effectLst/>
              </a:rPr>
              <a:t>PeopleMatters</a:t>
            </a:r>
            <a:r>
              <a:rPr lang="en-IN" dirty="0">
                <a:effectLst/>
              </a:rPr>
              <a:t>. (2022) </a:t>
            </a:r>
            <a:r>
              <a:rPr lang="en-IN" i="1" dirty="0">
                <a:effectLst/>
              </a:rPr>
              <a:t>What we want most from HR in 2022: The business leaders speak</a:t>
            </a:r>
            <a:r>
              <a:rPr lang="en-IN" dirty="0">
                <a:effectLst/>
              </a:rPr>
              <a:t>. Available at: </a:t>
            </a:r>
            <a:r>
              <a:rPr lang="en-IN" u="sng" dirty="0">
                <a:effectLst/>
                <a:hlinkClick r:id="rId3"/>
              </a:rPr>
              <a:t>https://www.peoplematters.in/article/strategic-hr/what-we-want-most-from-hr-in-2022-the-business-leaders-speak-32117</a:t>
            </a:r>
            <a:r>
              <a:rPr lang="en-IN" dirty="0">
                <a:effectLst/>
              </a:rPr>
              <a:t> (Accessed: 28 November 2025). </a:t>
            </a:r>
            <a:r>
              <a:rPr lang="en-IN" u="sng" dirty="0">
                <a:effectLst/>
                <a:hlinkClick r:id="rId3"/>
              </a:rPr>
              <a:t>peoplematters.in</a:t>
            </a:r>
            <a:endParaRPr lang="en-GB" dirty="0">
              <a:effectLst/>
            </a:endParaRPr>
          </a:p>
          <a:p>
            <a:r>
              <a:rPr lang="en-IN" dirty="0">
                <a:effectLst/>
              </a:rPr>
              <a:t>BMW Group. (2025) </a:t>
            </a:r>
            <a:r>
              <a:rPr lang="en-IN" i="1" dirty="0">
                <a:effectLst/>
              </a:rPr>
              <a:t>The Neue Klasse: The BMW Group enters a new era</a:t>
            </a:r>
            <a:r>
              <a:rPr lang="en-IN" dirty="0">
                <a:effectLst/>
              </a:rPr>
              <a:t>. Available at: </a:t>
            </a:r>
            <a:r>
              <a:rPr lang="en-IN" u="sng" dirty="0">
                <a:effectLst/>
                <a:hlinkClick r:id="rId4"/>
              </a:rPr>
              <a:t>https://www.bmwgroup.com/en/company/neue-klasse.html</a:t>
            </a:r>
            <a:r>
              <a:rPr lang="en-IN" dirty="0">
                <a:effectLst/>
              </a:rPr>
              <a:t> (Accessed: 28 November 2025).</a:t>
            </a:r>
            <a:endParaRPr lang="en-GB" dirty="0">
              <a:effectLst/>
            </a:endParaRPr>
          </a:p>
          <a:p>
            <a:endParaRPr lang="en-GB" dirty="0"/>
          </a:p>
        </p:txBody>
      </p:sp>
    </p:spTree>
    <p:extLst>
      <p:ext uri="{BB962C8B-B14F-4D97-AF65-F5344CB8AC3E}">
        <p14:creationId xmlns:p14="http://schemas.microsoft.com/office/powerpoint/2010/main" val="9592897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4E164-E455-9A1B-CFA3-1C3143DF0A8E}"/>
              </a:ext>
            </a:extLst>
          </p:cNvPr>
          <p:cNvSpPr>
            <a:spLocks noGrp="1"/>
          </p:cNvSpPr>
          <p:nvPr>
            <p:ph type="title"/>
          </p:nvPr>
        </p:nvSpPr>
        <p:spPr/>
        <p:txBody>
          <a:bodyPr/>
          <a:lstStyle/>
          <a:p>
            <a:r>
              <a:rPr lang="en-US" dirty="0"/>
              <a:t>Topic 3: References </a:t>
            </a:r>
            <a:endParaRPr lang="en-GB" dirty="0"/>
          </a:p>
        </p:txBody>
      </p:sp>
      <p:sp>
        <p:nvSpPr>
          <p:cNvPr id="3" name="Content Placeholder 2">
            <a:extLst>
              <a:ext uri="{FF2B5EF4-FFF2-40B4-BE49-F238E27FC236}">
                <a16:creationId xmlns:a16="http://schemas.microsoft.com/office/drawing/2014/main" id="{05F2F1A2-38A9-CFAA-DBC8-4726DCF9682A}"/>
              </a:ext>
            </a:extLst>
          </p:cNvPr>
          <p:cNvSpPr>
            <a:spLocks noGrp="1"/>
          </p:cNvSpPr>
          <p:nvPr>
            <p:ph idx="1"/>
          </p:nvPr>
        </p:nvSpPr>
        <p:spPr/>
        <p:txBody>
          <a:bodyPr>
            <a:normAutofit fontScale="85000" lnSpcReduction="20000"/>
          </a:bodyPr>
          <a:lstStyle/>
          <a:p>
            <a:r>
              <a:rPr lang="en-IN" dirty="0">
                <a:effectLst/>
              </a:rPr>
              <a:t>BMW Group. (2024) </a:t>
            </a:r>
            <a:r>
              <a:rPr lang="en-IN" i="1" dirty="0">
                <a:effectLst/>
              </a:rPr>
              <a:t>Education is the engine for change</a:t>
            </a:r>
            <a:r>
              <a:rPr lang="en-IN" dirty="0">
                <a:effectLst/>
              </a:rPr>
              <a:t>. Available at: </a:t>
            </a:r>
            <a:r>
              <a:rPr lang="en-IN" u="sng" dirty="0">
                <a:effectLst/>
                <a:hlinkClick r:id="rId2"/>
              </a:rPr>
              <a:t>https://www.bmwgroup.com/en/news/general/2024/engine-for-change.html</a:t>
            </a:r>
            <a:r>
              <a:rPr lang="en-IN" dirty="0">
                <a:effectLst/>
              </a:rPr>
              <a:t> (Accessed: 28 November 2025).</a:t>
            </a:r>
            <a:endParaRPr lang="en-GB" dirty="0">
              <a:effectLst/>
            </a:endParaRPr>
          </a:p>
          <a:p>
            <a:r>
              <a:rPr lang="en-IN" dirty="0">
                <a:effectLst/>
              </a:rPr>
              <a:t>BMW Group. (2024) </a:t>
            </a:r>
            <a:r>
              <a:rPr lang="en-IN" i="1" dirty="0">
                <a:effectLst/>
              </a:rPr>
              <a:t>The new Talent Campus at BMW Group Plant Leipzig: Apprenticeships and training under one roof</a:t>
            </a:r>
            <a:r>
              <a:rPr lang="en-IN" dirty="0">
                <a:effectLst/>
              </a:rPr>
              <a:t>. Available at: </a:t>
            </a:r>
            <a:r>
              <a:rPr lang="en-IN" u="sng" dirty="0">
                <a:effectLst/>
                <a:hlinkClick r:id="rId3"/>
              </a:rPr>
              <a:t>https://www.press.bmwgroup.com/global/article/detail/T0445946EN/the-new-talent-campus-at-bmw-group-plant-leipzig%3A-apprenticeships-and-training-under-one-roof?language=en</a:t>
            </a:r>
            <a:r>
              <a:rPr lang="en-IN" dirty="0">
                <a:effectLst/>
              </a:rPr>
              <a:t> (Accessed: 28 November 2025).</a:t>
            </a:r>
            <a:endParaRPr lang="en-GB" dirty="0">
              <a:effectLst/>
            </a:endParaRPr>
          </a:p>
          <a:p>
            <a:r>
              <a:rPr lang="en-GB" dirty="0">
                <a:effectLst/>
              </a:rPr>
              <a:t>BMW Group. (2025) </a:t>
            </a:r>
            <a:r>
              <a:rPr lang="en-GB" i="1" dirty="0">
                <a:effectLst/>
              </a:rPr>
              <a:t>Management Report – BMW Group Report 2024</a:t>
            </a:r>
            <a:r>
              <a:rPr lang="en-GB" dirty="0">
                <a:effectLst/>
              </a:rPr>
              <a:t>. Available at: </a:t>
            </a:r>
            <a:r>
              <a:rPr lang="en-GB" u="sng" dirty="0">
                <a:effectLst/>
                <a:hlinkClick r:id="rId4"/>
              </a:rPr>
              <a:t>https://www.bmwgroup.com/en/report/2024/management-report/index.html</a:t>
            </a:r>
            <a:r>
              <a:rPr lang="en-GB" dirty="0">
                <a:effectLst/>
              </a:rPr>
              <a:t> (Accessed: 28 November 2025).</a:t>
            </a:r>
          </a:p>
          <a:p>
            <a:r>
              <a:rPr lang="en-IN" dirty="0">
                <a:effectLst/>
              </a:rPr>
              <a:t> </a:t>
            </a:r>
            <a:endParaRPr lang="en-GB" dirty="0">
              <a:effectLst/>
            </a:endParaRPr>
          </a:p>
          <a:p>
            <a:endParaRPr lang="en-GB" dirty="0"/>
          </a:p>
        </p:txBody>
      </p:sp>
    </p:spTree>
    <p:extLst>
      <p:ext uri="{BB962C8B-B14F-4D97-AF65-F5344CB8AC3E}">
        <p14:creationId xmlns:p14="http://schemas.microsoft.com/office/powerpoint/2010/main" val="39449784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4A857-A826-8DD7-7347-286AE0254DBD}"/>
              </a:ext>
            </a:extLst>
          </p:cNvPr>
          <p:cNvSpPr>
            <a:spLocks noGrp="1"/>
          </p:cNvSpPr>
          <p:nvPr>
            <p:ph type="title"/>
          </p:nvPr>
        </p:nvSpPr>
        <p:spPr/>
        <p:txBody>
          <a:bodyPr/>
          <a:lstStyle/>
          <a:p>
            <a:r>
              <a:rPr lang="en-US" dirty="0"/>
              <a:t>Topic 4: references</a:t>
            </a:r>
            <a:endParaRPr lang="en-GB" dirty="0"/>
          </a:p>
        </p:txBody>
      </p:sp>
      <p:sp>
        <p:nvSpPr>
          <p:cNvPr id="3" name="Content Placeholder 2">
            <a:extLst>
              <a:ext uri="{FF2B5EF4-FFF2-40B4-BE49-F238E27FC236}">
                <a16:creationId xmlns:a16="http://schemas.microsoft.com/office/drawing/2014/main" id="{479215BA-A5B5-1D16-0F66-B10FE31BFE02}"/>
              </a:ext>
            </a:extLst>
          </p:cNvPr>
          <p:cNvSpPr>
            <a:spLocks noGrp="1"/>
          </p:cNvSpPr>
          <p:nvPr>
            <p:ph idx="1"/>
          </p:nvPr>
        </p:nvSpPr>
        <p:spPr/>
        <p:txBody>
          <a:bodyPr>
            <a:normAutofit fontScale="85000" lnSpcReduction="20000"/>
          </a:bodyPr>
          <a:lstStyle/>
          <a:p>
            <a:r>
              <a:rPr lang="en-IN" dirty="0">
                <a:effectLst/>
              </a:rPr>
              <a:t>BMW Group. (2025) </a:t>
            </a:r>
            <a:r>
              <a:rPr lang="en-IN" i="1" dirty="0">
                <a:effectLst/>
              </a:rPr>
              <a:t>Remuneration system for the members of the Board of Management beginning with the financial year 2025</a:t>
            </a:r>
            <a:r>
              <a:rPr lang="en-IN" dirty="0">
                <a:effectLst/>
              </a:rPr>
              <a:t>. Available at: </a:t>
            </a:r>
            <a:r>
              <a:rPr lang="en-IN" u="sng" dirty="0">
                <a:effectLst/>
                <a:hlinkClick r:id="rId2"/>
              </a:rPr>
              <a:t>https://www.bmwgroup.com/content/dam/grpw/websites/bmwgroup_com/company/downloads/en/2025/item8_remunerationsystem_BoM.pdf</a:t>
            </a:r>
            <a:r>
              <a:rPr lang="en-IN" dirty="0">
                <a:effectLst/>
              </a:rPr>
              <a:t> (Accessed: 28 November 2025).</a:t>
            </a:r>
            <a:endParaRPr lang="en-GB" dirty="0">
              <a:effectLst/>
            </a:endParaRPr>
          </a:p>
          <a:p>
            <a:r>
              <a:rPr lang="en-IN" dirty="0">
                <a:effectLst/>
              </a:rPr>
              <a:t>BMW Group. (2021) </a:t>
            </a:r>
            <a:r>
              <a:rPr lang="en-IN" i="1" dirty="0">
                <a:effectLst/>
              </a:rPr>
              <a:t>Diversity and responsibility — How BMW Group employees actively engage</a:t>
            </a:r>
            <a:r>
              <a:rPr lang="en-IN" dirty="0">
                <a:effectLst/>
              </a:rPr>
              <a:t>. Available at: </a:t>
            </a:r>
            <a:r>
              <a:rPr lang="en-IN" u="sng" dirty="0">
                <a:effectLst/>
                <a:hlinkClick r:id="rId3"/>
              </a:rPr>
              <a:t>https://www.bmwgroup.com/en/report/2021/bmw-group-report/diversity-and-responsibility/index.html</a:t>
            </a:r>
            <a:r>
              <a:rPr lang="en-IN" dirty="0">
                <a:effectLst/>
              </a:rPr>
              <a:t> (Accessed: 28 November 2025).</a:t>
            </a:r>
            <a:endParaRPr lang="en-GB" dirty="0">
              <a:effectLst/>
            </a:endParaRPr>
          </a:p>
          <a:p>
            <a:r>
              <a:rPr lang="en-IN" dirty="0">
                <a:effectLst/>
              </a:rPr>
              <a:t>BMW Group. (2025) </a:t>
            </a:r>
            <a:r>
              <a:rPr lang="en-IN" i="1" dirty="0">
                <a:effectLst/>
              </a:rPr>
              <a:t>Leadership &amp; Governance</a:t>
            </a:r>
            <a:r>
              <a:rPr lang="en-IN" dirty="0">
                <a:effectLst/>
              </a:rPr>
              <a:t>. Available at: </a:t>
            </a:r>
            <a:r>
              <a:rPr lang="en-IN" u="sng" dirty="0">
                <a:effectLst/>
                <a:hlinkClick r:id="rId4"/>
              </a:rPr>
              <a:t>https://www.bmwgroup.com/en/company/leadership-and-governance.html</a:t>
            </a:r>
            <a:r>
              <a:rPr lang="en-IN" dirty="0">
                <a:effectLst/>
              </a:rPr>
              <a:t> (Accessed: 28 November 2025). </a:t>
            </a:r>
            <a:endParaRPr lang="en-GB" dirty="0">
              <a:effectLst/>
            </a:endParaRPr>
          </a:p>
          <a:p>
            <a:r>
              <a:rPr lang="en-IN" dirty="0">
                <a:effectLst/>
              </a:rPr>
              <a:t>BMW Group. (2025) </a:t>
            </a:r>
            <a:r>
              <a:rPr lang="en-IN" i="1" dirty="0">
                <a:effectLst/>
              </a:rPr>
              <a:t>Employees – Sustainability</a:t>
            </a:r>
            <a:r>
              <a:rPr lang="en-IN" dirty="0">
                <a:effectLst/>
              </a:rPr>
              <a:t>. Available at: </a:t>
            </a:r>
            <a:r>
              <a:rPr lang="en-IN" u="sng" dirty="0">
                <a:effectLst/>
                <a:hlinkClick r:id="rId5"/>
              </a:rPr>
              <a:t>https://www.bmwgroup.com/en/sustainability/employees.html</a:t>
            </a:r>
            <a:r>
              <a:rPr lang="en-IN" dirty="0">
                <a:effectLst/>
              </a:rPr>
              <a:t> (Accessed: 28 November 2025).</a:t>
            </a:r>
            <a:endParaRPr lang="en-GB" dirty="0">
              <a:effectLst/>
            </a:endParaRPr>
          </a:p>
          <a:p>
            <a:endParaRPr lang="en-GB" dirty="0"/>
          </a:p>
        </p:txBody>
      </p:sp>
    </p:spTree>
    <p:extLst>
      <p:ext uri="{BB962C8B-B14F-4D97-AF65-F5344CB8AC3E}">
        <p14:creationId xmlns:p14="http://schemas.microsoft.com/office/powerpoint/2010/main" val="19345334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055A2-0767-D720-A444-37611C3F9CD0}"/>
              </a:ext>
            </a:extLst>
          </p:cNvPr>
          <p:cNvSpPr>
            <a:spLocks noGrp="1"/>
          </p:cNvSpPr>
          <p:nvPr>
            <p:ph type="title"/>
          </p:nvPr>
        </p:nvSpPr>
        <p:spPr>
          <a:xfrm>
            <a:off x="913795" y="609600"/>
            <a:ext cx="10353761" cy="1326321"/>
          </a:xfrm>
        </p:spPr>
        <p:txBody>
          <a:bodyPr>
            <a:normAutofit/>
          </a:bodyPr>
          <a:lstStyle/>
          <a:p>
            <a:r>
              <a:rPr lang="en-US" dirty="0"/>
              <a:t>Collective summary </a:t>
            </a:r>
            <a:endParaRPr lang="en-GB" dirty="0"/>
          </a:p>
        </p:txBody>
      </p:sp>
      <p:graphicFrame>
        <p:nvGraphicFramePr>
          <p:cNvPr id="4" name="Content Placeholder 3">
            <a:extLst>
              <a:ext uri="{FF2B5EF4-FFF2-40B4-BE49-F238E27FC236}">
                <a16:creationId xmlns:a16="http://schemas.microsoft.com/office/drawing/2014/main" id="{A533FD54-3151-9A8F-A664-FDF002DB4F0B}"/>
              </a:ext>
            </a:extLst>
          </p:cNvPr>
          <p:cNvGraphicFramePr>
            <a:graphicFrameLocks noGrp="1"/>
          </p:cNvGraphicFramePr>
          <p:nvPr>
            <p:ph idx="1"/>
            <p:extLst>
              <p:ext uri="{D42A27DB-BD31-4B8C-83A1-F6EECF244321}">
                <p14:modId xmlns:p14="http://schemas.microsoft.com/office/powerpoint/2010/main" val="4007637343"/>
              </p:ext>
            </p:extLst>
          </p:nvPr>
        </p:nvGraphicFramePr>
        <p:xfrm>
          <a:off x="135081" y="1935921"/>
          <a:ext cx="11928763" cy="4537612"/>
        </p:xfrm>
        <a:graphic>
          <a:graphicData uri="http://schemas.openxmlformats.org/drawingml/2006/table">
            <a:tbl>
              <a:tblPr firstRow="1" firstCol="1" bandRow="1">
                <a:solidFill>
                  <a:schemeClr val="tx1">
                    <a:lumMod val="75000"/>
                    <a:lumOff val="25000"/>
                  </a:schemeClr>
                </a:solidFill>
                <a:tableStyleId>{5C22544A-7EE6-4342-B048-85BDC9FD1C3A}</a:tableStyleId>
              </a:tblPr>
              <a:tblGrid>
                <a:gridCol w="1914889">
                  <a:extLst>
                    <a:ext uri="{9D8B030D-6E8A-4147-A177-3AD203B41FA5}">
                      <a16:colId xmlns:a16="http://schemas.microsoft.com/office/drawing/2014/main" val="626464150"/>
                    </a:ext>
                  </a:extLst>
                </a:gridCol>
                <a:gridCol w="2008604">
                  <a:extLst>
                    <a:ext uri="{9D8B030D-6E8A-4147-A177-3AD203B41FA5}">
                      <a16:colId xmlns:a16="http://schemas.microsoft.com/office/drawing/2014/main" val="641526231"/>
                    </a:ext>
                  </a:extLst>
                </a:gridCol>
                <a:gridCol w="2092844">
                  <a:extLst>
                    <a:ext uri="{9D8B030D-6E8A-4147-A177-3AD203B41FA5}">
                      <a16:colId xmlns:a16="http://schemas.microsoft.com/office/drawing/2014/main" val="1717935778"/>
                    </a:ext>
                  </a:extLst>
                </a:gridCol>
                <a:gridCol w="1910444">
                  <a:extLst>
                    <a:ext uri="{9D8B030D-6E8A-4147-A177-3AD203B41FA5}">
                      <a16:colId xmlns:a16="http://schemas.microsoft.com/office/drawing/2014/main" val="1659215793"/>
                    </a:ext>
                  </a:extLst>
                </a:gridCol>
                <a:gridCol w="1988085">
                  <a:extLst>
                    <a:ext uri="{9D8B030D-6E8A-4147-A177-3AD203B41FA5}">
                      <a16:colId xmlns:a16="http://schemas.microsoft.com/office/drawing/2014/main" val="3379207837"/>
                    </a:ext>
                  </a:extLst>
                </a:gridCol>
                <a:gridCol w="2013897">
                  <a:extLst>
                    <a:ext uri="{9D8B030D-6E8A-4147-A177-3AD203B41FA5}">
                      <a16:colId xmlns:a16="http://schemas.microsoft.com/office/drawing/2014/main" val="3060579731"/>
                    </a:ext>
                  </a:extLst>
                </a:gridCol>
              </a:tblGrid>
              <a:tr h="520990">
                <a:tc>
                  <a:txBody>
                    <a:bodyPr/>
                    <a:lstStyle/>
                    <a:p>
                      <a:pPr>
                        <a:lnSpc>
                          <a:spcPct val="107000"/>
                        </a:lnSpc>
                        <a:spcAft>
                          <a:spcPts val="800"/>
                        </a:spcAft>
                        <a:buNone/>
                      </a:pPr>
                      <a:r>
                        <a:rPr lang="en-GB" sz="900" b="0" kern="100" cap="none" spc="0">
                          <a:solidFill>
                            <a:schemeClr val="bg1"/>
                          </a:solidFill>
                          <a:effectLst/>
                        </a:rPr>
                        <a:t>HR Area</a:t>
                      </a:r>
                      <a:endParaRPr lang="en-GB" sz="900" b="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nSpc>
                          <a:spcPct val="107000"/>
                        </a:lnSpc>
                        <a:spcAft>
                          <a:spcPts val="800"/>
                        </a:spcAft>
                        <a:buNone/>
                      </a:pPr>
                      <a:r>
                        <a:rPr lang="en-GB" sz="900" b="0" kern="100" cap="none" spc="0">
                          <a:solidFill>
                            <a:schemeClr val="bg1"/>
                          </a:solidFill>
                          <a:effectLst/>
                        </a:rPr>
                        <a:t>Key Practices / Policies</a:t>
                      </a:r>
                      <a:endParaRPr lang="en-GB" sz="900" b="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nSpc>
                          <a:spcPct val="107000"/>
                        </a:lnSpc>
                        <a:spcAft>
                          <a:spcPts val="800"/>
                        </a:spcAft>
                        <a:buNone/>
                      </a:pPr>
                      <a:r>
                        <a:rPr lang="en-GB" sz="900" b="0" kern="100" cap="none" spc="0">
                          <a:solidFill>
                            <a:schemeClr val="bg1"/>
                          </a:solidFill>
                          <a:effectLst/>
                        </a:rPr>
                        <a:t>Role of Line Managers</a:t>
                      </a:r>
                      <a:endParaRPr lang="en-GB" sz="900" b="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nSpc>
                          <a:spcPct val="107000"/>
                        </a:lnSpc>
                        <a:spcAft>
                          <a:spcPts val="800"/>
                        </a:spcAft>
                        <a:buNone/>
                      </a:pPr>
                      <a:r>
                        <a:rPr lang="en-GB" sz="900" b="0" kern="100" cap="none" spc="0">
                          <a:solidFill>
                            <a:schemeClr val="bg1"/>
                          </a:solidFill>
                          <a:effectLst/>
                        </a:rPr>
                        <a:t>Strategic Alignment / Impact</a:t>
                      </a:r>
                      <a:endParaRPr lang="en-GB" sz="900" b="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nSpc>
                          <a:spcPct val="107000"/>
                        </a:lnSpc>
                        <a:spcAft>
                          <a:spcPts val="800"/>
                        </a:spcAft>
                        <a:buNone/>
                      </a:pPr>
                      <a:r>
                        <a:rPr lang="en-GB" sz="900" b="0" kern="100" cap="none" spc="0">
                          <a:solidFill>
                            <a:schemeClr val="bg1"/>
                          </a:solidFill>
                          <a:effectLst/>
                        </a:rPr>
                        <a:t>Key Challenges</a:t>
                      </a:r>
                      <a:endParaRPr lang="en-GB" sz="900" b="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nSpc>
                          <a:spcPct val="107000"/>
                        </a:lnSpc>
                        <a:spcAft>
                          <a:spcPts val="800"/>
                        </a:spcAft>
                        <a:buNone/>
                      </a:pPr>
                      <a:r>
                        <a:rPr lang="en-GB" sz="900" b="0" kern="100" cap="none" spc="0">
                          <a:solidFill>
                            <a:schemeClr val="bg1"/>
                          </a:solidFill>
                          <a:effectLst/>
                        </a:rPr>
                        <a:t>Recommendations</a:t>
                      </a:r>
                      <a:endParaRPr lang="en-GB" sz="900" b="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570928430"/>
                  </a:ext>
                </a:extLst>
              </a:tr>
              <a:tr h="1338874">
                <a:tc>
                  <a:txBody>
                    <a:bodyPr/>
                    <a:lstStyle/>
                    <a:p>
                      <a:pPr>
                        <a:lnSpc>
                          <a:spcPct val="107000"/>
                        </a:lnSpc>
                        <a:spcAft>
                          <a:spcPts val="800"/>
                        </a:spcAft>
                        <a:buNone/>
                      </a:pPr>
                      <a:r>
                        <a:rPr lang="en-GB" sz="900" kern="100" cap="none" spc="0">
                          <a:solidFill>
                            <a:schemeClr val="bg1"/>
                          </a:solidFill>
                          <a:effectLst/>
                        </a:rPr>
                        <a:t>Recruitment &amp; Selection</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38100" cap="flat" cmpd="sng" algn="ctr">
                      <a:no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lnSpc>
                          <a:spcPct val="107000"/>
                        </a:lnSpc>
                        <a:spcAft>
                          <a:spcPts val="800"/>
                        </a:spcAft>
                        <a:buNone/>
                      </a:pPr>
                      <a:r>
                        <a:rPr lang="en-GB" sz="900" kern="100" cap="none" spc="0">
                          <a:solidFill>
                            <a:schemeClr val="bg1"/>
                          </a:solidFill>
                          <a:effectLst/>
                        </a:rPr>
                        <a:t>Inclusive hiring, internal mobility, EV &amp; digital skills focus</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lnSpc>
                          <a:spcPct val="107000"/>
                        </a:lnSpc>
                        <a:spcAft>
                          <a:spcPts val="800"/>
                        </a:spcAft>
                        <a:buNone/>
                      </a:pPr>
                      <a:r>
                        <a:rPr lang="en-GB" sz="900" kern="100" cap="none" spc="0">
                          <a:solidFill>
                            <a:schemeClr val="bg1"/>
                          </a:solidFill>
                          <a:effectLst/>
                        </a:rPr>
                        <a:t>Identify staffing needs, participate in interviews, support onboarding</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lnSpc>
                          <a:spcPct val="107000"/>
                        </a:lnSpc>
                        <a:spcAft>
                          <a:spcPts val="800"/>
                        </a:spcAft>
                        <a:buNone/>
                      </a:pPr>
                      <a:r>
                        <a:rPr lang="en-GB" sz="900" kern="100" cap="none" spc="0">
                          <a:solidFill>
                            <a:schemeClr val="bg1"/>
                          </a:solidFill>
                          <a:effectLst/>
                        </a:rPr>
                        <a:t>Aligns talent acquisition with Neue Klasse and digital transformation</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lnSpc>
                          <a:spcPct val="107000"/>
                        </a:lnSpc>
                        <a:spcAft>
                          <a:spcPts val="800"/>
                        </a:spcAft>
                        <a:buNone/>
                      </a:pPr>
                      <a:r>
                        <a:rPr lang="en-GB" sz="900" kern="100" cap="none" spc="0">
                          <a:solidFill>
                            <a:schemeClr val="bg1"/>
                          </a:solidFill>
                          <a:effectLst/>
                        </a:rPr>
                        <a:t>Skills shortage, competition for talent, complex selection, global alignment</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lnSpc>
                          <a:spcPct val="107000"/>
                        </a:lnSpc>
                        <a:spcAft>
                          <a:spcPts val="800"/>
                        </a:spcAft>
                        <a:buNone/>
                      </a:pPr>
                      <a:r>
                        <a:rPr lang="en-GB" sz="900" kern="100" cap="none" spc="0">
                          <a:solidFill>
                            <a:schemeClr val="bg1"/>
                          </a:solidFill>
                          <a:effectLst/>
                        </a:rPr>
                        <a:t>Expand university partnerships, AI screening, internal reskilling, transparent hiring communication</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38100" cap="flat" cmpd="sng" algn="ctr">
                      <a:no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3076418104"/>
                  </a:ext>
                </a:extLst>
              </a:tr>
              <a:tr h="1338874">
                <a:tc>
                  <a:txBody>
                    <a:bodyPr/>
                    <a:lstStyle/>
                    <a:p>
                      <a:pPr>
                        <a:lnSpc>
                          <a:spcPct val="107000"/>
                        </a:lnSpc>
                        <a:spcAft>
                          <a:spcPts val="800"/>
                        </a:spcAft>
                        <a:buNone/>
                      </a:pPr>
                      <a:r>
                        <a:rPr lang="en-GB" sz="900" kern="100" cap="none" spc="0">
                          <a:solidFill>
                            <a:schemeClr val="bg1"/>
                          </a:solidFill>
                          <a:effectLst/>
                        </a:rPr>
                        <a:t>Training &amp; Development</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pPr>
                        <a:lnSpc>
                          <a:spcPct val="107000"/>
                        </a:lnSpc>
                        <a:spcAft>
                          <a:spcPts val="800"/>
                        </a:spcAft>
                        <a:buNone/>
                      </a:pPr>
                      <a:r>
                        <a:rPr lang="en-GB" sz="900" kern="100" cap="none" spc="0">
                          <a:solidFill>
                            <a:schemeClr val="bg1"/>
                          </a:solidFill>
                          <a:effectLst/>
                        </a:rPr>
                        <a:t>BMW Group Academy, Talent Campus, EV/automation courses, 20 hrs training/employee</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pPr>
                        <a:lnSpc>
                          <a:spcPct val="107000"/>
                        </a:lnSpc>
                        <a:spcAft>
                          <a:spcPts val="800"/>
                        </a:spcAft>
                        <a:buNone/>
                      </a:pPr>
                      <a:r>
                        <a:rPr lang="en-GB" sz="900" kern="100" cap="none" spc="0">
                          <a:solidFill>
                            <a:schemeClr val="bg1"/>
                          </a:solidFill>
                          <a:effectLst/>
                        </a:rPr>
                        <a:t>Deliver on-the-job coaching, mentor, monitor progress, embed learning in daily tasks</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pPr>
                        <a:lnSpc>
                          <a:spcPct val="107000"/>
                        </a:lnSpc>
                        <a:spcAft>
                          <a:spcPts val="800"/>
                        </a:spcAft>
                        <a:buNone/>
                      </a:pPr>
                      <a:r>
                        <a:rPr lang="en-GB" sz="900" kern="100" cap="none" spc="0">
                          <a:solidFill>
                            <a:schemeClr val="bg1"/>
                          </a:solidFill>
                          <a:effectLst/>
                        </a:rPr>
                        <a:t>Supports electrification, innovation, employee upskilling</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pPr>
                        <a:lnSpc>
                          <a:spcPct val="107000"/>
                        </a:lnSpc>
                        <a:spcAft>
                          <a:spcPts val="800"/>
                        </a:spcAft>
                        <a:buNone/>
                      </a:pPr>
                      <a:r>
                        <a:rPr lang="en-GB" sz="900" kern="100" cap="none" spc="0" dirty="0">
                          <a:solidFill>
                            <a:schemeClr val="bg1"/>
                          </a:solidFill>
                          <a:effectLst/>
                        </a:rPr>
                        <a:t>Skills gaps, high training demand, employee resistance, uneven global standards</a:t>
                      </a:r>
                      <a:endParaRPr lang="en-GB" sz="900" kern="100" cap="none" spc="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pPr>
                        <a:lnSpc>
                          <a:spcPct val="107000"/>
                        </a:lnSpc>
                        <a:spcAft>
                          <a:spcPts val="800"/>
                        </a:spcAft>
                        <a:buNone/>
                      </a:pPr>
                      <a:r>
                        <a:rPr lang="en-GB" sz="900" kern="100" cap="none" spc="0">
                          <a:solidFill>
                            <a:schemeClr val="bg1"/>
                          </a:solidFill>
                          <a:effectLst/>
                        </a:rPr>
                        <a:t>Increase digital/blended learning, standardized global programs, mentoring, scalable upskilling</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3028607135"/>
                  </a:ext>
                </a:extLst>
              </a:tr>
              <a:tr h="1338874">
                <a:tc>
                  <a:txBody>
                    <a:bodyPr/>
                    <a:lstStyle/>
                    <a:p>
                      <a:pPr>
                        <a:lnSpc>
                          <a:spcPct val="107000"/>
                        </a:lnSpc>
                        <a:spcAft>
                          <a:spcPts val="800"/>
                        </a:spcAft>
                        <a:buNone/>
                      </a:pPr>
                      <a:r>
                        <a:rPr lang="en-GB" sz="900" kern="100" cap="none" spc="0">
                          <a:solidFill>
                            <a:schemeClr val="bg1"/>
                          </a:solidFill>
                          <a:effectLst/>
                        </a:rPr>
                        <a:t>Rewards &amp; Remuneration</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38100" cap="flat" cmpd="sng" algn="ctr">
                      <a:noFill/>
                      <a:prstDash val="solid"/>
                    </a:lnL>
                    <a:lnR w="6350" cap="flat" cmpd="sng" algn="ctr">
                      <a:solidFill>
                        <a:schemeClr val="tx1">
                          <a:lumMod val="50000"/>
                          <a:lumOff val="50000"/>
                        </a:schemeClr>
                      </a:solidFill>
                      <a:prstDash val="solid"/>
                    </a:lnR>
                    <a:lnT w="12700" cmpd="sng">
                      <a:noFill/>
                      <a:prstDash val="solid"/>
                    </a:lnT>
                    <a:lnB w="38100" cap="flat" cmpd="sng" algn="ctr">
                      <a:noFill/>
                      <a:prstDash val="solid"/>
                    </a:lnB>
                    <a:solidFill>
                      <a:schemeClr val="tx1">
                        <a:lumMod val="75000"/>
                        <a:lumOff val="25000"/>
                      </a:schemeClr>
                    </a:solidFill>
                  </a:tcPr>
                </a:tc>
                <a:tc>
                  <a:txBody>
                    <a:bodyPr/>
                    <a:lstStyle/>
                    <a:p>
                      <a:pPr>
                        <a:lnSpc>
                          <a:spcPct val="107000"/>
                        </a:lnSpc>
                        <a:spcAft>
                          <a:spcPts val="800"/>
                        </a:spcAft>
                        <a:buNone/>
                      </a:pPr>
                      <a:r>
                        <a:rPr lang="en-GB" sz="900" kern="100" cap="none" spc="0">
                          <a:solidFill>
                            <a:schemeClr val="bg1"/>
                          </a:solidFill>
                          <a:effectLst/>
                        </a:rPr>
                        <a:t>Performance-based bonuses, share-based incentives, ESG-linked rewards</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38100" cap="flat" cmpd="sng" algn="ctr">
                      <a:noFill/>
                      <a:prstDash val="solid"/>
                    </a:lnB>
                    <a:solidFill>
                      <a:schemeClr val="tx1">
                        <a:lumMod val="75000"/>
                        <a:lumOff val="25000"/>
                      </a:schemeClr>
                    </a:solidFill>
                  </a:tcPr>
                </a:tc>
                <a:tc>
                  <a:txBody>
                    <a:bodyPr/>
                    <a:lstStyle/>
                    <a:p>
                      <a:pPr>
                        <a:lnSpc>
                          <a:spcPct val="107000"/>
                        </a:lnSpc>
                        <a:spcAft>
                          <a:spcPts val="800"/>
                        </a:spcAft>
                        <a:buNone/>
                      </a:pPr>
                      <a:r>
                        <a:rPr lang="en-GB" sz="900" kern="100" cap="none" spc="0">
                          <a:solidFill>
                            <a:schemeClr val="bg1"/>
                          </a:solidFill>
                          <a:effectLst/>
                        </a:rPr>
                        <a:t>Communicate rewards, assess performance, recommend merit pay, implement strategy locally</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38100" cap="flat" cmpd="sng" algn="ctr">
                      <a:noFill/>
                      <a:prstDash val="solid"/>
                    </a:lnB>
                    <a:solidFill>
                      <a:schemeClr val="tx1">
                        <a:lumMod val="75000"/>
                        <a:lumOff val="25000"/>
                      </a:schemeClr>
                    </a:solidFill>
                  </a:tcPr>
                </a:tc>
                <a:tc>
                  <a:txBody>
                    <a:bodyPr/>
                    <a:lstStyle/>
                    <a:p>
                      <a:pPr>
                        <a:lnSpc>
                          <a:spcPct val="107000"/>
                        </a:lnSpc>
                        <a:spcAft>
                          <a:spcPts val="800"/>
                        </a:spcAft>
                        <a:buNone/>
                      </a:pPr>
                      <a:r>
                        <a:rPr lang="en-GB" sz="900" kern="100" cap="none" spc="0">
                          <a:solidFill>
                            <a:schemeClr val="bg1"/>
                          </a:solidFill>
                          <a:effectLst/>
                        </a:rPr>
                        <a:t>Drives productivity, innovation, EV skill development, retention</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38100" cap="flat" cmpd="sng" algn="ctr">
                      <a:noFill/>
                      <a:prstDash val="solid"/>
                    </a:lnB>
                    <a:solidFill>
                      <a:schemeClr val="tx1">
                        <a:lumMod val="75000"/>
                        <a:lumOff val="25000"/>
                      </a:schemeClr>
                    </a:solidFill>
                  </a:tcPr>
                </a:tc>
                <a:tc>
                  <a:txBody>
                    <a:bodyPr/>
                    <a:lstStyle/>
                    <a:p>
                      <a:pPr>
                        <a:lnSpc>
                          <a:spcPct val="107000"/>
                        </a:lnSpc>
                        <a:spcAft>
                          <a:spcPts val="800"/>
                        </a:spcAft>
                        <a:buNone/>
                      </a:pPr>
                      <a:r>
                        <a:rPr lang="en-GB" sz="900" kern="100" cap="none" spc="0">
                          <a:solidFill>
                            <a:schemeClr val="bg1"/>
                          </a:solidFill>
                          <a:effectLst/>
                        </a:rPr>
                        <a:t>High labor costs, global pay alignment, talent cost inflation, profit volatility</a:t>
                      </a:r>
                      <a:endParaRPr lang="en-GB" sz="90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38100" cap="flat" cmpd="sng" algn="ctr">
                      <a:noFill/>
                      <a:prstDash val="solid"/>
                    </a:lnB>
                    <a:solidFill>
                      <a:schemeClr val="tx1">
                        <a:lumMod val="75000"/>
                        <a:lumOff val="25000"/>
                      </a:schemeClr>
                    </a:solidFill>
                  </a:tcPr>
                </a:tc>
                <a:tc>
                  <a:txBody>
                    <a:bodyPr/>
                    <a:lstStyle/>
                    <a:p>
                      <a:pPr>
                        <a:lnSpc>
                          <a:spcPct val="107000"/>
                        </a:lnSpc>
                        <a:spcAft>
                          <a:spcPts val="800"/>
                        </a:spcAft>
                        <a:buNone/>
                      </a:pPr>
                      <a:r>
                        <a:rPr lang="en-GB" sz="900" kern="100" cap="none" spc="0" dirty="0">
                          <a:solidFill>
                            <a:schemeClr val="bg1"/>
                          </a:solidFill>
                          <a:effectLst/>
                        </a:rPr>
                        <a:t>Flexible benefits, skill-based pay, performance-linked incentives, profit-sharing, transparent communication</a:t>
                      </a:r>
                      <a:endParaRPr lang="en-GB" sz="900" kern="100" cap="none" spc="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475" marR="44120" marT="58827" marB="58827">
                    <a:lnL w="6350" cap="flat" cmpd="sng" algn="ctr">
                      <a:solidFill>
                        <a:schemeClr val="tx1">
                          <a:lumMod val="50000"/>
                          <a:lumOff val="50000"/>
                        </a:schemeClr>
                      </a:solidFill>
                      <a:prstDash val="solid"/>
                    </a:lnL>
                    <a:lnR w="38100" cap="flat" cmpd="sng" algn="ctr">
                      <a:noFill/>
                      <a:prstDash val="solid"/>
                    </a:lnR>
                    <a:lnT w="12700" cmpd="sng">
                      <a:noFill/>
                      <a:prstDash val="solid"/>
                    </a:lnT>
                    <a:lnB w="38100" cap="flat" cmpd="sng" algn="ctr">
                      <a:noFill/>
                      <a:prstDash val="solid"/>
                    </a:lnB>
                    <a:solidFill>
                      <a:schemeClr val="tx1">
                        <a:lumMod val="75000"/>
                        <a:lumOff val="25000"/>
                      </a:schemeClr>
                    </a:solidFill>
                  </a:tcPr>
                </a:tc>
                <a:extLst>
                  <a:ext uri="{0D108BD9-81ED-4DB2-BD59-A6C34878D82A}">
                    <a16:rowId xmlns:a16="http://schemas.microsoft.com/office/drawing/2014/main" val="1483825665"/>
                  </a:ext>
                </a:extLst>
              </a:tr>
            </a:tbl>
          </a:graphicData>
        </a:graphic>
      </p:graphicFrame>
    </p:spTree>
    <p:extLst>
      <p:ext uri="{BB962C8B-B14F-4D97-AF65-F5344CB8AC3E}">
        <p14:creationId xmlns:p14="http://schemas.microsoft.com/office/powerpoint/2010/main" val="38883499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Damask</Template>
  <TotalTime>63</TotalTime>
  <Words>4499</Words>
  <Application>Microsoft Office PowerPoint</Application>
  <PresentationFormat>Widescreen</PresentationFormat>
  <Paragraphs>282</Paragraphs>
  <Slides>34</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Aptos</vt:lpstr>
      <vt:lpstr>Arial</vt:lpstr>
      <vt:lpstr>Bookman Old Style</vt:lpstr>
      <vt:lpstr>Calibri</vt:lpstr>
      <vt:lpstr>Rockwell</vt:lpstr>
      <vt:lpstr>Damask</vt:lpstr>
      <vt:lpstr>Human capital management </vt:lpstr>
      <vt:lpstr>PowerPoint Presentation</vt:lpstr>
      <vt:lpstr>Practices and Polices of HR </vt:lpstr>
      <vt:lpstr>Role of the line managers </vt:lpstr>
      <vt:lpstr>Strategic alignment of HR practices with company goals </vt:lpstr>
      <vt:lpstr>Key HR challenges faced by the company</vt:lpstr>
      <vt:lpstr>Recommendation </vt:lpstr>
      <vt:lpstr>Concluding the segment </vt:lpstr>
      <vt:lpstr>Topic 2: Requirement and selection </vt:lpstr>
      <vt:lpstr>Practices and Polices of HR </vt:lpstr>
      <vt:lpstr>Role of Line Managers</vt:lpstr>
      <vt:lpstr>Strategies alignment of HR practices and company goals </vt:lpstr>
      <vt:lpstr>Key challenges faced by the company in terms of recruitment and selection </vt:lpstr>
      <vt:lpstr> Recommendations</vt:lpstr>
      <vt:lpstr>Summary  </vt:lpstr>
      <vt:lpstr>Topic 3: Training and development </vt:lpstr>
      <vt:lpstr>Practices and policies pertaining to training and development</vt:lpstr>
      <vt:lpstr>Role of the line manager </vt:lpstr>
      <vt:lpstr>Strategies alignment of HR practices and company goals </vt:lpstr>
      <vt:lpstr>Key challenges faced by the company in terms of recruitment and selection </vt:lpstr>
      <vt:lpstr>Recommendations </vt:lpstr>
      <vt:lpstr>Summary </vt:lpstr>
      <vt:lpstr>Topic 4: Rewards and Remuneration </vt:lpstr>
      <vt:lpstr>Practices and policies </vt:lpstr>
      <vt:lpstr>Role of the line manager </vt:lpstr>
      <vt:lpstr>Strategies alignment of HR practices and company goals </vt:lpstr>
      <vt:lpstr>Key challenges faced by the company in terms of recruitment and selection </vt:lpstr>
      <vt:lpstr>Recommendations </vt:lpstr>
      <vt:lpstr>Summary  </vt:lpstr>
      <vt:lpstr>Topic 1: References </vt:lpstr>
      <vt:lpstr>Topic 2: references</vt:lpstr>
      <vt:lpstr>Topic 3: References </vt:lpstr>
      <vt:lpstr>Topic 4: references</vt:lpstr>
      <vt:lpstr>Collective summary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saptarshi pal</dc:creator>
  <cp:lastModifiedBy>Shaunakkumar Patel (2504923)</cp:lastModifiedBy>
  <cp:revision>5</cp:revision>
  <dcterms:created xsi:type="dcterms:W3CDTF">2025-11-28T13:32:53Z</dcterms:created>
  <dcterms:modified xsi:type="dcterms:W3CDTF">2025-11-29T16:11:17Z</dcterms:modified>
</cp:coreProperties>
</file>