
<file path=[Content_Types].xml><?xml version="1.0" encoding="utf-8"?>
<Types xmlns="http://schemas.openxmlformats.org/package/2006/content-types">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7" r:id="rId1"/>
  </p:sldMasterIdLst>
  <p:notesMasterIdLst>
    <p:notesMasterId r:id="rId10"/>
  </p:notesMasterIdLst>
  <p:sldIdLst>
    <p:sldId id="256" r:id="rId2"/>
    <p:sldId id="259" r:id="rId3"/>
    <p:sldId id="257" r:id="rId4"/>
    <p:sldId id="261" r:id="rId5"/>
    <p:sldId id="260" r:id="rId6"/>
    <p:sldId id="262" r:id="rId7"/>
    <p:sldId id="263" r:id="rId8"/>
    <p:sldId id="277"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427" autoAdjust="0"/>
    <p:restoredTop sz="73565" autoAdjust="0"/>
  </p:normalViewPr>
  <p:slideViewPr>
    <p:cSldViewPr snapToGrid="0">
      <p:cViewPr varScale="1">
        <p:scale>
          <a:sx n="74" d="100"/>
          <a:sy n="74" d="100"/>
        </p:scale>
        <p:origin x="42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3CAFA2-AB76-44CA-BAB8-E67A871B8ED7}" type="datetimeFigureOut">
              <a:rPr lang="en-GB" smtClean="0"/>
              <a:t>15/09/2021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5A8674-638B-4394-8791-72029E7E28CC}" type="slidenum">
              <a:rPr lang="en-GB" smtClean="0"/>
              <a:t>‹#›</a:t>
            </a:fld>
            <a:endParaRPr lang="en-GB"/>
          </a:p>
        </p:txBody>
      </p:sp>
    </p:spTree>
    <p:extLst>
      <p:ext uri="{BB962C8B-B14F-4D97-AF65-F5344CB8AC3E}">
        <p14:creationId xmlns:p14="http://schemas.microsoft.com/office/powerpoint/2010/main" val="3678412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15000"/>
              </a:lnSpc>
              <a:spcBef>
                <a:spcPts val="0"/>
              </a:spcBef>
              <a:spcAft>
                <a:spcPts val="10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Hello, we are QuickRide and our goal is to make everyday travel to become zero carbon. QuickRide was founded by Rehman and John who are extremely passionate about making everyday travel more eco-friendly and cost effective for the everyday traveller. </a:t>
            </a:r>
          </a:p>
        </p:txBody>
      </p:sp>
      <p:sp>
        <p:nvSpPr>
          <p:cNvPr id="4" name="Slide Number Placeholder 3"/>
          <p:cNvSpPr>
            <a:spLocks noGrp="1"/>
          </p:cNvSpPr>
          <p:nvPr>
            <p:ph type="sldNum" sz="quarter" idx="5"/>
          </p:nvPr>
        </p:nvSpPr>
        <p:spPr/>
        <p:txBody>
          <a:bodyPr/>
          <a:lstStyle/>
          <a:p>
            <a:fld id="{035A8674-638B-4394-8791-72029E7E28CC}" type="slidenum">
              <a:rPr lang="en-GB" smtClean="0"/>
              <a:t>1</a:t>
            </a:fld>
            <a:endParaRPr lang="en-GB"/>
          </a:p>
        </p:txBody>
      </p:sp>
    </p:spTree>
    <p:extLst>
      <p:ext uri="{BB962C8B-B14F-4D97-AF65-F5344CB8AC3E}">
        <p14:creationId xmlns:p14="http://schemas.microsoft.com/office/powerpoint/2010/main" val="37966624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t>The way we travel makes a difference to the planet</a:t>
            </a:r>
          </a:p>
          <a:p>
            <a:r>
              <a:rPr lang="en-GB" sz="1800" dirty="0"/>
              <a:t>QuickRide aims to introduce e-hailing electric cars as main mode of transportation with no CO2 emissions from eclectic car, it is the safest and most greens way to travel</a:t>
            </a:r>
          </a:p>
          <a:p>
            <a:pPr algn="just">
              <a:lnSpc>
                <a:spcPct val="115000"/>
              </a:lnSpc>
              <a:spcAft>
                <a:spcPts val="10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35A8674-638B-4394-8791-72029E7E28CC}" type="slidenum">
              <a:rPr lang="en-GB" smtClean="0"/>
              <a:t>2</a:t>
            </a:fld>
            <a:endParaRPr lang="en-GB"/>
          </a:p>
        </p:txBody>
      </p:sp>
    </p:spTree>
    <p:extLst>
      <p:ext uri="{BB962C8B-B14F-4D97-AF65-F5344CB8AC3E}">
        <p14:creationId xmlns:p14="http://schemas.microsoft.com/office/powerpoint/2010/main" val="33481269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15000"/>
              </a:lnSpc>
              <a:spcBef>
                <a:spcPts val="0"/>
              </a:spcBef>
              <a:spcAft>
                <a:spcPts val="1000"/>
              </a:spcAft>
              <a:buClrTx/>
              <a:buSzTx/>
              <a:buFontTx/>
              <a:buNone/>
              <a:tabLst/>
              <a:defRPr/>
            </a:pPr>
            <a:r>
              <a:rPr lang="en-GB" sz="1800" dirty="0"/>
              <a:t>We are aim to be the cheapest mode of e-hailing travel service available on electric cars</a:t>
            </a:r>
          </a:p>
          <a:p>
            <a:pPr>
              <a:lnSpc>
                <a:spcPct val="115000"/>
              </a:lnSpc>
              <a:spcAft>
                <a:spcPts val="10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35A8674-638B-4394-8791-72029E7E28CC}" type="slidenum">
              <a:rPr lang="en-GB" smtClean="0"/>
              <a:t>3</a:t>
            </a:fld>
            <a:endParaRPr lang="en-GB"/>
          </a:p>
        </p:txBody>
      </p:sp>
    </p:spTree>
    <p:extLst>
      <p:ext uri="{BB962C8B-B14F-4D97-AF65-F5344CB8AC3E}">
        <p14:creationId xmlns:p14="http://schemas.microsoft.com/office/powerpoint/2010/main" val="18775137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4000" dirty="0">
                <a:latin typeface="Calibri" panose="020F0502020204030204" pitchFamily="34" charset="0"/>
                <a:cs typeface="Calibri" panose="020F0502020204030204" pitchFamily="34" charset="0"/>
              </a:rPr>
              <a:t>Each and everyone of us owes it to our climate to travel more eco-friendly</a:t>
            </a:r>
          </a:p>
          <a:p>
            <a:r>
              <a:rPr lang="en-GB" sz="4000" dirty="0">
                <a:latin typeface="Calibri" panose="020F0502020204030204" pitchFamily="34" charset="0"/>
                <a:cs typeface="Calibri" panose="020F0502020204030204" pitchFamily="34" charset="0"/>
              </a:rPr>
              <a:t>We aim to raise £1.2 million by January 2022 to start development on our business</a:t>
            </a:r>
          </a:p>
          <a:p>
            <a:r>
              <a:rPr lang="en-GB" sz="4000" dirty="0">
                <a:latin typeface="Calibri" panose="020F0502020204030204" pitchFamily="34" charset="0"/>
                <a:cs typeface="Calibri" panose="020F0502020204030204" pitchFamily="34" charset="0"/>
              </a:rPr>
              <a:t>We have already raised £300k but need your support to reach our target</a:t>
            </a:r>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We are looking to launch soon to change the way on which mode of transport people travel</a:t>
            </a:r>
          </a:p>
          <a:p>
            <a:r>
              <a:rPr lang="en-GB" sz="2800" dirty="0">
                <a:latin typeface="Calibri" panose="020F0502020204030204" pitchFamily="34" charset="0"/>
                <a:cs typeface="Calibri" panose="020F0502020204030204" pitchFamily="34" charset="0"/>
              </a:rPr>
              <a:t>We aim to get as many people as possible to starting travelling in electric cars</a:t>
            </a:r>
          </a:p>
          <a:p>
            <a:r>
              <a:rPr lang="en-GB" sz="2800" dirty="0">
                <a:latin typeface="Calibri" panose="020F0502020204030204" pitchFamily="34" charset="0"/>
                <a:cs typeface="Calibri" panose="020F0502020204030204" pitchFamily="34" charset="0"/>
              </a:rPr>
              <a:t>We can only do this with your support. </a:t>
            </a:r>
          </a:p>
          <a:p>
            <a:r>
              <a:rPr lang="en-GB" sz="2800" dirty="0">
                <a:latin typeface="Calibri" panose="020F0502020204030204" pitchFamily="34" charset="0"/>
                <a:cs typeface="Calibri" panose="020F0502020204030204" pitchFamily="34" charset="0"/>
              </a:rPr>
              <a:t>We have lots of rewards to say thank you for your amazing support including first free ride being on us if you invest in us. If we don’t reach our funding target by January 2022 we will not be able to launch without your help</a:t>
            </a:r>
          </a:p>
          <a:p>
            <a:r>
              <a:rPr lang="en-GB" sz="2800" dirty="0">
                <a:latin typeface="Calibri" panose="020F0502020204030204" pitchFamily="34" charset="0"/>
                <a:cs typeface="Calibri" panose="020F0502020204030204" pitchFamily="34" charset="0"/>
              </a:rPr>
              <a:t>Each and everyone of us owes it to our climate to travel more eco-friendly</a:t>
            </a:r>
          </a:p>
          <a:p>
            <a:pPr marL="0" indent="0">
              <a:buNone/>
            </a:pPr>
            <a:r>
              <a:rPr lang="en-GB" sz="2800" dirty="0">
                <a:latin typeface="Calibri" panose="020F0502020204030204" pitchFamily="34" charset="0"/>
                <a:cs typeface="Calibri" panose="020F0502020204030204" pitchFamily="34" charset="0"/>
              </a:rPr>
              <a:t> </a:t>
            </a:r>
          </a:p>
          <a:p>
            <a:pPr>
              <a:lnSpc>
                <a:spcPct val="115000"/>
              </a:lnSpc>
              <a:spcAft>
                <a:spcPts val="10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35A8674-638B-4394-8791-72029E7E28CC}" type="slidenum">
              <a:rPr lang="en-GB" smtClean="0"/>
              <a:t>4</a:t>
            </a:fld>
            <a:endParaRPr lang="en-GB"/>
          </a:p>
        </p:txBody>
      </p:sp>
    </p:spTree>
    <p:extLst>
      <p:ext uri="{BB962C8B-B14F-4D97-AF65-F5344CB8AC3E}">
        <p14:creationId xmlns:p14="http://schemas.microsoft.com/office/powerpoint/2010/main" val="1263044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15000"/>
              </a:lnSpc>
              <a:spcBef>
                <a:spcPts val="0"/>
              </a:spcBef>
              <a:spcAft>
                <a:spcPts val="1000"/>
              </a:spcAft>
              <a:buClrTx/>
              <a:buSzTx/>
              <a:buFontTx/>
              <a:buNone/>
              <a:tabLst/>
              <a:defRPr/>
            </a:pPr>
            <a:r>
              <a:rPr lang="en-GB" sz="2800" dirty="0">
                <a:latin typeface="Calibri" panose="020F0502020204030204" pitchFamily="34" charset="0"/>
                <a:cs typeface="Calibri" panose="020F0502020204030204" pitchFamily="34" charset="0"/>
              </a:rPr>
              <a:t>Travelling in electric cars will aid in helping lesson CO2 emission, the more drivers and user we get signed up the more environmentally friendly</a:t>
            </a:r>
          </a:p>
          <a:p>
            <a:pPr>
              <a:lnSpc>
                <a:spcPct val="115000"/>
              </a:lnSpc>
              <a:spcAft>
                <a:spcPts val="10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35A8674-638B-4394-8791-72029E7E28CC}" type="slidenum">
              <a:rPr lang="en-GB" smtClean="0"/>
              <a:t>5</a:t>
            </a:fld>
            <a:endParaRPr lang="en-GB"/>
          </a:p>
        </p:txBody>
      </p:sp>
    </p:spTree>
    <p:extLst>
      <p:ext uri="{BB962C8B-B14F-4D97-AF65-F5344CB8AC3E}">
        <p14:creationId xmlns:p14="http://schemas.microsoft.com/office/powerpoint/2010/main" val="16014780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Investment will be an investment in making the world more greener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 pledge to be the most eco-friendly e-hailing service on the market, we can only do this with your support in getting everyone to start traveling in the most eco-friendly way and that is though electric transport</a:t>
            </a:r>
          </a:p>
          <a:p>
            <a:endParaRPr lang="en-GB" dirty="0"/>
          </a:p>
        </p:txBody>
      </p:sp>
      <p:sp>
        <p:nvSpPr>
          <p:cNvPr id="4" name="Slide Number Placeholder 3"/>
          <p:cNvSpPr>
            <a:spLocks noGrp="1"/>
          </p:cNvSpPr>
          <p:nvPr>
            <p:ph type="sldNum" sz="quarter" idx="5"/>
          </p:nvPr>
        </p:nvSpPr>
        <p:spPr/>
        <p:txBody>
          <a:bodyPr/>
          <a:lstStyle/>
          <a:p>
            <a:fld id="{035A8674-638B-4394-8791-72029E7E28CC}" type="slidenum">
              <a:rPr lang="en-GB" smtClean="0"/>
              <a:t>6</a:t>
            </a:fld>
            <a:endParaRPr lang="en-GB"/>
          </a:p>
        </p:txBody>
      </p:sp>
    </p:spTree>
    <p:extLst>
      <p:ext uri="{BB962C8B-B14F-4D97-AF65-F5344CB8AC3E}">
        <p14:creationId xmlns:p14="http://schemas.microsoft.com/office/powerpoint/2010/main" val="38303313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u="sng" dirty="0">
                <a:effectLst/>
                <a:highlight>
                  <a:srgbClr val="00FFFF"/>
                </a:highlight>
                <a:latin typeface="Calibri" panose="020F0502020204030204" pitchFamily="34" charset="0"/>
                <a:ea typeface="Calibri" panose="020F0502020204030204" pitchFamily="34" charset="0"/>
                <a:cs typeface="Times New Roman" panose="02020603050405020304" pitchFamily="18" charset="0"/>
              </a:rPr>
              <a:t>References used as source of inspiration for crowdfunding video presentation following on from feasibility study</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35A8674-638B-4394-8791-72029E7E28CC}" type="slidenum">
              <a:rPr lang="en-GB" smtClean="0"/>
              <a:t>8</a:t>
            </a:fld>
            <a:endParaRPr lang="en-GB"/>
          </a:p>
        </p:txBody>
      </p:sp>
    </p:spTree>
    <p:extLst>
      <p:ext uri="{BB962C8B-B14F-4D97-AF65-F5344CB8AC3E}">
        <p14:creationId xmlns:p14="http://schemas.microsoft.com/office/powerpoint/2010/main" val="27362870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2C852D1-8A72-470E-87CB-F78B046A1F30}" type="datetime1">
              <a:rPr lang="en-GB" smtClean="0"/>
              <a:t>15/09/2021</a:t>
            </a:fld>
            <a:endParaRPr lang="en-GB"/>
          </a:p>
        </p:txBody>
      </p:sp>
      <p:sp>
        <p:nvSpPr>
          <p:cNvPr id="5" name="Footer Placeholder 4"/>
          <p:cNvSpPr>
            <a:spLocks noGrp="1"/>
          </p:cNvSpPr>
          <p:nvPr>
            <p:ph type="ftr" sz="quarter" idx="11"/>
          </p:nvPr>
        </p:nvSpPr>
        <p:spPr/>
        <p:txBody>
          <a:bodyPr/>
          <a:lstStyle/>
          <a:p>
            <a:r>
              <a:rPr lang="en-GB"/>
              <a:t>Rehman Ismail - Student ID: 1908396</a:t>
            </a:r>
          </a:p>
        </p:txBody>
      </p:sp>
      <p:sp>
        <p:nvSpPr>
          <p:cNvPr id="6" name="Slide Number Placeholder 5"/>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8276352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8EA1F6-9399-4CE0-9F51-E7F2C377D576}" type="datetime1">
              <a:rPr lang="en-GB" smtClean="0"/>
              <a:t>15/09/2021</a:t>
            </a:fld>
            <a:endParaRPr lang="en-GB"/>
          </a:p>
        </p:txBody>
      </p:sp>
      <p:sp>
        <p:nvSpPr>
          <p:cNvPr id="5" name="Footer Placeholder 4"/>
          <p:cNvSpPr>
            <a:spLocks noGrp="1"/>
          </p:cNvSpPr>
          <p:nvPr>
            <p:ph type="ftr" sz="quarter" idx="11"/>
          </p:nvPr>
        </p:nvSpPr>
        <p:spPr/>
        <p:txBody>
          <a:bodyPr/>
          <a:lstStyle/>
          <a:p>
            <a:r>
              <a:rPr lang="en-GB"/>
              <a:t>Rehman Ismail - Student ID: 1908396</a:t>
            </a:r>
          </a:p>
        </p:txBody>
      </p:sp>
      <p:sp>
        <p:nvSpPr>
          <p:cNvPr id="6" name="Slide Number Placeholder 5"/>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39529663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1641796-507D-4E0D-BEC0-8375E39129A4}" type="datetime1">
              <a:rPr lang="en-GB" smtClean="0"/>
              <a:t>15/09/2021</a:t>
            </a:fld>
            <a:endParaRPr lang="en-GB"/>
          </a:p>
        </p:txBody>
      </p:sp>
      <p:sp>
        <p:nvSpPr>
          <p:cNvPr id="5" name="Footer Placeholder 4"/>
          <p:cNvSpPr>
            <a:spLocks noGrp="1"/>
          </p:cNvSpPr>
          <p:nvPr>
            <p:ph type="ftr" sz="quarter" idx="11"/>
          </p:nvPr>
        </p:nvSpPr>
        <p:spPr/>
        <p:txBody>
          <a:bodyPr/>
          <a:lstStyle/>
          <a:p>
            <a:r>
              <a:rPr lang="en-GB"/>
              <a:t>Rehman Ismail - Student ID: 1908396</a:t>
            </a:r>
          </a:p>
        </p:txBody>
      </p:sp>
      <p:sp>
        <p:nvSpPr>
          <p:cNvPr id="6" name="Slide Number Placeholder 5"/>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2111286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756C6AF-26D7-448C-94EC-9201DD14BE71}" type="datetime1">
              <a:rPr lang="en-GB" smtClean="0"/>
              <a:t>15/09/2021</a:t>
            </a:fld>
            <a:endParaRPr lang="en-GB"/>
          </a:p>
        </p:txBody>
      </p:sp>
      <p:sp>
        <p:nvSpPr>
          <p:cNvPr id="6" name="Footer Placeholder 5"/>
          <p:cNvSpPr>
            <a:spLocks noGrp="1"/>
          </p:cNvSpPr>
          <p:nvPr>
            <p:ph type="ftr" sz="quarter" idx="11"/>
          </p:nvPr>
        </p:nvSpPr>
        <p:spPr/>
        <p:txBody>
          <a:bodyPr/>
          <a:lstStyle/>
          <a:p>
            <a:r>
              <a:rPr lang="en-GB"/>
              <a:t>Rehman Ismail - Student ID: 1908396</a:t>
            </a:r>
          </a:p>
        </p:txBody>
      </p:sp>
      <p:sp>
        <p:nvSpPr>
          <p:cNvPr id="7" name="Slide Number Placeholder 6"/>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17306298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BB7073-55DA-4705-B11F-0CDB207D1530}" type="datetime1">
              <a:rPr lang="en-GB" smtClean="0"/>
              <a:t>15/09/2021</a:t>
            </a:fld>
            <a:endParaRPr lang="en-GB"/>
          </a:p>
        </p:txBody>
      </p:sp>
      <p:sp>
        <p:nvSpPr>
          <p:cNvPr id="8" name="Footer Placeholder 7"/>
          <p:cNvSpPr>
            <a:spLocks noGrp="1"/>
          </p:cNvSpPr>
          <p:nvPr>
            <p:ph type="ftr" sz="quarter" idx="11"/>
          </p:nvPr>
        </p:nvSpPr>
        <p:spPr/>
        <p:txBody>
          <a:bodyPr/>
          <a:lstStyle/>
          <a:p>
            <a:r>
              <a:rPr lang="en-GB"/>
              <a:t>Rehman Ismail - Student ID: 1908396</a:t>
            </a:r>
          </a:p>
        </p:txBody>
      </p:sp>
      <p:sp>
        <p:nvSpPr>
          <p:cNvPr id="9" name="Slide Number Placeholder 8"/>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30366923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75C258-1284-40F9-B443-19845C7D3E20}" type="datetime1">
              <a:rPr lang="en-GB" smtClean="0"/>
              <a:t>15/09/2021</a:t>
            </a:fld>
            <a:endParaRPr lang="en-GB"/>
          </a:p>
        </p:txBody>
      </p:sp>
      <p:sp>
        <p:nvSpPr>
          <p:cNvPr id="4" name="Footer Placeholder 3"/>
          <p:cNvSpPr>
            <a:spLocks noGrp="1"/>
          </p:cNvSpPr>
          <p:nvPr>
            <p:ph type="ftr" sz="quarter" idx="11"/>
          </p:nvPr>
        </p:nvSpPr>
        <p:spPr/>
        <p:txBody>
          <a:bodyPr/>
          <a:lstStyle/>
          <a:p>
            <a:r>
              <a:rPr lang="en-GB"/>
              <a:t>Rehman Ismail - Student ID: 1908396</a:t>
            </a:r>
          </a:p>
        </p:txBody>
      </p:sp>
      <p:sp>
        <p:nvSpPr>
          <p:cNvPr id="5" name="Slide Number Placeholder 4"/>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20583354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08F064-4842-43D1-8F5D-4706A1A24C1A}" type="datetime1">
              <a:rPr lang="en-GB" smtClean="0"/>
              <a:t>15/09/2021</a:t>
            </a:fld>
            <a:endParaRPr lang="en-GB"/>
          </a:p>
        </p:txBody>
      </p:sp>
      <p:sp>
        <p:nvSpPr>
          <p:cNvPr id="3" name="Footer Placeholder 2"/>
          <p:cNvSpPr>
            <a:spLocks noGrp="1"/>
          </p:cNvSpPr>
          <p:nvPr>
            <p:ph type="ftr" sz="quarter" idx="11"/>
          </p:nvPr>
        </p:nvSpPr>
        <p:spPr/>
        <p:txBody>
          <a:bodyPr/>
          <a:lstStyle/>
          <a:p>
            <a:r>
              <a:rPr lang="en-GB"/>
              <a:t>Rehman Ismail - Student ID: 1908396</a:t>
            </a:r>
          </a:p>
        </p:txBody>
      </p:sp>
      <p:sp>
        <p:nvSpPr>
          <p:cNvPr id="4" name="Slide Number Placeholder 3"/>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19071351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05449A8-588B-4967-8734-2B0D0A76912D}" type="datetime1">
              <a:rPr lang="en-GB" smtClean="0"/>
              <a:t>15/09/2021</a:t>
            </a:fld>
            <a:endParaRPr lang="en-GB"/>
          </a:p>
        </p:txBody>
      </p:sp>
      <p:sp>
        <p:nvSpPr>
          <p:cNvPr id="6" name="Footer Placeholder 5"/>
          <p:cNvSpPr>
            <a:spLocks noGrp="1"/>
          </p:cNvSpPr>
          <p:nvPr>
            <p:ph type="ftr" sz="quarter" idx="11"/>
          </p:nvPr>
        </p:nvSpPr>
        <p:spPr/>
        <p:txBody>
          <a:bodyPr/>
          <a:lstStyle/>
          <a:p>
            <a:r>
              <a:rPr lang="en-GB"/>
              <a:t>Rehman Ismail - Student ID: 1908396</a:t>
            </a:r>
          </a:p>
        </p:txBody>
      </p:sp>
      <p:sp>
        <p:nvSpPr>
          <p:cNvPr id="7" name="Slide Number Placeholder 6"/>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15416567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GB"/>
              <a:t>Rehman Ismail - Student ID: 1908396</a:t>
            </a:r>
          </a:p>
        </p:txBody>
      </p:sp>
      <p:sp>
        <p:nvSpPr>
          <p:cNvPr id="7" name="Slide Number Placeholder 6"/>
          <p:cNvSpPr>
            <a:spLocks noGrp="1"/>
          </p:cNvSpPr>
          <p:nvPr>
            <p:ph type="sldNum" sz="quarter" idx="12"/>
          </p:nvPr>
        </p:nvSpPr>
        <p:spPr/>
        <p:txBody>
          <a:bodyPr/>
          <a:lstStyle/>
          <a:p>
            <a:fld id="{12B29B18-DB8A-4A19-9877-58A01934C56A}" type="slidenum">
              <a:rPr lang="en-GB" smtClean="0"/>
              <a:t>‹#›</a:t>
            </a:fld>
            <a:endParaRPr lang="en-GB"/>
          </a:p>
        </p:txBody>
      </p:sp>
      <p:sp>
        <p:nvSpPr>
          <p:cNvPr id="5" name="Date Placeholder 4"/>
          <p:cNvSpPr>
            <a:spLocks noGrp="1"/>
          </p:cNvSpPr>
          <p:nvPr>
            <p:ph type="dt" sz="half" idx="10"/>
          </p:nvPr>
        </p:nvSpPr>
        <p:spPr/>
        <p:txBody>
          <a:bodyPr/>
          <a:lstStyle/>
          <a:p>
            <a:fld id="{EBCF15FA-823C-4A4E-9C11-A7DEE26BE39F}" type="datetime1">
              <a:rPr lang="en-GB" smtClean="0"/>
              <a:t>15/09/2021</a:t>
            </a:fld>
            <a:endParaRPr lang="en-GB"/>
          </a:p>
        </p:txBody>
      </p:sp>
    </p:spTree>
    <p:extLst>
      <p:ext uri="{BB962C8B-B14F-4D97-AF65-F5344CB8AC3E}">
        <p14:creationId xmlns:p14="http://schemas.microsoft.com/office/powerpoint/2010/main" val="22591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9F2FC9-C700-4E34-89DC-D25456B9AD91}" type="datetime1">
              <a:rPr lang="en-GB" smtClean="0"/>
              <a:t>15/09/2021</a:t>
            </a:fld>
            <a:endParaRPr lang="en-GB"/>
          </a:p>
        </p:txBody>
      </p:sp>
      <p:sp>
        <p:nvSpPr>
          <p:cNvPr id="5" name="Footer Placeholder 4"/>
          <p:cNvSpPr>
            <a:spLocks noGrp="1"/>
          </p:cNvSpPr>
          <p:nvPr>
            <p:ph type="ftr" sz="quarter" idx="11"/>
          </p:nvPr>
        </p:nvSpPr>
        <p:spPr/>
        <p:txBody>
          <a:bodyPr/>
          <a:lstStyle/>
          <a:p>
            <a:r>
              <a:rPr lang="en-GB"/>
              <a:t>Rehman Ismail - Student ID: 1908396</a:t>
            </a:r>
          </a:p>
        </p:txBody>
      </p:sp>
      <p:sp>
        <p:nvSpPr>
          <p:cNvPr id="6" name="Slide Number Placeholder 5"/>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613473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EBE750-03BE-4038-B876-AA1FB4D44B6E}" type="datetime1">
              <a:rPr lang="en-GB" smtClean="0"/>
              <a:t>15/09/2021</a:t>
            </a:fld>
            <a:endParaRPr lang="en-GB"/>
          </a:p>
        </p:txBody>
      </p:sp>
      <p:sp>
        <p:nvSpPr>
          <p:cNvPr id="5" name="Footer Placeholder 4"/>
          <p:cNvSpPr>
            <a:spLocks noGrp="1"/>
          </p:cNvSpPr>
          <p:nvPr>
            <p:ph type="ftr" sz="quarter" idx="11"/>
          </p:nvPr>
        </p:nvSpPr>
        <p:spPr/>
        <p:txBody>
          <a:bodyPr/>
          <a:lstStyle/>
          <a:p>
            <a:r>
              <a:rPr lang="en-GB"/>
              <a:t>Rehman Ismail - Student ID: 1908396</a:t>
            </a:r>
          </a:p>
        </p:txBody>
      </p:sp>
      <p:sp>
        <p:nvSpPr>
          <p:cNvPr id="6" name="Slide Number Placeholder 5"/>
          <p:cNvSpPr>
            <a:spLocks noGrp="1"/>
          </p:cNvSpPr>
          <p:nvPr>
            <p:ph type="sldNum" sz="quarter" idx="12"/>
          </p:nvPr>
        </p:nvSpPr>
        <p:spPr/>
        <p:txBody>
          <a:bodyPr/>
          <a:lstStyle/>
          <a:p>
            <a:fld id="{12B29B18-DB8A-4A19-9877-58A01934C56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838624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83D2FC-BD9B-4F91-BF44-B6EC064F86A7}" type="datetime1">
              <a:rPr lang="en-GB" smtClean="0"/>
              <a:t>15/09/2021</a:t>
            </a:fld>
            <a:endParaRPr lang="en-GB"/>
          </a:p>
        </p:txBody>
      </p:sp>
      <p:sp>
        <p:nvSpPr>
          <p:cNvPr id="5" name="Footer Placeholder 4"/>
          <p:cNvSpPr>
            <a:spLocks noGrp="1"/>
          </p:cNvSpPr>
          <p:nvPr>
            <p:ph type="ftr" sz="quarter" idx="11"/>
          </p:nvPr>
        </p:nvSpPr>
        <p:spPr/>
        <p:txBody>
          <a:bodyPr/>
          <a:lstStyle/>
          <a:p>
            <a:r>
              <a:rPr lang="en-GB"/>
              <a:t>Rehman Ismail - Student ID: 1908396</a:t>
            </a:r>
          </a:p>
        </p:txBody>
      </p:sp>
      <p:sp>
        <p:nvSpPr>
          <p:cNvPr id="6" name="Slide Number Placeholder 5"/>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16540361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B20EBE-CC6C-4678-82D4-12FDF6DCE218}" type="datetime1">
              <a:rPr lang="en-GB" smtClean="0"/>
              <a:t>15/09/2021</a:t>
            </a:fld>
            <a:endParaRPr lang="en-GB"/>
          </a:p>
        </p:txBody>
      </p:sp>
      <p:sp>
        <p:nvSpPr>
          <p:cNvPr id="5" name="Footer Placeholder 4"/>
          <p:cNvSpPr>
            <a:spLocks noGrp="1"/>
          </p:cNvSpPr>
          <p:nvPr>
            <p:ph type="ftr" sz="quarter" idx="11"/>
          </p:nvPr>
        </p:nvSpPr>
        <p:spPr/>
        <p:txBody>
          <a:bodyPr/>
          <a:lstStyle/>
          <a:p>
            <a:r>
              <a:rPr lang="en-GB"/>
              <a:t>Rehman Ismail - Student ID: 1908396</a:t>
            </a:r>
          </a:p>
        </p:txBody>
      </p:sp>
      <p:sp>
        <p:nvSpPr>
          <p:cNvPr id="6" name="Slide Number Placeholder 5"/>
          <p:cNvSpPr>
            <a:spLocks noGrp="1"/>
          </p:cNvSpPr>
          <p:nvPr>
            <p:ph type="sldNum" sz="quarter" idx="12"/>
          </p:nvPr>
        </p:nvSpPr>
        <p:spPr/>
        <p:txBody>
          <a:bodyPr/>
          <a:lstStyle/>
          <a:p>
            <a:fld id="{12B29B18-DB8A-4A19-9877-58A01934C56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918859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F6390A-6C8A-4653-BC4D-DA1947C6258F}" type="datetime1">
              <a:rPr lang="en-GB" smtClean="0"/>
              <a:t>15/09/2021</a:t>
            </a:fld>
            <a:endParaRPr lang="en-GB"/>
          </a:p>
        </p:txBody>
      </p:sp>
      <p:sp>
        <p:nvSpPr>
          <p:cNvPr id="5" name="Footer Placeholder 4"/>
          <p:cNvSpPr>
            <a:spLocks noGrp="1"/>
          </p:cNvSpPr>
          <p:nvPr>
            <p:ph type="ftr" sz="quarter" idx="11"/>
          </p:nvPr>
        </p:nvSpPr>
        <p:spPr/>
        <p:txBody>
          <a:bodyPr/>
          <a:lstStyle/>
          <a:p>
            <a:r>
              <a:rPr lang="en-GB"/>
              <a:t>Rehman Ismail - Student ID: 1908396</a:t>
            </a:r>
          </a:p>
        </p:txBody>
      </p:sp>
      <p:sp>
        <p:nvSpPr>
          <p:cNvPr id="6" name="Slide Number Placeholder 5"/>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35829669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78F6F5-00D4-45CC-902C-EA494B786BD9}" type="datetime1">
              <a:rPr lang="en-GB" smtClean="0"/>
              <a:t>15/09/2021</a:t>
            </a:fld>
            <a:endParaRPr lang="en-GB"/>
          </a:p>
        </p:txBody>
      </p:sp>
      <p:sp>
        <p:nvSpPr>
          <p:cNvPr id="5" name="Footer Placeholder 4"/>
          <p:cNvSpPr>
            <a:spLocks noGrp="1"/>
          </p:cNvSpPr>
          <p:nvPr>
            <p:ph type="ftr" sz="quarter" idx="11"/>
          </p:nvPr>
        </p:nvSpPr>
        <p:spPr/>
        <p:txBody>
          <a:bodyPr/>
          <a:lstStyle/>
          <a:p>
            <a:r>
              <a:rPr lang="en-GB"/>
              <a:t>Rehman Ismail - Student ID: 1908396</a:t>
            </a:r>
          </a:p>
        </p:txBody>
      </p:sp>
      <p:sp>
        <p:nvSpPr>
          <p:cNvPr id="6" name="Slide Number Placeholder 5"/>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6203031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61927C-0BA5-4425-9118-504D1A63F02C}" type="datetime1">
              <a:rPr lang="en-GB" smtClean="0"/>
              <a:t>15/09/2021</a:t>
            </a:fld>
            <a:endParaRPr lang="en-GB"/>
          </a:p>
        </p:txBody>
      </p:sp>
      <p:sp>
        <p:nvSpPr>
          <p:cNvPr id="5" name="Footer Placeholder 4"/>
          <p:cNvSpPr>
            <a:spLocks noGrp="1"/>
          </p:cNvSpPr>
          <p:nvPr>
            <p:ph type="ftr" sz="quarter" idx="11"/>
          </p:nvPr>
        </p:nvSpPr>
        <p:spPr/>
        <p:txBody>
          <a:bodyPr/>
          <a:lstStyle/>
          <a:p>
            <a:r>
              <a:rPr lang="en-GB"/>
              <a:t>Rehman Ismail - Student ID: 1908396</a:t>
            </a:r>
          </a:p>
        </p:txBody>
      </p:sp>
      <p:sp>
        <p:nvSpPr>
          <p:cNvPr id="6" name="Slide Number Placeholder 5"/>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2131707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F9944BC-833F-45CD-ABDE-4F778098D29D}" type="datetime1">
              <a:rPr lang="en-GB" smtClean="0"/>
              <a:t>15/09/2021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GB"/>
              <a:t>Rehman Ismail - Student ID: 1908396</a:t>
            </a:r>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2B29B18-DB8A-4A19-9877-58A01934C56A}" type="slidenum">
              <a:rPr lang="en-GB" smtClean="0"/>
              <a:t>‹#›</a:t>
            </a:fld>
            <a:endParaRPr lang="en-GB"/>
          </a:p>
        </p:txBody>
      </p:sp>
    </p:spTree>
    <p:extLst>
      <p:ext uri="{BB962C8B-B14F-4D97-AF65-F5344CB8AC3E}">
        <p14:creationId xmlns:p14="http://schemas.microsoft.com/office/powerpoint/2010/main" val="3615754329"/>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hf sldNum="0" hd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3.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6.jpg"/><Relationship Id="rId5" Type="http://schemas.openxmlformats.org/officeDocument/2006/relationships/image" Target="../media/image5.jp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9.jp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10.jp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hyperlink" Target="https://doi.org/10.1016/j.energy.2018.09.095" TargetMode="External"/><Relationship Id="rId4" Type="http://schemas.openxmlformats.org/officeDocument/2006/relationships/notesSlide" Target="../notesSlides/notesSlide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C6405-6FD5-4FD0-85A8-98FC9B2A092F}"/>
              </a:ext>
            </a:extLst>
          </p:cNvPr>
          <p:cNvSpPr>
            <a:spLocks noGrp="1"/>
          </p:cNvSpPr>
          <p:nvPr>
            <p:ph type="ctrTitle"/>
          </p:nvPr>
        </p:nvSpPr>
        <p:spPr>
          <a:xfrm>
            <a:off x="1505551" y="2416648"/>
            <a:ext cx="7673801" cy="1314104"/>
          </a:xfrm>
        </p:spPr>
        <p:txBody>
          <a:bodyPr>
            <a:noAutofit/>
          </a:bodyPr>
          <a:lstStyle/>
          <a:p>
            <a:pPr algn="l">
              <a:lnSpc>
                <a:spcPct val="90000"/>
              </a:lnSpc>
            </a:pPr>
            <a:r>
              <a:rPr lang="en-GB" sz="8800" dirty="0"/>
              <a:t>QuickRide</a:t>
            </a:r>
            <a:br>
              <a:rPr lang="en-GB" sz="8800" dirty="0"/>
            </a:br>
            <a:r>
              <a:rPr lang="en-GB" sz="2400" dirty="0"/>
              <a:t>Crowdfunding</a:t>
            </a:r>
          </a:p>
        </p:txBody>
      </p:sp>
      <p:sp>
        <p:nvSpPr>
          <p:cNvPr id="3" name="Subtitle 2">
            <a:extLst>
              <a:ext uri="{FF2B5EF4-FFF2-40B4-BE49-F238E27FC236}">
                <a16:creationId xmlns:a16="http://schemas.microsoft.com/office/drawing/2014/main" id="{1B8E1C7E-A7A3-4CE6-8256-BA0BD80D89AA}"/>
              </a:ext>
            </a:extLst>
          </p:cNvPr>
          <p:cNvSpPr>
            <a:spLocks noGrp="1"/>
          </p:cNvSpPr>
          <p:nvPr>
            <p:ph type="subTitle" idx="1"/>
          </p:nvPr>
        </p:nvSpPr>
        <p:spPr>
          <a:xfrm>
            <a:off x="104915" y="5648522"/>
            <a:ext cx="7599205" cy="1087655"/>
          </a:xfrm>
        </p:spPr>
        <p:txBody>
          <a:bodyPr>
            <a:normAutofit/>
          </a:bodyPr>
          <a:lstStyle/>
          <a:p>
            <a:pPr algn="l">
              <a:lnSpc>
                <a:spcPct val="90000"/>
              </a:lnSpc>
            </a:pPr>
            <a:endParaRPr lang="en-GB" sz="1600" dirty="0"/>
          </a:p>
          <a:p>
            <a:pPr algn="l">
              <a:lnSpc>
                <a:spcPct val="90000"/>
              </a:lnSpc>
            </a:pPr>
            <a:r>
              <a:rPr lang="en-GB" sz="1600" dirty="0"/>
              <a:t>Rehman Ismail</a:t>
            </a:r>
          </a:p>
          <a:p>
            <a:pPr algn="l">
              <a:lnSpc>
                <a:spcPct val="90000"/>
              </a:lnSpc>
            </a:pPr>
            <a:r>
              <a:rPr lang="en-GB" sz="1600" dirty="0"/>
              <a:t>Student ID: 1908396</a:t>
            </a:r>
          </a:p>
        </p:txBody>
      </p:sp>
      <p:pic>
        <p:nvPicPr>
          <p:cNvPr id="4" name="Picture 3">
            <a:extLst>
              <a:ext uri="{FF2B5EF4-FFF2-40B4-BE49-F238E27FC236}">
                <a16:creationId xmlns:a16="http://schemas.microsoft.com/office/drawing/2014/main" id="{96ADA710-CAC4-4D0C-9575-28DB97D255A4}"/>
              </a:ext>
            </a:extLst>
          </p:cNvPr>
          <p:cNvPicPr>
            <a:picLocks noChangeAspect="1"/>
          </p:cNvPicPr>
          <p:nvPr/>
        </p:nvPicPr>
        <p:blipFill>
          <a:blip r:embed="rId5"/>
          <a:stretch>
            <a:fillRect/>
          </a:stretch>
        </p:blipFill>
        <p:spPr>
          <a:xfrm>
            <a:off x="6827520" y="1968507"/>
            <a:ext cx="2598107" cy="1535797"/>
          </a:xfrm>
          <a:prstGeom prst="rect">
            <a:avLst/>
          </a:prstGeom>
        </p:spPr>
      </p:pic>
      <p:pic>
        <p:nvPicPr>
          <p:cNvPr id="8" name="Recorded Sound">
            <a:hlinkClick r:id="" action="ppaction://media"/>
            <a:extLst>
              <a:ext uri="{FF2B5EF4-FFF2-40B4-BE49-F238E27FC236}">
                <a16:creationId xmlns:a16="http://schemas.microsoft.com/office/drawing/2014/main" id="{4ED2B616-FDD6-43FE-8930-7FBF4FF21FC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058144" y="5575757"/>
            <a:ext cx="609600" cy="609600"/>
          </a:xfrm>
          <a:prstGeom prst="rect">
            <a:avLst/>
          </a:prstGeom>
        </p:spPr>
      </p:pic>
    </p:spTree>
    <p:extLst>
      <p:ext uri="{BB962C8B-B14F-4D97-AF65-F5344CB8AC3E}">
        <p14:creationId xmlns:p14="http://schemas.microsoft.com/office/powerpoint/2010/main" val="4228610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764"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E27B8-6E72-46B7-BDB2-01476EDDA9DB}"/>
              </a:ext>
            </a:extLst>
          </p:cNvPr>
          <p:cNvSpPr>
            <a:spLocks noGrp="1"/>
          </p:cNvSpPr>
          <p:nvPr>
            <p:ph type="title"/>
          </p:nvPr>
        </p:nvSpPr>
        <p:spPr/>
        <p:txBody>
          <a:bodyPr/>
          <a:lstStyle/>
          <a:p>
            <a:r>
              <a:rPr lang="en-GB" dirty="0"/>
              <a:t>Expensive bus, train and taxi fairs? No more with QuickRide </a:t>
            </a:r>
            <a:r>
              <a:rPr lang="en-GB" dirty="0">
                <a:sym typeface="Wingdings" panose="05000000000000000000" pitchFamily="2" charset="2"/>
              </a:rPr>
              <a:t></a:t>
            </a:r>
            <a:endParaRPr lang="en-GB" dirty="0"/>
          </a:p>
        </p:txBody>
      </p:sp>
      <p:sp>
        <p:nvSpPr>
          <p:cNvPr id="3" name="Content Placeholder 2">
            <a:extLst>
              <a:ext uri="{FF2B5EF4-FFF2-40B4-BE49-F238E27FC236}">
                <a16:creationId xmlns:a16="http://schemas.microsoft.com/office/drawing/2014/main" id="{FF7E7E79-5FE7-4DE0-8426-8FD1283E0783}"/>
              </a:ext>
            </a:extLst>
          </p:cNvPr>
          <p:cNvSpPr>
            <a:spLocks noGrp="1"/>
          </p:cNvSpPr>
          <p:nvPr>
            <p:ph idx="1"/>
          </p:nvPr>
        </p:nvSpPr>
        <p:spPr/>
        <p:txBody>
          <a:bodyPr>
            <a:normAutofit/>
          </a:bodyPr>
          <a:lstStyle/>
          <a:p>
            <a:r>
              <a:rPr lang="en-GB" sz="2000" dirty="0"/>
              <a:t>The way we travel makes a difference to the planet</a:t>
            </a:r>
          </a:p>
          <a:p>
            <a:endParaRPr lang="en-GB" sz="2000" dirty="0"/>
          </a:p>
          <a:p>
            <a:endParaRPr lang="en-GB" sz="2000" dirty="0"/>
          </a:p>
          <a:p>
            <a:endParaRPr lang="en-GB" sz="2000" dirty="0"/>
          </a:p>
          <a:p>
            <a:endParaRPr lang="en-GB" sz="2000" dirty="0"/>
          </a:p>
          <a:p>
            <a:endParaRPr lang="en-GB" sz="2000" dirty="0"/>
          </a:p>
          <a:p>
            <a:r>
              <a:rPr lang="en-GB" sz="2000" dirty="0"/>
              <a:t>QuickRide aims to introduce e-hailing electric cars as main mode of transportation with no CO2 emissions from eclectic car, it is the safest and most greenest way to travel</a:t>
            </a:r>
          </a:p>
          <a:p>
            <a:endParaRPr lang="en-GB" sz="2000" dirty="0"/>
          </a:p>
        </p:txBody>
      </p:sp>
      <p:sp>
        <p:nvSpPr>
          <p:cNvPr id="4" name="Footer Placeholder 3">
            <a:extLst>
              <a:ext uri="{FF2B5EF4-FFF2-40B4-BE49-F238E27FC236}">
                <a16:creationId xmlns:a16="http://schemas.microsoft.com/office/drawing/2014/main" id="{3D6C406D-006F-479F-938A-11057102A063}"/>
              </a:ext>
            </a:extLst>
          </p:cNvPr>
          <p:cNvSpPr>
            <a:spLocks noGrp="1"/>
          </p:cNvSpPr>
          <p:nvPr>
            <p:ph type="ftr" sz="quarter" idx="11"/>
          </p:nvPr>
        </p:nvSpPr>
        <p:spPr/>
        <p:txBody>
          <a:bodyPr/>
          <a:lstStyle/>
          <a:p>
            <a:r>
              <a:rPr lang="en-GB"/>
              <a:t>Rehman Ismail - Student ID: 1908396</a:t>
            </a:r>
          </a:p>
        </p:txBody>
      </p:sp>
      <p:pic>
        <p:nvPicPr>
          <p:cNvPr id="6" name="Picture 5" descr="Graphical user interface&#10;&#10;Description automatically generated">
            <a:extLst>
              <a:ext uri="{FF2B5EF4-FFF2-40B4-BE49-F238E27FC236}">
                <a16:creationId xmlns:a16="http://schemas.microsoft.com/office/drawing/2014/main" id="{F7260716-F2F8-48D1-AA47-29C4636026C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81576" y="2620006"/>
            <a:ext cx="3194092" cy="1867890"/>
          </a:xfrm>
          <a:prstGeom prst="rect">
            <a:avLst/>
          </a:prstGeom>
        </p:spPr>
      </p:pic>
      <p:pic>
        <p:nvPicPr>
          <p:cNvPr id="10" name="Picture 9">
            <a:extLst>
              <a:ext uri="{FF2B5EF4-FFF2-40B4-BE49-F238E27FC236}">
                <a16:creationId xmlns:a16="http://schemas.microsoft.com/office/drawing/2014/main" id="{54B72E77-4582-4FD0-BA1E-6C89FE43DFCB}"/>
              </a:ext>
            </a:extLst>
          </p:cNvPr>
          <p:cNvPicPr>
            <a:picLocks noChangeAspect="1"/>
          </p:cNvPicPr>
          <p:nvPr/>
        </p:nvPicPr>
        <p:blipFill>
          <a:blip r:embed="rId6"/>
          <a:stretch>
            <a:fillRect/>
          </a:stretch>
        </p:blipFill>
        <p:spPr>
          <a:xfrm>
            <a:off x="5907094" y="2770158"/>
            <a:ext cx="2135704" cy="1717738"/>
          </a:xfrm>
          <a:prstGeom prst="rect">
            <a:avLst/>
          </a:prstGeom>
        </p:spPr>
      </p:pic>
      <p:pic>
        <p:nvPicPr>
          <p:cNvPr id="13" name="Recorded Sound">
            <a:hlinkClick r:id="" action="ppaction://media"/>
            <a:extLst>
              <a:ext uri="{FF2B5EF4-FFF2-40B4-BE49-F238E27FC236}">
                <a16:creationId xmlns:a16="http://schemas.microsoft.com/office/drawing/2014/main" id="{AB517F8A-F605-46D6-BC4F-00E7ECE1CED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892874" y="5431762"/>
            <a:ext cx="609600" cy="609600"/>
          </a:xfrm>
          <a:prstGeom prst="rect">
            <a:avLst/>
          </a:prstGeom>
        </p:spPr>
      </p:pic>
    </p:spTree>
    <p:extLst>
      <p:ext uri="{BB962C8B-B14F-4D97-AF65-F5344CB8AC3E}">
        <p14:creationId xmlns:p14="http://schemas.microsoft.com/office/powerpoint/2010/main" val="1733449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77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A4309-2FFC-432C-B24F-4A7C70BADB86}"/>
              </a:ext>
            </a:extLst>
          </p:cNvPr>
          <p:cNvSpPr>
            <a:spLocks noGrp="1"/>
          </p:cNvSpPr>
          <p:nvPr>
            <p:ph type="title"/>
          </p:nvPr>
        </p:nvSpPr>
        <p:spPr/>
        <p:txBody>
          <a:bodyPr/>
          <a:lstStyle/>
          <a:p>
            <a:r>
              <a:rPr lang="en-GB" dirty="0"/>
              <a:t>We hope to change the cost of travel using electric cars</a:t>
            </a:r>
          </a:p>
        </p:txBody>
      </p:sp>
      <p:sp>
        <p:nvSpPr>
          <p:cNvPr id="3" name="Content Placeholder 2">
            <a:extLst>
              <a:ext uri="{FF2B5EF4-FFF2-40B4-BE49-F238E27FC236}">
                <a16:creationId xmlns:a16="http://schemas.microsoft.com/office/drawing/2014/main" id="{AF26ACBE-EE2B-40D4-AE65-59176961F695}"/>
              </a:ext>
            </a:extLst>
          </p:cNvPr>
          <p:cNvSpPr>
            <a:spLocks noGrp="1"/>
          </p:cNvSpPr>
          <p:nvPr>
            <p:ph idx="1"/>
          </p:nvPr>
        </p:nvSpPr>
        <p:spPr/>
        <p:txBody>
          <a:bodyPr/>
          <a:lstStyle/>
          <a:p>
            <a:r>
              <a:rPr lang="en-GB" sz="3200" dirty="0"/>
              <a:t>We are aim to be most eco-friendly and cost-effective e-hailing travel service available on electric cars </a:t>
            </a:r>
          </a:p>
          <a:p>
            <a:endParaRPr lang="en-GB" sz="4400" dirty="0"/>
          </a:p>
          <a:p>
            <a:endParaRPr lang="en-GB" dirty="0">
              <a:latin typeface="Calibri" panose="020F0502020204030204" pitchFamily="34" charset="0"/>
              <a:cs typeface="Calibri" panose="020F0502020204030204" pitchFamily="34" charset="0"/>
            </a:endParaRPr>
          </a:p>
        </p:txBody>
      </p:sp>
      <p:sp>
        <p:nvSpPr>
          <p:cNvPr id="4" name="Footer Placeholder 3">
            <a:extLst>
              <a:ext uri="{FF2B5EF4-FFF2-40B4-BE49-F238E27FC236}">
                <a16:creationId xmlns:a16="http://schemas.microsoft.com/office/drawing/2014/main" id="{C3160AB3-C914-4E14-8A34-724504F69FF9}"/>
              </a:ext>
            </a:extLst>
          </p:cNvPr>
          <p:cNvSpPr>
            <a:spLocks noGrp="1"/>
          </p:cNvSpPr>
          <p:nvPr>
            <p:ph type="ftr" sz="quarter" idx="11"/>
          </p:nvPr>
        </p:nvSpPr>
        <p:spPr/>
        <p:txBody>
          <a:bodyPr/>
          <a:lstStyle/>
          <a:p>
            <a:r>
              <a:rPr lang="en-GB"/>
              <a:t>Rehman Ismail - Student ID: 1908396</a:t>
            </a:r>
          </a:p>
        </p:txBody>
      </p:sp>
      <p:pic>
        <p:nvPicPr>
          <p:cNvPr id="5" name="Content Placeholder 5" descr="A hand holding a credit card&#10;&#10;Description automatically generated with medium confidence">
            <a:extLst>
              <a:ext uri="{FF2B5EF4-FFF2-40B4-BE49-F238E27FC236}">
                <a16:creationId xmlns:a16="http://schemas.microsoft.com/office/drawing/2014/main" id="{21773D5B-54B2-4E29-A26E-C281196EACA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39423" y="4445018"/>
            <a:ext cx="3401727" cy="1366155"/>
          </a:xfrm>
          <a:prstGeom prst="rect">
            <a:avLst/>
          </a:prstGeom>
        </p:spPr>
      </p:pic>
      <p:pic>
        <p:nvPicPr>
          <p:cNvPr id="6" name="Picture 5" descr="A silver sports car&#10;&#10;Description automatically generated with medium confidence">
            <a:extLst>
              <a:ext uri="{FF2B5EF4-FFF2-40B4-BE49-F238E27FC236}">
                <a16:creationId xmlns:a16="http://schemas.microsoft.com/office/drawing/2014/main" id="{5279865D-45A0-4255-8E40-5E976F4B92F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787182" y="4211768"/>
            <a:ext cx="2857500" cy="1714500"/>
          </a:xfrm>
          <a:prstGeom prst="rect">
            <a:avLst/>
          </a:prstGeom>
        </p:spPr>
      </p:pic>
      <p:pic>
        <p:nvPicPr>
          <p:cNvPr id="7" name="Recorded Sound">
            <a:hlinkClick r:id="" action="ppaction://media"/>
            <a:extLst>
              <a:ext uri="{FF2B5EF4-FFF2-40B4-BE49-F238E27FC236}">
                <a16:creationId xmlns:a16="http://schemas.microsoft.com/office/drawing/2014/main" id="{C9D91BC5-C564-4E02-9BC0-407965E91C8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847777" y="5431762"/>
            <a:ext cx="609600" cy="609600"/>
          </a:xfrm>
          <a:prstGeom prst="rect">
            <a:avLst/>
          </a:prstGeom>
        </p:spPr>
      </p:pic>
    </p:spTree>
    <p:extLst>
      <p:ext uri="{BB962C8B-B14F-4D97-AF65-F5344CB8AC3E}">
        <p14:creationId xmlns:p14="http://schemas.microsoft.com/office/powerpoint/2010/main" val="1734107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05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A4309-2FFC-432C-B24F-4A7C70BADB86}"/>
              </a:ext>
            </a:extLst>
          </p:cNvPr>
          <p:cNvSpPr>
            <a:spLocks noGrp="1"/>
          </p:cNvSpPr>
          <p:nvPr>
            <p:ph type="title"/>
          </p:nvPr>
        </p:nvSpPr>
        <p:spPr/>
        <p:txBody>
          <a:bodyPr/>
          <a:lstStyle/>
          <a:p>
            <a:r>
              <a:rPr lang="en-GB" dirty="0"/>
              <a:t>Support us</a:t>
            </a:r>
          </a:p>
        </p:txBody>
      </p:sp>
      <p:sp>
        <p:nvSpPr>
          <p:cNvPr id="3" name="Content Placeholder 2">
            <a:extLst>
              <a:ext uri="{FF2B5EF4-FFF2-40B4-BE49-F238E27FC236}">
                <a16:creationId xmlns:a16="http://schemas.microsoft.com/office/drawing/2014/main" id="{AF26ACBE-EE2B-40D4-AE65-59176961F695}"/>
              </a:ext>
            </a:extLst>
          </p:cNvPr>
          <p:cNvSpPr>
            <a:spLocks noGrp="1"/>
          </p:cNvSpPr>
          <p:nvPr>
            <p:ph idx="1"/>
          </p:nvPr>
        </p:nvSpPr>
        <p:spPr/>
        <p:txBody>
          <a:bodyPr/>
          <a:lstStyle/>
          <a:p>
            <a:r>
              <a:rPr lang="en-GB" dirty="0">
                <a:latin typeface="Calibri" panose="020F0502020204030204" pitchFamily="34" charset="0"/>
                <a:cs typeface="Calibri" panose="020F0502020204030204" pitchFamily="34" charset="0"/>
              </a:rPr>
              <a:t>Each and everyone of us owes it to our climate to travel more eco-friendly</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We aim to raise £1.2 million by January 2022 to start development on our business</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We have already raised £300k but need your support to reach our target</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 </a:t>
            </a:r>
          </a:p>
        </p:txBody>
      </p:sp>
      <p:sp>
        <p:nvSpPr>
          <p:cNvPr id="4" name="Footer Placeholder 3">
            <a:extLst>
              <a:ext uri="{FF2B5EF4-FFF2-40B4-BE49-F238E27FC236}">
                <a16:creationId xmlns:a16="http://schemas.microsoft.com/office/drawing/2014/main" id="{C3160AB3-C914-4E14-8A34-724504F69FF9}"/>
              </a:ext>
            </a:extLst>
          </p:cNvPr>
          <p:cNvSpPr>
            <a:spLocks noGrp="1"/>
          </p:cNvSpPr>
          <p:nvPr>
            <p:ph type="ftr" sz="quarter" idx="11"/>
          </p:nvPr>
        </p:nvSpPr>
        <p:spPr/>
        <p:txBody>
          <a:bodyPr/>
          <a:lstStyle/>
          <a:p>
            <a:r>
              <a:rPr lang="en-GB"/>
              <a:t>Rehman Ismail - Student ID: 1908396</a:t>
            </a:r>
          </a:p>
        </p:txBody>
      </p:sp>
      <p:pic>
        <p:nvPicPr>
          <p:cNvPr id="9" name="Picture 8">
            <a:extLst>
              <a:ext uri="{FF2B5EF4-FFF2-40B4-BE49-F238E27FC236}">
                <a16:creationId xmlns:a16="http://schemas.microsoft.com/office/drawing/2014/main" id="{8C7CBD9A-0D87-48E7-BDDF-9E129D13C89F}"/>
              </a:ext>
            </a:extLst>
          </p:cNvPr>
          <p:cNvPicPr>
            <a:picLocks noChangeAspect="1"/>
          </p:cNvPicPr>
          <p:nvPr/>
        </p:nvPicPr>
        <p:blipFill>
          <a:blip r:embed="rId5"/>
          <a:stretch>
            <a:fillRect/>
          </a:stretch>
        </p:blipFill>
        <p:spPr>
          <a:xfrm>
            <a:off x="3624483" y="4160411"/>
            <a:ext cx="2999994" cy="2143772"/>
          </a:xfrm>
          <a:prstGeom prst="rect">
            <a:avLst/>
          </a:prstGeom>
        </p:spPr>
      </p:pic>
      <p:pic>
        <p:nvPicPr>
          <p:cNvPr id="10" name="Recorded Sound">
            <a:hlinkClick r:id="" action="ppaction://media"/>
            <a:extLst>
              <a:ext uri="{FF2B5EF4-FFF2-40B4-BE49-F238E27FC236}">
                <a16:creationId xmlns:a16="http://schemas.microsoft.com/office/drawing/2014/main" id="{4FBECF65-21FC-46E2-924F-D094322DDB9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05066" y="5723560"/>
            <a:ext cx="609600" cy="609600"/>
          </a:xfrm>
          <a:prstGeom prst="rect">
            <a:avLst/>
          </a:prstGeom>
        </p:spPr>
      </p:pic>
    </p:spTree>
    <p:extLst>
      <p:ext uri="{BB962C8B-B14F-4D97-AF65-F5344CB8AC3E}">
        <p14:creationId xmlns:p14="http://schemas.microsoft.com/office/powerpoint/2010/main" val="1837220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549"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A4309-2FFC-432C-B24F-4A7C70BADB86}"/>
              </a:ext>
            </a:extLst>
          </p:cNvPr>
          <p:cNvSpPr>
            <a:spLocks noGrp="1"/>
          </p:cNvSpPr>
          <p:nvPr>
            <p:ph type="title"/>
          </p:nvPr>
        </p:nvSpPr>
        <p:spPr/>
        <p:txBody>
          <a:bodyPr/>
          <a:lstStyle/>
          <a:p>
            <a:r>
              <a:rPr lang="en-GB" dirty="0"/>
              <a:t>QuickRide is going to change the world! </a:t>
            </a:r>
          </a:p>
        </p:txBody>
      </p:sp>
      <p:sp>
        <p:nvSpPr>
          <p:cNvPr id="3" name="Content Placeholder 2">
            <a:extLst>
              <a:ext uri="{FF2B5EF4-FFF2-40B4-BE49-F238E27FC236}">
                <a16:creationId xmlns:a16="http://schemas.microsoft.com/office/drawing/2014/main" id="{AF26ACBE-EE2B-40D4-AE65-59176961F695}"/>
              </a:ext>
            </a:extLst>
          </p:cNvPr>
          <p:cNvSpPr>
            <a:spLocks noGrp="1"/>
          </p:cNvSpPr>
          <p:nvPr>
            <p:ph idx="1"/>
          </p:nvPr>
        </p:nvSpPr>
        <p:spPr/>
        <p:txBody>
          <a:bodyPr/>
          <a:lstStyle/>
          <a:p>
            <a:r>
              <a:rPr lang="en-GB" dirty="0">
                <a:latin typeface="Calibri" panose="020F0502020204030204" pitchFamily="34" charset="0"/>
                <a:cs typeface="Calibri" panose="020F0502020204030204" pitchFamily="34" charset="0"/>
              </a:rPr>
              <a:t>Travelling in electric cars will aid in helping lesson CO2 emissions, the more drivers and users we get signed up the more environmentally friendly everyday travel becomes</a:t>
            </a:r>
          </a:p>
        </p:txBody>
      </p:sp>
      <p:sp>
        <p:nvSpPr>
          <p:cNvPr id="4" name="Footer Placeholder 3">
            <a:extLst>
              <a:ext uri="{FF2B5EF4-FFF2-40B4-BE49-F238E27FC236}">
                <a16:creationId xmlns:a16="http://schemas.microsoft.com/office/drawing/2014/main" id="{C3160AB3-C914-4E14-8A34-724504F69FF9}"/>
              </a:ext>
            </a:extLst>
          </p:cNvPr>
          <p:cNvSpPr>
            <a:spLocks noGrp="1"/>
          </p:cNvSpPr>
          <p:nvPr>
            <p:ph type="ftr" sz="quarter" idx="11"/>
          </p:nvPr>
        </p:nvSpPr>
        <p:spPr/>
        <p:txBody>
          <a:bodyPr/>
          <a:lstStyle/>
          <a:p>
            <a:r>
              <a:rPr lang="en-GB"/>
              <a:t>Rehman Ismail - Student ID: 1908396</a:t>
            </a:r>
          </a:p>
        </p:txBody>
      </p:sp>
      <p:pic>
        <p:nvPicPr>
          <p:cNvPr id="6" name="Picture 5" descr="A person sitting on a car&#10;&#10;Description automatically generated with medium confidence">
            <a:extLst>
              <a:ext uri="{FF2B5EF4-FFF2-40B4-BE49-F238E27FC236}">
                <a16:creationId xmlns:a16="http://schemas.microsoft.com/office/drawing/2014/main" id="{FD44950B-67C6-4260-9C7E-E1071A53F54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682240" y="3136392"/>
            <a:ext cx="4761904" cy="2539682"/>
          </a:xfrm>
          <a:prstGeom prst="rect">
            <a:avLst/>
          </a:prstGeom>
        </p:spPr>
      </p:pic>
      <p:pic>
        <p:nvPicPr>
          <p:cNvPr id="7" name="Recorded Sound">
            <a:hlinkClick r:id="" action="ppaction://media"/>
            <a:extLst>
              <a:ext uri="{FF2B5EF4-FFF2-40B4-BE49-F238E27FC236}">
                <a16:creationId xmlns:a16="http://schemas.microsoft.com/office/drawing/2014/main" id="{F1092154-5362-444A-85EA-C0B5D28F9AE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05066" y="5919124"/>
            <a:ext cx="609600" cy="609600"/>
          </a:xfrm>
          <a:prstGeom prst="rect">
            <a:avLst/>
          </a:prstGeom>
        </p:spPr>
      </p:pic>
    </p:spTree>
    <p:extLst>
      <p:ext uri="{BB962C8B-B14F-4D97-AF65-F5344CB8AC3E}">
        <p14:creationId xmlns:p14="http://schemas.microsoft.com/office/powerpoint/2010/main" val="1385398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88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B4B95-5EBF-463F-8118-2AC723FB34D4}"/>
              </a:ext>
            </a:extLst>
          </p:cNvPr>
          <p:cNvSpPr>
            <a:spLocks noGrp="1"/>
          </p:cNvSpPr>
          <p:nvPr>
            <p:ph type="title"/>
          </p:nvPr>
        </p:nvSpPr>
        <p:spPr/>
        <p:txBody>
          <a:bodyPr/>
          <a:lstStyle/>
          <a:p>
            <a:r>
              <a:rPr lang="en-GB" dirty="0"/>
              <a:t>Investment will be an investment in making the world more greener</a:t>
            </a:r>
          </a:p>
        </p:txBody>
      </p:sp>
      <p:sp>
        <p:nvSpPr>
          <p:cNvPr id="3" name="Content Placeholder 2">
            <a:extLst>
              <a:ext uri="{FF2B5EF4-FFF2-40B4-BE49-F238E27FC236}">
                <a16:creationId xmlns:a16="http://schemas.microsoft.com/office/drawing/2014/main" id="{843E2043-EDC9-4F6D-9729-3C73A54520ED}"/>
              </a:ext>
            </a:extLst>
          </p:cNvPr>
          <p:cNvSpPr>
            <a:spLocks noGrp="1"/>
          </p:cNvSpPr>
          <p:nvPr>
            <p:ph idx="1"/>
          </p:nvPr>
        </p:nvSpPr>
        <p:spPr/>
        <p:txBody>
          <a:bodyPr/>
          <a:lstStyle/>
          <a:p>
            <a:r>
              <a:rPr lang="en-GB" dirty="0"/>
              <a:t>We pledge to be the most eco-friendly e-hailing service on the market, we can only do this with your support in getting everyone to start traveling in the most eco-friendly way and that is though electric transport</a:t>
            </a:r>
          </a:p>
          <a:p>
            <a:endParaRPr lang="en-GB" dirty="0"/>
          </a:p>
        </p:txBody>
      </p:sp>
      <p:sp>
        <p:nvSpPr>
          <p:cNvPr id="4" name="Footer Placeholder 3">
            <a:extLst>
              <a:ext uri="{FF2B5EF4-FFF2-40B4-BE49-F238E27FC236}">
                <a16:creationId xmlns:a16="http://schemas.microsoft.com/office/drawing/2014/main" id="{CA17E6D4-4394-4A17-8F6D-2E42F56C4750}"/>
              </a:ext>
            </a:extLst>
          </p:cNvPr>
          <p:cNvSpPr>
            <a:spLocks noGrp="1"/>
          </p:cNvSpPr>
          <p:nvPr>
            <p:ph type="ftr" sz="quarter" idx="11"/>
          </p:nvPr>
        </p:nvSpPr>
        <p:spPr/>
        <p:txBody>
          <a:bodyPr/>
          <a:lstStyle/>
          <a:p>
            <a:r>
              <a:rPr lang="en-GB"/>
              <a:t>Rehman Ismail - Student ID: 1908396</a:t>
            </a:r>
          </a:p>
        </p:txBody>
      </p:sp>
      <p:pic>
        <p:nvPicPr>
          <p:cNvPr id="6" name="Picture 5" descr="A police car parked on the side of a street&#10;&#10;Description automatically generated with low confidence">
            <a:extLst>
              <a:ext uri="{FF2B5EF4-FFF2-40B4-BE49-F238E27FC236}">
                <a16:creationId xmlns:a16="http://schemas.microsoft.com/office/drawing/2014/main" id="{786F5127-859D-4FDC-8FBF-9AC6F8EBD32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09530" y="3429000"/>
            <a:ext cx="3765416" cy="2117221"/>
          </a:xfrm>
          <a:prstGeom prst="rect">
            <a:avLst/>
          </a:prstGeom>
        </p:spPr>
      </p:pic>
      <p:pic>
        <p:nvPicPr>
          <p:cNvPr id="7" name="Recorded Sound">
            <a:hlinkClick r:id="" action="ppaction://media"/>
            <a:extLst>
              <a:ext uri="{FF2B5EF4-FFF2-40B4-BE49-F238E27FC236}">
                <a16:creationId xmlns:a16="http://schemas.microsoft.com/office/drawing/2014/main" id="{3BF7A24F-C28B-43EF-AE12-70599250EEA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813961" y="5546221"/>
            <a:ext cx="609600" cy="609600"/>
          </a:xfrm>
          <a:prstGeom prst="rect">
            <a:avLst/>
          </a:prstGeom>
        </p:spPr>
      </p:pic>
    </p:spTree>
    <p:extLst>
      <p:ext uri="{BB962C8B-B14F-4D97-AF65-F5344CB8AC3E}">
        <p14:creationId xmlns:p14="http://schemas.microsoft.com/office/powerpoint/2010/main" val="1150001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32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EED40-B7DD-431A-9CE5-F061977FD9ED}"/>
              </a:ext>
            </a:extLst>
          </p:cNvPr>
          <p:cNvSpPr>
            <a:spLocks noGrp="1"/>
          </p:cNvSpPr>
          <p:nvPr>
            <p:ph type="title"/>
          </p:nvPr>
        </p:nvSpPr>
        <p:spPr>
          <a:xfrm>
            <a:off x="5744276" y="4558079"/>
            <a:ext cx="1025233" cy="636687"/>
          </a:xfrm>
        </p:spPr>
        <p:txBody>
          <a:bodyPr>
            <a:normAutofit fontScale="90000"/>
          </a:bodyPr>
          <a:lstStyle/>
          <a:p>
            <a:r>
              <a:rPr lang="en-GB" dirty="0">
                <a:sym typeface="Wingdings" panose="05000000000000000000" pitchFamily="2" charset="2"/>
              </a:rPr>
              <a:t> </a:t>
            </a:r>
            <a:endParaRPr lang="en-GB" dirty="0"/>
          </a:p>
        </p:txBody>
      </p:sp>
      <p:sp>
        <p:nvSpPr>
          <p:cNvPr id="4" name="Footer Placeholder 3">
            <a:extLst>
              <a:ext uri="{FF2B5EF4-FFF2-40B4-BE49-F238E27FC236}">
                <a16:creationId xmlns:a16="http://schemas.microsoft.com/office/drawing/2014/main" id="{5BE800F7-6086-453C-99E8-518DB02B6D2E}"/>
              </a:ext>
            </a:extLst>
          </p:cNvPr>
          <p:cNvSpPr>
            <a:spLocks noGrp="1"/>
          </p:cNvSpPr>
          <p:nvPr>
            <p:ph type="ftr" sz="quarter" idx="11"/>
          </p:nvPr>
        </p:nvSpPr>
        <p:spPr/>
        <p:txBody>
          <a:bodyPr/>
          <a:lstStyle/>
          <a:p>
            <a:r>
              <a:rPr lang="en-GB"/>
              <a:t>Rehman Ismail - Student ID: 1908396</a:t>
            </a:r>
          </a:p>
        </p:txBody>
      </p:sp>
      <p:pic>
        <p:nvPicPr>
          <p:cNvPr id="7" name="Picture 6" descr="Graphical user interface, website&#10;&#10;Description automatically generated">
            <a:extLst>
              <a:ext uri="{FF2B5EF4-FFF2-40B4-BE49-F238E27FC236}">
                <a16:creationId xmlns:a16="http://schemas.microsoft.com/office/drawing/2014/main" id="{05E55DB7-D69B-4B45-B680-22995C0FE6E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18735" y="1709146"/>
            <a:ext cx="4350774" cy="2898703"/>
          </a:xfrm>
          <a:prstGeom prst="rect">
            <a:avLst/>
          </a:prstGeom>
        </p:spPr>
      </p:pic>
      <p:pic>
        <p:nvPicPr>
          <p:cNvPr id="8" name="Recorded Sound">
            <a:hlinkClick r:id="" action="ppaction://media"/>
            <a:extLst>
              <a:ext uri="{FF2B5EF4-FFF2-40B4-BE49-F238E27FC236}">
                <a16:creationId xmlns:a16="http://schemas.microsoft.com/office/drawing/2014/main" id="{CF0AC6BB-8EE8-4F66-8126-7F58CC45A9D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05066" y="5431762"/>
            <a:ext cx="609600" cy="609600"/>
          </a:xfrm>
          <a:prstGeom prst="rect">
            <a:avLst/>
          </a:prstGeom>
        </p:spPr>
      </p:pic>
    </p:spTree>
    <p:extLst>
      <p:ext uri="{BB962C8B-B14F-4D97-AF65-F5344CB8AC3E}">
        <p14:creationId xmlns:p14="http://schemas.microsoft.com/office/powerpoint/2010/main" val="2272865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59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3E8BE-3BE2-4359-A7EA-1E2DABD511E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F4EC5A9-E5FF-4B46-864D-E9620CC3929D}"/>
              </a:ext>
            </a:extLst>
          </p:cNvPr>
          <p:cNvSpPr>
            <a:spLocks noGrp="1"/>
          </p:cNvSpPr>
          <p:nvPr>
            <p:ph idx="1"/>
          </p:nvPr>
        </p:nvSpPr>
        <p:spPr>
          <a:xfrm>
            <a:off x="677334" y="1490682"/>
            <a:ext cx="8596668" cy="4453862"/>
          </a:xfrm>
        </p:spPr>
        <p:txBody>
          <a:bodyPr>
            <a:noAutofit/>
          </a:bodyPr>
          <a:lstStyle/>
          <a:p>
            <a:r>
              <a:rPr lang="en-GB" sz="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50MINUTES.COM (2015).  Successful Decision-Making. London: 50Minutes.com. p1-45.</a:t>
            </a:r>
          </a:p>
          <a:p>
            <a:r>
              <a:rPr lang="en-GB" sz="8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t>Bhasin, H. (2019). </a:t>
            </a:r>
            <a:r>
              <a:rPr lang="en-GB" sz="800" i="1" dirty="0">
                <a:effectLst/>
                <a:latin typeface="Calibri" panose="020F0502020204030204" pitchFamily="34" charset="0"/>
                <a:ea typeface="Calibri" panose="020F0502020204030204" pitchFamily="34" charset="0"/>
                <a:cs typeface="Times New Roman" panose="02020603050405020304" pitchFamily="18" charset="0"/>
              </a:rPr>
              <a:t>Marketing Mix Of Uber-Uber Marketing </a:t>
            </a:r>
            <a:r>
              <a:rPr lang="en-GB" sz="800" i="1" dirty="0" err="1">
                <a:effectLst/>
                <a:latin typeface="Calibri" panose="020F0502020204030204" pitchFamily="34" charset="0"/>
                <a:ea typeface="Calibri" panose="020F0502020204030204" pitchFamily="34" charset="0"/>
                <a:cs typeface="Times New Roman" panose="02020603050405020304" pitchFamily="18" charset="0"/>
              </a:rPr>
              <a:t>Mix.</a:t>
            </a:r>
            <a:r>
              <a:rPr lang="en-GB" sz="800" dirty="0" err="1">
                <a:effectLst/>
                <a:latin typeface="Calibri" panose="020F0502020204030204" pitchFamily="34" charset="0"/>
                <a:ea typeface="Calibri" panose="020F0502020204030204" pitchFamily="34" charset="0"/>
                <a:cs typeface="Times New Roman" panose="02020603050405020304" pitchFamily="18" charset="0"/>
              </a:rPr>
              <a:t>Available</a:t>
            </a:r>
            <a:r>
              <a:rPr lang="en-GB" sz="800" dirty="0">
                <a:effectLst/>
                <a:latin typeface="Calibri" panose="020F0502020204030204" pitchFamily="34" charset="0"/>
                <a:ea typeface="Calibri" panose="020F0502020204030204" pitchFamily="34" charset="0"/>
                <a:cs typeface="Times New Roman" panose="02020603050405020304" pitchFamily="18" charset="0"/>
              </a:rPr>
              <a:t>: https://www.marketing91.com/marketing-mix-uber-uber-marketing-mix/. Last accessed 12th Sep 2021</a:t>
            </a:r>
            <a:endParaRPr lang="en-GB"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Craft. (2010). </a:t>
            </a:r>
            <a:r>
              <a:rPr lang="en-GB"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Uber Funding Round.</a:t>
            </a:r>
            <a:r>
              <a:rPr lang="en-GB"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Available: https://craft.co/uber/funding-rounds. Last accessed 12th Sep 2021.</a:t>
            </a:r>
          </a:p>
          <a:p>
            <a:pPr>
              <a:lnSpc>
                <a:spcPct val="115000"/>
              </a:lnSpc>
              <a:spcAft>
                <a:spcPts val="1000"/>
              </a:spcAft>
            </a:pPr>
            <a:r>
              <a:rPr lang="en-GB" sz="8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Giansoldati</a:t>
            </a:r>
            <a:r>
              <a:rPr lang="en-GB" sz="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M., </a:t>
            </a:r>
            <a:r>
              <a:rPr lang="en-GB" sz="8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Danielis</a:t>
            </a:r>
            <a:r>
              <a:rPr lang="en-GB" sz="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R., </a:t>
            </a:r>
            <a:r>
              <a:rPr lang="en-GB" sz="8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Rotaris</a:t>
            </a:r>
            <a:r>
              <a:rPr lang="en-GB" sz="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L., &amp; </a:t>
            </a:r>
            <a:r>
              <a:rPr lang="en-GB" sz="8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Scorrano</a:t>
            </a:r>
            <a:r>
              <a:rPr lang="en-GB" sz="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M. (2018). The role of driving range in consumers’ purchasing decision for electric cars in Italy. </a:t>
            </a:r>
            <a:r>
              <a:rPr lang="en-GB" sz="800"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Energy (Oxford)</a:t>
            </a:r>
            <a:r>
              <a:rPr lang="en-GB" sz="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lang="en-GB" sz="800"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165</a:t>
            </a:r>
            <a:r>
              <a:rPr lang="en-GB" sz="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267–274. </a:t>
            </a:r>
            <a:r>
              <a:rPr lang="en-GB" sz="800" u="sng" dirty="0">
                <a:solidFill>
                  <a:schemeClr val="tx1"/>
                </a:solidFill>
                <a:effectLst/>
                <a:latin typeface="Calibri" panose="020F0502020204030204" pitchFamily="34" charset="0"/>
                <a:ea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https://doi.org/10.1016/j.energy.2018.09.095</a:t>
            </a:r>
            <a:endParaRPr lang="en-GB"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Hensher, D (1977). </a:t>
            </a:r>
            <a:r>
              <a:rPr lang="en-GB"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Urban Transport Economics</a:t>
            </a:r>
            <a:r>
              <a:rPr lang="en-GB"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London: Cambridge University Press. P21</a:t>
            </a:r>
          </a:p>
          <a:p>
            <a:pPr>
              <a:lnSpc>
                <a:spcPct val="115000"/>
              </a:lnSpc>
              <a:spcAft>
                <a:spcPts val="1000"/>
              </a:spcAft>
            </a:pPr>
            <a:r>
              <a:rPr lang="en-GB" sz="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Knowledge Sourcing Intelligence. (2021). </a:t>
            </a:r>
            <a:r>
              <a:rPr lang="en-GB" sz="800" i="1" dirty="0">
                <a:effectLst/>
                <a:latin typeface="Calibri" panose="020F0502020204030204" pitchFamily="34" charset="0"/>
                <a:ea typeface="Calibri" panose="020F0502020204030204" pitchFamily="34" charset="0"/>
                <a:cs typeface="Times New Roman" panose="02020603050405020304" pitchFamily="18" charset="0"/>
              </a:rPr>
              <a:t>E-Hailing Market Size, Share, Opportunities, COVID-19 Impact, And Trends By Type (Cars, Three-wheelers, Two-wheelers), And By Geography - Forecasts From 2021 To 2026 .</a:t>
            </a:r>
            <a:r>
              <a:rPr lang="en-GB" sz="800" dirty="0">
                <a:effectLst/>
                <a:latin typeface="Calibri" panose="020F0502020204030204" pitchFamily="34" charset="0"/>
                <a:ea typeface="Calibri" panose="020F0502020204030204" pitchFamily="34" charset="0"/>
                <a:cs typeface="Times New Roman" panose="02020603050405020304" pitchFamily="18" charset="0"/>
              </a:rPr>
              <a:t> Available: https://www.knowledge-sourcing.com/report/e-hailing-market. Last accessed 12th Sep 2021</a:t>
            </a:r>
            <a:endParaRPr lang="en-GB"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McCarthy, E.J (1960). </a:t>
            </a:r>
            <a:r>
              <a:rPr lang="en-GB"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Basic marketing: a managerial approach</a:t>
            </a:r>
            <a:r>
              <a:rPr lang="en-GB"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USA: Richard D. Irwin, Inc. p34.</a:t>
            </a:r>
          </a:p>
          <a:p>
            <a:pPr>
              <a:lnSpc>
                <a:spcPct val="115000"/>
              </a:lnSpc>
              <a:spcAft>
                <a:spcPts val="1000"/>
              </a:spcAft>
            </a:pPr>
            <a:r>
              <a:rPr lang="en-GB" sz="8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Majura</a:t>
            </a:r>
            <a:r>
              <a:rPr lang="en-GB" sz="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J (2019). </a:t>
            </a:r>
            <a:r>
              <a:rPr lang="en-GB"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Feasibility Study A Practical </a:t>
            </a:r>
            <a:r>
              <a:rPr lang="en-GB" sz="800" i="1" dirty="0" err="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Diy</a:t>
            </a:r>
            <a:r>
              <a:rPr lang="en-GB"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Guide for </a:t>
            </a:r>
            <a:r>
              <a:rPr lang="en-GB" sz="800" i="1" dirty="0" err="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Sme</a:t>
            </a:r>
            <a:r>
              <a:rPr lang="en-GB"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Projects with a Detailed Case Study</a:t>
            </a:r>
            <a:r>
              <a:rPr lang="en-GB"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South Africa: Author Solutions Incorporated. p6.</a:t>
            </a:r>
          </a:p>
          <a:p>
            <a:pPr>
              <a:lnSpc>
                <a:spcPct val="115000"/>
              </a:lnSpc>
              <a:spcAft>
                <a:spcPts val="1000"/>
              </a:spcAft>
            </a:pPr>
            <a:r>
              <a:rPr lang="en-GB" sz="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RAC Foundation . (2021). </a:t>
            </a:r>
            <a:r>
              <a:rPr lang="en-GB"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Transport price index.</a:t>
            </a:r>
            <a:r>
              <a:rPr lang="en-GB"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Available: https://www.racfoundation.org/data/cost-of-transport-index. Last accessed 14th Sep 2021.</a:t>
            </a:r>
          </a:p>
          <a:p>
            <a:pPr>
              <a:lnSpc>
                <a:spcPct val="115000"/>
              </a:lnSpc>
              <a:spcAft>
                <a:spcPts val="1000"/>
              </a:spcAft>
            </a:pPr>
            <a:r>
              <a:rPr lang="en-GB" sz="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Rosier et el. (2010). Marketing strategy and the efficacy of procedural justice: The mid-level marketing manager in industrial service firms. </a:t>
            </a:r>
            <a:r>
              <a:rPr lang="en-GB"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Industrial Marketing Management</a:t>
            </a:r>
            <a:r>
              <a:rPr lang="en-GB"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39 (3), p450-45</a:t>
            </a:r>
          </a:p>
          <a:p>
            <a:pPr>
              <a:lnSpc>
                <a:spcPct val="115000"/>
              </a:lnSpc>
              <a:spcAft>
                <a:spcPts val="1000"/>
              </a:spcAft>
            </a:pPr>
            <a:r>
              <a:rPr lang="en-GB" sz="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Schneider, H (2017). </a:t>
            </a:r>
            <a:r>
              <a:rPr lang="en-GB"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Uber Innovation in Society</a:t>
            </a:r>
            <a:r>
              <a:rPr lang="en-GB"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USA: Springer International Publishing. p39.</a:t>
            </a:r>
          </a:p>
          <a:p>
            <a:pPr>
              <a:lnSpc>
                <a:spcPct val="115000"/>
              </a:lnSpc>
              <a:spcAft>
                <a:spcPts val="1000"/>
              </a:spcAft>
            </a:pPr>
            <a:r>
              <a:rPr lang="en-GB" sz="8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Veit</a:t>
            </a:r>
            <a:r>
              <a:rPr lang="en-GB" sz="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et el., 2014. Business models. Business &amp; Information Systems Engineering, 6(1), pp.45-53.</a:t>
            </a:r>
            <a:endParaRPr lang="en-GB"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8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Yaghoubi</a:t>
            </a:r>
            <a:r>
              <a:rPr lang="en-GB" sz="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H (2017). </a:t>
            </a:r>
            <a:r>
              <a:rPr lang="en-GB"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Urban Transport Systems</a:t>
            </a:r>
            <a:r>
              <a:rPr lang="en-GB"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USA: </a:t>
            </a:r>
            <a:r>
              <a:rPr lang="en-GB" sz="800" dirty="0" err="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IntechOpen</a:t>
            </a:r>
            <a:r>
              <a:rPr lang="en-GB"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Publishing. P34</a:t>
            </a:r>
          </a:p>
          <a:p>
            <a:endParaRPr lang="en-GB" sz="900" dirty="0">
              <a:solidFill>
                <a:schemeClr val="tx1"/>
              </a:solidFill>
            </a:endParaRPr>
          </a:p>
        </p:txBody>
      </p:sp>
      <p:sp>
        <p:nvSpPr>
          <p:cNvPr id="4" name="Footer Placeholder 3">
            <a:extLst>
              <a:ext uri="{FF2B5EF4-FFF2-40B4-BE49-F238E27FC236}">
                <a16:creationId xmlns:a16="http://schemas.microsoft.com/office/drawing/2014/main" id="{76D94996-9BF9-47C9-BB85-E517BF1BDD26}"/>
              </a:ext>
            </a:extLst>
          </p:cNvPr>
          <p:cNvSpPr>
            <a:spLocks noGrp="1"/>
          </p:cNvSpPr>
          <p:nvPr>
            <p:ph type="ftr" sz="quarter" idx="11"/>
          </p:nvPr>
        </p:nvSpPr>
        <p:spPr/>
        <p:txBody>
          <a:bodyPr/>
          <a:lstStyle/>
          <a:p>
            <a:r>
              <a:rPr lang="en-GB"/>
              <a:t>Rehman Ismail - Student ID: 1908396</a:t>
            </a:r>
          </a:p>
        </p:txBody>
      </p:sp>
      <p:pic>
        <p:nvPicPr>
          <p:cNvPr id="5" name="Recorded Sound">
            <a:hlinkClick r:id="" action="ppaction://media"/>
            <a:extLst>
              <a:ext uri="{FF2B5EF4-FFF2-40B4-BE49-F238E27FC236}">
                <a16:creationId xmlns:a16="http://schemas.microsoft.com/office/drawing/2014/main" id="{2299432E-B45C-40B0-A4E9-04061B8900E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09866" y="5796887"/>
            <a:ext cx="609600" cy="609600"/>
          </a:xfrm>
          <a:prstGeom prst="rect">
            <a:avLst/>
          </a:prstGeom>
        </p:spPr>
      </p:pic>
    </p:spTree>
    <p:extLst>
      <p:ext uri="{BB962C8B-B14F-4D97-AF65-F5344CB8AC3E}">
        <p14:creationId xmlns:p14="http://schemas.microsoft.com/office/powerpoint/2010/main" val="847080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4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Facet">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22394</TotalTime>
  <Words>996</Words>
  <Application>Microsoft Office PowerPoint</Application>
  <PresentationFormat>Widescreen</PresentationFormat>
  <Paragraphs>74</Paragraphs>
  <Slides>8</Slides>
  <Notes>7</Notes>
  <HiddenSlides>0</HiddenSlides>
  <MMClips>8</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Trebuchet MS</vt:lpstr>
      <vt:lpstr>Verdana</vt:lpstr>
      <vt:lpstr>Wingdings 3</vt:lpstr>
      <vt:lpstr>Facet</vt:lpstr>
      <vt:lpstr>QuickRide Crowdfunding</vt:lpstr>
      <vt:lpstr>Expensive bus, train and taxi fairs? No more with QuickRide </vt:lpstr>
      <vt:lpstr>We hope to change the cost of travel using electric cars</vt:lpstr>
      <vt:lpstr>Support us</vt:lpstr>
      <vt:lpstr>QuickRide is going to change the world! </vt:lpstr>
      <vt:lpstr>Investment will be an investment in making the world more greener</vt:lpstr>
      <vt:lpstr>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Newspapers &amp; Digital Disruption The Guardian (Newspaper)</dc:title>
  <dc:creator>Rehman Ismail (1908396)</dc:creator>
  <cp:lastModifiedBy>Rehman Ismail (1908396)</cp:lastModifiedBy>
  <cp:revision>77</cp:revision>
  <dcterms:created xsi:type="dcterms:W3CDTF">2021-06-19T11:53:09Z</dcterms:created>
  <dcterms:modified xsi:type="dcterms:W3CDTF">2021-09-15T21:51:28Z</dcterms:modified>
</cp:coreProperties>
</file>