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0"/>
  </p:notesMasterIdLst>
  <p:handoutMasterIdLst>
    <p:handoutMasterId r:id="rId21"/>
  </p:handoutMasterIdLst>
  <p:sldIdLst>
    <p:sldId id="277" r:id="rId5"/>
    <p:sldId id="455" r:id="rId6"/>
    <p:sldId id="456" r:id="rId7"/>
    <p:sldId id="442" r:id="rId8"/>
    <p:sldId id="458" r:id="rId9"/>
    <p:sldId id="457" r:id="rId10"/>
    <p:sldId id="460" r:id="rId11"/>
    <p:sldId id="452" r:id="rId12"/>
    <p:sldId id="459" r:id="rId13"/>
    <p:sldId id="454" r:id="rId14"/>
    <p:sldId id="450" r:id="rId15"/>
    <p:sldId id="461" r:id="rId16"/>
    <p:sldId id="462" r:id="rId17"/>
    <p:sldId id="463" r:id="rId18"/>
    <p:sldId id="464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Default Section" id="{4946BB40-C9E7-4059-98D7-F75295C6A66B}">
          <p14:sldIdLst>
            <p14:sldId id="277"/>
            <p14:sldId id="455"/>
            <p14:sldId id="456"/>
            <p14:sldId id="442"/>
            <p14:sldId id="458"/>
            <p14:sldId id="457"/>
            <p14:sldId id="460"/>
            <p14:sldId id="452"/>
            <p14:sldId id="459"/>
            <p14:sldId id="454"/>
            <p14:sldId id="450"/>
            <p14:sldId id="461"/>
            <p14:sldId id="462"/>
          </p14:sldIdLst>
        </p14:section>
        <p14:section name="Untitled Section" id="{2160E8A6-3571-48FF-84AE-8DDC2D037CBA}">
          <p14:sldIdLst>
            <p14:sldId id="463"/>
            <p14:sldId id="46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1A9AA0-F73E-420F-B0FE-EB381EF55624}" v="38" dt="2026-04-22T08:06:08.4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47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ID:2431225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Sajna Ahmed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Dr Soban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73FBE18B-7D6F-9231-B386-25CE8672F9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32"/>
    </mc:Choice>
    <mc:Fallback xmlns="">
      <p:transition spd="slow" advTm="203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7787208" cy="3200002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Today, I will present the case of a fictional patient, Mr. Anderson, who has been diagnosed with cancer.​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Cancer is a condition where abnormal cells grow uncontrollably and may spread to other parts of the body (World Health Organization, 2023).​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explore his condition, contributing factors, and a structured care plan.​</a:t>
            </a:r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D53961BD-6991-20D1-8151-095176F874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24"/>
    </mc:Choice>
    <mc:Fallback xmlns="">
      <p:transition spd="slow" advTm="25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2820"/>
            <a:ext cx="8229600" cy="1143000"/>
          </a:xfrm>
        </p:spPr>
        <p:txBody>
          <a:bodyPr/>
          <a:lstStyle/>
          <a:p>
            <a:r>
              <a:rPr lang="en-GB" sz="28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3917032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Mr. Anderson, 60 years old​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Occupation: Retired factory worker​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Lives with spouse​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Limited physical activity​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Health Indicators:​​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BMI: 30 (Obese)​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High blood pressure​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History of smoking​​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and obesity increase cancer risk (NHS, 2023)</a:t>
            </a:r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CE46DF44-234A-F971-153E-D733A68135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538"/>
    </mc:Choice>
    <mc:Fallback xmlns="">
      <p:transition spd="slow" advTm="36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2800" b="1" dirty="0">
                <a:cs typeface="Arial" panose="020B0604020202020204" pitchFamily="34" charset="0"/>
              </a:rPr>
              <a:t>Anatomy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this case, Mr. Anderson is diagnosed with lung cancer.​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lungs are responsible for oxygen exchange​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They have airways (bronchi) and air sacs (alveoli)​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Cancer develops when abnormal cells form tumors in lung tissue.​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Most lung cancers start in the lining of the bronchi (Cancer Research UK, 2023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2938BC6-1451-C2AA-7BAB-748F446211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588"/>
    </mc:Choice>
    <mc:Fallback xmlns="">
      <p:transition spd="slow" advTm="325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2800" b="1" dirty="0"/>
              <a:t>Physiology of Cancer</a:t>
            </a:r>
            <a:endParaRPr lang="en-GB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392" y="1412776"/>
            <a:ext cx="8229600" cy="3917032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Normally, cells grow and divide in a controlled way.​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cancer, this process becomes uncontrolled.​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Rapid cell division​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Tumor formation​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Spread to other organs (metastasis)​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disrupts normal lung function (WHO, 2023)</a:t>
            </a:r>
          </a:p>
          <a:p>
            <a:pPr marL="0" indent="0">
              <a:buNone/>
            </a:pPr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5FF58D9-B8C7-5A72-D06F-AE595251BB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60"/>
    </mc:Choice>
    <mc:Fallback xmlns="">
      <p:transition spd="slow" advTm="25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2800" b="1" dirty="0"/>
              <a:t>Lifestyles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392" y="1268760"/>
            <a:ext cx="8229600" cy="3917032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Mr. Anderson’s lifestyle has significantly contributed to his condition.​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Long term smoking habit​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Low physical activity​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Unhealthy diet​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Limited medical check ups​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is the leading cause of lung cancer (NHS, 2023)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AE842D7-3648-8D6C-6070-1065C21314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384"/>
    </mc:Choice>
    <mc:Fallback xmlns="">
      <p:transition spd="slow" advTm="25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2800" b="1" dirty="0"/>
              <a:t>Everyday Routine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typical day for Mr. Anderson involves minimal activity and prolonged sitting.​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 previously worked in an industrial environment, exposed to harmful substances.​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 often ignored early symptoms such as persistent cough and fatigue.​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Delayed diagnosis worsens outcomes (WHO, 2023)​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E709A96-316F-B0BB-62CB-25B267EFBA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15"/>
    </mc:Choice>
    <mc:Fallback xmlns="">
      <p:transition spd="slow" advTm="289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2800" b="1" dirty="0">
                <a:cs typeface="Arial" panose="020B0604020202020204" pitchFamily="34" charset="0"/>
              </a:rPr>
              <a:t>Communications &amp; Ethics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Cancer diagnosis requires sensitive and clear communication.​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Explain condition and treatment options clearly​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Provide emotional reassurance​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Involve family in decision making​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Considerations:​​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Respect patient autonomy​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Maintain confidentiality​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Ensure informed consent​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Ethical care improves trust and cooperation (Royal College of Physicians, 2023)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34CF85E-37AC-706B-037B-C97896630E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305"/>
    </mc:Choice>
    <mc:Fallback xmlns="">
      <p:transition spd="slow" advTm="373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Risk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Mr. Anderson presents multiple high-risk factors:​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(primary risk factor)​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Age (60+)​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Occupational exposure​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Poor lifestyle habits​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These significantly increase lung cancer risk (Cancer Research UK, 2023)​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F777E74-3DB3-78CA-61BA-20B3A50A08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775"/>
    </mc:Choice>
    <mc:Fallback xmlns="">
      <p:transition spd="slow" advTm="267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Recommendations (Lifestyle Changes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focus is on improving overall health and preventing progression.​​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Immediate smoking cessation​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Balanced diet​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Regular physical activity​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Weight management​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42E0233-53E7-C4C6-17E3-A5A3ED34C4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974"/>
    </mc:Choice>
    <mc:Fallback xmlns="">
      <p:transition spd="slow" advTm="29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cs typeface="Arial" panose="020B0604020202020204" pitchFamily="34" charset="0"/>
              </a:rPr>
              <a:t>Reaccommodation's (medical &amp; Monitoring)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Continuous monitoring is essential.​</a:t>
            </a:r>
          </a:p>
          <a:p>
            <a:r>
              <a:rPr lang="en-US" sz="2400" dirty="0"/>
              <a:t>Regular scans and check-ups​</a:t>
            </a:r>
          </a:p>
          <a:p>
            <a:r>
              <a:rPr lang="en-US" sz="2400" dirty="0"/>
              <a:t>Lung function monitoring​</a:t>
            </a:r>
          </a:p>
          <a:p>
            <a:r>
              <a:rPr lang="en-US" sz="2400" dirty="0"/>
              <a:t>Medication adherence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623B56D-0822-4243-7347-85887544F1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24"/>
    </mc:Choice>
    <mc:Fallback xmlns="">
      <p:transition spd="slow" advTm="25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91F4-69B0-4FA3-83EB-F3F6F22F5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Recommendations(Care Planning)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3E42D-3CF5-459C-70B4-D3B2154D68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Treatment should address both physical and emotional needs.​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Chemotherapy / radiotherapy​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Pain management​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Psychological counselling​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Family and social support​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C977B-8F53-112A-9A92-4787AA5A8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2CC5B7-427C-1459-6719-5D9A1AD64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F1573C2-F31C-7911-A2BC-B2AFC889DB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5378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956"/>
    </mc:Choice>
    <mc:Fallback xmlns="">
      <p:transition spd="slow" advTm="379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324BB-C936-7E7E-4A1F-DE3BC2590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3A475-F741-C2C7-C81E-5BE85EE21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In conclusion, Mr. Anderson’s case highlights how lifestyle and environmental factors contribute to cancer development.​</a:t>
            </a:r>
          </a:p>
          <a:p>
            <a:r>
              <a:rPr lang="en-US" sz="2400" dirty="0"/>
              <a:t>Early detection, lifestyle changes, and structured care planning are essential.​</a:t>
            </a:r>
          </a:p>
          <a:p>
            <a:r>
              <a:rPr lang="en-US" sz="2400" dirty="0"/>
              <a:t>With proper support and treatment, patient outcomes can be significantly improved.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DC6221-70CE-C957-CC90-BD3620ADF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92CC27-88A6-5938-1377-E0D77E02E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A77183D-EAC0-6DD2-FF08-0432CAD180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39074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655"/>
    </mc:Choice>
    <mc:Fallback xmlns="">
      <p:transition spd="slow" advTm="33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3BA5DF-F389-2FEE-4BE3-DAB048E44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F8DCCB-FB5C-A5F8-8663-C14EE5CE6B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8B51C7-584A-720A-CC55-CCE58AEA64C3}"/>
              </a:ext>
            </a:extLst>
          </p:cNvPr>
          <p:cNvSpPr txBox="1"/>
          <p:nvPr/>
        </p:nvSpPr>
        <p:spPr>
          <a:xfrm>
            <a:off x="395536" y="-171400"/>
            <a:ext cx="8569647" cy="56749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 fontAlgn="base">
              <a:lnSpc>
                <a:spcPts val="2325"/>
              </a:lnSpc>
              <a:buNone/>
            </a:pPr>
            <a:endParaRPr lang="en-US" sz="2400" b="1" i="0" u="none" strike="noStrike" dirty="0">
              <a:solidFill>
                <a:srgbClr val="000000"/>
              </a:solidFill>
              <a:effectLst/>
              <a:latin typeface="Myriad Pro"/>
            </a:endParaRPr>
          </a:p>
          <a:p>
            <a:pPr algn="ctr" rtl="0" fontAlgn="base">
              <a:lnSpc>
                <a:spcPts val="2325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Myriad Pro"/>
              </a:rPr>
              <a:t>Reference </a:t>
            </a:r>
          </a:p>
          <a:p>
            <a:pPr algn="just" rtl="0" fontAlgn="base">
              <a:lnSpc>
                <a:spcPts val="2325"/>
              </a:lnSpc>
              <a:buNone/>
            </a:pPr>
            <a:endParaRPr lang="en-US" sz="1400" b="0" i="0" u="none" strike="noStrike" dirty="0">
              <a:solidFill>
                <a:srgbClr val="000000"/>
              </a:solidFill>
              <a:effectLst/>
              <a:latin typeface="Myriad Pro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1.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World Health Organization (2023) Cancer. Available at: https://www.who.int/news-room/fact-sheets/detail/cancer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2.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NHS (2023) Cancer. Available at: https://www.nhs.uk/conditions/cancer/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3.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Cancer Research UK (2023) What is cancer?. Available at: https://www.cancerresearchuk.org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1C562B3-562E-EC2E-7920-5E13D46B8A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29447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26"/>
    </mc:Choice>
    <mc:Fallback xmlns="">
      <p:transition spd="slow" advTm="1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6D9705-5ABC-2044-B00F-E075E7CA2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B574C4-5032-3CCB-7534-C9BF9E2871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DD8791-7BF9-534E-3569-4FD7DB11BF8C}"/>
              </a:ext>
            </a:extLst>
          </p:cNvPr>
          <p:cNvSpPr txBox="1"/>
          <p:nvPr/>
        </p:nvSpPr>
        <p:spPr>
          <a:xfrm>
            <a:off x="23842" y="80749"/>
            <a:ext cx="9012654" cy="5221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4.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National Institute for Health and Care Excellence (2022) Cancer care and management. Available at: https://www.nice.org.uk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5.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Macmillan Cancer Support (2023) Cancer support and care. Available at: https://www.macmillan.org.uk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6.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British Heart Foundation (2023) Lifestyle risk factors. Available at: https://www.bhf.org.uk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7.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Royal College of Physicians (2023) Clinical care guidelines. Available at: https://www.rcplondon.ac.uk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8.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Public Health England (2022) Cancer prevention. Available at: https://www.gov.uk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E0701FD-0F07-DC2F-3BC8-17AF7F064A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1750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4"/>
    </mc:Choice>
    <mc:Fallback xmlns="">
      <p:transition spd="slow" advTm="43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6" ma:contentTypeDescription="Create a new document." ma:contentTypeScope="" ma:versionID="bf1a86f97d15c6d47c0c47e32121ef71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f9e9830f7322ca8a670de83ae0967c51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Props1.xml><?xml version="1.0" encoding="utf-8"?>
<ds:datastoreItem xmlns:ds="http://schemas.openxmlformats.org/officeDocument/2006/customXml" ds:itemID="{93D5982F-A1D8-45F0-9B7B-BD4106BDE29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15EE7C9-BD2A-406D-A0F1-40C1558219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3A6C687-B839-4BAE-B5B8-C25B09C21DE0}">
  <ds:schemaRefs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www.w3.org/XML/1998/namespace"/>
    <ds:schemaRef ds:uri="http://purl.org/dc/dcmitype/"/>
    <ds:schemaRef ds:uri="http://purl.org/dc/elements/1.1/"/>
    <ds:schemaRef ds:uri="http://schemas.microsoft.com/office/2006/documentManagement/types"/>
    <ds:schemaRef ds:uri="http://schemas.microsoft.com/office/2006/metadata/properties"/>
    <ds:schemaRef ds:uri="dd86abe3-ec21-467e-8687-9d211c56981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122</TotalTime>
  <Words>909</Words>
  <Application>Microsoft Office PowerPoint</Application>
  <PresentationFormat>On-screen Show (4:3)</PresentationFormat>
  <Paragraphs>155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Myriad Pro</vt:lpstr>
      <vt:lpstr>Segoe UI</vt:lpstr>
      <vt:lpstr>Verdana</vt:lpstr>
      <vt:lpstr>20140311PresentationUWTSDTemplate</vt:lpstr>
      <vt:lpstr>PowerPoint Presentation</vt:lpstr>
      <vt:lpstr>Introduction</vt:lpstr>
      <vt:lpstr>Information About The Person</vt:lpstr>
      <vt:lpstr>Anatomy</vt:lpstr>
      <vt:lpstr>Physiology of Cancer</vt:lpstr>
      <vt:lpstr>Lifestyles </vt:lpstr>
      <vt:lpstr>Everyday Routine </vt:lpstr>
      <vt:lpstr>Communications &amp; Ethics </vt:lpstr>
      <vt:lpstr>Risk Factors </vt:lpstr>
      <vt:lpstr>Recommendations (Lifestyle Changes </vt:lpstr>
      <vt:lpstr>Reaccommodation's (medical &amp; Monitoring)</vt:lpstr>
      <vt:lpstr>Recommendations(Care Planning)</vt:lpstr>
      <vt:lpstr>Conclusion 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Sajna Ahmed (2431225)</cp:lastModifiedBy>
  <cp:revision>230</cp:revision>
  <cp:lastPrinted>2018-07-09T15:27:01Z</cp:lastPrinted>
  <dcterms:created xsi:type="dcterms:W3CDTF">2002-10-07T19:43:58Z</dcterms:created>
  <dcterms:modified xsi:type="dcterms:W3CDTF">2026-04-22T09:11:27Z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