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6" r:id="rId11"/>
    <p:sldId id="26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88CD25C-A0A3-4544-96F3-DE61A7309F81}" v="3" dt="2025-11-16T11:28:58.50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025" autoAdjust="0"/>
    <p:restoredTop sz="94660"/>
  </p:normalViewPr>
  <p:slideViewPr>
    <p:cSldViewPr snapToGrid="0">
      <p:cViewPr varScale="1">
        <p:scale>
          <a:sx n="70" d="100"/>
          <a:sy n="70" d="100"/>
        </p:scale>
        <p:origin x="420"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ehreen Riaz" userId="cce29363795e21f5" providerId="LiveId" clId="{DF347B28-F75D-4A3A-A22E-7B28E0F780E1}"/>
    <pc:docChg chg="custSel modSld">
      <pc:chgData name="Mehreen Riaz" userId="cce29363795e21f5" providerId="LiveId" clId="{DF347B28-F75D-4A3A-A22E-7B28E0F780E1}" dt="2025-11-16T11:29:47.954" v="81" actId="1076"/>
      <pc:docMkLst>
        <pc:docMk/>
      </pc:docMkLst>
      <pc:sldChg chg="modSp mod">
        <pc:chgData name="Mehreen Riaz" userId="cce29363795e21f5" providerId="LiveId" clId="{DF347B28-F75D-4A3A-A22E-7B28E0F780E1}" dt="2025-11-16T11:29:47.954" v="81" actId="1076"/>
        <pc:sldMkLst>
          <pc:docMk/>
          <pc:sldMk cId="3324023766" sldId="256"/>
        </pc:sldMkLst>
        <pc:spChg chg="mod">
          <ac:chgData name="Mehreen Riaz" userId="cce29363795e21f5" providerId="LiveId" clId="{DF347B28-F75D-4A3A-A22E-7B28E0F780E1}" dt="2025-11-16T11:29:47.954" v="81" actId="1076"/>
          <ac:spMkLst>
            <pc:docMk/>
            <pc:sldMk cId="3324023766" sldId="256"/>
            <ac:spMk id="3" creationId="{330EC450-4B37-8286-ABE0-9D63026AA54D}"/>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482D5B-D399-D6EA-6970-D93CDDAE194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984FF81-AE69-480A-9DDD-0116CAA62A1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702C3C5-16E5-26B0-1692-BEC36A417F02}"/>
              </a:ext>
            </a:extLst>
          </p:cNvPr>
          <p:cNvSpPr>
            <a:spLocks noGrp="1"/>
          </p:cNvSpPr>
          <p:nvPr>
            <p:ph type="dt" sz="half" idx="10"/>
          </p:nvPr>
        </p:nvSpPr>
        <p:spPr/>
        <p:txBody>
          <a:bodyPr/>
          <a:lstStyle/>
          <a:p>
            <a:fld id="{9FA753F5-DC93-4F63-8930-84280251A777}" type="datetimeFigureOut">
              <a:rPr lang="en-GB" smtClean="0"/>
              <a:t>16/11/2025</a:t>
            </a:fld>
            <a:endParaRPr lang="en-GB"/>
          </a:p>
        </p:txBody>
      </p:sp>
      <p:sp>
        <p:nvSpPr>
          <p:cNvPr id="5" name="Footer Placeholder 4">
            <a:extLst>
              <a:ext uri="{FF2B5EF4-FFF2-40B4-BE49-F238E27FC236}">
                <a16:creationId xmlns:a16="http://schemas.microsoft.com/office/drawing/2014/main" id="{23912C22-3896-17C7-018F-F26B888CE3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87915C4-8DF7-0C3F-2DA8-D3BE973BBCC1}"/>
              </a:ext>
            </a:extLst>
          </p:cNvPr>
          <p:cNvSpPr>
            <a:spLocks noGrp="1"/>
          </p:cNvSpPr>
          <p:nvPr>
            <p:ph type="sldNum" sz="quarter" idx="12"/>
          </p:nvPr>
        </p:nvSpPr>
        <p:spPr/>
        <p:txBody>
          <a:bodyPr/>
          <a:lstStyle/>
          <a:p>
            <a:fld id="{6423C450-BE35-462D-BD65-9395B9F0821C}" type="slidenum">
              <a:rPr lang="en-GB" smtClean="0"/>
              <a:t>‹#›</a:t>
            </a:fld>
            <a:endParaRPr lang="en-GB"/>
          </a:p>
        </p:txBody>
      </p:sp>
    </p:spTree>
    <p:extLst>
      <p:ext uri="{BB962C8B-B14F-4D97-AF65-F5344CB8AC3E}">
        <p14:creationId xmlns:p14="http://schemas.microsoft.com/office/powerpoint/2010/main" val="5837915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A24329-BB43-959F-CE5F-5664ABA396E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83911AE-59E4-C53C-7FD0-5D248A3649C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F4CD5F8-9593-5F9A-BDF7-8DE3D82D8E01}"/>
              </a:ext>
            </a:extLst>
          </p:cNvPr>
          <p:cNvSpPr>
            <a:spLocks noGrp="1"/>
          </p:cNvSpPr>
          <p:nvPr>
            <p:ph type="dt" sz="half" idx="10"/>
          </p:nvPr>
        </p:nvSpPr>
        <p:spPr/>
        <p:txBody>
          <a:bodyPr/>
          <a:lstStyle/>
          <a:p>
            <a:fld id="{9FA753F5-DC93-4F63-8930-84280251A777}" type="datetimeFigureOut">
              <a:rPr lang="en-GB" smtClean="0"/>
              <a:t>16/11/2025</a:t>
            </a:fld>
            <a:endParaRPr lang="en-GB"/>
          </a:p>
        </p:txBody>
      </p:sp>
      <p:sp>
        <p:nvSpPr>
          <p:cNvPr id="5" name="Footer Placeholder 4">
            <a:extLst>
              <a:ext uri="{FF2B5EF4-FFF2-40B4-BE49-F238E27FC236}">
                <a16:creationId xmlns:a16="http://schemas.microsoft.com/office/drawing/2014/main" id="{7316738A-B863-6C08-2FCC-D93AA2AF7D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6B5CF9-112B-74AC-7650-BAEECC74BD81}"/>
              </a:ext>
            </a:extLst>
          </p:cNvPr>
          <p:cNvSpPr>
            <a:spLocks noGrp="1"/>
          </p:cNvSpPr>
          <p:nvPr>
            <p:ph type="sldNum" sz="quarter" idx="12"/>
          </p:nvPr>
        </p:nvSpPr>
        <p:spPr/>
        <p:txBody>
          <a:bodyPr/>
          <a:lstStyle/>
          <a:p>
            <a:fld id="{6423C450-BE35-462D-BD65-9395B9F0821C}" type="slidenum">
              <a:rPr lang="en-GB" smtClean="0"/>
              <a:t>‹#›</a:t>
            </a:fld>
            <a:endParaRPr lang="en-GB"/>
          </a:p>
        </p:txBody>
      </p:sp>
    </p:spTree>
    <p:extLst>
      <p:ext uri="{BB962C8B-B14F-4D97-AF65-F5344CB8AC3E}">
        <p14:creationId xmlns:p14="http://schemas.microsoft.com/office/powerpoint/2010/main" val="8999640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3A1CA-48B0-5E9C-3E65-2B0449890C9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6397264-D6B0-1069-586C-16F246F1A64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43E3661-2AFB-9145-CC6B-F0E8375145DA}"/>
              </a:ext>
            </a:extLst>
          </p:cNvPr>
          <p:cNvSpPr>
            <a:spLocks noGrp="1"/>
          </p:cNvSpPr>
          <p:nvPr>
            <p:ph type="dt" sz="half" idx="10"/>
          </p:nvPr>
        </p:nvSpPr>
        <p:spPr/>
        <p:txBody>
          <a:bodyPr/>
          <a:lstStyle/>
          <a:p>
            <a:fld id="{9FA753F5-DC93-4F63-8930-84280251A777}" type="datetimeFigureOut">
              <a:rPr lang="en-GB" smtClean="0"/>
              <a:t>16/11/2025</a:t>
            </a:fld>
            <a:endParaRPr lang="en-GB"/>
          </a:p>
        </p:txBody>
      </p:sp>
      <p:sp>
        <p:nvSpPr>
          <p:cNvPr id="5" name="Footer Placeholder 4">
            <a:extLst>
              <a:ext uri="{FF2B5EF4-FFF2-40B4-BE49-F238E27FC236}">
                <a16:creationId xmlns:a16="http://schemas.microsoft.com/office/drawing/2014/main" id="{098A11B2-B810-12D0-4670-D8F3761F35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3AC7C0-B752-50BB-76C7-0C08945F652C}"/>
              </a:ext>
            </a:extLst>
          </p:cNvPr>
          <p:cNvSpPr>
            <a:spLocks noGrp="1"/>
          </p:cNvSpPr>
          <p:nvPr>
            <p:ph type="sldNum" sz="quarter" idx="12"/>
          </p:nvPr>
        </p:nvSpPr>
        <p:spPr/>
        <p:txBody>
          <a:bodyPr/>
          <a:lstStyle/>
          <a:p>
            <a:fld id="{6423C450-BE35-462D-BD65-9395B9F0821C}" type="slidenum">
              <a:rPr lang="en-GB" smtClean="0"/>
              <a:t>‹#›</a:t>
            </a:fld>
            <a:endParaRPr lang="en-GB"/>
          </a:p>
        </p:txBody>
      </p:sp>
    </p:spTree>
    <p:extLst>
      <p:ext uri="{BB962C8B-B14F-4D97-AF65-F5344CB8AC3E}">
        <p14:creationId xmlns:p14="http://schemas.microsoft.com/office/powerpoint/2010/main" val="11807670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84EC3B-A3C3-5D51-57F9-1AF82F8AFBC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8BA8EC5-5FCC-E5B1-7085-0B356CFF291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F837A09-4498-6358-CB16-AEBA2E498E8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D3DFF63-3316-835E-777C-FD1480D9DB7B}"/>
              </a:ext>
            </a:extLst>
          </p:cNvPr>
          <p:cNvSpPr>
            <a:spLocks noGrp="1"/>
          </p:cNvSpPr>
          <p:nvPr>
            <p:ph type="dt" sz="half" idx="10"/>
          </p:nvPr>
        </p:nvSpPr>
        <p:spPr/>
        <p:txBody>
          <a:bodyPr/>
          <a:lstStyle/>
          <a:p>
            <a:fld id="{9FA753F5-DC93-4F63-8930-84280251A777}" type="datetimeFigureOut">
              <a:rPr lang="en-GB" smtClean="0"/>
              <a:t>16/11/2025</a:t>
            </a:fld>
            <a:endParaRPr lang="en-GB"/>
          </a:p>
        </p:txBody>
      </p:sp>
      <p:sp>
        <p:nvSpPr>
          <p:cNvPr id="6" name="Footer Placeholder 5">
            <a:extLst>
              <a:ext uri="{FF2B5EF4-FFF2-40B4-BE49-F238E27FC236}">
                <a16:creationId xmlns:a16="http://schemas.microsoft.com/office/drawing/2014/main" id="{5E2CACEB-A829-C41C-FBB9-28924E6B1D9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ACD3598-3873-6636-099A-39B3EF23FDD4}"/>
              </a:ext>
            </a:extLst>
          </p:cNvPr>
          <p:cNvSpPr>
            <a:spLocks noGrp="1"/>
          </p:cNvSpPr>
          <p:nvPr>
            <p:ph type="sldNum" sz="quarter" idx="12"/>
          </p:nvPr>
        </p:nvSpPr>
        <p:spPr/>
        <p:txBody>
          <a:bodyPr/>
          <a:lstStyle/>
          <a:p>
            <a:fld id="{6423C450-BE35-462D-BD65-9395B9F0821C}" type="slidenum">
              <a:rPr lang="en-GB" smtClean="0"/>
              <a:t>‹#›</a:t>
            </a:fld>
            <a:endParaRPr lang="en-GB"/>
          </a:p>
        </p:txBody>
      </p:sp>
    </p:spTree>
    <p:extLst>
      <p:ext uri="{BB962C8B-B14F-4D97-AF65-F5344CB8AC3E}">
        <p14:creationId xmlns:p14="http://schemas.microsoft.com/office/powerpoint/2010/main" val="2807241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A89733-58D7-15B9-80ED-85EFF2CA2FB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C258A1F-1970-2C2A-DD6C-37A0FA2AD61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E6A0934-7279-9DC5-4EFB-9EBE09AF216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57F81F8-0056-3F3A-22CD-D205EB07A4D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1042B0C-2147-99C7-CC24-4FAD79F106F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D33FAAC-7359-154B-368C-56612AD48620}"/>
              </a:ext>
            </a:extLst>
          </p:cNvPr>
          <p:cNvSpPr>
            <a:spLocks noGrp="1"/>
          </p:cNvSpPr>
          <p:nvPr>
            <p:ph type="dt" sz="half" idx="10"/>
          </p:nvPr>
        </p:nvSpPr>
        <p:spPr/>
        <p:txBody>
          <a:bodyPr/>
          <a:lstStyle/>
          <a:p>
            <a:fld id="{9FA753F5-DC93-4F63-8930-84280251A777}" type="datetimeFigureOut">
              <a:rPr lang="en-GB" smtClean="0"/>
              <a:t>16/11/2025</a:t>
            </a:fld>
            <a:endParaRPr lang="en-GB"/>
          </a:p>
        </p:txBody>
      </p:sp>
      <p:sp>
        <p:nvSpPr>
          <p:cNvPr id="8" name="Footer Placeholder 7">
            <a:extLst>
              <a:ext uri="{FF2B5EF4-FFF2-40B4-BE49-F238E27FC236}">
                <a16:creationId xmlns:a16="http://schemas.microsoft.com/office/drawing/2014/main" id="{2A0C0F14-EC51-8711-A4C2-6E1C0C39140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7BC434A-8B0C-7AE8-1945-219CE3F0D4E3}"/>
              </a:ext>
            </a:extLst>
          </p:cNvPr>
          <p:cNvSpPr>
            <a:spLocks noGrp="1"/>
          </p:cNvSpPr>
          <p:nvPr>
            <p:ph type="sldNum" sz="quarter" idx="12"/>
          </p:nvPr>
        </p:nvSpPr>
        <p:spPr/>
        <p:txBody>
          <a:bodyPr/>
          <a:lstStyle/>
          <a:p>
            <a:fld id="{6423C450-BE35-462D-BD65-9395B9F0821C}" type="slidenum">
              <a:rPr lang="en-GB" smtClean="0"/>
              <a:t>‹#›</a:t>
            </a:fld>
            <a:endParaRPr lang="en-GB"/>
          </a:p>
        </p:txBody>
      </p:sp>
    </p:spTree>
    <p:extLst>
      <p:ext uri="{BB962C8B-B14F-4D97-AF65-F5344CB8AC3E}">
        <p14:creationId xmlns:p14="http://schemas.microsoft.com/office/powerpoint/2010/main" val="37152322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FB8942-6EAF-E9E4-6E17-BE8130A0C6B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22F0B17-AD14-82F3-1520-F54B64B04DC2}"/>
              </a:ext>
            </a:extLst>
          </p:cNvPr>
          <p:cNvSpPr>
            <a:spLocks noGrp="1"/>
          </p:cNvSpPr>
          <p:nvPr>
            <p:ph type="dt" sz="half" idx="10"/>
          </p:nvPr>
        </p:nvSpPr>
        <p:spPr/>
        <p:txBody>
          <a:bodyPr/>
          <a:lstStyle/>
          <a:p>
            <a:fld id="{9FA753F5-DC93-4F63-8930-84280251A777}" type="datetimeFigureOut">
              <a:rPr lang="en-GB" smtClean="0"/>
              <a:t>16/11/2025</a:t>
            </a:fld>
            <a:endParaRPr lang="en-GB"/>
          </a:p>
        </p:txBody>
      </p:sp>
      <p:sp>
        <p:nvSpPr>
          <p:cNvPr id="4" name="Footer Placeholder 3">
            <a:extLst>
              <a:ext uri="{FF2B5EF4-FFF2-40B4-BE49-F238E27FC236}">
                <a16:creationId xmlns:a16="http://schemas.microsoft.com/office/drawing/2014/main" id="{2243FD69-3168-3F95-4ED0-48E41D8BE9F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1C29CE8-064A-7D70-F130-A5462AA1AA9F}"/>
              </a:ext>
            </a:extLst>
          </p:cNvPr>
          <p:cNvSpPr>
            <a:spLocks noGrp="1"/>
          </p:cNvSpPr>
          <p:nvPr>
            <p:ph type="sldNum" sz="quarter" idx="12"/>
          </p:nvPr>
        </p:nvSpPr>
        <p:spPr/>
        <p:txBody>
          <a:bodyPr/>
          <a:lstStyle/>
          <a:p>
            <a:fld id="{6423C450-BE35-462D-BD65-9395B9F0821C}" type="slidenum">
              <a:rPr lang="en-GB" smtClean="0"/>
              <a:t>‹#›</a:t>
            </a:fld>
            <a:endParaRPr lang="en-GB"/>
          </a:p>
        </p:txBody>
      </p:sp>
    </p:spTree>
    <p:extLst>
      <p:ext uri="{BB962C8B-B14F-4D97-AF65-F5344CB8AC3E}">
        <p14:creationId xmlns:p14="http://schemas.microsoft.com/office/powerpoint/2010/main" val="42324015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141CEAD-0779-38D6-4A0B-F3A59407E806}"/>
              </a:ext>
            </a:extLst>
          </p:cNvPr>
          <p:cNvSpPr>
            <a:spLocks noGrp="1"/>
          </p:cNvSpPr>
          <p:nvPr>
            <p:ph type="dt" sz="half" idx="10"/>
          </p:nvPr>
        </p:nvSpPr>
        <p:spPr/>
        <p:txBody>
          <a:bodyPr/>
          <a:lstStyle/>
          <a:p>
            <a:fld id="{9FA753F5-DC93-4F63-8930-84280251A777}" type="datetimeFigureOut">
              <a:rPr lang="en-GB" smtClean="0"/>
              <a:t>16/11/2025</a:t>
            </a:fld>
            <a:endParaRPr lang="en-GB"/>
          </a:p>
        </p:txBody>
      </p:sp>
      <p:sp>
        <p:nvSpPr>
          <p:cNvPr id="3" name="Footer Placeholder 2">
            <a:extLst>
              <a:ext uri="{FF2B5EF4-FFF2-40B4-BE49-F238E27FC236}">
                <a16:creationId xmlns:a16="http://schemas.microsoft.com/office/drawing/2014/main" id="{E0982267-4086-E80A-1A77-FE7351706AD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CF9F0C1-40F9-FE80-85EF-3A5AC82AE24D}"/>
              </a:ext>
            </a:extLst>
          </p:cNvPr>
          <p:cNvSpPr>
            <a:spLocks noGrp="1"/>
          </p:cNvSpPr>
          <p:nvPr>
            <p:ph type="sldNum" sz="quarter" idx="12"/>
          </p:nvPr>
        </p:nvSpPr>
        <p:spPr/>
        <p:txBody>
          <a:bodyPr/>
          <a:lstStyle/>
          <a:p>
            <a:fld id="{6423C450-BE35-462D-BD65-9395B9F0821C}" type="slidenum">
              <a:rPr lang="en-GB" smtClean="0"/>
              <a:t>‹#›</a:t>
            </a:fld>
            <a:endParaRPr lang="en-GB"/>
          </a:p>
        </p:txBody>
      </p:sp>
    </p:spTree>
    <p:extLst>
      <p:ext uri="{BB962C8B-B14F-4D97-AF65-F5344CB8AC3E}">
        <p14:creationId xmlns:p14="http://schemas.microsoft.com/office/powerpoint/2010/main" val="5798608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5824AC-40D0-B531-3A6B-C3EF6651658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9D3C96D-6F95-0DB6-4E61-6DCCE9CED98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8725E6A-FCCA-E6AC-E018-2CD998DB93F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111E31-1652-7BB5-0DE9-2F0AF8F36AEC}"/>
              </a:ext>
            </a:extLst>
          </p:cNvPr>
          <p:cNvSpPr>
            <a:spLocks noGrp="1"/>
          </p:cNvSpPr>
          <p:nvPr>
            <p:ph type="dt" sz="half" idx="10"/>
          </p:nvPr>
        </p:nvSpPr>
        <p:spPr/>
        <p:txBody>
          <a:bodyPr/>
          <a:lstStyle/>
          <a:p>
            <a:fld id="{9FA753F5-DC93-4F63-8930-84280251A777}" type="datetimeFigureOut">
              <a:rPr lang="en-GB" smtClean="0"/>
              <a:t>16/11/2025</a:t>
            </a:fld>
            <a:endParaRPr lang="en-GB"/>
          </a:p>
        </p:txBody>
      </p:sp>
      <p:sp>
        <p:nvSpPr>
          <p:cNvPr id="6" name="Footer Placeholder 5">
            <a:extLst>
              <a:ext uri="{FF2B5EF4-FFF2-40B4-BE49-F238E27FC236}">
                <a16:creationId xmlns:a16="http://schemas.microsoft.com/office/drawing/2014/main" id="{1FAF37F8-A1F5-E308-2E90-2039CBB7D55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A0F5D2D-DFB7-3580-8342-6F115225A61C}"/>
              </a:ext>
            </a:extLst>
          </p:cNvPr>
          <p:cNvSpPr>
            <a:spLocks noGrp="1"/>
          </p:cNvSpPr>
          <p:nvPr>
            <p:ph type="sldNum" sz="quarter" idx="12"/>
          </p:nvPr>
        </p:nvSpPr>
        <p:spPr/>
        <p:txBody>
          <a:bodyPr/>
          <a:lstStyle/>
          <a:p>
            <a:fld id="{6423C450-BE35-462D-BD65-9395B9F0821C}" type="slidenum">
              <a:rPr lang="en-GB" smtClean="0"/>
              <a:t>‹#›</a:t>
            </a:fld>
            <a:endParaRPr lang="en-GB"/>
          </a:p>
        </p:txBody>
      </p:sp>
    </p:spTree>
    <p:extLst>
      <p:ext uri="{BB962C8B-B14F-4D97-AF65-F5344CB8AC3E}">
        <p14:creationId xmlns:p14="http://schemas.microsoft.com/office/powerpoint/2010/main" val="11723689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47D2C7-AFB8-6694-510D-7205E4EBA16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A9026AB-9254-185D-5DBB-BB9BD0F3112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550C6E4-2212-068F-B471-5D9FEF97A37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4C5AD60-2D9E-2F4B-E722-01E5701E9F3F}"/>
              </a:ext>
            </a:extLst>
          </p:cNvPr>
          <p:cNvSpPr>
            <a:spLocks noGrp="1"/>
          </p:cNvSpPr>
          <p:nvPr>
            <p:ph type="dt" sz="half" idx="10"/>
          </p:nvPr>
        </p:nvSpPr>
        <p:spPr/>
        <p:txBody>
          <a:bodyPr/>
          <a:lstStyle/>
          <a:p>
            <a:fld id="{9FA753F5-DC93-4F63-8930-84280251A777}" type="datetimeFigureOut">
              <a:rPr lang="en-GB" smtClean="0"/>
              <a:t>16/11/2025</a:t>
            </a:fld>
            <a:endParaRPr lang="en-GB"/>
          </a:p>
        </p:txBody>
      </p:sp>
      <p:sp>
        <p:nvSpPr>
          <p:cNvPr id="6" name="Footer Placeholder 5">
            <a:extLst>
              <a:ext uri="{FF2B5EF4-FFF2-40B4-BE49-F238E27FC236}">
                <a16:creationId xmlns:a16="http://schemas.microsoft.com/office/drawing/2014/main" id="{4A0D23E8-FFF3-4B98-3B16-12D7DB95998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1CDCAE6-6CAD-872B-0A81-2795F59D5B06}"/>
              </a:ext>
            </a:extLst>
          </p:cNvPr>
          <p:cNvSpPr>
            <a:spLocks noGrp="1"/>
          </p:cNvSpPr>
          <p:nvPr>
            <p:ph type="sldNum" sz="quarter" idx="12"/>
          </p:nvPr>
        </p:nvSpPr>
        <p:spPr/>
        <p:txBody>
          <a:bodyPr/>
          <a:lstStyle/>
          <a:p>
            <a:fld id="{6423C450-BE35-462D-BD65-9395B9F0821C}" type="slidenum">
              <a:rPr lang="en-GB" smtClean="0"/>
              <a:t>‹#›</a:t>
            </a:fld>
            <a:endParaRPr lang="en-GB"/>
          </a:p>
        </p:txBody>
      </p:sp>
    </p:spTree>
    <p:extLst>
      <p:ext uri="{BB962C8B-B14F-4D97-AF65-F5344CB8AC3E}">
        <p14:creationId xmlns:p14="http://schemas.microsoft.com/office/powerpoint/2010/main" val="42621742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6B7C4-B860-68E5-6774-4058786554E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C17349B-4B85-EC97-7E87-DD8A8F2228F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D3413C7-C8A1-96C1-9460-DD376E6DF4A4}"/>
              </a:ext>
            </a:extLst>
          </p:cNvPr>
          <p:cNvSpPr>
            <a:spLocks noGrp="1"/>
          </p:cNvSpPr>
          <p:nvPr>
            <p:ph type="dt" sz="half" idx="10"/>
          </p:nvPr>
        </p:nvSpPr>
        <p:spPr/>
        <p:txBody>
          <a:bodyPr/>
          <a:lstStyle/>
          <a:p>
            <a:fld id="{9FA753F5-DC93-4F63-8930-84280251A777}" type="datetimeFigureOut">
              <a:rPr lang="en-GB" smtClean="0"/>
              <a:t>16/11/2025</a:t>
            </a:fld>
            <a:endParaRPr lang="en-GB"/>
          </a:p>
        </p:txBody>
      </p:sp>
      <p:sp>
        <p:nvSpPr>
          <p:cNvPr id="5" name="Footer Placeholder 4">
            <a:extLst>
              <a:ext uri="{FF2B5EF4-FFF2-40B4-BE49-F238E27FC236}">
                <a16:creationId xmlns:a16="http://schemas.microsoft.com/office/drawing/2014/main" id="{A0866972-94ED-F52D-E225-0244F8AA0DF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C00A9F-FFBC-1F80-9D2C-908DE0632D4C}"/>
              </a:ext>
            </a:extLst>
          </p:cNvPr>
          <p:cNvSpPr>
            <a:spLocks noGrp="1"/>
          </p:cNvSpPr>
          <p:nvPr>
            <p:ph type="sldNum" sz="quarter" idx="12"/>
          </p:nvPr>
        </p:nvSpPr>
        <p:spPr/>
        <p:txBody>
          <a:bodyPr/>
          <a:lstStyle/>
          <a:p>
            <a:fld id="{6423C450-BE35-462D-BD65-9395B9F0821C}" type="slidenum">
              <a:rPr lang="en-GB" smtClean="0"/>
              <a:t>‹#›</a:t>
            </a:fld>
            <a:endParaRPr lang="en-GB"/>
          </a:p>
        </p:txBody>
      </p:sp>
    </p:spTree>
    <p:extLst>
      <p:ext uri="{BB962C8B-B14F-4D97-AF65-F5344CB8AC3E}">
        <p14:creationId xmlns:p14="http://schemas.microsoft.com/office/powerpoint/2010/main" val="95277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FACAFA0-E291-0980-985F-256D04FC4DA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424260C-71BD-745C-993F-2F1286CC4D8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8386BD-ED5D-2F18-9A73-F8C6266A3A86}"/>
              </a:ext>
            </a:extLst>
          </p:cNvPr>
          <p:cNvSpPr>
            <a:spLocks noGrp="1"/>
          </p:cNvSpPr>
          <p:nvPr>
            <p:ph type="dt" sz="half" idx="10"/>
          </p:nvPr>
        </p:nvSpPr>
        <p:spPr/>
        <p:txBody>
          <a:bodyPr/>
          <a:lstStyle/>
          <a:p>
            <a:fld id="{9FA753F5-DC93-4F63-8930-84280251A777}" type="datetimeFigureOut">
              <a:rPr lang="en-GB" smtClean="0"/>
              <a:t>16/11/2025</a:t>
            </a:fld>
            <a:endParaRPr lang="en-GB"/>
          </a:p>
        </p:txBody>
      </p:sp>
      <p:sp>
        <p:nvSpPr>
          <p:cNvPr id="5" name="Footer Placeholder 4">
            <a:extLst>
              <a:ext uri="{FF2B5EF4-FFF2-40B4-BE49-F238E27FC236}">
                <a16:creationId xmlns:a16="http://schemas.microsoft.com/office/drawing/2014/main" id="{8B3445BF-A302-68AC-E983-F6E305FCD8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079B514-6A42-99F7-1864-3450175F8A0D}"/>
              </a:ext>
            </a:extLst>
          </p:cNvPr>
          <p:cNvSpPr>
            <a:spLocks noGrp="1"/>
          </p:cNvSpPr>
          <p:nvPr>
            <p:ph type="sldNum" sz="quarter" idx="12"/>
          </p:nvPr>
        </p:nvSpPr>
        <p:spPr/>
        <p:txBody>
          <a:bodyPr/>
          <a:lstStyle/>
          <a:p>
            <a:fld id="{6423C450-BE35-462D-BD65-9395B9F0821C}" type="slidenum">
              <a:rPr lang="en-GB" smtClean="0"/>
              <a:t>‹#›</a:t>
            </a:fld>
            <a:endParaRPr lang="en-GB"/>
          </a:p>
        </p:txBody>
      </p:sp>
    </p:spTree>
    <p:extLst>
      <p:ext uri="{BB962C8B-B14F-4D97-AF65-F5344CB8AC3E}">
        <p14:creationId xmlns:p14="http://schemas.microsoft.com/office/powerpoint/2010/main" val="2981318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7E0E683-E8F6-1E17-D4F8-BD853753ADA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2213DB-A82B-28D8-E560-2F7CC3A8991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605DE61-ED51-DB68-007B-4CD0A6EFEC8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FA753F5-DC93-4F63-8930-84280251A777}" type="datetimeFigureOut">
              <a:rPr lang="en-GB" smtClean="0"/>
              <a:t>16/11/2025</a:t>
            </a:fld>
            <a:endParaRPr lang="en-GB"/>
          </a:p>
        </p:txBody>
      </p:sp>
      <p:sp>
        <p:nvSpPr>
          <p:cNvPr id="5" name="Footer Placeholder 4">
            <a:extLst>
              <a:ext uri="{FF2B5EF4-FFF2-40B4-BE49-F238E27FC236}">
                <a16:creationId xmlns:a16="http://schemas.microsoft.com/office/drawing/2014/main" id="{FB7FC278-5A43-9548-587E-3B32ECF81E1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A7ADA6D-3942-D693-6909-39C9C9F9F6E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423C450-BE35-462D-BD65-9395B9F0821C}" type="slidenum">
              <a:rPr lang="en-GB" smtClean="0"/>
              <a:t>‹#›</a:t>
            </a:fld>
            <a:endParaRPr lang="en-GB"/>
          </a:p>
        </p:txBody>
      </p:sp>
    </p:spTree>
    <p:extLst>
      <p:ext uri="{BB962C8B-B14F-4D97-AF65-F5344CB8AC3E}">
        <p14:creationId xmlns:p14="http://schemas.microsoft.com/office/powerpoint/2010/main" val="13836664"/>
      </p:ext>
    </p:extLst>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E30439A-8A5B-46EC-8283-9B6B031D4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7"/>
            <a:ext cx="12192001" cy="6858000"/>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55521" y="-1720"/>
            <a:ext cx="11750040" cy="6840685"/>
          </a:xfrm>
          <a:prstGeom prst="rect">
            <a:avLst/>
          </a:prstGeom>
          <a:gradFill>
            <a:gsLst>
              <a:gs pos="21000">
                <a:schemeClr val="accent1">
                  <a:lumMod val="50000"/>
                  <a:alpha val="61000"/>
                </a:schemeClr>
              </a:gs>
              <a:gs pos="100000">
                <a:schemeClr val="accent1">
                  <a:alpha val="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6054" y="-1291"/>
            <a:ext cx="3608179" cy="6858864"/>
          </a:xfrm>
          <a:prstGeom prst="rect">
            <a:avLst/>
          </a:prstGeom>
          <a:gradFill>
            <a:gsLst>
              <a:gs pos="0">
                <a:schemeClr val="accent1">
                  <a:lumMod val="75000"/>
                  <a:alpha val="0"/>
                </a:schemeClr>
              </a:gs>
              <a:gs pos="99000">
                <a:srgbClr val="000000">
                  <a:alpha val="41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274173">
            <a:off x="6059728" y="779270"/>
            <a:ext cx="4967533" cy="4988390"/>
          </a:xfrm>
          <a:prstGeom prst="ellipse">
            <a:avLst/>
          </a:prstGeom>
          <a:gradFill>
            <a:gsLst>
              <a:gs pos="0">
                <a:schemeClr val="accent1">
                  <a:alpha val="24000"/>
                </a:schemeClr>
              </a:gs>
              <a:gs pos="79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449D450-F295-39C6-2C89-93D8318188DC}"/>
              </a:ext>
            </a:extLst>
          </p:cNvPr>
          <p:cNvSpPr>
            <a:spLocks noGrp="1"/>
          </p:cNvSpPr>
          <p:nvPr>
            <p:ph type="ctrTitle"/>
          </p:nvPr>
        </p:nvSpPr>
        <p:spPr>
          <a:xfrm>
            <a:off x="1386865" y="818984"/>
            <a:ext cx="6596245" cy="3268520"/>
          </a:xfrm>
        </p:spPr>
        <p:txBody>
          <a:bodyPr>
            <a:normAutofit/>
          </a:bodyPr>
          <a:lstStyle/>
          <a:p>
            <a:pPr algn="r"/>
            <a:r>
              <a:rPr lang="en-GB" sz="4400">
                <a:solidFill>
                  <a:srgbClr val="FFFFFF"/>
                </a:solidFill>
              </a:rPr>
              <a:t>Understanding and Supporting Early Childhood Development: Applying Bowlby’s Attachment Theory to Amira’s Case</a:t>
            </a:r>
          </a:p>
        </p:txBody>
      </p:sp>
      <p:sp>
        <p:nvSpPr>
          <p:cNvPr id="18" name="Rectangle 17">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314" y="4480038"/>
            <a:ext cx="12179371" cy="2377962"/>
          </a:xfrm>
          <a:prstGeom prst="rect">
            <a:avLst/>
          </a:prstGeom>
          <a:gradFill>
            <a:gsLst>
              <a:gs pos="0">
                <a:schemeClr val="accent1">
                  <a:lumMod val="75000"/>
                  <a:alpha val="50000"/>
                </a:schemeClr>
              </a:gs>
              <a:gs pos="99000">
                <a:srgbClr val="000000">
                  <a:alpha val="34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330EC450-4B37-8286-ABE0-9D63026AA54D}"/>
              </a:ext>
            </a:extLst>
          </p:cNvPr>
          <p:cNvSpPr>
            <a:spLocks noGrp="1"/>
          </p:cNvSpPr>
          <p:nvPr>
            <p:ph type="subTitle" idx="1"/>
          </p:nvPr>
        </p:nvSpPr>
        <p:spPr>
          <a:xfrm>
            <a:off x="2538562" y="4497376"/>
            <a:ext cx="6051236" cy="1241828"/>
          </a:xfrm>
        </p:spPr>
        <p:txBody>
          <a:bodyPr>
            <a:noAutofit/>
          </a:bodyPr>
          <a:lstStyle/>
          <a:p>
            <a:pPr algn="l"/>
            <a:r>
              <a:rPr lang="en-GB" b="1" dirty="0">
                <a:solidFill>
                  <a:srgbClr val="FFFFFF"/>
                </a:solidFill>
              </a:rPr>
              <a:t>Module: LCHS4010 Psychology in Health and Social Care</a:t>
            </a:r>
          </a:p>
          <a:p>
            <a:pPr algn="l"/>
            <a:r>
              <a:rPr lang="en-GB" b="1" dirty="0">
                <a:solidFill>
                  <a:srgbClr val="FFFFFF"/>
                </a:solidFill>
              </a:rPr>
              <a:t>Teacher’s name: BIANCA SANFILIPPO</a:t>
            </a:r>
          </a:p>
          <a:p>
            <a:pPr algn="l"/>
            <a:r>
              <a:rPr lang="en-GB" b="1" dirty="0">
                <a:solidFill>
                  <a:srgbClr val="FFFFFF"/>
                </a:solidFill>
              </a:rPr>
              <a:t>Student ID: 2429494</a:t>
            </a:r>
          </a:p>
          <a:p>
            <a:pPr algn="l"/>
            <a:r>
              <a:rPr lang="en-GB" b="1" dirty="0">
                <a:solidFill>
                  <a:srgbClr val="FFFFFF"/>
                </a:solidFill>
              </a:rPr>
              <a:t>Student Name: MEHREEN RIAZ</a:t>
            </a:r>
          </a:p>
        </p:txBody>
      </p:sp>
      <p:sp>
        <p:nvSpPr>
          <p:cNvPr id="20" name="Rectangle 19">
            <a:extLst>
              <a:ext uri="{FF2B5EF4-FFF2-40B4-BE49-F238E27FC236}">
                <a16:creationId xmlns:a16="http://schemas.microsoft.com/office/drawing/2014/main" id="{53947E58-F088-49F1-A3D1-DEA690192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6967085" y="1632660"/>
            <a:ext cx="6857572" cy="3592258"/>
          </a:xfrm>
          <a:prstGeom prst="rect">
            <a:avLst/>
          </a:prstGeom>
          <a:gradFill>
            <a:gsLst>
              <a:gs pos="0">
                <a:schemeClr val="accent1">
                  <a:lumMod val="75000"/>
                  <a:alpha val="50000"/>
                </a:schemeClr>
              </a:gs>
              <a:gs pos="99000">
                <a:srgbClr val="000000">
                  <a:alpha val="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240237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Rectangle 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92B76061-4ECC-1C6F-4444-D2E797DA0CE4}"/>
              </a:ext>
            </a:extLst>
          </p:cNvPr>
          <p:cNvSpPr txBox="1"/>
          <p:nvPr/>
        </p:nvSpPr>
        <p:spPr>
          <a:xfrm>
            <a:off x="4810259" y="649480"/>
            <a:ext cx="6555347" cy="5546047"/>
          </a:xfrm>
          <a:prstGeom prst="rect">
            <a:avLst/>
          </a:prstGeom>
        </p:spPr>
        <p:txBody>
          <a:bodyPr vert="horz" lIns="91440" tIns="45720" rIns="91440" bIns="45720" rtlCol="0" anchor="ctr">
            <a:normAutofit/>
          </a:bodyPr>
          <a:lstStyle/>
          <a:p>
            <a:pPr>
              <a:lnSpc>
                <a:spcPct val="90000"/>
              </a:lnSpc>
              <a:spcAft>
                <a:spcPts val="600"/>
              </a:spcAft>
            </a:pPr>
            <a:r>
              <a:rPr lang="en-US" sz="2000" b="1" u="sng" dirty="0"/>
              <a:t>Introduction</a:t>
            </a:r>
          </a:p>
          <a:p>
            <a:pPr indent="-228600">
              <a:lnSpc>
                <a:spcPct val="90000"/>
              </a:lnSpc>
              <a:spcAft>
                <a:spcPts val="600"/>
              </a:spcAft>
              <a:buFont typeface="Arial" panose="020B0604020202020204" pitchFamily="34" charset="0"/>
              <a:buChar char="•"/>
            </a:pPr>
            <a:r>
              <a:rPr lang="en-US" sz="2000" dirty="0"/>
              <a:t>Amira, aged 3, has recently joined nursery. She shows anxiety, does not speak a lot, and often watches group play. These behaviors show that Amira may still be adjusting emotionally to the new environment which can affect her confidence and communication. </a:t>
            </a:r>
          </a:p>
          <a:p>
            <a:pPr indent="-228600">
              <a:lnSpc>
                <a:spcPct val="90000"/>
              </a:lnSpc>
              <a:spcAft>
                <a:spcPts val="600"/>
              </a:spcAft>
              <a:buFont typeface="Arial" panose="020B0604020202020204" pitchFamily="34" charset="0"/>
              <a:buChar char="•"/>
            </a:pPr>
            <a:r>
              <a:rPr lang="en-US" sz="2000" b="1" u="sng" dirty="0"/>
              <a:t>Aim: </a:t>
            </a:r>
            <a:r>
              <a:rPr lang="en-US" sz="2000" dirty="0"/>
              <a:t>To apply Bowlby’s Attachment Theory to understand her development and use evidence-based strategies to support her emotional, social, and cognitive growth.</a:t>
            </a:r>
          </a:p>
          <a:p>
            <a:pPr>
              <a:lnSpc>
                <a:spcPct val="90000"/>
              </a:lnSpc>
              <a:spcAft>
                <a:spcPts val="600"/>
              </a:spcAft>
            </a:pPr>
            <a:endParaRPr lang="en-US" sz="2000" dirty="0"/>
          </a:p>
        </p:txBody>
      </p:sp>
      <p:pic>
        <p:nvPicPr>
          <p:cNvPr id="1026" name="Picture 2" descr="The Best Nurseries in and Around Dubai Hills Estate">
            <a:extLst>
              <a:ext uri="{FF2B5EF4-FFF2-40B4-BE49-F238E27FC236}">
                <a16:creationId xmlns:a16="http://schemas.microsoft.com/office/drawing/2014/main" id="{183D96B7-123A-1F7E-F9E8-3E12990AB15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0545" y="2016965"/>
            <a:ext cx="3756725" cy="25019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551079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20CCF44-8314-D0D9-9245-E5C3E0BAC133}"/>
              </a:ext>
            </a:extLst>
          </p:cNvPr>
          <p:cNvSpPr txBox="1"/>
          <p:nvPr/>
        </p:nvSpPr>
        <p:spPr>
          <a:xfrm>
            <a:off x="172598" y="436472"/>
            <a:ext cx="8395669" cy="4893647"/>
          </a:xfrm>
          <a:prstGeom prst="rect">
            <a:avLst/>
          </a:prstGeom>
          <a:noFill/>
        </p:spPr>
        <p:txBody>
          <a:bodyPr wrap="square" rtlCol="0">
            <a:spAutoFit/>
          </a:bodyPr>
          <a:lstStyle/>
          <a:p>
            <a:pPr>
              <a:buNone/>
            </a:pPr>
            <a:r>
              <a:rPr lang="en-GB" sz="2400" b="1" u="sng" dirty="0"/>
              <a:t>Understanding Bowlby’s Theory</a:t>
            </a:r>
          </a:p>
          <a:p>
            <a:pPr>
              <a:buFont typeface="Arial" panose="020B0604020202020204" pitchFamily="34" charset="0"/>
              <a:buChar char="•"/>
            </a:pPr>
            <a:r>
              <a:rPr lang="en-GB" sz="2400" b="1" dirty="0"/>
              <a:t> John Bowlby (1969, 1988)</a:t>
            </a:r>
            <a:r>
              <a:rPr lang="en-GB" sz="2400" dirty="0"/>
              <a:t> proposed that young children form close relationships with familiar adults because it helps them feel protected. He also believed that early relationships shape how children understand and respond to others as they grow. </a:t>
            </a:r>
          </a:p>
          <a:p>
            <a:r>
              <a:rPr lang="en-GB" sz="2400" b="1" u="sng" dirty="0"/>
              <a:t>Key ideas</a:t>
            </a:r>
          </a:p>
          <a:p>
            <a:endParaRPr lang="en-GB" sz="2400" b="1" u="sng" dirty="0"/>
          </a:p>
          <a:p>
            <a:r>
              <a:rPr lang="en-GB" sz="2400" dirty="0"/>
              <a:t>Bowlby suggested that children naturally seek closeness with familiar adults because it helps them feel safe. He believed early experiences with caregivers influence how children see relationships and how they cope with emotions later on. His work highlights the importance of consistent, nurturing care in the first few years of life</a:t>
            </a:r>
          </a:p>
        </p:txBody>
      </p:sp>
      <p:pic>
        <p:nvPicPr>
          <p:cNvPr id="3" name="Picture 2">
            <a:extLst>
              <a:ext uri="{FF2B5EF4-FFF2-40B4-BE49-F238E27FC236}">
                <a16:creationId xmlns:a16="http://schemas.microsoft.com/office/drawing/2014/main" id="{DD7F6F74-476F-B34B-0E1C-56703CAD6C82}"/>
              </a:ext>
            </a:extLst>
          </p:cNvPr>
          <p:cNvPicPr>
            <a:picLocks noChangeAspect="1"/>
          </p:cNvPicPr>
          <p:nvPr/>
        </p:nvPicPr>
        <p:blipFill>
          <a:blip r:embed="rId2"/>
          <a:stretch>
            <a:fillRect/>
          </a:stretch>
        </p:blipFill>
        <p:spPr>
          <a:xfrm>
            <a:off x="9482179" y="3429000"/>
            <a:ext cx="2390660" cy="3175287"/>
          </a:xfrm>
          <a:prstGeom prst="rect">
            <a:avLst/>
          </a:prstGeom>
        </p:spPr>
      </p:pic>
    </p:spTree>
    <p:extLst>
      <p:ext uri="{BB962C8B-B14F-4D97-AF65-F5344CB8AC3E}">
        <p14:creationId xmlns:p14="http://schemas.microsoft.com/office/powerpoint/2010/main" val="25772189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3DA10FE-10B3-6A88-3433-A63210775089}"/>
              </a:ext>
            </a:extLst>
          </p:cNvPr>
          <p:cNvSpPr txBox="1"/>
          <p:nvPr/>
        </p:nvSpPr>
        <p:spPr>
          <a:xfrm>
            <a:off x="462351" y="830101"/>
            <a:ext cx="8494362" cy="4893647"/>
          </a:xfrm>
          <a:prstGeom prst="rect">
            <a:avLst/>
          </a:prstGeom>
          <a:noFill/>
        </p:spPr>
        <p:txBody>
          <a:bodyPr wrap="square" rtlCol="0">
            <a:spAutoFit/>
          </a:bodyPr>
          <a:lstStyle/>
          <a:p>
            <a:pPr>
              <a:buNone/>
            </a:pPr>
            <a:r>
              <a:rPr lang="en-GB" sz="2400" b="1" u="sng" dirty="0"/>
              <a:t>Ainsworth’s Contribution</a:t>
            </a:r>
          </a:p>
          <a:p>
            <a:pPr>
              <a:buNone/>
            </a:pPr>
            <a:endParaRPr lang="en-GB" sz="2400" b="1" u="sng" dirty="0"/>
          </a:p>
          <a:p>
            <a:pPr>
              <a:buFont typeface="Arial" panose="020B0604020202020204" pitchFamily="34" charset="0"/>
              <a:buChar char="•"/>
            </a:pPr>
            <a:r>
              <a:rPr lang="en-GB" sz="2400" b="1" dirty="0"/>
              <a:t> Ainsworth studied how young children react when briefly separated from their caregiver and then reunited.</a:t>
            </a:r>
          </a:p>
          <a:p>
            <a:pPr>
              <a:buFont typeface="Arial" panose="020B0604020202020204" pitchFamily="34" charset="0"/>
              <a:buChar char="•"/>
            </a:pPr>
            <a:r>
              <a:rPr lang="en-GB" sz="2400" b="1" dirty="0"/>
              <a:t>She noticed that some children settled quickly, some appeared quite independent, and others became very distressed and unsure.</a:t>
            </a:r>
          </a:p>
          <a:p>
            <a:pPr>
              <a:buFont typeface="Arial" panose="020B0604020202020204" pitchFamily="34" charset="0"/>
              <a:buChar char="•"/>
            </a:pPr>
            <a:r>
              <a:rPr lang="en-GB" sz="2400" b="1" dirty="0"/>
              <a:t>These patterns showed that children develop different ways of seeking comfort, depending on their early experiences.</a:t>
            </a:r>
          </a:p>
          <a:p>
            <a:pPr>
              <a:buFont typeface="Arial" panose="020B0604020202020204" pitchFamily="34" charset="0"/>
              <a:buChar char="•"/>
            </a:pPr>
            <a:r>
              <a:rPr lang="en-GB" sz="2400" b="1" dirty="0"/>
              <a:t>Her findings help practitioners understand why children like Amira may respond strongly during drop-off or when routines change.</a:t>
            </a:r>
            <a:endParaRPr lang="en-GB" sz="2400" dirty="0"/>
          </a:p>
        </p:txBody>
      </p:sp>
      <p:pic>
        <p:nvPicPr>
          <p:cNvPr id="3" name="Picture 2">
            <a:extLst>
              <a:ext uri="{FF2B5EF4-FFF2-40B4-BE49-F238E27FC236}">
                <a16:creationId xmlns:a16="http://schemas.microsoft.com/office/drawing/2014/main" id="{B8D46B3A-0F31-ABE7-44D1-00733715E81D}"/>
              </a:ext>
            </a:extLst>
          </p:cNvPr>
          <p:cNvPicPr>
            <a:picLocks noChangeAspect="1"/>
          </p:cNvPicPr>
          <p:nvPr/>
        </p:nvPicPr>
        <p:blipFill>
          <a:blip r:embed="rId2"/>
          <a:stretch>
            <a:fillRect/>
          </a:stretch>
        </p:blipFill>
        <p:spPr>
          <a:xfrm>
            <a:off x="9382252" y="3015358"/>
            <a:ext cx="2347397" cy="3407512"/>
          </a:xfrm>
          <a:prstGeom prst="rect">
            <a:avLst/>
          </a:prstGeom>
        </p:spPr>
      </p:pic>
    </p:spTree>
    <p:extLst>
      <p:ext uri="{BB962C8B-B14F-4D97-AF65-F5344CB8AC3E}">
        <p14:creationId xmlns:p14="http://schemas.microsoft.com/office/powerpoint/2010/main" val="229116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9E41DF-F8FF-96A7-E49B-D886C841C92C}"/>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809A3DD0-AA3D-3DD2-3715-7511A3060CBC}"/>
              </a:ext>
            </a:extLst>
          </p:cNvPr>
          <p:cNvSpPr txBox="1"/>
          <p:nvPr/>
        </p:nvSpPr>
        <p:spPr>
          <a:xfrm>
            <a:off x="449556" y="582067"/>
            <a:ext cx="10976397" cy="5693866"/>
          </a:xfrm>
          <a:prstGeom prst="rect">
            <a:avLst/>
          </a:prstGeom>
          <a:noFill/>
        </p:spPr>
        <p:txBody>
          <a:bodyPr wrap="square" rtlCol="0">
            <a:spAutoFit/>
          </a:bodyPr>
          <a:lstStyle/>
          <a:p>
            <a:pPr>
              <a:buNone/>
            </a:pPr>
            <a:r>
              <a:rPr lang="en-GB" sz="2800" b="1" u="sng" dirty="0"/>
              <a:t>Applying the Theory to Amira</a:t>
            </a:r>
          </a:p>
          <a:p>
            <a:pPr>
              <a:buFont typeface="Arial" panose="020B0604020202020204" pitchFamily="34" charset="0"/>
              <a:buChar char="•"/>
            </a:pPr>
            <a:r>
              <a:rPr lang="en-GB" sz="2800" dirty="0">
                <a:solidFill>
                  <a:srgbClr val="FF0000"/>
                </a:solidFill>
              </a:rPr>
              <a:t> Amira’s separation anxiety </a:t>
            </a:r>
            <a:r>
              <a:rPr lang="en-GB" sz="2800" dirty="0"/>
              <a:t>suggests she may not yet feel settled in nursery. </a:t>
            </a:r>
          </a:p>
          <a:p>
            <a:pPr>
              <a:buFont typeface="Arial" panose="020B0604020202020204" pitchFamily="34" charset="0"/>
              <a:buChar char="•"/>
            </a:pPr>
            <a:r>
              <a:rPr lang="en-GB" sz="2800" dirty="0">
                <a:solidFill>
                  <a:srgbClr val="FF0000"/>
                </a:solidFill>
              </a:rPr>
              <a:t> Her </a:t>
            </a:r>
            <a:r>
              <a:rPr lang="en-GB" sz="2800" b="1" dirty="0">
                <a:solidFill>
                  <a:srgbClr val="FF0000"/>
                </a:solidFill>
              </a:rPr>
              <a:t>limited verbal communication</a:t>
            </a:r>
            <a:r>
              <a:rPr lang="en-GB" sz="2800" dirty="0">
                <a:solidFill>
                  <a:srgbClr val="FF0000"/>
                </a:solidFill>
              </a:rPr>
              <a:t> </a:t>
            </a:r>
            <a:r>
              <a:rPr lang="en-GB" sz="2800" dirty="0"/>
              <a:t>may reflect emotional distress or inconsistent  responses at home.</a:t>
            </a:r>
          </a:p>
          <a:p>
            <a:pPr>
              <a:buFont typeface="Arial" panose="020B0604020202020204" pitchFamily="34" charset="0"/>
              <a:buChar char="•"/>
            </a:pPr>
            <a:r>
              <a:rPr lang="en-GB" sz="2800" dirty="0">
                <a:solidFill>
                  <a:srgbClr val="FF0000"/>
                </a:solidFill>
              </a:rPr>
              <a:t> Her quietness and hesitation during group play, </a:t>
            </a:r>
            <a:r>
              <a:rPr lang="en-GB" sz="2800" dirty="0"/>
              <a:t>could be linked to feeling unsure of new adults and routines. </a:t>
            </a:r>
          </a:p>
          <a:p>
            <a:pPr>
              <a:buFont typeface="Arial" panose="020B0604020202020204" pitchFamily="34" charset="0"/>
              <a:buChar char="•"/>
            </a:pPr>
            <a:r>
              <a:rPr lang="en-GB" sz="2800" b="1" dirty="0">
                <a:solidFill>
                  <a:srgbClr val="FF0000"/>
                </a:solidFill>
              </a:rPr>
              <a:t>Expectation:</a:t>
            </a:r>
            <a:r>
              <a:rPr lang="en-GB" sz="2800" dirty="0">
                <a:solidFill>
                  <a:srgbClr val="FF0000"/>
                </a:solidFill>
              </a:rPr>
              <a:t> </a:t>
            </a:r>
            <a:r>
              <a:rPr lang="en-GB" sz="2800" dirty="0"/>
              <a:t>Amira may still be learning what to expect from adults in this new environment, which could explain her hesitation during social situations. As she experiences consistent and warm support, her confidence in others is likely to grow.</a:t>
            </a:r>
          </a:p>
          <a:p>
            <a:pPr>
              <a:buFont typeface="Arial" panose="020B0604020202020204" pitchFamily="34" charset="0"/>
              <a:buChar char="•"/>
            </a:pPr>
            <a:r>
              <a:rPr lang="en-GB" sz="2800" dirty="0">
                <a:solidFill>
                  <a:srgbClr val="FF0000"/>
                </a:solidFill>
              </a:rPr>
              <a:t>Her </a:t>
            </a:r>
            <a:r>
              <a:rPr lang="en-GB" sz="2800" b="1" dirty="0">
                <a:solidFill>
                  <a:srgbClr val="FF0000"/>
                </a:solidFill>
              </a:rPr>
              <a:t>developmental needs</a:t>
            </a:r>
            <a:r>
              <a:rPr lang="en-GB" sz="2800" dirty="0">
                <a:solidFill>
                  <a:srgbClr val="FF0000"/>
                </a:solidFill>
              </a:rPr>
              <a:t> </a:t>
            </a:r>
            <a:r>
              <a:rPr lang="en-GB" sz="2800" dirty="0"/>
              <a:t>include building trust, language stimulation, and emotional maturity through consistent, interactions.</a:t>
            </a:r>
          </a:p>
        </p:txBody>
      </p:sp>
    </p:spTree>
    <p:extLst>
      <p:ext uri="{BB962C8B-B14F-4D97-AF65-F5344CB8AC3E}">
        <p14:creationId xmlns:p14="http://schemas.microsoft.com/office/powerpoint/2010/main" val="41785860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8E3E14-8A0A-8A39-FE84-219161323D2C}"/>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43C87234-26BE-AEE3-CDF7-63E3F984BE09}"/>
              </a:ext>
            </a:extLst>
          </p:cNvPr>
          <p:cNvSpPr txBox="1"/>
          <p:nvPr/>
        </p:nvSpPr>
        <p:spPr>
          <a:xfrm>
            <a:off x="153455" y="162288"/>
            <a:ext cx="7715727" cy="5693866"/>
          </a:xfrm>
          <a:prstGeom prst="rect">
            <a:avLst/>
          </a:prstGeom>
          <a:noFill/>
        </p:spPr>
        <p:txBody>
          <a:bodyPr wrap="square" rtlCol="0">
            <a:spAutoFit/>
          </a:bodyPr>
          <a:lstStyle/>
          <a:p>
            <a:r>
              <a:rPr lang="en-GB" sz="2800" b="1" u="sng" dirty="0"/>
              <a:t>Nature and Nurture Influences</a:t>
            </a:r>
          </a:p>
          <a:p>
            <a:endParaRPr lang="en-GB" sz="2800" dirty="0"/>
          </a:p>
          <a:p>
            <a:pPr marL="457200" indent="-457200">
              <a:buFont typeface="Arial" panose="020B0604020202020204" pitchFamily="34" charset="0"/>
              <a:buChar char="•"/>
            </a:pPr>
            <a:r>
              <a:rPr lang="en-GB" sz="2800" dirty="0"/>
              <a:t>Amira’s behaviour may be shaped by a mixture of personal traits and life experiences. Some children are naturally more sensitive or cautious, while others adapt quickly. Her home routines, family situation, and previous experiences with separation could all influence how she copes in nursery. </a:t>
            </a:r>
          </a:p>
          <a:p>
            <a:endParaRPr lang="en-GB" sz="2800" dirty="0"/>
          </a:p>
          <a:p>
            <a:r>
              <a:rPr lang="en-GB" sz="2800" dirty="0"/>
              <a:t>Both of these influences and her early experiences are likely contributing to the way she behaves in the setting. </a:t>
            </a:r>
            <a:endParaRPr lang="en-GB" sz="2800" dirty="0">
              <a:highlight>
                <a:srgbClr val="800080"/>
              </a:highlight>
            </a:endParaRPr>
          </a:p>
        </p:txBody>
      </p:sp>
      <p:pic>
        <p:nvPicPr>
          <p:cNvPr id="3" name="Picture 2">
            <a:extLst>
              <a:ext uri="{FF2B5EF4-FFF2-40B4-BE49-F238E27FC236}">
                <a16:creationId xmlns:a16="http://schemas.microsoft.com/office/drawing/2014/main" id="{C71A8B4B-D979-A6E6-3BDF-E53BFFF64160}"/>
              </a:ext>
            </a:extLst>
          </p:cNvPr>
          <p:cNvPicPr>
            <a:picLocks noChangeAspect="1"/>
          </p:cNvPicPr>
          <p:nvPr/>
        </p:nvPicPr>
        <p:blipFill>
          <a:blip r:embed="rId2"/>
          <a:stretch>
            <a:fillRect/>
          </a:stretch>
        </p:blipFill>
        <p:spPr>
          <a:xfrm>
            <a:off x="7869182" y="3821746"/>
            <a:ext cx="4169363" cy="2345267"/>
          </a:xfrm>
          <a:prstGeom prst="rect">
            <a:avLst/>
          </a:prstGeom>
        </p:spPr>
      </p:pic>
    </p:spTree>
    <p:extLst>
      <p:ext uri="{BB962C8B-B14F-4D97-AF65-F5344CB8AC3E}">
        <p14:creationId xmlns:p14="http://schemas.microsoft.com/office/powerpoint/2010/main" val="8901989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077A63-4A1B-9FA6-63F5-F6DC666B73AE}"/>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64DB40D1-7B8C-3379-8491-408C65433BF1}"/>
              </a:ext>
            </a:extLst>
          </p:cNvPr>
          <p:cNvSpPr txBox="1"/>
          <p:nvPr/>
        </p:nvSpPr>
        <p:spPr>
          <a:xfrm>
            <a:off x="1043872" y="797510"/>
            <a:ext cx="10104255" cy="5632311"/>
          </a:xfrm>
          <a:prstGeom prst="rect">
            <a:avLst/>
          </a:prstGeom>
          <a:noFill/>
        </p:spPr>
        <p:txBody>
          <a:bodyPr wrap="square" rtlCol="0">
            <a:spAutoFit/>
          </a:bodyPr>
          <a:lstStyle/>
          <a:p>
            <a:r>
              <a:rPr lang="en-GB" sz="2400" b="1" u="sng" dirty="0"/>
              <a:t>Attachment-Based Strategies for Practice</a:t>
            </a:r>
          </a:p>
          <a:p>
            <a:pPr marL="342900" indent="-342900">
              <a:buFont typeface="Wingdings" panose="05000000000000000000" pitchFamily="2" charset="2"/>
              <a:buChar char="Ø"/>
            </a:pPr>
            <a:r>
              <a:rPr lang="en-GB" sz="2400" b="1" u="sng" dirty="0">
                <a:solidFill>
                  <a:srgbClr val="00B0F0"/>
                </a:solidFill>
              </a:rPr>
              <a:t>Key Person Approach: </a:t>
            </a:r>
            <a:r>
              <a:rPr lang="en-GB" sz="2400" dirty="0"/>
              <a:t>Assign Amira a </a:t>
            </a:r>
            <a:r>
              <a:rPr lang="en-GB" sz="2400" dirty="0">
                <a:highlight>
                  <a:srgbClr val="800000"/>
                </a:highlight>
              </a:rPr>
              <a:t>consistent</a:t>
            </a:r>
            <a:r>
              <a:rPr lang="en-GB" sz="2400" dirty="0"/>
              <a:t>  adult to develop trust and security.</a:t>
            </a:r>
          </a:p>
          <a:p>
            <a:pPr marL="342900" indent="-342900">
              <a:buFont typeface="Wingdings" panose="05000000000000000000" pitchFamily="2" charset="2"/>
              <a:buChar char="Ø"/>
            </a:pPr>
            <a:r>
              <a:rPr lang="en-GB" sz="2400" b="1" u="sng" dirty="0">
                <a:solidFill>
                  <a:srgbClr val="00B0F0"/>
                </a:solidFill>
              </a:rPr>
              <a:t>Transitional Object: </a:t>
            </a:r>
            <a:r>
              <a:rPr lang="en-GB" sz="2400" dirty="0"/>
              <a:t>Allow Amira to bring a </a:t>
            </a:r>
            <a:r>
              <a:rPr lang="en-GB" sz="2400" dirty="0">
                <a:highlight>
                  <a:srgbClr val="800000"/>
                </a:highlight>
              </a:rPr>
              <a:t>familiar</a:t>
            </a:r>
            <a:r>
              <a:rPr lang="en-GB" sz="2400" dirty="0"/>
              <a:t> toy or blanket from home for comfort.</a:t>
            </a:r>
          </a:p>
          <a:p>
            <a:pPr marL="342900" indent="-342900">
              <a:buFont typeface="Wingdings" panose="05000000000000000000" pitchFamily="2" charset="2"/>
              <a:buChar char="Ø"/>
            </a:pPr>
            <a:r>
              <a:rPr lang="en-GB" sz="2400" b="1" u="sng" dirty="0">
                <a:solidFill>
                  <a:srgbClr val="00B0F0"/>
                </a:solidFill>
              </a:rPr>
              <a:t>Acknowledge her feelings: </a:t>
            </a:r>
            <a:r>
              <a:rPr lang="en-GB" sz="2400" dirty="0">
                <a:highlight>
                  <a:srgbClr val="800000"/>
                </a:highlight>
              </a:rPr>
              <a:t>Label and validate </a:t>
            </a:r>
            <a:r>
              <a:rPr lang="en-GB" sz="2400" dirty="0"/>
              <a:t>feelings (“I can see you’re sad when mummy leaves”).</a:t>
            </a:r>
          </a:p>
          <a:p>
            <a:pPr marL="342900" indent="-342900">
              <a:buFont typeface="Wingdings" panose="05000000000000000000" pitchFamily="2" charset="2"/>
              <a:buChar char="Ø"/>
            </a:pPr>
            <a:r>
              <a:rPr lang="en-GB" sz="2400" b="1" u="sng" dirty="0">
                <a:solidFill>
                  <a:srgbClr val="00B0F0"/>
                </a:solidFill>
              </a:rPr>
              <a:t>Gradual Separation: </a:t>
            </a:r>
            <a:r>
              <a:rPr lang="en-GB" sz="2400" dirty="0"/>
              <a:t>Short separations, </a:t>
            </a:r>
            <a:r>
              <a:rPr lang="en-GB" sz="2400" dirty="0">
                <a:highlight>
                  <a:srgbClr val="800000"/>
                </a:highlight>
              </a:rPr>
              <a:t>reassuring returns </a:t>
            </a:r>
            <a:r>
              <a:rPr lang="en-GB" sz="2400" dirty="0"/>
              <a:t>to reduce anxiety.</a:t>
            </a:r>
          </a:p>
          <a:p>
            <a:pPr marL="342900" indent="-342900">
              <a:buFont typeface="Wingdings" panose="05000000000000000000" pitchFamily="2" charset="2"/>
              <a:buChar char="Ø"/>
            </a:pPr>
            <a:r>
              <a:rPr lang="en-GB" sz="2400" b="1" u="sng" dirty="0">
                <a:solidFill>
                  <a:srgbClr val="00B0F0"/>
                </a:solidFill>
              </a:rPr>
              <a:t>Parent–Practitioner Partnership: </a:t>
            </a:r>
            <a:r>
              <a:rPr lang="en-GB" sz="2400" dirty="0">
                <a:highlight>
                  <a:srgbClr val="800000"/>
                </a:highlight>
              </a:rPr>
              <a:t>Regular communication </a:t>
            </a:r>
            <a:r>
              <a:rPr lang="en-GB" sz="2400" dirty="0"/>
              <a:t>to ensure consistent responses between home and nursery.</a:t>
            </a:r>
          </a:p>
          <a:p>
            <a:pPr marL="342900" indent="-342900">
              <a:buFont typeface="Wingdings" panose="05000000000000000000" pitchFamily="2" charset="2"/>
              <a:buChar char="Ø"/>
            </a:pPr>
            <a:r>
              <a:rPr lang="en-GB" sz="2400" b="1" u="sng" dirty="0">
                <a:solidFill>
                  <a:srgbClr val="00B0F0"/>
                </a:solidFill>
              </a:rPr>
              <a:t>Play-Based Interaction: </a:t>
            </a:r>
            <a:r>
              <a:rPr lang="en-GB" sz="2400" dirty="0">
                <a:highlight>
                  <a:srgbClr val="800000"/>
                </a:highlight>
              </a:rPr>
              <a:t>Encourage</a:t>
            </a:r>
            <a:r>
              <a:rPr lang="en-GB" sz="2400" dirty="0"/>
              <a:t> SMALL GROUPS shared play, storytelling, and turn-taking to build confidence and language.</a:t>
            </a:r>
          </a:p>
          <a:p>
            <a:pPr marL="342900" indent="-342900">
              <a:buFont typeface="Wingdings" panose="05000000000000000000" pitchFamily="2" charset="2"/>
              <a:buChar char="Ø"/>
            </a:pPr>
            <a:r>
              <a:rPr lang="en-GB" sz="2400" b="1" u="sng" dirty="0">
                <a:solidFill>
                  <a:srgbClr val="00B0F0"/>
                </a:solidFill>
              </a:rPr>
              <a:t>Small Group Inclusion: </a:t>
            </a:r>
            <a:r>
              <a:rPr lang="en-GB" sz="2400" dirty="0">
                <a:highlight>
                  <a:srgbClr val="800000"/>
                </a:highlight>
              </a:rPr>
              <a:t>Support</a:t>
            </a:r>
            <a:r>
              <a:rPr lang="en-GB" sz="2400" dirty="0"/>
              <a:t> participation in small groups before large social play to prevent overwhelm.</a:t>
            </a:r>
          </a:p>
        </p:txBody>
      </p:sp>
    </p:spTree>
    <p:extLst>
      <p:ext uri="{BB962C8B-B14F-4D97-AF65-F5344CB8AC3E}">
        <p14:creationId xmlns:p14="http://schemas.microsoft.com/office/powerpoint/2010/main" val="1901634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7DE704-176C-056B-2F7C-4C0B9F88DEE8}"/>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8C6C52F7-EAB7-6205-1739-F0964D181511}"/>
              </a:ext>
            </a:extLst>
          </p:cNvPr>
          <p:cNvSpPr txBox="1"/>
          <p:nvPr/>
        </p:nvSpPr>
        <p:spPr>
          <a:xfrm>
            <a:off x="263290" y="549637"/>
            <a:ext cx="10210800" cy="5262979"/>
          </a:xfrm>
          <a:prstGeom prst="rect">
            <a:avLst/>
          </a:prstGeom>
          <a:noFill/>
        </p:spPr>
        <p:txBody>
          <a:bodyPr wrap="square" rtlCol="0">
            <a:spAutoFit/>
          </a:bodyPr>
          <a:lstStyle/>
          <a:p>
            <a:r>
              <a:rPr lang="en-GB" sz="2400" b="1" u="sng" dirty="0"/>
              <a:t>Critical Evaluation of Bowlby’s Theory</a:t>
            </a:r>
          </a:p>
          <a:p>
            <a:endParaRPr lang="en-GB" sz="2400" b="1" u="sng" dirty="0"/>
          </a:p>
          <a:p>
            <a:r>
              <a:rPr lang="en-GB" sz="2400" b="1" u="sng" dirty="0"/>
              <a:t>Strengths:</a:t>
            </a:r>
          </a:p>
          <a:p>
            <a:pPr marL="342900" indent="-342900">
              <a:buFont typeface="Arial" panose="020B0604020202020204" pitchFamily="34" charset="0"/>
              <a:buChar char="•"/>
            </a:pPr>
            <a:r>
              <a:rPr lang="en-GB" sz="2400" dirty="0"/>
              <a:t>Bowlby highlighted how early relationships influence children’s wellbeing and development.</a:t>
            </a:r>
          </a:p>
          <a:p>
            <a:pPr marL="342900" indent="-342900">
              <a:buFont typeface="Arial" panose="020B0604020202020204" pitchFamily="34" charset="0"/>
              <a:buChar char="•"/>
            </a:pPr>
            <a:r>
              <a:rPr lang="en-GB" sz="2400" dirty="0"/>
              <a:t>His ideas encouraged professionals to pay closer attention to emotional needs, not just physical care.</a:t>
            </a:r>
          </a:p>
          <a:p>
            <a:endParaRPr lang="en-GB" sz="2400" dirty="0"/>
          </a:p>
          <a:p>
            <a:r>
              <a:rPr lang="en-GB" sz="2400" b="1" u="sng" dirty="0"/>
              <a:t>Limitations:</a:t>
            </a:r>
          </a:p>
          <a:p>
            <a:pPr marL="342900" indent="-342900">
              <a:buFont typeface="Arial" panose="020B0604020202020204" pitchFamily="34" charset="0"/>
              <a:buChar char="•"/>
            </a:pPr>
            <a:r>
              <a:rPr lang="en-GB" sz="2400" dirty="0"/>
              <a:t>His early work focused mainly on one primary caregiver, even though children often have several important adults.</a:t>
            </a:r>
          </a:p>
          <a:p>
            <a:pPr marL="342900" indent="-342900">
              <a:buFont typeface="Arial" panose="020B0604020202020204" pitchFamily="34" charset="0"/>
              <a:buChar char="•"/>
            </a:pPr>
            <a:r>
              <a:rPr lang="en-GB" sz="2400" dirty="0"/>
              <a:t>His theory does not fully reflect cultural differences in child-rearing.</a:t>
            </a:r>
          </a:p>
          <a:p>
            <a:pPr marL="342900" indent="-342900">
              <a:buFont typeface="Arial" panose="020B0604020202020204" pitchFamily="34" charset="0"/>
              <a:buChar char="•"/>
            </a:pPr>
            <a:r>
              <a:rPr lang="en-GB" sz="2400" dirty="0"/>
              <a:t>Later research shows that children can recover from early difficulties, which makes development more flexible than Bowlby suggested.</a:t>
            </a:r>
          </a:p>
        </p:txBody>
      </p:sp>
    </p:spTree>
    <p:extLst>
      <p:ext uri="{BB962C8B-B14F-4D97-AF65-F5344CB8AC3E}">
        <p14:creationId xmlns:p14="http://schemas.microsoft.com/office/powerpoint/2010/main" val="7138528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F1735E-48D4-4B19-0840-865CCD7B0014}"/>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6A18DA23-4775-144C-B1BF-2678830B88E2}"/>
              </a:ext>
            </a:extLst>
          </p:cNvPr>
          <p:cNvSpPr txBox="1"/>
          <p:nvPr/>
        </p:nvSpPr>
        <p:spPr>
          <a:xfrm>
            <a:off x="2292893" y="1439633"/>
            <a:ext cx="8323857" cy="4154984"/>
          </a:xfrm>
          <a:prstGeom prst="rect">
            <a:avLst/>
          </a:prstGeom>
          <a:noFill/>
        </p:spPr>
        <p:txBody>
          <a:bodyPr wrap="square" rtlCol="0">
            <a:spAutoFit/>
          </a:bodyPr>
          <a:lstStyle/>
          <a:p>
            <a:pPr algn="ctr"/>
            <a:r>
              <a:rPr lang="en-GB" sz="2400" b="1" u="sng" dirty="0"/>
              <a:t>Reflection for Professional Practice</a:t>
            </a:r>
          </a:p>
          <a:p>
            <a:pPr marL="285750" indent="-285750">
              <a:buFont typeface="Wingdings" panose="05000000000000000000" pitchFamily="2" charset="2"/>
              <a:buChar char="ü"/>
            </a:pPr>
            <a:r>
              <a:rPr lang="en-GB" sz="2400" dirty="0"/>
              <a:t>Learning about attachment has helped me recognise when a child may be feeling unsure or disconnected, and to respond with warmth and consistency.</a:t>
            </a:r>
          </a:p>
          <a:p>
            <a:pPr marL="285750" indent="-285750">
              <a:buFont typeface="Wingdings" panose="05000000000000000000" pitchFamily="2" charset="2"/>
              <a:buChar char="ü"/>
            </a:pPr>
            <a:r>
              <a:rPr lang="en-GB" sz="2400" dirty="0"/>
              <a:t>Building secure relationships in early years settings promotes resilience and positive behaviour.</a:t>
            </a:r>
          </a:p>
          <a:p>
            <a:pPr marL="285750" indent="-285750">
              <a:buFont typeface="Wingdings" panose="05000000000000000000" pitchFamily="2" charset="2"/>
              <a:buChar char="ü"/>
            </a:pPr>
            <a:r>
              <a:rPr lang="en-GB" sz="2400" dirty="0"/>
              <a:t>Reflective practice is essential-staff should be aware of their responses and biases.</a:t>
            </a:r>
          </a:p>
          <a:p>
            <a:pPr marL="285750" indent="-285750">
              <a:buFont typeface="Wingdings" panose="05000000000000000000" pitchFamily="2" charset="2"/>
              <a:buChar char="ü"/>
            </a:pPr>
            <a:r>
              <a:rPr lang="en-GB" sz="2400" dirty="0"/>
              <a:t>Evidence-based strategies ensure children like Amira feel safe, valued, and ready to learn.</a:t>
            </a:r>
          </a:p>
          <a:p>
            <a:endParaRPr lang="en-GB" sz="2400" dirty="0"/>
          </a:p>
        </p:txBody>
      </p:sp>
    </p:spTree>
    <p:extLst>
      <p:ext uri="{BB962C8B-B14F-4D97-AF65-F5344CB8AC3E}">
        <p14:creationId xmlns:p14="http://schemas.microsoft.com/office/powerpoint/2010/main" val="19660667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577D6B2E-37A3-429E-A37C-F30ED6487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723" y="-1"/>
            <a:ext cx="12225953" cy="6868071"/>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41959" y="-3"/>
            <a:ext cx="11772269" cy="686807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00" y="0"/>
            <a:ext cx="3623374" cy="6868072"/>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064D5D5-227B-4F66-9AEA-46F570E79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875" y="-3"/>
            <a:ext cx="12233581" cy="6868076"/>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646B67A4-D328-4747-A82B-65E84FA46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484334" y="-861824"/>
            <a:ext cx="6861931" cy="8597859"/>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1186972" y="1089049"/>
            <a:ext cx="4967533" cy="4988390"/>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C8834F56-E82B-BD7C-14DF-E5DB0B699040}"/>
              </a:ext>
            </a:extLst>
          </p:cNvPr>
          <p:cNvSpPr txBox="1"/>
          <p:nvPr/>
        </p:nvSpPr>
        <p:spPr>
          <a:xfrm>
            <a:off x="4162567" y="818984"/>
            <a:ext cx="6714699" cy="3178689"/>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800" kern="1200" dirty="0">
                <a:solidFill>
                  <a:srgbClr val="FFFFFF"/>
                </a:solidFill>
                <a:latin typeface="+mj-lt"/>
                <a:ea typeface="+mj-ea"/>
                <a:cs typeface="+mj-cs"/>
              </a:rPr>
              <a:t>THANK YOU FOR LISTENING </a:t>
            </a:r>
          </a:p>
        </p:txBody>
      </p:sp>
      <p:sp>
        <p:nvSpPr>
          <p:cNvPr id="21" name="Rectangle 20">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490110"/>
            <a:ext cx="12217710" cy="237796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608791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AAF0FC8-28B5-6DBE-227E-3B474122A911}"/>
              </a:ext>
            </a:extLst>
          </p:cNvPr>
          <p:cNvSpPr txBox="1"/>
          <p:nvPr/>
        </p:nvSpPr>
        <p:spPr>
          <a:xfrm>
            <a:off x="262976" y="335845"/>
            <a:ext cx="8197977" cy="6186309"/>
          </a:xfrm>
          <a:prstGeom prst="rect">
            <a:avLst/>
          </a:prstGeom>
          <a:noFill/>
        </p:spPr>
        <p:txBody>
          <a:bodyPr wrap="square" rtlCol="0">
            <a:spAutoFit/>
          </a:bodyPr>
          <a:lstStyle/>
          <a:p>
            <a:pPr>
              <a:buNone/>
            </a:pPr>
            <a:r>
              <a:rPr lang="en-GB" b="1" u="sng" dirty="0"/>
              <a:t>References</a:t>
            </a:r>
          </a:p>
          <a:p>
            <a:pPr marL="285750" indent="-285750">
              <a:buFont typeface="Arial" panose="020B0604020202020204" pitchFamily="34" charset="0"/>
              <a:buChar char="•"/>
            </a:pPr>
            <a:r>
              <a:rPr lang="en-GB" dirty="0"/>
              <a:t>Ainsworth, M.D.S. et al. (1978) </a:t>
            </a:r>
            <a:r>
              <a:rPr lang="en-GB" i="1" dirty="0"/>
              <a:t>Patterns of Attachment: A Psychological Study of the Strange Situation.</a:t>
            </a:r>
            <a:r>
              <a:rPr lang="en-GB" dirty="0"/>
              <a:t> Hillsdale, NJ: Erlbaum.</a:t>
            </a:r>
          </a:p>
          <a:p>
            <a:pPr marL="285750" indent="-285750">
              <a:buFont typeface="Arial" panose="020B0604020202020204" pitchFamily="34" charset="0"/>
              <a:buChar char="•"/>
            </a:pPr>
            <a:r>
              <a:rPr lang="en-GB" dirty="0"/>
              <a:t>Bowlby, J. (1969) </a:t>
            </a:r>
            <a:r>
              <a:rPr lang="en-GB" i="1" dirty="0"/>
              <a:t>Attachment and Loss, Vol. 1: Attachment.</a:t>
            </a:r>
            <a:r>
              <a:rPr lang="en-GB" dirty="0"/>
              <a:t> London: Hogarth Press.</a:t>
            </a:r>
          </a:p>
          <a:p>
            <a:pPr marL="285750" indent="-285750">
              <a:buFont typeface="Arial" panose="020B0604020202020204" pitchFamily="34" charset="0"/>
              <a:buChar char="•"/>
            </a:pPr>
            <a:r>
              <a:rPr lang="en-GB" dirty="0"/>
              <a:t>Bowlby, J. (1988) </a:t>
            </a:r>
            <a:r>
              <a:rPr lang="en-GB" i="1" dirty="0"/>
              <a:t>A Secure Base: Clinical Applications of Attachment Theory.</a:t>
            </a:r>
            <a:r>
              <a:rPr lang="en-GB" dirty="0"/>
              <a:t> London: Routledge.</a:t>
            </a:r>
          </a:p>
          <a:p>
            <a:pPr marL="285750" indent="-285750">
              <a:buFont typeface="Arial" panose="020B0604020202020204" pitchFamily="34" charset="0"/>
              <a:buChar char="•"/>
            </a:pPr>
            <a:r>
              <a:rPr lang="en-GB" dirty="0"/>
              <a:t>Bretherton, I. (2013) ‘Revisiting Mary Ainsworth’s work on attachment’, </a:t>
            </a:r>
            <a:r>
              <a:rPr lang="en-GB" i="1" dirty="0"/>
              <a:t>Developmental Psychology</a:t>
            </a:r>
            <a:r>
              <a:rPr lang="en-GB" dirty="0"/>
              <a:t>, 49(5), pp. 914–924.</a:t>
            </a:r>
          </a:p>
          <a:p>
            <a:pPr marL="285750" indent="-285750">
              <a:buFont typeface="Arial" panose="020B0604020202020204" pitchFamily="34" charset="0"/>
              <a:buChar char="•"/>
            </a:pPr>
            <a:r>
              <a:rPr lang="en-GB" dirty="0"/>
              <a:t>Fox, N.A., Levitt, P. and Nelson, C.A. (2010) ‘How the timing and quality of early experiences influence brain development’, </a:t>
            </a:r>
            <a:r>
              <a:rPr lang="en-GB" i="1" dirty="0"/>
              <a:t>Child Development</a:t>
            </a:r>
            <a:r>
              <a:rPr lang="en-GB" dirty="0"/>
              <a:t>, 81(1), pp. 28–40.</a:t>
            </a:r>
          </a:p>
          <a:p>
            <a:pPr marL="285750" indent="-285750">
              <a:buFont typeface="Arial" panose="020B0604020202020204" pitchFamily="34" charset="0"/>
              <a:buChar char="•"/>
            </a:pPr>
            <a:r>
              <a:rPr lang="en-GB" dirty="0"/>
              <a:t>Howe, D. (2011) </a:t>
            </a:r>
            <a:r>
              <a:rPr lang="en-GB" i="1" dirty="0"/>
              <a:t>Attachment Across the </a:t>
            </a:r>
            <a:r>
              <a:rPr lang="en-GB" i="1" dirty="0" err="1"/>
              <a:t>Lifecourse</a:t>
            </a:r>
            <a:r>
              <a:rPr lang="en-GB" i="1" dirty="0"/>
              <a:t>: A Brief Introduction.</a:t>
            </a:r>
            <a:r>
              <a:rPr lang="en-GB" dirty="0"/>
              <a:t> 2nd </a:t>
            </a:r>
            <a:r>
              <a:rPr lang="en-GB" dirty="0" err="1"/>
              <a:t>edn</a:t>
            </a:r>
            <a:r>
              <a:rPr lang="en-GB" dirty="0"/>
              <a:t>. Basingstoke: Palgrave Macmillan.</a:t>
            </a:r>
          </a:p>
          <a:p>
            <a:pPr marL="285750" indent="-285750">
              <a:buFont typeface="Arial" panose="020B0604020202020204" pitchFamily="34" charset="0"/>
              <a:buChar char="•"/>
            </a:pPr>
            <a:r>
              <a:rPr lang="en-GB" dirty="0"/>
              <a:t>Kagan, J. (2010) </a:t>
            </a:r>
            <a:r>
              <a:rPr lang="en-GB" i="1" dirty="0"/>
              <a:t>The Temperamental Thread.</a:t>
            </a:r>
            <a:r>
              <a:rPr lang="en-GB" dirty="0"/>
              <a:t> New York: Dana Press.</a:t>
            </a:r>
            <a:br>
              <a:rPr lang="en-GB" dirty="0"/>
            </a:br>
            <a:r>
              <a:rPr lang="en-GB" dirty="0"/>
              <a:t>Rutter, M. (1981) ‘Maternal deprivation reassessed’, </a:t>
            </a:r>
            <a:r>
              <a:rPr lang="en-GB" i="1" dirty="0"/>
              <a:t>Journal of Child Psychology and Psychiatry</a:t>
            </a:r>
            <a:r>
              <a:rPr lang="en-GB" dirty="0"/>
              <a:t>, 22(5), pp. 433–456.</a:t>
            </a:r>
          </a:p>
          <a:p>
            <a:pPr marL="285750" indent="-285750">
              <a:buFont typeface="Arial" panose="020B0604020202020204" pitchFamily="34" charset="0"/>
              <a:buChar char="•"/>
            </a:pPr>
            <a:r>
              <a:rPr lang="en-GB" dirty="0"/>
              <a:t>Sroufe, L.A. et al. (2005) ‘Attachment and development: A prospective, longitudinal study’, </a:t>
            </a:r>
            <a:r>
              <a:rPr lang="en-GB" i="1" dirty="0"/>
              <a:t>Attachment &amp; Human Development</a:t>
            </a:r>
            <a:r>
              <a:rPr lang="en-GB" dirty="0"/>
              <a:t>, 7(4), pp. 349–367.</a:t>
            </a:r>
          </a:p>
          <a:p>
            <a:pPr marL="285750" indent="-285750">
              <a:buFont typeface="Arial" panose="020B0604020202020204" pitchFamily="34" charset="0"/>
              <a:buChar char="•"/>
            </a:pPr>
            <a:r>
              <a:rPr lang="en-GB" dirty="0"/>
              <a:t>Thompson, R.A. (2016) ‘Early attachment and later development’, in Cassidy, J. and Shaver, P.R. (eds.) </a:t>
            </a:r>
            <a:r>
              <a:rPr lang="en-GB" i="1" dirty="0"/>
              <a:t>Handbook of Attachment.</a:t>
            </a:r>
            <a:r>
              <a:rPr lang="en-GB" dirty="0"/>
              <a:t> 3rd </a:t>
            </a:r>
            <a:r>
              <a:rPr lang="en-GB" dirty="0" err="1"/>
              <a:t>edn</a:t>
            </a:r>
            <a:r>
              <a:rPr lang="en-GB" dirty="0"/>
              <a:t>. New York: Guilford Press.</a:t>
            </a:r>
          </a:p>
        </p:txBody>
      </p:sp>
    </p:spTree>
    <p:extLst>
      <p:ext uri="{BB962C8B-B14F-4D97-AF65-F5344CB8AC3E}">
        <p14:creationId xmlns:p14="http://schemas.microsoft.com/office/powerpoint/2010/main" val="339940629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1048</Words>
  <Application>Microsoft Office PowerPoint</Application>
  <PresentationFormat>Widescreen</PresentationFormat>
  <Paragraphs>64</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Aptos</vt:lpstr>
      <vt:lpstr>Aptos Display</vt:lpstr>
      <vt:lpstr>Arial</vt:lpstr>
      <vt:lpstr>Wingdings</vt:lpstr>
      <vt:lpstr>Office Theme</vt:lpstr>
      <vt:lpstr>Understanding and Supporting Early Childhood Development: Applying Bowlby’s Attachment Theory to Amira’s Case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BHATTI, ABDUL (UG)</dc:creator>
  <cp:lastModifiedBy>Mehreen Riaz</cp:lastModifiedBy>
  <cp:revision>9</cp:revision>
  <dcterms:created xsi:type="dcterms:W3CDTF">2025-11-06T20:27:51Z</dcterms:created>
  <dcterms:modified xsi:type="dcterms:W3CDTF">2025-11-16T11:29:49Z</dcterms:modified>
</cp:coreProperties>
</file>