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17068800" cy="9601200"/>
  <p:notesSz cx="6889750"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133600" y="1571308"/>
            <a:ext cx="12801600" cy="3342640"/>
          </a:xfrm>
        </p:spPr>
        <p:txBody>
          <a:bodyPr anchor="b"/>
          <a:lstStyle>
            <a:lvl1pPr algn="ctr">
              <a:defRPr sz="8400"/>
            </a:lvl1pPr>
          </a:lstStyle>
          <a:p>
            <a:r>
              <a:rPr lang="en-GB"/>
              <a:t>Click to edit Master title style</a:t>
            </a:r>
            <a:endParaRPr lang="en-US"/>
          </a:p>
        </p:txBody>
      </p:sp>
      <p:sp>
        <p:nvSpPr>
          <p:cNvPr id="3" name="Subtitle 2"/>
          <p:cNvSpPr>
            <a:spLocks noGrp="1"/>
          </p:cNvSpPr>
          <p:nvPr>
            <p:ph type="subTitle" idx="1"/>
          </p:nvPr>
        </p:nvSpPr>
        <p:spPr>
          <a:xfrm>
            <a:off x="2133600" y="5042853"/>
            <a:ext cx="128016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93E8D138-7253-49CF-828C-A6390704FD0B}"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2041109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3E8D138-7253-49CF-828C-A6390704FD0B}"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1858713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64590" y="2393634"/>
            <a:ext cx="14721840" cy="3993832"/>
          </a:xfrm>
        </p:spPr>
        <p:txBody>
          <a:bodyPr anchor="b"/>
          <a:lstStyle>
            <a:lvl1pPr>
              <a:defRPr sz="8400"/>
            </a:lvl1pPr>
          </a:lstStyle>
          <a:p>
            <a:r>
              <a:rPr lang="en-GB"/>
              <a:t>Click to edit Master title style</a:t>
            </a:r>
            <a:endParaRPr lang="en-US"/>
          </a:p>
        </p:txBody>
      </p:sp>
      <p:sp>
        <p:nvSpPr>
          <p:cNvPr id="3" name="Text Placeholder 2"/>
          <p:cNvSpPr>
            <a:spLocks noGrp="1"/>
          </p:cNvSpPr>
          <p:nvPr>
            <p:ph type="body" idx="1"/>
          </p:nvPr>
        </p:nvSpPr>
        <p:spPr>
          <a:xfrm>
            <a:off x="1164590" y="6425249"/>
            <a:ext cx="14721840" cy="2100262"/>
          </a:xfrm>
        </p:spPr>
        <p:txBody>
          <a:bodyPr/>
          <a:lstStyle>
            <a:lvl1pPr marL="0" indent="0">
              <a:buNone/>
              <a:defRPr sz="3360">
                <a:solidFill>
                  <a:schemeClr val="tx1">
                    <a:tint val="75000"/>
                  </a:schemeClr>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3E8D138-7253-49CF-828C-A6390704FD0B}"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16233553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73480" y="2555875"/>
            <a:ext cx="725424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8641080" y="2555875"/>
            <a:ext cx="725424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3E8D138-7253-49CF-828C-A6390704FD0B}" type="datetimeFigureOut">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1537443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75703" y="511176"/>
            <a:ext cx="14721840" cy="1855788"/>
          </a:xfrm>
        </p:spPr>
        <p:txBody>
          <a:bodyPr/>
          <a:lstStyle/>
          <a:p>
            <a:r>
              <a:rPr lang="en-GB"/>
              <a:t>Click to edit Master title style</a:t>
            </a:r>
            <a:endParaRPr lang="en-US"/>
          </a:p>
        </p:txBody>
      </p:sp>
      <p:sp>
        <p:nvSpPr>
          <p:cNvPr id="3" name="Text Placeholder 2"/>
          <p:cNvSpPr>
            <a:spLocks noGrp="1"/>
          </p:cNvSpPr>
          <p:nvPr>
            <p:ph type="body" idx="1"/>
          </p:nvPr>
        </p:nvSpPr>
        <p:spPr>
          <a:xfrm>
            <a:off x="1175704" y="2353628"/>
            <a:ext cx="7220902"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1175704" y="3507105"/>
            <a:ext cx="7220902"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8641080" y="2353628"/>
            <a:ext cx="7256463"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8641080" y="3507105"/>
            <a:ext cx="7256463"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93E8D138-7253-49CF-828C-A6390704FD0B}" type="datetimeFigureOut">
              <a:rPr lang="en-GB" smtClean="0"/>
              <a:t>28/09/2023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2812500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93E8D138-7253-49CF-828C-A6390704FD0B}" type="datetimeFigureOut">
              <a:rPr lang="en-GB" smtClean="0"/>
              <a:t>28/09/2023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1688257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E8D138-7253-49CF-828C-A6390704FD0B}" type="datetimeFigureOut">
              <a:rPr lang="en-GB" smtClean="0"/>
              <a:t>28/09/2023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3370114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5704" y="640080"/>
            <a:ext cx="5505132" cy="2240280"/>
          </a:xfrm>
        </p:spPr>
        <p:txBody>
          <a:bodyPr anchor="b"/>
          <a:lstStyle>
            <a:lvl1pPr>
              <a:defRPr sz="4480"/>
            </a:lvl1pPr>
          </a:lstStyle>
          <a:p>
            <a:r>
              <a:rPr lang="en-GB"/>
              <a:t>Click to edit Master title style</a:t>
            </a:r>
            <a:endParaRPr lang="en-US"/>
          </a:p>
        </p:txBody>
      </p:sp>
      <p:sp>
        <p:nvSpPr>
          <p:cNvPr id="3" name="Content Placeholder 2"/>
          <p:cNvSpPr>
            <a:spLocks noGrp="1"/>
          </p:cNvSpPr>
          <p:nvPr>
            <p:ph idx="1"/>
          </p:nvPr>
        </p:nvSpPr>
        <p:spPr>
          <a:xfrm>
            <a:off x="7256463" y="1382396"/>
            <a:ext cx="864108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75704" y="2880360"/>
            <a:ext cx="5505132"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93E8D138-7253-49CF-828C-A6390704FD0B}" type="datetimeFigureOut">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1157306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5704" y="640080"/>
            <a:ext cx="5505132" cy="2240280"/>
          </a:xfrm>
        </p:spPr>
        <p:txBody>
          <a:bodyPr anchor="b"/>
          <a:lstStyle>
            <a:lvl1pPr>
              <a:defRPr sz="4480"/>
            </a:lvl1pPr>
          </a:lstStyle>
          <a:p>
            <a:r>
              <a:rPr lang="en-GB"/>
              <a:t>Click to edit Master title style</a:t>
            </a:r>
            <a:endParaRPr lang="en-US"/>
          </a:p>
        </p:txBody>
      </p:sp>
      <p:sp>
        <p:nvSpPr>
          <p:cNvPr id="3" name="Picture Placeholder 2"/>
          <p:cNvSpPr>
            <a:spLocks noGrp="1" noChangeAspect="1"/>
          </p:cNvSpPr>
          <p:nvPr>
            <p:ph type="pic" idx="1"/>
          </p:nvPr>
        </p:nvSpPr>
        <p:spPr>
          <a:xfrm>
            <a:off x="7256463" y="1382396"/>
            <a:ext cx="864108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GB"/>
              <a:t>Click icon to add picture</a:t>
            </a:r>
            <a:endParaRPr lang="en-US"/>
          </a:p>
        </p:txBody>
      </p:sp>
      <p:sp>
        <p:nvSpPr>
          <p:cNvPr id="4" name="Text Placeholder 3"/>
          <p:cNvSpPr>
            <a:spLocks noGrp="1"/>
          </p:cNvSpPr>
          <p:nvPr>
            <p:ph type="body" sz="half" idx="2"/>
          </p:nvPr>
        </p:nvSpPr>
        <p:spPr>
          <a:xfrm>
            <a:off x="1175704" y="2880360"/>
            <a:ext cx="5505132"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93E8D138-7253-49CF-828C-A6390704FD0B}" type="datetimeFigureOut">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2532749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3E8D138-7253-49CF-828C-A6390704FD0B}"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315617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214860" y="511175"/>
            <a:ext cx="3680460" cy="8136573"/>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73480" y="511175"/>
            <a:ext cx="10828020" cy="813657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3E8D138-7253-49CF-828C-A6390704FD0B}"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66A3F-36DE-490D-80E2-60FEC9F520A4}" type="slidenum">
              <a:rPr lang="en-GB" smtClean="0"/>
              <a:t>‹#›</a:t>
            </a:fld>
            <a:endParaRPr lang="en-GB"/>
          </a:p>
        </p:txBody>
      </p:sp>
    </p:spTree>
    <p:extLst>
      <p:ext uri="{BB962C8B-B14F-4D97-AF65-F5344CB8AC3E}">
        <p14:creationId xmlns:p14="http://schemas.microsoft.com/office/powerpoint/2010/main" val="3284031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73480" y="511176"/>
            <a:ext cx="14721840" cy="185578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173480" y="2555875"/>
            <a:ext cx="14721840" cy="60918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173480" y="8898891"/>
            <a:ext cx="384048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93E8D138-7253-49CF-828C-A6390704FD0B}" type="datetimeFigureOut">
              <a:rPr lang="en-GB" smtClean="0"/>
              <a:t>28/09/2023</a:t>
            </a:fld>
            <a:endParaRPr lang="en-GB"/>
          </a:p>
        </p:txBody>
      </p:sp>
      <p:sp>
        <p:nvSpPr>
          <p:cNvPr id="5" name="Footer Placeholder 4"/>
          <p:cNvSpPr>
            <a:spLocks noGrp="1"/>
          </p:cNvSpPr>
          <p:nvPr>
            <p:ph type="ftr" sz="quarter" idx="3"/>
          </p:nvPr>
        </p:nvSpPr>
        <p:spPr>
          <a:xfrm>
            <a:off x="5654040" y="8898891"/>
            <a:ext cx="576072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2054840" y="8898891"/>
            <a:ext cx="384048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51C66A3F-36DE-490D-80E2-60FEC9F520A4}" type="slidenum">
              <a:rPr lang="en-GB" smtClean="0"/>
              <a:t>‹#›</a:t>
            </a:fld>
            <a:endParaRPr lang="en-GB"/>
          </a:p>
        </p:txBody>
      </p:sp>
    </p:spTree>
    <p:extLst>
      <p:ext uri="{BB962C8B-B14F-4D97-AF65-F5344CB8AC3E}">
        <p14:creationId xmlns:p14="http://schemas.microsoft.com/office/powerpoint/2010/main" val="2735334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E30D0B4-62F1-9A9A-D197-8C67B9F5FA75}"/>
              </a:ext>
            </a:extLst>
          </p:cNvPr>
          <p:cNvSpPr txBox="1"/>
          <p:nvPr/>
        </p:nvSpPr>
        <p:spPr>
          <a:xfrm>
            <a:off x="12550341" y="451295"/>
            <a:ext cx="2880365" cy="461665"/>
          </a:xfrm>
          <a:prstGeom prst="rect">
            <a:avLst/>
          </a:prstGeom>
          <a:noFill/>
        </p:spPr>
        <p:txBody>
          <a:bodyPr wrap="square">
            <a:spAutoFit/>
          </a:bodyPr>
          <a:lstStyle/>
          <a:p>
            <a:r>
              <a:rPr lang="en-US" sz="2400">
                <a:solidFill>
                  <a:srgbClr val="111540"/>
                </a:solidFill>
                <a:latin typeface="Text Me One"/>
              </a:rPr>
              <a:t>ECEY4008</a:t>
            </a:r>
            <a:endParaRPr lang="en-GB" sz="2400"/>
          </a:p>
        </p:txBody>
      </p:sp>
      <p:sp>
        <p:nvSpPr>
          <p:cNvPr id="14" name="Freeform 15">
            <a:extLst>
              <a:ext uri="{FF2B5EF4-FFF2-40B4-BE49-F238E27FC236}">
                <a16:creationId xmlns:a16="http://schemas.microsoft.com/office/drawing/2014/main" id="{EB660564-6A11-2601-D3E0-B63653A04B2E}"/>
              </a:ext>
            </a:extLst>
          </p:cNvPr>
          <p:cNvSpPr/>
          <p:nvPr/>
        </p:nvSpPr>
        <p:spPr>
          <a:xfrm>
            <a:off x="18566" y="1692869"/>
            <a:ext cx="17061650" cy="7819206"/>
          </a:xfrm>
          <a:custGeom>
            <a:avLst/>
            <a:gdLst/>
            <a:ahLst/>
            <a:cxnLst/>
            <a:rect l="l" t="t" r="r" b="b"/>
            <a:pathLst>
              <a:path w="4187741" h="741274">
                <a:moveTo>
                  <a:pt x="18591" y="0"/>
                </a:moveTo>
                <a:lnTo>
                  <a:pt x="4169151" y="0"/>
                </a:lnTo>
                <a:cubicBezTo>
                  <a:pt x="4174081" y="0"/>
                  <a:pt x="4178810" y="1959"/>
                  <a:pt x="4182296" y="5445"/>
                </a:cubicBezTo>
                <a:cubicBezTo>
                  <a:pt x="4185782" y="8932"/>
                  <a:pt x="4187741" y="13660"/>
                  <a:pt x="4187741" y="18591"/>
                </a:cubicBezTo>
                <a:lnTo>
                  <a:pt x="4187741" y="722683"/>
                </a:lnTo>
                <a:cubicBezTo>
                  <a:pt x="4187741" y="727614"/>
                  <a:pt x="4185782" y="732342"/>
                  <a:pt x="4182296" y="735829"/>
                </a:cubicBezTo>
                <a:cubicBezTo>
                  <a:pt x="4178810" y="739315"/>
                  <a:pt x="4174081" y="741274"/>
                  <a:pt x="4169151" y="741274"/>
                </a:cubicBezTo>
                <a:lnTo>
                  <a:pt x="18591" y="741274"/>
                </a:lnTo>
                <a:cubicBezTo>
                  <a:pt x="13660" y="741274"/>
                  <a:pt x="8932" y="739315"/>
                  <a:pt x="5445" y="735829"/>
                </a:cubicBezTo>
                <a:cubicBezTo>
                  <a:pt x="1959" y="732342"/>
                  <a:pt x="0" y="727614"/>
                  <a:pt x="0" y="722683"/>
                </a:cubicBezTo>
                <a:lnTo>
                  <a:pt x="0" y="18591"/>
                </a:lnTo>
                <a:cubicBezTo>
                  <a:pt x="0" y="13660"/>
                  <a:pt x="1959" y="8932"/>
                  <a:pt x="5445" y="5445"/>
                </a:cubicBezTo>
                <a:cubicBezTo>
                  <a:pt x="8932" y="1959"/>
                  <a:pt x="13660" y="0"/>
                  <a:pt x="18591" y="0"/>
                </a:cubicBezTo>
                <a:close/>
              </a:path>
            </a:pathLst>
          </a:custGeom>
          <a:solidFill>
            <a:srgbClr val="A8A7A9"/>
          </a:solidFill>
        </p:spPr>
        <p:txBody>
          <a:bodyPr numCol="4" spcCol="216000"/>
          <a:lstStyle/>
          <a:p>
            <a:endParaRPr lang="en-US" sz="5400">
              <a:latin typeface="Text Me One"/>
            </a:endParaRPr>
          </a:p>
          <a:p>
            <a:pPr algn="just"/>
            <a:endParaRPr lang="en-US" sz="1200">
              <a:latin typeface="Text Me One"/>
            </a:endParaRPr>
          </a:p>
          <a:p>
            <a:pPr marL="304792" algn="r">
              <a:spcAft>
                <a:spcPts val="1067"/>
              </a:spcAft>
            </a:pPr>
            <a:endParaRPr lang="en-GB" sz="1200">
              <a:latin typeface="Text Me One"/>
              <a:ea typeface="Calibri" panose="020F0502020204030204" pitchFamily="34" charset="0"/>
              <a:cs typeface="Calibri" panose="020F0502020204030204" pitchFamily="34" charset="0"/>
            </a:endParaRPr>
          </a:p>
          <a:p>
            <a:pPr marL="304792" algn="r">
              <a:spcAft>
                <a:spcPts val="1067"/>
              </a:spcAft>
            </a:pPr>
            <a:endParaRPr lang="en-GB" sz="1200">
              <a:latin typeface="Text Me One"/>
              <a:ea typeface="Calibri" panose="020F0502020204030204" pitchFamily="34" charset="0"/>
              <a:cs typeface="Calibri" panose="020F0502020204030204" pitchFamily="34" charset="0"/>
            </a:endParaRPr>
          </a:p>
          <a:p>
            <a:pPr marL="304792" algn="r">
              <a:spcAft>
                <a:spcPts val="1067"/>
              </a:spcAft>
            </a:pPr>
            <a:endParaRPr lang="en-US" sz="1200">
              <a:latin typeface="Text Me One"/>
              <a:ea typeface="Calibri" panose="020F0502020204030204" pitchFamily="34" charset="0"/>
              <a:cs typeface="Calibri" panose="020F0502020204030204" pitchFamily="34" charset="0"/>
            </a:endParaRPr>
          </a:p>
          <a:p>
            <a:pPr marL="304792" algn="r">
              <a:spcAft>
                <a:spcPts val="1067"/>
              </a:spcAft>
            </a:pPr>
            <a:endParaRPr lang="en-US" sz="1200">
              <a:latin typeface="Text Me One"/>
              <a:ea typeface="Calibri" panose="020F0502020204030204" pitchFamily="34" charset="0"/>
              <a:cs typeface="Calibri" panose="020F0502020204030204" pitchFamily="34" charset="0"/>
            </a:endParaRPr>
          </a:p>
          <a:p>
            <a:pPr marL="304792" algn="r">
              <a:spcAft>
                <a:spcPts val="1067"/>
              </a:spcAft>
            </a:pPr>
            <a:endParaRPr lang="en-US" sz="1200">
              <a:latin typeface="Text Me One"/>
              <a:ea typeface="Calibri" panose="020F0502020204030204" pitchFamily="34" charset="0"/>
              <a:cs typeface="Calibri" panose="020F0502020204030204" pitchFamily="34" charset="0"/>
            </a:endParaRPr>
          </a:p>
          <a:p>
            <a:pPr marL="304792" algn="r">
              <a:spcAft>
                <a:spcPts val="1067"/>
              </a:spcAft>
            </a:pPr>
            <a:endParaRPr lang="en-GB" sz="1200">
              <a:latin typeface="Text Me One"/>
              <a:ea typeface="Calibri" panose="020F0502020204030204" pitchFamily="34" charset="0"/>
              <a:cs typeface="Times New Roman" panose="02020603050405020304" pitchFamily="18" charset="0"/>
            </a:endParaRPr>
          </a:p>
        </p:txBody>
      </p:sp>
      <p:sp>
        <p:nvSpPr>
          <p:cNvPr id="4" name="Freeform 17">
            <a:extLst>
              <a:ext uri="{FF2B5EF4-FFF2-40B4-BE49-F238E27FC236}">
                <a16:creationId xmlns:a16="http://schemas.microsoft.com/office/drawing/2014/main" id="{BD9A31A8-F061-2802-A657-8E09F95D5DD3}"/>
              </a:ext>
            </a:extLst>
          </p:cNvPr>
          <p:cNvSpPr/>
          <p:nvPr/>
        </p:nvSpPr>
        <p:spPr>
          <a:xfrm>
            <a:off x="-39983" y="79267"/>
            <a:ext cx="6564086" cy="2202132"/>
          </a:xfrm>
          <a:custGeom>
            <a:avLst/>
            <a:gdLst/>
            <a:ahLst/>
            <a:cxnLst/>
            <a:rect l="l" t="t" r="r" b="b"/>
            <a:pathLst>
              <a:path w="6465718" h="4645516">
                <a:moveTo>
                  <a:pt x="0" y="0"/>
                </a:moveTo>
                <a:lnTo>
                  <a:pt x="6465718" y="0"/>
                </a:lnTo>
                <a:lnTo>
                  <a:pt x="6465718" y="4645516"/>
                </a:lnTo>
                <a:lnTo>
                  <a:pt x="0" y="4645516"/>
                </a:lnTo>
                <a:lnTo>
                  <a:pt x="0" y="0"/>
                </a:lnTo>
                <a:close/>
              </a:path>
            </a:pathLst>
          </a:custGeom>
          <a:blipFill>
            <a:blip r:embed="rId2"/>
            <a:stretch>
              <a:fillRect l="-7444" t="-1312" b="-1312"/>
            </a:stretch>
          </a:blipFill>
        </p:spPr>
        <p:txBody>
          <a:bodyPr/>
          <a:lstStyle/>
          <a:p>
            <a:endParaRPr lang="en-GB" sz="1867"/>
          </a:p>
        </p:txBody>
      </p:sp>
      <p:sp>
        <p:nvSpPr>
          <p:cNvPr id="7" name="TextBox 20">
            <a:extLst>
              <a:ext uri="{FF2B5EF4-FFF2-40B4-BE49-F238E27FC236}">
                <a16:creationId xmlns:a16="http://schemas.microsoft.com/office/drawing/2014/main" id="{344E77B0-F497-0516-051D-089AFB57173E}"/>
              </a:ext>
            </a:extLst>
          </p:cNvPr>
          <p:cNvSpPr txBox="1"/>
          <p:nvPr/>
        </p:nvSpPr>
        <p:spPr>
          <a:xfrm>
            <a:off x="1751109" y="-230939"/>
            <a:ext cx="16699132" cy="883832"/>
          </a:xfrm>
          <a:prstGeom prst="rect">
            <a:avLst/>
          </a:prstGeom>
        </p:spPr>
        <p:txBody>
          <a:bodyPr wrap="square" lIns="0" tIns="0" rIns="0" bIns="0" rtlCol="0" anchor="t">
            <a:spAutoFit/>
          </a:bodyPr>
          <a:lstStyle/>
          <a:p>
            <a:pPr algn="ctr">
              <a:lnSpc>
                <a:spcPts val="7473"/>
              </a:lnSpc>
            </a:pPr>
            <a:r>
              <a:rPr lang="en-US" sz="4800">
                <a:solidFill>
                  <a:srgbClr val="111540"/>
                </a:solidFill>
                <a:latin typeface="Text Me One"/>
              </a:rPr>
              <a:t>Developing Effective Study Skills </a:t>
            </a:r>
          </a:p>
        </p:txBody>
      </p:sp>
      <p:sp>
        <p:nvSpPr>
          <p:cNvPr id="10" name="TextBox 25">
            <a:extLst>
              <a:ext uri="{FF2B5EF4-FFF2-40B4-BE49-F238E27FC236}">
                <a16:creationId xmlns:a16="http://schemas.microsoft.com/office/drawing/2014/main" id="{404E5AC1-9A69-7FDF-5A8D-143BD80FD516}"/>
              </a:ext>
            </a:extLst>
          </p:cNvPr>
          <p:cNvSpPr txBox="1"/>
          <p:nvPr/>
        </p:nvSpPr>
        <p:spPr>
          <a:xfrm>
            <a:off x="4272972" y="799139"/>
            <a:ext cx="14200299" cy="685444"/>
          </a:xfrm>
          <a:prstGeom prst="rect">
            <a:avLst/>
          </a:prstGeom>
        </p:spPr>
        <p:txBody>
          <a:bodyPr wrap="square" lIns="0" tIns="0" rIns="0" bIns="0" rtlCol="0" anchor="t">
            <a:spAutoFit/>
          </a:bodyPr>
          <a:lstStyle/>
          <a:p>
            <a:pPr algn="ctr">
              <a:lnSpc>
                <a:spcPts val="6000"/>
              </a:lnSpc>
            </a:pPr>
            <a:r>
              <a:rPr lang="en-US" sz="3200">
                <a:solidFill>
                  <a:srgbClr val="111540"/>
                </a:solidFill>
                <a:latin typeface="Text Me One"/>
              </a:rPr>
              <a:t>Understanding Plagiarism and The Academic Skills To Avoid It!</a:t>
            </a:r>
          </a:p>
        </p:txBody>
      </p:sp>
      <p:pic>
        <p:nvPicPr>
          <p:cNvPr id="15" name="Picture 14" descr="FIGURE 3: REFERENCING INTERNET SOURCES (Williams and Davis, 2017. p.120)">
            <a:extLst>
              <a:ext uri="{FF2B5EF4-FFF2-40B4-BE49-F238E27FC236}">
                <a16:creationId xmlns:a16="http://schemas.microsoft.com/office/drawing/2014/main" id="{0594DAB5-B023-F200-6381-AA50A536B1A1}"/>
              </a:ext>
            </a:extLst>
          </p:cNvPr>
          <p:cNvPicPr>
            <a:picLocks noChangeAspect="1"/>
          </p:cNvPicPr>
          <p:nvPr/>
        </p:nvPicPr>
        <p:blipFill>
          <a:blip r:embed="rId3"/>
          <a:stretch>
            <a:fillRect/>
          </a:stretch>
        </p:blipFill>
        <p:spPr>
          <a:xfrm>
            <a:off x="13680864" y="6188078"/>
            <a:ext cx="2684827" cy="1710395"/>
          </a:xfrm>
          <a:prstGeom prst="rect">
            <a:avLst/>
          </a:prstGeom>
        </p:spPr>
      </p:pic>
      <p:sp>
        <p:nvSpPr>
          <p:cNvPr id="18" name="TextBox 23">
            <a:extLst>
              <a:ext uri="{FF2B5EF4-FFF2-40B4-BE49-F238E27FC236}">
                <a16:creationId xmlns:a16="http://schemas.microsoft.com/office/drawing/2014/main" id="{7D45149A-080F-92B9-4D27-D8400F28E336}"/>
              </a:ext>
            </a:extLst>
          </p:cNvPr>
          <p:cNvSpPr txBox="1"/>
          <p:nvPr/>
        </p:nvSpPr>
        <p:spPr>
          <a:xfrm>
            <a:off x="5541496" y="8829385"/>
            <a:ext cx="6015790" cy="727379"/>
          </a:xfrm>
          <a:prstGeom prst="rect">
            <a:avLst/>
          </a:prstGeom>
        </p:spPr>
        <p:txBody>
          <a:bodyPr wrap="square" lIns="0" tIns="0" rIns="0" bIns="0" rtlCol="0" anchor="t">
            <a:spAutoFit/>
          </a:bodyPr>
          <a:lstStyle/>
          <a:p>
            <a:pPr algn="ctr">
              <a:lnSpc>
                <a:spcPts val="3013"/>
              </a:lnSpc>
            </a:pPr>
            <a:r>
              <a:rPr lang="en-US" sz="1600">
                <a:solidFill>
                  <a:srgbClr val="111540"/>
                </a:solidFill>
                <a:latin typeface="Text Me One"/>
              </a:rPr>
              <a:t>Kristina Grady ID: 1201744</a:t>
            </a:r>
          </a:p>
          <a:p>
            <a:pPr algn="ctr">
              <a:lnSpc>
                <a:spcPts val="3013"/>
              </a:lnSpc>
            </a:pPr>
            <a:r>
              <a:rPr lang="en-US" sz="1600">
                <a:solidFill>
                  <a:srgbClr val="111540"/>
                </a:solidFill>
                <a:latin typeface="Text Me One"/>
              </a:rPr>
              <a:t>BA2 Early Years Education and Care (Practitioner Status)</a:t>
            </a:r>
          </a:p>
        </p:txBody>
      </p:sp>
      <p:sp>
        <p:nvSpPr>
          <p:cNvPr id="26" name="TextBox 24">
            <a:extLst>
              <a:ext uri="{FF2B5EF4-FFF2-40B4-BE49-F238E27FC236}">
                <a16:creationId xmlns:a16="http://schemas.microsoft.com/office/drawing/2014/main" id="{C7371C07-17BF-5CED-0D55-9C3FE52E5A5A}"/>
              </a:ext>
            </a:extLst>
          </p:cNvPr>
          <p:cNvSpPr txBox="1"/>
          <p:nvPr/>
        </p:nvSpPr>
        <p:spPr>
          <a:xfrm>
            <a:off x="1317707" y="2034578"/>
            <a:ext cx="2915218" cy="606320"/>
          </a:xfrm>
          <a:prstGeom prst="rect">
            <a:avLst/>
          </a:prstGeom>
        </p:spPr>
        <p:txBody>
          <a:bodyPr wrap="square" lIns="0" tIns="0" rIns="0" bIns="0" rtlCol="0" anchor="t">
            <a:spAutoFit/>
          </a:bodyPr>
          <a:lstStyle/>
          <a:p>
            <a:pPr>
              <a:lnSpc>
                <a:spcPts val="5607"/>
              </a:lnSpc>
            </a:pPr>
            <a:r>
              <a:rPr lang="en-US" sz="2000" b="1">
                <a:solidFill>
                  <a:srgbClr val="FFFFFF"/>
                </a:solidFill>
                <a:latin typeface="Text Me One Bold"/>
              </a:rPr>
              <a:t>Plagiarism...What is it?</a:t>
            </a:r>
          </a:p>
        </p:txBody>
      </p:sp>
      <p:sp>
        <p:nvSpPr>
          <p:cNvPr id="3" name="TextBox 2">
            <a:extLst>
              <a:ext uri="{FF2B5EF4-FFF2-40B4-BE49-F238E27FC236}">
                <a16:creationId xmlns:a16="http://schemas.microsoft.com/office/drawing/2014/main" id="{24DE44B5-61C8-247A-3ED3-9D4EF792D2ED}"/>
              </a:ext>
            </a:extLst>
          </p:cNvPr>
          <p:cNvSpPr txBox="1"/>
          <p:nvPr/>
        </p:nvSpPr>
        <p:spPr>
          <a:xfrm>
            <a:off x="1432655" y="4662100"/>
            <a:ext cx="4645590" cy="276999"/>
          </a:xfrm>
          <a:prstGeom prst="rect">
            <a:avLst/>
          </a:prstGeom>
          <a:noFill/>
        </p:spPr>
        <p:txBody>
          <a:bodyPr wrap="square">
            <a:spAutoFit/>
          </a:bodyPr>
          <a:lstStyle/>
          <a:p>
            <a:pPr marL="304792">
              <a:spcAft>
                <a:spcPts val="1067"/>
              </a:spcAft>
            </a:pPr>
            <a:endParaRPr lang="en-GB" sz="1200">
              <a:latin typeface="Text Me One"/>
              <a:ea typeface="Calibri" panose="020F0502020204030204" pitchFamily="34" charset="0"/>
              <a:cs typeface="Times New Roman" panose="02020603050405020304" pitchFamily="18" charset="0"/>
            </a:endParaRPr>
          </a:p>
        </p:txBody>
      </p:sp>
      <p:pic>
        <p:nvPicPr>
          <p:cNvPr id="17" name="Picture 16">
            <a:extLst>
              <a:ext uri="{FF2B5EF4-FFF2-40B4-BE49-F238E27FC236}">
                <a16:creationId xmlns:a16="http://schemas.microsoft.com/office/drawing/2014/main" id="{1ECF5A1E-9E9C-AAF0-FB90-2422E3DF9912}"/>
              </a:ext>
            </a:extLst>
          </p:cNvPr>
          <p:cNvPicPr>
            <a:picLocks noChangeAspect="1"/>
          </p:cNvPicPr>
          <p:nvPr/>
        </p:nvPicPr>
        <p:blipFill>
          <a:blip r:embed="rId4"/>
          <a:stretch>
            <a:fillRect/>
          </a:stretch>
        </p:blipFill>
        <p:spPr>
          <a:xfrm>
            <a:off x="13680864" y="1801349"/>
            <a:ext cx="2684827" cy="1466135"/>
          </a:xfrm>
          <a:prstGeom prst="rect">
            <a:avLst/>
          </a:prstGeom>
        </p:spPr>
      </p:pic>
      <p:pic>
        <p:nvPicPr>
          <p:cNvPr id="16" name="Picture 15">
            <a:extLst>
              <a:ext uri="{FF2B5EF4-FFF2-40B4-BE49-F238E27FC236}">
                <a16:creationId xmlns:a16="http://schemas.microsoft.com/office/drawing/2014/main" id="{B758A71F-4691-9479-A6E8-4B711342EA48}"/>
              </a:ext>
            </a:extLst>
          </p:cNvPr>
          <p:cNvPicPr>
            <a:picLocks noChangeAspect="1"/>
          </p:cNvPicPr>
          <p:nvPr/>
        </p:nvPicPr>
        <p:blipFill>
          <a:blip r:embed="rId5"/>
          <a:stretch>
            <a:fillRect/>
          </a:stretch>
        </p:blipFill>
        <p:spPr>
          <a:xfrm>
            <a:off x="13680864" y="3948173"/>
            <a:ext cx="2684827" cy="1711231"/>
          </a:xfrm>
          <a:prstGeom prst="rect">
            <a:avLst/>
          </a:prstGeom>
        </p:spPr>
      </p:pic>
      <p:sp>
        <p:nvSpPr>
          <p:cNvPr id="29" name="TextBox 19">
            <a:extLst>
              <a:ext uri="{FF2B5EF4-FFF2-40B4-BE49-F238E27FC236}">
                <a16:creationId xmlns:a16="http://schemas.microsoft.com/office/drawing/2014/main" id="{D615863A-F933-E5E7-E9B6-8872C538BFCB}"/>
              </a:ext>
            </a:extLst>
          </p:cNvPr>
          <p:cNvSpPr txBox="1"/>
          <p:nvPr/>
        </p:nvSpPr>
        <p:spPr>
          <a:xfrm>
            <a:off x="187542" y="5407672"/>
            <a:ext cx="3127135" cy="780406"/>
          </a:xfrm>
          <a:prstGeom prst="rect">
            <a:avLst/>
          </a:prstGeom>
        </p:spPr>
        <p:txBody>
          <a:bodyPr wrap="square" lIns="0" tIns="0" rIns="0" bIns="0" rtlCol="0" anchor="t">
            <a:spAutoFit/>
          </a:bodyPr>
          <a:lstStyle/>
          <a:p>
            <a:pPr>
              <a:lnSpc>
                <a:spcPts val="6007"/>
              </a:lnSpc>
            </a:pPr>
            <a:r>
              <a:rPr lang="en-US" sz="6007">
                <a:solidFill>
                  <a:srgbClr val="111540"/>
                </a:solidFill>
                <a:latin typeface="Text Me One"/>
              </a:rPr>
              <a:t> </a:t>
            </a:r>
          </a:p>
        </p:txBody>
      </p:sp>
      <p:sp>
        <p:nvSpPr>
          <p:cNvPr id="30" name="TextBox 24">
            <a:extLst>
              <a:ext uri="{FF2B5EF4-FFF2-40B4-BE49-F238E27FC236}">
                <a16:creationId xmlns:a16="http://schemas.microsoft.com/office/drawing/2014/main" id="{3D4C2F55-E2C5-804F-2EEA-9BDB414B6218}"/>
              </a:ext>
            </a:extLst>
          </p:cNvPr>
          <p:cNvSpPr txBox="1"/>
          <p:nvPr/>
        </p:nvSpPr>
        <p:spPr>
          <a:xfrm>
            <a:off x="5907911" y="1875137"/>
            <a:ext cx="2915218" cy="606320"/>
          </a:xfrm>
          <a:prstGeom prst="rect">
            <a:avLst/>
          </a:prstGeom>
        </p:spPr>
        <p:txBody>
          <a:bodyPr wrap="square" lIns="0" tIns="0" rIns="0" bIns="0" rtlCol="0" anchor="t">
            <a:spAutoFit/>
          </a:bodyPr>
          <a:lstStyle/>
          <a:p>
            <a:pPr>
              <a:lnSpc>
                <a:spcPts val="5607"/>
              </a:lnSpc>
            </a:pPr>
            <a:r>
              <a:rPr lang="en-US" sz="2000" b="1">
                <a:solidFill>
                  <a:srgbClr val="FFFFFF"/>
                </a:solidFill>
                <a:latin typeface="Text Me One Bold"/>
              </a:rPr>
              <a:t>How to avoid it</a:t>
            </a:r>
          </a:p>
        </p:txBody>
      </p:sp>
      <p:sp>
        <p:nvSpPr>
          <p:cNvPr id="2" name="TextBox 1">
            <a:extLst>
              <a:ext uri="{FF2B5EF4-FFF2-40B4-BE49-F238E27FC236}">
                <a16:creationId xmlns:a16="http://schemas.microsoft.com/office/drawing/2014/main" id="{7C436549-9D29-9082-54AB-03948A1DE30D}"/>
              </a:ext>
            </a:extLst>
          </p:cNvPr>
          <p:cNvSpPr txBox="1"/>
          <p:nvPr/>
        </p:nvSpPr>
        <p:spPr>
          <a:xfrm>
            <a:off x="766444" y="2142855"/>
            <a:ext cx="3785086" cy="4585871"/>
          </a:xfrm>
          <a:prstGeom prst="rect">
            <a:avLst/>
          </a:prstGeom>
          <a:noFill/>
          <a:ln w="38100" cap="rnd">
            <a:solidFill>
              <a:schemeClr val="bg1"/>
            </a:solidFill>
          </a:ln>
          <a:effectLst>
            <a:softEdge rad="0"/>
          </a:effectLst>
        </p:spPr>
        <p:txBody>
          <a:bodyPr wrap="square" rtlCol="0">
            <a:spAutoFit/>
          </a:bodyPr>
          <a:lstStyle/>
          <a:p>
            <a:endParaRPr lang="en-US" sz="1800">
              <a:latin typeface="Text Me One"/>
            </a:endParaRPr>
          </a:p>
          <a:p>
            <a:pPr algn="just"/>
            <a:endParaRPr lang="en-GB" sz="1800">
              <a:latin typeface="Text Me One"/>
            </a:endParaRPr>
          </a:p>
          <a:p>
            <a:pPr algn="just"/>
            <a:r>
              <a:rPr lang="en-GB" sz="1600">
                <a:latin typeface="Text Me One"/>
              </a:rPr>
              <a:t>“Plagiarism means kidnapping” (Burns and Sinfield, 2022. p. 72).</a:t>
            </a:r>
          </a:p>
          <a:p>
            <a:pPr algn="just"/>
            <a:endParaRPr lang="en-GB" sz="1600">
              <a:latin typeface="Text Me One"/>
            </a:endParaRPr>
          </a:p>
          <a:p>
            <a:pPr algn="just"/>
            <a:r>
              <a:rPr lang="en-GB" sz="1600">
                <a:latin typeface="Text Me One"/>
              </a:rPr>
              <a:t>The</a:t>
            </a:r>
            <a:r>
              <a:rPr lang="en-US" sz="1600">
                <a:latin typeface="Text Me One"/>
              </a:rPr>
              <a:t> improper use of someone else's work or ideas without giving due credit is known as plagiarism (Burns and Sinfield, 2022). It would be presumptuous to believe that plagiarism is restricted to the written text, it also includes any visual, audio, and electronic sources used including both published and unpublished (Pears and Shields, 2022). </a:t>
            </a:r>
          </a:p>
          <a:p>
            <a:pPr algn="just"/>
            <a:r>
              <a:rPr lang="en-US" sz="1600">
                <a:latin typeface="Text Me One"/>
              </a:rPr>
              <a:t>The repercussions of plagiarism can be severe ranging from failing the course to losing a degree entirely (Burns and Sinfield, 2022). </a:t>
            </a:r>
          </a:p>
        </p:txBody>
      </p:sp>
      <p:sp>
        <p:nvSpPr>
          <p:cNvPr id="5" name="TextBox 4">
            <a:extLst>
              <a:ext uri="{FF2B5EF4-FFF2-40B4-BE49-F238E27FC236}">
                <a16:creationId xmlns:a16="http://schemas.microsoft.com/office/drawing/2014/main" id="{EBFF91BB-9548-4503-1E1A-B42F7810B979}"/>
              </a:ext>
            </a:extLst>
          </p:cNvPr>
          <p:cNvSpPr txBox="1"/>
          <p:nvPr/>
        </p:nvSpPr>
        <p:spPr>
          <a:xfrm>
            <a:off x="4878165" y="2134463"/>
            <a:ext cx="4292469" cy="4593565"/>
          </a:xfrm>
          <a:prstGeom prst="rect">
            <a:avLst/>
          </a:prstGeom>
          <a:noFill/>
          <a:ln w="38100">
            <a:solidFill>
              <a:schemeClr val="bg1"/>
            </a:solidFill>
          </a:ln>
        </p:spPr>
        <p:txBody>
          <a:bodyPr wrap="square" rtlCol="0">
            <a:spAutoFit/>
          </a:bodyPr>
          <a:lstStyle/>
          <a:p>
            <a:pPr marL="304792" algn="r">
              <a:spcAft>
                <a:spcPts val="1067"/>
              </a:spcAft>
            </a:pPr>
            <a:endParaRPr lang="en-US" sz="1400">
              <a:latin typeface="Text Me One"/>
              <a:ea typeface="Calibri" panose="020F0502020204030204" pitchFamily="34" charset="0"/>
              <a:cs typeface="Calibri" panose="020F0502020204030204" pitchFamily="34" charset="0"/>
            </a:endParaRPr>
          </a:p>
          <a:p>
            <a:pPr algn="just">
              <a:spcAft>
                <a:spcPts val="800"/>
              </a:spcAft>
            </a:pPr>
            <a:r>
              <a:rPr lang="en-GB" sz="1600">
                <a:effectLst/>
                <a:latin typeface="Text Me One"/>
                <a:ea typeface="Calibri" panose="020F0502020204030204" pitchFamily="34" charset="0"/>
                <a:cs typeface="Times New Roman" panose="02020603050405020304" pitchFamily="18" charset="0"/>
              </a:rPr>
              <a:t>One way to avoid plagiarism is by referring to the referencing guide provided by the university, as each university will have its own guidelines. Additionally, it is important to rephrase the content and use a different sentence structure from the original. This is referred to as paraphrasing (</a:t>
            </a:r>
            <a:r>
              <a:rPr lang="en-GB" sz="1600">
                <a:latin typeface="Text Me One"/>
                <a:ea typeface="Calibri" panose="020F0502020204030204" pitchFamily="34" charset="0"/>
                <a:cs typeface="Times New Roman" panose="02020603050405020304" pitchFamily="18" charset="0"/>
              </a:rPr>
              <a:t>P</a:t>
            </a:r>
            <a:r>
              <a:rPr lang="en-GB" sz="1600">
                <a:effectLst/>
                <a:latin typeface="Text Me One"/>
                <a:ea typeface="Calibri" panose="020F0502020204030204" pitchFamily="34" charset="0"/>
                <a:cs typeface="Times New Roman" panose="02020603050405020304" pitchFamily="18" charset="0"/>
              </a:rPr>
              <a:t>ears and Shields, 2022). </a:t>
            </a:r>
          </a:p>
          <a:p>
            <a:pPr algn="just">
              <a:spcAft>
                <a:spcPts val="800"/>
              </a:spcAft>
            </a:pPr>
            <a:r>
              <a:rPr lang="en-GB" sz="1600">
                <a:effectLst/>
                <a:latin typeface="Text Me One"/>
                <a:ea typeface="Calibri" panose="020F0502020204030204" pitchFamily="34" charset="0"/>
                <a:cs typeface="Times New Roman" panose="02020603050405020304" pitchFamily="18" charset="0"/>
              </a:rPr>
              <a:t>To paraphrase is </a:t>
            </a:r>
            <a:r>
              <a:rPr lang="en-GB" sz="1600" i="1">
                <a:effectLst/>
                <a:latin typeface="Text Me One"/>
                <a:ea typeface="Calibri" panose="020F0502020204030204" pitchFamily="34" charset="0"/>
                <a:cs typeface="Times New Roman" panose="02020603050405020304" pitchFamily="18" charset="0"/>
              </a:rPr>
              <a:t>“a restating of someone else’s thoughts or ideas in your own words” </a:t>
            </a:r>
            <a:r>
              <a:rPr lang="en-GB" sz="1600">
                <a:effectLst/>
                <a:latin typeface="Text Me One"/>
                <a:ea typeface="Calibri" panose="020F0502020204030204" pitchFamily="34" charset="0"/>
                <a:cs typeface="Times New Roman" panose="02020603050405020304" pitchFamily="18" charset="0"/>
              </a:rPr>
              <a:t>(Pears and Shields, 2022. p.267). </a:t>
            </a:r>
          </a:p>
          <a:p>
            <a:r>
              <a:rPr lang="en-GB" sz="1600">
                <a:solidFill>
                  <a:srgbClr val="000000"/>
                </a:solidFill>
                <a:effectLst/>
                <a:latin typeface="Text Me One"/>
                <a:ea typeface="Calibri" panose="020F0502020204030204" pitchFamily="34" charset="0"/>
                <a:cs typeface="Times New Roman" panose="02020603050405020304" pitchFamily="18" charset="0"/>
              </a:rPr>
              <a:t>According to Cottrell (2019), it is crucial to demonstrate confidence when presenting information, accurately recording the sources of your information as you make notes by highlighting them when note-taking as this will ensure that a thorough reference list is included.</a:t>
            </a:r>
            <a:endParaRPr lang="en-GB" sz="1600">
              <a:effectLst/>
              <a:latin typeface="Text Me One"/>
              <a:ea typeface="Calibri" panose="020F0502020204030204" pitchFamily="34" charset="0"/>
              <a:cs typeface="Times New Roman" panose="02020603050405020304" pitchFamily="18" charset="0"/>
            </a:endParaRPr>
          </a:p>
        </p:txBody>
      </p:sp>
      <p:sp>
        <p:nvSpPr>
          <p:cNvPr id="8" name="TextBox 24">
            <a:extLst>
              <a:ext uri="{FF2B5EF4-FFF2-40B4-BE49-F238E27FC236}">
                <a16:creationId xmlns:a16="http://schemas.microsoft.com/office/drawing/2014/main" id="{06582CA4-15C3-B386-4428-1DFC8BF747B8}"/>
              </a:ext>
            </a:extLst>
          </p:cNvPr>
          <p:cNvSpPr txBox="1"/>
          <p:nvPr/>
        </p:nvSpPr>
        <p:spPr>
          <a:xfrm>
            <a:off x="5066494" y="6965045"/>
            <a:ext cx="2915218" cy="606320"/>
          </a:xfrm>
          <a:prstGeom prst="rect">
            <a:avLst/>
          </a:prstGeom>
        </p:spPr>
        <p:txBody>
          <a:bodyPr wrap="square" lIns="0" tIns="0" rIns="0" bIns="0" rtlCol="0" anchor="t">
            <a:spAutoFit/>
          </a:bodyPr>
          <a:lstStyle/>
          <a:p>
            <a:pPr algn="ctr">
              <a:lnSpc>
                <a:spcPts val="5607"/>
              </a:lnSpc>
            </a:pPr>
            <a:r>
              <a:rPr lang="en-US" sz="2000" b="1">
                <a:solidFill>
                  <a:srgbClr val="FFFFFF"/>
                </a:solidFill>
                <a:latin typeface="Text Me One Bold"/>
              </a:rPr>
              <a:t>Critical Thinking </a:t>
            </a:r>
          </a:p>
        </p:txBody>
      </p:sp>
      <p:sp>
        <p:nvSpPr>
          <p:cNvPr id="11" name="TextBox 24">
            <a:extLst>
              <a:ext uri="{FF2B5EF4-FFF2-40B4-BE49-F238E27FC236}">
                <a16:creationId xmlns:a16="http://schemas.microsoft.com/office/drawing/2014/main" id="{9D0B01FC-C6D0-C366-513A-7CD56C074568}"/>
              </a:ext>
            </a:extLst>
          </p:cNvPr>
          <p:cNvSpPr txBox="1"/>
          <p:nvPr/>
        </p:nvSpPr>
        <p:spPr>
          <a:xfrm>
            <a:off x="9797259" y="1917707"/>
            <a:ext cx="2915218" cy="606320"/>
          </a:xfrm>
          <a:prstGeom prst="rect">
            <a:avLst/>
          </a:prstGeom>
        </p:spPr>
        <p:txBody>
          <a:bodyPr wrap="square" lIns="0" tIns="0" rIns="0" bIns="0" rtlCol="0" anchor="t">
            <a:spAutoFit/>
          </a:bodyPr>
          <a:lstStyle/>
          <a:p>
            <a:pPr algn="ctr">
              <a:lnSpc>
                <a:spcPts val="5607"/>
              </a:lnSpc>
            </a:pPr>
            <a:r>
              <a:rPr lang="en-US" sz="2000" b="1">
                <a:solidFill>
                  <a:srgbClr val="FFFFFF"/>
                </a:solidFill>
                <a:latin typeface="Text Me One Bold"/>
              </a:rPr>
              <a:t>Referencing</a:t>
            </a:r>
          </a:p>
        </p:txBody>
      </p:sp>
      <p:sp>
        <p:nvSpPr>
          <p:cNvPr id="12" name="TextBox 11">
            <a:extLst>
              <a:ext uri="{FF2B5EF4-FFF2-40B4-BE49-F238E27FC236}">
                <a16:creationId xmlns:a16="http://schemas.microsoft.com/office/drawing/2014/main" id="{8F5475CD-B6D4-BCA4-5DDF-93DD79E596B8}"/>
              </a:ext>
            </a:extLst>
          </p:cNvPr>
          <p:cNvSpPr txBox="1"/>
          <p:nvPr/>
        </p:nvSpPr>
        <p:spPr>
          <a:xfrm>
            <a:off x="495994" y="7023918"/>
            <a:ext cx="12641547" cy="1846659"/>
          </a:xfrm>
          <a:prstGeom prst="rect">
            <a:avLst/>
          </a:prstGeom>
          <a:noFill/>
          <a:ln w="38100" cap="rnd">
            <a:solidFill>
              <a:schemeClr val="bg1"/>
            </a:solidFill>
          </a:ln>
        </p:spPr>
        <p:txBody>
          <a:bodyPr wrap="square" rtlCol="0">
            <a:spAutoFit/>
          </a:bodyPr>
          <a:lstStyle/>
          <a:p>
            <a:endParaRPr lang="en-GB"/>
          </a:p>
          <a:p>
            <a:endParaRPr lang="en-GB" sz="1600">
              <a:solidFill>
                <a:srgbClr val="000000"/>
              </a:solidFill>
              <a:latin typeface="Text Me One"/>
              <a:ea typeface="Calibri" panose="020F0502020204030204" pitchFamily="34" charset="0"/>
              <a:cs typeface="Times New Roman" panose="02020603050405020304" pitchFamily="18" charset="0"/>
            </a:endParaRPr>
          </a:p>
          <a:p>
            <a:r>
              <a:rPr lang="en-GB" sz="1600">
                <a:solidFill>
                  <a:srgbClr val="000000"/>
                </a:solidFill>
                <a:effectLst/>
                <a:latin typeface="Text Me One"/>
                <a:ea typeface="Calibri" panose="020F0502020204030204" pitchFamily="34" charset="0"/>
                <a:cs typeface="Times New Roman" panose="02020603050405020304" pitchFamily="18" charset="0"/>
              </a:rPr>
              <a:t>Critical thinking is an essential skill when it comes to academic studies. It involves the ability to analyse and evaluate information in-depth while staying objective and considering the relevance and accuracy of the information. However, critical thinking is not just a skill for academic purposes. In fact, it is an everyday concept that we unconsciously apply in our daily lives, from deciding what to have for breakfast to choosing an outfit for work (Hargreaves and Crabb, 2016). </a:t>
            </a:r>
          </a:p>
          <a:p>
            <a:r>
              <a:rPr lang="en-GB" sz="1600">
                <a:solidFill>
                  <a:srgbClr val="000000"/>
                </a:solidFill>
                <a:effectLst/>
                <a:latin typeface="Text Me One"/>
                <a:ea typeface="Calibri" panose="020F0502020204030204" pitchFamily="34" charset="0"/>
                <a:cs typeface="Times New Roman" panose="02020603050405020304" pitchFamily="18" charset="0"/>
              </a:rPr>
              <a:t>A good acronym to think about when writing academically is </a:t>
            </a:r>
            <a:r>
              <a:rPr lang="en-GB" sz="1600" b="1" u="sng">
                <a:solidFill>
                  <a:srgbClr val="000000"/>
                </a:solidFill>
                <a:effectLst/>
                <a:latin typeface="Text Me One"/>
                <a:ea typeface="Calibri" panose="020F0502020204030204" pitchFamily="34" charset="0"/>
                <a:cs typeface="Times New Roman" panose="02020603050405020304" pitchFamily="18" charset="0"/>
              </a:rPr>
              <a:t>A</a:t>
            </a:r>
            <a:r>
              <a:rPr lang="en-GB" sz="1600">
                <a:solidFill>
                  <a:srgbClr val="000000"/>
                </a:solidFill>
                <a:effectLst/>
                <a:latin typeface="Text Me One"/>
                <a:ea typeface="Calibri" panose="020F0502020204030204" pitchFamily="34" charset="0"/>
                <a:cs typeface="Times New Roman" panose="02020603050405020304" pitchFamily="18" charset="0"/>
              </a:rPr>
              <a:t>ccurate </a:t>
            </a:r>
            <a:r>
              <a:rPr lang="en-GB" sz="1600" b="1" u="sng">
                <a:solidFill>
                  <a:srgbClr val="000000"/>
                </a:solidFill>
                <a:effectLst/>
                <a:latin typeface="Text Me One"/>
                <a:ea typeface="Calibri" panose="020F0502020204030204" pitchFamily="34" charset="0"/>
                <a:cs typeface="Times New Roman" panose="02020603050405020304" pitchFamily="18" charset="0"/>
              </a:rPr>
              <a:t>C</a:t>
            </a:r>
            <a:r>
              <a:rPr lang="en-GB" sz="1600">
                <a:solidFill>
                  <a:srgbClr val="000000"/>
                </a:solidFill>
                <a:effectLst/>
                <a:latin typeface="Text Me One"/>
                <a:ea typeface="Calibri" panose="020F0502020204030204" pitchFamily="34" charset="0"/>
                <a:cs typeface="Times New Roman" panose="02020603050405020304" pitchFamily="18" charset="0"/>
              </a:rPr>
              <a:t>urrent </a:t>
            </a:r>
            <a:r>
              <a:rPr lang="en-GB" sz="1600" b="1" u="sng">
                <a:solidFill>
                  <a:srgbClr val="000000"/>
                </a:solidFill>
                <a:effectLst/>
                <a:latin typeface="Text Me One"/>
                <a:ea typeface="Calibri" panose="020F0502020204030204" pitchFamily="34" charset="0"/>
                <a:cs typeface="Times New Roman" panose="02020603050405020304" pitchFamily="18" charset="0"/>
              </a:rPr>
              <a:t>O</a:t>
            </a:r>
            <a:r>
              <a:rPr lang="en-GB" sz="1600">
                <a:solidFill>
                  <a:srgbClr val="000000"/>
                </a:solidFill>
                <a:effectLst/>
                <a:latin typeface="Text Me One"/>
                <a:ea typeface="Calibri" panose="020F0502020204030204" pitchFamily="34" charset="0"/>
                <a:cs typeface="Times New Roman" panose="02020603050405020304" pitchFamily="18" charset="0"/>
              </a:rPr>
              <a:t>bjective </a:t>
            </a:r>
            <a:r>
              <a:rPr lang="en-GB" sz="1600" b="1" u="sng">
                <a:solidFill>
                  <a:srgbClr val="000000"/>
                </a:solidFill>
                <a:effectLst/>
                <a:latin typeface="Text Me One"/>
                <a:ea typeface="Calibri" panose="020F0502020204030204" pitchFamily="34" charset="0"/>
                <a:cs typeface="Times New Roman" panose="02020603050405020304" pitchFamily="18" charset="0"/>
              </a:rPr>
              <a:t>R</a:t>
            </a:r>
            <a:r>
              <a:rPr lang="en-GB" sz="1600">
                <a:solidFill>
                  <a:srgbClr val="000000"/>
                </a:solidFill>
                <a:effectLst/>
                <a:latin typeface="Text Me One"/>
                <a:ea typeface="Calibri" panose="020F0502020204030204" pitchFamily="34" charset="0"/>
                <a:cs typeface="Times New Roman" panose="02020603050405020304" pitchFamily="18" charset="0"/>
              </a:rPr>
              <a:t>elevant </a:t>
            </a:r>
            <a:r>
              <a:rPr lang="en-GB" sz="1600" b="1" u="sng">
                <a:solidFill>
                  <a:srgbClr val="000000"/>
                </a:solidFill>
                <a:effectLst/>
                <a:latin typeface="Text Me One"/>
                <a:ea typeface="Calibri" panose="020F0502020204030204" pitchFamily="34" charset="0"/>
                <a:cs typeface="Times New Roman" panose="02020603050405020304" pitchFamily="18" charset="0"/>
              </a:rPr>
              <a:t>N</a:t>
            </a:r>
            <a:r>
              <a:rPr lang="en-GB" sz="1600">
                <a:solidFill>
                  <a:srgbClr val="000000"/>
                </a:solidFill>
                <a:effectLst/>
                <a:latin typeface="Text Me One"/>
                <a:ea typeface="Calibri" panose="020F0502020204030204" pitchFamily="34" charset="0"/>
                <a:cs typeface="Times New Roman" panose="02020603050405020304" pitchFamily="18" charset="0"/>
              </a:rPr>
              <a:t>amed </a:t>
            </a:r>
            <a:r>
              <a:rPr lang="en-US" sz="1600">
                <a:latin typeface="Text Me One"/>
              </a:rPr>
              <a:t>(Pears and Shields, 2022. p.08). </a:t>
            </a:r>
            <a:endParaRPr lang="en-GB" sz="1600">
              <a:effectLst/>
              <a:latin typeface="Text Me One"/>
              <a:ea typeface="Calibri" panose="020F050202020403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99D077E9-EECA-33BE-1BB6-FF093AD3D15D}"/>
              </a:ext>
            </a:extLst>
          </p:cNvPr>
          <p:cNvSpPr txBox="1"/>
          <p:nvPr/>
        </p:nvSpPr>
        <p:spPr>
          <a:xfrm>
            <a:off x="8742947" y="4251158"/>
            <a:ext cx="914400" cy="914400"/>
          </a:xfrm>
          <a:prstGeom prst="rect">
            <a:avLst/>
          </a:prstGeom>
          <a:noFill/>
        </p:spPr>
        <p:txBody>
          <a:bodyPr wrap="square" rtlCol="0">
            <a:spAutoFit/>
          </a:bodyPr>
          <a:lstStyle/>
          <a:p>
            <a:endParaRPr lang="en-GB"/>
          </a:p>
        </p:txBody>
      </p:sp>
      <p:sp>
        <p:nvSpPr>
          <p:cNvPr id="20" name="TextBox 19">
            <a:extLst>
              <a:ext uri="{FF2B5EF4-FFF2-40B4-BE49-F238E27FC236}">
                <a16:creationId xmlns:a16="http://schemas.microsoft.com/office/drawing/2014/main" id="{73687025-998F-C458-B38C-67D78D5BA0F2}"/>
              </a:ext>
            </a:extLst>
          </p:cNvPr>
          <p:cNvSpPr txBox="1"/>
          <p:nvPr/>
        </p:nvSpPr>
        <p:spPr>
          <a:xfrm>
            <a:off x="13521078" y="7898473"/>
            <a:ext cx="3387936" cy="523220"/>
          </a:xfrm>
          <a:prstGeom prst="rect">
            <a:avLst/>
          </a:prstGeom>
          <a:noFill/>
        </p:spPr>
        <p:txBody>
          <a:bodyPr wrap="square" rtlCol="0">
            <a:spAutoFit/>
          </a:bodyPr>
          <a:lstStyle/>
          <a:p>
            <a:r>
              <a:rPr lang="en-GB" sz="1400">
                <a:latin typeface="Text Me One"/>
              </a:rPr>
              <a:t>FIGURE 3: REFERENCING INTERNET SOURCES (Williams and Davis, 2017. p.120)</a:t>
            </a:r>
          </a:p>
        </p:txBody>
      </p:sp>
      <p:sp>
        <p:nvSpPr>
          <p:cNvPr id="21" name="TextBox 20">
            <a:extLst>
              <a:ext uri="{FF2B5EF4-FFF2-40B4-BE49-F238E27FC236}">
                <a16:creationId xmlns:a16="http://schemas.microsoft.com/office/drawing/2014/main" id="{E69E31E5-7971-A780-18C4-377E4457B89C}"/>
              </a:ext>
            </a:extLst>
          </p:cNvPr>
          <p:cNvSpPr txBox="1"/>
          <p:nvPr/>
        </p:nvSpPr>
        <p:spPr>
          <a:xfrm>
            <a:off x="13521078" y="5602472"/>
            <a:ext cx="3387936" cy="523220"/>
          </a:xfrm>
          <a:prstGeom prst="rect">
            <a:avLst/>
          </a:prstGeom>
          <a:noFill/>
        </p:spPr>
        <p:txBody>
          <a:bodyPr wrap="square" rtlCol="0">
            <a:spAutoFit/>
          </a:bodyPr>
          <a:lstStyle/>
          <a:p>
            <a:r>
              <a:rPr lang="en-GB" sz="1400">
                <a:latin typeface="Text Me One"/>
              </a:rPr>
              <a:t>FIGURE 2: REFERENCING A JOURNAL ARTICLE (Williams and Davis, 2017. p.116)</a:t>
            </a:r>
          </a:p>
        </p:txBody>
      </p:sp>
      <p:sp>
        <p:nvSpPr>
          <p:cNvPr id="22" name="TextBox 21">
            <a:extLst>
              <a:ext uri="{FF2B5EF4-FFF2-40B4-BE49-F238E27FC236}">
                <a16:creationId xmlns:a16="http://schemas.microsoft.com/office/drawing/2014/main" id="{D68E2825-10F7-0336-099E-77A029BC5CAB}"/>
              </a:ext>
            </a:extLst>
          </p:cNvPr>
          <p:cNvSpPr txBox="1"/>
          <p:nvPr/>
        </p:nvSpPr>
        <p:spPr>
          <a:xfrm>
            <a:off x="13504442" y="3273489"/>
            <a:ext cx="3387936" cy="523220"/>
          </a:xfrm>
          <a:prstGeom prst="rect">
            <a:avLst/>
          </a:prstGeom>
          <a:noFill/>
        </p:spPr>
        <p:txBody>
          <a:bodyPr wrap="square" rtlCol="0">
            <a:spAutoFit/>
          </a:bodyPr>
          <a:lstStyle/>
          <a:p>
            <a:r>
              <a:rPr lang="en-GB" sz="1400">
                <a:latin typeface="Text Me One"/>
              </a:rPr>
              <a:t>FIGURE 1: REFERENCING A BOOK (Williams and Davis, 2017. p.110)</a:t>
            </a:r>
          </a:p>
        </p:txBody>
      </p:sp>
      <p:sp>
        <p:nvSpPr>
          <p:cNvPr id="37" name="TextBox 36">
            <a:extLst>
              <a:ext uri="{FF2B5EF4-FFF2-40B4-BE49-F238E27FC236}">
                <a16:creationId xmlns:a16="http://schemas.microsoft.com/office/drawing/2014/main" id="{C362F740-B6E5-8DB4-59A7-1BA734AFFB52}"/>
              </a:ext>
            </a:extLst>
          </p:cNvPr>
          <p:cNvSpPr txBox="1"/>
          <p:nvPr/>
        </p:nvSpPr>
        <p:spPr>
          <a:xfrm>
            <a:off x="9446047" y="2125559"/>
            <a:ext cx="3889348" cy="3539430"/>
          </a:xfrm>
          <a:prstGeom prst="rect">
            <a:avLst/>
          </a:prstGeom>
          <a:noFill/>
          <a:ln w="38100">
            <a:solidFill>
              <a:schemeClr val="bg1"/>
            </a:solidFill>
          </a:ln>
        </p:spPr>
        <p:txBody>
          <a:bodyPr wrap="square" rtlCol="0">
            <a:spAutoFit/>
          </a:bodyPr>
          <a:lstStyle/>
          <a:p>
            <a:pPr algn="just"/>
            <a:endParaRPr lang="en-GB" sz="1600">
              <a:effectLst/>
              <a:latin typeface="Text Me One"/>
              <a:ea typeface="Calibri" panose="020F0502020204030204" pitchFamily="34" charset="0"/>
              <a:cs typeface="Times New Roman" panose="02020603050405020304" pitchFamily="18" charset="0"/>
            </a:endParaRPr>
          </a:p>
          <a:p>
            <a:pPr algn="just"/>
            <a:endParaRPr lang="en-GB" sz="1600">
              <a:latin typeface="Text Me One"/>
              <a:ea typeface="Calibri" panose="020F0502020204030204" pitchFamily="34" charset="0"/>
              <a:cs typeface="Times New Roman" panose="02020603050405020304" pitchFamily="18" charset="0"/>
            </a:endParaRPr>
          </a:p>
          <a:p>
            <a:pPr algn="just"/>
            <a:r>
              <a:rPr lang="en-GB" sz="1600">
                <a:effectLst/>
                <a:latin typeface="Text Me One"/>
                <a:ea typeface="Calibri" panose="020F0502020204030204" pitchFamily="34" charset="0"/>
                <a:cs typeface="Times New Roman" panose="02020603050405020304" pitchFamily="18" charset="0"/>
              </a:rPr>
              <a:t>Pears and Shields suggest (2022, p. 6)</a:t>
            </a:r>
            <a:r>
              <a:rPr lang="en-GB" sz="1600">
                <a:latin typeface="Text Me One"/>
                <a:ea typeface="Calibri" panose="020F0502020204030204" pitchFamily="34" charset="0"/>
                <a:cs typeface="Times New Roman" panose="02020603050405020304" pitchFamily="18" charset="0"/>
              </a:rPr>
              <a:t> when</a:t>
            </a:r>
            <a:r>
              <a:rPr lang="en-GB" sz="1600">
                <a:effectLst/>
                <a:latin typeface="Text Me One"/>
                <a:ea typeface="Calibri" panose="020F0502020204030204" pitchFamily="34" charset="0"/>
                <a:cs typeface="Times New Roman" panose="02020603050405020304" pitchFamily="18" charset="0"/>
              </a:rPr>
              <a:t> </a:t>
            </a:r>
            <a:r>
              <a:rPr lang="en-GB" sz="1600">
                <a:latin typeface="Text Me One"/>
                <a:ea typeface="Calibri" panose="020F0502020204030204" pitchFamily="34" charset="0"/>
                <a:cs typeface="Times New Roman" panose="02020603050405020304" pitchFamily="18" charset="0"/>
              </a:rPr>
              <a:t>writing academically</a:t>
            </a:r>
            <a:r>
              <a:rPr lang="en-GB" sz="1600">
                <a:effectLst/>
                <a:latin typeface="Text Me One"/>
                <a:ea typeface="Calibri" panose="020F0502020204030204" pitchFamily="34" charset="0"/>
                <a:cs typeface="Times New Roman" panose="02020603050405020304" pitchFamily="18" charset="0"/>
              </a:rPr>
              <a:t>, </a:t>
            </a:r>
            <a:r>
              <a:rPr lang="en-GB" sz="1600">
                <a:latin typeface="Text Me One"/>
                <a:ea typeface="Calibri" panose="020F0502020204030204" pitchFamily="34" charset="0"/>
                <a:cs typeface="Times New Roman" panose="02020603050405020304" pitchFamily="18" charset="0"/>
              </a:rPr>
              <a:t>to</a:t>
            </a:r>
            <a:r>
              <a:rPr lang="en-GB" sz="1600">
                <a:effectLst/>
                <a:latin typeface="Text Me One"/>
                <a:ea typeface="Calibri" panose="020F0502020204030204" pitchFamily="34" charset="0"/>
                <a:cs typeface="Times New Roman" panose="02020603050405020304" pitchFamily="18" charset="0"/>
              </a:rPr>
              <a:t> have the university’s referencing guidelines on hand. </a:t>
            </a:r>
            <a:r>
              <a:rPr lang="en-GB" sz="1600">
                <a:latin typeface="Text Me One"/>
                <a:ea typeface="Calibri" panose="020F0502020204030204" pitchFamily="34" charset="0"/>
                <a:cs typeface="Times New Roman" panose="02020603050405020304" pitchFamily="18" charset="0"/>
              </a:rPr>
              <a:t>Keeping</a:t>
            </a:r>
            <a:r>
              <a:rPr lang="en-GB" sz="1600">
                <a:effectLst/>
                <a:latin typeface="Text Me One"/>
                <a:ea typeface="Calibri" panose="020F0502020204030204" pitchFamily="34" charset="0"/>
                <a:cs typeface="Times New Roman" panose="02020603050405020304" pitchFamily="18" charset="0"/>
              </a:rPr>
              <a:t> a hard copy or save a digital copy to </a:t>
            </a:r>
            <a:r>
              <a:rPr lang="en-GB" sz="1600">
                <a:latin typeface="Text Me One"/>
                <a:ea typeface="Calibri" panose="020F0502020204030204" pitchFamily="34" charset="0"/>
                <a:cs typeface="Times New Roman" panose="02020603050405020304" pitchFamily="18" charset="0"/>
              </a:rPr>
              <a:t>the </a:t>
            </a:r>
            <a:r>
              <a:rPr lang="en-GB" sz="1600">
                <a:effectLst/>
                <a:latin typeface="Text Me One"/>
                <a:ea typeface="Calibri" panose="020F0502020204030204" pitchFamily="34" charset="0"/>
                <a:cs typeface="Times New Roman" panose="02020603050405020304" pitchFamily="18" charset="0"/>
              </a:rPr>
              <a:t>computer, alternatively, access the cite them right website at :https://www.citethemrightonline.com/ (Accessed 11 September 2023). This will ensure that they reference the material appropriately, as each type of material requires a slightly different approach for both in-text citations and reference lists. </a:t>
            </a:r>
          </a:p>
        </p:txBody>
      </p:sp>
    </p:spTree>
    <p:extLst>
      <p:ext uri="{BB962C8B-B14F-4D97-AF65-F5344CB8AC3E}">
        <p14:creationId xmlns:p14="http://schemas.microsoft.com/office/powerpoint/2010/main" val="227309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0">
            <a:extLst>
              <a:ext uri="{FF2B5EF4-FFF2-40B4-BE49-F238E27FC236}">
                <a16:creationId xmlns:a16="http://schemas.microsoft.com/office/drawing/2014/main" id="{C84EE4A3-7BBA-2B5F-2C45-63E14587CDE8}"/>
              </a:ext>
            </a:extLst>
          </p:cNvPr>
          <p:cNvSpPr txBox="1"/>
          <p:nvPr/>
        </p:nvSpPr>
        <p:spPr>
          <a:xfrm>
            <a:off x="12798985" y="1313197"/>
            <a:ext cx="2843665" cy="547522"/>
          </a:xfrm>
          <a:prstGeom prst="rect">
            <a:avLst/>
          </a:prstGeom>
        </p:spPr>
        <p:txBody>
          <a:bodyPr lIns="0" tIns="0" rIns="0" bIns="0" rtlCol="0" anchor="t">
            <a:spAutoFit/>
          </a:bodyPr>
          <a:lstStyle/>
          <a:p>
            <a:pPr algn="ctr">
              <a:lnSpc>
                <a:spcPts val="4241"/>
              </a:lnSpc>
            </a:pPr>
            <a:r>
              <a:rPr lang="en-US" sz="4241">
                <a:solidFill>
                  <a:srgbClr val="111540"/>
                </a:solidFill>
                <a:latin typeface="Text Me One"/>
              </a:rPr>
              <a:t>ECEY4008</a:t>
            </a:r>
          </a:p>
        </p:txBody>
      </p:sp>
      <p:pic>
        <p:nvPicPr>
          <p:cNvPr id="7" name="Picture 6">
            <a:extLst>
              <a:ext uri="{FF2B5EF4-FFF2-40B4-BE49-F238E27FC236}">
                <a16:creationId xmlns:a16="http://schemas.microsoft.com/office/drawing/2014/main" id="{59FDF966-FA3F-7A22-4848-CC2F411BEB24}"/>
              </a:ext>
            </a:extLst>
          </p:cNvPr>
          <p:cNvPicPr>
            <a:picLocks noChangeAspect="1"/>
          </p:cNvPicPr>
          <p:nvPr/>
        </p:nvPicPr>
        <p:blipFill>
          <a:blip r:embed="rId2"/>
          <a:stretch>
            <a:fillRect/>
          </a:stretch>
        </p:blipFill>
        <p:spPr>
          <a:xfrm>
            <a:off x="0" y="4800599"/>
            <a:ext cx="17068800" cy="5104677"/>
          </a:xfrm>
          <a:prstGeom prst="rect">
            <a:avLst/>
          </a:prstGeom>
        </p:spPr>
      </p:pic>
      <p:sp>
        <p:nvSpPr>
          <p:cNvPr id="8" name="TextBox 11">
            <a:extLst>
              <a:ext uri="{FF2B5EF4-FFF2-40B4-BE49-F238E27FC236}">
                <a16:creationId xmlns:a16="http://schemas.microsoft.com/office/drawing/2014/main" id="{166D586A-8B22-B022-4770-7960FCB747CB}"/>
              </a:ext>
            </a:extLst>
          </p:cNvPr>
          <p:cNvSpPr txBox="1"/>
          <p:nvPr/>
        </p:nvSpPr>
        <p:spPr>
          <a:xfrm>
            <a:off x="569558" y="8835571"/>
            <a:ext cx="15929683" cy="775277"/>
          </a:xfrm>
          <a:prstGeom prst="rect">
            <a:avLst/>
          </a:prstGeom>
        </p:spPr>
        <p:txBody>
          <a:bodyPr lIns="0" tIns="0" rIns="0" bIns="0" rtlCol="0" anchor="t">
            <a:spAutoFit/>
          </a:bodyPr>
          <a:lstStyle/>
          <a:p>
            <a:pPr algn="ctr">
              <a:lnSpc>
                <a:spcPts val="3013"/>
              </a:lnSpc>
            </a:pPr>
            <a:r>
              <a:rPr lang="en-US" sz="3013">
                <a:solidFill>
                  <a:srgbClr val="111540"/>
                </a:solidFill>
                <a:latin typeface="Text Me One"/>
              </a:rPr>
              <a:t>Kristina Grady ID: 1201744</a:t>
            </a:r>
          </a:p>
          <a:p>
            <a:pPr algn="ctr">
              <a:lnSpc>
                <a:spcPts val="3013"/>
              </a:lnSpc>
            </a:pPr>
            <a:r>
              <a:rPr lang="en-US" sz="3013">
                <a:solidFill>
                  <a:srgbClr val="111540"/>
                </a:solidFill>
                <a:latin typeface="Text Me One"/>
              </a:rPr>
              <a:t>BA2 Early Years Education and Care (Practitioner Status)</a:t>
            </a:r>
          </a:p>
        </p:txBody>
      </p:sp>
      <p:sp>
        <p:nvSpPr>
          <p:cNvPr id="2" name="Freeform 8">
            <a:extLst>
              <a:ext uri="{FF2B5EF4-FFF2-40B4-BE49-F238E27FC236}">
                <a16:creationId xmlns:a16="http://schemas.microsoft.com/office/drawing/2014/main" id="{EED5660F-07F8-AFF0-FD06-104F534FB170}"/>
              </a:ext>
            </a:extLst>
          </p:cNvPr>
          <p:cNvSpPr/>
          <p:nvPr/>
        </p:nvSpPr>
        <p:spPr>
          <a:xfrm>
            <a:off x="0" y="204770"/>
            <a:ext cx="8716972" cy="6119863"/>
          </a:xfrm>
          <a:custGeom>
            <a:avLst/>
            <a:gdLst/>
            <a:ahLst/>
            <a:cxnLst/>
            <a:rect l="l" t="t" r="r" b="b"/>
            <a:pathLst>
              <a:path w="8478672" h="5883859">
                <a:moveTo>
                  <a:pt x="0" y="0"/>
                </a:moveTo>
                <a:lnTo>
                  <a:pt x="8478672" y="0"/>
                </a:lnTo>
                <a:lnTo>
                  <a:pt x="8478672" y="5883859"/>
                </a:lnTo>
                <a:lnTo>
                  <a:pt x="0" y="5883859"/>
                </a:lnTo>
                <a:lnTo>
                  <a:pt x="0" y="0"/>
                </a:lnTo>
                <a:close/>
              </a:path>
            </a:pathLst>
          </a:custGeom>
          <a:blipFill>
            <a:blip r:embed="rId3"/>
            <a:stretch>
              <a:fillRect l="-10717" t="-2219" b="-7268"/>
            </a:stretch>
          </a:blipFill>
        </p:spPr>
      </p:sp>
      <p:sp>
        <p:nvSpPr>
          <p:cNvPr id="3" name="TextBox 13">
            <a:extLst>
              <a:ext uri="{FF2B5EF4-FFF2-40B4-BE49-F238E27FC236}">
                <a16:creationId xmlns:a16="http://schemas.microsoft.com/office/drawing/2014/main" id="{89013076-3401-CC76-B7C3-4C9AE5893E69}"/>
              </a:ext>
            </a:extLst>
          </p:cNvPr>
          <p:cNvSpPr txBox="1"/>
          <p:nvPr/>
        </p:nvSpPr>
        <p:spPr>
          <a:xfrm>
            <a:off x="-1485523" y="357186"/>
            <a:ext cx="21123448" cy="974369"/>
          </a:xfrm>
          <a:prstGeom prst="rect">
            <a:avLst/>
          </a:prstGeom>
        </p:spPr>
        <p:txBody>
          <a:bodyPr lIns="0" tIns="0" rIns="0" bIns="0" rtlCol="0" anchor="t">
            <a:spAutoFit/>
          </a:bodyPr>
          <a:lstStyle/>
          <a:p>
            <a:pPr algn="ctr">
              <a:lnSpc>
                <a:spcPts val="7473"/>
              </a:lnSpc>
            </a:pPr>
            <a:r>
              <a:rPr lang="en-US" sz="7473">
                <a:solidFill>
                  <a:srgbClr val="111540"/>
                </a:solidFill>
                <a:latin typeface="Text Me One"/>
              </a:rPr>
              <a:t>Developing Effective Study Skills </a:t>
            </a:r>
          </a:p>
        </p:txBody>
      </p:sp>
      <p:sp>
        <p:nvSpPr>
          <p:cNvPr id="5" name="TextBox 9">
            <a:extLst>
              <a:ext uri="{FF2B5EF4-FFF2-40B4-BE49-F238E27FC236}">
                <a16:creationId xmlns:a16="http://schemas.microsoft.com/office/drawing/2014/main" id="{6016BF78-8545-E234-1EA0-0BAC1B94B393}"/>
              </a:ext>
            </a:extLst>
          </p:cNvPr>
          <p:cNvSpPr txBox="1"/>
          <p:nvPr/>
        </p:nvSpPr>
        <p:spPr>
          <a:xfrm>
            <a:off x="6948726" y="1230532"/>
            <a:ext cx="7272091" cy="974113"/>
          </a:xfrm>
          <a:prstGeom prst="rect">
            <a:avLst/>
          </a:prstGeom>
        </p:spPr>
        <p:txBody>
          <a:bodyPr lIns="0" tIns="0" rIns="0" bIns="0" rtlCol="0" anchor="t">
            <a:spAutoFit/>
          </a:bodyPr>
          <a:lstStyle/>
          <a:p>
            <a:pPr algn="ctr">
              <a:lnSpc>
                <a:spcPts val="7466"/>
              </a:lnSpc>
            </a:pPr>
            <a:r>
              <a:rPr lang="en-US" sz="5333">
                <a:solidFill>
                  <a:srgbClr val="111540"/>
                </a:solidFill>
                <a:latin typeface="Text Me One"/>
              </a:rPr>
              <a:t>Reference List</a:t>
            </a:r>
            <a:r>
              <a:rPr lang="en-US" sz="7466">
                <a:solidFill>
                  <a:srgbClr val="111540"/>
                </a:solidFill>
                <a:latin typeface="Text Me One"/>
              </a:rPr>
              <a:t> </a:t>
            </a:r>
          </a:p>
        </p:txBody>
      </p:sp>
      <p:sp>
        <p:nvSpPr>
          <p:cNvPr id="6" name="TextBox 5">
            <a:extLst>
              <a:ext uri="{FF2B5EF4-FFF2-40B4-BE49-F238E27FC236}">
                <a16:creationId xmlns:a16="http://schemas.microsoft.com/office/drawing/2014/main" id="{33114081-6383-1F6F-3910-5E215A883082}"/>
              </a:ext>
            </a:extLst>
          </p:cNvPr>
          <p:cNvSpPr txBox="1"/>
          <p:nvPr/>
        </p:nvSpPr>
        <p:spPr>
          <a:xfrm>
            <a:off x="8816186" y="2286107"/>
            <a:ext cx="8153400" cy="5663089"/>
          </a:xfrm>
          <a:prstGeom prst="rect">
            <a:avLst/>
          </a:prstGeom>
          <a:noFill/>
        </p:spPr>
        <p:txBody>
          <a:bodyPr rot="0" spcFirstLastPara="0" vertOverflow="overflow" horzOverflow="overflow" vert="horz" wrap="square" lIns="121920" tIns="60960" rIns="121920" bIns="60960" numCol="1" spcCol="0" rtlCol="0" fromWordArt="0" anchor="t" anchorCtr="0" forceAA="0" compatLnSpc="1">
            <a:prstTxWarp prst="textNoShape">
              <a:avLst/>
            </a:prstTxWarp>
            <a:spAutoFit/>
          </a:bodyPr>
          <a:lstStyle/>
          <a:p>
            <a:r>
              <a:rPr lang="en-GB" sz="2000" b="1">
                <a:effectLst/>
                <a:latin typeface="Text Me One"/>
              </a:rPr>
              <a:t>Burns, T. and </a:t>
            </a:r>
            <a:r>
              <a:rPr lang="en-GB" sz="2000" b="1" err="1">
                <a:effectLst/>
                <a:latin typeface="Text Me One"/>
              </a:rPr>
              <a:t>Sinfield</a:t>
            </a:r>
            <a:r>
              <a:rPr lang="en-GB" sz="2000" b="1">
                <a:effectLst/>
                <a:latin typeface="Text Me One"/>
              </a:rPr>
              <a:t>, S. (2022) </a:t>
            </a:r>
            <a:r>
              <a:rPr lang="en-GB" sz="2000" b="1" i="1">
                <a:effectLst/>
                <a:latin typeface="Text Me One"/>
              </a:rPr>
              <a:t>Essential study skills: The complete guide to success at university</a:t>
            </a:r>
            <a:r>
              <a:rPr lang="en-GB" sz="2000" b="1">
                <a:effectLst/>
                <a:latin typeface="Text Me One"/>
              </a:rPr>
              <a:t>. 5th </a:t>
            </a:r>
            <a:r>
              <a:rPr lang="en-GB" sz="2000" b="1" err="1">
                <a:effectLst/>
                <a:latin typeface="Text Me One"/>
              </a:rPr>
              <a:t>edn</a:t>
            </a:r>
            <a:r>
              <a:rPr lang="en-GB" sz="2000" b="1">
                <a:effectLst/>
                <a:latin typeface="Text Me One"/>
              </a:rPr>
              <a:t>. London: SAGE Publications.</a:t>
            </a:r>
          </a:p>
          <a:p>
            <a:endParaRPr lang="en-GB" sz="2000" b="1">
              <a:effectLst/>
              <a:latin typeface="Text Me One"/>
            </a:endParaRPr>
          </a:p>
          <a:p>
            <a:r>
              <a:rPr lang="en-GB" sz="2000" b="1">
                <a:effectLst/>
                <a:latin typeface="Text Me One"/>
              </a:rPr>
              <a:t>Cottrell, S. (2019) </a:t>
            </a:r>
            <a:r>
              <a:rPr lang="en-GB" sz="2000" b="1" i="1">
                <a:effectLst/>
                <a:latin typeface="Text Me One"/>
              </a:rPr>
              <a:t>The study skills handbook</a:t>
            </a:r>
            <a:r>
              <a:rPr lang="en-GB" sz="2000" b="1">
                <a:effectLst/>
                <a:latin typeface="Text Me One"/>
              </a:rPr>
              <a:t>. 5th </a:t>
            </a:r>
            <a:r>
              <a:rPr lang="en-GB" sz="2000" b="1" err="1">
                <a:effectLst/>
                <a:latin typeface="Text Me One"/>
              </a:rPr>
              <a:t>edn</a:t>
            </a:r>
            <a:r>
              <a:rPr lang="en-GB" sz="2000" b="1">
                <a:effectLst/>
                <a:latin typeface="Text Me One"/>
              </a:rPr>
              <a:t>. London: Bloomsbury Academic.</a:t>
            </a:r>
          </a:p>
          <a:p>
            <a:br>
              <a:rPr lang="en-GB" sz="2000" b="1">
                <a:effectLst/>
                <a:latin typeface="Text Me One"/>
              </a:rPr>
            </a:br>
            <a:r>
              <a:rPr lang="en-GB" sz="2000" b="1">
                <a:effectLst/>
                <a:latin typeface="Text Me One"/>
              </a:rPr>
              <a:t>Hargreaves, S. and Crabb, J. (</a:t>
            </a:r>
            <a:r>
              <a:rPr lang="en-GB" sz="2000" b="1" err="1">
                <a:effectLst/>
                <a:latin typeface="Text Me One"/>
              </a:rPr>
              <a:t>eds</a:t>
            </a:r>
            <a:r>
              <a:rPr lang="en-GB" sz="2000" b="1">
                <a:effectLst/>
                <a:latin typeface="Text Me One"/>
              </a:rPr>
              <a:t>) (2016) </a:t>
            </a:r>
            <a:r>
              <a:rPr lang="en-GB" sz="2000" b="1" i="1">
                <a:effectLst/>
                <a:latin typeface="Text Me One"/>
              </a:rPr>
              <a:t>Study skills for students with dyslexia: Support for specific learning differences (</a:t>
            </a:r>
            <a:r>
              <a:rPr lang="en-GB" sz="2000" b="1" i="1" err="1">
                <a:effectLst/>
                <a:latin typeface="Text Me One"/>
              </a:rPr>
              <a:t>SpLDs</a:t>
            </a:r>
            <a:r>
              <a:rPr lang="en-GB" sz="2000" b="1" i="1">
                <a:effectLst/>
                <a:latin typeface="Text Me One"/>
              </a:rPr>
              <a:t>)</a:t>
            </a:r>
            <a:r>
              <a:rPr lang="en-GB" sz="2000" b="1">
                <a:effectLst/>
                <a:latin typeface="Text Me One"/>
              </a:rPr>
              <a:t>. 3rd </a:t>
            </a:r>
            <a:r>
              <a:rPr lang="en-GB" sz="2000" b="1" err="1">
                <a:effectLst/>
                <a:latin typeface="Text Me One"/>
              </a:rPr>
              <a:t>edn</a:t>
            </a:r>
            <a:r>
              <a:rPr lang="en-GB" sz="2000" b="1">
                <a:effectLst/>
                <a:latin typeface="Text Me One"/>
              </a:rPr>
              <a:t>. London: SAGE Publications.</a:t>
            </a:r>
          </a:p>
          <a:p>
            <a:br>
              <a:rPr lang="en-GB" sz="2000" b="1">
                <a:effectLst/>
                <a:latin typeface="Text Me One"/>
              </a:rPr>
            </a:br>
            <a:r>
              <a:rPr lang="en-GB" sz="2000" b="1">
                <a:effectLst/>
                <a:latin typeface="Text Me One"/>
              </a:rPr>
              <a:t>Pears, R. and Shields, G. (2022) </a:t>
            </a:r>
            <a:r>
              <a:rPr lang="en-GB" sz="2000" b="1" i="1">
                <a:effectLst/>
                <a:latin typeface="Text Me One"/>
              </a:rPr>
              <a:t>Cite them right</a:t>
            </a:r>
            <a:r>
              <a:rPr lang="en-GB" sz="2000" b="1">
                <a:effectLst/>
                <a:latin typeface="Text Me One"/>
              </a:rPr>
              <a:t>. 12th </a:t>
            </a:r>
            <a:r>
              <a:rPr lang="en-GB" sz="2000" b="1" err="1">
                <a:effectLst/>
                <a:latin typeface="Text Me One"/>
              </a:rPr>
              <a:t>edn</a:t>
            </a:r>
            <a:r>
              <a:rPr lang="en-GB" sz="2000" b="1">
                <a:effectLst/>
                <a:latin typeface="Text Me One"/>
              </a:rPr>
              <a:t>. London: Bloomsbury Academic.</a:t>
            </a:r>
          </a:p>
          <a:p>
            <a:endParaRPr lang="en-GB" sz="2000" b="1">
              <a:effectLst/>
              <a:latin typeface="Text Me One"/>
            </a:endParaRPr>
          </a:p>
          <a:p>
            <a:r>
              <a:rPr lang="en-GB" sz="2000" b="1">
                <a:effectLst/>
                <a:latin typeface="Text Me One"/>
              </a:rPr>
              <a:t>Williams, K. and Davis, M. (2017) </a:t>
            </a:r>
            <a:r>
              <a:rPr lang="en-GB" sz="2000" b="1" i="1">
                <a:effectLst/>
                <a:latin typeface="Text Me One"/>
              </a:rPr>
              <a:t>Referencing and understanding plagiarism</a:t>
            </a:r>
            <a:r>
              <a:rPr lang="en-GB" sz="2000" b="1">
                <a:effectLst/>
                <a:latin typeface="Text Me One"/>
              </a:rPr>
              <a:t>. 2nd </a:t>
            </a:r>
            <a:r>
              <a:rPr lang="en-GB" sz="2000" b="1" err="1">
                <a:effectLst/>
                <a:latin typeface="Text Me One"/>
              </a:rPr>
              <a:t>edn</a:t>
            </a:r>
            <a:r>
              <a:rPr lang="en-GB" sz="2000" b="1">
                <a:effectLst/>
                <a:latin typeface="Text Me One"/>
              </a:rPr>
              <a:t>. London: Red Globe Press.</a:t>
            </a:r>
          </a:p>
          <a:p>
            <a:br>
              <a:rPr lang="en-GB" sz="2000" b="1">
                <a:effectLst/>
                <a:latin typeface="Text Me One"/>
              </a:rPr>
            </a:br>
            <a:r>
              <a:rPr lang="en-GB" sz="2000" b="1">
                <a:latin typeface="Text Me One"/>
              </a:rPr>
              <a:t>Imagery , Unknown, (2023), </a:t>
            </a:r>
            <a:r>
              <a:rPr lang="en-GB" sz="2000" b="1" i="1" err="1">
                <a:latin typeface="Text Me One"/>
              </a:rPr>
              <a:t>Illustrasition</a:t>
            </a:r>
            <a:r>
              <a:rPr lang="en-GB" sz="2000" b="1" i="1">
                <a:latin typeface="Text Me One"/>
              </a:rPr>
              <a:t> Tips </a:t>
            </a:r>
            <a:r>
              <a:rPr lang="en-GB" sz="2000" b="1" i="1" err="1">
                <a:latin typeface="Text Me One"/>
              </a:rPr>
              <a:t>Mencapai</a:t>
            </a:r>
            <a:r>
              <a:rPr lang="en-GB" sz="2000" b="1" i="1">
                <a:latin typeface="Text Me One"/>
              </a:rPr>
              <a:t> </a:t>
            </a:r>
            <a:r>
              <a:rPr lang="en-GB" sz="2000" b="1" i="1" err="1">
                <a:latin typeface="Text Me One"/>
              </a:rPr>
              <a:t>Karier</a:t>
            </a:r>
            <a:r>
              <a:rPr lang="en-GB" sz="2000" b="1" i="1">
                <a:latin typeface="Text Me One"/>
              </a:rPr>
              <a:t> Yang </a:t>
            </a:r>
            <a:r>
              <a:rPr lang="en-GB" sz="2000" b="1" i="1" err="1">
                <a:latin typeface="Text Me One"/>
              </a:rPr>
              <a:t>Sukses</a:t>
            </a:r>
            <a:r>
              <a:rPr lang="en-GB" sz="2000" b="1" i="1">
                <a:latin typeface="Text Me One"/>
              </a:rPr>
              <a:t>, </a:t>
            </a:r>
            <a:r>
              <a:rPr lang="en-GB" sz="2000" b="1">
                <a:latin typeface="Text Me One"/>
              </a:rPr>
              <a:t>www.canva.com</a:t>
            </a:r>
            <a:endParaRPr lang="en-US" sz="2000" b="1">
              <a:latin typeface="Text Me One"/>
            </a:endParaRPr>
          </a:p>
        </p:txBody>
      </p:sp>
    </p:spTree>
    <p:extLst>
      <p:ext uri="{BB962C8B-B14F-4D97-AF65-F5344CB8AC3E}">
        <p14:creationId xmlns:p14="http://schemas.microsoft.com/office/powerpoint/2010/main" val="27687799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Application>Microsoft Office PowerPoint</Application>
  <PresentationFormat>Custom</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grady</dc:creator>
  <cp:lastModifiedBy>Krissy Grady (1201744)</cp:lastModifiedBy>
  <cp:revision>3</cp:revision>
  <cp:lastPrinted>2023-09-27T20:47:32Z</cp:lastPrinted>
  <dcterms:created xsi:type="dcterms:W3CDTF">2023-09-26T19:07:03Z</dcterms:created>
  <dcterms:modified xsi:type="dcterms:W3CDTF">2023-09-28T22:24:03Z</dcterms:modified>
</cp:coreProperties>
</file>