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52" autoAdjust="0"/>
    <p:restoredTop sz="94660"/>
  </p:normalViewPr>
  <p:slideViewPr>
    <p:cSldViewPr snapToGrid="0">
      <p:cViewPr varScale="1">
        <p:scale>
          <a:sx n="72" d="100"/>
          <a:sy n="72" d="100"/>
        </p:scale>
        <p:origin x="4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DF35C8-7AB7-4334-A4C5-64247D16DAA9}" type="datetimeFigureOut">
              <a:rPr lang="en-IN" smtClean="0"/>
              <a:t>07-04-2022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7959BF-8A9D-4CDD-8705-C31D6FD0F287}" type="slidenum">
              <a:rPr lang="en-IN" smtClean="0"/>
              <a:t>‹Nº›</a:t>
            </a:fld>
            <a:endParaRPr lang="en-IN"/>
          </a:p>
        </p:txBody>
      </p:sp>
    </p:spTree>
    <p:extLst>
      <p:ext uri="{BB962C8B-B14F-4D97-AF65-F5344CB8AC3E}">
        <p14:creationId xmlns:p14="http://schemas.microsoft.com/office/powerpoint/2010/main" val="1454907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27959BF-8A9D-4CDD-8705-C31D6FD0F287}" type="slidenum">
              <a:rPr lang="en-IN" smtClean="0"/>
              <a:t>7</a:t>
            </a:fld>
            <a:endParaRPr lang="en-IN"/>
          </a:p>
        </p:txBody>
      </p:sp>
    </p:spTree>
    <p:extLst>
      <p:ext uri="{BB962C8B-B14F-4D97-AF65-F5344CB8AC3E}">
        <p14:creationId xmlns:p14="http://schemas.microsoft.com/office/powerpoint/2010/main" val="3445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F27959BF-8A9D-4CDD-8705-C31D6FD0F287}" type="slidenum">
              <a:rPr lang="en-IN" smtClean="0"/>
              <a:t>8</a:t>
            </a:fld>
            <a:endParaRPr lang="en-IN"/>
          </a:p>
        </p:txBody>
      </p:sp>
    </p:spTree>
    <p:extLst>
      <p:ext uri="{BB962C8B-B14F-4D97-AF65-F5344CB8AC3E}">
        <p14:creationId xmlns:p14="http://schemas.microsoft.com/office/powerpoint/2010/main" val="4199780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64911BC-E6F8-47C0-9BF5-9C495768C5B1}" type="datetimeFigureOut">
              <a:rPr lang="en-IN" smtClean="0"/>
              <a:t>07-04-2022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131613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4911BC-E6F8-47C0-9BF5-9C495768C5B1}" type="datetimeFigureOut">
              <a:rPr lang="en-IN" smtClean="0"/>
              <a:t>07-04-2022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4154332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4911BC-E6F8-47C0-9BF5-9C495768C5B1}" type="datetimeFigureOut">
              <a:rPr lang="en-IN" smtClean="0"/>
              <a:t>07-04-2022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1478053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4911BC-E6F8-47C0-9BF5-9C495768C5B1}" type="datetimeFigureOut">
              <a:rPr lang="en-IN" smtClean="0"/>
              <a:t>07-04-2022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3471909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4911BC-E6F8-47C0-9BF5-9C495768C5B1}" type="datetimeFigureOut">
              <a:rPr lang="en-IN" smtClean="0"/>
              <a:t>07-04-2022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3453697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4911BC-E6F8-47C0-9BF5-9C495768C5B1}" type="datetimeFigureOut">
              <a:rPr lang="en-IN" smtClean="0"/>
              <a:t>07-04-2022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1933421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4911BC-E6F8-47C0-9BF5-9C495768C5B1}" type="datetimeFigureOut">
              <a:rPr lang="en-IN" smtClean="0"/>
              <a:t>07-04-2022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2443739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smtClean="0"/>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4911BC-E6F8-47C0-9BF5-9C495768C5B1}" type="datetimeFigureOut">
              <a:rPr lang="en-IN" smtClean="0"/>
              <a:t>07-04-2022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423921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smtClean="0"/>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smtClean="0"/>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885810" y="6041362"/>
            <a:ext cx="976879" cy="365125"/>
          </a:xfrm>
        </p:spPr>
        <p:txBody>
          <a:bodyPr/>
          <a:lstStyle/>
          <a:p>
            <a:fld id="{464911BC-E6F8-47C0-9BF5-9C495768C5B1}" type="datetimeFigureOut">
              <a:rPr lang="en-IN" smtClean="0"/>
              <a:t>07-04-2022</a:t>
            </a:fld>
            <a:endParaRPr lang="en-IN"/>
          </a:p>
        </p:txBody>
      </p:sp>
      <p:sp>
        <p:nvSpPr>
          <p:cNvPr id="6" name="Footer Placeholder 5"/>
          <p:cNvSpPr>
            <a:spLocks noGrp="1"/>
          </p:cNvSpPr>
          <p:nvPr>
            <p:ph type="ftr" sz="quarter" idx="11"/>
          </p:nvPr>
        </p:nvSpPr>
        <p:spPr>
          <a:xfrm>
            <a:off x="590396" y="6041362"/>
            <a:ext cx="3295413" cy="365125"/>
          </a:xfrm>
        </p:spPr>
        <p:txBody>
          <a:bodyPr/>
          <a:lstStyle/>
          <a:p>
            <a:endParaRPr lang="en-IN"/>
          </a:p>
        </p:txBody>
      </p:sp>
      <p:sp>
        <p:nvSpPr>
          <p:cNvPr id="7" name="Slide Number Placeholder 6"/>
          <p:cNvSpPr>
            <a:spLocks noGrp="1"/>
          </p:cNvSpPr>
          <p:nvPr>
            <p:ph type="sldNum" sz="quarter" idx="12"/>
          </p:nvPr>
        </p:nvSpPr>
        <p:spPr>
          <a:xfrm>
            <a:off x="4862689" y="5915888"/>
            <a:ext cx="1062155" cy="490599"/>
          </a:xfrm>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641413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smtClean="0"/>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smtClean="0"/>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4911BC-E6F8-47C0-9BF5-9C495768C5B1}" type="datetimeFigureOut">
              <a:rPr lang="en-IN" smtClean="0"/>
              <a:t>07-04-2022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387637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smtClean="0"/>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smtClean="0"/>
              <a:t>Edit Master text styles</a:t>
            </a:r>
          </a:p>
        </p:txBody>
      </p:sp>
      <p:sp>
        <p:nvSpPr>
          <p:cNvPr id="4" name="Date Placeholder 3"/>
          <p:cNvSpPr>
            <a:spLocks noGrp="1"/>
          </p:cNvSpPr>
          <p:nvPr>
            <p:ph type="dt" sz="half" idx="10"/>
          </p:nvPr>
        </p:nvSpPr>
        <p:spPr/>
        <p:txBody>
          <a:bodyPr/>
          <a:lstStyle/>
          <a:p>
            <a:fld id="{464911BC-E6F8-47C0-9BF5-9C495768C5B1}" type="datetimeFigureOut">
              <a:rPr lang="en-IN" smtClean="0"/>
              <a:t>07-04-2022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3182826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smtClean="0"/>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smtClean="0"/>
              <a:t>Edit Master text styles</a:t>
            </a:r>
          </a:p>
        </p:txBody>
      </p:sp>
      <p:sp>
        <p:nvSpPr>
          <p:cNvPr id="2" name="Date Placeholder 1"/>
          <p:cNvSpPr>
            <a:spLocks noGrp="1"/>
          </p:cNvSpPr>
          <p:nvPr>
            <p:ph type="dt" sz="half" idx="10"/>
          </p:nvPr>
        </p:nvSpPr>
        <p:spPr/>
        <p:txBody>
          <a:bodyPr/>
          <a:lstStyle/>
          <a:p>
            <a:fld id="{464911BC-E6F8-47C0-9BF5-9C495768C5B1}" type="datetimeFigureOut">
              <a:rPr lang="en-IN" smtClean="0"/>
              <a:t>07-04-2022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2742354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4911BC-E6F8-47C0-9BF5-9C495768C5B1}" type="datetimeFigureOut">
              <a:rPr lang="en-IN" smtClean="0"/>
              <a:t>07-04-2022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1249828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4911BC-E6F8-47C0-9BF5-9C495768C5B1}" type="datetimeFigureOut">
              <a:rPr lang="en-IN" smtClean="0"/>
              <a:t>07-04-2022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BAA4C7E-28F2-4BCB-B03E-5999B6ECFB56}" type="slidenum">
              <a:rPr lang="en-IN" smtClean="0"/>
              <a:t>‹Nº›</a:t>
            </a:fld>
            <a:endParaRPr lang="en-IN"/>
          </a:p>
        </p:txBody>
      </p:sp>
    </p:spTree>
    <p:extLst>
      <p:ext uri="{BB962C8B-B14F-4D97-AF65-F5344CB8AC3E}">
        <p14:creationId xmlns:p14="http://schemas.microsoft.com/office/powerpoint/2010/main" val="1811781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IN"/>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464911BC-E6F8-47C0-9BF5-9C495768C5B1}" type="datetimeFigureOut">
              <a:rPr lang="en-IN" smtClean="0"/>
              <a:t>07-04-2022</a:t>
            </a:fld>
            <a:endParaRPr lang="en-IN"/>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4BAA4C7E-28F2-4BCB-B03E-5999B6ECFB56}" type="slidenum">
              <a:rPr lang="en-IN" smtClean="0"/>
              <a:t>‹Nº›</a:t>
            </a:fld>
            <a:endParaRPr lang="en-IN"/>
          </a:p>
        </p:txBody>
      </p:sp>
    </p:spTree>
    <p:extLst>
      <p:ext uri="{BB962C8B-B14F-4D97-AF65-F5344CB8AC3E}">
        <p14:creationId xmlns:p14="http://schemas.microsoft.com/office/powerpoint/2010/main" val="1277709737"/>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eb.microsoftstream.com/video/9f6561cf-98e8-44c4-866d-04c65c1b8a3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02320" y="328380"/>
            <a:ext cx="6987645" cy="719665"/>
          </a:xfrm>
        </p:spPr>
        <p:txBody>
          <a:bodyPr>
            <a:noAutofit/>
          </a:bodyPr>
          <a:lstStyle/>
          <a:p>
            <a:pPr algn="ctr"/>
            <a:r>
              <a:rPr lang="en-US" sz="4000" dirty="0" smtClean="0"/>
              <a:t>Task 2</a:t>
            </a:r>
            <a:endParaRPr lang="en-IN" sz="4000" dirty="0"/>
          </a:p>
        </p:txBody>
      </p:sp>
      <p:sp>
        <p:nvSpPr>
          <p:cNvPr id="4" name="Subtitle 2"/>
          <p:cNvSpPr txBox="1">
            <a:spLocks/>
          </p:cNvSpPr>
          <p:nvPr/>
        </p:nvSpPr>
        <p:spPr>
          <a:xfrm>
            <a:off x="4878127" y="5303447"/>
            <a:ext cx="6987645" cy="1176867"/>
          </a:xfrm>
          <a:prstGeom prst="rect">
            <a:avLst/>
          </a:prstGeom>
          <a:effectLst>
            <a:outerShdw blurRad="50800" dir="14400000">
              <a:srgbClr val="000000">
                <a:alpha val="40000"/>
              </a:srgbClr>
            </a:outerShdw>
          </a:effectLst>
        </p:spPr>
        <p:txBody>
          <a:bodyPr vert="horz" lIns="91440" tIns="45720" rIns="91440" bIns="45720" rtlCol="0" anchor="t">
            <a:noAutofit/>
          </a:bodyPr>
          <a:lstStyle>
            <a:lvl1pPr marL="0" indent="0" algn="l" defTabSz="457200" rtl="0" eaLnBrk="1" latinLnBrk="0" hangingPunct="1">
              <a:spcBef>
                <a:spcPct val="20000"/>
              </a:spcBef>
              <a:spcAft>
                <a:spcPts val="600"/>
              </a:spcAft>
              <a:buClr>
                <a:schemeClr val="accent1"/>
              </a:buClr>
              <a:buFont typeface="Wingdings 2" charset="2"/>
              <a:buNone/>
              <a:defRPr sz="1800" kern="1200">
                <a:solidFill>
                  <a:schemeClr val="tx1"/>
                </a:solidFill>
                <a:latin typeface="+mn-lt"/>
                <a:ea typeface="+mn-ea"/>
                <a:cs typeface="+mn-cs"/>
              </a:defRPr>
            </a:lvl1pPr>
            <a:lvl2pPr marL="457200" indent="0" algn="ctr" defTabSz="457200" rtl="0" eaLnBrk="1" latinLnBrk="0" hangingPunct="1">
              <a:spcBef>
                <a:spcPct val="20000"/>
              </a:spcBef>
              <a:spcAft>
                <a:spcPts val="600"/>
              </a:spcAft>
              <a:buClr>
                <a:schemeClr val="accent1"/>
              </a:buClr>
              <a:buFont typeface="Wingdings 2"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ct val="20000"/>
              </a:spcBef>
              <a:spcAft>
                <a:spcPts val="600"/>
              </a:spcAft>
              <a:buClr>
                <a:schemeClr val="accent1"/>
              </a:buClr>
              <a:buFont typeface="Wingdings 2"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1"/>
              </a:buClr>
              <a:buFont typeface="Wingdings 2" charset="2"/>
              <a:buNone/>
              <a:defRPr sz="1200" kern="1200">
                <a:solidFill>
                  <a:schemeClr val="tx1">
                    <a:tint val="75000"/>
                  </a:schemeClr>
                </a:solidFill>
                <a:latin typeface="+mn-lt"/>
                <a:ea typeface="+mn-ea"/>
                <a:cs typeface="+mn-cs"/>
              </a:defRPr>
            </a:lvl9pPr>
          </a:lstStyle>
          <a:p>
            <a:r>
              <a:rPr lang="en-GB" sz="1600" b="1" dirty="0" smtClean="0"/>
              <a:t>Module code:  BMSW5106_ BIRM </a:t>
            </a:r>
          </a:p>
          <a:p>
            <a:r>
              <a:rPr lang="en-GB" sz="1600" b="1" dirty="0" smtClean="0"/>
              <a:t>Knowledge and Information Management Skills for the Workplace</a:t>
            </a:r>
          </a:p>
          <a:p>
            <a:r>
              <a:rPr lang="en-GB" sz="1600" b="1" dirty="0" smtClean="0"/>
              <a:t>Lecture</a:t>
            </a:r>
            <a:r>
              <a:rPr lang="en-GB" sz="1600" b="1" dirty="0"/>
              <a:t>: </a:t>
            </a:r>
            <a:r>
              <a:rPr lang="en-GB" sz="1600" b="1" dirty="0" err="1" smtClean="0"/>
              <a:t>Khaza</a:t>
            </a:r>
            <a:r>
              <a:rPr lang="en-GB" sz="1600" b="1" dirty="0" smtClean="0"/>
              <a:t> Ahmed</a:t>
            </a:r>
            <a:endParaRPr lang="en-GB" sz="1600" b="1" dirty="0"/>
          </a:p>
        </p:txBody>
      </p:sp>
      <p:sp>
        <p:nvSpPr>
          <p:cNvPr id="5" name="Rectángulo 4"/>
          <p:cNvSpPr/>
          <p:nvPr/>
        </p:nvSpPr>
        <p:spPr>
          <a:xfrm>
            <a:off x="755373" y="5568714"/>
            <a:ext cx="3392557" cy="646331"/>
          </a:xfrm>
          <a:prstGeom prst="rect">
            <a:avLst/>
          </a:prstGeom>
        </p:spPr>
        <p:txBody>
          <a:bodyPr wrap="square">
            <a:spAutoFit/>
          </a:bodyPr>
          <a:lstStyle/>
          <a:p>
            <a:pPr algn="ctr"/>
            <a:r>
              <a:rPr lang="en-US" b="1" dirty="0"/>
              <a:t>Adolfo Heras</a:t>
            </a:r>
          </a:p>
          <a:p>
            <a:pPr algn="ctr"/>
            <a:r>
              <a:rPr lang="en-US" b="1" dirty="0"/>
              <a:t>Student Number </a:t>
            </a:r>
            <a:r>
              <a:rPr lang="en-US" b="1" dirty="0" smtClean="0"/>
              <a:t>1915415 </a:t>
            </a:r>
            <a:endParaRPr lang="en-IN" b="1" dirty="0"/>
          </a:p>
        </p:txBody>
      </p:sp>
      <p:pic>
        <p:nvPicPr>
          <p:cNvPr id="1026" name="Picture 2" descr="A 'grave mistake' for Marks and Spencer to leave Andover | Test Valley  Borough Counci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96142" y="2054152"/>
            <a:ext cx="3751390" cy="2107031"/>
          </a:xfrm>
          <a:prstGeom prst="rect">
            <a:avLst/>
          </a:prstGeom>
          <a:noFill/>
          <a:extLst>
            <a:ext uri="{909E8E84-426E-40DD-AFC4-6F175D3DCCD1}">
              <a14:hiddenFill xmlns:a14="http://schemas.microsoft.com/office/drawing/2010/main">
                <a:solidFill>
                  <a:srgbClr val="FFFFFF"/>
                </a:solidFill>
              </a14:hiddenFill>
            </a:ext>
          </a:extLst>
        </p:spPr>
      </p:pic>
      <p:sp>
        <p:nvSpPr>
          <p:cNvPr id="7" name="Rectángulo 6"/>
          <p:cNvSpPr/>
          <p:nvPr/>
        </p:nvSpPr>
        <p:spPr>
          <a:xfrm>
            <a:off x="2205636" y="1334823"/>
            <a:ext cx="6096000" cy="1200329"/>
          </a:xfrm>
          <a:prstGeom prst="rect">
            <a:avLst/>
          </a:prstGeom>
        </p:spPr>
        <p:txBody>
          <a:bodyPr>
            <a:spAutoFit/>
          </a:bodyPr>
          <a:lstStyle/>
          <a:p>
            <a:r>
              <a:rPr lang="en-GB" sz="360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Knowledge and Information Management </a:t>
            </a:r>
            <a:r>
              <a:rPr lang="en-GB" sz="3600" dirty="0" smtClean="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rPr>
              <a:t>of</a:t>
            </a:r>
            <a:endParaRPr lang="en-GB" sz="3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12482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5252" y="553279"/>
            <a:ext cx="10018713" cy="798442"/>
          </a:xfrm>
        </p:spPr>
        <p:txBody>
          <a:bodyPr/>
          <a:lstStyle/>
          <a:p>
            <a:r>
              <a:rPr lang="en-US" b="1" dirty="0"/>
              <a:t>Points that are not covered in the </a:t>
            </a:r>
            <a:r>
              <a:rPr lang="en-US" b="1" dirty="0" smtClean="0"/>
              <a:t>report</a:t>
            </a:r>
            <a:endParaRPr lang="en-IN" dirty="0"/>
          </a:p>
        </p:txBody>
      </p:sp>
      <p:sp>
        <p:nvSpPr>
          <p:cNvPr id="3" name="Content Placeholder 2"/>
          <p:cNvSpPr>
            <a:spLocks noGrp="1"/>
          </p:cNvSpPr>
          <p:nvPr>
            <p:ph idx="1"/>
          </p:nvPr>
        </p:nvSpPr>
        <p:spPr>
          <a:xfrm>
            <a:off x="230276" y="2170610"/>
            <a:ext cx="7163301" cy="4687390"/>
          </a:xfrm>
        </p:spPr>
        <p:txBody>
          <a:bodyPr>
            <a:normAutofit fontScale="85000" lnSpcReduction="10000"/>
          </a:bodyPr>
          <a:lstStyle/>
          <a:p>
            <a:pPr fontAlgn="base"/>
            <a:r>
              <a:rPr lang="en-US" dirty="0"/>
              <a:t>The information system can increase the accuracy of and reduce the processing time where the management department can make quick decisions according to the current situation of the business and achieve the goals very easily. </a:t>
            </a:r>
          </a:p>
          <a:p>
            <a:pPr fontAlgn="base"/>
            <a:r>
              <a:rPr lang="en-US" dirty="0"/>
              <a:t>With the help of this system, the </a:t>
            </a:r>
            <a:r>
              <a:rPr lang="en-US" dirty="0" err="1"/>
              <a:t>organisation</a:t>
            </a:r>
            <a:r>
              <a:rPr lang="en-US" dirty="0"/>
              <a:t> can collect all the information about the customers. The purchasing details of the customers have been collected and </a:t>
            </a:r>
            <a:r>
              <a:rPr lang="en-US" dirty="0" err="1"/>
              <a:t>analysed</a:t>
            </a:r>
            <a:r>
              <a:rPr lang="en-US" dirty="0"/>
              <a:t> by Marks and Spencer. Promotions, as well as product extensions, are focused on the analysis of purchasing patterns of different kinds of shoppers. The demographic information of the customers is known from a loyalty database card. It is related to the transactions where the data has been furnished by EPOS. This information has been implemented to profile a customer base. It has facilitated specific offers to certain kinds of customers. </a:t>
            </a:r>
          </a:p>
          <a:p>
            <a:pPr fontAlgn="base"/>
            <a:r>
              <a:rPr lang="en-US" dirty="0"/>
              <a:t>The analysis of EPOS is helpful for Marks and Spencer to know the effect of promotion, new products and packaging changes. The </a:t>
            </a:r>
            <a:r>
              <a:rPr lang="en-US" dirty="0" err="1"/>
              <a:t>organisation</a:t>
            </a:r>
            <a:r>
              <a:rPr lang="en-US" dirty="0"/>
              <a:t> can assume the impact of changes in merchandising of various stores in the category of competitor brands and sales in the store. </a:t>
            </a:r>
          </a:p>
          <a:p>
            <a:endParaRPr lang="en-IN" dirty="0"/>
          </a:p>
        </p:txBody>
      </p:sp>
      <p:pic>
        <p:nvPicPr>
          <p:cNvPr id="1026" name="Picture 2" descr="information systems | Osa MSc 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2695" y="2403566"/>
            <a:ext cx="4599305" cy="3997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563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399210"/>
            <a:ext cx="5778639" cy="4458790"/>
          </a:xfrm>
        </p:spPr>
        <p:txBody>
          <a:bodyPr>
            <a:normAutofit lnSpcReduction="10000"/>
          </a:bodyPr>
          <a:lstStyle/>
          <a:p>
            <a:r>
              <a:rPr lang="en-US" dirty="0"/>
              <a:t>The analysis of EPOS is helpful for Marks and Spencer to know the effect of promotion, new products and packaging changes. The </a:t>
            </a:r>
            <a:r>
              <a:rPr lang="en-US" dirty="0" err="1"/>
              <a:t>organisation</a:t>
            </a:r>
            <a:r>
              <a:rPr lang="en-US" dirty="0"/>
              <a:t> can assume the impact of changes in merchandising of various stores in the category of competitor brands and sales in the store. </a:t>
            </a:r>
          </a:p>
          <a:p>
            <a:r>
              <a:rPr lang="en-US" dirty="0"/>
              <a:t>ICOS is an information system that has been applied by Marks and Spencer for the operations of the business. This information system has comprised data of every product such as food, clothing and homeware. Every product of Marks and Spencer has its unique identification code which is known as UPC number and it has been used in </a:t>
            </a:r>
            <a:r>
              <a:rPr lang="en-US" dirty="0" smtClean="0"/>
              <a:t>order </a:t>
            </a:r>
            <a:r>
              <a:rPr lang="en-US" dirty="0"/>
              <a:t>(Lee, et al, 2020</a:t>
            </a:r>
            <a:r>
              <a:rPr lang="en-US" dirty="0" smtClean="0"/>
              <a:t>).</a:t>
            </a:r>
            <a:endParaRPr lang="en-US" dirty="0"/>
          </a:p>
          <a:p>
            <a:endParaRPr lang="en-IN" dirty="0"/>
          </a:p>
        </p:txBody>
      </p:sp>
      <p:pic>
        <p:nvPicPr>
          <p:cNvPr id="2050" name="Picture 2" descr="Integrated Retail Information System, MIS System, Information Management  System, Data Management System Software, मैनेजमेंट इनफार्मेशन सिस्टम,  प्रबंधन सूचना सिस्टम - Amazintech Innovations Private Limited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5118" y="2399209"/>
            <a:ext cx="5207904" cy="3949339"/>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1035252" y="553279"/>
            <a:ext cx="10018713" cy="798442"/>
          </a:xfrm>
        </p:spPr>
        <p:txBody>
          <a:bodyPr/>
          <a:lstStyle/>
          <a:p>
            <a:r>
              <a:rPr lang="en-US" b="1" dirty="0"/>
              <a:t>Points that are not covered in the </a:t>
            </a:r>
            <a:r>
              <a:rPr lang="en-US" b="1" dirty="0" smtClean="0"/>
              <a:t>report</a:t>
            </a:r>
            <a:endParaRPr lang="en-IN" dirty="0"/>
          </a:p>
        </p:txBody>
      </p:sp>
    </p:spTree>
    <p:extLst>
      <p:ext uri="{BB962C8B-B14F-4D97-AF65-F5344CB8AC3E}">
        <p14:creationId xmlns:p14="http://schemas.microsoft.com/office/powerpoint/2010/main" val="1943149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61605"/>
            <a:ext cx="5826034" cy="4543698"/>
          </a:xfrm>
        </p:spPr>
        <p:txBody>
          <a:bodyPr>
            <a:normAutofit/>
          </a:bodyPr>
          <a:lstStyle/>
          <a:p>
            <a:r>
              <a:rPr lang="en-US" dirty="0"/>
              <a:t>Every user or employee has a unique ID and a password that has made this system very secure and prevented it from </a:t>
            </a:r>
            <a:r>
              <a:rPr lang="en-US" dirty="0" err="1"/>
              <a:t>unauthorised</a:t>
            </a:r>
            <a:r>
              <a:rPr lang="en-US" dirty="0"/>
              <a:t> access. The employees are assigned to take orders by using their ID and password to figure out any information or to take any orders. When the customers are placing orders for some products, the agent can enter the product code and the information from the product details to availability and prices has displayed and it can be conveyed in front of the customers. </a:t>
            </a:r>
          </a:p>
          <a:p>
            <a:endParaRPr lang="en-IN" dirty="0"/>
          </a:p>
        </p:txBody>
      </p:sp>
      <p:pic>
        <p:nvPicPr>
          <p:cNvPr id="3074" name="Picture 2" descr="Information Systems in Retail | Retail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9883" y="2730771"/>
            <a:ext cx="5095693" cy="325201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1035252" y="553279"/>
            <a:ext cx="10018713" cy="798442"/>
          </a:xfrm>
        </p:spPr>
        <p:txBody>
          <a:bodyPr/>
          <a:lstStyle/>
          <a:p>
            <a:r>
              <a:rPr lang="en-US" b="1" dirty="0"/>
              <a:t>Points that are not covered in the </a:t>
            </a:r>
            <a:r>
              <a:rPr lang="en-US" b="1" dirty="0" smtClean="0"/>
              <a:t>report</a:t>
            </a:r>
            <a:endParaRPr lang="en-IN" dirty="0"/>
          </a:p>
        </p:txBody>
      </p:sp>
    </p:spTree>
    <p:extLst>
      <p:ext uri="{BB962C8B-B14F-4D97-AF65-F5344CB8AC3E}">
        <p14:creationId xmlns:p14="http://schemas.microsoft.com/office/powerpoint/2010/main" val="3473716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2528" y="1497873"/>
            <a:ext cx="5308376" cy="4850676"/>
          </a:xfrm>
        </p:spPr>
        <p:txBody>
          <a:bodyPr>
            <a:normAutofit/>
          </a:bodyPr>
          <a:lstStyle/>
          <a:p>
            <a:pPr fontAlgn="base"/>
            <a:r>
              <a:rPr lang="en-US" dirty="0"/>
              <a:t>Marks and Spencer has faced difficulties to select the ERP vendors. </a:t>
            </a:r>
          </a:p>
          <a:p>
            <a:pPr fontAlgn="base"/>
            <a:r>
              <a:rPr lang="en-US" dirty="0"/>
              <a:t>The </a:t>
            </a:r>
            <a:r>
              <a:rPr lang="en-US" dirty="0" err="1"/>
              <a:t>organisation</a:t>
            </a:r>
            <a:r>
              <a:rPr lang="en-US" dirty="0"/>
              <a:t> has the tenacity and the commitment from the top management. Senior messengers have made important designs while implementing the ERP system. Their enrollment is very important and the success of the </a:t>
            </a:r>
            <a:r>
              <a:rPr lang="en-US" dirty="0" smtClean="0"/>
              <a:t>project </a:t>
            </a:r>
            <a:r>
              <a:rPr lang="en-US" dirty="0"/>
              <a:t>(Aversa, et al, 2021</a:t>
            </a:r>
            <a:r>
              <a:rPr lang="en-US" dirty="0" smtClean="0"/>
              <a:t>). </a:t>
            </a:r>
            <a:endParaRPr lang="en-US" dirty="0"/>
          </a:p>
          <a:p>
            <a:endParaRPr lang="en-IN" dirty="0"/>
          </a:p>
        </p:txBody>
      </p:sp>
      <p:pic>
        <p:nvPicPr>
          <p:cNvPr id="4098" name="Picture 2" descr="Marks and Spencer to axe 7,000 jobs over next three months | Financial Tim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1755" y="2326435"/>
            <a:ext cx="5251267" cy="4022113"/>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1035252" y="553279"/>
            <a:ext cx="10018713" cy="798442"/>
          </a:xfrm>
        </p:spPr>
        <p:txBody>
          <a:bodyPr/>
          <a:lstStyle/>
          <a:p>
            <a:r>
              <a:rPr lang="en-US" b="1" dirty="0"/>
              <a:t>Points that are not covered in the </a:t>
            </a:r>
            <a:r>
              <a:rPr lang="en-US" b="1" dirty="0" smtClean="0"/>
              <a:t>report</a:t>
            </a:r>
            <a:endParaRPr lang="en-IN" dirty="0"/>
          </a:p>
        </p:txBody>
      </p:sp>
    </p:spTree>
    <p:extLst>
      <p:ext uri="{BB962C8B-B14F-4D97-AF65-F5344CB8AC3E}">
        <p14:creationId xmlns:p14="http://schemas.microsoft.com/office/powerpoint/2010/main" val="983152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08462"/>
            <a:ext cx="6296297" cy="4804955"/>
          </a:xfrm>
        </p:spPr>
        <p:txBody>
          <a:bodyPr>
            <a:normAutofit/>
          </a:bodyPr>
          <a:lstStyle/>
          <a:p>
            <a:r>
              <a:rPr lang="en-US" dirty="0"/>
              <a:t>After the training period, a few employees of Marks and Spencer have decided to leave the </a:t>
            </a:r>
            <a:r>
              <a:rPr lang="en-US" dirty="0" err="1"/>
              <a:t>organisation</a:t>
            </a:r>
            <a:r>
              <a:rPr lang="en-US" dirty="0"/>
              <a:t> after the implementation of the ERP system since it can be a major dent in the growth of the company. They have used to do an automatic evaluation that can cause a sense of insecurity. Insufficient testing is another challenge for the ERP </a:t>
            </a:r>
            <a:r>
              <a:rPr lang="en-US" dirty="0" smtClean="0"/>
              <a:t>system </a:t>
            </a:r>
            <a:r>
              <a:rPr lang="en-US" dirty="0"/>
              <a:t>(Grimmer, et al, 2018</a:t>
            </a:r>
            <a:r>
              <a:rPr lang="en-US" dirty="0" smtClean="0"/>
              <a:t>).</a:t>
            </a:r>
            <a:r>
              <a:rPr lang="en-US" dirty="0"/>
              <a:t> </a:t>
            </a:r>
          </a:p>
          <a:p>
            <a:endParaRPr lang="en-IN" dirty="0"/>
          </a:p>
        </p:txBody>
      </p:sp>
      <p:pic>
        <p:nvPicPr>
          <p:cNvPr id="5122" name="Picture 2" descr="Expert Blog: Marks &amp;amp; Spencer facing trading challenges before, during and  after COVID-19 | Nottingham Trent Univers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8849" y="2262345"/>
            <a:ext cx="4364174" cy="426908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1035252" y="553279"/>
            <a:ext cx="10018713" cy="798442"/>
          </a:xfrm>
        </p:spPr>
        <p:txBody>
          <a:bodyPr/>
          <a:lstStyle/>
          <a:p>
            <a:r>
              <a:rPr lang="en-US" b="1" dirty="0"/>
              <a:t>Points that are not covered in the </a:t>
            </a:r>
            <a:r>
              <a:rPr lang="en-US" b="1" dirty="0" smtClean="0"/>
              <a:t>report</a:t>
            </a:r>
            <a:endParaRPr lang="en-IN" dirty="0"/>
          </a:p>
        </p:txBody>
      </p:sp>
    </p:spTree>
    <p:extLst>
      <p:ext uri="{BB962C8B-B14F-4D97-AF65-F5344CB8AC3E}">
        <p14:creationId xmlns:p14="http://schemas.microsoft.com/office/powerpoint/2010/main" val="852726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61" y="367675"/>
            <a:ext cx="10571998" cy="970450"/>
          </a:xfrm>
        </p:spPr>
        <p:txBody>
          <a:bodyPr/>
          <a:lstStyle/>
          <a:p>
            <a:pPr algn="ctr"/>
            <a:r>
              <a:rPr lang="en-US" dirty="0" smtClean="0"/>
              <a:t>References</a:t>
            </a:r>
            <a:endParaRPr lang="en-IN" dirty="0"/>
          </a:p>
        </p:txBody>
      </p:sp>
      <p:sp>
        <p:nvSpPr>
          <p:cNvPr id="3" name="Content Placeholder 2"/>
          <p:cNvSpPr>
            <a:spLocks noGrp="1"/>
          </p:cNvSpPr>
          <p:nvPr>
            <p:ph idx="1"/>
          </p:nvPr>
        </p:nvSpPr>
        <p:spPr/>
        <p:txBody>
          <a:bodyPr/>
          <a:lstStyle/>
          <a:p>
            <a:r>
              <a:rPr lang="en-US" dirty="0"/>
              <a:t>Lee, D., Gopal, A. and Park, S.H., 2020. Different but equal? A field experiment on the impact of recommendation systems on mobile and personal computer channels in retail. </a:t>
            </a:r>
            <a:r>
              <a:rPr lang="en-US" i="1" dirty="0"/>
              <a:t>Information Systems Research</a:t>
            </a:r>
            <a:r>
              <a:rPr lang="en-US" dirty="0"/>
              <a:t>, </a:t>
            </a:r>
            <a:r>
              <a:rPr lang="en-US" i="1" dirty="0"/>
              <a:t>31</a:t>
            </a:r>
            <a:r>
              <a:rPr lang="en-US" dirty="0"/>
              <a:t>(3), pp.892-912</a:t>
            </a:r>
            <a:r>
              <a:rPr lang="en-US" dirty="0" smtClean="0"/>
              <a:t>.</a:t>
            </a:r>
          </a:p>
          <a:p>
            <a:r>
              <a:rPr lang="en-US" dirty="0"/>
              <a:t>Aversa, J., Hernandez, T. and Doherty, S., 2021. Incorporating big data within retail organizations: A case study approach. </a:t>
            </a:r>
            <a:r>
              <a:rPr lang="en-US" i="1" dirty="0"/>
              <a:t>Journal of retailing and consumer services</a:t>
            </a:r>
            <a:r>
              <a:rPr lang="en-US" dirty="0"/>
              <a:t>, </a:t>
            </a:r>
            <a:r>
              <a:rPr lang="en-US" i="1" dirty="0"/>
              <a:t>60</a:t>
            </a:r>
            <a:r>
              <a:rPr lang="en-US" dirty="0"/>
              <a:t>, p.102447</a:t>
            </a:r>
            <a:r>
              <a:rPr lang="en-US" dirty="0" smtClean="0"/>
              <a:t>.</a:t>
            </a:r>
          </a:p>
          <a:p>
            <a:r>
              <a:rPr lang="en-US" dirty="0"/>
              <a:t>Grimmer, L., Grimmer, M. and Mortimer, G., 2018. The more things change the more they stay the same: A replicated study of small retail firm resources. </a:t>
            </a:r>
            <a:r>
              <a:rPr lang="en-US" i="1" dirty="0"/>
              <a:t>Journal of Retailing and Consumer Services</a:t>
            </a:r>
            <a:r>
              <a:rPr lang="en-US" dirty="0"/>
              <a:t>, </a:t>
            </a:r>
            <a:r>
              <a:rPr lang="en-US" i="1" dirty="0"/>
              <a:t>44</a:t>
            </a:r>
            <a:r>
              <a:rPr lang="en-US" dirty="0"/>
              <a:t>, pp.54-63.</a:t>
            </a:r>
            <a:endParaRPr lang="en-IN" dirty="0"/>
          </a:p>
        </p:txBody>
      </p:sp>
    </p:spTree>
    <p:extLst>
      <p:ext uri="{BB962C8B-B14F-4D97-AF65-F5344CB8AC3E}">
        <p14:creationId xmlns:p14="http://schemas.microsoft.com/office/powerpoint/2010/main" val="1664202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435" y="354423"/>
            <a:ext cx="10571998" cy="970450"/>
          </a:xfrm>
        </p:spPr>
        <p:txBody>
          <a:bodyPr/>
          <a:lstStyle/>
          <a:p>
            <a:pPr algn="ctr"/>
            <a:r>
              <a:rPr lang="en-US" dirty="0" smtClean="0"/>
              <a:t>Task 2 – Video </a:t>
            </a:r>
            <a:r>
              <a:rPr lang="en-US" dirty="0" smtClean="0"/>
              <a:t>LINK </a:t>
            </a:r>
            <a:endParaRPr lang="en-IN" dirty="0"/>
          </a:p>
        </p:txBody>
      </p:sp>
      <p:sp>
        <p:nvSpPr>
          <p:cNvPr id="3" name="Content Placeholder 2"/>
          <p:cNvSpPr>
            <a:spLocks noGrp="1"/>
          </p:cNvSpPr>
          <p:nvPr>
            <p:ph idx="1"/>
          </p:nvPr>
        </p:nvSpPr>
        <p:spPr>
          <a:xfrm>
            <a:off x="1230990" y="3123434"/>
            <a:ext cx="8298784" cy="1528079"/>
          </a:xfrm>
        </p:spPr>
        <p:txBody>
          <a:bodyPr>
            <a:normAutofit lnSpcReduction="10000"/>
          </a:bodyPr>
          <a:lstStyle/>
          <a:p>
            <a:pPr>
              <a:buFont typeface="Wingdings" panose="05000000000000000000" pitchFamily="2" charset="2"/>
              <a:buChar char="Ø"/>
            </a:pPr>
            <a:r>
              <a:rPr lang="en-IN" sz="3200" i="1" dirty="0">
                <a:hlinkClick r:id="rId3"/>
              </a:rPr>
              <a:t>https://</a:t>
            </a:r>
            <a:r>
              <a:rPr lang="en-IN" sz="3200" i="1" dirty="0" smtClean="0">
                <a:hlinkClick r:id="rId3"/>
              </a:rPr>
              <a:t>web.microsoftstream.com/video/9f6561cf-98e8-44c4-866d-04c65c1b8a3d</a:t>
            </a:r>
            <a:r>
              <a:rPr lang="en-IN" sz="3200" i="1" dirty="0" smtClean="0"/>
              <a:t>  </a:t>
            </a:r>
            <a:endParaRPr lang="en-IN" sz="3200" i="1" dirty="0"/>
          </a:p>
        </p:txBody>
      </p:sp>
    </p:spTree>
    <p:extLst>
      <p:ext uri="{BB962C8B-B14F-4D97-AF65-F5344CB8AC3E}">
        <p14:creationId xmlns:p14="http://schemas.microsoft.com/office/powerpoint/2010/main" val="3074396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54</TotalTime>
  <Words>376</Words>
  <Application>Microsoft Office PowerPoint</Application>
  <PresentationFormat>Panorámica</PresentationFormat>
  <Paragraphs>29</Paragraphs>
  <Slides>8</Slides>
  <Notes>2</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8</vt:i4>
      </vt:variant>
    </vt:vector>
  </HeadingPairs>
  <TitlesOfParts>
    <vt:vector size="15" baseType="lpstr">
      <vt:lpstr>Arial</vt:lpstr>
      <vt:lpstr>Calibri</vt:lpstr>
      <vt:lpstr>Century Gothic</vt:lpstr>
      <vt:lpstr>Times New Roman</vt:lpstr>
      <vt:lpstr>Wingdings</vt:lpstr>
      <vt:lpstr>Wingdings 2</vt:lpstr>
      <vt:lpstr>Quotable</vt:lpstr>
      <vt:lpstr>Presentación de PowerPoint</vt:lpstr>
      <vt:lpstr>Points that are not covered in the report</vt:lpstr>
      <vt:lpstr>Points that are not covered in the report</vt:lpstr>
      <vt:lpstr>Points that are not covered in the report</vt:lpstr>
      <vt:lpstr>Points that are not covered in the report</vt:lpstr>
      <vt:lpstr>Points that are not covered in the report</vt:lpstr>
      <vt:lpstr>References</vt:lpstr>
      <vt:lpstr>Task 2 – Video LINK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BMSW5106 Knowledge and Information Management Skills for the Workplace</dc:title>
  <dc:creator>Adolfo Heras</dc:creator>
  <cp:lastModifiedBy>Adolfo Heras</cp:lastModifiedBy>
  <cp:revision>31</cp:revision>
  <dcterms:created xsi:type="dcterms:W3CDTF">2022-02-24T06:59:28Z</dcterms:created>
  <dcterms:modified xsi:type="dcterms:W3CDTF">2022-04-07T12:25:52Z</dcterms:modified>
</cp:coreProperties>
</file>