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72" r:id="rId2"/>
  </p:sldMasterIdLst>
  <p:notesMasterIdLst>
    <p:notesMasterId r:id="rId31"/>
  </p:notesMasterIdLst>
  <p:sldIdLst>
    <p:sldId id="256" r:id="rId3"/>
    <p:sldId id="299" r:id="rId4"/>
    <p:sldId id="298" r:id="rId5"/>
    <p:sldId id="302" r:id="rId6"/>
    <p:sldId id="329" r:id="rId7"/>
    <p:sldId id="365" r:id="rId8"/>
    <p:sldId id="330" r:id="rId9"/>
    <p:sldId id="364" r:id="rId10"/>
    <p:sldId id="318" r:id="rId11"/>
    <p:sldId id="360" r:id="rId12"/>
    <p:sldId id="363" r:id="rId13"/>
    <p:sldId id="353" r:id="rId14"/>
    <p:sldId id="358" r:id="rId15"/>
    <p:sldId id="373" r:id="rId16"/>
    <p:sldId id="355" r:id="rId17"/>
    <p:sldId id="356" r:id="rId18"/>
    <p:sldId id="374" r:id="rId19"/>
    <p:sldId id="366" r:id="rId20"/>
    <p:sldId id="361" r:id="rId21"/>
    <p:sldId id="376" r:id="rId22"/>
    <p:sldId id="378" r:id="rId23"/>
    <p:sldId id="377" r:id="rId24"/>
    <p:sldId id="320" r:id="rId25"/>
    <p:sldId id="349" r:id="rId26"/>
    <p:sldId id="341" r:id="rId27"/>
    <p:sldId id="319" r:id="rId28"/>
    <p:sldId id="387" r:id="rId29"/>
    <p:sldId id="388"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1262" autoAdjust="0"/>
  </p:normalViewPr>
  <p:slideViewPr>
    <p:cSldViewPr>
      <p:cViewPr varScale="1">
        <p:scale>
          <a:sx n="86" d="100"/>
          <a:sy n="86" d="100"/>
        </p:scale>
        <p:origin x="930" y="51"/>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ableStyles" Target="tableStyles.xml"/><Relationship Id="rId8" Type="http://schemas.openxmlformats.org/officeDocument/2006/relationships/slide" Target="slides/slide6.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80FB02A-3A83-4D4C-B6F5-9289C1E17C5D}" type="doc">
      <dgm:prSet loTypeId="urn:microsoft.com/office/officeart/2005/8/layout/venn1" loCatId="relationship" qsTypeId="urn:microsoft.com/office/officeart/2005/8/quickstyle/simple1" qsCatId="simple" csTypeId="urn:microsoft.com/office/officeart/2005/8/colors/accent1_2" csCatId="accent1" phldr="1"/>
      <dgm:spPr/>
    </dgm:pt>
    <dgm:pt modelId="{C60AF5C3-8752-4194-83D4-3461461DE778}">
      <dgm:prSet phldrT="[Text]"/>
      <dgm:spPr/>
      <dgm:t>
        <a:bodyPr/>
        <a:lstStyle/>
        <a:p>
          <a:r>
            <a:rPr lang="en-GB" b="1" dirty="0"/>
            <a:t>Bio</a:t>
          </a:r>
          <a:r>
            <a:rPr lang="en-GB" dirty="0"/>
            <a:t>: genes, bacteria, viruses, trauma, malfunctions</a:t>
          </a:r>
        </a:p>
      </dgm:t>
    </dgm:pt>
    <dgm:pt modelId="{71465AD4-FC5D-4125-B32E-66EC0BE06C86}" type="parTrans" cxnId="{25457467-D951-4F74-82F4-387A52CB01E6}">
      <dgm:prSet/>
      <dgm:spPr/>
      <dgm:t>
        <a:bodyPr/>
        <a:lstStyle/>
        <a:p>
          <a:endParaRPr lang="en-GB"/>
        </a:p>
      </dgm:t>
    </dgm:pt>
    <dgm:pt modelId="{725BD157-907F-4457-BBAD-316F5DC0EB91}" type="sibTrans" cxnId="{25457467-D951-4F74-82F4-387A52CB01E6}">
      <dgm:prSet/>
      <dgm:spPr/>
      <dgm:t>
        <a:bodyPr/>
        <a:lstStyle/>
        <a:p>
          <a:endParaRPr lang="en-GB"/>
        </a:p>
      </dgm:t>
    </dgm:pt>
    <dgm:pt modelId="{BD8CC580-9963-4ED3-A00B-40AE25BD27A6}">
      <dgm:prSet phldrT="[Text]"/>
      <dgm:spPr/>
      <dgm:t>
        <a:bodyPr/>
        <a:lstStyle/>
        <a:p>
          <a:r>
            <a:rPr lang="en-GB" b="1" dirty="0"/>
            <a:t>Social</a:t>
          </a:r>
          <a:r>
            <a:rPr lang="en-GB" dirty="0"/>
            <a:t>: gender, ethnicity, class, education, employment</a:t>
          </a:r>
        </a:p>
      </dgm:t>
    </dgm:pt>
    <dgm:pt modelId="{04FCAA75-F63C-4F4E-A211-649D07ED8603}" type="parTrans" cxnId="{406DEF0E-6348-4A46-A434-36ED412D8AC2}">
      <dgm:prSet/>
      <dgm:spPr/>
      <dgm:t>
        <a:bodyPr/>
        <a:lstStyle/>
        <a:p>
          <a:endParaRPr lang="en-GB"/>
        </a:p>
      </dgm:t>
    </dgm:pt>
    <dgm:pt modelId="{5513C2C3-2988-44AE-9F33-4BABC94CC899}" type="sibTrans" cxnId="{406DEF0E-6348-4A46-A434-36ED412D8AC2}">
      <dgm:prSet/>
      <dgm:spPr/>
      <dgm:t>
        <a:bodyPr/>
        <a:lstStyle/>
        <a:p>
          <a:endParaRPr lang="en-GB"/>
        </a:p>
      </dgm:t>
    </dgm:pt>
    <dgm:pt modelId="{D05978BA-AD82-4BDE-975F-020169120806}">
      <dgm:prSet phldrT="[Text]"/>
      <dgm:spPr/>
      <dgm:t>
        <a:bodyPr/>
        <a:lstStyle/>
        <a:p>
          <a:r>
            <a:rPr lang="en-GB" b="1" dirty="0"/>
            <a:t>Psycho</a:t>
          </a:r>
          <a:r>
            <a:rPr lang="en-GB" dirty="0"/>
            <a:t>: beliefs, behaviours, copings, pain, stress</a:t>
          </a:r>
        </a:p>
      </dgm:t>
    </dgm:pt>
    <dgm:pt modelId="{A227133E-DB1C-4BDE-9947-0C94133EA6B3}" type="parTrans" cxnId="{D2066F32-B0D9-4393-94C6-BA7F87BE2F6A}">
      <dgm:prSet/>
      <dgm:spPr/>
      <dgm:t>
        <a:bodyPr/>
        <a:lstStyle/>
        <a:p>
          <a:endParaRPr lang="en-GB"/>
        </a:p>
      </dgm:t>
    </dgm:pt>
    <dgm:pt modelId="{00EDCF96-9FAD-4BC0-8600-6FF96FC8AEF0}" type="sibTrans" cxnId="{D2066F32-B0D9-4393-94C6-BA7F87BE2F6A}">
      <dgm:prSet/>
      <dgm:spPr/>
      <dgm:t>
        <a:bodyPr/>
        <a:lstStyle/>
        <a:p>
          <a:endParaRPr lang="en-GB"/>
        </a:p>
      </dgm:t>
    </dgm:pt>
    <dgm:pt modelId="{4BB7D39B-45DB-4B82-AAC0-87B2680E2DB5}" type="pres">
      <dgm:prSet presAssocID="{080FB02A-3A83-4D4C-B6F5-9289C1E17C5D}" presName="compositeShape" presStyleCnt="0">
        <dgm:presLayoutVars>
          <dgm:chMax val="7"/>
          <dgm:dir/>
          <dgm:resizeHandles val="exact"/>
        </dgm:presLayoutVars>
      </dgm:prSet>
      <dgm:spPr/>
    </dgm:pt>
    <dgm:pt modelId="{C23E0DF6-A219-4A73-B6CF-220B4F07FBD6}" type="pres">
      <dgm:prSet presAssocID="{C60AF5C3-8752-4194-83D4-3461461DE778}" presName="circ1" presStyleLbl="vennNode1" presStyleIdx="0" presStyleCnt="3"/>
      <dgm:spPr/>
    </dgm:pt>
    <dgm:pt modelId="{BF75C29B-9C94-44FD-8CB2-B02D2565F58B}" type="pres">
      <dgm:prSet presAssocID="{C60AF5C3-8752-4194-83D4-3461461DE778}" presName="circ1Tx" presStyleLbl="revTx" presStyleIdx="0" presStyleCnt="0">
        <dgm:presLayoutVars>
          <dgm:chMax val="0"/>
          <dgm:chPref val="0"/>
          <dgm:bulletEnabled val="1"/>
        </dgm:presLayoutVars>
      </dgm:prSet>
      <dgm:spPr/>
    </dgm:pt>
    <dgm:pt modelId="{A92FA3CA-0B30-4C9C-99D7-394E0AA90018}" type="pres">
      <dgm:prSet presAssocID="{BD8CC580-9963-4ED3-A00B-40AE25BD27A6}" presName="circ2" presStyleLbl="vennNode1" presStyleIdx="1" presStyleCnt="3"/>
      <dgm:spPr/>
    </dgm:pt>
    <dgm:pt modelId="{2D6E4C9B-3FD0-4BB3-A283-365FE57DF5AE}" type="pres">
      <dgm:prSet presAssocID="{BD8CC580-9963-4ED3-A00B-40AE25BD27A6}" presName="circ2Tx" presStyleLbl="revTx" presStyleIdx="0" presStyleCnt="0">
        <dgm:presLayoutVars>
          <dgm:chMax val="0"/>
          <dgm:chPref val="0"/>
          <dgm:bulletEnabled val="1"/>
        </dgm:presLayoutVars>
      </dgm:prSet>
      <dgm:spPr/>
    </dgm:pt>
    <dgm:pt modelId="{2547A7D0-FF48-46D6-BD24-C6EEA216DCB3}" type="pres">
      <dgm:prSet presAssocID="{D05978BA-AD82-4BDE-975F-020169120806}" presName="circ3" presStyleLbl="vennNode1" presStyleIdx="2" presStyleCnt="3"/>
      <dgm:spPr/>
    </dgm:pt>
    <dgm:pt modelId="{DDE3AF4C-B119-4174-B187-4167D1C36F14}" type="pres">
      <dgm:prSet presAssocID="{D05978BA-AD82-4BDE-975F-020169120806}" presName="circ3Tx" presStyleLbl="revTx" presStyleIdx="0" presStyleCnt="0">
        <dgm:presLayoutVars>
          <dgm:chMax val="0"/>
          <dgm:chPref val="0"/>
          <dgm:bulletEnabled val="1"/>
        </dgm:presLayoutVars>
      </dgm:prSet>
      <dgm:spPr/>
    </dgm:pt>
  </dgm:ptLst>
  <dgm:cxnLst>
    <dgm:cxn modelId="{406DEF0E-6348-4A46-A434-36ED412D8AC2}" srcId="{080FB02A-3A83-4D4C-B6F5-9289C1E17C5D}" destId="{BD8CC580-9963-4ED3-A00B-40AE25BD27A6}" srcOrd="1" destOrd="0" parTransId="{04FCAA75-F63C-4F4E-A211-649D07ED8603}" sibTransId="{5513C2C3-2988-44AE-9F33-4BABC94CC899}"/>
    <dgm:cxn modelId="{D2066F32-B0D9-4393-94C6-BA7F87BE2F6A}" srcId="{080FB02A-3A83-4D4C-B6F5-9289C1E17C5D}" destId="{D05978BA-AD82-4BDE-975F-020169120806}" srcOrd="2" destOrd="0" parTransId="{A227133E-DB1C-4BDE-9947-0C94133EA6B3}" sibTransId="{00EDCF96-9FAD-4BC0-8600-6FF96FC8AEF0}"/>
    <dgm:cxn modelId="{5FEA195F-37B2-422A-B4E5-8092967D0DE3}" type="presOf" srcId="{D05978BA-AD82-4BDE-975F-020169120806}" destId="{DDE3AF4C-B119-4174-B187-4167D1C36F14}" srcOrd="1" destOrd="0" presId="urn:microsoft.com/office/officeart/2005/8/layout/venn1"/>
    <dgm:cxn modelId="{25457467-D951-4F74-82F4-387A52CB01E6}" srcId="{080FB02A-3A83-4D4C-B6F5-9289C1E17C5D}" destId="{C60AF5C3-8752-4194-83D4-3461461DE778}" srcOrd="0" destOrd="0" parTransId="{71465AD4-FC5D-4125-B32E-66EC0BE06C86}" sibTransId="{725BD157-907F-4457-BBAD-316F5DC0EB91}"/>
    <dgm:cxn modelId="{6D7F746F-3016-44CA-9340-E2804A22112D}" type="presOf" srcId="{C60AF5C3-8752-4194-83D4-3461461DE778}" destId="{C23E0DF6-A219-4A73-B6CF-220B4F07FBD6}" srcOrd="0" destOrd="0" presId="urn:microsoft.com/office/officeart/2005/8/layout/venn1"/>
    <dgm:cxn modelId="{90909C95-6365-4C8F-AB7E-5CE1002E8F72}" type="presOf" srcId="{080FB02A-3A83-4D4C-B6F5-9289C1E17C5D}" destId="{4BB7D39B-45DB-4B82-AAC0-87B2680E2DB5}" srcOrd="0" destOrd="0" presId="urn:microsoft.com/office/officeart/2005/8/layout/venn1"/>
    <dgm:cxn modelId="{931DEC95-25B5-43DE-9F9A-D2084CECF13F}" type="presOf" srcId="{C60AF5C3-8752-4194-83D4-3461461DE778}" destId="{BF75C29B-9C94-44FD-8CB2-B02D2565F58B}" srcOrd="1" destOrd="0" presId="urn:microsoft.com/office/officeart/2005/8/layout/venn1"/>
    <dgm:cxn modelId="{21B8E7DE-BB5C-4FCC-BA44-FB5F6F1E7423}" type="presOf" srcId="{BD8CC580-9963-4ED3-A00B-40AE25BD27A6}" destId="{2D6E4C9B-3FD0-4BB3-A283-365FE57DF5AE}" srcOrd="1" destOrd="0" presId="urn:microsoft.com/office/officeart/2005/8/layout/venn1"/>
    <dgm:cxn modelId="{E09183E0-51A9-425D-AE76-10667C74572A}" type="presOf" srcId="{D05978BA-AD82-4BDE-975F-020169120806}" destId="{2547A7D0-FF48-46D6-BD24-C6EEA216DCB3}" srcOrd="0" destOrd="0" presId="urn:microsoft.com/office/officeart/2005/8/layout/venn1"/>
    <dgm:cxn modelId="{ED175EE2-5A23-4CE6-B85A-22D297A6901D}" type="presOf" srcId="{BD8CC580-9963-4ED3-A00B-40AE25BD27A6}" destId="{A92FA3CA-0B30-4C9C-99D7-394E0AA90018}" srcOrd="0" destOrd="0" presId="urn:microsoft.com/office/officeart/2005/8/layout/venn1"/>
    <dgm:cxn modelId="{B8FAA437-F1D8-4CE9-914E-83E503D01242}" type="presParOf" srcId="{4BB7D39B-45DB-4B82-AAC0-87B2680E2DB5}" destId="{C23E0DF6-A219-4A73-B6CF-220B4F07FBD6}" srcOrd="0" destOrd="0" presId="urn:microsoft.com/office/officeart/2005/8/layout/venn1"/>
    <dgm:cxn modelId="{F314CFBC-B51B-4D20-ACBE-9C2E6E1CA858}" type="presParOf" srcId="{4BB7D39B-45DB-4B82-AAC0-87B2680E2DB5}" destId="{BF75C29B-9C94-44FD-8CB2-B02D2565F58B}" srcOrd="1" destOrd="0" presId="urn:microsoft.com/office/officeart/2005/8/layout/venn1"/>
    <dgm:cxn modelId="{16F00C40-56B2-4EEB-954B-6F89D8FD1F61}" type="presParOf" srcId="{4BB7D39B-45DB-4B82-AAC0-87B2680E2DB5}" destId="{A92FA3CA-0B30-4C9C-99D7-394E0AA90018}" srcOrd="2" destOrd="0" presId="urn:microsoft.com/office/officeart/2005/8/layout/venn1"/>
    <dgm:cxn modelId="{9E863028-4175-4246-9FE3-F39B3CD12A37}" type="presParOf" srcId="{4BB7D39B-45DB-4B82-AAC0-87B2680E2DB5}" destId="{2D6E4C9B-3FD0-4BB3-A283-365FE57DF5AE}" srcOrd="3" destOrd="0" presId="urn:microsoft.com/office/officeart/2005/8/layout/venn1"/>
    <dgm:cxn modelId="{4AF2C7E6-C3BC-41B2-979F-7610431E2017}" type="presParOf" srcId="{4BB7D39B-45DB-4B82-AAC0-87B2680E2DB5}" destId="{2547A7D0-FF48-46D6-BD24-C6EEA216DCB3}" srcOrd="4" destOrd="0" presId="urn:microsoft.com/office/officeart/2005/8/layout/venn1"/>
    <dgm:cxn modelId="{53CDE334-1269-4746-907B-0D62BD5F2CA1}" type="presParOf" srcId="{4BB7D39B-45DB-4B82-AAC0-87B2680E2DB5}" destId="{DDE3AF4C-B119-4174-B187-4167D1C36F14}" srcOrd="5"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3E0DF6-A219-4A73-B6CF-220B4F07FBD6}">
      <dsp:nvSpPr>
        <dsp:cNvPr id="0" name=""/>
        <dsp:cNvSpPr/>
      </dsp:nvSpPr>
      <dsp:spPr>
        <a:xfrm>
          <a:off x="2700299" y="49505"/>
          <a:ext cx="2376264" cy="2376264"/>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r>
            <a:rPr lang="en-GB" sz="1900" b="1" kern="1200" dirty="0"/>
            <a:t>Bio</a:t>
          </a:r>
          <a:r>
            <a:rPr lang="en-GB" sz="1900" kern="1200" dirty="0"/>
            <a:t>: genes, bacteria, viruses, trauma, malfunctions</a:t>
          </a:r>
        </a:p>
      </dsp:txBody>
      <dsp:txXfrm>
        <a:off x="3017135" y="465351"/>
        <a:ext cx="1742593" cy="1069318"/>
      </dsp:txXfrm>
    </dsp:sp>
    <dsp:sp modelId="{A92FA3CA-0B30-4C9C-99D7-394E0AA90018}">
      <dsp:nvSpPr>
        <dsp:cNvPr id="0" name=""/>
        <dsp:cNvSpPr/>
      </dsp:nvSpPr>
      <dsp:spPr>
        <a:xfrm>
          <a:off x="3557735" y="1534670"/>
          <a:ext cx="2376264" cy="2376264"/>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r>
            <a:rPr lang="en-GB" sz="1900" b="1" kern="1200" dirty="0"/>
            <a:t>Social</a:t>
          </a:r>
          <a:r>
            <a:rPr lang="en-GB" sz="1900" kern="1200" dirty="0"/>
            <a:t>: gender, ethnicity, class, education, employment</a:t>
          </a:r>
        </a:p>
      </dsp:txBody>
      <dsp:txXfrm>
        <a:off x="4284476" y="2148538"/>
        <a:ext cx="1425758" cy="1306945"/>
      </dsp:txXfrm>
    </dsp:sp>
    <dsp:sp modelId="{2547A7D0-FF48-46D6-BD24-C6EEA216DCB3}">
      <dsp:nvSpPr>
        <dsp:cNvPr id="0" name=""/>
        <dsp:cNvSpPr/>
      </dsp:nvSpPr>
      <dsp:spPr>
        <a:xfrm>
          <a:off x="1842864" y="1534670"/>
          <a:ext cx="2376264" cy="2376264"/>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r>
            <a:rPr lang="en-GB" sz="1900" b="1" kern="1200" dirty="0"/>
            <a:t>Psycho</a:t>
          </a:r>
          <a:r>
            <a:rPr lang="en-GB" sz="1900" kern="1200" dirty="0"/>
            <a:t>: beliefs, behaviours, copings, pain, stress</a:t>
          </a:r>
        </a:p>
      </dsp:txBody>
      <dsp:txXfrm>
        <a:off x="2066629" y="2148538"/>
        <a:ext cx="1425758" cy="1306945"/>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C9BF415-0753-43C0-99D5-F298CDB23EDB}" type="datetimeFigureOut">
              <a:rPr lang="en-GB" smtClean="0"/>
              <a:t>03/02/2023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3F7FD87-997C-4FB8-A311-B84ABB083647}" type="slidenum">
              <a:rPr lang="en-GB" smtClean="0"/>
              <a:t>‹#›</a:t>
            </a:fld>
            <a:endParaRPr lang="en-GB"/>
          </a:p>
        </p:txBody>
      </p:sp>
    </p:spTree>
    <p:extLst>
      <p:ext uri="{BB962C8B-B14F-4D97-AF65-F5344CB8AC3E}">
        <p14:creationId xmlns:p14="http://schemas.microsoft.com/office/powerpoint/2010/main" val="17121131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127AD6B-FC3F-4301-82AF-A728712C60EA}"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7191639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ln/>
        </p:spPr>
      </p:sp>
      <p:sp>
        <p:nvSpPr>
          <p:cNvPr id="307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307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kumimoji="1" sz="1200">
                <a:solidFill>
                  <a:schemeClr val="tx1"/>
                </a:solidFill>
                <a:latin typeface="Arial" charset="0"/>
              </a:defRPr>
            </a:lvl1pPr>
            <a:lvl2pPr marL="742950" indent="-285750" eaLnBrk="0" hangingPunct="0">
              <a:spcBef>
                <a:spcPct val="30000"/>
              </a:spcBef>
              <a:defRPr kumimoji="1" sz="1200">
                <a:solidFill>
                  <a:schemeClr val="tx1"/>
                </a:solidFill>
                <a:latin typeface="Arial" charset="0"/>
              </a:defRPr>
            </a:lvl2pPr>
            <a:lvl3pPr marL="1143000" indent="-228600" eaLnBrk="0" hangingPunct="0">
              <a:spcBef>
                <a:spcPct val="30000"/>
              </a:spcBef>
              <a:defRPr kumimoji="1" sz="1200">
                <a:solidFill>
                  <a:schemeClr val="tx1"/>
                </a:solidFill>
                <a:latin typeface="Arial" charset="0"/>
              </a:defRPr>
            </a:lvl3pPr>
            <a:lvl4pPr marL="1600200" indent="-228600" eaLnBrk="0" hangingPunct="0">
              <a:spcBef>
                <a:spcPct val="30000"/>
              </a:spcBef>
              <a:defRPr kumimoji="1" sz="1200">
                <a:solidFill>
                  <a:schemeClr val="tx1"/>
                </a:solidFill>
                <a:latin typeface="Arial" charset="0"/>
              </a:defRPr>
            </a:lvl4pPr>
            <a:lvl5pPr marL="2057400" indent="-228600" eaLnBrk="0" hangingPunct="0">
              <a:spcBef>
                <a:spcPct val="30000"/>
              </a:spcBef>
              <a:defRPr kumimoji="1" sz="1200">
                <a:solidFill>
                  <a:schemeClr val="tx1"/>
                </a:solidFill>
                <a:latin typeface="Arial" charset="0"/>
              </a:defRPr>
            </a:lvl5pPr>
            <a:lvl6pPr marL="2514600" indent="-228600" eaLnBrk="0" fontAlgn="base" hangingPunct="0">
              <a:spcBef>
                <a:spcPct val="30000"/>
              </a:spcBef>
              <a:spcAft>
                <a:spcPct val="0"/>
              </a:spcAft>
              <a:defRPr kumimoji="1" sz="1200">
                <a:solidFill>
                  <a:schemeClr val="tx1"/>
                </a:solidFill>
                <a:latin typeface="Arial" charset="0"/>
              </a:defRPr>
            </a:lvl6pPr>
            <a:lvl7pPr marL="2971800" indent="-228600" eaLnBrk="0" fontAlgn="base" hangingPunct="0">
              <a:spcBef>
                <a:spcPct val="30000"/>
              </a:spcBef>
              <a:spcAft>
                <a:spcPct val="0"/>
              </a:spcAft>
              <a:defRPr kumimoji="1" sz="1200">
                <a:solidFill>
                  <a:schemeClr val="tx1"/>
                </a:solidFill>
                <a:latin typeface="Arial" charset="0"/>
              </a:defRPr>
            </a:lvl7pPr>
            <a:lvl8pPr marL="3429000" indent="-228600" eaLnBrk="0" fontAlgn="base" hangingPunct="0">
              <a:spcBef>
                <a:spcPct val="30000"/>
              </a:spcBef>
              <a:spcAft>
                <a:spcPct val="0"/>
              </a:spcAft>
              <a:defRPr kumimoji="1" sz="1200">
                <a:solidFill>
                  <a:schemeClr val="tx1"/>
                </a:solidFill>
                <a:latin typeface="Arial" charset="0"/>
              </a:defRPr>
            </a:lvl8pPr>
            <a:lvl9pPr marL="3886200" indent="-228600" eaLnBrk="0" fontAlgn="base" hangingPunct="0">
              <a:spcBef>
                <a:spcPct val="30000"/>
              </a:spcBef>
              <a:spcAft>
                <a:spcPct val="0"/>
              </a:spcAft>
              <a:defRPr kumimoji="1" sz="1200">
                <a:solidFill>
                  <a:schemeClr val="tx1"/>
                </a:solidFill>
                <a:latin typeface="Arial" charset="0"/>
              </a:defRPr>
            </a:lvl9pPr>
          </a:lstStyle>
          <a:p>
            <a:pPr eaLnBrk="1" hangingPunct="1">
              <a:spcBef>
                <a:spcPct val="0"/>
              </a:spcBef>
            </a:pPr>
            <a:fld id="{58E57FB9-F743-4CCB-9D92-E9331B36EDED}" type="slidenum">
              <a:rPr kumimoji="0" lang="en-GB" altLang="en-US" smtClean="0">
                <a:latin typeface="Verdana" pitchFamily="34" charset="0"/>
              </a:rPr>
              <a:pPr eaLnBrk="1" hangingPunct="1">
                <a:spcBef>
                  <a:spcPct val="0"/>
                </a:spcBef>
              </a:pPr>
              <a:t>3</a:t>
            </a:fld>
            <a:endParaRPr kumimoji="0" lang="en-GB" altLang="en-US">
              <a:latin typeface="Verdana" pitchFamily="34" charset="0"/>
            </a:endParaRPr>
          </a:p>
        </p:txBody>
      </p:sp>
    </p:spTree>
    <p:extLst>
      <p:ext uri="{BB962C8B-B14F-4D97-AF65-F5344CB8AC3E}">
        <p14:creationId xmlns:p14="http://schemas.microsoft.com/office/powerpoint/2010/main" val="22335540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F7FD87-997C-4FB8-A311-B84ABB083647}" type="slidenum">
              <a:rPr lang="en-GB" smtClean="0"/>
              <a:t>4</a:t>
            </a:fld>
            <a:endParaRPr lang="en-GB"/>
          </a:p>
        </p:txBody>
      </p:sp>
    </p:spTree>
    <p:extLst>
      <p:ext uri="{BB962C8B-B14F-4D97-AF65-F5344CB8AC3E}">
        <p14:creationId xmlns:p14="http://schemas.microsoft.com/office/powerpoint/2010/main" val="17841738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F7FD87-997C-4FB8-A311-B84ABB083647}" type="slidenum">
              <a:rPr lang="en-GB" smtClean="0"/>
              <a:t>5</a:t>
            </a:fld>
            <a:endParaRPr lang="en-GB"/>
          </a:p>
        </p:txBody>
      </p:sp>
    </p:spTree>
    <p:extLst>
      <p:ext uri="{BB962C8B-B14F-4D97-AF65-F5344CB8AC3E}">
        <p14:creationId xmlns:p14="http://schemas.microsoft.com/office/powerpoint/2010/main" val="332224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bwMode="auto">
          <a:noFill/>
          <a:ln>
            <a:solidFill>
              <a:srgbClr val="000000"/>
            </a:solidFill>
            <a:miter lim="800000"/>
            <a:headEnd/>
            <a:tailEnd/>
          </a:ln>
        </p:spPr>
      </p:sp>
      <p:sp>
        <p:nvSpPr>
          <p:cNvPr id="52227"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dirty="0"/>
          </a:p>
        </p:txBody>
      </p:sp>
      <p:sp>
        <p:nvSpPr>
          <p:cNvPr id="52228" name="Slide Number Placeholder 3"/>
          <p:cNvSpPr>
            <a:spLocks noGrp="1"/>
          </p:cNvSpPr>
          <p:nvPr>
            <p:ph type="sldNum" sz="quarter" idx="5"/>
          </p:nvPr>
        </p:nvSpPr>
        <p:spPr bwMode="auto">
          <a:noFill/>
          <a:ln>
            <a:miter lim="800000"/>
            <a:headEnd/>
            <a:tailEnd/>
          </a:ln>
        </p:spPr>
        <p:txBody>
          <a:bodyPr/>
          <a:lstStyle/>
          <a:p>
            <a:fld id="{3776D8C7-D2A5-406F-915B-FB13A5D81E07}" type="slidenum">
              <a:rPr lang="en-US" altLang="en-US" smtClean="0"/>
              <a:pPr/>
              <a:t>7</a:t>
            </a:fld>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F7FD87-997C-4FB8-A311-B84ABB083647}" type="slidenum">
              <a:rPr lang="en-GB" smtClean="0"/>
              <a:t>8</a:t>
            </a:fld>
            <a:endParaRPr lang="en-GB"/>
          </a:p>
        </p:txBody>
      </p:sp>
    </p:spTree>
    <p:extLst>
      <p:ext uri="{BB962C8B-B14F-4D97-AF65-F5344CB8AC3E}">
        <p14:creationId xmlns:p14="http://schemas.microsoft.com/office/powerpoint/2010/main" val="40562361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127AD6B-FC3F-4301-82AF-A728712C60EA}" type="slidenum">
              <a:rPr lang="en-GB" smtClean="0"/>
              <a:pPr/>
              <a:t>10</a:t>
            </a:fld>
            <a:endParaRPr lang="en-GB"/>
          </a:p>
        </p:txBody>
      </p:sp>
    </p:spTree>
    <p:extLst>
      <p:ext uri="{BB962C8B-B14F-4D97-AF65-F5344CB8AC3E}">
        <p14:creationId xmlns:p14="http://schemas.microsoft.com/office/powerpoint/2010/main" val="16064137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11</a:t>
            </a:fld>
            <a:endParaRPr lang="en-GB"/>
          </a:p>
        </p:txBody>
      </p:sp>
    </p:spTree>
    <p:extLst>
      <p:ext uri="{BB962C8B-B14F-4D97-AF65-F5344CB8AC3E}">
        <p14:creationId xmlns:p14="http://schemas.microsoft.com/office/powerpoint/2010/main" val="37813678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12</a:t>
            </a:fld>
            <a:endParaRPr lang="en-GB"/>
          </a:p>
        </p:txBody>
      </p:sp>
    </p:spTree>
    <p:extLst>
      <p:ext uri="{BB962C8B-B14F-4D97-AF65-F5344CB8AC3E}">
        <p14:creationId xmlns:p14="http://schemas.microsoft.com/office/powerpoint/2010/main" val="24950670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F7FD87-997C-4FB8-A311-B84ABB083647}" type="slidenum">
              <a:rPr lang="en-GB" smtClean="0"/>
              <a:t>13</a:t>
            </a:fld>
            <a:endParaRPr lang="en-GB"/>
          </a:p>
        </p:txBody>
      </p:sp>
    </p:spTree>
    <p:extLst>
      <p:ext uri="{BB962C8B-B14F-4D97-AF65-F5344CB8AC3E}">
        <p14:creationId xmlns:p14="http://schemas.microsoft.com/office/powerpoint/2010/main" val="39996930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F7FD87-997C-4FB8-A311-B84ABB083647}" type="slidenum">
              <a:rPr lang="en-GB" smtClean="0"/>
              <a:t>14</a:t>
            </a:fld>
            <a:endParaRPr lang="en-GB"/>
          </a:p>
        </p:txBody>
      </p:sp>
    </p:spTree>
    <p:extLst>
      <p:ext uri="{BB962C8B-B14F-4D97-AF65-F5344CB8AC3E}">
        <p14:creationId xmlns:p14="http://schemas.microsoft.com/office/powerpoint/2010/main" val="18968764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15</a:t>
            </a:fld>
            <a:endParaRPr lang="en-GB"/>
          </a:p>
        </p:txBody>
      </p:sp>
    </p:spTree>
    <p:extLst>
      <p:ext uri="{BB962C8B-B14F-4D97-AF65-F5344CB8AC3E}">
        <p14:creationId xmlns:p14="http://schemas.microsoft.com/office/powerpoint/2010/main" val="6244257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F7FD87-997C-4FB8-A311-B84ABB083647}" type="slidenum">
              <a:rPr lang="en-GB" smtClean="0"/>
              <a:t>19</a:t>
            </a:fld>
            <a:endParaRPr lang="en-GB"/>
          </a:p>
        </p:txBody>
      </p:sp>
    </p:spTree>
    <p:extLst>
      <p:ext uri="{BB962C8B-B14F-4D97-AF65-F5344CB8AC3E}">
        <p14:creationId xmlns:p14="http://schemas.microsoft.com/office/powerpoint/2010/main" val="11514390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24</a:t>
            </a:fld>
            <a:endParaRPr lang="en-GB"/>
          </a:p>
        </p:txBody>
      </p:sp>
    </p:spTree>
    <p:extLst>
      <p:ext uri="{BB962C8B-B14F-4D97-AF65-F5344CB8AC3E}">
        <p14:creationId xmlns:p14="http://schemas.microsoft.com/office/powerpoint/2010/main" val="36070038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25</a:t>
            </a:fld>
            <a:endParaRPr lang="en-GB"/>
          </a:p>
        </p:txBody>
      </p:sp>
    </p:spTree>
    <p:extLst>
      <p:ext uri="{BB962C8B-B14F-4D97-AF65-F5344CB8AC3E}">
        <p14:creationId xmlns:p14="http://schemas.microsoft.com/office/powerpoint/2010/main" val="175944656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127AD6B-FC3F-4301-82AF-A728712C60EA}" type="slidenum">
              <a:rPr lang="en-GB" smtClean="0"/>
              <a:pPr/>
              <a:t>26</a:t>
            </a:fld>
            <a:endParaRPr lang="en-GB"/>
          </a:p>
        </p:txBody>
      </p:sp>
    </p:spTree>
    <p:extLst>
      <p:ext uri="{BB962C8B-B14F-4D97-AF65-F5344CB8AC3E}">
        <p14:creationId xmlns:p14="http://schemas.microsoft.com/office/powerpoint/2010/main" val="166111609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F7FD87-997C-4FB8-A311-B84ABB083647}" type="slidenum">
              <a:rPr lang="en-GB" smtClean="0"/>
              <a:t>28</a:t>
            </a:fld>
            <a:endParaRPr lang="en-GB"/>
          </a:p>
        </p:txBody>
      </p:sp>
    </p:spTree>
    <p:extLst>
      <p:ext uri="{BB962C8B-B14F-4D97-AF65-F5344CB8AC3E}">
        <p14:creationId xmlns:p14="http://schemas.microsoft.com/office/powerpoint/2010/main" val="41638665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4884B62-66C8-4BD8-A575-E7C7099A9228}" type="datetimeFigureOut">
              <a:rPr lang="en-GB" smtClean="0"/>
              <a:t>03/02/2023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6B7E38-7B4E-43E5-80E3-EF76EC888D6C}" type="slidenum">
              <a:rPr lang="en-GB" smtClean="0"/>
              <a:t>‹#›</a:t>
            </a:fld>
            <a:endParaRPr lang="en-GB"/>
          </a:p>
        </p:txBody>
      </p:sp>
    </p:spTree>
    <p:extLst>
      <p:ext uri="{BB962C8B-B14F-4D97-AF65-F5344CB8AC3E}">
        <p14:creationId xmlns:p14="http://schemas.microsoft.com/office/powerpoint/2010/main" val="10002635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4884B62-66C8-4BD8-A575-E7C7099A9228}" type="datetimeFigureOut">
              <a:rPr lang="en-GB" smtClean="0"/>
              <a:t>03/02/2023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6B7E38-7B4E-43E5-80E3-EF76EC888D6C}" type="slidenum">
              <a:rPr lang="en-GB" smtClean="0"/>
              <a:t>‹#›</a:t>
            </a:fld>
            <a:endParaRPr lang="en-GB"/>
          </a:p>
        </p:txBody>
      </p:sp>
    </p:spTree>
    <p:extLst>
      <p:ext uri="{BB962C8B-B14F-4D97-AF65-F5344CB8AC3E}">
        <p14:creationId xmlns:p14="http://schemas.microsoft.com/office/powerpoint/2010/main" val="40369651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4884B62-66C8-4BD8-A575-E7C7099A9228}" type="datetimeFigureOut">
              <a:rPr lang="en-GB" smtClean="0"/>
              <a:t>03/02/2023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6B7E38-7B4E-43E5-80E3-EF76EC888D6C}" type="slidenum">
              <a:rPr lang="en-GB" smtClean="0"/>
              <a:t>‹#›</a:t>
            </a:fld>
            <a:endParaRPr lang="en-GB"/>
          </a:p>
        </p:txBody>
      </p:sp>
    </p:spTree>
    <p:extLst>
      <p:ext uri="{BB962C8B-B14F-4D97-AF65-F5344CB8AC3E}">
        <p14:creationId xmlns:p14="http://schemas.microsoft.com/office/powerpoint/2010/main" val="2584028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4884B62-66C8-4BD8-A575-E7C7099A9228}" type="datetimeFigureOut">
              <a:rPr lang="en-GB" smtClean="0"/>
              <a:t>03/02/2023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46B7E38-7B4E-43E5-80E3-EF76EC888D6C}" type="slidenum">
              <a:rPr lang="en-GB" smtClean="0"/>
              <a:t>‹#›</a:t>
            </a:fld>
            <a:endParaRPr lang="en-GB"/>
          </a:p>
        </p:txBody>
      </p:sp>
    </p:spTree>
    <p:extLst>
      <p:ext uri="{BB962C8B-B14F-4D97-AF65-F5344CB8AC3E}">
        <p14:creationId xmlns:p14="http://schemas.microsoft.com/office/powerpoint/2010/main" val="4789299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4884B62-66C8-4BD8-A575-E7C7099A9228}" type="datetimeFigureOut">
              <a:rPr lang="en-GB" smtClean="0"/>
              <a:t>03/02/2023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46B7E38-7B4E-43E5-80E3-EF76EC888D6C}" type="slidenum">
              <a:rPr lang="en-GB" smtClean="0"/>
              <a:t>‹#›</a:t>
            </a:fld>
            <a:endParaRPr lang="en-GB"/>
          </a:p>
        </p:txBody>
      </p:sp>
    </p:spTree>
    <p:extLst>
      <p:ext uri="{BB962C8B-B14F-4D97-AF65-F5344CB8AC3E}">
        <p14:creationId xmlns:p14="http://schemas.microsoft.com/office/powerpoint/2010/main" val="2794784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4884B62-66C8-4BD8-A575-E7C7099A9228}" type="datetimeFigureOut">
              <a:rPr lang="en-GB" smtClean="0"/>
              <a:t>03/02/2023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46B7E38-7B4E-43E5-80E3-EF76EC888D6C}" type="slidenum">
              <a:rPr lang="en-GB" smtClean="0"/>
              <a:t>‹#›</a:t>
            </a:fld>
            <a:endParaRPr lang="en-GB"/>
          </a:p>
        </p:txBody>
      </p:sp>
    </p:spTree>
    <p:extLst>
      <p:ext uri="{BB962C8B-B14F-4D97-AF65-F5344CB8AC3E}">
        <p14:creationId xmlns:p14="http://schemas.microsoft.com/office/powerpoint/2010/main" val="35774662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4884B62-66C8-4BD8-A575-E7C7099A9228}" type="datetimeFigureOut">
              <a:rPr lang="en-GB" smtClean="0"/>
              <a:t>03/02/2023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46B7E38-7B4E-43E5-80E3-EF76EC888D6C}" type="slidenum">
              <a:rPr lang="en-GB" smtClean="0"/>
              <a:t>‹#›</a:t>
            </a:fld>
            <a:endParaRPr lang="en-GB"/>
          </a:p>
        </p:txBody>
      </p:sp>
    </p:spTree>
    <p:extLst>
      <p:ext uri="{BB962C8B-B14F-4D97-AF65-F5344CB8AC3E}">
        <p14:creationId xmlns:p14="http://schemas.microsoft.com/office/powerpoint/2010/main" val="734385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884B62-66C8-4BD8-A575-E7C7099A9228}" type="datetimeFigureOut">
              <a:rPr lang="en-GB" smtClean="0"/>
              <a:t>03/02/2023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46B7E38-7B4E-43E5-80E3-EF76EC888D6C}" type="slidenum">
              <a:rPr lang="en-GB" smtClean="0"/>
              <a:t>‹#›</a:t>
            </a:fld>
            <a:endParaRPr lang="en-GB"/>
          </a:p>
        </p:txBody>
      </p:sp>
    </p:spTree>
    <p:extLst>
      <p:ext uri="{BB962C8B-B14F-4D97-AF65-F5344CB8AC3E}">
        <p14:creationId xmlns:p14="http://schemas.microsoft.com/office/powerpoint/2010/main" val="26575172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884B62-66C8-4BD8-A575-E7C7099A9228}" type="datetimeFigureOut">
              <a:rPr lang="en-GB" smtClean="0"/>
              <a:t>03/02/2023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46B7E38-7B4E-43E5-80E3-EF76EC888D6C}" type="slidenum">
              <a:rPr lang="en-GB" smtClean="0"/>
              <a:t>‹#›</a:t>
            </a:fld>
            <a:endParaRPr lang="en-GB"/>
          </a:p>
        </p:txBody>
      </p:sp>
    </p:spTree>
    <p:extLst>
      <p:ext uri="{BB962C8B-B14F-4D97-AF65-F5344CB8AC3E}">
        <p14:creationId xmlns:p14="http://schemas.microsoft.com/office/powerpoint/2010/main" val="38468196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4884B62-66C8-4BD8-A575-E7C7099A9228}" type="datetimeFigureOut">
              <a:rPr lang="en-GB" smtClean="0"/>
              <a:t>03/02/2023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6B7E38-7B4E-43E5-80E3-EF76EC888D6C}" type="slidenum">
              <a:rPr lang="en-GB" smtClean="0"/>
              <a:t>‹#›</a:t>
            </a:fld>
            <a:endParaRPr lang="en-GB"/>
          </a:p>
        </p:txBody>
      </p:sp>
    </p:spTree>
    <p:extLst>
      <p:ext uri="{BB962C8B-B14F-4D97-AF65-F5344CB8AC3E}">
        <p14:creationId xmlns:p14="http://schemas.microsoft.com/office/powerpoint/2010/main" val="11721302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4884B62-66C8-4BD8-A575-E7C7099A9228}" type="datetimeFigureOut">
              <a:rPr lang="en-GB" smtClean="0"/>
              <a:t>03/02/2023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6B7E38-7B4E-43E5-80E3-EF76EC888D6C}" type="slidenum">
              <a:rPr lang="en-GB" smtClean="0"/>
              <a:t>‹#›</a:t>
            </a:fld>
            <a:endParaRPr lang="en-GB"/>
          </a:p>
        </p:txBody>
      </p:sp>
    </p:spTree>
    <p:extLst>
      <p:ext uri="{BB962C8B-B14F-4D97-AF65-F5344CB8AC3E}">
        <p14:creationId xmlns:p14="http://schemas.microsoft.com/office/powerpoint/2010/main" val="22937761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9CFB13ED-059F-4759-94A0-1E5969775D7E}" type="datetimeFigureOut">
              <a:rPr lang="en-GB" smtClean="0"/>
              <a:pPr/>
              <a:t>03/02/2023</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5F2F8A10-4287-4BE8-ACD7-B40DB3D6C2A8}" type="slidenum">
              <a:rPr lang="en-GB" smtClean="0"/>
              <a:pPr/>
              <a:t>‹#›</a:t>
            </a:fld>
            <a:endParaRPr lang="en-GB"/>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a:t>Click to edit Master title style</a:t>
            </a:r>
          </a:p>
        </p:txBody>
      </p:sp>
    </p:spTree>
    <p:extLst>
      <p:ext uri="{BB962C8B-B14F-4D97-AF65-F5344CB8AC3E}">
        <p14:creationId xmlns:p14="http://schemas.microsoft.com/office/powerpoint/2010/main" val="3429248639"/>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9CFB13ED-059F-4759-94A0-1E5969775D7E}" type="datetimeFigureOut">
              <a:rPr lang="en-GB" smtClean="0"/>
              <a:pPr/>
              <a:t>03/02/2023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
        <p:nvSpPr>
          <p:cNvPr id="8" name="Content Placeholder 7"/>
          <p:cNvSpPr>
            <a:spLocks noGrp="1"/>
          </p:cNvSpPr>
          <p:nvPr>
            <p:ph sz="quarter" idx="1"/>
          </p:nvPr>
        </p:nvSpPr>
        <p:spPr>
          <a:xfrm>
            <a:off x="914400" y="1447800"/>
            <a:ext cx="777240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26288451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a:t>Click to edit Master title style</a:t>
            </a:r>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9CFB13ED-059F-4759-94A0-1E5969775D7E}" type="datetimeFigureOut">
              <a:rPr lang="en-GB" smtClean="0"/>
              <a:pPr/>
              <a:t>03/02/2023</a:t>
            </a:fld>
            <a:endParaRPr lang="en-GB"/>
          </a:p>
        </p:txBody>
      </p:sp>
      <p:sp>
        <p:nvSpPr>
          <p:cNvPr id="5" name="Footer Placeholder 4"/>
          <p:cNvSpPr>
            <a:spLocks noGrp="1"/>
          </p:cNvSpPr>
          <p:nvPr>
            <p:ph type="ftr" sz="quarter" idx="11"/>
          </p:nvPr>
        </p:nvSpPr>
        <p:spPr>
          <a:xfrm>
            <a:off x="800100" y="6172200"/>
            <a:ext cx="4000500" cy="457200"/>
          </a:xfrm>
        </p:spPr>
        <p:txBody>
          <a:bodyPr/>
          <a:lstStyle/>
          <a:p>
            <a:endParaRPr lang="en-GB"/>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5F2F8A10-4287-4BE8-ACD7-B40DB3D6C2A8}" type="slidenum">
              <a:rPr lang="en-GB" smtClean="0"/>
              <a:pPr/>
              <a:t>‹#›</a:t>
            </a:fld>
            <a:endParaRPr lang="en-GB"/>
          </a:p>
        </p:txBody>
      </p:sp>
    </p:spTree>
    <p:extLst>
      <p:ext uri="{BB962C8B-B14F-4D97-AF65-F5344CB8AC3E}">
        <p14:creationId xmlns:p14="http://schemas.microsoft.com/office/powerpoint/2010/main" val="187548642"/>
      </p:ext>
    </p:extLst>
  </p:cSld>
  <p:clrMapOvr>
    <a:overrideClrMapping bg1="lt1" tx1="dk1" bg2="lt2" tx2="dk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9CFB13ED-059F-4759-94A0-1E5969775D7E}" type="datetimeFigureOut">
              <a:rPr lang="en-GB" smtClean="0"/>
              <a:pPr/>
              <a:t>03/02/2023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2572349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a:t>Click to edit Master title style</a:t>
            </a:r>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9CFB13ED-059F-4759-94A0-1E5969775D7E}" type="datetimeFigureOut">
              <a:rPr lang="en-GB" smtClean="0"/>
              <a:pPr/>
              <a:t>03/02/2023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F2F8A10-4287-4BE8-ACD7-B40DB3D6C2A8}" type="slidenum">
              <a:rPr lang="en-GB" smtClean="0"/>
              <a:pPr/>
              <a:t>‹#›</a:t>
            </a:fld>
            <a:endParaRPr lang="en-GB"/>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30799738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9CFB13ED-059F-4759-94A0-1E5969775D7E}" type="datetimeFigureOut">
              <a:rPr lang="en-GB" smtClean="0"/>
              <a:pPr/>
              <a:t>03/02/2023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F2F8A10-4287-4BE8-ACD7-B40DB3D6C2A8}" type="slidenum">
              <a:rPr lang="en-GB" smtClean="0"/>
              <a:pPr/>
              <a:t>‹#›</a:t>
            </a:fld>
            <a:endParaRPr lang="en-GB"/>
          </a:p>
        </p:txBody>
      </p:sp>
    </p:spTree>
    <p:extLst>
      <p:ext uri="{BB962C8B-B14F-4D97-AF65-F5344CB8AC3E}">
        <p14:creationId xmlns:p14="http://schemas.microsoft.com/office/powerpoint/2010/main" val="325043973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FB13ED-059F-4759-94A0-1E5969775D7E}" type="datetimeFigureOut">
              <a:rPr lang="en-GB" smtClean="0"/>
              <a:pPr/>
              <a:t>03/02/2023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F2F8A10-4287-4BE8-ACD7-B40DB3D6C2A8}" type="slidenum">
              <a:rPr lang="en-GB" smtClean="0"/>
              <a:pPr/>
              <a:t>‹#›</a:t>
            </a:fld>
            <a:endParaRPr lang="en-GB"/>
          </a:p>
        </p:txBody>
      </p:sp>
    </p:spTree>
    <p:extLst>
      <p:ext uri="{BB962C8B-B14F-4D97-AF65-F5344CB8AC3E}">
        <p14:creationId xmlns:p14="http://schemas.microsoft.com/office/powerpoint/2010/main" val="5920094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a:t>Click to edit Master title style</a:t>
            </a:r>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03/02/2023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43395255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a:t>Click to edit Master title style</a:t>
            </a:r>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03/02/2023</a:t>
            </a:fld>
            <a:endParaRPr lang="en-GB"/>
          </a:p>
        </p:txBody>
      </p:sp>
      <p:sp>
        <p:nvSpPr>
          <p:cNvPr id="6" name="Footer Placeholder 5"/>
          <p:cNvSpPr>
            <a:spLocks noGrp="1"/>
          </p:cNvSpPr>
          <p:nvPr>
            <p:ph type="ftr" sz="quarter" idx="11"/>
          </p:nvPr>
        </p:nvSpPr>
        <p:spPr>
          <a:xfrm>
            <a:off x="914400" y="6172200"/>
            <a:ext cx="3886200" cy="457200"/>
          </a:xfrm>
        </p:spPr>
        <p:txBody>
          <a:bodyPr/>
          <a:lstStyle/>
          <a:p>
            <a:endParaRPr lang="en-GB"/>
          </a:p>
        </p:txBody>
      </p:sp>
      <p:sp>
        <p:nvSpPr>
          <p:cNvPr id="7" name="Slide Number Placeholder 6"/>
          <p:cNvSpPr>
            <a:spLocks noGrp="1"/>
          </p:cNvSpPr>
          <p:nvPr>
            <p:ph type="sldNum" sz="quarter" idx="12"/>
          </p:nvPr>
        </p:nvSpPr>
        <p:spPr>
          <a:xfrm>
            <a:off x="146304" y="6208776"/>
            <a:ext cx="457200" cy="457200"/>
          </a:xfrm>
        </p:spPr>
        <p:txBody>
          <a:bodyPr/>
          <a:lstStyle/>
          <a:p>
            <a:fld id="{5F2F8A10-4287-4BE8-ACD7-B40DB3D6C2A8}" type="slidenum">
              <a:rPr lang="en-GB" smtClean="0"/>
              <a:pPr/>
              <a:t>‹#›</a:t>
            </a:fld>
            <a:endParaRPr lang="en-GB"/>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a:t>Click icon to add picture</a:t>
            </a:r>
            <a:endParaRPr kumimoji="0" lang="en-US" dirty="0"/>
          </a:p>
        </p:txBody>
      </p:sp>
    </p:spTree>
    <p:extLst>
      <p:ext uri="{BB962C8B-B14F-4D97-AF65-F5344CB8AC3E}">
        <p14:creationId xmlns:p14="http://schemas.microsoft.com/office/powerpoint/2010/main" val="24492794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CFB13ED-059F-4759-94A0-1E5969775D7E}" type="datetimeFigureOut">
              <a:rPr lang="en-GB" smtClean="0"/>
              <a:pPr/>
              <a:t>03/02/2023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extLst>
      <p:ext uri="{BB962C8B-B14F-4D97-AF65-F5344CB8AC3E}">
        <p14:creationId xmlns:p14="http://schemas.microsoft.com/office/powerpoint/2010/main" val="190842974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CFB13ED-059F-4759-94A0-1E5969775D7E}" type="datetimeFigureOut">
              <a:rPr lang="en-GB" smtClean="0"/>
              <a:pPr/>
              <a:t>03/02/2023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extLst>
      <p:ext uri="{BB962C8B-B14F-4D97-AF65-F5344CB8AC3E}">
        <p14:creationId xmlns:p14="http://schemas.microsoft.com/office/powerpoint/2010/main" val="19103142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4884B62-66C8-4BD8-A575-E7C7099A9228}" type="datetimeFigureOut">
              <a:rPr lang="en-GB" smtClean="0"/>
              <a:t>03/02/2023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46B7E38-7B4E-43E5-80E3-EF76EC888D6C}" type="slidenum">
              <a:rPr lang="en-GB" smtClean="0"/>
              <a:t>‹#›</a:t>
            </a:fld>
            <a:endParaRPr lang="en-GB"/>
          </a:p>
        </p:txBody>
      </p:sp>
    </p:spTree>
    <p:extLst>
      <p:ext uri="{BB962C8B-B14F-4D97-AF65-F5344CB8AC3E}">
        <p14:creationId xmlns:p14="http://schemas.microsoft.com/office/powerpoint/2010/main" val="234201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a:t>Click to edit Master title style</a:t>
            </a:r>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9CFB13ED-059F-4759-94A0-1E5969775D7E}" type="datetimeFigureOut">
              <a:rPr lang="en-GB" smtClean="0"/>
              <a:pPr/>
              <a:t>03/02/2023</a:t>
            </a:fld>
            <a:endParaRPr lang="en-GB"/>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5F2F8A10-4287-4BE8-ACD7-B40DB3D6C2A8}" type="slidenum">
              <a:rPr lang="en-GB" smtClean="0"/>
              <a:pPr/>
              <a:t>‹#›</a:t>
            </a:fld>
            <a:endParaRPr lang="en-GB"/>
          </a:p>
        </p:txBody>
      </p:sp>
    </p:spTree>
    <p:extLst>
      <p:ext uri="{BB962C8B-B14F-4D97-AF65-F5344CB8AC3E}">
        <p14:creationId xmlns:p14="http://schemas.microsoft.com/office/powerpoint/2010/main" val="185461700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j.fender@uwtsd.ac.uk" TargetMode="External"/><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2.wmf"/><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4.wmf"/><Relationship Id="rId4" Type="http://schemas.openxmlformats.org/officeDocument/2006/relationships/image" Target="../media/image3.wmf"/></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13.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2.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hyperlink" Target="https://www.health.org.uk/videos/watch-what-makes-us-healthy" TargetMode="Externa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265503/ih.pdf" TargetMode="External"/><Relationship Id="rId2" Type="http://schemas.openxmlformats.org/officeDocument/2006/relationships/notesSlide" Target="../notesSlides/notesSlide16.xml"/><Relationship Id="rId1" Type="http://schemas.openxmlformats.org/officeDocument/2006/relationships/slideLayout" Target="../slideLayouts/slideLayout13.xml"/><Relationship Id="rId4" Type="http://schemas.openxmlformats.org/officeDocument/2006/relationships/hyperlink" Target="https://www.euro.who.int/__data/assets/pdf_file/0018/103824/E89384.pdf"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www.instituteofhealthequity.org/resources-reports/fair-society-healthy-lives-the-marmot-review/fair-society-healthy-lives-full-report-pdf.pdf" TargetMode="External"/><Relationship Id="rId2" Type="http://schemas.openxmlformats.org/officeDocument/2006/relationships/hyperlink" Target="https://www.phac-aspc.gc.ca/ph-sp/pdf/perspect-eng.pdf" TargetMode="External"/><Relationship Id="rId1" Type="http://schemas.openxmlformats.org/officeDocument/2006/relationships/slideLayout" Target="../slideLayouts/slideLayout13.xml"/><Relationship Id="rId5" Type="http://schemas.openxmlformats.org/officeDocument/2006/relationships/hyperlink" Target="https://epe.lac-bac.gc.ca/100/200/300/cdn_policy_research_net/making_lalonde/bmlr_e.pdf" TargetMode="External"/><Relationship Id="rId4" Type="http://schemas.openxmlformats.org/officeDocument/2006/relationships/hyperlink" Target="https://www.health.org.uk/sites/default/files/upload/publications/2020/Health%20Equity%20in%20England_The%20Marmot%20Review%2010%20Years%20On_full%20report.pdf" TargetMode="External"/></Relationships>
</file>

<file path=ppt/slides/_rels/slide28.xml.rels><?xml version="1.0" encoding="UTF-8" standalone="yes"?>
<Relationships xmlns="http://schemas.openxmlformats.org/package/2006/relationships"><Relationship Id="rId8" Type="http://schemas.openxmlformats.org/officeDocument/2006/relationships/hyperlink" Target="https://www.who.int/healthpromotion/conferences/9gchp/shanghai-declaration.pdf?ua=1" TargetMode="External"/><Relationship Id="rId3" Type="http://schemas.openxmlformats.org/officeDocument/2006/relationships/hyperlink" Target="https://www.who.int/healthpromotion/about/HP%20Glossay%20in%20HPI.pdf?ua=1" TargetMode="External"/><Relationship Id="rId7" Type="http://schemas.openxmlformats.org/officeDocument/2006/relationships/hyperlink" Target="https://www.who.int/healthpromotion/conferences/6gchp/hpr_050829_%20BCHP.pdf?ua=1" TargetMode="External"/><Relationship Id="rId2" Type="http://schemas.openxmlformats.org/officeDocument/2006/relationships/notesSlide" Target="../notesSlides/notesSlide17.xml"/><Relationship Id="rId1" Type="http://schemas.openxmlformats.org/officeDocument/2006/relationships/slideLayout" Target="../slideLayouts/slideLayout13.xml"/><Relationship Id="rId6" Type="http://schemas.openxmlformats.org/officeDocument/2006/relationships/hyperlink" Target="https://apps.who.int/gb/bd/pdf_files/BD_49th-en.pdf" TargetMode="External"/><Relationship Id="rId5" Type="http://schemas.openxmlformats.org/officeDocument/2006/relationships/hyperlink" Target="https://www.euro.who.int/__data/assets/pdf_file/0004/129532/Ottawa_Charter.pdf" TargetMode="External"/><Relationship Id="rId4" Type="http://schemas.openxmlformats.org/officeDocument/2006/relationships/hyperlink" Target="https://iris.wpro.who.int/bitstream/handle/10665.1/6967/WPR_RC032_GlobalStrategy_1981_en.pdf" TargetMode="External"/><Relationship Id="rId9" Type="http://schemas.openxmlformats.org/officeDocument/2006/relationships/hyperlink" Target="file:///C:\Users\bus-db2\Downloads\WHO-NMH-PND-18.2-eng%20(1).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ubtitle 8"/>
          <p:cNvSpPr>
            <a:spLocks noGrp="1"/>
          </p:cNvSpPr>
          <p:nvPr>
            <p:ph type="subTitle" idx="1"/>
          </p:nvPr>
        </p:nvSpPr>
        <p:spPr>
          <a:xfrm>
            <a:off x="1295400" y="3429000"/>
            <a:ext cx="6400800" cy="1371600"/>
          </a:xfrm>
        </p:spPr>
        <p:txBody>
          <a:bodyPr>
            <a:normAutofit fontScale="92500" lnSpcReduction="20000"/>
          </a:bodyPr>
          <a:lstStyle/>
          <a:p>
            <a:pPr lvl="0">
              <a:buClr>
                <a:srgbClr val="93A299"/>
              </a:buClr>
              <a:defRPr/>
            </a:pPr>
            <a:r>
              <a:rPr lang="en-GB" sz="3100" dirty="0">
                <a:solidFill>
                  <a:srgbClr val="292934">
                    <a:lumMod val="75000"/>
                    <a:lumOff val="25000"/>
                  </a:srgbClr>
                </a:solidFill>
              </a:rPr>
              <a:t>Lecturer – Jo Fender</a:t>
            </a:r>
          </a:p>
          <a:p>
            <a:pPr lvl="0">
              <a:buClr>
                <a:srgbClr val="93A299"/>
              </a:buClr>
              <a:defRPr/>
            </a:pPr>
            <a:r>
              <a:rPr lang="en-GB" sz="3100" dirty="0">
                <a:solidFill>
                  <a:srgbClr val="292934">
                    <a:lumMod val="75000"/>
                    <a:lumOff val="25000"/>
                  </a:srgbClr>
                </a:solidFill>
                <a:hlinkClick r:id="rId3"/>
              </a:rPr>
              <a:t>j.fender@uwtsd.ac.uk</a:t>
            </a:r>
            <a:endParaRPr lang="en-GB" sz="3100" dirty="0">
              <a:solidFill>
                <a:srgbClr val="292934">
                  <a:lumMod val="75000"/>
                  <a:lumOff val="25000"/>
                </a:srgbClr>
              </a:solidFill>
            </a:endParaRPr>
          </a:p>
          <a:p>
            <a:pPr lvl="0">
              <a:buClr>
                <a:srgbClr val="93A299"/>
              </a:buClr>
              <a:defRPr/>
            </a:pPr>
            <a:r>
              <a:rPr lang="en-GB" sz="3400" dirty="0">
                <a:solidFill>
                  <a:srgbClr val="292934">
                    <a:lumMod val="75000"/>
                    <a:lumOff val="25000"/>
                  </a:srgbClr>
                </a:solidFill>
              </a:rPr>
              <a:t>Room AS226</a:t>
            </a:r>
          </a:p>
          <a:p>
            <a:endParaRPr lang="en-GB" dirty="0"/>
          </a:p>
        </p:txBody>
      </p:sp>
      <p:sp>
        <p:nvSpPr>
          <p:cNvPr id="2" name="Title 1"/>
          <p:cNvSpPr>
            <a:spLocks noGrp="1"/>
          </p:cNvSpPr>
          <p:nvPr>
            <p:ph type="ctrTitle"/>
          </p:nvPr>
        </p:nvSpPr>
        <p:spPr>
          <a:xfrm>
            <a:off x="457200" y="980728"/>
            <a:ext cx="8229600" cy="1995227"/>
          </a:xfrm>
        </p:spPr>
        <p:txBody>
          <a:bodyPr>
            <a:normAutofit fontScale="90000"/>
          </a:bodyPr>
          <a:lstStyle/>
          <a:p>
            <a:r>
              <a:rPr lang="en-GB" sz="4000" cap="none" dirty="0"/>
              <a:t>Introduction to Module: </a:t>
            </a:r>
            <a:br>
              <a:rPr lang="en-GB" sz="4000" cap="none" dirty="0"/>
            </a:br>
            <a:br>
              <a:rPr lang="en-US" dirty="0"/>
            </a:br>
            <a:r>
              <a:rPr lang="en-US" dirty="0"/>
              <a:t> Children and Young People’s Health, Wellbeing and Resilience: BMHP5017 Determinants of Health	</a:t>
            </a:r>
            <a:br>
              <a:rPr lang="en-US" dirty="0"/>
            </a:br>
            <a:r>
              <a:rPr lang="en-GB" sz="4000" cap="none" dirty="0"/>
              <a:t> </a:t>
            </a:r>
            <a:r>
              <a:rPr lang="en-GB" sz="4000" b="1" cap="none" dirty="0"/>
              <a:t>:  BMHP5002</a:t>
            </a:r>
          </a:p>
        </p:txBody>
      </p:sp>
    </p:spTree>
    <p:extLst>
      <p:ext uri="{BB962C8B-B14F-4D97-AF65-F5344CB8AC3E}">
        <p14:creationId xmlns:p14="http://schemas.microsoft.com/office/powerpoint/2010/main" val="37031932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ABD79-FC99-4325-9079-388890DAFB7F}"/>
              </a:ext>
            </a:extLst>
          </p:cNvPr>
          <p:cNvSpPr>
            <a:spLocks noGrp="1"/>
          </p:cNvSpPr>
          <p:nvPr>
            <p:ph type="title"/>
          </p:nvPr>
        </p:nvSpPr>
        <p:spPr/>
        <p:txBody>
          <a:bodyPr/>
          <a:lstStyle/>
          <a:p>
            <a:r>
              <a:rPr lang="en-GB" dirty="0"/>
              <a:t>Today’s lecture</a:t>
            </a:r>
          </a:p>
        </p:txBody>
      </p:sp>
      <p:sp>
        <p:nvSpPr>
          <p:cNvPr id="3" name="Content Placeholder 2">
            <a:extLst>
              <a:ext uri="{FF2B5EF4-FFF2-40B4-BE49-F238E27FC236}">
                <a16:creationId xmlns:a16="http://schemas.microsoft.com/office/drawing/2014/main" id="{87081B36-D19B-4CBD-B3A7-BD317202C6A5}"/>
              </a:ext>
            </a:extLst>
          </p:cNvPr>
          <p:cNvSpPr>
            <a:spLocks noGrp="1"/>
          </p:cNvSpPr>
          <p:nvPr>
            <p:ph sz="quarter" idx="1"/>
          </p:nvPr>
        </p:nvSpPr>
        <p:spPr/>
        <p:txBody>
          <a:bodyPr/>
          <a:lstStyle/>
          <a:p>
            <a:r>
              <a:rPr lang="en-GB" dirty="0"/>
              <a:t>Health and what it means</a:t>
            </a:r>
          </a:p>
          <a:p>
            <a:r>
              <a:rPr lang="en-GB" dirty="0"/>
              <a:t>Factors that impact on health</a:t>
            </a:r>
          </a:p>
          <a:p>
            <a:r>
              <a:rPr lang="en-GB" dirty="0"/>
              <a:t>Health promotion</a:t>
            </a:r>
          </a:p>
          <a:p>
            <a:r>
              <a:rPr lang="en-GB" dirty="0"/>
              <a:t>The use of theory and models to help promote health</a:t>
            </a:r>
          </a:p>
          <a:p>
            <a:r>
              <a:rPr lang="en-GB"/>
              <a:t>A model </a:t>
            </a:r>
            <a:r>
              <a:rPr lang="en-GB" dirty="0"/>
              <a:t>of health change</a:t>
            </a:r>
          </a:p>
        </p:txBody>
      </p:sp>
    </p:spTree>
    <p:extLst>
      <p:ext uri="{BB962C8B-B14F-4D97-AF65-F5344CB8AC3E}">
        <p14:creationId xmlns:p14="http://schemas.microsoft.com/office/powerpoint/2010/main" val="14068167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idx="4294967295"/>
          </p:nvPr>
        </p:nvSpPr>
        <p:spPr>
          <a:xfrm>
            <a:off x="755576" y="2780928"/>
            <a:ext cx="7772400" cy="777875"/>
          </a:xfrm>
        </p:spPr>
        <p:txBody>
          <a:bodyPr/>
          <a:lstStyle/>
          <a:p>
            <a:pPr algn="ctr" eaLnBrk="1" fontAlgn="auto" hangingPunct="1">
              <a:spcAft>
                <a:spcPts val="0"/>
              </a:spcAft>
              <a:defRPr/>
            </a:pPr>
            <a:r>
              <a:rPr lang="en-GB" sz="4000" dirty="0">
                <a:latin typeface="Perpetua" panose="02020502060401020303" pitchFamily="18" charset="0"/>
              </a:rPr>
              <a:t>Health</a:t>
            </a:r>
          </a:p>
        </p:txBody>
      </p:sp>
      <p:pic>
        <p:nvPicPr>
          <p:cNvPr id="9219" name="Picture 5" descr="C:\Documents and Settings\healjoa\Local Settings\Temporary Internet Files\Content.IE5\3C0QGYLG\MC900020743[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786188" y="4449763"/>
            <a:ext cx="2562225" cy="2408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0" name="Picture 6" descr="C:\Documents and Settings\healjoa\Local Settings\Temporary Internet Files\Content.IE5\TX4C7ZQV\MC900149595[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300788" y="0"/>
            <a:ext cx="2843212" cy="2532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1" name="Picture 8" descr="C:\Documents and Settings\healjoa\Local Settings\Temporary Internet Files\Content.IE5\6FJ2WNAY\MC900022500[1].wm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79388" y="0"/>
            <a:ext cx="2046287" cy="2570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51838282"/>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ABD79-FC99-4325-9079-388890DAFB7F}"/>
              </a:ext>
            </a:extLst>
          </p:cNvPr>
          <p:cNvSpPr>
            <a:spLocks noGrp="1"/>
          </p:cNvSpPr>
          <p:nvPr>
            <p:ph type="title"/>
          </p:nvPr>
        </p:nvSpPr>
        <p:spPr>
          <a:xfrm>
            <a:off x="323528" y="274638"/>
            <a:ext cx="8363272" cy="1143000"/>
          </a:xfrm>
        </p:spPr>
        <p:txBody>
          <a:bodyPr/>
          <a:lstStyle/>
          <a:p>
            <a:r>
              <a:rPr lang="en-GB" dirty="0">
                <a:latin typeface="+mn-lt"/>
              </a:rPr>
              <a:t>How we understand the term health  </a:t>
            </a:r>
          </a:p>
        </p:txBody>
      </p:sp>
      <p:sp>
        <p:nvSpPr>
          <p:cNvPr id="3" name="Content Placeholder 2">
            <a:extLst>
              <a:ext uri="{FF2B5EF4-FFF2-40B4-BE49-F238E27FC236}">
                <a16:creationId xmlns:a16="http://schemas.microsoft.com/office/drawing/2014/main" id="{87081B36-D19B-4CBD-B3A7-BD317202C6A5}"/>
              </a:ext>
            </a:extLst>
          </p:cNvPr>
          <p:cNvSpPr>
            <a:spLocks noGrp="1"/>
          </p:cNvSpPr>
          <p:nvPr>
            <p:ph sz="quarter" idx="1"/>
          </p:nvPr>
        </p:nvSpPr>
        <p:spPr>
          <a:xfrm>
            <a:off x="323528" y="1447800"/>
            <a:ext cx="8363272" cy="4645496"/>
          </a:xfrm>
        </p:spPr>
        <p:txBody>
          <a:bodyPr>
            <a:normAutofit fontScale="92500" lnSpcReduction="10000"/>
          </a:bodyPr>
          <a:lstStyle/>
          <a:p>
            <a:r>
              <a:rPr lang="en-GB" dirty="0"/>
              <a:t>Last week in class we considered what health means to different people.  </a:t>
            </a:r>
          </a:p>
          <a:p>
            <a:r>
              <a:rPr lang="en-GB" dirty="0"/>
              <a:t>We discussed, for instance, older people who are able to continue carrying out day-to-day activities (e.g. walking, shopping, meeting friends) and young people with vigorous physical exercise regimes</a:t>
            </a:r>
          </a:p>
          <a:p>
            <a:r>
              <a:rPr lang="en-GB" dirty="0"/>
              <a:t>We discussed the importance of families, friends, and good mental health</a:t>
            </a:r>
          </a:p>
          <a:p>
            <a:r>
              <a:rPr lang="en-GB" dirty="0"/>
              <a:t>We considered what is important to us in maintaining health in our own lives</a:t>
            </a:r>
          </a:p>
          <a:p>
            <a:r>
              <a:rPr lang="en-GB" dirty="0"/>
              <a:t>We considered a combination of physical and mental aspects, such as nutrition, water, housing and social contact </a:t>
            </a:r>
          </a:p>
          <a:p>
            <a:r>
              <a:rPr lang="en-GB" dirty="0"/>
              <a:t>From our discussion, it appeared that health means different things to different people  </a:t>
            </a:r>
          </a:p>
        </p:txBody>
      </p:sp>
    </p:spTree>
    <p:extLst>
      <p:ext uri="{BB962C8B-B14F-4D97-AF65-F5344CB8AC3E}">
        <p14:creationId xmlns:p14="http://schemas.microsoft.com/office/powerpoint/2010/main" val="8501111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507288" cy="634082"/>
          </a:xfrm>
        </p:spPr>
        <p:txBody>
          <a:bodyPr>
            <a:normAutofit fontScale="90000"/>
          </a:bodyPr>
          <a:lstStyle/>
          <a:p>
            <a:r>
              <a:rPr lang="en-GB" dirty="0"/>
              <a:t>Conceptualisations of health  </a:t>
            </a:r>
          </a:p>
        </p:txBody>
      </p:sp>
      <p:sp>
        <p:nvSpPr>
          <p:cNvPr id="3" name="Content Placeholder 2"/>
          <p:cNvSpPr>
            <a:spLocks noGrp="1"/>
          </p:cNvSpPr>
          <p:nvPr>
            <p:ph sz="quarter" idx="1"/>
          </p:nvPr>
        </p:nvSpPr>
        <p:spPr>
          <a:xfrm>
            <a:off x="0" y="908720"/>
            <a:ext cx="8686800" cy="5674642"/>
          </a:xfrm>
        </p:spPr>
        <p:txBody>
          <a:bodyPr>
            <a:normAutofit fontScale="25000" lnSpcReduction="20000"/>
          </a:bodyPr>
          <a:lstStyle/>
          <a:p>
            <a:r>
              <a:rPr lang="en-GB" altLang="en-US" sz="9600" dirty="0"/>
              <a:t>Last week we also discussed that health is conceptualised in different ways.  For instance, the  traditional biomedical model has three main assumptions with regard to health, namely:</a:t>
            </a:r>
            <a:endParaRPr lang="en-GB" sz="9600" dirty="0">
              <a:solidFill>
                <a:prstClr val="black"/>
              </a:solidFill>
            </a:endParaRPr>
          </a:p>
          <a:p>
            <a:pPr marL="1108710" lvl="2" indent="-514350">
              <a:buClr>
                <a:srgbClr val="D34817">
                  <a:tint val="60000"/>
                </a:srgbClr>
              </a:buClr>
              <a:buFont typeface="+mj-lt"/>
              <a:buAutoNum type="romanUcPeriod"/>
            </a:pPr>
            <a:r>
              <a:rPr lang="en-GB" sz="9600" dirty="0">
                <a:solidFill>
                  <a:prstClr val="black"/>
                </a:solidFill>
              </a:rPr>
              <a:t>Disease seen as a breakdown in the human body (no longer seen as ‘normal’)</a:t>
            </a:r>
          </a:p>
          <a:p>
            <a:pPr marL="1108710" lvl="2" indent="-514350">
              <a:buClr>
                <a:srgbClr val="D34817">
                  <a:tint val="60000"/>
                </a:srgbClr>
              </a:buClr>
              <a:buFont typeface="+mj-lt"/>
              <a:buAutoNum type="romanUcPeriod"/>
            </a:pPr>
            <a:r>
              <a:rPr lang="en-GB" sz="9600" dirty="0">
                <a:solidFill>
                  <a:prstClr val="black"/>
                </a:solidFill>
              </a:rPr>
              <a:t>Mind/body separation: emphasis on curing disease, not well-being.  The body can be manipulated, investigated and treated in isolation.  Patients are subject to a ‘medical gaze’ according to (Foucault, 2003)(the scrutiny of medical/health practitioners)</a:t>
            </a:r>
            <a:r>
              <a:rPr lang="en-GB" sz="9600" b="1" dirty="0">
                <a:solidFill>
                  <a:prstClr val="black"/>
                </a:solidFill>
              </a:rPr>
              <a:t> </a:t>
            </a:r>
          </a:p>
          <a:p>
            <a:pPr marL="1108710" lvl="2" indent="-514350">
              <a:buClr>
                <a:srgbClr val="D34817">
                  <a:tint val="60000"/>
                </a:srgbClr>
              </a:buClr>
              <a:buFont typeface="+mj-lt"/>
              <a:buAutoNum type="romanUcPeriod"/>
            </a:pPr>
            <a:r>
              <a:rPr lang="en-GB" sz="9600" dirty="0">
                <a:solidFill>
                  <a:prstClr val="black"/>
                </a:solidFill>
              </a:rPr>
              <a:t>Trained medical specialists are the only experts; hospitals appropriate environment for treatment.  </a:t>
            </a:r>
            <a:endParaRPr lang="en-GB" altLang="en-US" sz="9600" dirty="0"/>
          </a:p>
          <a:p>
            <a:r>
              <a:rPr lang="en-GB" altLang="en-US" sz="9600" dirty="0"/>
              <a:t>But we also saw that the World Health Organization considers that: </a:t>
            </a:r>
          </a:p>
          <a:p>
            <a:pPr>
              <a:buFont typeface="Wingdings 2" pitchFamily="18" charset="2"/>
              <a:buNone/>
            </a:pPr>
            <a:r>
              <a:rPr lang="en-GB" altLang="en-US" sz="9600" dirty="0"/>
              <a:t>		Health is a state of complete physical, mental and social well-	being and not merely the absence of disease or infirmity.  (WHO, 	2020, p. 1).  </a:t>
            </a:r>
            <a:endParaRPr lang="en-GB" sz="9600" dirty="0"/>
          </a:p>
          <a:p>
            <a:pPr marL="0" indent="0">
              <a:buNone/>
            </a:pPr>
            <a:r>
              <a:rPr lang="en-GB" sz="4800" dirty="0"/>
              <a:t> (See Earle and O’Donnell, 2007; Hallam, 2011; Giddens and Sutton, 2017)</a:t>
            </a:r>
          </a:p>
          <a:p>
            <a:endParaRPr lang="en-GB" sz="9600" dirty="0"/>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457F7-2408-4591-AB5F-E41FECC02420}"/>
              </a:ext>
            </a:extLst>
          </p:cNvPr>
          <p:cNvSpPr>
            <a:spLocks noGrp="1"/>
          </p:cNvSpPr>
          <p:nvPr>
            <p:ph type="title"/>
          </p:nvPr>
        </p:nvSpPr>
        <p:spPr>
          <a:xfrm>
            <a:off x="323528" y="274638"/>
            <a:ext cx="8363272" cy="778098"/>
          </a:xfrm>
        </p:spPr>
        <p:txBody>
          <a:bodyPr/>
          <a:lstStyle/>
          <a:p>
            <a:r>
              <a:rPr lang="en-GB" dirty="0"/>
              <a:t>Health: is a fluid concept</a:t>
            </a:r>
          </a:p>
        </p:txBody>
      </p:sp>
      <p:sp>
        <p:nvSpPr>
          <p:cNvPr id="3" name="Content Placeholder 2">
            <a:extLst>
              <a:ext uri="{FF2B5EF4-FFF2-40B4-BE49-F238E27FC236}">
                <a16:creationId xmlns:a16="http://schemas.microsoft.com/office/drawing/2014/main" id="{B9ED25E3-61DB-47C2-8EAD-9CACD4A4CF13}"/>
              </a:ext>
            </a:extLst>
          </p:cNvPr>
          <p:cNvSpPr>
            <a:spLocks noGrp="1"/>
          </p:cNvSpPr>
          <p:nvPr>
            <p:ph sz="quarter" idx="1"/>
          </p:nvPr>
        </p:nvSpPr>
        <p:spPr>
          <a:xfrm>
            <a:off x="323528" y="1196752"/>
            <a:ext cx="8363272" cy="5386610"/>
          </a:xfrm>
        </p:spPr>
        <p:txBody>
          <a:bodyPr>
            <a:normAutofit fontScale="25000" lnSpcReduction="20000"/>
          </a:bodyPr>
          <a:lstStyle/>
          <a:p>
            <a:endParaRPr lang="en-GB" sz="9600" dirty="0"/>
          </a:p>
          <a:p>
            <a:r>
              <a:rPr lang="en-GB" sz="9600" dirty="0"/>
              <a:t>Scriven (2017) notes that health means different things to different people and can be conceptualised in different ways. </a:t>
            </a:r>
          </a:p>
          <a:p>
            <a:pPr lvl="0">
              <a:buClr>
                <a:srgbClr val="D34817"/>
              </a:buClr>
            </a:pPr>
            <a:r>
              <a:rPr lang="en-GB" sz="9600" dirty="0">
                <a:solidFill>
                  <a:prstClr val="black"/>
                </a:solidFill>
              </a:rPr>
              <a:t>Differences in understanding are often a reflection of particular circumstances/experience/professional background (Earle, 2007)</a:t>
            </a:r>
          </a:p>
          <a:p>
            <a:pPr lvl="0">
              <a:buClr>
                <a:srgbClr val="D34817"/>
              </a:buClr>
            </a:pPr>
            <a:r>
              <a:rPr lang="en-GB" sz="9600" dirty="0">
                <a:solidFill>
                  <a:prstClr val="black"/>
                </a:solidFill>
              </a:rPr>
              <a:t>For example: an asylum seeker might consider health in terms of living in his/her own socio-cultural milieu; someone working in a smoking cessation service might prioritise not smoking; an older person might prioritise being able to walk to the shops; a young person might prioritise going to the gym</a:t>
            </a:r>
          </a:p>
          <a:p>
            <a:pPr lvl="0">
              <a:buClr>
                <a:srgbClr val="D34817"/>
              </a:buClr>
            </a:pPr>
            <a:r>
              <a:rPr lang="en-GB" sz="9600" dirty="0">
                <a:solidFill>
                  <a:prstClr val="black"/>
                </a:solidFill>
              </a:rPr>
              <a:t>Views of health are therefore fluid, changing as circumstances change (Scriven, 2017)</a:t>
            </a:r>
            <a:endParaRPr lang="en-GB" sz="9600" dirty="0"/>
          </a:p>
          <a:p>
            <a:pPr>
              <a:buClr>
                <a:srgbClr val="D34817"/>
              </a:buClr>
            </a:pPr>
            <a:r>
              <a:rPr lang="en-GB" sz="9600" dirty="0"/>
              <a:t>Moreover, what is considered healthy can change over time..</a:t>
            </a:r>
          </a:p>
          <a:p>
            <a:endParaRPr lang="en-GB" sz="9600" dirty="0"/>
          </a:p>
          <a:p>
            <a:endParaRPr lang="en-GB" sz="9600" dirty="0"/>
          </a:p>
          <a:p>
            <a:pPr marL="0" indent="0">
              <a:buNone/>
            </a:pPr>
            <a:r>
              <a:rPr lang="en-GB" sz="4800" dirty="0"/>
              <a:t>(See also Napier et al., 2014; Napier, 2017).   </a:t>
            </a:r>
          </a:p>
          <a:p>
            <a:endParaRPr lang="en-GB" dirty="0"/>
          </a:p>
        </p:txBody>
      </p:sp>
    </p:spTree>
    <p:extLst>
      <p:ext uri="{BB962C8B-B14F-4D97-AF65-F5344CB8AC3E}">
        <p14:creationId xmlns:p14="http://schemas.microsoft.com/office/powerpoint/2010/main" val="39763536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0" y="274638"/>
            <a:ext cx="9144000" cy="1143000"/>
          </a:xfrm>
        </p:spPr>
        <p:txBody>
          <a:bodyPr>
            <a:normAutofit fontScale="90000"/>
          </a:bodyPr>
          <a:lstStyle/>
          <a:p>
            <a:r>
              <a:rPr lang="en-GB" dirty="0"/>
              <a:t>…so that a ‘healthy’ body in one era (early seventeenth century)…</a:t>
            </a:r>
          </a:p>
        </p:txBody>
      </p:sp>
      <p:pic>
        <p:nvPicPr>
          <p:cNvPr id="12291" name="Picture 2" descr="D:\trinity1920\principlesofpractice\download (1).jpg"/>
          <p:cNvPicPr>
            <a:picLocks noGrp="1" noChangeAspect="1" noChangeArrowheads="1"/>
          </p:cNvPicPr>
          <p:nvPr>
            <p:ph sz="quarter" idx="1"/>
          </p:nvPr>
        </p:nvPicPr>
        <p:blipFill>
          <a:blip r:embed="rId3" cstate="print"/>
          <a:srcRect/>
          <a:stretch>
            <a:fillRect/>
          </a:stretch>
        </p:blipFill>
        <p:spPr>
          <a:xfrm>
            <a:off x="2483768" y="1417638"/>
            <a:ext cx="3744416" cy="4657210"/>
          </a:xfrm>
          <a:noFill/>
        </p:spPr>
      </p:pic>
      <p:pic>
        <p:nvPicPr>
          <p:cNvPr id="2" name="Picture 1">
            <a:extLst>
              <a:ext uri="{FF2B5EF4-FFF2-40B4-BE49-F238E27FC236}">
                <a16:creationId xmlns:a16="http://schemas.microsoft.com/office/drawing/2014/main" id="{06466FB6-117D-451E-B9EB-B24233F60F82}"/>
              </a:ext>
            </a:extLst>
          </p:cNvPr>
          <p:cNvPicPr>
            <a:picLocks noChangeAspect="1"/>
          </p:cNvPicPr>
          <p:nvPr/>
        </p:nvPicPr>
        <p:blipFill>
          <a:blip r:embed="rId4"/>
          <a:stretch>
            <a:fillRect/>
          </a:stretch>
        </p:blipFill>
        <p:spPr>
          <a:xfrm>
            <a:off x="467544" y="6260246"/>
            <a:ext cx="3676207" cy="323116"/>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440341-C2AA-4A7D-B822-C62A920A5A01}"/>
              </a:ext>
            </a:extLst>
          </p:cNvPr>
          <p:cNvSpPr>
            <a:spLocks noGrp="1"/>
          </p:cNvSpPr>
          <p:nvPr>
            <p:ph type="title"/>
          </p:nvPr>
        </p:nvSpPr>
        <p:spPr>
          <a:xfrm>
            <a:off x="251520" y="274638"/>
            <a:ext cx="8435280" cy="1143000"/>
          </a:xfrm>
        </p:spPr>
        <p:txBody>
          <a:bodyPr>
            <a:normAutofit fontScale="90000"/>
          </a:bodyPr>
          <a:lstStyle/>
          <a:p>
            <a:r>
              <a:rPr lang="en-GB" dirty="0"/>
              <a:t>…might be considered less healthy in another era (early twenty-first century) </a:t>
            </a:r>
          </a:p>
        </p:txBody>
      </p:sp>
      <p:pic>
        <p:nvPicPr>
          <p:cNvPr id="4" name="Content Placeholder 3">
            <a:extLst>
              <a:ext uri="{FF2B5EF4-FFF2-40B4-BE49-F238E27FC236}">
                <a16:creationId xmlns:a16="http://schemas.microsoft.com/office/drawing/2014/main" id="{84F204EF-62CA-48AE-9D63-CB5E6015D199}"/>
              </a:ext>
            </a:extLst>
          </p:cNvPr>
          <p:cNvPicPr>
            <a:picLocks noGrp="1" noChangeAspect="1"/>
          </p:cNvPicPr>
          <p:nvPr>
            <p:ph sz="quarter" idx="1"/>
          </p:nvPr>
        </p:nvPicPr>
        <p:blipFill>
          <a:blip r:embed="rId3"/>
          <a:stretch>
            <a:fillRect/>
          </a:stretch>
        </p:blipFill>
        <p:spPr>
          <a:xfrm>
            <a:off x="2776972" y="1517609"/>
            <a:ext cx="3384376" cy="5065753"/>
          </a:xfrm>
          <a:prstGeom prst="rect">
            <a:avLst/>
          </a:prstGeom>
        </p:spPr>
      </p:pic>
    </p:spTree>
    <p:extLst>
      <p:ext uri="{BB962C8B-B14F-4D97-AF65-F5344CB8AC3E}">
        <p14:creationId xmlns:p14="http://schemas.microsoft.com/office/powerpoint/2010/main" val="25676071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825A4-F54B-478C-B210-B412B28ABE0F}"/>
              </a:ext>
            </a:extLst>
          </p:cNvPr>
          <p:cNvSpPr>
            <a:spLocks noGrp="1"/>
          </p:cNvSpPr>
          <p:nvPr>
            <p:ph type="title"/>
          </p:nvPr>
        </p:nvSpPr>
        <p:spPr>
          <a:xfrm>
            <a:off x="251520" y="274638"/>
            <a:ext cx="8435280" cy="1143000"/>
          </a:xfrm>
        </p:spPr>
        <p:txBody>
          <a:bodyPr>
            <a:normAutofit/>
          </a:bodyPr>
          <a:lstStyle/>
          <a:p>
            <a:r>
              <a:rPr lang="en-GB" dirty="0"/>
              <a:t>The problem of defining health</a:t>
            </a:r>
          </a:p>
        </p:txBody>
      </p:sp>
      <p:sp>
        <p:nvSpPr>
          <p:cNvPr id="3" name="Content Placeholder 2">
            <a:extLst>
              <a:ext uri="{FF2B5EF4-FFF2-40B4-BE49-F238E27FC236}">
                <a16:creationId xmlns:a16="http://schemas.microsoft.com/office/drawing/2014/main" id="{8AA41349-0C5A-45AD-9745-6C0FC8871A62}"/>
              </a:ext>
            </a:extLst>
          </p:cNvPr>
          <p:cNvSpPr>
            <a:spLocks noGrp="1"/>
          </p:cNvSpPr>
          <p:nvPr>
            <p:ph sz="quarter" idx="1"/>
          </p:nvPr>
        </p:nvSpPr>
        <p:spPr>
          <a:xfrm>
            <a:off x="251520" y="1417638"/>
            <a:ext cx="8435280" cy="5165724"/>
          </a:xfrm>
        </p:spPr>
        <p:txBody>
          <a:bodyPr>
            <a:normAutofit/>
          </a:bodyPr>
          <a:lstStyle/>
          <a:p>
            <a:pPr>
              <a:buClr>
                <a:srgbClr val="D34817"/>
              </a:buClr>
            </a:pPr>
            <a:endParaRPr lang="en-GB" sz="2800" dirty="0"/>
          </a:p>
          <a:p>
            <a:pPr>
              <a:buClr>
                <a:srgbClr val="D34817"/>
              </a:buClr>
            </a:pPr>
            <a:r>
              <a:rPr lang="en-GB" sz="2800" dirty="0"/>
              <a:t>Scriven (2017) notes that health is therefore difficult to define in absolute terms.  </a:t>
            </a:r>
          </a:p>
          <a:p>
            <a:pPr>
              <a:buClr>
                <a:srgbClr val="D34817"/>
              </a:buClr>
            </a:pPr>
            <a:r>
              <a:rPr lang="en-GB" dirty="0" err="1">
                <a:solidFill>
                  <a:prstClr val="black"/>
                </a:solidFill>
              </a:rPr>
              <a:t>Kelman</a:t>
            </a:r>
            <a:r>
              <a:rPr lang="en-GB" dirty="0">
                <a:solidFill>
                  <a:prstClr val="black"/>
                </a:solidFill>
              </a:rPr>
              <a:t> (1975) suggests that one of the most </a:t>
            </a:r>
            <a:r>
              <a:rPr lang="en-GB" b="1" dirty="0">
                <a:solidFill>
                  <a:prstClr val="black"/>
                </a:solidFill>
              </a:rPr>
              <a:t>ambiguous and perplexing </a:t>
            </a:r>
            <a:r>
              <a:rPr lang="en-GB" dirty="0">
                <a:solidFill>
                  <a:prstClr val="black"/>
                </a:solidFill>
              </a:rPr>
              <a:t>issues in health  relates to definition.</a:t>
            </a:r>
          </a:p>
          <a:p>
            <a:pPr>
              <a:buClr>
                <a:srgbClr val="D34817"/>
              </a:buClr>
            </a:pPr>
            <a:r>
              <a:rPr lang="en-GB" dirty="0">
                <a:solidFill>
                  <a:prstClr val="black"/>
                </a:solidFill>
              </a:rPr>
              <a:t>Health has also been considered from a social perspective</a:t>
            </a:r>
          </a:p>
        </p:txBody>
      </p:sp>
    </p:spTree>
    <p:extLst>
      <p:ext uri="{BB962C8B-B14F-4D97-AF65-F5344CB8AC3E}">
        <p14:creationId xmlns:p14="http://schemas.microsoft.com/office/powerpoint/2010/main" val="35145611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74638"/>
            <a:ext cx="8291264" cy="706090"/>
          </a:xfrm>
        </p:spPr>
        <p:txBody>
          <a:bodyPr>
            <a:normAutofit/>
          </a:bodyPr>
          <a:lstStyle/>
          <a:p>
            <a:r>
              <a:rPr lang="en-GB" sz="3200" dirty="0">
                <a:solidFill>
                  <a:srgbClr val="696464"/>
                </a:solidFill>
                <a:latin typeface="Perpetua"/>
              </a:rPr>
              <a:t>Health and society: the </a:t>
            </a:r>
            <a:r>
              <a:rPr lang="en-GB" sz="3200">
                <a:solidFill>
                  <a:srgbClr val="696464"/>
                </a:solidFill>
                <a:latin typeface="Perpetua"/>
              </a:rPr>
              <a:t>wider determinants </a:t>
            </a:r>
            <a:endParaRPr lang="en-GB" dirty="0"/>
          </a:p>
        </p:txBody>
      </p:sp>
      <p:sp>
        <p:nvSpPr>
          <p:cNvPr id="3" name="Content Placeholder 2"/>
          <p:cNvSpPr>
            <a:spLocks noGrp="1"/>
          </p:cNvSpPr>
          <p:nvPr>
            <p:ph sz="quarter" idx="1"/>
          </p:nvPr>
        </p:nvSpPr>
        <p:spPr>
          <a:xfrm>
            <a:off x="323528" y="908720"/>
            <a:ext cx="8363272" cy="5616624"/>
          </a:xfrm>
        </p:spPr>
        <p:txBody>
          <a:bodyPr>
            <a:normAutofit fontScale="92500" lnSpcReduction="10000"/>
          </a:bodyPr>
          <a:lstStyle/>
          <a:p>
            <a:endParaRPr lang="en-GB" sz="2800" b="1" dirty="0"/>
          </a:p>
          <a:p>
            <a:r>
              <a:rPr lang="en-GB" sz="2800" dirty="0"/>
              <a:t>Sociologists argue that health and illness (to varying extents) are determined by many different factors (and are not just dependent on the absence of disease)</a:t>
            </a:r>
          </a:p>
          <a:p>
            <a:r>
              <a:rPr lang="en-GB" sz="2800" dirty="0"/>
              <a:t>The ‘social model of health’ posits that factors outside pathology/disease also play a part in determining how/why sickness occurs </a:t>
            </a:r>
          </a:p>
          <a:p>
            <a:r>
              <a:rPr lang="en-GB" sz="2800" dirty="0"/>
              <a:t>This model takes into account the way that society is structured and considers the impact of, for instance: gender; ethnicity, socio-economic factors and social cohesion. </a:t>
            </a:r>
          </a:p>
          <a:p>
            <a:r>
              <a:rPr lang="en-GB" sz="2800" dirty="0"/>
              <a:t>Research suggests that health is influenced by wider behavioural/societal issues</a:t>
            </a:r>
          </a:p>
          <a:p>
            <a:endParaRPr lang="en-GB" sz="2800" dirty="0"/>
          </a:p>
          <a:p>
            <a:pPr marL="0" indent="0">
              <a:buNone/>
            </a:pPr>
            <a:r>
              <a:rPr lang="en-GB" sz="1200" dirty="0"/>
              <a:t>(See </a:t>
            </a:r>
            <a:r>
              <a:rPr lang="en-GB" sz="1200" dirty="0" err="1"/>
              <a:t>Scambler</a:t>
            </a:r>
            <a:r>
              <a:rPr lang="en-GB" sz="1200" dirty="0"/>
              <a:t>, 2003; Giddens and Sutton, 2017; Taylor, 2003; McKeown, 1979 )</a:t>
            </a:r>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74638"/>
            <a:ext cx="8363272" cy="1143000"/>
          </a:xfrm>
        </p:spPr>
        <p:txBody>
          <a:bodyPr>
            <a:normAutofit fontScale="90000"/>
          </a:bodyPr>
          <a:lstStyle/>
          <a:p>
            <a:r>
              <a:rPr lang="en-US" dirty="0"/>
              <a:t>Health moves beyond the ‘medical model’</a:t>
            </a:r>
          </a:p>
        </p:txBody>
      </p:sp>
      <p:sp>
        <p:nvSpPr>
          <p:cNvPr id="3" name="Content Placeholder 2"/>
          <p:cNvSpPr>
            <a:spLocks noGrp="1"/>
          </p:cNvSpPr>
          <p:nvPr>
            <p:ph sz="quarter" idx="1"/>
          </p:nvPr>
        </p:nvSpPr>
        <p:spPr>
          <a:xfrm>
            <a:off x="251520" y="1505818"/>
            <a:ext cx="8435280" cy="5077544"/>
          </a:xfrm>
        </p:spPr>
        <p:txBody>
          <a:bodyPr>
            <a:normAutofit/>
          </a:bodyPr>
          <a:lstStyle/>
          <a:p>
            <a:endParaRPr lang="en-GB" dirty="0"/>
          </a:p>
          <a:p>
            <a:r>
              <a:rPr lang="en-GB" dirty="0"/>
              <a:t>The work of McKeown, for instance, indicates that improvements in health in the UK are not explained by the biomedical model alone</a:t>
            </a:r>
          </a:p>
          <a:p>
            <a:r>
              <a:rPr lang="en-GB" dirty="0"/>
              <a:t>Alameda County Study links longer life with seven health behaviours (known as the, ‘Alameda 7’), namely: </a:t>
            </a:r>
            <a:r>
              <a:rPr lang="en-GB" sz="2800" dirty="0"/>
              <a:t>never having smoked; drinking less than five drinks at one sitting; sleeping 7-8 hours a night; exercising;  maintaining desirable weight for height; avoiding snacks, and eating breakfast regularly.  (See Housman and Dorman, 2005)</a:t>
            </a:r>
            <a:r>
              <a:rPr lang="en-GB" dirty="0"/>
              <a:t> </a:t>
            </a:r>
          </a:p>
          <a:p>
            <a:pPr>
              <a:buNone/>
            </a:pPr>
            <a:r>
              <a:rPr lang="en-GB" dirty="0"/>
              <a:t> </a:t>
            </a:r>
          </a:p>
          <a:p>
            <a:pPr>
              <a:buNone/>
            </a:pPr>
            <a:r>
              <a:rPr lang="en-GB" sz="1000" dirty="0"/>
              <a:t>(See also McKeown, 1979; McKeown, Record and Turner, 1975;  Rodham, 2019).  </a:t>
            </a:r>
            <a:endParaRPr lang="en-US" sz="1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74638"/>
            <a:ext cx="8435280" cy="1143000"/>
          </a:xfrm>
        </p:spPr>
        <p:txBody>
          <a:bodyPr>
            <a:normAutofit fontScale="90000"/>
          </a:bodyPr>
          <a:lstStyle/>
          <a:p>
            <a:r>
              <a:rPr lang="en-GB" dirty="0"/>
              <a:t>Changing understanding of health and illness – the link to ‘health promotion’</a:t>
            </a:r>
          </a:p>
        </p:txBody>
      </p:sp>
      <p:sp>
        <p:nvSpPr>
          <p:cNvPr id="3" name="Content Placeholder 2"/>
          <p:cNvSpPr>
            <a:spLocks noGrp="1"/>
          </p:cNvSpPr>
          <p:nvPr>
            <p:ph sz="quarter" idx="1"/>
          </p:nvPr>
        </p:nvSpPr>
        <p:spPr>
          <a:xfrm>
            <a:off x="251520" y="1447800"/>
            <a:ext cx="8640960" cy="5410200"/>
          </a:xfrm>
        </p:spPr>
        <p:txBody>
          <a:bodyPr>
            <a:noAutofit/>
          </a:bodyPr>
          <a:lstStyle/>
          <a:p>
            <a:r>
              <a:rPr lang="en-GB" sz="2800" dirty="0"/>
              <a:t>Other concepts introduced that looked at people in the context of their everyday lives</a:t>
            </a:r>
          </a:p>
          <a:p>
            <a:r>
              <a:rPr lang="en-GB" sz="2800" dirty="0"/>
              <a:t>These concepts propose that causes of ill health are multi-layered and complex</a:t>
            </a:r>
          </a:p>
          <a:p>
            <a:r>
              <a:rPr lang="en-GB" sz="2800" dirty="0"/>
              <a:t>The </a:t>
            </a:r>
            <a:r>
              <a:rPr lang="en-GB" sz="2800" i="1" dirty="0"/>
              <a:t>Lalonde Report </a:t>
            </a:r>
            <a:r>
              <a:rPr lang="en-GB" sz="2800" dirty="0"/>
              <a:t>(1974) considered a milestone in changing understanding of health and illness: McKay (2000, p. 3) considers that it allowed a, ‘paradigm shift by officially announcing that health was more than health care’. </a:t>
            </a:r>
          </a:p>
          <a:p>
            <a:r>
              <a:rPr lang="en-GB" sz="2800" dirty="0"/>
              <a:t>A series of models were proposed that conceptualised health and wellbeing in holistic/multifactorial ways, such as…  </a:t>
            </a:r>
          </a:p>
        </p:txBody>
      </p:sp>
    </p:spTree>
    <p:extLst>
      <p:ext uri="{BB962C8B-B14F-4D97-AF65-F5344CB8AC3E}">
        <p14:creationId xmlns:p14="http://schemas.microsoft.com/office/powerpoint/2010/main" val="9284192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Health Field Concept (Lalonde, 1974)</a:t>
            </a:r>
          </a:p>
        </p:txBody>
      </p:sp>
      <p:sp>
        <p:nvSpPr>
          <p:cNvPr id="3" name="Content Placeholder 2"/>
          <p:cNvSpPr>
            <a:spLocks noGrp="1"/>
          </p:cNvSpPr>
          <p:nvPr>
            <p:ph sz="quarter" idx="1"/>
          </p:nvPr>
        </p:nvSpPr>
        <p:spPr>
          <a:xfrm>
            <a:off x="0" y="1447800"/>
            <a:ext cx="8686800" cy="4861520"/>
          </a:xfrm>
        </p:spPr>
        <p:txBody>
          <a:bodyPr/>
          <a:lstStyle/>
          <a:p>
            <a:endParaRPr lang="en-GB" dirty="0"/>
          </a:p>
          <a:p>
            <a:endParaRPr lang="en-GB" dirty="0"/>
          </a:p>
          <a:p>
            <a:pPr>
              <a:buNone/>
            </a:pPr>
            <a:r>
              <a:rPr lang="en-GB" dirty="0"/>
              <a:t>                                  </a:t>
            </a:r>
            <a:r>
              <a:rPr lang="en-GB" sz="2000" dirty="0"/>
              <a:t>Environmental influences   </a:t>
            </a:r>
          </a:p>
          <a:p>
            <a:pPr>
              <a:buNone/>
            </a:pPr>
            <a:endParaRPr lang="en-GB" dirty="0"/>
          </a:p>
          <a:p>
            <a:pPr>
              <a:buNone/>
            </a:pPr>
            <a:endParaRPr lang="en-GB" dirty="0"/>
          </a:p>
          <a:p>
            <a:pPr>
              <a:buNone/>
            </a:pPr>
            <a:r>
              <a:rPr lang="en-GB" dirty="0"/>
              <a:t>    </a:t>
            </a:r>
            <a:r>
              <a:rPr lang="en-GB" sz="2000" dirty="0"/>
              <a:t>Extent and nature of Health Services                            Genetic and Biological Influences </a:t>
            </a:r>
          </a:p>
          <a:p>
            <a:pPr>
              <a:buNone/>
            </a:pPr>
            <a:endParaRPr lang="en-GB" sz="2000" dirty="0"/>
          </a:p>
          <a:p>
            <a:pPr>
              <a:buNone/>
            </a:pPr>
            <a:r>
              <a:rPr lang="en-GB" sz="2000" dirty="0"/>
              <a:t>                                                         Individual Lifestyle                  </a:t>
            </a:r>
          </a:p>
          <a:p>
            <a:pPr>
              <a:buNone/>
            </a:pPr>
            <a:r>
              <a:rPr lang="en-GB" dirty="0"/>
              <a:t>                                          </a:t>
            </a:r>
          </a:p>
        </p:txBody>
      </p:sp>
      <p:sp>
        <p:nvSpPr>
          <p:cNvPr id="5" name="4-Point Star 4"/>
          <p:cNvSpPr/>
          <p:nvPr/>
        </p:nvSpPr>
        <p:spPr>
          <a:xfrm>
            <a:off x="2195736" y="2780928"/>
            <a:ext cx="4320480" cy="2016224"/>
          </a:xfrm>
          <a:prstGeom prst="star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Health</a:t>
            </a:r>
          </a:p>
        </p:txBody>
      </p:sp>
    </p:spTree>
    <p:extLst>
      <p:ext uri="{BB962C8B-B14F-4D97-AF65-F5344CB8AC3E}">
        <p14:creationId xmlns:p14="http://schemas.microsoft.com/office/powerpoint/2010/main" val="27460754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9D302-1161-4035-836A-85484825049E}"/>
              </a:ext>
            </a:extLst>
          </p:cNvPr>
          <p:cNvSpPr>
            <a:spLocks noGrp="1"/>
          </p:cNvSpPr>
          <p:nvPr>
            <p:ph type="title"/>
          </p:nvPr>
        </p:nvSpPr>
        <p:spPr>
          <a:xfrm>
            <a:off x="0" y="274638"/>
            <a:ext cx="8686800" cy="1143000"/>
          </a:xfrm>
        </p:spPr>
        <p:txBody>
          <a:bodyPr>
            <a:normAutofit/>
          </a:bodyPr>
          <a:lstStyle/>
          <a:p>
            <a:r>
              <a:rPr lang="en-GB" dirty="0"/>
              <a:t>	The Illness-wellness Continuum </a:t>
            </a:r>
          </a:p>
        </p:txBody>
      </p:sp>
      <p:pic>
        <p:nvPicPr>
          <p:cNvPr id="4" name="Content Placeholder 3">
            <a:extLst>
              <a:ext uri="{FF2B5EF4-FFF2-40B4-BE49-F238E27FC236}">
                <a16:creationId xmlns:a16="http://schemas.microsoft.com/office/drawing/2014/main" id="{D2AD45EF-CD02-4224-AC60-7FCC47CF9712}"/>
              </a:ext>
            </a:extLst>
          </p:cNvPr>
          <p:cNvPicPr>
            <a:picLocks noGrp="1" noChangeAspect="1"/>
          </p:cNvPicPr>
          <p:nvPr>
            <p:ph sz="quarter" idx="1"/>
          </p:nvPr>
        </p:nvPicPr>
        <p:blipFill>
          <a:blip r:embed="rId3"/>
          <a:stretch>
            <a:fillRect/>
          </a:stretch>
        </p:blipFill>
        <p:spPr>
          <a:xfrm>
            <a:off x="759542" y="1417639"/>
            <a:ext cx="7023174" cy="4747666"/>
          </a:xfrm>
          <a:prstGeom prst="rect">
            <a:avLst/>
          </a:prstGeom>
        </p:spPr>
      </p:pic>
      <p:sp>
        <p:nvSpPr>
          <p:cNvPr id="3" name="TextBox 2">
            <a:extLst>
              <a:ext uri="{FF2B5EF4-FFF2-40B4-BE49-F238E27FC236}">
                <a16:creationId xmlns:a16="http://schemas.microsoft.com/office/drawing/2014/main" id="{FE4FD372-0D88-4EC8-9F87-FBF5B6F72DFB}"/>
              </a:ext>
            </a:extLst>
          </p:cNvPr>
          <p:cNvSpPr txBox="1"/>
          <p:nvPr/>
        </p:nvSpPr>
        <p:spPr>
          <a:xfrm flipH="1">
            <a:off x="753327" y="5992984"/>
            <a:ext cx="2666544" cy="369332"/>
          </a:xfrm>
          <a:prstGeom prst="rect">
            <a:avLst/>
          </a:prstGeom>
          <a:noFill/>
        </p:spPr>
        <p:txBody>
          <a:bodyPr wrap="square" rtlCol="0">
            <a:spAutoFit/>
          </a:bodyPr>
          <a:lstStyle/>
          <a:p>
            <a:r>
              <a:rPr lang="en-GB" dirty="0"/>
              <a:t>(See Travis and Ryan,2004)</a:t>
            </a:r>
          </a:p>
        </p:txBody>
      </p:sp>
    </p:spTree>
    <p:extLst>
      <p:ext uri="{BB962C8B-B14F-4D97-AF65-F5344CB8AC3E}">
        <p14:creationId xmlns:p14="http://schemas.microsoft.com/office/powerpoint/2010/main" val="14442595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74638"/>
            <a:ext cx="8363272" cy="1143000"/>
          </a:xfrm>
        </p:spPr>
        <p:txBody>
          <a:bodyPr/>
          <a:lstStyle/>
          <a:p>
            <a:r>
              <a:rPr lang="en-GB" dirty="0"/>
              <a:t>The Biopsychosocial Model</a:t>
            </a:r>
          </a:p>
        </p:txBody>
      </p:sp>
      <p:sp>
        <p:nvSpPr>
          <p:cNvPr id="3" name="Content Placeholder 2"/>
          <p:cNvSpPr>
            <a:spLocks noGrp="1"/>
          </p:cNvSpPr>
          <p:nvPr>
            <p:ph sz="quarter" idx="1"/>
          </p:nvPr>
        </p:nvSpPr>
        <p:spPr>
          <a:xfrm>
            <a:off x="251520" y="1447800"/>
            <a:ext cx="8640960" cy="5005536"/>
          </a:xfrm>
        </p:spPr>
        <p:txBody>
          <a:bodyPr/>
          <a:lstStyle/>
          <a:p>
            <a:r>
              <a:rPr lang="en-GB" sz="2400" b="1" dirty="0" err="1"/>
              <a:t>Biopsychosocial</a:t>
            </a:r>
            <a:r>
              <a:rPr lang="en-GB" sz="2400" b="1" dirty="0"/>
              <a:t> model</a:t>
            </a:r>
            <a:r>
              <a:rPr lang="en-GB" sz="2400" dirty="0"/>
              <a:t>: </a:t>
            </a:r>
            <a:r>
              <a:rPr lang="en-GB" sz="2400" b="1" dirty="0"/>
              <a:t>interconnectedness </a:t>
            </a:r>
            <a:r>
              <a:rPr lang="en-GB" sz="2400" dirty="0"/>
              <a:t>of different  factors that impact on health</a:t>
            </a:r>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pPr>
              <a:buNone/>
            </a:pPr>
            <a:r>
              <a:rPr lang="en-GB" sz="2400" dirty="0"/>
              <a:t>(See Engel, 1977)</a:t>
            </a:r>
          </a:p>
          <a:p>
            <a:endParaRPr lang="en-GB" dirty="0"/>
          </a:p>
        </p:txBody>
      </p:sp>
      <p:graphicFrame>
        <p:nvGraphicFramePr>
          <p:cNvPr id="4" name="Diagram 3"/>
          <p:cNvGraphicFramePr/>
          <p:nvPr/>
        </p:nvGraphicFramePr>
        <p:xfrm>
          <a:off x="683568" y="2420888"/>
          <a:ext cx="7776864" cy="39604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641551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74638"/>
            <a:ext cx="8291264" cy="637505"/>
          </a:xfrm>
        </p:spPr>
        <p:txBody>
          <a:bodyPr>
            <a:normAutofit fontScale="90000"/>
          </a:bodyPr>
          <a:lstStyle/>
          <a:p>
            <a:r>
              <a:rPr lang="en-GB" dirty="0"/>
              <a:t>The Rainbow of Health </a:t>
            </a:r>
          </a:p>
        </p:txBody>
      </p:sp>
      <p:sp>
        <p:nvSpPr>
          <p:cNvPr id="3" name="Content Placeholder 2"/>
          <p:cNvSpPr>
            <a:spLocks noGrp="1"/>
          </p:cNvSpPr>
          <p:nvPr>
            <p:ph sz="quarter" idx="1"/>
          </p:nvPr>
        </p:nvSpPr>
        <p:spPr>
          <a:xfrm>
            <a:off x="0" y="912143"/>
            <a:ext cx="8820472" cy="5613201"/>
          </a:xfrm>
        </p:spPr>
        <p:txBody>
          <a:bodyPr/>
          <a:lstStyle/>
          <a:p>
            <a:pPr marL="0" indent="0">
              <a:buNone/>
            </a:pPr>
            <a:r>
              <a:rPr lang="en-GB" dirty="0"/>
              <a:t>‘</a:t>
            </a:r>
            <a:r>
              <a:rPr lang="en-GB" sz="2000" dirty="0"/>
              <a:t>Rainbow of Health’ Model (see Dahlgren and Whitehead, 2006).  Health and people’s experience of health and illness is influenced by a combination of factors. </a:t>
            </a:r>
          </a:p>
          <a:p>
            <a:endParaRPr lang="en-GB" dirty="0"/>
          </a:p>
          <a:p>
            <a:endParaRPr lang="en-GB" dirty="0"/>
          </a:p>
        </p:txBody>
      </p:sp>
      <p:pic>
        <p:nvPicPr>
          <p:cNvPr id="4" name="Content Placeholder 2"/>
          <p:cNvPicPr>
            <a:picLocks noChangeAspect="1" noChangeArrowheads="1"/>
          </p:cNvPicPr>
          <p:nvPr/>
        </p:nvPicPr>
        <p:blipFill>
          <a:blip r:embed="rId2" cstate="print"/>
          <a:srcRect/>
          <a:stretch>
            <a:fillRect/>
          </a:stretch>
        </p:blipFill>
        <p:spPr>
          <a:xfrm>
            <a:off x="1547918" y="1845120"/>
            <a:ext cx="5724636" cy="4122263"/>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0CF1F9-24B0-4E27-9283-343A05F99AAC}"/>
              </a:ext>
            </a:extLst>
          </p:cNvPr>
          <p:cNvSpPr>
            <a:spLocks noGrp="1"/>
          </p:cNvSpPr>
          <p:nvPr>
            <p:ph type="title"/>
          </p:nvPr>
        </p:nvSpPr>
        <p:spPr>
          <a:xfrm>
            <a:off x="395536" y="274638"/>
            <a:ext cx="8291264" cy="1143000"/>
          </a:xfrm>
        </p:spPr>
        <p:txBody>
          <a:bodyPr>
            <a:normAutofit/>
          </a:bodyPr>
          <a:lstStyle/>
          <a:p>
            <a:r>
              <a:rPr lang="en-GB" sz="2800" dirty="0"/>
              <a:t>Health inequalities: some important United Kingdom (UK) reports and global plans</a:t>
            </a:r>
          </a:p>
        </p:txBody>
      </p:sp>
      <p:sp>
        <p:nvSpPr>
          <p:cNvPr id="3" name="Content Placeholder 2">
            <a:extLst>
              <a:ext uri="{FF2B5EF4-FFF2-40B4-BE49-F238E27FC236}">
                <a16:creationId xmlns:a16="http://schemas.microsoft.com/office/drawing/2014/main" id="{D32BB99E-2CEB-4938-8D71-E32EA134468C}"/>
              </a:ext>
            </a:extLst>
          </p:cNvPr>
          <p:cNvSpPr>
            <a:spLocks noGrp="1"/>
          </p:cNvSpPr>
          <p:nvPr>
            <p:ph sz="quarter" idx="1"/>
          </p:nvPr>
        </p:nvSpPr>
        <p:spPr>
          <a:xfrm>
            <a:off x="395536" y="1447800"/>
            <a:ext cx="8291264" cy="4861520"/>
          </a:xfrm>
        </p:spPr>
        <p:txBody>
          <a:bodyPr/>
          <a:lstStyle/>
          <a:p>
            <a:r>
              <a:rPr lang="en-GB" i="1" dirty="0"/>
              <a:t>The Inequalities in health: report of a research working group </a:t>
            </a:r>
            <a:r>
              <a:rPr lang="en-GB" dirty="0"/>
              <a:t>(DHSS,1980) (the </a:t>
            </a:r>
            <a:r>
              <a:rPr lang="en-GB" i="1" dirty="0"/>
              <a:t>Black Report</a:t>
            </a:r>
            <a:r>
              <a:rPr lang="en-GB" dirty="0"/>
              <a:t>)</a:t>
            </a:r>
            <a:endParaRPr lang="en-GB" i="1" dirty="0"/>
          </a:p>
          <a:p>
            <a:r>
              <a:rPr lang="en-GB" i="1" dirty="0"/>
              <a:t>Independent Inquiry into Inequalities in Health Report </a:t>
            </a:r>
            <a:r>
              <a:rPr lang="en-GB" dirty="0"/>
              <a:t>(TSO, 1998)</a:t>
            </a:r>
          </a:p>
          <a:p>
            <a:r>
              <a:rPr lang="en-GB" i="1" dirty="0"/>
              <a:t>The Health Divide</a:t>
            </a:r>
            <a:r>
              <a:rPr lang="en-GB" dirty="0"/>
              <a:t> (Whitehead, 1987)</a:t>
            </a:r>
            <a:endParaRPr lang="en-GB" i="1" dirty="0"/>
          </a:p>
          <a:p>
            <a:r>
              <a:rPr lang="en-GB" i="1" dirty="0"/>
              <a:t>Fair Society, Healthy Lives: the Marmot Review </a:t>
            </a:r>
            <a:r>
              <a:rPr lang="en-GB" dirty="0"/>
              <a:t>(Marmot et al., 2010)</a:t>
            </a:r>
          </a:p>
          <a:p>
            <a:r>
              <a:rPr lang="en-GB" i="1" dirty="0"/>
              <a:t>Global Strategy for Health for All by the Year 2000 </a:t>
            </a:r>
            <a:r>
              <a:rPr lang="en-GB" dirty="0"/>
              <a:t>(WHO, 1981)</a:t>
            </a:r>
          </a:p>
          <a:p>
            <a:r>
              <a:rPr lang="en-GB" i="1" dirty="0" err="1"/>
              <a:t>Ottowa</a:t>
            </a:r>
            <a:r>
              <a:rPr lang="en-GB" i="1" dirty="0"/>
              <a:t> Charter for Health Promotion </a:t>
            </a:r>
            <a:r>
              <a:rPr lang="en-GB" dirty="0"/>
              <a:t>(WHO,1986)</a:t>
            </a:r>
          </a:p>
          <a:p>
            <a:r>
              <a:rPr lang="en-GB" i="1" dirty="0"/>
              <a:t>Bangkok Charter </a:t>
            </a:r>
            <a:r>
              <a:rPr lang="en-GB" dirty="0"/>
              <a:t>(WHO, 2005)</a:t>
            </a:r>
          </a:p>
          <a:p>
            <a:r>
              <a:rPr lang="en-GB" i="1" dirty="0"/>
              <a:t>Shanghai Declaration </a:t>
            </a:r>
            <a:r>
              <a:rPr lang="en-GB" dirty="0"/>
              <a:t>(WHO, 2016)</a:t>
            </a:r>
          </a:p>
          <a:p>
            <a:endParaRPr lang="en-GB" dirty="0"/>
          </a:p>
        </p:txBody>
      </p:sp>
    </p:spTree>
    <p:extLst>
      <p:ext uri="{BB962C8B-B14F-4D97-AF65-F5344CB8AC3E}">
        <p14:creationId xmlns:p14="http://schemas.microsoft.com/office/powerpoint/2010/main" val="28270551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4778C-50D0-4DC7-BB98-0203C9E65669}"/>
              </a:ext>
            </a:extLst>
          </p:cNvPr>
          <p:cNvSpPr>
            <a:spLocks noGrp="1"/>
          </p:cNvSpPr>
          <p:nvPr>
            <p:ph type="title"/>
          </p:nvPr>
        </p:nvSpPr>
        <p:spPr>
          <a:xfrm>
            <a:off x="467544" y="274638"/>
            <a:ext cx="8219256" cy="1930226"/>
          </a:xfrm>
        </p:spPr>
        <p:txBody>
          <a:bodyPr>
            <a:normAutofit fontScale="90000"/>
          </a:bodyPr>
          <a:lstStyle/>
          <a:p>
            <a:r>
              <a:rPr lang="en-GB" i="1" dirty="0"/>
              <a:t>Health Equity in England: the Marmot Review 10 years on </a:t>
            </a:r>
            <a:r>
              <a:rPr lang="en-GB" dirty="0"/>
              <a:t>(Institute of Health Equity, 2020)</a:t>
            </a:r>
            <a:endParaRPr lang="en-GB" i="1" dirty="0"/>
          </a:p>
        </p:txBody>
      </p:sp>
      <p:sp>
        <p:nvSpPr>
          <p:cNvPr id="3" name="Content Placeholder 2">
            <a:extLst>
              <a:ext uri="{FF2B5EF4-FFF2-40B4-BE49-F238E27FC236}">
                <a16:creationId xmlns:a16="http://schemas.microsoft.com/office/drawing/2014/main" id="{8B9E8790-7542-4970-A37A-097931D15D58}"/>
              </a:ext>
            </a:extLst>
          </p:cNvPr>
          <p:cNvSpPr>
            <a:spLocks noGrp="1"/>
          </p:cNvSpPr>
          <p:nvPr>
            <p:ph sz="quarter" idx="1"/>
          </p:nvPr>
        </p:nvSpPr>
        <p:spPr>
          <a:xfrm>
            <a:off x="323528" y="2204864"/>
            <a:ext cx="8363272" cy="4378498"/>
          </a:xfrm>
        </p:spPr>
        <p:txBody>
          <a:bodyPr/>
          <a:lstStyle/>
          <a:p>
            <a:r>
              <a:rPr lang="en-GB" dirty="0"/>
              <a:t>Institute of Health Equity (2020, p. 7):</a:t>
            </a:r>
          </a:p>
          <a:p>
            <a:pPr marL="320040" lvl="1" indent="0">
              <a:buNone/>
            </a:pPr>
            <a:r>
              <a:rPr lang="en-GB" dirty="0"/>
              <a:t>	</a:t>
            </a:r>
          </a:p>
          <a:p>
            <a:pPr marL="320040" lvl="1" indent="0">
              <a:buNone/>
            </a:pPr>
            <a:r>
              <a:rPr lang="en-GB" dirty="0"/>
              <a:t>	Since then [the previous Marmot Review in 2010], life 	expectancy in England has stalled, years in ill health have 	increased and inequalities in health have widened.  Among 	women, particularly, life expectancy declined in the more 	deprived areas of the country. Some areas, especially in the North, 	have been ignored [</a:t>
            </a:r>
            <a:r>
              <a:rPr lang="en-GB" i="1" dirty="0"/>
              <a:t>sic</a:t>
            </a:r>
            <a:r>
              <a:rPr lang="en-GB" dirty="0"/>
              <a:t>] left behind, as health has improved 	elsewhere.  </a:t>
            </a:r>
          </a:p>
        </p:txBody>
      </p:sp>
    </p:spTree>
    <p:extLst>
      <p:ext uri="{BB962C8B-B14F-4D97-AF65-F5344CB8AC3E}">
        <p14:creationId xmlns:p14="http://schemas.microsoft.com/office/powerpoint/2010/main" val="29785206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0CF1F9-24B0-4E27-9283-343A05F99AAC}"/>
              </a:ext>
            </a:extLst>
          </p:cNvPr>
          <p:cNvSpPr>
            <a:spLocks noGrp="1"/>
          </p:cNvSpPr>
          <p:nvPr>
            <p:ph type="title"/>
          </p:nvPr>
        </p:nvSpPr>
        <p:spPr>
          <a:xfrm>
            <a:off x="323528" y="274638"/>
            <a:ext cx="8363272" cy="1143000"/>
          </a:xfrm>
        </p:spPr>
        <p:txBody>
          <a:bodyPr/>
          <a:lstStyle/>
          <a:p>
            <a:r>
              <a:rPr lang="en-GB" dirty="0"/>
              <a:t>Health and inequalities </a:t>
            </a:r>
          </a:p>
        </p:txBody>
      </p:sp>
      <p:sp>
        <p:nvSpPr>
          <p:cNvPr id="3" name="Content Placeholder 2">
            <a:extLst>
              <a:ext uri="{FF2B5EF4-FFF2-40B4-BE49-F238E27FC236}">
                <a16:creationId xmlns:a16="http://schemas.microsoft.com/office/drawing/2014/main" id="{D32BB99E-2CEB-4938-8D71-E32EA134468C}"/>
              </a:ext>
            </a:extLst>
          </p:cNvPr>
          <p:cNvSpPr>
            <a:spLocks noGrp="1"/>
          </p:cNvSpPr>
          <p:nvPr>
            <p:ph sz="quarter" idx="1"/>
          </p:nvPr>
        </p:nvSpPr>
        <p:spPr>
          <a:xfrm>
            <a:off x="0" y="1447800"/>
            <a:ext cx="8686800" cy="5293568"/>
          </a:xfrm>
        </p:spPr>
        <p:txBody>
          <a:bodyPr>
            <a:normAutofit/>
          </a:bodyPr>
          <a:lstStyle/>
          <a:p>
            <a:r>
              <a:rPr lang="en-GB" dirty="0"/>
              <a:t>Some factors that have been linked to differences in health:</a:t>
            </a:r>
          </a:p>
          <a:p>
            <a:pPr marL="0" indent="0">
              <a:buNone/>
            </a:pPr>
            <a:r>
              <a:rPr lang="en-GB" dirty="0"/>
              <a:t> </a:t>
            </a:r>
          </a:p>
          <a:p>
            <a:pPr lvl="1"/>
            <a:r>
              <a:rPr lang="en-GB" dirty="0"/>
              <a:t>Ethnicity: for instance, people from black and minority ethnic groups report higher levels of poor health and limiting long-term illness</a:t>
            </a:r>
          </a:p>
          <a:p>
            <a:pPr lvl="1"/>
            <a:r>
              <a:rPr lang="en-GB" dirty="0"/>
              <a:t>Gender: there are gender differences in the types of disorder reported, the reporting of ill health, and life expectancies</a:t>
            </a:r>
          </a:p>
          <a:p>
            <a:pPr lvl="1"/>
            <a:r>
              <a:rPr lang="en-GB" dirty="0"/>
              <a:t>Socio-economic inequalities: different data on mortality/morbidity in different parts of the world (and of the UK).  </a:t>
            </a:r>
          </a:p>
          <a:p>
            <a:endParaRPr lang="en-GB" dirty="0"/>
          </a:p>
          <a:p>
            <a:endParaRPr lang="en-GB" dirty="0"/>
          </a:p>
          <a:p>
            <a:pPr marL="0" indent="0">
              <a:buNone/>
            </a:pPr>
            <a:r>
              <a:rPr lang="en-GB" sz="1200" dirty="0"/>
              <a:t>(See Giddens and Sutton, 2017; Wilkinson and Pickett, 2009; Glasby, 2017) </a:t>
            </a:r>
          </a:p>
          <a:p>
            <a:endParaRPr lang="en-GB" dirty="0"/>
          </a:p>
        </p:txBody>
      </p:sp>
    </p:spTree>
    <p:extLst>
      <p:ext uri="{BB962C8B-B14F-4D97-AF65-F5344CB8AC3E}">
        <p14:creationId xmlns:p14="http://schemas.microsoft.com/office/powerpoint/2010/main" val="33940599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0F994-66F3-4CE7-BFF9-32CEB11F645E}"/>
              </a:ext>
            </a:extLst>
          </p:cNvPr>
          <p:cNvSpPr>
            <a:spLocks noGrp="1"/>
          </p:cNvSpPr>
          <p:nvPr>
            <p:ph type="title"/>
          </p:nvPr>
        </p:nvSpPr>
        <p:spPr>
          <a:xfrm>
            <a:off x="539552" y="274638"/>
            <a:ext cx="8147248" cy="850106"/>
          </a:xfrm>
        </p:spPr>
        <p:txBody>
          <a:bodyPr>
            <a:normAutofit fontScale="90000"/>
          </a:bodyPr>
          <a:lstStyle/>
          <a:p>
            <a:r>
              <a:rPr lang="en-GB" dirty="0"/>
              <a:t>Health can be viewed as multifactorial</a:t>
            </a:r>
          </a:p>
        </p:txBody>
      </p:sp>
      <p:sp>
        <p:nvSpPr>
          <p:cNvPr id="3" name="Content Placeholder 2">
            <a:extLst>
              <a:ext uri="{FF2B5EF4-FFF2-40B4-BE49-F238E27FC236}">
                <a16:creationId xmlns:a16="http://schemas.microsoft.com/office/drawing/2014/main" id="{017CEAB5-5C16-4C96-900C-44876020ECF9}"/>
              </a:ext>
            </a:extLst>
          </p:cNvPr>
          <p:cNvSpPr>
            <a:spLocks noGrp="1"/>
          </p:cNvSpPr>
          <p:nvPr>
            <p:ph sz="quarter" idx="1"/>
          </p:nvPr>
        </p:nvSpPr>
        <p:spPr>
          <a:xfrm>
            <a:off x="323528" y="1124744"/>
            <a:ext cx="8363272" cy="4968552"/>
          </a:xfrm>
        </p:spPr>
        <p:txBody>
          <a:bodyPr>
            <a:normAutofit lnSpcReduction="10000"/>
          </a:bodyPr>
          <a:lstStyle/>
          <a:p>
            <a:pPr marL="0" indent="0">
              <a:buNone/>
            </a:pPr>
            <a:r>
              <a:rPr lang="en-GB" dirty="0"/>
              <a:t> </a:t>
            </a:r>
          </a:p>
          <a:p>
            <a:r>
              <a:rPr lang="en-GB" dirty="0"/>
              <a:t> Health can be influenced by a number of different factors that can be individual, environmental, societal or cultural </a:t>
            </a:r>
          </a:p>
          <a:p>
            <a:r>
              <a:rPr lang="en-GB" dirty="0"/>
              <a:t>These factors include: biology/genetics; individual behaviour/lifestyle/resilience; access to health services; living conditions (housing); the state of our environment; income/education levels; relationships with friends and family.  </a:t>
            </a:r>
          </a:p>
          <a:p>
            <a:pPr lvl="1"/>
            <a:endParaRPr lang="en-GB" dirty="0"/>
          </a:p>
          <a:p>
            <a:pPr lvl="1"/>
            <a:endParaRPr lang="en-GB" dirty="0"/>
          </a:p>
          <a:p>
            <a:pPr lvl="1"/>
            <a:endParaRPr lang="en-GB" dirty="0"/>
          </a:p>
          <a:p>
            <a:pPr marL="0" indent="0">
              <a:buNone/>
            </a:pPr>
            <a:endParaRPr lang="en-GB" altLang="en-US" dirty="0"/>
          </a:p>
          <a:p>
            <a:pPr marL="0" indent="0">
              <a:buNone/>
            </a:pPr>
            <a:endParaRPr lang="en-GB" altLang="en-US" sz="1200" dirty="0">
              <a:latin typeface="Perpetua" panose="02020502060401020303" pitchFamily="18" charset="0"/>
            </a:endParaRPr>
          </a:p>
          <a:p>
            <a:pPr marL="0" indent="0">
              <a:buNone/>
            </a:pPr>
            <a:r>
              <a:rPr lang="en-GB" altLang="en-US" sz="1200" dirty="0">
                <a:latin typeface="Perpetua" panose="02020502060401020303" pitchFamily="18" charset="0"/>
              </a:rPr>
              <a:t>(See Giddens and Sutton, 2017; Hallam, 2011; Glasby, 2017; Rodham,2019)</a:t>
            </a:r>
            <a:endParaRPr lang="en-GB" sz="1200" dirty="0"/>
          </a:p>
        </p:txBody>
      </p:sp>
    </p:spTree>
    <p:extLst>
      <p:ext uri="{BB962C8B-B14F-4D97-AF65-F5344CB8AC3E}">
        <p14:creationId xmlns:p14="http://schemas.microsoft.com/office/powerpoint/2010/main" val="18563307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72D39-6AF1-4599-B230-571885BDCAA5}"/>
              </a:ext>
            </a:extLst>
          </p:cNvPr>
          <p:cNvSpPr>
            <a:spLocks noGrp="1"/>
          </p:cNvSpPr>
          <p:nvPr>
            <p:ph type="title"/>
          </p:nvPr>
        </p:nvSpPr>
        <p:spPr>
          <a:xfrm>
            <a:off x="467544" y="274638"/>
            <a:ext cx="8219256" cy="1143000"/>
          </a:xfrm>
        </p:spPr>
        <p:txBody>
          <a:bodyPr>
            <a:normAutofit fontScale="90000"/>
          </a:bodyPr>
          <a:lstStyle/>
          <a:p>
            <a:r>
              <a:rPr lang="en-GB" dirty="0"/>
              <a:t>Some of the factors that impact on health: details</a:t>
            </a:r>
          </a:p>
        </p:txBody>
      </p:sp>
      <p:sp>
        <p:nvSpPr>
          <p:cNvPr id="3" name="Content Placeholder 2">
            <a:extLst>
              <a:ext uri="{FF2B5EF4-FFF2-40B4-BE49-F238E27FC236}">
                <a16:creationId xmlns:a16="http://schemas.microsoft.com/office/drawing/2014/main" id="{D888003A-7693-49B2-B25F-494F5FF67A57}"/>
              </a:ext>
            </a:extLst>
          </p:cNvPr>
          <p:cNvSpPr>
            <a:spLocks noGrp="1"/>
          </p:cNvSpPr>
          <p:nvPr>
            <p:ph sz="quarter" idx="1"/>
          </p:nvPr>
        </p:nvSpPr>
        <p:spPr>
          <a:xfrm>
            <a:off x="323528" y="1447800"/>
            <a:ext cx="8363272" cy="4717504"/>
          </a:xfrm>
        </p:spPr>
        <p:txBody>
          <a:bodyPr>
            <a:normAutofit lnSpcReduction="10000"/>
          </a:bodyPr>
          <a:lstStyle/>
          <a:p>
            <a:r>
              <a:rPr lang="en-GB" dirty="0"/>
              <a:t>Genetics: plays a part in determining lifespan, healthiness, the likelihood of developing certain illnesses.</a:t>
            </a:r>
          </a:p>
          <a:p>
            <a:r>
              <a:rPr lang="en-GB" dirty="0"/>
              <a:t>Individual behaviour/lifestyle/resilience: balanced eating, keeping active, (not) smoking, (not) drinking, dealing with day-to-day stresses of life</a:t>
            </a:r>
          </a:p>
          <a:p>
            <a:r>
              <a:rPr lang="en-GB" dirty="0"/>
              <a:t>Health services: access to/use of services that prevent and treat disease </a:t>
            </a:r>
          </a:p>
          <a:p>
            <a:r>
              <a:rPr lang="en-GB" dirty="0"/>
              <a:t>Ethnicity: different ethnic groups report different levels of health and use different levels of health services</a:t>
            </a:r>
          </a:p>
          <a:p>
            <a:r>
              <a:rPr lang="en-GB" dirty="0"/>
              <a:t>Gender: men and women live with different types of conditions at different ages.</a:t>
            </a:r>
          </a:p>
          <a:p>
            <a:pPr marL="0" indent="0">
              <a:buNone/>
            </a:pPr>
            <a:r>
              <a:rPr lang="en-GB" altLang="en-US" sz="1300" dirty="0">
                <a:latin typeface="Perpetua" panose="02020502060401020303" pitchFamily="18" charset="0"/>
              </a:rPr>
              <a:t>(See Giddens and Sutton, 2017; Hallam, 2011; Glasby, 2017; Rodham,2019)</a:t>
            </a:r>
            <a:endParaRPr lang="en-GB" sz="1300" dirty="0"/>
          </a:p>
          <a:p>
            <a:endParaRPr lang="en-GB" dirty="0"/>
          </a:p>
        </p:txBody>
      </p:sp>
    </p:spTree>
    <p:extLst>
      <p:ext uri="{BB962C8B-B14F-4D97-AF65-F5344CB8AC3E}">
        <p14:creationId xmlns:p14="http://schemas.microsoft.com/office/powerpoint/2010/main" val="2684002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44D13-440A-4483-980F-540962DE8A6D}"/>
              </a:ext>
            </a:extLst>
          </p:cNvPr>
          <p:cNvSpPr>
            <a:spLocks noGrp="1"/>
          </p:cNvSpPr>
          <p:nvPr>
            <p:ph type="title"/>
          </p:nvPr>
        </p:nvSpPr>
        <p:spPr>
          <a:xfrm>
            <a:off x="467544" y="274638"/>
            <a:ext cx="8219256" cy="1143000"/>
          </a:xfrm>
        </p:spPr>
        <p:txBody>
          <a:bodyPr/>
          <a:lstStyle/>
          <a:p>
            <a:r>
              <a:rPr lang="en-GB" dirty="0"/>
              <a:t>More factors</a:t>
            </a:r>
          </a:p>
        </p:txBody>
      </p:sp>
      <p:sp>
        <p:nvSpPr>
          <p:cNvPr id="3" name="Content Placeholder 2">
            <a:extLst>
              <a:ext uri="{FF2B5EF4-FFF2-40B4-BE49-F238E27FC236}">
                <a16:creationId xmlns:a16="http://schemas.microsoft.com/office/drawing/2014/main" id="{EAF40A48-6649-4592-90A5-82DAC50CB3A9}"/>
              </a:ext>
            </a:extLst>
          </p:cNvPr>
          <p:cNvSpPr>
            <a:spLocks noGrp="1"/>
          </p:cNvSpPr>
          <p:nvPr>
            <p:ph sz="quarter" idx="1"/>
          </p:nvPr>
        </p:nvSpPr>
        <p:spPr>
          <a:xfrm>
            <a:off x="179512" y="1447800"/>
            <a:ext cx="8507288" cy="4861520"/>
          </a:xfrm>
        </p:spPr>
        <p:txBody>
          <a:bodyPr>
            <a:normAutofit lnSpcReduction="10000"/>
          </a:bodyPr>
          <a:lstStyle/>
          <a:p>
            <a:pPr fontAlgn="base"/>
            <a:r>
              <a:rPr lang="en-GB" sz="2400" dirty="0"/>
              <a:t>Physical environment:  </a:t>
            </a:r>
            <a:r>
              <a:rPr lang="en-GB" dirty="0"/>
              <a:t>safe water/clean air, healthy workplaces, safe houses, communities, transport. </a:t>
            </a:r>
          </a:p>
          <a:p>
            <a:pPr fontAlgn="base"/>
            <a:r>
              <a:rPr lang="en-GB" sz="2400" dirty="0"/>
              <a:t>Employment/working conditions: the employed</a:t>
            </a:r>
            <a:r>
              <a:rPr lang="en-GB" dirty="0"/>
              <a:t> report better health, particularly people with greater control over working conditions</a:t>
            </a:r>
          </a:p>
          <a:p>
            <a:pPr fontAlgn="base"/>
            <a:r>
              <a:rPr lang="en-GB" sz="2400" dirty="0"/>
              <a:t>Social support networks:</a:t>
            </a:r>
            <a:r>
              <a:rPr lang="en-GB" dirty="0"/>
              <a:t> support from families, friends and communities</a:t>
            </a:r>
          </a:p>
          <a:p>
            <a:pPr fontAlgn="base"/>
            <a:r>
              <a:rPr lang="en-GB" sz="2400" dirty="0"/>
              <a:t>Culture:  </a:t>
            </a:r>
            <a:r>
              <a:rPr lang="en-GB" dirty="0"/>
              <a:t>customs and traditions, and the beliefs of the family</a:t>
            </a:r>
          </a:p>
          <a:p>
            <a:pPr marL="0" indent="0" fontAlgn="base">
              <a:buNone/>
            </a:pPr>
            <a:r>
              <a:rPr lang="en-GB" dirty="0"/>
              <a:t>The following video indicates presents some of these factors: </a:t>
            </a:r>
            <a:r>
              <a:rPr lang="en-GB" altLang="en-US" dirty="0">
                <a:hlinkClick r:id="rId2"/>
              </a:rPr>
              <a:t>https://www.health.org.uk/videos/watch-what-makes-us-healthy</a:t>
            </a:r>
            <a:endParaRPr lang="en-GB" altLang="en-US" dirty="0"/>
          </a:p>
          <a:p>
            <a:pPr fontAlgn="base"/>
            <a:endParaRPr lang="en-GB" altLang="en-US" dirty="0"/>
          </a:p>
          <a:p>
            <a:pPr fontAlgn="base"/>
            <a:endParaRPr lang="en-GB" altLang="en-US" dirty="0"/>
          </a:p>
          <a:p>
            <a:pPr marL="0" indent="0" fontAlgn="base">
              <a:buNone/>
            </a:pPr>
            <a:r>
              <a:rPr lang="en-GB" altLang="en-US" sz="1300" dirty="0">
                <a:latin typeface="Perpetua" panose="02020502060401020303" pitchFamily="18" charset="0"/>
              </a:rPr>
              <a:t>(See Giddens and Sutton, 2017; Hallam, 2011; Glasby, 2017; Rodham,2019)</a:t>
            </a:r>
            <a:endParaRPr lang="en-GB" sz="1300" dirty="0"/>
          </a:p>
          <a:p>
            <a:pPr fontAlgn="base"/>
            <a:endParaRPr lang="en-GB" dirty="0"/>
          </a:p>
          <a:p>
            <a:endParaRPr lang="en-GB" dirty="0"/>
          </a:p>
        </p:txBody>
      </p:sp>
    </p:spTree>
    <p:extLst>
      <p:ext uri="{BB962C8B-B14F-4D97-AF65-F5344CB8AC3E}">
        <p14:creationId xmlns:p14="http://schemas.microsoft.com/office/powerpoint/2010/main" val="32670657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512B9-1AC4-4D6A-8751-433FA05B93B7}"/>
              </a:ext>
            </a:extLst>
          </p:cNvPr>
          <p:cNvSpPr>
            <a:spLocks noGrp="1"/>
          </p:cNvSpPr>
          <p:nvPr>
            <p:ph type="title"/>
          </p:nvPr>
        </p:nvSpPr>
        <p:spPr>
          <a:xfrm>
            <a:off x="179512" y="274638"/>
            <a:ext cx="8507288" cy="778098"/>
          </a:xfrm>
        </p:spPr>
        <p:txBody>
          <a:bodyPr>
            <a:normAutofit fontScale="90000"/>
          </a:bodyPr>
          <a:lstStyle/>
          <a:p>
            <a:r>
              <a:rPr lang="en-GB" dirty="0"/>
              <a:t>The meaning of health - the implications</a:t>
            </a:r>
          </a:p>
        </p:txBody>
      </p:sp>
      <p:sp>
        <p:nvSpPr>
          <p:cNvPr id="3" name="Content Placeholder 2">
            <a:extLst>
              <a:ext uri="{FF2B5EF4-FFF2-40B4-BE49-F238E27FC236}">
                <a16:creationId xmlns:a16="http://schemas.microsoft.com/office/drawing/2014/main" id="{B34480C9-1891-4F5B-A5F5-732273B3349C}"/>
              </a:ext>
            </a:extLst>
          </p:cNvPr>
          <p:cNvSpPr>
            <a:spLocks noGrp="1"/>
          </p:cNvSpPr>
          <p:nvPr>
            <p:ph sz="quarter" idx="1"/>
          </p:nvPr>
        </p:nvSpPr>
        <p:spPr>
          <a:xfrm>
            <a:off x="323528" y="1196752"/>
            <a:ext cx="8363272" cy="5112568"/>
          </a:xfrm>
        </p:spPr>
        <p:txBody>
          <a:bodyPr/>
          <a:lstStyle/>
          <a:p>
            <a:r>
              <a:rPr lang="en-GB" dirty="0"/>
              <a:t>The importance of knowing what health means to people and the influencing factors.</a:t>
            </a:r>
          </a:p>
          <a:p>
            <a:r>
              <a:rPr lang="en-GB" dirty="0"/>
              <a:t>According to </a:t>
            </a:r>
            <a:r>
              <a:rPr lang="en-GB" dirty="0" err="1"/>
              <a:t>Hughner</a:t>
            </a:r>
            <a:r>
              <a:rPr lang="en-GB" dirty="0"/>
              <a:t> and </a:t>
            </a:r>
            <a:r>
              <a:rPr lang="en-GB" dirty="0" err="1"/>
              <a:t>Kleine</a:t>
            </a:r>
            <a:r>
              <a:rPr lang="en-GB" dirty="0"/>
              <a:t> (2004) the way in which people think about their health (and wellbeing) influences their health behaviours</a:t>
            </a:r>
          </a:p>
          <a:p>
            <a:r>
              <a:rPr lang="en-GB" dirty="0"/>
              <a:t>Therefore, if people are involved in understanding, changing and influencing health, it is important to understand what people mean when talking about their health (Earle, 2007)</a:t>
            </a:r>
          </a:p>
          <a:p>
            <a:r>
              <a:rPr lang="en-GB" dirty="0"/>
              <a:t>This is key to ‘health promotion’</a:t>
            </a:r>
          </a:p>
        </p:txBody>
      </p:sp>
    </p:spTree>
    <p:extLst>
      <p:ext uri="{BB962C8B-B14F-4D97-AF65-F5344CB8AC3E}">
        <p14:creationId xmlns:p14="http://schemas.microsoft.com/office/powerpoint/2010/main" val="62138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74638"/>
            <a:ext cx="8363272" cy="922114"/>
          </a:xfrm>
        </p:spPr>
        <p:txBody>
          <a:bodyPr/>
          <a:lstStyle/>
          <a:p>
            <a:r>
              <a:rPr lang="en-GB" dirty="0"/>
              <a:t>Health Promotion</a:t>
            </a:r>
          </a:p>
        </p:txBody>
      </p:sp>
      <p:sp>
        <p:nvSpPr>
          <p:cNvPr id="3" name="Content Placeholder 2"/>
          <p:cNvSpPr>
            <a:spLocks noGrp="1"/>
          </p:cNvSpPr>
          <p:nvPr>
            <p:ph sz="quarter" idx="1"/>
          </p:nvPr>
        </p:nvSpPr>
        <p:spPr>
          <a:xfrm>
            <a:off x="179512" y="1447800"/>
            <a:ext cx="8712968" cy="5149552"/>
          </a:xfrm>
        </p:spPr>
        <p:txBody>
          <a:bodyPr/>
          <a:lstStyle/>
          <a:p>
            <a:r>
              <a:rPr lang="en-GB" dirty="0"/>
              <a:t>Rodham (2019) contends that the term health promotion is: widely used; rarely defined; has been used in a variety of ways; is applied in different ways.  She argues that the ambiguity of heath promotion is due to changing perceptions of health </a:t>
            </a:r>
          </a:p>
          <a:p>
            <a:r>
              <a:rPr lang="en-GB" dirty="0"/>
              <a:t>According to O’Donnell (1988, p. 5):</a:t>
            </a:r>
          </a:p>
          <a:p>
            <a:pPr marL="320040" lvl="1" indent="0">
              <a:buNone/>
            </a:pPr>
            <a:r>
              <a:rPr lang="en-GB" dirty="0"/>
              <a:t>	Health promotion is the science and art of helping people change 	their lifestyle to move toward a state of optimal health.  Optimal 	health is defined as a balance of physical, emotional, social, spiritual 	and intellectual health.  Lifestyle change can be facilitated through a 	combination of efforts to enhance awareness, change behaviour and 	create environments that support good health practices.  </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74638"/>
            <a:ext cx="8435280" cy="922114"/>
          </a:xfrm>
        </p:spPr>
        <p:txBody>
          <a:bodyPr/>
          <a:lstStyle/>
          <a:p>
            <a:r>
              <a:rPr lang="en-GB" dirty="0"/>
              <a:t>Health promotion</a:t>
            </a:r>
          </a:p>
        </p:txBody>
      </p:sp>
      <p:sp>
        <p:nvSpPr>
          <p:cNvPr id="3" name="Content Placeholder 2"/>
          <p:cNvSpPr>
            <a:spLocks noGrp="1"/>
          </p:cNvSpPr>
          <p:nvPr>
            <p:ph sz="quarter" idx="1"/>
          </p:nvPr>
        </p:nvSpPr>
        <p:spPr>
          <a:xfrm>
            <a:off x="251520" y="1447800"/>
            <a:ext cx="8435280" cy="4572000"/>
          </a:xfrm>
        </p:spPr>
        <p:txBody>
          <a:bodyPr>
            <a:normAutofit lnSpcReduction="10000"/>
          </a:bodyPr>
          <a:lstStyle/>
          <a:p>
            <a:r>
              <a:rPr lang="en-GB" dirty="0"/>
              <a:t>According to the World Health Organization (1986, p. 1):  </a:t>
            </a:r>
          </a:p>
          <a:p>
            <a:pPr marL="320040" lvl="1" indent="0">
              <a:buNone/>
            </a:pPr>
            <a:r>
              <a:rPr lang="en-GB" dirty="0"/>
              <a:t>	</a:t>
            </a:r>
          </a:p>
          <a:p>
            <a:pPr marL="320040" lvl="1" indent="0">
              <a:buNone/>
            </a:pPr>
            <a:r>
              <a:rPr lang="en-GB" dirty="0"/>
              <a:t>	Health promotion is the process of enabling people to increase 	control over, and to improve, their health. To reach a state 		of complete physical, mental and social well-being, an 	individual or group must be able to identify and to realize 		aspirations, to satisfy needs, and to change or cope with the 	environment.</a:t>
            </a:r>
          </a:p>
          <a:p>
            <a:pPr marL="502920" indent="-457200"/>
            <a:r>
              <a:rPr lang="en-GB" dirty="0"/>
              <a:t>Covers a range of activities including: health education; preventive health services; economic and regulatory activities; environmental health measures; organisational development; community-based work; health public policies (Scriven, 2017)</a:t>
            </a:r>
          </a:p>
          <a:p>
            <a:pPr marL="320040" lvl="1" indent="0">
              <a:buNone/>
            </a:pP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274638"/>
            <a:ext cx="8147248" cy="1143000"/>
          </a:xfrm>
        </p:spPr>
        <p:txBody>
          <a:bodyPr>
            <a:normAutofit fontScale="90000"/>
          </a:bodyPr>
          <a:lstStyle/>
          <a:p>
            <a:r>
              <a:rPr lang="en-GB" dirty="0"/>
              <a:t>References (and some other useful sources) </a:t>
            </a:r>
          </a:p>
        </p:txBody>
      </p:sp>
      <p:sp>
        <p:nvSpPr>
          <p:cNvPr id="3" name="Content Placeholder 2"/>
          <p:cNvSpPr>
            <a:spLocks noGrp="1"/>
          </p:cNvSpPr>
          <p:nvPr>
            <p:ph sz="quarter" idx="1"/>
          </p:nvPr>
        </p:nvSpPr>
        <p:spPr>
          <a:xfrm>
            <a:off x="179512" y="1447800"/>
            <a:ext cx="8640960" cy="5410200"/>
          </a:xfrm>
        </p:spPr>
        <p:txBody>
          <a:bodyPr>
            <a:normAutofit fontScale="47500" lnSpcReduction="20000"/>
          </a:bodyPr>
          <a:lstStyle/>
          <a:p>
            <a:pPr>
              <a:buNone/>
            </a:pPr>
            <a:r>
              <a:rPr lang="en-GB" dirty="0"/>
              <a:t>	Acheson, D.  (1998).  </a:t>
            </a:r>
            <a:r>
              <a:rPr lang="en-GB" i="1" dirty="0"/>
              <a:t>Independent Inquiry into Inequalities in Health Report</a:t>
            </a:r>
            <a:r>
              <a:rPr lang="en-GB" dirty="0"/>
              <a:t>.  London: The Stationery Office.  Available at: </a:t>
            </a:r>
            <a:r>
              <a:rPr lang="en-GB" dirty="0">
                <a:hlinkClick r:id="rId3"/>
              </a:rPr>
              <a:t>https://assets.publishing.service.gov.uk/government/uploads/system/uploads/attachment_data/file/265503/ih.pdf</a:t>
            </a:r>
            <a:r>
              <a:rPr lang="en-GB" dirty="0"/>
              <a:t>  (Accessed: 22</a:t>
            </a:r>
            <a:r>
              <a:rPr lang="en-GB" baseline="30000" dirty="0"/>
              <a:t>nd</a:t>
            </a:r>
            <a:r>
              <a:rPr lang="en-GB" dirty="0"/>
              <a:t> October, 2020).     	</a:t>
            </a:r>
          </a:p>
          <a:p>
            <a:pPr>
              <a:buNone/>
            </a:pPr>
            <a:r>
              <a:rPr lang="en-GB" dirty="0"/>
              <a:t>	Annandale, E. and Field, D.  (2007).  ‘Social patterns in health and disease’, in Taylor, S. and Field, D.  (Eds.).  </a:t>
            </a:r>
            <a:r>
              <a:rPr lang="en-GB" i="1" dirty="0"/>
              <a:t>Sociology of Health and Health Care.  </a:t>
            </a:r>
            <a:r>
              <a:rPr lang="en-GB" dirty="0"/>
              <a:t>(4</a:t>
            </a:r>
            <a:r>
              <a:rPr lang="en-GB" baseline="30000" dirty="0"/>
              <a:t>th</a:t>
            </a:r>
            <a:r>
              <a:rPr lang="en-GB" dirty="0"/>
              <a:t> </a:t>
            </a:r>
            <a:r>
              <a:rPr lang="en-GB" dirty="0" err="1"/>
              <a:t>edn</a:t>
            </a:r>
            <a:r>
              <a:rPr lang="en-GB" dirty="0"/>
              <a:t>.).  Oxford: Blackwell, pp. 45 – 68.  </a:t>
            </a:r>
          </a:p>
          <a:p>
            <a:pPr>
              <a:buNone/>
            </a:pPr>
            <a:r>
              <a:rPr lang="en-GB" dirty="0"/>
              <a:t>	</a:t>
            </a:r>
            <a:r>
              <a:rPr lang="en-GB" dirty="0" err="1"/>
              <a:t>Benyamini</a:t>
            </a:r>
            <a:r>
              <a:rPr lang="en-GB" dirty="0"/>
              <a:t>, Y.  (2014).  ‘Health and Illness Perceptions’, in Friedman, H.S. (Ed.).</a:t>
            </a:r>
            <a:r>
              <a:rPr lang="en-GB" i="1" dirty="0"/>
              <a:t>  The Oxford Handbook of Health Psychology.  </a:t>
            </a:r>
            <a:r>
              <a:rPr lang="en-GB" dirty="0"/>
              <a:t>Oxford: Oxford University Press, pp.</a:t>
            </a:r>
          </a:p>
          <a:p>
            <a:pPr>
              <a:buNone/>
            </a:pPr>
            <a:r>
              <a:rPr lang="en-GB" dirty="0"/>
              <a:t>	</a:t>
            </a:r>
            <a:r>
              <a:rPr lang="en-GB" dirty="0" err="1"/>
              <a:t>Blaxter</a:t>
            </a:r>
            <a:r>
              <a:rPr lang="en-GB" dirty="0"/>
              <a:t>, M.  (2010). </a:t>
            </a:r>
            <a:r>
              <a:rPr lang="en-GB" i="1" dirty="0"/>
              <a:t>Health</a:t>
            </a:r>
            <a:r>
              <a:rPr lang="en-GB" dirty="0"/>
              <a:t>.  (2</a:t>
            </a:r>
            <a:r>
              <a:rPr lang="en-GB" baseline="30000" dirty="0"/>
              <a:t>nd</a:t>
            </a:r>
            <a:r>
              <a:rPr lang="en-GB" dirty="0"/>
              <a:t> </a:t>
            </a:r>
            <a:r>
              <a:rPr lang="en-GB" dirty="0" err="1"/>
              <a:t>edn</a:t>
            </a:r>
            <a:r>
              <a:rPr lang="en-GB" dirty="0"/>
              <a:t>.).  Cambridge: Polity Press.  </a:t>
            </a:r>
          </a:p>
          <a:p>
            <a:pPr>
              <a:buNone/>
            </a:pPr>
            <a:r>
              <a:rPr lang="en-GB" dirty="0"/>
              <a:t>	Dahlgren, G. and Whitehead, M.  (2006). </a:t>
            </a:r>
            <a:r>
              <a:rPr lang="en-GB" i="1" dirty="0"/>
              <a:t>European strategies for tackling social inequities in health: Levelling up Part 2. </a:t>
            </a:r>
            <a:r>
              <a:rPr lang="en-GB" dirty="0"/>
              <a:t>Copenhagen: World Health Organization Regional Office for Europe</a:t>
            </a:r>
            <a:r>
              <a:rPr lang="en-GB" i="1" dirty="0"/>
              <a:t>.  </a:t>
            </a:r>
            <a:r>
              <a:rPr lang="en-GB" dirty="0"/>
              <a:t>Available at: </a:t>
            </a:r>
            <a:r>
              <a:rPr lang="en-GB" dirty="0">
                <a:hlinkClick r:id="rId4"/>
              </a:rPr>
              <a:t>https://www.euro.who.int/__data/assets/pdf_file/0018/103824/E89384.pdf</a:t>
            </a:r>
            <a:r>
              <a:rPr lang="en-GB" dirty="0"/>
              <a:t>  (Accessed: 22</a:t>
            </a:r>
            <a:r>
              <a:rPr lang="en-GB" baseline="30000" dirty="0"/>
              <a:t>nd</a:t>
            </a:r>
            <a:r>
              <a:rPr lang="en-GB" dirty="0"/>
              <a:t> October, 2020).   </a:t>
            </a:r>
          </a:p>
          <a:p>
            <a:pPr>
              <a:buNone/>
            </a:pPr>
            <a:r>
              <a:rPr lang="en-GB" dirty="0"/>
              <a:t>	Department of Health and Social Security (DHSS).  1980.   </a:t>
            </a:r>
            <a:r>
              <a:rPr lang="en-GB" i="1" dirty="0"/>
              <a:t>Inequalities in health: report of a research working group</a:t>
            </a:r>
            <a:r>
              <a:rPr lang="en-GB" dirty="0"/>
              <a:t>.  London: HMSO.    </a:t>
            </a:r>
          </a:p>
          <a:p>
            <a:pPr>
              <a:buNone/>
            </a:pPr>
            <a:r>
              <a:rPr lang="en-GB" dirty="0"/>
              <a:t>	Earle, S.  (2007).  ‘Exploring Health’, in Earle, S., Lloyd, C.E., </a:t>
            </a:r>
            <a:r>
              <a:rPr lang="en-GB" dirty="0" err="1"/>
              <a:t>Sidell</a:t>
            </a:r>
            <a:r>
              <a:rPr lang="en-GB" dirty="0"/>
              <a:t>, M. and </a:t>
            </a:r>
            <a:r>
              <a:rPr lang="en-GB" dirty="0" err="1"/>
              <a:t>Spurr</a:t>
            </a:r>
            <a:r>
              <a:rPr lang="en-GB" dirty="0"/>
              <a:t>, S.  (Eds.).  </a:t>
            </a:r>
            <a:r>
              <a:rPr lang="en-GB" i="1" dirty="0"/>
              <a:t>Theory and research in promoting public health.  </a:t>
            </a:r>
            <a:r>
              <a:rPr lang="en-GB" dirty="0"/>
              <a:t>London: Sage/Open University Press, pp. 37 – 61. </a:t>
            </a:r>
          </a:p>
          <a:p>
            <a:pPr>
              <a:buNone/>
            </a:pPr>
            <a:r>
              <a:rPr lang="en-GB" dirty="0"/>
              <a:t>	Earle, S. and O’Donnell, T.  (2007).  The factors that influence health, in Earle, S., Lloyd, C.E., </a:t>
            </a:r>
            <a:r>
              <a:rPr lang="en-GB" dirty="0" err="1"/>
              <a:t>Sidell</a:t>
            </a:r>
            <a:r>
              <a:rPr lang="en-GB" dirty="0"/>
              <a:t>, M. and </a:t>
            </a:r>
            <a:r>
              <a:rPr lang="en-GB" dirty="0" err="1"/>
              <a:t>Spurr</a:t>
            </a:r>
            <a:r>
              <a:rPr lang="en-GB" dirty="0"/>
              <a:t>, S.  (Eds.).  </a:t>
            </a:r>
            <a:r>
              <a:rPr lang="en-GB" i="1" dirty="0"/>
              <a:t>Theory and research in promoting public health.  </a:t>
            </a:r>
            <a:r>
              <a:rPr lang="en-GB" dirty="0"/>
              <a:t>London: Sage/Open University Press, pp. 67 – 100. </a:t>
            </a:r>
          </a:p>
          <a:p>
            <a:pPr>
              <a:buNone/>
            </a:pPr>
            <a:r>
              <a:rPr lang="en-GB" dirty="0"/>
              <a:t>	Engel, G. L.  (1977).  ‘The Need for a New Medical Model: a Challenge for Biomedicine’,</a:t>
            </a:r>
            <a:r>
              <a:rPr lang="en-GB" i="1" dirty="0"/>
              <a:t> Journal of Interprofessional Care</a:t>
            </a:r>
            <a:r>
              <a:rPr lang="en-GB" dirty="0"/>
              <a:t>, 4 (1), pp. 37 – 53.</a:t>
            </a:r>
          </a:p>
          <a:p>
            <a:pPr>
              <a:buNone/>
            </a:pPr>
            <a:r>
              <a:rPr lang="en-GB" dirty="0"/>
              <a:t>	Foucault, M.  (2003).  </a:t>
            </a:r>
            <a:r>
              <a:rPr lang="en-GB" i="1" dirty="0"/>
              <a:t>The Birth of the Clinic.   </a:t>
            </a:r>
            <a:r>
              <a:rPr lang="en-GB" dirty="0"/>
              <a:t>Abingdon: Routledge. </a:t>
            </a:r>
          </a:p>
          <a:p>
            <a:pPr>
              <a:buNone/>
            </a:pPr>
            <a:r>
              <a:rPr lang="en-GB" dirty="0"/>
              <a:t>	Giddens, A. and Sutton, P. W.  (2017).  </a:t>
            </a:r>
            <a:r>
              <a:rPr lang="en-GB" i="1" dirty="0"/>
              <a:t>Sociology.  </a:t>
            </a:r>
            <a:r>
              <a:rPr lang="en-GB" dirty="0"/>
              <a:t>(8</a:t>
            </a:r>
            <a:r>
              <a:rPr lang="en-GB" baseline="30000" dirty="0"/>
              <a:t>th</a:t>
            </a:r>
            <a:r>
              <a:rPr lang="en-GB" dirty="0"/>
              <a:t> </a:t>
            </a:r>
            <a:r>
              <a:rPr lang="en-GB" dirty="0" err="1"/>
              <a:t>edn</a:t>
            </a:r>
            <a:r>
              <a:rPr lang="en-GB" dirty="0"/>
              <a:t>.).  London: Polity Press.</a:t>
            </a:r>
          </a:p>
          <a:p>
            <a:pPr>
              <a:buNone/>
            </a:pPr>
            <a:r>
              <a:rPr lang="en-GB" dirty="0"/>
              <a:t>	Hallam, B.  (2011).  ‘Health and Health Care in Britain’, in Barnard, A.  (Ed.).  </a:t>
            </a:r>
            <a:r>
              <a:rPr lang="en-GB" i="1" dirty="0"/>
              <a:t>Key Themes in Health and Social Care: a Companion to Learning.  </a:t>
            </a:r>
            <a:r>
              <a:rPr lang="en-GB" dirty="0"/>
              <a:t>London: Routledge, pp. 90 – 105.  </a:t>
            </a:r>
          </a:p>
          <a:p>
            <a:pPr>
              <a:buNone/>
            </a:pPr>
            <a:r>
              <a:rPr lang="en-GB" i="1" dirty="0"/>
              <a:t>	</a:t>
            </a:r>
            <a:r>
              <a:rPr lang="en-GB" dirty="0"/>
              <a:t>Housman, J. and Dorman, S. (2005).  ‘The Alameda County Study: a Systematic, Chronological Review’, </a:t>
            </a:r>
            <a:r>
              <a:rPr lang="en-GB" i="1" dirty="0"/>
              <a:t>American Journal of Health Education</a:t>
            </a:r>
            <a:r>
              <a:rPr lang="en-GB" dirty="0"/>
              <a:t>, 36 (5), pp. 302 – 308.  </a:t>
            </a:r>
            <a:endParaRPr lang="en-GB" i="1" dirty="0"/>
          </a:p>
          <a:p>
            <a:pPr>
              <a:buNone/>
            </a:pPr>
            <a:r>
              <a:rPr lang="en-GB" dirty="0"/>
              <a:t>	</a:t>
            </a:r>
            <a:r>
              <a:rPr lang="en-GB" dirty="0" err="1"/>
              <a:t>Hughner</a:t>
            </a:r>
            <a:r>
              <a:rPr lang="en-GB" dirty="0"/>
              <a:t>, R.S. and Klein, S.S.  (2004).  Views of health in the lay sector: a compilation and review of how individuals think about health’, </a:t>
            </a:r>
            <a:r>
              <a:rPr lang="en-GB" i="1" dirty="0"/>
              <a:t>Health: an Interdisciplinary Journal for the Social Study of Health, Illness and Medicine, </a:t>
            </a:r>
            <a:r>
              <a:rPr lang="en-GB" dirty="0"/>
              <a:t>8 (4), pp. 395 – 422.  </a:t>
            </a:r>
            <a:r>
              <a:rPr lang="en-GB" i="1" dirty="0"/>
              <a:t> </a:t>
            </a:r>
            <a:r>
              <a:rPr lang="en-GB" dirty="0"/>
              <a:t> </a:t>
            </a:r>
            <a:endParaRPr lang="en-GB" i="1" dirty="0"/>
          </a:p>
          <a:p>
            <a:pPr>
              <a:buNone/>
            </a:pPr>
            <a:r>
              <a:rPr lang="en-GB" dirty="0"/>
              <a:t>	</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94A626-DA19-4DCA-9D8D-9C44B58ED087}"/>
              </a:ext>
            </a:extLst>
          </p:cNvPr>
          <p:cNvSpPr>
            <a:spLocks noGrp="1"/>
          </p:cNvSpPr>
          <p:nvPr>
            <p:ph type="title"/>
          </p:nvPr>
        </p:nvSpPr>
        <p:spPr/>
        <p:txBody>
          <a:bodyPr>
            <a:normAutofit fontScale="90000"/>
          </a:bodyPr>
          <a:lstStyle/>
          <a:p>
            <a:r>
              <a:rPr lang="en-GB" dirty="0"/>
              <a:t>References (and some other useful sources) </a:t>
            </a:r>
          </a:p>
        </p:txBody>
      </p:sp>
      <p:sp>
        <p:nvSpPr>
          <p:cNvPr id="3" name="Content Placeholder 2">
            <a:extLst>
              <a:ext uri="{FF2B5EF4-FFF2-40B4-BE49-F238E27FC236}">
                <a16:creationId xmlns:a16="http://schemas.microsoft.com/office/drawing/2014/main" id="{B71F234E-EBB6-4C47-A525-B1CB67147FE5}"/>
              </a:ext>
            </a:extLst>
          </p:cNvPr>
          <p:cNvSpPr>
            <a:spLocks noGrp="1"/>
          </p:cNvSpPr>
          <p:nvPr>
            <p:ph sz="quarter" idx="1"/>
          </p:nvPr>
        </p:nvSpPr>
        <p:spPr>
          <a:xfrm>
            <a:off x="107504" y="1399836"/>
            <a:ext cx="8579296" cy="5005536"/>
          </a:xfrm>
        </p:spPr>
        <p:txBody>
          <a:bodyPr>
            <a:normAutofit fontScale="47500" lnSpcReduction="20000"/>
          </a:bodyPr>
          <a:lstStyle/>
          <a:p>
            <a:pPr>
              <a:buNone/>
            </a:pPr>
            <a:r>
              <a:rPr lang="en-GB" dirty="0"/>
              <a:t>	</a:t>
            </a:r>
            <a:r>
              <a:rPr lang="en-GB" dirty="0" err="1"/>
              <a:t>Johanssen</a:t>
            </a:r>
            <a:r>
              <a:rPr lang="en-GB" dirty="0"/>
              <a:t>, H., </a:t>
            </a:r>
            <a:r>
              <a:rPr lang="en-GB" dirty="0" err="1"/>
              <a:t>Weinehall</a:t>
            </a:r>
            <a:r>
              <a:rPr lang="en-GB" dirty="0"/>
              <a:t>, I. and </a:t>
            </a:r>
            <a:r>
              <a:rPr lang="en-GB" dirty="0" err="1"/>
              <a:t>Emmelin</a:t>
            </a:r>
            <a:r>
              <a:rPr lang="en-GB" dirty="0"/>
              <a:t>, M.  (2009).  ‘“It depends on what you mean”: a qualitative study of Swedish health professionals’ views on health and health promotion’, </a:t>
            </a:r>
            <a:r>
              <a:rPr lang="en-GB" i="1" dirty="0"/>
              <a:t>BMC Health Service Research</a:t>
            </a:r>
            <a:r>
              <a:rPr lang="en-GB" dirty="0"/>
              <a:t>, 9 (91).     </a:t>
            </a:r>
          </a:p>
          <a:p>
            <a:pPr>
              <a:buNone/>
            </a:pPr>
            <a:r>
              <a:rPr lang="en-GB" dirty="0"/>
              <a:t>	</a:t>
            </a:r>
            <a:r>
              <a:rPr lang="en-GB" dirty="0" err="1"/>
              <a:t>Kelman</a:t>
            </a:r>
            <a:r>
              <a:rPr lang="en-GB" dirty="0"/>
              <a:t>, S.  (1975).  ‘The social nature of the definition problem in health’, </a:t>
            </a:r>
            <a:r>
              <a:rPr lang="en-GB" i="1" dirty="0"/>
              <a:t>International Journal of Health Services</a:t>
            </a:r>
            <a:r>
              <a:rPr lang="en-GB" dirty="0"/>
              <a:t>, 5 (4), pp. 625 – 642.  </a:t>
            </a:r>
          </a:p>
          <a:p>
            <a:pPr>
              <a:buNone/>
            </a:pPr>
            <a:r>
              <a:rPr lang="en-GB" dirty="0"/>
              <a:t>	Lalonde, M. A. (1974).  </a:t>
            </a:r>
            <a:r>
              <a:rPr lang="en-GB" i="1" dirty="0"/>
              <a:t>A New Perspective on the Health of Canadians</a:t>
            </a:r>
            <a:r>
              <a:rPr lang="en-GB" dirty="0"/>
              <a:t>. Ottawa: Canada Department of National Health and Welfare.  Available at: </a:t>
            </a:r>
            <a:r>
              <a:rPr lang="en-GB" dirty="0">
                <a:hlinkClick r:id="rId2"/>
              </a:rPr>
              <a:t>https://www.phac-aspc.gc.ca/ph-sp/pdf/perspect-eng.pdf</a:t>
            </a:r>
            <a:r>
              <a:rPr lang="en-GB" dirty="0"/>
              <a:t>  (Accessed: 22</a:t>
            </a:r>
            <a:r>
              <a:rPr lang="en-GB" baseline="30000" dirty="0"/>
              <a:t>nd</a:t>
            </a:r>
            <a:r>
              <a:rPr lang="en-GB" dirty="0"/>
              <a:t> October, 2020).  </a:t>
            </a:r>
          </a:p>
          <a:p>
            <a:pPr>
              <a:buNone/>
            </a:pPr>
            <a:r>
              <a:rPr lang="en-GB" dirty="0"/>
              <a:t>	Marmot, M., Allen, J. , Goldblatt, P.,  Boyce, T, </a:t>
            </a:r>
            <a:r>
              <a:rPr lang="en-GB" dirty="0" err="1"/>
              <a:t>McNeish</a:t>
            </a:r>
            <a:r>
              <a:rPr lang="en-GB" dirty="0"/>
              <a:t>, D.,  Grady, M., Geddes, I.  (2010).  </a:t>
            </a:r>
            <a:r>
              <a:rPr lang="en-GB" i="1" dirty="0"/>
              <a:t>Fair Society, Healthy Lives: The Marmot Review. Strategic review of health inequalities in England post-2010.   </a:t>
            </a:r>
            <a:r>
              <a:rPr lang="en-GB" dirty="0"/>
              <a:t>London: the Marmot Review, London.  Available at: </a:t>
            </a:r>
            <a:r>
              <a:rPr lang="en-GB" dirty="0">
                <a:hlinkClick r:id="rId3"/>
              </a:rPr>
              <a:t>http://www.instituteofhealthequity.org/resources-reports/fair-society-healthy-lives-the-marmot-review/fair-society-healthy-lives-full-report-pdf.pdf</a:t>
            </a:r>
            <a:r>
              <a:rPr lang="en-GB" dirty="0"/>
              <a:t>  (Accessed: 22</a:t>
            </a:r>
            <a:r>
              <a:rPr lang="en-GB" baseline="30000" dirty="0"/>
              <a:t>nd</a:t>
            </a:r>
            <a:r>
              <a:rPr lang="en-GB" dirty="0"/>
              <a:t> October, 2020).   </a:t>
            </a:r>
          </a:p>
          <a:p>
            <a:pPr>
              <a:buNone/>
            </a:pPr>
            <a:r>
              <a:rPr lang="en-GB" dirty="0"/>
              <a:t>	Marmot, M., Allen, J.,  Boyce, T., Goldblatt, P.  and Morrison, J.  (2020). </a:t>
            </a:r>
            <a:r>
              <a:rPr lang="en-GB" i="1" dirty="0"/>
              <a:t>Health Equity in England: the Marmot Review 10 Years on</a:t>
            </a:r>
            <a:r>
              <a:rPr lang="en-GB" dirty="0"/>
              <a:t>.  London: Institute of Health Equity.  Available at: </a:t>
            </a:r>
            <a:r>
              <a:rPr lang="en-GB" dirty="0">
                <a:hlinkClick r:id="rId4"/>
              </a:rPr>
              <a:t>https://www.health.org.uk/sites/default/files/upload/publications/2020/Health%20Equity%20in%20England_The%20Marmot%20Review%2010%20Years%20On_full%20report.pdf</a:t>
            </a:r>
            <a:r>
              <a:rPr lang="en-GB" dirty="0"/>
              <a:t>  (Accessed: 22</a:t>
            </a:r>
            <a:r>
              <a:rPr lang="en-GB" baseline="30000" dirty="0"/>
              <a:t>nd</a:t>
            </a:r>
            <a:r>
              <a:rPr lang="en-GB" dirty="0"/>
              <a:t> October, 2020)  </a:t>
            </a:r>
          </a:p>
          <a:p>
            <a:pPr>
              <a:buNone/>
            </a:pPr>
            <a:r>
              <a:rPr lang="en-GB" dirty="0"/>
              <a:t>	McKay, L.  (2000).  </a:t>
            </a:r>
            <a:r>
              <a:rPr lang="en-GB" i="1" dirty="0"/>
              <a:t>Making the Lalonde Report.  Background paper. </a:t>
            </a:r>
            <a:r>
              <a:rPr lang="en-GB" dirty="0"/>
              <a:t>Ottawa: Canadian Policy Research Networks.  Available at: </a:t>
            </a:r>
            <a:r>
              <a:rPr lang="en-GB" dirty="0">
                <a:hlinkClick r:id="rId5"/>
              </a:rPr>
              <a:t>https://epe.lac-bac.gc.ca/100/200/300/cdn_policy_research_net/making_lalonde/bmlr_e.pdf</a:t>
            </a:r>
            <a:r>
              <a:rPr lang="en-GB" dirty="0"/>
              <a:t>  (Accessed: 22</a:t>
            </a:r>
            <a:r>
              <a:rPr lang="en-GB" baseline="30000" dirty="0"/>
              <a:t>nd</a:t>
            </a:r>
            <a:r>
              <a:rPr lang="en-GB" dirty="0"/>
              <a:t> October, 2020).   </a:t>
            </a:r>
          </a:p>
          <a:p>
            <a:pPr>
              <a:buNone/>
            </a:pPr>
            <a:r>
              <a:rPr lang="en-GB" dirty="0"/>
              <a:t>	McKeown, T. (1979).  </a:t>
            </a:r>
            <a:r>
              <a:rPr lang="en-GB" i="1" dirty="0"/>
              <a:t>The role of medicine: dream, mirage or nemesis</a:t>
            </a:r>
            <a:r>
              <a:rPr lang="en-GB" dirty="0"/>
              <a:t>.  (2</a:t>
            </a:r>
            <a:r>
              <a:rPr lang="en-GB" baseline="30000" dirty="0"/>
              <a:t>nd</a:t>
            </a:r>
            <a:r>
              <a:rPr lang="en-GB" dirty="0"/>
              <a:t> </a:t>
            </a:r>
            <a:r>
              <a:rPr lang="en-GB" dirty="0" err="1"/>
              <a:t>edn</a:t>
            </a:r>
            <a:r>
              <a:rPr lang="en-GB" dirty="0"/>
              <a:t>.).  Oxford: Blackwell Scientific.   </a:t>
            </a:r>
          </a:p>
          <a:p>
            <a:pPr>
              <a:buNone/>
            </a:pPr>
            <a:r>
              <a:rPr lang="en-GB" dirty="0"/>
              <a:t>	McKeown T., Record, R. G. and Turner R. D.  (1975).  ‘An interpretation of the decline of mortality in England and Wales during the twentieth century’,   </a:t>
            </a:r>
            <a:r>
              <a:rPr lang="en-GB" i="1" dirty="0"/>
              <a:t>Population Studies</a:t>
            </a:r>
            <a:r>
              <a:rPr lang="en-GB" dirty="0"/>
              <a:t>, 29 (3), pp. 391–422.</a:t>
            </a:r>
          </a:p>
          <a:p>
            <a:pPr>
              <a:buNone/>
            </a:pPr>
            <a:r>
              <a:rPr lang="en-GB" dirty="0"/>
              <a:t>	</a:t>
            </a:r>
            <a:r>
              <a:rPr lang="en-GB" dirty="0" err="1"/>
              <a:t>Mouratidi</a:t>
            </a:r>
            <a:r>
              <a:rPr lang="en-GB" dirty="0"/>
              <a:t>, P., </a:t>
            </a:r>
            <a:r>
              <a:rPr lang="en-GB" dirty="0" err="1"/>
              <a:t>Bonoti</a:t>
            </a:r>
            <a:r>
              <a:rPr lang="en-GB" dirty="0"/>
              <a:t>, F., </a:t>
            </a:r>
            <a:r>
              <a:rPr lang="en-GB" dirty="0" err="1"/>
              <a:t>Leondari</a:t>
            </a:r>
            <a:r>
              <a:rPr lang="en-GB" dirty="0"/>
              <a:t>, A.  (2015).  ‘Children’s Perceptions of illness and health: an analysis of drawings’, </a:t>
            </a:r>
            <a:r>
              <a:rPr lang="en-GB" i="1" dirty="0"/>
              <a:t>Health Education Journal</a:t>
            </a:r>
            <a:r>
              <a:rPr lang="en-GB" dirty="0"/>
              <a:t>, 75 (4), pp. 434 – 447  </a:t>
            </a:r>
          </a:p>
          <a:p>
            <a:pPr>
              <a:buNone/>
            </a:pPr>
            <a:r>
              <a:rPr lang="en-GB" dirty="0"/>
              <a:t>	Napier, A.D., </a:t>
            </a:r>
            <a:r>
              <a:rPr lang="en-GB" dirty="0" err="1"/>
              <a:t>Ancarno</a:t>
            </a:r>
            <a:r>
              <a:rPr lang="en-GB" dirty="0"/>
              <a:t>, C., Butler, B., (2014) ‘Culture and Health’, </a:t>
            </a:r>
            <a:r>
              <a:rPr lang="en-GB" i="1" dirty="0"/>
              <a:t>The Lancet</a:t>
            </a:r>
            <a:r>
              <a:rPr lang="en-GB" dirty="0"/>
              <a:t>, 384 (9954) </a:t>
            </a:r>
          </a:p>
          <a:p>
            <a:pPr>
              <a:buNone/>
            </a:pPr>
            <a:r>
              <a:rPr lang="en-GB" dirty="0"/>
              <a:t>	Napier, A.D.  (2017)  </a:t>
            </a:r>
            <a:r>
              <a:rPr lang="en-GB" i="1" dirty="0"/>
              <a:t>Culture matters: using a cultural contexts of health approach to enhance policy-making.  Cultural Contexts of Health and Well-being.  Policy brief, no. 1</a:t>
            </a:r>
            <a:r>
              <a:rPr lang="en-GB" dirty="0"/>
              <a:t>.  Copenhagen: World Health Organization Regional Office for Europe. </a:t>
            </a:r>
          </a:p>
          <a:p>
            <a:pPr>
              <a:buNone/>
            </a:pPr>
            <a:r>
              <a:rPr lang="en-GB" dirty="0"/>
              <a:t>	O’Donnell, M. (1988). ‘Definition of Health Promotion: Part III: Expanding the Definition’, </a:t>
            </a:r>
            <a:r>
              <a:rPr lang="en-GB" i="1" dirty="0"/>
              <a:t>American Journal of Health Promotion</a:t>
            </a:r>
            <a:r>
              <a:rPr lang="en-GB" dirty="0"/>
              <a:t>. Vol. 3 (3), pp. 5 – 5.    </a:t>
            </a:r>
          </a:p>
          <a:p>
            <a:pPr>
              <a:buNone/>
            </a:pPr>
            <a:r>
              <a:rPr lang="en-GB" dirty="0"/>
              <a:t>	</a:t>
            </a:r>
          </a:p>
        </p:txBody>
      </p:sp>
    </p:spTree>
    <p:extLst>
      <p:ext uri="{BB962C8B-B14F-4D97-AF65-F5344CB8AC3E}">
        <p14:creationId xmlns:p14="http://schemas.microsoft.com/office/powerpoint/2010/main" val="36499797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C8AAE-9F6A-4475-BBBF-EBA52BB7E89B}"/>
              </a:ext>
            </a:extLst>
          </p:cNvPr>
          <p:cNvSpPr>
            <a:spLocks noGrp="1"/>
          </p:cNvSpPr>
          <p:nvPr>
            <p:ph type="title"/>
          </p:nvPr>
        </p:nvSpPr>
        <p:spPr>
          <a:xfrm>
            <a:off x="179512" y="274638"/>
            <a:ext cx="8507288" cy="1143000"/>
          </a:xfrm>
        </p:spPr>
        <p:txBody>
          <a:bodyPr>
            <a:normAutofit fontScale="90000"/>
          </a:bodyPr>
          <a:lstStyle/>
          <a:p>
            <a:r>
              <a:rPr lang="en-GB" dirty="0"/>
              <a:t>References (and some other useful sources) </a:t>
            </a:r>
          </a:p>
        </p:txBody>
      </p:sp>
      <p:sp>
        <p:nvSpPr>
          <p:cNvPr id="3" name="Content Placeholder 2">
            <a:extLst>
              <a:ext uri="{FF2B5EF4-FFF2-40B4-BE49-F238E27FC236}">
                <a16:creationId xmlns:a16="http://schemas.microsoft.com/office/drawing/2014/main" id="{52372822-E461-48BC-9FC2-47B8A13BC34E}"/>
              </a:ext>
            </a:extLst>
          </p:cNvPr>
          <p:cNvSpPr>
            <a:spLocks noGrp="1"/>
          </p:cNvSpPr>
          <p:nvPr>
            <p:ph sz="quarter" idx="1"/>
          </p:nvPr>
        </p:nvSpPr>
        <p:spPr>
          <a:xfrm>
            <a:off x="179512" y="1417638"/>
            <a:ext cx="8507288" cy="5165724"/>
          </a:xfrm>
        </p:spPr>
        <p:txBody>
          <a:bodyPr>
            <a:normAutofit fontScale="47500" lnSpcReduction="20000"/>
          </a:bodyPr>
          <a:lstStyle/>
          <a:p>
            <a:pPr>
              <a:buNone/>
            </a:pPr>
            <a:r>
              <a:rPr lang="en-GB" dirty="0"/>
              <a:t>	Rodham, K.  (2019).  </a:t>
            </a:r>
            <a:r>
              <a:rPr lang="en-GB" i="1" dirty="0"/>
              <a:t>Health Psychology </a:t>
            </a:r>
            <a:r>
              <a:rPr lang="en-GB" dirty="0"/>
              <a:t>(2</a:t>
            </a:r>
            <a:r>
              <a:rPr lang="en-GB" baseline="30000" dirty="0"/>
              <a:t>nd</a:t>
            </a:r>
            <a:r>
              <a:rPr lang="en-GB" dirty="0"/>
              <a:t> </a:t>
            </a:r>
            <a:r>
              <a:rPr lang="en-GB" dirty="0" err="1"/>
              <a:t>edn</a:t>
            </a:r>
            <a:r>
              <a:rPr lang="en-GB" dirty="0"/>
              <a:t>.).  London: Red Globe Press.   </a:t>
            </a:r>
          </a:p>
          <a:p>
            <a:pPr>
              <a:buNone/>
            </a:pPr>
            <a:r>
              <a:rPr lang="en-GB" dirty="0"/>
              <a:t>	Scriven, A. (2017).  </a:t>
            </a:r>
            <a:r>
              <a:rPr lang="en-GB" i="1" dirty="0" err="1"/>
              <a:t>Ewles</a:t>
            </a:r>
            <a:r>
              <a:rPr lang="en-GB" i="1" dirty="0"/>
              <a:t> and </a:t>
            </a:r>
            <a:r>
              <a:rPr lang="en-GB" i="1" dirty="0" err="1"/>
              <a:t>Simnett’s</a:t>
            </a:r>
            <a:r>
              <a:rPr lang="en-GB" i="1" dirty="0"/>
              <a:t> Promoting Health: a Practical Guide.  </a:t>
            </a:r>
            <a:r>
              <a:rPr lang="en-GB" dirty="0"/>
              <a:t>(7</a:t>
            </a:r>
            <a:r>
              <a:rPr lang="en-GB" baseline="30000" dirty="0"/>
              <a:t>th</a:t>
            </a:r>
            <a:r>
              <a:rPr lang="en-GB" dirty="0"/>
              <a:t> </a:t>
            </a:r>
            <a:r>
              <a:rPr lang="en-GB" dirty="0" err="1"/>
              <a:t>edn</a:t>
            </a:r>
            <a:r>
              <a:rPr lang="en-GB" dirty="0"/>
              <a:t>.).  London: Elsevier.</a:t>
            </a:r>
          </a:p>
          <a:p>
            <a:pPr>
              <a:buNone/>
            </a:pPr>
            <a:r>
              <a:rPr lang="en-GB" dirty="0"/>
              <a:t>	Smith, B.J., Tang, K.C. and </a:t>
            </a:r>
            <a:r>
              <a:rPr lang="en-GB" dirty="0" err="1"/>
              <a:t>Nutbeam</a:t>
            </a:r>
            <a:r>
              <a:rPr lang="en-GB" dirty="0"/>
              <a:t>, D.  (2006).  ‘WHO health promotion glossary: new terms’, </a:t>
            </a:r>
            <a:r>
              <a:rPr lang="en-GB" i="1" dirty="0"/>
              <a:t>Health Promotion International Advance Access.  </a:t>
            </a:r>
            <a:r>
              <a:rPr lang="en-GB" dirty="0"/>
              <a:t>Oxford: Oxford University Press.  Available at: </a:t>
            </a:r>
            <a:r>
              <a:rPr lang="en-GB" dirty="0">
                <a:hlinkClick r:id="rId3"/>
              </a:rPr>
              <a:t>https://www.who.int/healthpromotion/about/HP%20Glossay%20in%20HPI.pdf?ua=1</a:t>
            </a:r>
            <a:r>
              <a:rPr lang="en-GB" dirty="0"/>
              <a:t>  (Accessed: 22</a:t>
            </a:r>
            <a:r>
              <a:rPr lang="en-GB" baseline="30000" dirty="0"/>
              <a:t>nd</a:t>
            </a:r>
            <a:r>
              <a:rPr lang="en-GB" dirty="0"/>
              <a:t> October, 2020). </a:t>
            </a:r>
            <a:r>
              <a:rPr lang="en-GB" i="1" dirty="0"/>
              <a:t> </a:t>
            </a:r>
          </a:p>
          <a:p>
            <a:pPr>
              <a:buNone/>
            </a:pPr>
            <a:r>
              <a:rPr lang="en-GB" dirty="0"/>
              <a:t>	Taylor, S.  (2007).  ‘Approaches to Health, Illness and Health Care’, in Taylor, S. and Field, D.  (Eds.).  </a:t>
            </a:r>
            <a:r>
              <a:rPr lang="en-GB" i="1" dirty="0"/>
              <a:t>Sociology of Health and Health Care</a:t>
            </a:r>
            <a:r>
              <a:rPr lang="en-GB" dirty="0"/>
              <a:t>.  (4</a:t>
            </a:r>
            <a:r>
              <a:rPr lang="en-GB" baseline="30000" dirty="0"/>
              <a:t>th</a:t>
            </a:r>
            <a:r>
              <a:rPr lang="en-GB" dirty="0"/>
              <a:t> </a:t>
            </a:r>
            <a:r>
              <a:rPr lang="en-GB" dirty="0" err="1"/>
              <a:t>edn</a:t>
            </a:r>
            <a:r>
              <a:rPr lang="en-GB" dirty="0"/>
              <a:t>.).  Oxford: Blackwell, pp. 25 – 44.   </a:t>
            </a:r>
          </a:p>
          <a:p>
            <a:pPr>
              <a:buNone/>
            </a:pPr>
            <a:r>
              <a:rPr lang="en-GB" dirty="0"/>
              <a:t>	Travis, J.W. and Ryan, R. S.  (2004).  </a:t>
            </a:r>
            <a:r>
              <a:rPr lang="en-GB" i="1" dirty="0"/>
              <a:t>The Wellness Book </a:t>
            </a:r>
            <a:r>
              <a:rPr lang="en-GB" dirty="0"/>
              <a:t>(3</a:t>
            </a:r>
            <a:r>
              <a:rPr lang="en-GB" baseline="30000" dirty="0"/>
              <a:t>rd</a:t>
            </a:r>
            <a:r>
              <a:rPr lang="en-GB" dirty="0"/>
              <a:t> </a:t>
            </a:r>
            <a:r>
              <a:rPr lang="en-GB" dirty="0" err="1"/>
              <a:t>edn</a:t>
            </a:r>
            <a:r>
              <a:rPr lang="en-GB" dirty="0"/>
              <a:t>.).  Berkeley Calif: Enfield/Celestial Arts.</a:t>
            </a:r>
          </a:p>
          <a:p>
            <a:pPr>
              <a:buNone/>
            </a:pPr>
            <a:r>
              <a:rPr lang="en-GB" dirty="0"/>
              <a:t>	Whitehead, M.  (1987).  The Health Divide: Inequalities in Health in the 1980s.   London: Health Education Council.  </a:t>
            </a:r>
          </a:p>
          <a:p>
            <a:pPr>
              <a:buNone/>
            </a:pPr>
            <a:r>
              <a:rPr lang="en-GB" dirty="0"/>
              <a:t>	Wilkinson R.  and Pickett K.  (2009).  </a:t>
            </a:r>
            <a:r>
              <a:rPr lang="en-GB" i="1" dirty="0"/>
              <a:t>The Spirit Level: Why More Equal Societies Almost Always Do Better</a:t>
            </a:r>
            <a:r>
              <a:rPr lang="en-GB" dirty="0"/>
              <a:t>. London: Penguin.</a:t>
            </a:r>
          </a:p>
          <a:p>
            <a:pPr>
              <a:buNone/>
            </a:pPr>
            <a:r>
              <a:rPr lang="en-GB" dirty="0"/>
              <a:t>	World Health Organization (1981). </a:t>
            </a:r>
            <a:r>
              <a:rPr lang="en-GB" i="1" dirty="0"/>
              <a:t>Global Strategy for Health for All by the Year 2000.  </a:t>
            </a:r>
            <a:r>
              <a:rPr lang="en-GB" dirty="0"/>
              <a:t>Geneva: WHO.  Available at: </a:t>
            </a:r>
            <a:r>
              <a:rPr lang="en-GB" dirty="0">
                <a:hlinkClick r:id="rId4"/>
              </a:rPr>
              <a:t>https://iris.wpro.who.int/bitstream/handle/10665.1/6967/WPR_RC032_GlobalStrategy_1981_en.pdf</a:t>
            </a:r>
            <a:r>
              <a:rPr lang="en-GB" dirty="0"/>
              <a:t>  (Accessed: 22</a:t>
            </a:r>
            <a:r>
              <a:rPr lang="en-GB" baseline="30000" dirty="0"/>
              <a:t>nd</a:t>
            </a:r>
            <a:r>
              <a:rPr lang="en-GB" dirty="0"/>
              <a:t> October, 2020).</a:t>
            </a:r>
          </a:p>
          <a:p>
            <a:pPr>
              <a:buNone/>
            </a:pPr>
            <a:r>
              <a:rPr lang="en-GB" dirty="0"/>
              <a:t>	WHO (1986).  </a:t>
            </a:r>
            <a:r>
              <a:rPr lang="en-GB" i="1" dirty="0" err="1"/>
              <a:t>Ottowa</a:t>
            </a:r>
            <a:r>
              <a:rPr lang="en-GB" i="1" dirty="0"/>
              <a:t> Charter for Health Promotion</a:t>
            </a:r>
            <a:r>
              <a:rPr lang="en-GB" dirty="0"/>
              <a:t>.  Geneva: WHO.  Available at: </a:t>
            </a:r>
            <a:r>
              <a:rPr lang="en-GB" dirty="0">
                <a:hlinkClick r:id="rId5"/>
              </a:rPr>
              <a:t>https://www.euro.who.int/__data/assets/pdf_file/0004/129532/Ottawa_Charter.pdf</a:t>
            </a:r>
            <a:r>
              <a:rPr lang="en-GB" dirty="0"/>
              <a:t>  (Accessed: 22</a:t>
            </a:r>
            <a:r>
              <a:rPr lang="en-GB" baseline="30000" dirty="0"/>
              <a:t>nd</a:t>
            </a:r>
            <a:r>
              <a:rPr lang="en-GB" dirty="0"/>
              <a:t> October, 2020).  </a:t>
            </a:r>
            <a:endParaRPr lang="en-GB" i="1" dirty="0"/>
          </a:p>
          <a:p>
            <a:pPr>
              <a:buNone/>
            </a:pPr>
            <a:r>
              <a:rPr lang="en-GB" dirty="0"/>
              <a:t>	WHO (2020).  </a:t>
            </a:r>
            <a:r>
              <a:rPr lang="en-GB" i="1" dirty="0"/>
              <a:t>Basic Documents. 49</a:t>
            </a:r>
            <a:r>
              <a:rPr lang="en-GB" i="1" baseline="30000" dirty="0"/>
              <a:t>th</a:t>
            </a:r>
            <a:r>
              <a:rPr lang="en-GB" i="1" dirty="0"/>
              <a:t> </a:t>
            </a:r>
            <a:r>
              <a:rPr lang="en-GB" i="1" dirty="0" err="1"/>
              <a:t>edn</a:t>
            </a:r>
            <a:r>
              <a:rPr lang="en-GB" dirty="0"/>
              <a:t>.  Geneva: WHO.  Available at: </a:t>
            </a:r>
            <a:r>
              <a:rPr lang="en-GB" dirty="0">
                <a:hlinkClick r:id="rId6"/>
              </a:rPr>
              <a:t>https://apps.who.int/gb/bd/pdf_files/BD_49th-en.pdf</a:t>
            </a:r>
            <a:r>
              <a:rPr lang="en-GB" dirty="0"/>
              <a:t> (Accessed: 21</a:t>
            </a:r>
            <a:r>
              <a:rPr lang="en-GB" baseline="30000" dirty="0"/>
              <a:t>st</a:t>
            </a:r>
            <a:r>
              <a:rPr lang="en-GB" dirty="0"/>
              <a:t> October, 2020).  </a:t>
            </a:r>
          </a:p>
          <a:p>
            <a:pPr>
              <a:buNone/>
            </a:pPr>
            <a:r>
              <a:rPr lang="en-GB" dirty="0"/>
              <a:t>	WHO (2005).  </a:t>
            </a:r>
            <a:r>
              <a:rPr lang="en-GB" i="1" dirty="0"/>
              <a:t>The Bangkok Charter for Health Promotion in a Globalized World</a:t>
            </a:r>
            <a:r>
              <a:rPr lang="en-GB" dirty="0"/>
              <a:t>.  Geneva: WHO.  Available at: </a:t>
            </a:r>
            <a:r>
              <a:rPr lang="en-GB" dirty="0">
                <a:hlinkClick r:id="rId7"/>
              </a:rPr>
              <a:t>https://www.who.int/healthpromotion/conferences/6gchp/hpr_050829_%20BCHP.pdf?ua=1</a:t>
            </a:r>
            <a:r>
              <a:rPr lang="en-GB" dirty="0"/>
              <a:t>   (Accessed: 22</a:t>
            </a:r>
            <a:r>
              <a:rPr lang="en-GB" baseline="30000" dirty="0"/>
              <a:t>nd</a:t>
            </a:r>
            <a:r>
              <a:rPr lang="en-GB" dirty="0"/>
              <a:t> October, 2020).</a:t>
            </a:r>
          </a:p>
          <a:p>
            <a:pPr>
              <a:buNone/>
            </a:pPr>
            <a:r>
              <a:rPr lang="en-GB" dirty="0"/>
              <a:t>	WHO (2016). </a:t>
            </a:r>
            <a:r>
              <a:rPr lang="en-GB" i="1" dirty="0"/>
              <a:t>Shanghai Declaration on promoting health in the 2030 Agenda for Sustainable Development.  </a:t>
            </a:r>
            <a:r>
              <a:rPr lang="en-GB" dirty="0"/>
              <a:t>Geneva: WHO.  Available at: </a:t>
            </a:r>
            <a:r>
              <a:rPr lang="en-GB" dirty="0">
                <a:hlinkClick r:id="rId8"/>
              </a:rPr>
              <a:t>https://www.who.int/healthpromotion/conferences/9gchp/shanghai-declaration.pdf?ua=1</a:t>
            </a:r>
            <a:r>
              <a:rPr lang="en-GB" dirty="0"/>
              <a:t>  (Accessed: 22</a:t>
            </a:r>
            <a:r>
              <a:rPr lang="en-GB" baseline="30000" dirty="0"/>
              <a:t>nd</a:t>
            </a:r>
            <a:r>
              <a:rPr lang="en-GB" dirty="0"/>
              <a:t> October, 2020).  </a:t>
            </a:r>
            <a:endParaRPr lang="en-GB" i="1" dirty="0"/>
          </a:p>
          <a:p>
            <a:pPr>
              <a:buNone/>
            </a:pPr>
            <a:r>
              <a:rPr lang="en-GB" dirty="0"/>
              <a:t>	WHO (2018).  </a:t>
            </a:r>
            <a:r>
              <a:rPr lang="en-GB" i="1" dirty="0"/>
              <a:t>Promoting Health: Guide to national implementation of the Shanghai Declaration.  </a:t>
            </a:r>
            <a:r>
              <a:rPr lang="en-GB" dirty="0"/>
              <a:t>Geneva: WHO.  Available at: </a:t>
            </a:r>
            <a:r>
              <a:rPr lang="en-GB" dirty="0">
                <a:hlinkClick r:id="rId9" action="ppaction://hlinkfile"/>
              </a:rPr>
              <a:t>file:///C:/Users/bus-db2/Downloads/WHO-NMH-PND-18.2-eng%20(1).pdf</a:t>
            </a:r>
            <a:r>
              <a:rPr lang="en-GB" dirty="0"/>
              <a:t> (Accessed: 22</a:t>
            </a:r>
            <a:r>
              <a:rPr lang="en-GB" baseline="30000" dirty="0"/>
              <a:t>nd</a:t>
            </a:r>
            <a:r>
              <a:rPr lang="en-GB" dirty="0"/>
              <a:t> October, 2020).   </a:t>
            </a:r>
            <a:r>
              <a:rPr lang="en-GB" i="1" dirty="0"/>
              <a:t> </a:t>
            </a:r>
          </a:p>
        </p:txBody>
      </p:sp>
    </p:spTree>
    <p:extLst>
      <p:ext uri="{BB962C8B-B14F-4D97-AF65-F5344CB8AC3E}">
        <p14:creationId xmlns:p14="http://schemas.microsoft.com/office/powerpoint/2010/main" val="859255530"/>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3909</Words>
  <Application>Microsoft Office PowerPoint</Application>
  <PresentationFormat>On-screen Show (4:3)</PresentationFormat>
  <Paragraphs>214</Paragraphs>
  <Slides>28</Slides>
  <Notes>17</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28</vt:i4>
      </vt:variant>
    </vt:vector>
  </HeadingPairs>
  <TitlesOfParts>
    <vt:vector size="36" baseType="lpstr">
      <vt:lpstr>Arial</vt:lpstr>
      <vt:lpstr>Calibri</vt:lpstr>
      <vt:lpstr>Franklin Gothic Book</vt:lpstr>
      <vt:lpstr>Perpetua</vt:lpstr>
      <vt:lpstr>Verdana</vt:lpstr>
      <vt:lpstr>Wingdings 2</vt:lpstr>
      <vt:lpstr>Office Theme</vt:lpstr>
      <vt:lpstr>Equity</vt:lpstr>
      <vt:lpstr>Introduction to Module:    Children and Young People’s Health, Wellbeing and Resilience: BMHP5017 Determinants of Health   :  BMHP5002</vt:lpstr>
      <vt:lpstr>Today’s lecture</vt:lpstr>
      <vt:lpstr>Health</vt:lpstr>
      <vt:lpstr>How we understand the term health  </vt:lpstr>
      <vt:lpstr>Conceptualisations of health  </vt:lpstr>
      <vt:lpstr>Health: is a fluid concept</vt:lpstr>
      <vt:lpstr>…so that a ‘healthy’ body in one era (early seventeenth century)…</vt:lpstr>
      <vt:lpstr>…might be considered less healthy in another era (early twenty-first century) </vt:lpstr>
      <vt:lpstr>The problem of defining health</vt:lpstr>
      <vt:lpstr>Health and society: the wider determinants </vt:lpstr>
      <vt:lpstr>Health moves beyond the ‘medical model’</vt:lpstr>
      <vt:lpstr>Changing understanding of health and illness – the link to ‘health promotion’</vt:lpstr>
      <vt:lpstr>The Health Field Concept (Lalonde, 1974)</vt:lpstr>
      <vt:lpstr> The Illness-wellness Continuum </vt:lpstr>
      <vt:lpstr>The Biopsychosocial Model</vt:lpstr>
      <vt:lpstr>The Rainbow of Health </vt:lpstr>
      <vt:lpstr>Health inequalities: some important United Kingdom (UK) reports and global plans</vt:lpstr>
      <vt:lpstr>Health Equity in England: the Marmot Review 10 years on (Institute of Health Equity, 2020)</vt:lpstr>
      <vt:lpstr>Health and inequalities </vt:lpstr>
      <vt:lpstr>Health can be viewed as multifactorial</vt:lpstr>
      <vt:lpstr>Some of the factors that impact on health: details</vt:lpstr>
      <vt:lpstr>More factors</vt:lpstr>
      <vt:lpstr>The meaning of health - the implications</vt:lpstr>
      <vt:lpstr>Health Promotion</vt:lpstr>
      <vt:lpstr>Health promotion</vt:lpstr>
      <vt:lpstr>References (and some other useful sources) </vt:lpstr>
      <vt:lpstr>References (and some other useful sources) </vt:lpstr>
      <vt:lpstr>References (and some other useful sources) </vt:lpstr>
    </vt:vector>
  </TitlesOfParts>
  <Company>Care UK</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Health?</dc:title>
  <dc:creator>donna</dc:creator>
  <cp:lastModifiedBy>Joanna Fender</cp:lastModifiedBy>
  <cp:revision>110</cp:revision>
  <dcterms:created xsi:type="dcterms:W3CDTF">2017-10-08T19:05:38Z</dcterms:created>
  <dcterms:modified xsi:type="dcterms:W3CDTF">2023-02-03T19:54:24Z</dcterms:modified>
</cp:coreProperties>
</file>