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59" r:id="rId6"/>
    <p:sldId id="263" r:id="rId7"/>
    <p:sldId id="264"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11/06/2023</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11/06/2023</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236538"/>
            <a:ext cx="10668000" cy="1935162"/>
          </a:xfrm>
        </p:spPr>
        <p:txBody>
          <a:bodyPr>
            <a:normAutofit/>
          </a:bodyPr>
          <a:lstStyle/>
          <a:p>
            <a:r>
              <a:rPr lang="en-GB" sz="4400" b="1" dirty="0"/>
              <a:t>Module: Introduction to Research (BMHP5005)</a:t>
            </a:r>
            <a:br>
              <a:rPr lang="en-GB" sz="4400" b="1" dirty="0"/>
            </a:br>
            <a:br>
              <a:rPr lang="en-GB" sz="4400" b="1" dirty="0"/>
            </a:br>
            <a:r>
              <a:rPr lang="en-GB" sz="4400" b="1" dirty="0"/>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71600" y="4000500"/>
            <a:ext cx="9144000" cy="2085975"/>
          </a:xfrm>
        </p:spPr>
        <p:txBody>
          <a:bodyPr>
            <a:normAutofit/>
          </a:bodyPr>
          <a:lstStyle/>
          <a:p>
            <a:pPr algn="l"/>
            <a:r>
              <a:rPr lang="en-GB" sz="2800" dirty="0"/>
              <a:t>Student Name:   </a:t>
            </a:r>
          </a:p>
          <a:p>
            <a:pPr algn="l"/>
            <a:endParaRPr lang="en-GB" sz="2800" dirty="0"/>
          </a:p>
          <a:p>
            <a:pPr algn="l"/>
            <a:r>
              <a:rPr lang="en-GB" sz="2800" dirty="0"/>
              <a:t>Student Number:    </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p:txBody>
          <a:bodyPr/>
          <a:lstStyle/>
          <a:p>
            <a:pPr>
              <a:lnSpc>
                <a:spcPct val="100000"/>
              </a:lnSpc>
              <a:spcBef>
                <a:spcPts val="0"/>
              </a:spcBef>
            </a:pPr>
            <a:r>
              <a:rPr lang="en-US" dirty="0">
                <a:solidFill>
                  <a:schemeClr val="accent5">
                    <a:lumMod val="75000"/>
                  </a:schemeClr>
                </a:solidFill>
              </a:rPr>
              <a:t>What is your literature review about? </a:t>
            </a:r>
            <a:r>
              <a:rPr lang="en-US" i="1" dirty="0" err="1">
                <a:solidFill>
                  <a:schemeClr val="accent5">
                    <a:lumMod val="75000"/>
                  </a:schemeClr>
                </a:solidFill>
              </a:rPr>
              <a:t>Summarise</a:t>
            </a:r>
            <a:r>
              <a:rPr lang="en-US" i="1" dirty="0">
                <a:solidFill>
                  <a:schemeClr val="accent5">
                    <a:lumMod val="75000"/>
                  </a:schemeClr>
                </a:solidFill>
              </a:rPr>
              <a:t> what your research focus is giving a rationale/justification of the importance of the research</a:t>
            </a:r>
            <a:endParaRPr lang="en-US" dirty="0">
              <a:solidFill>
                <a:schemeClr val="accent5">
                  <a:lumMod val="75000"/>
                </a:schemeClr>
              </a:solidFill>
            </a:endParaRPr>
          </a:p>
          <a:p>
            <a:pPr marL="0" indent="0">
              <a:lnSpc>
                <a:spcPct val="100000"/>
              </a:lnSpc>
              <a:spcBef>
                <a:spcPts val="0"/>
              </a:spcBef>
              <a:buNone/>
            </a:pPr>
            <a:endParaRPr lang="en-US" dirty="0"/>
          </a:p>
          <a:p>
            <a:pPr>
              <a:lnSpc>
                <a:spcPct val="100000"/>
              </a:lnSpc>
              <a:spcBef>
                <a:spcPts val="0"/>
              </a:spcBef>
            </a:pPr>
            <a:r>
              <a:rPr lang="en-US" dirty="0"/>
              <a:t>Aim: </a:t>
            </a:r>
            <a:r>
              <a:rPr lang="en-US" i="1" dirty="0">
                <a:solidFill>
                  <a:srgbClr val="0070C0"/>
                </a:solidFill>
              </a:rPr>
              <a:t>What are you trying to find out?</a:t>
            </a:r>
            <a:endParaRPr lang="en-US" dirty="0"/>
          </a:p>
          <a:p>
            <a:pPr>
              <a:lnSpc>
                <a:spcPct val="100000"/>
              </a:lnSpc>
              <a:spcBef>
                <a:spcPts val="0"/>
              </a:spcBef>
            </a:pPr>
            <a:r>
              <a:rPr lang="en-US" dirty="0"/>
              <a:t>Objectives: </a:t>
            </a:r>
            <a:r>
              <a:rPr lang="en-US" i="1" dirty="0">
                <a:solidFill>
                  <a:srgbClr val="0070C0"/>
                </a:solidFill>
              </a:rPr>
              <a:t>How are you going to find that out?</a:t>
            </a:r>
            <a:endParaRPr lang="en-GB"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lstStyle/>
          <a:p>
            <a:r>
              <a:rPr lang="en-GB"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p:txBody>
          <a:bodyPr/>
          <a:lstStyle/>
          <a:p>
            <a:pPr>
              <a:lnSpc>
                <a:spcPct val="100000"/>
              </a:lnSpc>
              <a:spcBef>
                <a:spcPts val="0"/>
              </a:spcBef>
            </a:pPr>
            <a:r>
              <a:rPr lang="en-US" i="1" dirty="0">
                <a:solidFill>
                  <a:schemeClr val="accent5">
                    <a:lumMod val="75000"/>
                  </a:schemeClr>
                </a:solidFill>
              </a:rPr>
              <a:t>Explain the methods that you used (e.g. what type of research did you do? What keywords did you use for your search? Which databases did you use for your search? What inclusion and exclusion criteria did you use?)</a:t>
            </a:r>
            <a:endParaRPr lang="en-GB" i="1" dirty="0">
              <a:solidFill>
                <a:schemeClr val="accent5">
                  <a:lumMod val="75000"/>
                </a:schemeClr>
              </a:solidFill>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p:txBody>
          <a:bodyPr/>
          <a:lstStyle/>
          <a:p>
            <a:r>
              <a:rPr lang="en-GB" b="1" dirty="0"/>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947043870"/>
              </p:ext>
            </p:extLst>
          </p:nvPr>
        </p:nvGraphicFramePr>
        <p:xfrm>
          <a:off x="588936" y="1580376"/>
          <a:ext cx="10764863" cy="2447905"/>
        </p:xfrm>
        <a:graphic>
          <a:graphicData uri="http://schemas.openxmlformats.org/drawingml/2006/table">
            <a:tbl>
              <a:tblPr firstRow="1" firstCol="1" bandRow="1"/>
              <a:tblGrid>
                <a:gridCol w="1844120">
                  <a:extLst>
                    <a:ext uri="{9D8B030D-6E8A-4147-A177-3AD203B41FA5}">
                      <a16:colId xmlns:a16="http://schemas.microsoft.com/office/drawing/2014/main" val="2791120806"/>
                    </a:ext>
                  </a:extLst>
                </a:gridCol>
                <a:gridCol w="2913859">
                  <a:extLst>
                    <a:ext uri="{9D8B030D-6E8A-4147-A177-3AD203B41FA5}">
                      <a16:colId xmlns:a16="http://schemas.microsoft.com/office/drawing/2014/main" val="3589850242"/>
                    </a:ext>
                  </a:extLst>
                </a:gridCol>
                <a:gridCol w="2498559">
                  <a:extLst>
                    <a:ext uri="{9D8B030D-6E8A-4147-A177-3AD203B41FA5}">
                      <a16:colId xmlns:a16="http://schemas.microsoft.com/office/drawing/2014/main" val="2229489048"/>
                    </a:ext>
                  </a:extLst>
                </a:gridCol>
                <a:gridCol w="3508325">
                  <a:extLst>
                    <a:ext uri="{9D8B030D-6E8A-4147-A177-3AD203B41FA5}">
                      <a16:colId xmlns:a16="http://schemas.microsoft.com/office/drawing/2014/main" val="2241838310"/>
                    </a:ext>
                  </a:extLst>
                </a:gridCol>
              </a:tblGrid>
              <a:tr h="521182">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Source citation</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Aim of study</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Methods and Sample size and characteristics</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Summary of main findings</a:t>
                      </a:r>
                      <a:endParaRPr lang="en-GB" sz="1200" b="0" i="0" u="none" strike="noStrike" dirty="0">
                        <a:effectLst/>
                        <a:latin typeface="+mn-lt"/>
                      </a:endParaRPr>
                    </a:p>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775877">
                <a:tc>
                  <a:txBody>
                    <a:bodyPr/>
                    <a:lstStyle/>
                    <a:p>
                      <a:pPr algn="l" fontAlgn="t">
                        <a:spcBef>
                          <a:spcPts val="0"/>
                        </a:spcBef>
                        <a:spcAft>
                          <a:spcPts val="0"/>
                        </a:spcAft>
                      </a:pPr>
                      <a:r>
                        <a:rPr lang="en-GB" sz="1200" b="0" i="0" u="none" strike="noStrike" dirty="0">
                          <a:solidFill>
                            <a:schemeClr val="accent5">
                              <a:lumMod val="75000"/>
                            </a:schemeClr>
                          </a:solidFill>
                          <a:effectLst/>
                          <a:latin typeface="Arial" panose="020B0604020202020204" pitchFamily="34" charset="0"/>
                        </a:rPr>
                        <a:t>e.g. Smith et al. (2020)</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solidFill>
                            <a:schemeClr val="accent5">
                              <a:lumMod val="75000"/>
                            </a:schemeClr>
                          </a:solidFill>
                          <a:effectLst/>
                          <a:latin typeface="Arial" panose="020B0604020202020204" pitchFamily="34" charset="0"/>
                        </a:rPr>
                        <a:t>(in your own words)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solidFill>
                            <a:schemeClr val="accent5">
                              <a:lumMod val="75000"/>
                            </a:schemeClr>
                          </a:solidFill>
                          <a:effectLst/>
                          <a:latin typeface="Arial" panose="020B0604020202020204" pitchFamily="34" charset="0"/>
                        </a:rPr>
                        <a:t>(in your own words)</a:t>
                      </a:r>
                    </a:p>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solidFill>
                            <a:schemeClr val="accent5">
                              <a:lumMod val="75000"/>
                            </a:schemeClr>
                          </a:solidFill>
                          <a:effectLst/>
                          <a:latin typeface="Arial" panose="020B0604020202020204" pitchFamily="34" charset="0"/>
                        </a:rPr>
                        <a:t>(in your own words)</a:t>
                      </a:r>
                    </a:p>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266487">
                <a:tc>
                  <a:txBody>
                    <a:bodyPr/>
                    <a:lstStyle/>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2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266487">
                <a:tc>
                  <a:txBody>
                    <a:bodyPr/>
                    <a:lstStyle/>
                    <a:p>
                      <a:pPr algn="l" fontAlgn="t">
                        <a:spcBef>
                          <a:spcPts val="0"/>
                        </a:spcBef>
                        <a:spcAft>
                          <a:spcPts val="0"/>
                        </a:spcAft>
                      </a:pPr>
                      <a:endParaRPr lang="en-GB" sz="12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266487">
                <a:tc>
                  <a:txBody>
                    <a:bodyPr/>
                    <a:lstStyle/>
                    <a:p>
                      <a:pPr algn="l" fontAlgn="t">
                        <a:spcBef>
                          <a:spcPts val="0"/>
                        </a:spcBef>
                        <a:spcAft>
                          <a:spcPts val="0"/>
                        </a:spcAft>
                      </a:pPr>
                      <a:r>
                        <a:rPr lang="en-GB" sz="12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351385">
                <a:tc>
                  <a:txBody>
                    <a:bodyPr/>
                    <a:lstStyle/>
                    <a:p>
                      <a:pPr algn="l" fontAlgn="t">
                        <a:spcBef>
                          <a:spcPts val="0"/>
                        </a:spcBef>
                        <a:spcAft>
                          <a:spcPts val="0"/>
                        </a:spcAft>
                      </a:pPr>
                      <a:r>
                        <a:rPr lang="en-GB" sz="12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lstStyle/>
          <a:p>
            <a:r>
              <a:rPr lang="en-GB" b="1" dirty="0"/>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p:txBody>
          <a:bodyPr/>
          <a:lstStyle/>
          <a:p>
            <a:pPr>
              <a:lnSpc>
                <a:spcPct val="100000"/>
              </a:lnSpc>
              <a:spcBef>
                <a:spcPts val="0"/>
              </a:spcBef>
            </a:pPr>
            <a:r>
              <a:rPr lang="en-US" dirty="0">
                <a:solidFill>
                  <a:schemeClr val="accent5">
                    <a:lumMod val="75000"/>
                  </a:schemeClr>
                </a:solidFill>
              </a:rPr>
              <a:t>What were the key findings of the literature that you reviewed? </a:t>
            </a:r>
          </a:p>
          <a:p>
            <a:pPr>
              <a:lnSpc>
                <a:spcPct val="100000"/>
              </a:lnSpc>
              <a:spcBef>
                <a:spcPts val="0"/>
              </a:spcBef>
            </a:pPr>
            <a:r>
              <a:rPr lang="en-US" dirty="0">
                <a:solidFill>
                  <a:schemeClr val="accent5">
                    <a:lumMod val="75000"/>
                  </a:schemeClr>
                </a:solidFill>
              </a:rPr>
              <a:t>Which are the key themes that you identified?</a:t>
            </a:r>
          </a:p>
          <a:p>
            <a:pPr>
              <a:lnSpc>
                <a:spcPct val="100000"/>
              </a:lnSpc>
              <a:spcBef>
                <a:spcPts val="0"/>
              </a:spcBef>
            </a:pPr>
            <a:endParaRPr lang="en-GB" dirty="0"/>
          </a:p>
        </p:txBody>
      </p:sp>
    </p:spTree>
    <p:extLst>
      <p:ext uri="{BB962C8B-B14F-4D97-AF65-F5344CB8AC3E}">
        <p14:creationId xmlns:p14="http://schemas.microsoft.com/office/powerpoint/2010/main" val="4211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p:txBody>
          <a:bodyPr/>
          <a:lstStyle/>
          <a:p>
            <a:r>
              <a:rPr lang="en-GB" dirty="0">
                <a:solidFill>
                  <a:schemeClr val="accent5">
                    <a:lumMod val="75000"/>
                  </a:schemeClr>
                </a:solidFill>
              </a:rPr>
              <a:t>Which were the strengths and limitations of your secondary research?</a:t>
            </a:r>
          </a:p>
          <a:p>
            <a:r>
              <a:rPr lang="en-GB" dirty="0">
                <a:solidFill>
                  <a:schemeClr val="accent5">
                    <a:lumMod val="75000"/>
                  </a:schemeClr>
                </a:solidFill>
              </a:rPr>
              <a:t>Which are your main recommendations for health and social care research, policy and/or practice?</a:t>
            </a:r>
          </a:p>
        </p:txBody>
      </p:sp>
    </p:spTree>
    <p:extLst>
      <p:ext uri="{BB962C8B-B14F-4D97-AF65-F5344CB8AC3E}">
        <p14:creationId xmlns:p14="http://schemas.microsoft.com/office/powerpoint/2010/main" val="168720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p:txBody>
          <a:bodyPr/>
          <a:lstStyle/>
          <a:p>
            <a:r>
              <a:rPr lang="en-GB" dirty="0">
                <a:solidFill>
                  <a:schemeClr val="accent5">
                    <a:lumMod val="75000"/>
                  </a:schemeClr>
                </a:solidFill>
              </a:rPr>
              <a:t>Summarise the main points of your research.</a:t>
            </a:r>
          </a:p>
        </p:txBody>
      </p:sp>
    </p:spTree>
    <p:extLst>
      <p:ext uri="{BB962C8B-B14F-4D97-AF65-F5344CB8AC3E}">
        <p14:creationId xmlns:p14="http://schemas.microsoft.com/office/powerpoint/2010/main" val="312729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230</Words>
  <Application>Microsoft Office PowerPoint</Application>
  <PresentationFormat>Widescreen</PresentationFormat>
  <Paragraphs>37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Module: Introduction to Research (BMHP5005)  Assessment 2: Viva Voce</vt:lpstr>
      <vt:lpstr>Introduction</vt:lpstr>
      <vt:lpstr>Methods</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Eleni Koutsogeorgou-Andreou</cp:lastModifiedBy>
  <cp:revision>11</cp:revision>
  <dcterms:created xsi:type="dcterms:W3CDTF">2020-04-30T09:56:57Z</dcterms:created>
  <dcterms:modified xsi:type="dcterms:W3CDTF">2023-06-11T20:56:45Z</dcterms:modified>
</cp:coreProperties>
</file>