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9144000" cy="51435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8" name="Shape 18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457200" y="69056"/>
            <a:ext cx="8229600" cy="113109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/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457200" y="1200150"/>
            <a:ext cx="8229600" cy="3943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4419600" y="4627562"/>
            <a:ext cx="2133600" cy="2794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</p:sldLayoutIdLst>
  <p:transition xmlns:p14="http://schemas.microsoft.com/office/powerpoint/2010/main" spd="med" advClick="1"/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342900" marR="0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1pPr>
      <a:lvl2pPr marL="783771" marR="0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2pPr>
      <a:lvl3pPr marL="1219200" marR="0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3pPr>
      <a:lvl4pPr marL="17373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4pPr>
      <a:lvl5pPr marL="21945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»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5pPr>
      <a:lvl6pPr marL="26517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6pPr>
      <a:lvl7pPr marL="31089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7pPr>
      <a:lvl8pPr marL="35661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8pPr>
      <a:lvl9pPr marL="40233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1A5C3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0"/>
          <p:cNvSpPr/>
          <p:nvPr/>
        </p:nvSpPr>
        <p:spPr>
          <a:xfrm>
            <a:off x="6583680" y="-1097281"/>
            <a:ext cx="4572001" cy="4572001"/>
          </a:xfrm>
          <a:prstGeom prst="ellipse">
            <a:avLst/>
          </a:prstGeom>
          <a:solidFill>
            <a:srgbClr val="2E7D52">
              <a:alpha val="50000"/>
            </a:srgbClr>
          </a:solidFill>
          <a:ln w="12700">
            <a:solidFill>
              <a:srgbClr val="2E7D52">
                <a:alpha val="50000"/>
              </a:srgbClr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1" name="Shape 1"/>
          <p:cNvSpPr/>
          <p:nvPr/>
        </p:nvSpPr>
        <p:spPr>
          <a:xfrm>
            <a:off x="-1371600" y="3200399"/>
            <a:ext cx="3200400" cy="3200401"/>
          </a:xfrm>
          <a:prstGeom prst="ellipse">
            <a:avLst/>
          </a:prstGeom>
          <a:solidFill>
            <a:srgbClr val="2E7D52">
              <a:alpha val="40000"/>
            </a:srgbClr>
          </a:solidFill>
          <a:ln w="12700">
            <a:solidFill>
              <a:srgbClr val="2E7D52">
                <a:alpha val="40000"/>
              </a:srgbClr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2" name="Shape 2"/>
          <p:cNvSpPr/>
          <p:nvPr/>
        </p:nvSpPr>
        <p:spPr>
          <a:xfrm>
            <a:off x="-1" y="0"/>
            <a:ext cx="320042" cy="5143500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3" name="Text 3"/>
          <p:cNvSpPr txBox="1"/>
          <p:nvPr/>
        </p:nvSpPr>
        <p:spPr>
          <a:xfrm>
            <a:off x="594359" y="594404"/>
            <a:ext cx="73152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pc="300" sz="1000">
                <a:solidFill>
                  <a:srgbClr val="C8A84B"/>
                </a:solidFill>
              </a:defRPr>
            </a:lvl1pPr>
          </a:lstStyle>
          <a:p>
            <a:pPr/>
            <a:r>
              <a:t>MA LEADERSHIP</a:t>
            </a:r>
          </a:p>
        </p:txBody>
      </p:sp>
      <p:sp>
        <p:nvSpPr>
          <p:cNvPr id="24" name="Text 4"/>
          <p:cNvSpPr txBox="1"/>
          <p:nvPr/>
        </p:nvSpPr>
        <p:spPr>
          <a:xfrm>
            <a:off x="594359" y="1391919"/>
            <a:ext cx="7772401" cy="965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 b="1" sz="3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pPr>
            <a:r>
              <a:t>Strategic Workforce Planning</a:t>
            </a:r>
          </a:p>
          <a:p>
            <a:pPr>
              <a:defRPr b="1" sz="3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pPr>
            <a:r>
              <a:t>for the AI-Powered Organisation</a:t>
            </a:r>
          </a:p>
        </p:txBody>
      </p:sp>
      <p:sp>
        <p:nvSpPr>
          <p:cNvPr id="25" name="Shape 5"/>
          <p:cNvSpPr/>
          <p:nvPr/>
        </p:nvSpPr>
        <p:spPr>
          <a:xfrm>
            <a:off x="594359" y="2834639"/>
            <a:ext cx="4572001" cy="36577"/>
          </a:xfrm>
          <a:prstGeom prst="rect">
            <a:avLst/>
          </a:prstGeom>
          <a:solidFill>
            <a:srgbClr val="D6EEE1">
              <a:alpha val="70000"/>
            </a:srgbClr>
          </a:solidFill>
          <a:ln w="12700">
            <a:solidFill>
              <a:srgbClr val="D6EEE1">
                <a:alpha val="70000"/>
              </a:srgbClr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6" name="Text 6"/>
          <p:cNvSpPr txBox="1"/>
          <p:nvPr/>
        </p:nvSpPr>
        <p:spPr>
          <a:xfrm>
            <a:off x="594359" y="3050103"/>
            <a:ext cx="6400801" cy="2091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600">
                <a:solidFill>
                  <a:srgbClr val="D6EEE1"/>
                </a:solidFill>
              </a:defRPr>
            </a:lvl1pPr>
          </a:lstStyle>
          <a:p>
            <a:pPr/>
            <a:r>
              <a:t>Assignment Guidance &amp; Success Framework</a:t>
            </a:r>
          </a:p>
        </p:txBody>
      </p:sp>
      <p:sp>
        <p:nvSpPr>
          <p:cNvPr id="27" name="Text 7"/>
          <p:cNvSpPr txBox="1"/>
          <p:nvPr/>
        </p:nvSpPr>
        <p:spPr>
          <a:xfrm>
            <a:off x="594359" y="3597079"/>
            <a:ext cx="6400801" cy="1667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i="1" sz="1300">
                <a:solidFill>
                  <a:srgbClr val="C8A84B"/>
                </a:solidFill>
              </a:defRPr>
            </a:lvl1pPr>
          </a:lstStyle>
          <a:p>
            <a:pPr/>
            <a:r>
              <a:t>2,500 Words  |  15-Minute Presentation 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0"/>
          <p:cNvSpPr/>
          <p:nvPr/>
        </p:nvSpPr>
        <p:spPr>
          <a:xfrm>
            <a:off x="-1" y="0"/>
            <a:ext cx="3017522" cy="5143500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0" name="Text 1"/>
          <p:cNvSpPr txBox="1"/>
          <p:nvPr/>
        </p:nvSpPr>
        <p:spPr>
          <a:xfrm>
            <a:off x="182879" y="1539240"/>
            <a:ext cx="2651762" cy="762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algn="ctr">
              <a:defRPr b="1" sz="2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pPr>
            <a:r>
              <a:t>ASSIGNMENT</a:t>
            </a:r>
          </a:p>
          <a:p>
            <a:pPr algn="ctr">
              <a:defRPr b="1" sz="2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pPr>
            <a:r>
              <a:t>OVERVIEW</a:t>
            </a:r>
          </a:p>
        </p:txBody>
      </p:sp>
      <p:sp>
        <p:nvSpPr>
          <p:cNvPr id="31" name="Shape 2"/>
          <p:cNvSpPr/>
          <p:nvPr/>
        </p:nvSpPr>
        <p:spPr>
          <a:xfrm>
            <a:off x="182879" y="2743200"/>
            <a:ext cx="2651762" cy="566928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2" name="Text 3"/>
          <p:cNvSpPr txBox="1"/>
          <p:nvPr/>
        </p:nvSpPr>
        <p:spPr>
          <a:xfrm>
            <a:off x="228600" y="2858769"/>
            <a:ext cx="1005839" cy="317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2200">
                <a:solidFill>
                  <a:srgbClr val="C8A84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2,500</a:t>
            </a:r>
          </a:p>
        </p:txBody>
      </p:sp>
      <p:sp>
        <p:nvSpPr>
          <p:cNvPr id="33" name="Text 4"/>
          <p:cNvSpPr txBox="1"/>
          <p:nvPr/>
        </p:nvSpPr>
        <p:spPr>
          <a:xfrm>
            <a:off x="1234439" y="2943659"/>
            <a:ext cx="155448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>
                <a:solidFill>
                  <a:srgbClr val="FFFFFF"/>
                </a:solidFill>
              </a:defRPr>
            </a:lvl1pPr>
          </a:lstStyle>
          <a:p>
            <a:pPr/>
            <a:r>
              <a:t>Word Limit</a:t>
            </a:r>
          </a:p>
        </p:txBody>
      </p:sp>
      <p:sp>
        <p:nvSpPr>
          <p:cNvPr id="34" name="Shape 5"/>
          <p:cNvSpPr/>
          <p:nvPr/>
        </p:nvSpPr>
        <p:spPr>
          <a:xfrm>
            <a:off x="182879" y="3429000"/>
            <a:ext cx="2651762" cy="566928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5" name="Text 6"/>
          <p:cNvSpPr txBox="1"/>
          <p:nvPr/>
        </p:nvSpPr>
        <p:spPr>
          <a:xfrm>
            <a:off x="228600" y="3544569"/>
            <a:ext cx="1005839" cy="317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2200">
                <a:solidFill>
                  <a:srgbClr val="C8A84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15</a:t>
            </a:r>
          </a:p>
        </p:txBody>
      </p:sp>
      <p:sp>
        <p:nvSpPr>
          <p:cNvPr id="36" name="Text 7"/>
          <p:cNvSpPr txBox="1"/>
          <p:nvPr/>
        </p:nvSpPr>
        <p:spPr>
          <a:xfrm>
            <a:off x="1234439" y="3629459"/>
            <a:ext cx="155448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>
                <a:solidFill>
                  <a:srgbClr val="FFFFFF"/>
                </a:solidFill>
              </a:defRPr>
            </a:lvl1pPr>
          </a:lstStyle>
          <a:p>
            <a:pPr/>
            <a:r>
              <a:t>Min Presentation</a:t>
            </a:r>
          </a:p>
        </p:txBody>
      </p:sp>
      <p:sp>
        <p:nvSpPr>
          <p:cNvPr id="37" name="Shape 8"/>
          <p:cNvSpPr/>
          <p:nvPr/>
        </p:nvSpPr>
        <p:spPr>
          <a:xfrm>
            <a:off x="182879" y="4114800"/>
            <a:ext cx="2651762" cy="566928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8" name="Text 9"/>
          <p:cNvSpPr txBox="1"/>
          <p:nvPr/>
        </p:nvSpPr>
        <p:spPr>
          <a:xfrm>
            <a:off x="228600" y="4230369"/>
            <a:ext cx="1005839" cy="317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2200">
                <a:solidFill>
                  <a:srgbClr val="C8A84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MA</a:t>
            </a:r>
          </a:p>
        </p:txBody>
      </p:sp>
      <p:sp>
        <p:nvSpPr>
          <p:cNvPr id="39" name="Text 10"/>
          <p:cNvSpPr txBox="1"/>
          <p:nvPr/>
        </p:nvSpPr>
        <p:spPr>
          <a:xfrm>
            <a:off x="1234439" y="4315259"/>
            <a:ext cx="155448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>
                <a:solidFill>
                  <a:srgbClr val="FFFFFF"/>
                </a:solidFill>
              </a:defRPr>
            </a:lvl1pPr>
          </a:lstStyle>
          <a:p>
            <a:pPr/>
            <a:r>
              <a:t>Level</a:t>
            </a:r>
          </a:p>
        </p:txBody>
      </p:sp>
      <p:sp>
        <p:nvSpPr>
          <p:cNvPr id="40" name="Text 11"/>
          <p:cNvSpPr txBox="1"/>
          <p:nvPr/>
        </p:nvSpPr>
        <p:spPr>
          <a:xfrm>
            <a:off x="3337559" y="367029"/>
            <a:ext cx="5486401" cy="317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1A5C38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What You Need to Do</a:t>
            </a:r>
          </a:p>
        </p:txBody>
      </p:sp>
      <p:sp>
        <p:nvSpPr>
          <p:cNvPr id="41" name="Shape 12"/>
          <p:cNvSpPr/>
          <p:nvPr/>
        </p:nvSpPr>
        <p:spPr>
          <a:xfrm>
            <a:off x="3337559" y="960119"/>
            <a:ext cx="402337" cy="402337"/>
          </a:xfrm>
          <a:prstGeom prst="ellipse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42" name="Text 13"/>
          <p:cNvSpPr txBox="1"/>
          <p:nvPr/>
        </p:nvSpPr>
        <p:spPr>
          <a:xfrm>
            <a:off x="3337559" y="1062482"/>
            <a:ext cx="402337" cy="215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5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1</a:t>
            </a:r>
          </a:p>
        </p:txBody>
      </p:sp>
      <p:sp>
        <p:nvSpPr>
          <p:cNvPr id="43" name="Text 14"/>
          <p:cNvSpPr txBox="1"/>
          <p:nvPr/>
        </p:nvSpPr>
        <p:spPr>
          <a:xfrm>
            <a:off x="3886199" y="1151059"/>
            <a:ext cx="4937762" cy="166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>
                <a:solidFill>
                  <a:srgbClr val="0D3320"/>
                </a:solidFill>
              </a:defRPr>
            </a:lvl1pPr>
          </a:lstStyle>
          <a:p>
            <a:pPr/>
            <a:r>
              <a:t>Select a public or private sector organisation — ideally one you know well</a:t>
            </a:r>
          </a:p>
        </p:txBody>
      </p:sp>
      <p:sp>
        <p:nvSpPr>
          <p:cNvPr id="44" name="Shape 15"/>
          <p:cNvSpPr/>
          <p:nvPr/>
        </p:nvSpPr>
        <p:spPr>
          <a:xfrm>
            <a:off x="3337559" y="1920239"/>
            <a:ext cx="402337" cy="402337"/>
          </a:xfrm>
          <a:prstGeom prst="ellipse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45" name="Text 16"/>
          <p:cNvSpPr txBox="1"/>
          <p:nvPr/>
        </p:nvSpPr>
        <p:spPr>
          <a:xfrm>
            <a:off x="3337559" y="2022601"/>
            <a:ext cx="402337" cy="215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5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2</a:t>
            </a:r>
          </a:p>
        </p:txBody>
      </p:sp>
      <p:sp>
        <p:nvSpPr>
          <p:cNvPr id="46" name="Text 17"/>
          <p:cNvSpPr txBox="1"/>
          <p:nvPr/>
        </p:nvSpPr>
        <p:spPr>
          <a:xfrm>
            <a:off x="3886199" y="2009578"/>
            <a:ext cx="4937762" cy="3699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>
                <a:solidFill>
                  <a:srgbClr val="0D3320"/>
                </a:solidFill>
              </a:defRPr>
            </a:lvl1pPr>
          </a:lstStyle>
          <a:p>
            <a:pPr/>
            <a:r>
              <a:t>Propose a strategic workforce plan for building an AI-powered organisation</a:t>
            </a:r>
          </a:p>
        </p:txBody>
      </p:sp>
      <p:sp>
        <p:nvSpPr>
          <p:cNvPr id="47" name="Shape 18"/>
          <p:cNvSpPr/>
          <p:nvPr/>
        </p:nvSpPr>
        <p:spPr>
          <a:xfrm>
            <a:off x="3337559" y="2880360"/>
            <a:ext cx="402337" cy="402337"/>
          </a:xfrm>
          <a:prstGeom prst="ellipse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48" name="Text 19"/>
          <p:cNvSpPr txBox="1"/>
          <p:nvPr/>
        </p:nvSpPr>
        <p:spPr>
          <a:xfrm>
            <a:off x="3337559" y="2982722"/>
            <a:ext cx="402337" cy="215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5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3</a:t>
            </a:r>
          </a:p>
        </p:txBody>
      </p:sp>
      <p:sp>
        <p:nvSpPr>
          <p:cNvPr id="49" name="Text 20"/>
          <p:cNvSpPr txBox="1"/>
          <p:nvPr/>
        </p:nvSpPr>
        <p:spPr>
          <a:xfrm>
            <a:off x="3886199" y="2969699"/>
            <a:ext cx="4937762" cy="3699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>
                <a:solidFill>
                  <a:srgbClr val="0D3320"/>
                </a:solidFill>
              </a:defRPr>
            </a:lvl1pPr>
          </a:lstStyle>
          <a:p>
            <a:pPr/>
            <a:r>
              <a:t>Focus on strategic leadership and people development challenges — NOT how AI works technically</a:t>
            </a:r>
          </a:p>
        </p:txBody>
      </p:sp>
      <p:sp>
        <p:nvSpPr>
          <p:cNvPr id="50" name="Shape 21"/>
          <p:cNvSpPr/>
          <p:nvPr/>
        </p:nvSpPr>
        <p:spPr>
          <a:xfrm>
            <a:off x="3337559" y="3840479"/>
            <a:ext cx="402337" cy="402337"/>
          </a:xfrm>
          <a:prstGeom prst="ellipse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51" name="Text 22"/>
          <p:cNvSpPr txBox="1"/>
          <p:nvPr/>
        </p:nvSpPr>
        <p:spPr>
          <a:xfrm>
            <a:off x="3337559" y="3942841"/>
            <a:ext cx="402337" cy="215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5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4</a:t>
            </a:r>
          </a:p>
        </p:txBody>
      </p:sp>
      <p:sp>
        <p:nvSpPr>
          <p:cNvPr id="52" name="Text 23"/>
          <p:cNvSpPr txBox="1"/>
          <p:nvPr/>
        </p:nvSpPr>
        <p:spPr>
          <a:xfrm>
            <a:off x="3886199" y="4031418"/>
            <a:ext cx="4937762" cy="1667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>
                <a:solidFill>
                  <a:srgbClr val="0D3320"/>
                </a:solidFill>
              </a:defRPr>
            </a:lvl1pPr>
          </a:lstStyle>
          <a:p>
            <a:pPr/>
            <a:r>
              <a:t>Present on ONE aspect of your implementation plan (15 minutes)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6EE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55" name="Text 1"/>
          <p:cNvSpPr txBox="1"/>
          <p:nvPr/>
        </p:nvSpPr>
        <p:spPr>
          <a:xfrm>
            <a:off x="365759" y="267461"/>
            <a:ext cx="8229601" cy="342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The Context  —  Why This Matters</a:t>
            </a:r>
          </a:p>
        </p:txBody>
      </p:sp>
      <p:sp>
        <p:nvSpPr>
          <p:cNvPr id="56" name="Shape 2"/>
          <p:cNvSpPr/>
          <p:nvPr/>
        </p:nvSpPr>
        <p:spPr>
          <a:xfrm>
            <a:off x="274320" y="1051559"/>
            <a:ext cx="2743201" cy="3749042"/>
          </a:xfrm>
          <a:prstGeom prst="rect">
            <a:avLst/>
          </a:prstGeom>
          <a:solidFill>
            <a:srgbClr val="FFFFFF"/>
          </a:solidFill>
          <a:ln w="12700">
            <a:solidFill>
              <a:srgbClr val="E0EEE8"/>
            </a:solidFill>
          </a:ln>
          <a:effectLst>
            <a:outerShdw sx="100000" sy="100000" kx="0" ky="0" algn="b" rotWithShape="0" blurRad="101600" dist="38100" dir="8100000">
              <a:srgbClr val="000000">
                <a:alpha val="10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57" name="Shape 3"/>
          <p:cNvSpPr/>
          <p:nvPr/>
        </p:nvSpPr>
        <p:spPr>
          <a:xfrm>
            <a:off x="274320" y="1051560"/>
            <a:ext cx="2743201" cy="50292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58" name="Text 4"/>
          <p:cNvSpPr txBox="1"/>
          <p:nvPr/>
        </p:nvSpPr>
        <p:spPr>
          <a:xfrm>
            <a:off x="384047" y="1148764"/>
            <a:ext cx="2523746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 b="1" sz="1100">
                <a:solidFill>
                  <a:srgbClr val="FFFFFF"/>
                </a:solidFill>
              </a:defRPr>
            </a:pPr>
            <a:r>
              <a:t>UK Government</a:t>
            </a:r>
          </a:p>
          <a:p>
            <a:pPr>
              <a:defRPr b="1" sz="1100">
                <a:solidFill>
                  <a:srgbClr val="FFFFFF"/>
                </a:solidFill>
              </a:defRPr>
            </a:pPr>
            <a:r>
              <a:t>(Jan 2025)</a:t>
            </a:r>
          </a:p>
        </p:txBody>
      </p:sp>
      <p:sp>
        <p:nvSpPr>
          <p:cNvPr id="59" name="Text 5"/>
          <p:cNvSpPr txBox="1"/>
          <p:nvPr/>
        </p:nvSpPr>
        <p:spPr>
          <a:xfrm>
            <a:off x="384047" y="1744979"/>
            <a:ext cx="2523746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algn="ctr">
              <a:defRPr b="1">
                <a:solidFill>
                  <a:srgbClr val="1A5C38"/>
                </a:solidFill>
                <a:latin typeface="Georgia"/>
                <a:ea typeface="Georgia"/>
                <a:cs typeface="Georgia"/>
                <a:sym typeface="Georgia"/>
              </a:defRPr>
            </a:pPr>
            <a:r>
              <a:t>AI</a:t>
            </a:r>
          </a:p>
          <a:p>
            <a:pPr algn="ctr">
              <a:defRPr b="1">
                <a:solidFill>
                  <a:srgbClr val="1A5C38"/>
                </a:solidFill>
                <a:latin typeface="Georgia"/>
                <a:ea typeface="Georgia"/>
                <a:cs typeface="Georgia"/>
                <a:sym typeface="Georgia"/>
              </a:defRPr>
            </a:pPr>
            <a:r>
              <a:t>Superpower</a:t>
            </a:r>
          </a:p>
        </p:txBody>
      </p:sp>
      <p:sp>
        <p:nvSpPr>
          <p:cNvPr id="60" name="Shape 6"/>
          <p:cNvSpPr/>
          <p:nvPr/>
        </p:nvSpPr>
        <p:spPr>
          <a:xfrm>
            <a:off x="731519" y="2450592"/>
            <a:ext cx="1828801" cy="27433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61" name="Text 7"/>
          <p:cNvSpPr txBox="1"/>
          <p:nvPr/>
        </p:nvSpPr>
        <p:spPr>
          <a:xfrm>
            <a:off x="411479" y="3356786"/>
            <a:ext cx="2468882" cy="4644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Aims to make Britain an AI Superpower — seeing vast potential to rejuvenate public services and transform working lives.</a:t>
            </a:r>
          </a:p>
        </p:txBody>
      </p:sp>
      <p:sp>
        <p:nvSpPr>
          <p:cNvPr id="62" name="Shape 8"/>
          <p:cNvSpPr/>
          <p:nvPr/>
        </p:nvSpPr>
        <p:spPr>
          <a:xfrm>
            <a:off x="3200400" y="1051559"/>
            <a:ext cx="2743200" cy="3749042"/>
          </a:xfrm>
          <a:prstGeom prst="rect">
            <a:avLst/>
          </a:prstGeom>
          <a:solidFill>
            <a:srgbClr val="FFFFFF"/>
          </a:solidFill>
          <a:ln w="12700">
            <a:solidFill>
              <a:srgbClr val="E0EEE8"/>
            </a:solidFill>
          </a:ln>
          <a:effectLst>
            <a:outerShdw sx="100000" sy="100000" kx="0" ky="0" algn="b" rotWithShape="0" blurRad="101600" dist="38100" dir="8100000">
              <a:srgbClr val="000000">
                <a:alpha val="10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63" name="Shape 9"/>
          <p:cNvSpPr/>
          <p:nvPr/>
        </p:nvSpPr>
        <p:spPr>
          <a:xfrm>
            <a:off x="3200400" y="1051560"/>
            <a:ext cx="2743200" cy="50292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64" name="Text 10"/>
          <p:cNvSpPr txBox="1"/>
          <p:nvPr/>
        </p:nvSpPr>
        <p:spPr>
          <a:xfrm>
            <a:off x="3310128" y="1148764"/>
            <a:ext cx="2523745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 b="1" sz="1100">
                <a:solidFill>
                  <a:srgbClr val="FFFFFF"/>
                </a:solidFill>
              </a:defRPr>
            </a:pPr>
            <a:r>
              <a:t>CIPD Labour Market</a:t>
            </a:r>
          </a:p>
          <a:p>
            <a:pPr>
              <a:defRPr b="1" sz="1100">
                <a:solidFill>
                  <a:srgbClr val="FFFFFF"/>
                </a:solidFill>
              </a:defRPr>
            </a:pPr>
            <a:r>
              <a:t>Outlook (Autumn 2023)</a:t>
            </a:r>
          </a:p>
        </p:txBody>
      </p:sp>
      <p:sp>
        <p:nvSpPr>
          <p:cNvPr id="65" name="Text 11"/>
          <p:cNvSpPr txBox="1"/>
          <p:nvPr/>
        </p:nvSpPr>
        <p:spPr>
          <a:xfrm>
            <a:off x="3310128" y="1744979"/>
            <a:ext cx="2523745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algn="ctr">
              <a:defRPr b="1">
                <a:solidFill>
                  <a:srgbClr val="1A5C38"/>
                </a:solidFill>
                <a:latin typeface="Georgia"/>
                <a:ea typeface="Georgia"/>
                <a:cs typeface="Georgia"/>
                <a:sym typeface="Georgia"/>
              </a:defRPr>
            </a:pPr>
            <a:r>
              <a:t>41%</a:t>
            </a:r>
          </a:p>
          <a:p>
            <a:pPr algn="ctr">
              <a:defRPr b="1">
                <a:solidFill>
                  <a:srgbClr val="1A5C38"/>
                </a:solidFill>
                <a:latin typeface="Georgia"/>
                <a:ea typeface="Georgia"/>
                <a:cs typeface="Georgia"/>
                <a:sym typeface="Georgia"/>
              </a:defRPr>
            </a:pPr>
            <a:r>
              <a:t>of employers</a:t>
            </a:r>
          </a:p>
        </p:txBody>
      </p:sp>
      <p:sp>
        <p:nvSpPr>
          <p:cNvPr id="66" name="Shape 12"/>
          <p:cNvSpPr/>
          <p:nvPr/>
        </p:nvSpPr>
        <p:spPr>
          <a:xfrm>
            <a:off x="3657600" y="2450592"/>
            <a:ext cx="1828800" cy="27433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67" name="Text 13"/>
          <p:cNvSpPr txBox="1"/>
          <p:nvPr/>
        </p:nvSpPr>
        <p:spPr>
          <a:xfrm>
            <a:off x="3337559" y="3274236"/>
            <a:ext cx="2468881" cy="6295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41% of UK employers see generative AI as an opportunity. Key benefits anticipated: productivity, cost savings, better decisions, customer satisfaction.</a:t>
            </a:r>
          </a:p>
        </p:txBody>
      </p:sp>
      <p:sp>
        <p:nvSpPr>
          <p:cNvPr id="68" name="Shape 14"/>
          <p:cNvSpPr/>
          <p:nvPr/>
        </p:nvSpPr>
        <p:spPr>
          <a:xfrm>
            <a:off x="6126479" y="1051559"/>
            <a:ext cx="2743201" cy="3749042"/>
          </a:xfrm>
          <a:prstGeom prst="rect">
            <a:avLst/>
          </a:prstGeom>
          <a:solidFill>
            <a:srgbClr val="FFFFFF"/>
          </a:solidFill>
          <a:ln w="12700">
            <a:solidFill>
              <a:srgbClr val="E0EEE8"/>
            </a:solidFill>
          </a:ln>
          <a:effectLst>
            <a:outerShdw sx="100000" sy="100000" kx="0" ky="0" algn="b" rotWithShape="0" blurRad="101600" dist="38100" dir="8100000">
              <a:srgbClr val="000000">
                <a:alpha val="10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69" name="Shape 15"/>
          <p:cNvSpPr/>
          <p:nvPr/>
        </p:nvSpPr>
        <p:spPr>
          <a:xfrm>
            <a:off x="6126479" y="1051560"/>
            <a:ext cx="2743201" cy="50292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70" name="Text 16"/>
          <p:cNvSpPr txBox="1"/>
          <p:nvPr/>
        </p:nvSpPr>
        <p:spPr>
          <a:xfrm>
            <a:off x="6236208" y="1148764"/>
            <a:ext cx="2523745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 b="1" sz="1100">
                <a:solidFill>
                  <a:srgbClr val="FFFFFF"/>
                </a:solidFill>
              </a:defRPr>
            </a:pPr>
            <a:r>
              <a:t>CIPD Statement</a:t>
            </a:r>
          </a:p>
          <a:p>
            <a:pPr>
              <a:defRPr b="1" sz="1100">
                <a:solidFill>
                  <a:srgbClr val="FFFFFF"/>
                </a:solidFill>
              </a:defRPr>
            </a:pPr>
            <a:r>
              <a:t>(Jan 2025)</a:t>
            </a:r>
          </a:p>
        </p:txBody>
      </p:sp>
      <p:sp>
        <p:nvSpPr>
          <p:cNvPr id="71" name="Text 17"/>
          <p:cNvSpPr txBox="1"/>
          <p:nvPr/>
        </p:nvSpPr>
        <p:spPr>
          <a:xfrm>
            <a:off x="6236208" y="1744979"/>
            <a:ext cx="2523745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algn="ctr">
              <a:defRPr b="1">
                <a:solidFill>
                  <a:srgbClr val="1A5C38"/>
                </a:solidFill>
                <a:latin typeface="Georgia"/>
                <a:ea typeface="Georgia"/>
                <a:cs typeface="Georgia"/>
                <a:sym typeface="Georgia"/>
              </a:defRPr>
            </a:pPr>
            <a:r>
              <a:t>People</a:t>
            </a:r>
          </a:p>
          <a:p>
            <a:pPr algn="ctr">
              <a:defRPr b="1">
                <a:solidFill>
                  <a:srgbClr val="1A5C38"/>
                </a:solidFill>
                <a:latin typeface="Georgia"/>
                <a:ea typeface="Georgia"/>
                <a:cs typeface="Georgia"/>
                <a:sym typeface="Georgia"/>
              </a:defRPr>
            </a:pPr>
            <a:r>
              <a:t>at the centre</a:t>
            </a:r>
          </a:p>
        </p:txBody>
      </p:sp>
      <p:sp>
        <p:nvSpPr>
          <p:cNvPr id="72" name="Shape 18"/>
          <p:cNvSpPr/>
          <p:nvPr/>
        </p:nvSpPr>
        <p:spPr>
          <a:xfrm>
            <a:off x="6583680" y="2450592"/>
            <a:ext cx="1828801" cy="27433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73" name="Text 19"/>
          <p:cNvSpPr txBox="1"/>
          <p:nvPr/>
        </p:nvSpPr>
        <p:spPr>
          <a:xfrm>
            <a:off x="6263640" y="3274236"/>
            <a:ext cx="2468881" cy="6295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HR &amp; people professionals are central to responsible AI adoption — drawing on job design, workforce planning, L&amp;D, and change management.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76" name="Text 1"/>
          <p:cNvSpPr txBox="1"/>
          <p:nvPr/>
        </p:nvSpPr>
        <p:spPr>
          <a:xfrm>
            <a:off x="365759" y="267461"/>
            <a:ext cx="8229601" cy="342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Suggested Report Structure  —  2,500 Words</a:t>
            </a:r>
          </a:p>
        </p:txBody>
      </p:sp>
      <p:sp>
        <p:nvSpPr>
          <p:cNvPr id="77" name="Shape 2"/>
          <p:cNvSpPr/>
          <p:nvPr/>
        </p:nvSpPr>
        <p:spPr>
          <a:xfrm>
            <a:off x="274319" y="1051560"/>
            <a:ext cx="4206242" cy="1170433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78" name="Text 3"/>
          <p:cNvSpPr txBox="1"/>
          <p:nvPr/>
        </p:nvSpPr>
        <p:spPr>
          <a:xfrm>
            <a:off x="411480" y="1213611"/>
            <a:ext cx="50292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000">
                <a:solidFill>
                  <a:srgbClr val="2E7D52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01</a:t>
            </a:r>
          </a:p>
        </p:txBody>
      </p:sp>
      <p:sp>
        <p:nvSpPr>
          <p:cNvPr id="79" name="Text 4"/>
          <p:cNvSpPr txBox="1"/>
          <p:nvPr/>
        </p:nvSpPr>
        <p:spPr>
          <a:xfrm>
            <a:off x="987551" y="1249602"/>
            <a:ext cx="333756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Introduction &amp; Organisation Background  (~200)</a:t>
            </a:r>
          </a:p>
        </p:txBody>
      </p:sp>
      <p:sp>
        <p:nvSpPr>
          <p:cNvPr id="80" name="Text 5"/>
          <p:cNvSpPr txBox="1"/>
          <p:nvPr/>
        </p:nvSpPr>
        <p:spPr>
          <a:xfrm>
            <a:off x="987551" y="1650282"/>
            <a:ext cx="3337561" cy="3021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0D3320"/>
                </a:solidFill>
              </a:defRPr>
            </a:lvl1pPr>
          </a:lstStyle>
          <a:p>
            <a:pPr/>
            <a:r>
              <a:t>Briefly introduce your chosen organisation. Justify your choice. Set out the purpose and scope of the report.</a:t>
            </a:r>
          </a:p>
        </p:txBody>
      </p:sp>
      <p:sp>
        <p:nvSpPr>
          <p:cNvPr id="81" name="Shape 6"/>
          <p:cNvSpPr/>
          <p:nvPr/>
        </p:nvSpPr>
        <p:spPr>
          <a:xfrm>
            <a:off x="274319" y="2350007"/>
            <a:ext cx="4206242" cy="1170433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82" name="Text 7"/>
          <p:cNvSpPr txBox="1"/>
          <p:nvPr/>
        </p:nvSpPr>
        <p:spPr>
          <a:xfrm>
            <a:off x="411480" y="2512060"/>
            <a:ext cx="50292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000">
                <a:solidFill>
                  <a:srgbClr val="2E7D52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02</a:t>
            </a:r>
          </a:p>
        </p:txBody>
      </p:sp>
      <p:sp>
        <p:nvSpPr>
          <p:cNvPr id="83" name="Text 8"/>
          <p:cNvSpPr txBox="1"/>
          <p:nvPr/>
        </p:nvSpPr>
        <p:spPr>
          <a:xfrm>
            <a:off x="987551" y="2548050"/>
            <a:ext cx="333756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Strategic Context: AI &amp; the People Agenda  (~400)</a:t>
            </a:r>
          </a:p>
        </p:txBody>
      </p:sp>
      <p:sp>
        <p:nvSpPr>
          <p:cNvPr id="84" name="Text 9"/>
          <p:cNvSpPr txBox="1"/>
          <p:nvPr/>
        </p:nvSpPr>
        <p:spPr>
          <a:xfrm>
            <a:off x="987551" y="2866180"/>
            <a:ext cx="3337561" cy="4672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0D3320"/>
                </a:solidFill>
              </a:defRPr>
            </a:lvl1pPr>
          </a:lstStyle>
          <a:p>
            <a:pPr/>
            <a:r>
              <a:t>Analyse the external drivers (government policy, CIPD guidance). Apply strategic frameworks (PESTLE, Porter, etc.) to your organisation's context.</a:t>
            </a:r>
          </a:p>
        </p:txBody>
      </p:sp>
      <p:sp>
        <p:nvSpPr>
          <p:cNvPr id="85" name="Shape 10"/>
          <p:cNvSpPr/>
          <p:nvPr/>
        </p:nvSpPr>
        <p:spPr>
          <a:xfrm>
            <a:off x="274319" y="3648455"/>
            <a:ext cx="4206242" cy="1170434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86" name="Text 11"/>
          <p:cNvSpPr txBox="1"/>
          <p:nvPr/>
        </p:nvSpPr>
        <p:spPr>
          <a:xfrm>
            <a:off x="411480" y="3810508"/>
            <a:ext cx="50292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000">
                <a:solidFill>
                  <a:srgbClr val="2E7D52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03</a:t>
            </a:r>
          </a:p>
        </p:txBody>
      </p:sp>
      <p:sp>
        <p:nvSpPr>
          <p:cNvPr id="87" name="Text 12"/>
          <p:cNvSpPr txBox="1"/>
          <p:nvPr/>
        </p:nvSpPr>
        <p:spPr>
          <a:xfrm>
            <a:off x="987551" y="3846498"/>
            <a:ext cx="333756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Current Workforce Capabilities &amp; Gaps  (~400)</a:t>
            </a:r>
          </a:p>
        </p:txBody>
      </p:sp>
      <p:sp>
        <p:nvSpPr>
          <p:cNvPr id="88" name="Text 13"/>
          <p:cNvSpPr txBox="1"/>
          <p:nvPr/>
        </p:nvSpPr>
        <p:spPr>
          <a:xfrm>
            <a:off x="987551" y="4247178"/>
            <a:ext cx="3337561" cy="3021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0D3320"/>
                </a:solidFill>
              </a:defRPr>
            </a:lvl1pPr>
          </a:lstStyle>
          <a:p>
            <a:pPr/>
            <a:r>
              <a:t>Assess existing skills, culture, and readiness. Identify capability gaps in relation to AI adoption.</a:t>
            </a:r>
          </a:p>
        </p:txBody>
      </p:sp>
      <p:sp>
        <p:nvSpPr>
          <p:cNvPr id="89" name="Shape 14"/>
          <p:cNvSpPr/>
          <p:nvPr/>
        </p:nvSpPr>
        <p:spPr>
          <a:xfrm>
            <a:off x="4754879" y="1051560"/>
            <a:ext cx="4206241" cy="1170433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90" name="Text 15"/>
          <p:cNvSpPr txBox="1"/>
          <p:nvPr/>
        </p:nvSpPr>
        <p:spPr>
          <a:xfrm>
            <a:off x="4892040" y="1213611"/>
            <a:ext cx="50292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000">
                <a:solidFill>
                  <a:srgbClr val="C8A84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04</a:t>
            </a:r>
          </a:p>
        </p:txBody>
      </p:sp>
      <p:sp>
        <p:nvSpPr>
          <p:cNvPr id="91" name="Text 16"/>
          <p:cNvSpPr txBox="1"/>
          <p:nvPr/>
        </p:nvSpPr>
        <p:spPr>
          <a:xfrm>
            <a:off x="5468111" y="1249602"/>
            <a:ext cx="333756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Strategic Workforce Plan  (~900)</a:t>
            </a:r>
          </a:p>
        </p:txBody>
      </p:sp>
      <p:sp>
        <p:nvSpPr>
          <p:cNvPr id="92" name="Text 17"/>
          <p:cNvSpPr txBox="1"/>
          <p:nvPr/>
        </p:nvSpPr>
        <p:spPr>
          <a:xfrm>
            <a:off x="5468111" y="1567732"/>
            <a:ext cx="3337561" cy="4672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D6EEE1"/>
                </a:solidFill>
              </a:defRPr>
            </a:lvl1pPr>
          </a:lstStyle>
          <a:p>
            <a:pPr/>
            <a:r>
              <a:t>Job redesign, talent acquisition, L&amp;D / reskilling, change leadership, ethical considerations, and KPIs. This is your core section.</a:t>
            </a:r>
          </a:p>
        </p:txBody>
      </p:sp>
      <p:sp>
        <p:nvSpPr>
          <p:cNvPr id="93" name="Shape 18"/>
          <p:cNvSpPr/>
          <p:nvPr/>
        </p:nvSpPr>
        <p:spPr>
          <a:xfrm>
            <a:off x="4754879" y="2350007"/>
            <a:ext cx="4206241" cy="1170433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94" name="Text 19"/>
          <p:cNvSpPr txBox="1"/>
          <p:nvPr/>
        </p:nvSpPr>
        <p:spPr>
          <a:xfrm>
            <a:off x="4892040" y="2512060"/>
            <a:ext cx="50292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000">
                <a:solidFill>
                  <a:srgbClr val="2E7D52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05</a:t>
            </a:r>
          </a:p>
        </p:txBody>
      </p:sp>
      <p:sp>
        <p:nvSpPr>
          <p:cNvPr id="95" name="Text 20"/>
          <p:cNvSpPr txBox="1"/>
          <p:nvPr/>
        </p:nvSpPr>
        <p:spPr>
          <a:xfrm>
            <a:off x="5468111" y="2548050"/>
            <a:ext cx="333756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Conclusions &amp; Recommendations  (~300)</a:t>
            </a:r>
          </a:p>
        </p:txBody>
      </p:sp>
      <p:sp>
        <p:nvSpPr>
          <p:cNvPr id="96" name="Text 21"/>
          <p:cNvSpPr txBox="1"/>
          <p:nvPr/>
        </p:nvSpPr>
        <p:spPr>
          <a:xfrm>
            <a:off x="5468111" y="2948730"/>
            <a:ext cx="3337561" cy="3021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0D3320"/>
                </a:solidFill>
              </a:defRPr>
            </a:lvl1pPr>
          </a:lstStyle>
          <a:p>
            <a:pPr/>
            <a:r>
              <a:t>Synthesise findings. Prioritised, actionable recommendations for senior leadership.</a:t>
            </a:r>
          </a:p>
        </p:txBody>
      </p:sp>
      <p:sp>
        <p:nvSpPr>
          <p:cNvPr id="97" name="Shape 22"/>
          <p:cNvSpPr/>
          <p:nvPr/>
        </p:nvSpPr>
        <p:spPr>
          <a:xfrm>
            <a:off x="4754879" y="3648455"/>
            <a:ext cx="4206241" cy="1170434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98" name="Text 23"/>
          <p:cNvSpPr txBox="1"/>
          <p:nvPr/>
        </p:nvSpPr>
        <p:spPr>
          <a:xfrm>
            <a:off x="4892040" y="3810508"/>
            <a:ext cx="502920" cy="279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000">
                <a:solidFill>
                  <a:srgbClr val="2E7D52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06</a:t>
            </a:r>
          </a:p>
        </p:txBody>
      </p:sp>
      <p:sp>
        <p:nvSpPr>
          <p:cNvPr id="99" name="Text 24"/>
          <p:cNvSpPr txBox="1"/>
          <p:nvPr/>
        </p:nvSpPr>
        <p:spPr>
          <a:xfrm>
            <a:off x="5468111" y="3846498"/>
            <a:ext cx="333756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References  (Not counted)</a:t>
            </a:r>
          </a:p>
        </p:txBody>
      </p:sp>
      <p:sp>
        <p:nvSpPr>
          <p:cNvPr id="100" name="Text 25"/>
          <p:cNvSpPr txBox="1"/>
          <p:nvPr/>
        </p:nvSpPr>
        <p:spPr>
          <a:xfrm>
            <a:off x="5468111" y="4247178"/>
            <a:ext cx="3337561" cy="3021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0D3320"/>
                </a:solidFill>
              </a:defRPr>
            </a:lvl1pPr>
          </a:lstStyle>
          <a:p>
            <a:pPr/>
            <a:r>
              <a:t>Harvard referencing. Include CIPD, UK Gov, academic journals and relevant organisational sources.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1A5C3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Text 0"/>
          <p:cNvSpPr txBox="1"/>
          <p:nvPr/>
        </p:nvSpPr>
        <p:spPr>
          <a:xfrm>
            <a:off x="365759" y="284988"/>
            <a:ext cx="8412482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Key Themes Your Report Must Address</a:t>
            </a:r>
          </a:p>
        </p:txBody>
      </p:sp>
      <p:sp>
        <p:nvSpPr>
          <p:cNvPr id="103" name="Shape 1"/>
          <p:cNvSpPr/>
          <p:nvPr/>
        </p:nvSpPr>
        <p:spPr>
          <a:xfrm>
            <a:off x="365759" y="804672"/>
            <a:ext cx="8412482" cy="36577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04" name="Shape 2"/>
          <p:cNvSpPr/>
          <p:nvPr/>
        </p:nvSpPr>
        <p:spPr>
          <a:xfrm>
            <a:off x="274319" y="960120"/>
            <a:ext cx="2788922" cy="1783079"/>
          </a:xfrm>
          <a:prstGeom prst="rect">
            <a:avLst/>
          </a:prstGeom>
          <a:solidFill>
            <a:srgbClr val="2E7D52"/>
          </a:solidFill>
          <a:ln w="12700">
            <a:solidFill>
              <a:srgbClr val="3D946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05" name="Shape 3"/>
          <p:cNvSpPr/>
          <p:nvPr/>
        </p:nvSpPr>
        <p:spPr>
          <a:xfrm>
            <a:off x="274319" y="960119"/>
            <a:ext cx="2788922" cy="384049"/>
          </a:xfrm>
          <a:prstGeom prst="rect">
            <a:avLst/>
          </a:prstGeom>
          <a:solidFill>
            <a:srgbClr val="D6EEE1"/>
          </a:solidFill>
          <a:ln w="12700">
            <a:solidFill>
              <a:srgbClr val="D6EEE1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06" name="Text 4"/>
          <p:cNvSpPr txBox="1"/>
          <p:nvPr/>
        </p:nvSpPr>
        <p:spPr>
          <a:xfrm>
            <a:off x="384047" y="1082855"/>
            <a:ext cx="256032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Strategic Leadership</a:t>
            </a:r>
          </a:p>
        </p:txBody>
      </p:sp>
      <p:sp>
        <p:nvSpPr>
          <p:cNvPr id="107" name="Text 5"/>
          <p:cNvSpPr txBox="1"/>
          <p:nvPr/>
        </p:nvSpPr>
        <p:spPr>
          <a:xfrm>
            <a:off x="365760" y="1523922"/>
            <a:ext cx="260604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Vision &amp; culture change</a:t>
            </a:r>
          </a:p>
        </p:txBody>
      </p:sp>
      <p:sp>
        <p:nvSpPr>
          <p:cNvPr id="108" name="Text 6"/>
          <p:cNvSpPr txBox="1"/>
          <p:nvPr/>
        </p:nvSpPr>
        <p:spPr>
          <a:xfrm>
            <a:off x="365760" y="1926258"/>
            <a:ext cx="260604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Leadership capability for AI transition</a:t>
            </a:r>
          </a:p>
        </p:txBody>
      </p:sp>
      <p:sp>
        <p:nvSpPr>
          <p:cNvPr id="109" name="Text 7"/>
          <p:cNvSpPr txBox="1"/>
          <p:nvPr/>
        </p:nvSpPr>
        <p:spPr>
          <a:xfrm>
            <a:off x="365760" y="2328594"/>
            <a:ext cx="260604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Sponsorship from the top</a:t>
            </a:r>
          </a:p>
        </p:txBody>
      </p:sp>
      <p:sp>
        <p:nvSpPr>
          <p:cNvPr id="110" name="Shape 8"/>
          <p:cNvSpPr/>
          <p:nvPr/>
        </p:nvSpPr>
        <p:spPr>
          <a:xfrm>
            <a:off x="3218687" y="960120"/>
            <a:ext cx="2788922" cy="1783079"/>
          </a:xfrm>
          <a:prstGeom prst="rect">
            <a:avLst/>
          </a:prstGeom>
          <a:solidFill>
            <a:srgbClr val="2E7D52"/>
          </a:solidFill>
          <a:ln w="12700">
            <a:solidFill>
              <a:srgbClr val="3D946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11" name="Shape 9"/>
          <p:cNvSpPr/>
          <p:nvPr/>
        </p:nvSpPr>
        <p:spPr>
          <a:xfrm>
            <a:off x="3218687" y="960119"/>
            <a:ext cx="2788922" cy="384049"/>
          </a:xfrm>
          <a:prstGeom prst="rect">
            <a:avLst/>
          </a:prstGeom>
          <a:solidFill>
            <a:srgbClr val="D6EEE1"/>
          </a:solidFill>
          <a:ln w="12700">
            <a:solidFill>
              <a:srgbClr val="D6EEE1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12" name="Text 10"/>
          <p:cNvSpPr txBox="1"/>
          <p:nvPr/>
        </p:nvSpPr>
        <p:spPr>
          <a:xfrm>
            <a:off x="3328415" y="1082855"/>
            <a:ext cx="25603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Job Design &amp; Redesign</a:t>
            </a:r>
          </a:p>
        </p:txBody>
      </p:sp>
      <p:sp>
        <p:nvSpPr>
          <p:cNvPr id="113" name="Text 11"/>
          <p:cNvSpPr txBox="1"/>
          <p:nvPr/>
        </p:nvSpPr>
        <p:spPr>
          <a:xfrm>
            <a:off x="3310128" y="1523922"/>
            <a:ext cx="2606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Human–AI task allocation</a:t>
            </a:r>
          </a:p>
        </p:txBody>
      </p:sp>
      <p:sp>
        <p:nvSpPr>
          <p:cNvPr id="114" name="Text 12"/>
          <p:cNvSpPr txBox="1"/>
          <p:nvPr/>
        </p:nvSpPr>
        <p:spPr>
          <a:xfrm>
            <a:off x="3310128" y="1926258"/>
            <a:ext cx="2606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Role evolution not elimination</a:t>
            </a:r>
          </a:p>
        </p:txBody>
      </p:sp>
      <p:sp>
        <p:nvSpPr>
          <p:cNvPr id="115" name="Text 13"/>
          <p:cNvSpPr txBox="1"/>
          <p:nvPr/>
        </p:nvSpPr>
        <p:spPr>
          <a:xfrm>
            <a:off x="3310128" y="2328594"/>
            <a:ext cx="2606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Job enrichment opportunities</a:t>
            </a:r>
          </a:p>
        </p:txBody>
      </p:sp>
      <p:sp>
        <p:nvSpPr>
          <p:cNvPr id="116" name="Shape 14"/>
          <p:cNvSpPr/>
          <p:nvPr/>
        </p:nvSpPr>
        <p:spPr>
          <a:xfrm>
            <a:off x="6163055" y="960120"/>
            <a:ext cx="2788922" cy="1783079"/>
          </a:xfrm>
          <a:prstGeom prst="rect">
            <a:avLst/>
          </a:prstGeom>
          <a:solidFill>
            <a:srgbClr val="2E7D52"/>
          </a:solidFill>
          <a:ln w="12700">
            <a:solidFill>
              <a:srgbClr val="3D946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17" name="Shape 15"/>
          <p:cNvSpPr/>
          <p:nvPr/>
        </p:nvSpPr>
        <p:spPr>
          <a:xfrm>
            <a:off x="6163055" y="960119"/>
            <a:ext cx="2788922" cy="384049"/>
          </a:xfrm>
          <a:prstGeom prst="rect">
            <a:avLst/>
          </a:prstGeom>
          <a:solidFill>
            <a:srgbClr val="D6EEE1"/>
          </a:solidFill>
          <a:ln w="12700">
            <a:solidFill>
              <a:srgbClr val="D6EEE1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18" name="Text 16"/>
          <p:cNvSpPr txBox="1"/>
          <p:nvPr/>
        </p:nvSpPr>
        <p:spPr>
          <a:xfrm>
            <a:off x="6272784" y="1082855"/>
            <a:ext cx="25603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Workforce Planning</a:t>
            </a:r>
          </a:p>
        </p:txBody>
      </p:sp>
      <p:sp>
        <p:nvSpPr>
          <p:cNvPr id="119" name="Text 17"/>
          <p:cNvSpPr txBox="1"/>
          <p:nvPr/>
        </p:nvSpPr>
        <p:spPr>
          <a:xfrm>
            <a:off x="6254496" y="1523922"/>
            <a:ext cx="2606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Skills mapping &amp; gap analysis</a:t>
            </a:r>
          </a:p>
        </p:txBody>
      </p:sp>
      <p:sp>
        <p:nvSpPr>
          <p:cNvPr id="120" name="Text 18"/>
          <p:cNvSpPr txBox="1"/>
          <p:nvPr/>
        </p:nvSpPr>
        <p:spPr>
          <a:xfrm>
            <a:off x="6254496" y="1926258"/>
            <a:ext cx="2606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Talent acquisition strategy</a:t>
            </a:r>
          </a:p>
        </p:txBody>
      </p:sp>
      <p:sp>
        <p:nvSpPr>
          <p:cNvPr id="121" name="Text 19"/>
          <p:cNvSpPr txBox="1"/>
          <p:nvPr/>
        </p:nvSpPr>
        <p:spPr>
          <a:xfrm>
            <a:off x="6254496" y="2328594"/>
            <a:ext cx="2606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Succession planning for AI roles</a:t>
            </a:r>
          </a:p>
        </p:txBody>
      </p:sp>
      <p:sp>
        <p:nvSpPr>
          <p:cNvPr id="122" name="Shape 20"/>
          <p:cNvSpPr/>
          <p:nvPr/>
        </p:nvSpPr>
        <p:spPr>
          <a:xfrm>
            <a:off x="274319" y="2926079"/>
            <a:ext cx="2788922" cy="1783080"/>
          </a:xfrm>
          <a:prstGeom prst="rect">
            <a:avLst/>
          </a:prstGeom>
          <a:solidFill>
            <a:srgbClr val="2E7D52"/>
          </a:solidFill>
          <a:ln w="12700">
            <a:solidFill>
              <a:srgbClr val="3D946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23" name="Shape 21"/>
          <p:cNvSpPr/>
          <p:nvPr/>
        </p:nvSpPr>
        <p:spPr>
          <a:xfrm>
            <a:off x="274319" y="2926079"/>
            <a:ext cx="2788922" cy="384049"/>
          </a:xfrm>
          <a:prstGeom prst="rect">
            <a:avLst/>
          </a:prstGeom>
          <a:solidFill>
            <a:srgbClr val="D6EEE1"/>
          </a:solidFill>
          <a:ln w="12700">
            <a:solidFill>
              <a:srgbClr val="D6EEE1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24" name="Text 22"/>
          <p:cNvSpPr txBox="1"/>
          <p:nvPr/>
        </p:nvSpPr>
        <p:spPr>
          <a:xfrm>
            <a:off x="384047" y="3048815"/>
            <a:ext cx="256032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Learning &amp; Development</a:t>
            </a:r>
          </a:p>
        </p:txBody>
      </p:sp>
      <p:sp>
        <p:nvSpPr>
          <p:cNvPr id="125" name="Text 23"/>
          <p:cNvSpPr txBox="1"/>
          <p:nvPr/>
        </p:nvSpPr>
        <p:spPr>
          <a:xfrm>
            <a:off x="365760" y="3489882"/>
            <a:ext cx="260604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AI literacy for all levels</a:t>
            </a:r>
          </a:p>
        </p:txBody>
      </p:sp>
      <p:sp>
        <p:nvSpPr>
          <p:cNvPr id="126" name="Text 24"/>
          <p:cNvSpPr txBox="1"/>
          <p:nvPr/>
        </p:nvSpPr>
        <p:spPr>
          <a:xfrm>
            <a:off x="365760" y="3892218"/>
            <a:ext cx="2606040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Reskilling &amp; upskilling programmes</a:t>
            </a:r>
          </a:p>
        </p:txBody>
      </p:sp>
      <p:sp>
        <p:nvSpPr>
          <p:cNvPr id="127" name="Text 25"/>
          <p:cNvSpPr txBox="1"/>
          <p:nvPr/>
        </p:nvSpPr>
        <p:spPr>
          <a:xfrm>
            <a:off x="365760" y="4294554"/>
            <a:ext cx="260604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Preventing people being 'left behind'</a:t>
            </a:r>
          </a:p>
        </p:txBody>
      </p:sp>
      <p:sp>
        <p:nvSpPr>
          <p:cNvPr id="128" name="Shape 26"/>
          <p:cNvSpPr/>
          <p:nvPr/>
        </p:nvSpPr>
        <p:spPr>
          <a:xfrm>
            <a:off x="3218687" y="2926079"/>
            <a:ext cx="2788922" cy="1783080"/>
          </a:xfrm>
          <a:prstGeom prst="rect">
            <a:avLst/>
          </a:prstGeom>
          <a:solidFill>
            <a:srgbClr val="2E7D52"/>
          </a:solidFill>
          <a:ln w="12700">
            <a:solidFill>
              <a:srgbClr val="3D946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29" name="Shape 27"/>
          <p:cNvSpPr/>
          <p:nvPr/>
        </p:nvSpPr>
        <p:spPr>
          <a:xfrm>
            <a:off x="3218687" y="2926079"/>
            <a:ext cx="2788922" cy="384049"/>
          </a:xfrm>
          <a:prstGeom prst="rect">
            <a:avLst/>
          </a:prstGeom>
          <a:solidFill>
            <a:srgbClr val="D6EEE1"/>
          </a:solidFill>
          <a:ln w="12700">
            <a:solidFill>
              <a:srgbClr val="D6EEE1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30" name="Text 28"/>
          <p:cNvSpPr txBox="1"/>
          <p:nvPr/>
        </p:nvSpPr>
        <p:spPr>
          <a:xfrm>
            <a:off x="3328415" y="3048815"/>
            <a:ext cx="25603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Ethics &amp; Responsibility</a:t>
            </a:r>
          </a:p>
        </p:txBody>
      </p:sp>
      <p:sp>
        <p:nvSpPr>
          <p:cNvPr id="131" name="Text 29"/>
          <p:cNvSpPr txBox="1"/>
          <p:nvPr/>
        </p:nvSpPr>
        <p:spPr>
          <a:xfrm>
            <a:off x="3310128" y="3489882"/>
            <a:ext cx="2606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Fairness and bias in AI systems</a:t>
            </a:r>
          </a:p>
        </p:txBody>
      </p:sp>
      <p:sp>
        <p:nvSpPr>
          <p:cNvPr id="132" name="Text 30"/>
          <p:cNvSpPr txBox="1"/>
          <p:nvPr/>
        </p:nvSpPr>
        <p:spPr>
          <a:xfrm>
            <a:off x="3310128" y="3892218"/>
            <a:ext cx="260604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Data privacy and GDPR</a:t>
            </a:r>
          </a:p>
        </p:txBody>
      </p:sp>
      <p:sp>
        <p:nvSpPr>
          <p:cNvPr id="133" name="Text 31"/>
          <p:cNvSpPr txBox="1"/>
          <p:nvPr/>
        </p:nvSpPr>
        <p:spPr>
          <a:xfrm>
            <a:off x="3310128" y="4294554"/>
            <a:ext cx="2606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Transparent decision-making</a:t>
            </a:r>
          </a:p>
        </p:txBody>
      </p:sp>
      <p:sp>
        <p:nvSpPr>
          <p:cNvPr id="134" name="Shape 32"/>
          <p:cNvSpPr/>
          <p:nvPr/>
        </p:nvSpPr>
        <p:spPr>
          <a:xfrm>
            <a:off x="6163055" y="2926079"/>
            <a:ext cx="2788922" cy="1783080"/>
          </a:xfrm>
          <a:prstGeom prst="rect">
            <a:avLst/>
          </a:prstGeom>
          <a:solidFill>
            <a:srgbClr val="2E7D52"/>
          </a:solidFill>
          <a:ln w="12700">
            <a:solidFill>
              <a:srgbClr val="3D9465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35" name="Shape 33"/>
          <p:cNvSpPr/>
          <p:nvPr/>
        </p:nvSpPr>
        <p:spPr>
          <a:xfrm>
            <a:off x="6163055" y="2926079"/>
            <a:ext cx="2788922" cy="384049"/>
          </a:xfrm>
          <a:prstGeom prst="rect">
            <a:avLst/>
          </a:prstGeom>
          <a:solidFill>
            <a:srgbClr val="D6EEE1"/>
          </a:solidFill>
          <a:ln w="12700">
            <a:solidFill>
              <a:srgbClr val="D6EEE1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36" name="Text 34"/>
          <p:cNvSpPr txBox="1"/>
          <p:nvPr/>
        </p:nvSpPr>
        <p:spPr>
          <a:xfrm>
            <a:off x="6272784" y="3048815"/>
            <a:ext cx="25603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Change Management</a:t>
            </a:r>
          </a:p>
        </p:txBody>
      </p:sp>
      <p:sp>
        <p:nvSpPr>
          <p:cNvPr id="137" name="Text 35"/>
          <p:cNvSpPr txBox="1"/>
          <p:nvPr/>
        </p:nvSpPr>
        <p:spPr>
          <a:xfrm>
            <a:off x="6254496" y="3489882"/>
            <a:ext cx="2606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Stakeholder engagement</a:t>
            </a:r>
          </a:p>
        </p:txBody>
      </p:sp>
      <p:sp>
        <p:nvSpPr>
          <p:cNvPr id="138" name="Text 36"/>
          <p:cNvSpPr txBox="1"/>
          <p:nvPr/>
        </p:nvSpPr>
        <p:spPr>
          <a:xfrm>
            <a:off x="6254496" y="3892218"/>
            <a:ext cx="260604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Communication strategy</a:t>
            </a:r>
          </a:p>
        </p:txBody>
      </p:sp>
      <p:sp>
        <p:nvSpPr>
          <p:cNvPr id="139" name="Text 37"/>
          <p:cNvSpPr txBox="1"/>
          <p:nvPr/>
        </p:nvSpPr>
        <p:spPr>
          <a:xfrm>
            <a:off x="6254496" y="4294554"/>
            <a:ext cx="2606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Measuring adoption &amp; impact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42" name="Text 1"/>
          <p:cNvSpPr txBox="1"/>
          <p:nvPr/>
        </p:nvSpPr>
        <p:spPr>
          <a:xfrm>
            <a:off x="365759" y="275843"/>
            <a:ext cx="8229601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The 15-Minute Presentation</a:t>
            </a:r>
          </a:p>
        </p:txBody>
      </p:sp>
      <p:sp>
        <p:nvSpPr>
          <p:cNvPr id="143" name="Shape 2"/>
          <p:cNvSpPr/>
          <p:nvPr/>
        </p:nvSpPr>
        <p:spPr>
          <a:xfrm>
            <a:off x="274319" y="1097279"/>
            <a:ext cx="3931922" cy="3749042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44" name="Text 3"/>
          <p:cNvSpPr txBox="1"/>
          <p:nvPr/>
        </p:nvSpPr>
        <p:spPr>
          <a:xfrm>
            <a:off x="411480" y="1263649"/>
            <a:ext cx="3657601" cy="215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500">
                <a:solidFill>
                  <a:srgbClr val="1A5C38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Suggested Timing</a:t>
            </a:r>
          </a:p>
        </p:txBody>
      </p:sp>
      <p:sp>
        <p:nvSpPr>
          <p:cNvPr id="145" name="Shape 4"/>
          <p:cNvSpPr/>
          <p:nvPr/>
        </p:nvSpPr>
        <p:spPr>
          <a:xfrm>
            <a:off x="411480" y="1691639"/>
            <a:ext cx="1143001" cy="438913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46" name="Text 5"/>
          <p:cNvSpPr txBox="1"/>
          <p:nvPr/>
        </p:nvSpPr>
        <p:spPr>
          <a:xfrm>
            <a:off x="411480" y="1851704"/>
            <a:ext cx="11430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0–2 min</a:t>
            </a:r>
          </a:p>
        </p:txBody>
      </p:sp>
      <p:sp>
        <p:nvSpPr>
          <p:cNvPr id="147" name="Text 6"/>
          <p:cNvSpPr txBox="1"/>
          <p:nvPr/>
        </p:nvSpPr>
        <p:spPr>
          <a:xfrm>
            <a:off x="1664207" y="1862250"/>
            <a:ext cx="23774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Introduction &amp; context</a:t>
            </a:r>
          </a:p>
        </p:txBody>
      </p:sp>
      <p:sp>
        <p:nvSpPr>
          <p:cNvPr id="148" name="Shape 7"/>
          <p:cNvSpPr/>
          <p:nvPr/>
        </p:nvSpPr>
        <p:spPr>
          <a:xfrm>
            <a:off x="411480" y="2286000"/>
            <a:ext cx="1143001" cy="438912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49" name="Text 8"/>
          <p:cNvSpPr txBox="1"/>
          <p:nvPr/>
        </p:nvSpPr>
        <p:spPr>
          <a:xfrm>
            <a:off x="411480" y="2446064"/>
            <a:ext cx="11430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2–4 min</a:t>
            </a:r>
          </a:p>
        </p:txBody>
      </p:sp>
      <p:sp>
        <p:nvSpPr>
          <p:cNvPr id="150" name="Text 9"/>
          <p:cNvSpPr txBox="1"/>
          <p:nvPr/>
        </p:nvSpPr>
        <p:spPr>
          <a:xfrm>
            <a:off x="1664207" y="2456610"/>
            <a:ext cx="23774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The chosen aspect — 'why this?'</a:t>
            </a:r>
          </a:p>
        </p:txBody>
      </p:sp>
      <p:sp>
        <p:nvSpPr>
          <p:cNvPr id="151" name="Shape 10"/>
          <p:cNvSpPr/>
          <p:nvPr/>
        </p:nvSpPr>
        <p:spPr>
          <a:xfrm>
            <a:off x="411480" y="2880360"/>
            <a:ext cx="1143001" cy="438913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52" name="Text 11"/>
          <p:cNvSpPr txBox="1"/>
          <p:nvPr/>
        </p:nvSpPr>
        <p:spPr>
          <a:xfrm>
            <a:off x="411480" y="3040424"/>
            <a:ext cx="11430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4–11 min</a:t>
            </a:r>
          </a:p>
        </p:txBody>
      </p:sp>
      <p:sp>
        <p:nvSpPr>
          <p:cNvPr id="153" name="Text 12"/>
          <p:cNvSpPr txBox="1"/>
          <p:nvPr/>
        </p:nvSpPr>
        <p:spPr>
          <a:xfrm>
            <a:off x="1664207" y="2968420"/>
            <a:ext cx="2377441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Deep dive: evidence, analysis, recommendations</a:t>
            </a:r>
          </a:p>
        </p:txBody>
      </p:sp>
      <p:sp>
        <p:nvSpPr>
          <p:cNvPr id="154" name="Shape 13"/>
          <p:cNvSpPr/>
          <p:nvPr/>
        </p:nvSpPr>
        <p:spPr>
          <a:xfrm>
            <a:off x="411480" y="3474720"/>
            <a:ext cx="1143001" cy="438913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55" name="Text 14"/>
          <p:cNvSpPr txBox="1"/>
          <p:nvPr/>
        </p:nvSpPr>
        <p:spPr>
          <a:xfrm>
            <a:off x="411480" y="3634784"/>
            <a:ext cx="11430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11–13 min</a:t>
            </a:r>
          </a:p>
        </p:txBody>
      </p:sp>
      <p:sp>
        <p:nvSpPr>
          <p:cNvPr id="156" name="Text 15"/>
          <p:cNvSpPr txBox="1"/>
          <p:nvPr/>
        </p:nvSpPr>
        <p:spPr>
          <a:xfrm>
            <a:off x="1664207" y="3645330"/>
            <a:ext cx="237744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Implementation considerations &amp; risks</a:t>
            </a:r>
          </a:p>
        </p:txBody>
      </p:sp>
      <p:sp>
        <p:nvSpPr>
          <p:cNvPr id="157" name="Shape 16"/>
          <p:cNvSpPr/>
          <p:nvPr/>
        </p:nvSpPr>
        <p:spPr>
          <a:xfrm>
            <a:off x="411480" y="4069079"/>
            <a:ext cx="1143001" cy="438913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58" name="Text 17"/>
          <p:cNvSpPr txBox="1"/>
          <p:nvPr/>
        </p:nvSpPr>
        <p:spPr>
          <a:xfrm>
            <a:off x="411480" y="4229144"/>
            <a:ext cx="114300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13–15 min</a:t>
            </a:r>
          </a:p>
        </p:txBody>
      </p:sp>
      <p:sp>
        <p:nvSpPr>
          <p:cNvPr id="159" name="Text 18"/>
          <p:cNvSpPr txBox="1"/>
          <p:nvPr/>
        </p:nvSpPr>
        <p:spPr>
          <a:xfrm>
            <a:off x="1664207" y="4239690"/>
            <a:ext cx="23774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Conclusions &amp; key takeaways</a:t>
            </a:r>
          </a:p>
        </p:txBody>
      </p:sp>
      <p:sp>
        <p:nvSpPr>
          <p:cNvPr id="160" name="Shape 19"/>
          <p:cNvSpPr/>
          <p:nvPr/>
        </p:nvSpPr>
        <p:spPr>
          <a:xfrm>
            <a:off x="4480559" y="1097279"/>
            <a:ext cx="4389121" cy="3749042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61" name="Text 20"/>
          <p:cNvSpPr txBox="1"/>
          <p:nvPr/>
        </p:nvSpPr>
        <p:spPr>
          <a:xfrm>
            <a:off x="4663440" y="1300226"/>
            <a:ext cx="4023360" cy="215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500">
                <a:solidFill>
                  <a:srgbClr val="C8A84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What Makes a Strong Presentation</a:t>
            </a:r>
          </a:p>
        </p:txBody>
      </p:sp>
      <p:sp>
        <p:nvSpPr>
          <p:cNvPr id="162" name="Text 21"/>
          <p:cNvSpPr txBox="1"/>
          <p:nvPr/>
        </p:nvSpPr>
        <p:spPr>
          <a:xfrm>
            <a:off x="4663440" y="1825419"/>
            <a:ext cx="4114801" cy="299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Pick ONE aspect of your implementation plan and go deep — don't summarise the whole report</a:t>
            </a:r>
          </a:p>
        </p:txBody>
      </p:sp>
      <p:sp>
        <p:nvSpPr>
          <p:cNvPr id="163" name="Text 22"/>
          <p:cNvSpPr txBox="1"/>
          <p:nvPr/>
        </p:nvSpPr>
        <p:spPr>
          <a:xfrm>
            <a:off x="4663440" y="2319195"/>
            <a:ext cx="4114801" cy="299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Lead with a compelling rationale: why is this aspect critical for your organisation?</a:t>
            </a:r>
          </a:p>
        </p:txBody>
      </p:sp>
      <p:sp>
        <p:nvSpPr>
          <p:cNvPr id="164" name="Text 23"/>
          <p:cNvSpPr txBox="1"/>
          <p:nvPr/>
        </p:nvSpPr>
        <p:spPr>
          <a:xfrm>
            <a:off x="4663440" y="2812971"/>
            <a:ext cx="4114801" cy="299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Use evidence: link to CIPD frameworks, academic theory, and real organisational examples</a:t>
            </a:r>
          </a:p>
        </p:txBody>
      </p:sp>
      <p:sp>
        <p:nvSpPr>
          <p:cNvPr id="165" name="Text 24"/>
          <p:cNvSpPr txBox="1"/>
          <p:nvPr/>
        </p:nvSpPr>
        <p:spPr>
          <a:xfrm>
            <a:off x="4663440" y="3389297"/>
            <a:ext cx="411480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Show critical thinking: acknowledge tensions, trade-offs, and risks</a:t>
            </a:r>
          </a:p>
        </p:txBody>
      </p:sp>
      <p:sp>
        <p:nvSpPr>
          <p:cNvPr id="166" name="Text 25"/>
          <p:cNvSpPr txBox="1"/>
          <p:nvPr/>
        </p:nvSpPr>
        <p:spPr>
          <a:xfrm>
            <a:off x="4663440" y="3800523"/>
            <a:ext cx="4114801" cy="299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Structure clearly: signpost your sections and use a strong conclusion</a:t>
            </a:r>
          </a:p>
        </p:txBody>
      </p:sp>
      <p:sp>
        <p:nvSpPr>
          <p:cNvPr id="167" name="Text 26"/>
          <p:cNvSpPr txBox="1"/>
          <p:nvPr/>
        </p:nvSpPr>
        <p:spPr>
          <a:xfrm>
            <a:off x="4663440" y="4376849"/>
            <a:ext cx="411480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Manage your time — practise out loud and time yourself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6EE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70" name="Text 1"/>
          <p:cNvSpPr txBox="1"/>
          <p:nvPr/>
        </p:nvSpPr>
        <p:spPr>
          <a:xfrm>
            <a:off x="365759" y="275843"/>
            <a:ext cx="8229601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Choosing Your Presentation Aspect</a:t>
            </a:r>
          </a:p>
        </p:txBody>
      </p:sp>
      <p:sp>
        <p:nvSpPr>
          <p:cNvPr id="171" name="Text 2"/>
          <p:cNvSpPr txBox="1"/>
          <p:nvPr/>
        </p:nvSpPr>
        <p:spPr>
          <a:xfrm>
            <a:off x="365759" y="1190052"/>
            <a:ext cx="8412482" cy="189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i="1" sz="1400">
                <a:solidFill>
                  <a:srgbClr val="0D3320"/>
                </a:solidFill>
              </a:defRPr>
            </a:lvl1pPr>
          </a:lstStyle>
          <a:p>
            <a:pPr/>
            <a:r>
              <a:t>Select ONE area from your implementation plan. Examples of strong choices:</a:t>
            </a:r>
          </a:p>
        </p:txBody>
      </p:sp>
      <p:sp>
        <p:nvSpPr>
          <p:cNvPr id="172" name="Shape 3"/>
          <p:cNvSpPr/>
          <p:nvPr/>
        </p:nvSpPr>
        <p:spPr>
          <a:xfrm>
            <a:off x="274319" y="1645920"/>
            <a:ext cx="4206242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EE1"/>
            </a:solidFill>
          </a:ln>
          <a:effectLst>
            <a:outerShdw sx="100000" sy="100000" kx="0" ky="0" algn="b" rotWithShape="0" blurRad="76200" dist="25400" dir="8100000">
              <a:srgbClr val="000000">
                <a:alpha val="10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73" name="Shape 4"/>
          <p:cNvSpPr/>
          <p:nvPr/>
        </p:nvSpPr>
        <p:spPr>
          <a:xfrm>
            <a:off x="274320" y="1645920"/>
            <a:ext cx="201169" cy="100584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74" name="Text 5"/>
          <p:cNvSpPr txBox="1"/>
          <p:nvPr/>
        </p:nvSpPr>
        <p:spPr>
          <a:xfrm>
            <a:off x="594359" y="1818947"/>
            <a:ext cx="3749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AI Reskilling Programme</a:t>
            </a:r>
          </a:p>
        </p:txBody>
      </p:sp>
      <p:sp>
        <p:nvSpPr>
          <p:cNvPr id="175" name="Text 6"/>
          <p:cNvSpPr txBox="1"/>
          <p:nvPr/>
        </p:nvSpPr>
        <p:spPr>
          <a:xfrm>
            <a:off x="594359" y="2099486"/>
            <a:ext cx="3749042" cy="4644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Design a comprehensive L&amp;D strategy to build AI literacy and digital capability across the workforce, addressing who needs what and by when.</a:t>
            </a:r>
          </a:p>
        </p:txBody>
      </p:sp>
      <p:sp>
        <p:nvSpPr>
          <p:cNvPr id="176" name="Shape 7"/>
          <p:cNvSpPr/>
          <p:nvPr/>
        </p:nvSpPr>
        <p:spPr>
          <a:xfrm>
            <a:off x="4754879" y="1645920"/>
            <a:ext cx="4206241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EE1"/>
            </a:solidFill>
          </a:ln>
          <a:effectLst>
            <a:outerShdw sx="100000" sy="100000" kx="0" ky="0" algn="b" rotWithShape="0" blurRad="76200" dist="25400" dir="8100000">
              <a:srgbClr val="000000">
                <a:alpha val="10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77" name="Shape 8"/>
          <p:cNvSpPr/>
          <p:nvPr/>
        </p:nvSpPr>
        <p:spPr>
          <a:xfrm>
            <a:off x="4754879" y="1645920"/>
            <a:ext cx="201169" cy="100584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78" name="Text 9"/>
          <p:cNvSpPr txBox="1"/>
          <p:nvPr/>
        </p:nvSpPr>
        <p:spPr>
          <a:xfrm>
            <a:off x="5074919" y="1818947"/>
            <a:ext cx="3749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Ethical AI Framework</a:t>
            </a:r>
          </a:p>
        </p:txBody>
      </p:sp>
      <p:sp>
        <p:nvSpPr>
          <p:cNvPr id="179" name="Text 10"/>
          <p:cNvSpPr txBox="1"/>
          <p:nvPr/>
        </p:nvSpPr>
        <p:spPr>
          <a:xfrm>
            <a:off x="5074919" y="2099486"/>
            <a:ext cx="3749042" cy="4644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Propose an ethical governance model for responsible AI use — covering bias, transparency, GDPR, and fair treatment of employees.</a:t>
            </a:r>
          </a:p>
        </p:txBody>
      </p:sp>
      <p:sp>
        <p:nvSpPr>
          <p:cNvPr id="180" name="Shape 11"/>
          <p:cNvSpPr/>
          <p:nvPr/>
        </p:nvSpPr>
        <p:spPr>
          <a:xfrm>
            <a:off x="274319" y="2788920"/>
            <a:ext cx="4206242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EE1"/>
            </a:solidFill>
          </a:ln>
          <a:effectLst>
            <a:outerShdw sx="100000" sy="100000" kx="0" ky="0" algn="b" rotWithShape="0" blurRad="76200" dist="25400" dir="8100000">
              <a:srgbClr val="000000">
                <a:alpha val="10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81" name="Shape 12"/>
          <p:cNvSpPr/>
          <p:nvPr/>
        </p:nvSpPr>
        <p:spPr>
          <a:xfrm>
            <a:off x="274320" y="2788920"/>
            <a:ext cx="201169" cy="100584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82" name="Text 13"/>
          <p:cNvSpPr txBox="1"/>
          <p:nvPr/>
        </p:nvSpPr>
        <p:spPr>
          <a:xfrm>
            <a:off x="594359" y="2961947"/>
            <a:ext cx="3749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Job Redesign Strategy</a:t>
            </a:r>
          </a:p>
        </p:txBody>
      </p:sp>
      <p:sp>
        <p:nvSpPr>
          <p:cNvPr id="183" name="Text 14"/>
          <p:cNvSpPr txBox="1"/>
          <p:nvPr/>
        </p:nvSpPr>
        <p:spPr>
          <a:xfrm>
            <a:off x="594359" y="3325036"/>
            <a:ext cx="3749042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Show how you would systematically redesign roles in your organisation as AI takes on tasks — maximising human value-add.</a:t>
            </a:r>
          </a:p>
        </p:txBody>
      </p:sp>
      <p:sp>
        <p:nvSpPr>
          <p:cNvPr id="184" name="Shape 15"/>
          <p:cNvSpPr/>
          <p:nvPr/>
        </p:nvSpPr>
        <p:spPr>
          <a:xfrm>
            <a:off x="4754879" y="2788920"/>
            <a:ext cx="4206241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EE1"/>
            </a:solidFill>
          </a:ln>
          <a:effectLst>
            <a:outerShdw sx="100000" sy="100000" kx="0" ky="0" algn="b" rotWithShape="0" blurRad="76200" dist="25400" dir="8100000">
              <a:srgbClr val="000000">
                <a:alpha val="10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85" name="Shape 16"/>
          <p:cNvSpPr/>
          <p:nvPr/>
        </p:nvSpPr>
        <p:spPr>
          <a:xfrm>
            <a:off x="4754879" y="2788920"/>
            <a:ext cx="201169" cy="100584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86" name="Text 17"/>
          <p:cNvSpPr txBox="1"/>
          <p:nvPr/>
        </p:nvSpPr>
        <p:spPr>
          <a:xfrm>
            <a:off x="5074919" y="2961947"/>
            <a:ext cx="3749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Change Leadership Plan</a:t>
            </a:r>
          </a:p>
        </p:txBody>
      </p:sp>
      <p:sp>
        <p:nvSpPr>
          <p:cNvPr id="187" name="Text 18"/>
          <p:cNvSpPr txBox="1"/>
          <p:nvPr/>
        </p:nvSpPr>
        <p:spPr>
          <a:xfrm>
            <a:off x="5074919" y="3325036"/>
            <a:ext cx="3749042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Map stakeholder engagement, communication strategy, and cultural change needed to build an AI-ready organisation.</a:t>
            </a:r>
          </a:p>
        </p:txBody>
      </p:sp>
      <p:sp>
        <p:nvSpPr>
          <p:cNvPr id="188" name="Shape 19"/>
          <p:cNvSpPr/>
          <p:nvPr/>
        </p:nvSpPr>
        <p:spPr>
          <a:xfrm>
            <a:off x="274319" y="3931920"/>
            <a:ext cx="4206242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EE1"/>
            </a:solidFill>
          </a:ln>
          <a:effectLst>
            <a:outerShdw sx="100000" sy="100000" kx="0" ky="0" algn="b" rotWithShape="0" blurRad="76200" dist="25400" dir="8100000">
              <a:srgbClr val="000000">
                <a:alpha val="10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89" name="Shape 20"/>
          <p:cNvSpPr/>
          <p:nvPr/>
        </p:nvSpPr>
        <p:spPr>
          <a:xfrm>
            <a:off x="274320" y="3931920"/>
            <a:ext cx="201169" cy="100584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90" name="Text 21"/>
          <p:cNvSpPr txBox="1"/>
          <p:nvPr/>
        </p:nvSpPr>
        <p:spPr>
          <a:xfrm>
            <a:off x="594359" y="4104947"/>
            <a:ext cx="3749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AI Talent Acquisition</a:t>
            </a:r>
          </a:p>
        </p:txBody>
      </p:sp>
      <p:sp>
        <p:nvSpPr>
          <p:cNvPr id="191" name="Text 22"/>
          <p:cNvSpPr txBox="1"/>
          <p:nvPr/>
        </p:nvSpPr>
        <p:spPr>
          <a:xfrm>
            <a:off x="594359" y="4468036"/>
            <a:ext cx="3749042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Develop a strategy to attract, retain and build the specialist talent pipeline required for AI transformation.</a:t>
            </a:r>
          </a:p>
        </p:txBody>
      </p:sp>
      <p:sp>
        <p:nvSpPr>
          <p:cNvPr id="192" name="Shape 23"/>
          <p:cNvSpPr/>
          <p:nvPr/>
        </p:nvSpPr>
        <p:spPr>
          <a:xfrm>
            <a:off x="4754879" y="3931920"/>
            <a:ext cx="4206241" cy="1005840"/>
          </a:xfrm>
          <a:prstGeom prst="rect">
            <a:avLst/>
          </a:prstGeom>
          <a:solidFill>
            <a:srgbClr val="FFFFFF"/>
          </a:solidFill>
          <a:ln w="12700">
            <a:solidFill>
              <a:srgbClr val="D6EEE1"/>
            </a:solidFill>
          </a:ln>
          <a:effectLst>
            <a:outerShdw sx="100000" sy="100000" kx="0" ky="0" algn="b" rotWithShape="0" blurRad="76200" dist="25400" dir="8100000">
              <a:srgbClr val="000000">
                <a:alpha val="10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93" name="Shape 24"/>
          <p:cNvSpPr/>
          <p:nvPr/>
        </p:nvSpPr>
        <p:spPr>
          <a:xfrm>
            <a:off x="4754879" y="3931920"/>
            <a:ext cx="201169" cy="100584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94" name="Text 25"/>
          <p:cNvSpPr txBox="1"/>
          <p:nvPr/>
        </p:nvSpPr>
        <p:spPr>
          <a:xfrm>
            <a:off x="5074919" y="4104947"/>
            <a:ext cx="3749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Measuring AI Impact on People</a:t>
            </a:r>
          </a:p>
        </p:txBody>
      </p:sp>
      <p:sp>
        <p:nvSpPr>
          <p:cNvPr id="195" name="Text 26"/>
          <p:cNvSpPr txBox="1"/>
          <p:nvPr/>
        </p:nvSpPr>
        <p:spPr>
          <a:xfrm>
            <a:off x="5074919" y="4468036"/>
            <a:ext cx="3749042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Propose KPIs and evaluation frameworks to track workforce outcomes: wellbeing, productivity, equity, and skills growth.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198" name="Text 1"/>
          <p:cNvSpPr txBox="1"/>
          <p:nvPr/>
        </p:nvSpPr>
        <p:spPr>
          <a:xfrm>
            <a:off x="365759" y="275843"/>
            <a:ext cx="8229601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What Markers Are Looking For</a:t>
            </a:r>
          </a:p>
        </p:txBody>
      </p:sp>
      <p:sp>
        <p:nvSpPr>
          <p:cNvPr id="199" name="Shape 2"/>
          <p:cNvSpPr/>
          <p:nvPr/>
        </p:nvSpPr>
        <p:spPr>
          <a:xfrm>
            <a:off x="274319" y="1051560"/>
            <a:ext cx="4206242" cy="1170433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00" name="Shape 3"/>
          <p:cNvSpPr/>
          <p:nvPr/>
        </p:nvSpPr>
        <p:spPr>
          <a:xfrm>
            <a:off x="274320" y="1051560"/>
            <a:ext cx="201169" cy="1170433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01" name="Text 4"/>
          <p:cNvSpPr txBox="1"/>
          <p:nvPr/>
        </p:nvSpPr>
        <p:spPr>
          <a:xfrm>
            <a:off x="603503" y="1224587"/>
            <a:ext cx="301752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Strategic Depth</a:t>
            </a:r>
          </a:p>
        </p:txBody>
      </p:sp>
      <p:sp>
        <p:nvSpPr>
          <p:cNvPr id="202" name="Shape 5"/>
          <p:cNvSpPr/>
          <p:nvPr/>
        </p:nvSpPr>
        <p:spPr>
          <a:xfrm>
            <a:off x="3657600" y="1161288"/>
            <a:ext cx="685800" cy="256033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03" name="Text 6"/>
          <p:cNvSpPr txBox="1"/>
          <p:nvPr/>
        </p:nvSpPr>
        <p:spPr>
          <a:xfrm>
            <a:off x="3657600" y="1216660"/>
            <a:ext cx="685800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900">
                <a:solidFill>
                  <a:srgbClr val="0D3320"/>
                </a:solidFill>
              </a:defRPr>
            </a:lvl1pPr>
          </a:lstStyle>
          <a:p>
            <a:pPr/>
            <a:r>
              <a:t>High</a:t>
            </a:r>
          </a:p>
        </p:txBody>
      </p:sp>
      <p:sp>
        <p:nvSpPr>
          <p:cNvPr id="204" name="Text 7"/>
          <p:cNvSpPr txBox="1"/>
          <p:nvPr/>
        </p:nvSpPr>
        <p:spPr>
          <a:xfrm>
            <a:off x="603503" y="1605710"/>
            <a:ext cx="3749042" cy="4644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Does your plan reflect genuine strategic thinking? Are recommendations linked to the organisation's goals and external context?</a:t>
            </a:r>
          </a:p>
        </p:txBody>
      </p:sp>
      <p:sp>
        <p:nvSpPr>
          <p:cNvPr id="205" name="Shape 8"/>
          <p:cNvSpPr/>
          <p:nvPr/>
        </p:nvSpPr>
        <p:spPr>
          <a:xfrm>
            <a:off x="274319" y="2350007"/>
            <a:ext cx="4206242" cy="1170433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06" name="Shape 9"/>
          <p:cNvSpPr/>
          <p:nvPr/>
        </p:nvSpPr>
        <p:spPr>
          <a:xfrm>
            <a:off x="274320" y="2350007"/>
            <a:ext cx="201169" cy="1170433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07" name="Text 10"/>
          <p:cNvSpPr txBox="1"/>
          <p:nvPr/>
        </p:nvSpPr>
        <p:spPr>
          <a:xfrm>
            <a:off x="603503" y="2523035"/>
            <a:ext cx="301752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People &amp; Leadership Focus</a:t>
            </a:r>
          </a:p>
        </p:txBody>
      </p:sp>
      <p:sp>
        <p:nvSpPr>
          <p:cNvPr id="208" name="Shape 11"/>
          <p:cNvSpPr/>
          <p:nvPr/>
        </p:nvSpPr>
        <p:spPr>
          <a:xfrm>
            <a:off x="3657600" y="2459735"/>
            <a:ext cx="685800" cy="256033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09" name="Text 12"/>
          <p:cNvSpPr txBox="1"/>
          <p:nvPr/>
        </p:nvSpPr>
        <p:spPr>
          <a:xfrm>
            <a:off x="3657600" y="2515107"/>
            <a:ext cx="685800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900">
                <a:solidFill>
                  <a:srgbClr val="0D3320"/>
                </a:solidFill>
              </a:defRPr>
            </a:lvl1pPr>
          </a:lstStyle>
          <a:p>
            <a:pPr/>
            <a:r>
              <a:t>High</a:t>
            </a:r>
          </a:p>
        </p:txBody>
      </p:sp>
      <p:sp>
        <p:nvSpPr>
          <p:cNvPr id="210" name="Text 13"/>
          <p:cNvSpPr txBox="1"/>
          <p:nvPr/>
        </p:nvSpPr>
        <p:spPr>
          <a:xfrm>
            <a:off x="603503" y="2986708"/>
            <a:ext cx="3749042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Is the focus on HR, leadership and people development — not on describing AI technology? Does it draw on CIPD expertise?</a:t>
            </a:r>
          </a:p>
        </p:txBody>
      </p:sp>
      <p:sp>
        <p:nvSpPr>
          <p:cNvPr id="211" name="Shape 14"/>
          <p:cNvSpPr/>
          <p:nvPr/>
        </p:nvSpPr>
        <p:spPr>
          <a:xfrm>
            <a:off x="274319" y="3648455"/>
            <a:ext cx="4206242" cy="1170434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12" name="Shape 15"/>
          <p:cNvSpPr/>
          <p:nvPr/>
        </p:nvSpPr>
        <p:spPr>
          <a:xfrm>
            <a:off x="274320" y="3648455"/>
            <a:ext cx="201169" cy="1170434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13" name="Text 16"/>
          <p:cNvSpPr txBox="1"/>
          <p:nvPr/>
        </p:nvSpPr>
        <p:spPr>
          <a:xfrm>
            <a:off x="603503" y="3821483"/>
            <a:ext cx="301752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Use of Theory &amp; Evidence</a:t>
            </a:r>
          </a:p>
        </p:txBody>
      </p:sp>
      <p:sp>
        <p:nvSpPr>
          <p:cNvPr id="214" name="Shape 17"/>
          <p:cNvSpPr/>
          <p:nvPr/>
        </p:nvSpPr>
        <p:spPr>
          <a:xfrm>
            <a:off x="3657600" y="3758184"/>
            <a:ext cx="685800" cy="256033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15" name="Text 18"/>
          <p:cNvSpPr txBox="1"/>
          <p:nvPr/>
        </p:nvSpPr>
        <p:spPr>
          <a:xfrm>
            <a:off x="3657600" y="3813556"/>
            <a:ext cx="685800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900">
                <a:solidFill>
                  <a:srgbClr val="0D3320"/>
                </a:solidFill>
              </a:defRPr>
            </a:lvl1pPr>
          </a:lstStyle>
          <a:p>
            <a:pPr/>
            <a:r>
              <a:t>High</a:t>
            </a:r>
          </a:p>
        </p:txBody>
      </p:sp>
      <p:sp>
        <p:nvSpPr>
          <p:cNvPr id="216" name="Text 19"/>
          <p:cNvSpPr txBox="1"/>
          <p:nvPr/>
        </p:nvSpPr>
        <p:spPr>
          <a:xfrm>
            <a:off x="603503" y="4285156"/>
            <a:ext cx="3749042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Are academic models and CIPD frameworks correctly applied? Is there a strong evidence base with appropriate referencing?</a:t>
            </a:r>
          </a:p>
        </p:txBody>
      </p:sp>
      <p:sp>
        <p:nvSpPr>
          <p:cNvPr id="217" name="Shape 20"/>
          <p:cNvSpPr/>
          <p:nvPr/>
        </p:nvSpPr>
        <p:spPr>
          <a:xfrm>
            <a:off x="4754879" y="1051560"/>
            <a:ext cx="4206241" cy="1170433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18" name="Shape 21"/>
          <p:cNvSpPr/>
          <p:nvPr/>
        </p:nvSpPr>
        <p:spPr>
          <a:xfrm>
            <a:off x="4754879" y="1051560"/>
            <a:ext cx="201169" cy="1170433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19" name="Text 22"/>
          <p:cNvSpPr txBox="1"/>
          <p:nvPr/>
        </p:nvSpPr>
        <p:spPr>
          <a:xfrm>
            <a:off x="5084064" y="1224587"/>
            <a:ext cx="30175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Critical Analysis</a:t>
            </a:r>
          </a:p>
        </p:txBody>
      </p:sp>
      <p:sp>
        <p:nvSpPr>
          <p:cNvPr id="220" name="Shape 23"/>
          <p:cNvSpPr/>
          <p:nvPr/>
        </p:nvSpPr>
        <p:spPr>
          <a:xfrm>
            <a:off x="8138159" y="1161288"/>
            <a:ext cx="685801" cy="256033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21" name="Text 24"/>
          <p:cNvSpPr txBox="1"/>
          <p:nvPr/>
        </p:nvSpPr>
        <p:spPr>
          <a:xfrm>
            <a:off x="8138159" y="1216660"/>
            <a:ext cx="68580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900">
                <a:solidFill>
                  <a:srgbClr val="0D3320"/>
                </a:solidFill>
              </a:defRPr>
            </a:lvl1pPr>
          </a:lstStyle>
          <a:p>
            <a:pPr/>
            <a:r>
              <a:t>High</a:t>
            </a:r>
          </a:p>
        </p:txBody>
      </p:sp>
      <p:sp>
        <p:nvSpPr>
          <p:cNvPr id="222" name="Text 25"/>
          <p:cNvSpPr txBox="1"/>
          <p:nvPr/>
        </p:nvSpPr>
        <p:spPr>
          <a:xfrm>
            <a:off x="5084064" y="1688260"/>
            <a:ext cx="3749041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Do you identify tensions, risks, and trade-offs? Is the argument nuanced and balanced?</a:t>
            </a:r>
          </a:p>
        </p:txBody>
      </p:sp>
      <p:sp>
        <p:nvSpPr>
          <p:cNvPr id="223" name="Shape 26"/>
          <p:cNvSpPr/>
          <p:nvPr/>
        </p:nvSpPr>
        <p:spPr>
          <a:xfrm>
            <a:off x="4754879" y="2350007"/>
            <a:ext cx="4206241" cy="1170433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24" name="Shape 27"/>
          <p:cNvSpPr/>
          <p:nvPr/>
        </p:nvSpPr>
        <p:spPr>
          <a:xfrm>
            <a:off x="4754879" y="2350007"/>
            <a:ext cx="201169" cy="1170433"/>
          </a:xfrm>
          <a:prstGeom prst="rect">
            <a:avLst/>
          </a:prstGeom>
          <a:solidFill>
            <a:srgbClr val="4A9B6A"/>
          </a:solidFill>
          <a:ln w="12700">
            <a:solidFill>
              <a:srgbClr val="4A9B6A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25" name="Text 28"/>
          <p:cNvSpPr txBox="1"/>
          <p:nvPr/>
        </p:nvSpPr>
        <p:spPr>
          <a:xfrm>
            <a:off x="5084064" y="2523035"/>
            <a:ext cx="30175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Practical Application</a:t>
            </a:r>
          </a:p>
        </p:txBody>
      </p:sp>
      <p:sp>
        <p:nvSpPr>
          <p:cNvPr id="226" name="Shape 29"/>
          <p:cNvSpPr/>
          <p:nvPr/>
        </p:nvSpPr>
        <p:spPr>
          <a:xfrm>
            <a:off x="8138159" y="2459735"/>
            <a:ext cx="685801" cy="256033"/>
          </a:xfrm>
          <a:prstGeom prst="rect">
            <a:avLst/>
          </a:prstGeom>
          <a:solidFill>
            <a:srgbClr val="B8C8C0"/>
          </a:solidFill>
          <a:ln w="12700">
            <a:solidFill>
              <a:srgbClr val="B8C8C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27" name="Text 30"/>
          <p:cNvSpPr txBox="1"/>
          <p:nvPr/>
        </p:nvSpPr>
        <p:spPr>
          <a:xfrm>
            <a:off x="8138159" y="2515107"/>
            <a:ext cx="68580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900">
                <a:solidFill>
                  <a:srgbClr val="FFFFFF"/>
                </a:solidFill>
              </a:defRPr>
            </a:lvl1pPr>
          </a:lstStyle>
          <a:p>
            <a:pPr/>
            <a:r>
              <a:t>Medium</a:t>
            </a:r>
          </a:p>
        </p:txBody>
      </p:sp>
      <p:sp>
        <p:nvSpPr>
          <p:cNvPr id="228" name="Text 31"/>
          <p:cNvSpPr txBox="1"/>
          <p:nvPr/>
        </p:nvSpPr>
        <p:spPr>
          <a:xfrm>
            <a:off x="5084064" y="2986708"/>
            <a:ext cx="3749041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Are recommendations realistic and implementable for your specific organisation?</a:t>
            </a:r>
          </a:p>
        </p:txBody>
      </p:sp>
      <p:sp>
        <p:nvSpPr>
          <p:cNvPr id="229" name="Shape 32"/>
          <p:cNvSpPr/>
          <p:nvPr/>
        </p:nvSpPr>
        <p:spPr>
          <a:xfrm>
            <a:off x="4754879" y="3648455"/>
            <a:ext cx="4206241" cy="1170434"/>
          </a:xfrm>
          <a:prstGeom prst="rect">
            <a:avLst/>
          </a:prstGeom>
          <a:solidFill>
            <a:srgbClr val="D6EEE1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30" name="Shape 33"/>
          <p:cNvSpPr/>
          <p:nvPr/>
        </p:nvSpPr>
        <p:spPr>
          <a:xfrm>
            <a:off x="4754879" y="3648455"/>
            <a:ext cx="201169" cy="1170434"/>
          </a:xfrm>
          <a:prstGeom prst="rect">
            <a:avLst/>
          </a:prstGeom>
          <a:solidFill>
            <a:srgbClr val="4A9B6A"/>
          </a:solidFill>
          <a:ln w="12700">
            <a:solidFill>
              <a:srgbClr val="4A9B6A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31" name="Text 34"/>
          <p:cNvSpPr txBox="1"/>
          <p:nvPr/>
        </p:nvSpPr>
        <p:spPr>
          <a:xfrm>
            <a:off x="5084064" y="3821483"/>
            <a:ext cx="30175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A5C38"/>
                </a:solidFill>
              </a:defRPr>
            </a:lvl1pPr>
          </a:lstStyle>
          <a:p>
            <a:pPr/>
            <a:r>
              <a:t>Structure &amp; Academic Presentation</a:t>
            </a:r>
          </a:p>
        </p:txBody>
      </p:sp>
      <p:sp>
        <p:nvSpPr>
          <p:cNvPr id="232" name="Shape 35"/>
          <p:cNvSpPr/>
          <p:nvPr/>
        </p:nvSpPr>
        <p:spPr>
          <a:xfrm>
            <a:off x="8138159" y="3758184"/>
            <a:ext cx="685801" cy="256033"/>
          </a:xfrm>
          <a:prstGeom prst="rect">
            <a:avLst/>
          </a:prstGeom>
          <a:solidFill>
            <a:srgbClr val="B8C8C0"/>
          </a:solidFill>
          <a:ln w="12700">
            <a:solidFill>
              <a:srgbClr val="B8C8C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33" name="Text 36"/>
          <p:cNvSpPr txBox="1"/>
          <p:nvPr/>
        </p:nvSpPr>
        <p:spPr>
          <a:xfrm>
            <a:off x="8138159" y="3813556"/>
            <a:ext cx="685801" cy="127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900">
                <a:solidFill>
                  <a:srgbClr val="FFFFFF"/>
                </a:solidFill>
              </a:defRPr>
            </a:lvl1pPr>
          </a:lstStyle>
          <a:p>
            <a:pPr/>
            <a:r>
              <a:t>Medium</a:t>
            </a:r>
          </a:p>
        </p:txBody>
      </p:sp>
      <p:sp>
        <p:nvSpPr>
          <p:cNvPr id="234" name="Text 37"/>
          <p:cNvSpPr txBox="1"/>
          <p:nvPr/>
        </p:nvSpPr>
        <p:spPr>
          <a:xfrm>
            <a:off x="5084064" y="4285156"/>
            <a:ext cx="3749041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Is the report well-structured, correctly referenced (Harvard), within the word limit, and professionally written?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1A5C3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Text 0"/>
          <p:cNvSpPr txBox="1"/>
          <p:nvPr/>
        </p:nvSpPr>
        <p:spPr>
          <a:xfrm>
            <a:off x="365759" y="284988"/>
            <a:ext cx="8412482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Common Pitfalls  —  and How to Avoid Them</a:t>
            </a:r>
          </a:p>
        </p:txBody>
      </p:sp>
      <p:sp>
        <p:nvSpPr>
          <p:cNvPr id="237" name="Shape 1"/>
          <p:cNvSpPr/>
          <p:nvPr/>
        </p:nvSpPr>
        <p:spPr>
          <a:xfrm>
            <a:off x="365759" y="804672"/>
            <a:ext cx="8412482" cy="36577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38" name="Shape 2"/>
          <p:cNvSpPr/>
          <p:nvPr/>
        </p:nvSpPr>
        <p:spPr>
          <a:xfrm>
            <a:off x="274319" y="960119"/>
            <a:ext cx="1965962" cy="1188721"/>
          </a:xfrm>
          <a:prstGeom prst="rect">
            <a:avLst/>
          </a:prstGeom>
          <a:solidFill>
            <a:srgbClr val="8B2020"/>
          </a:solidFill>
          <a:ln w="12700">
            <a:solidFill>
              <a:srgbClr val="8B202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39" name="Text 3"/>
          <p:cNvSpPr txBox="1"/>
          <p:nvPr/>
        </p:nvSpPr>
        <p:spPr>
          <a:xfrm>
            <a:off x="365760" y="1485944"/>
            <a:ext cx="1783079" cy="1370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✗  Describing how AI works</a:t>
            </a:r>
          </a:p>
        </p:txBody>
      </p:sp>
      <p:sp>
        <p:nvSpPr>
          <p:cNvPr id="240" name="Shape 4"/>
          <p:cNvSpPr/>
          <p:nvPr/>
        </p:nvSpPr>
        <p:spPr>
          <a:xfrm>
            <a:off x="2286000" y="960119"/>
            <a:ext cx="2240280" cy="1188721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41" name="Text 5"/>
          <p:cNvSpPr txBox="1"/>
          <p:nvPr/>
        </p:nvSpPr>
        <p:spPr>
          <a:xfrm>
            <a:off x="2377439" y="1310699"/>
            <a:ext cx="2103121" cy="4875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/>
            <a:r>
              <a:t>✓  Focus on the leadership, HR, and people challenges of adopting AI — not the technology itself</a:t>
            </a:r>
          </a:p>
        </p:txBody>
      </p:sp>
      <p:sp>
        <p:nvSpPr>
          <p:cNvPr id="242" name="Shape 6"/>
          <p:cNvSpPr/>
          <p:nvPr/>
        </p:nvSpPr>
        <p:spPr>
          <a:xfrm>
            <a:off x="274319" y="2313432"/>
            <a:ext cx="1965962" cy="1188721"/>
          </a:xfrm>
          <a:prstGeom prst="rect">
            <a:avLst/>
          </a:prstGeom>
          <a:solidFill>
            <a:srgbClr val="8B2020"/>
          </a:solidFill>
          <a:ln w="12700">
            <a:solidFill>
              <a:srgbClr val="8B202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43" name="Text 7"/>
          <p:cNvSpPr txBox="1"/>
          <p:nvPr/>
        </p:nvSpPr>
        <p:spPr>
          <a:xfrm>
            <a:off x="365760" y="2839256"/>
            <a:ext cx="1783079" cy="1370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✗  Superficial or generic plan</a:t>
            </a:r>
          </a:p>
        </p:txBody>
      </p:sp>
      <p:sp>
        <p:nvSpPr>
          <p:cNvPr id="244" name="Shape 8"/>
          <p:cNvSpPr/>
          <p:nvPr/>
        </p:nvSpPr>
        <p:spPr>
          <a:xfrm>
            <a:off x="2286000" y="2313432"/>
            <a:ext cx="2240280" cy="1188721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45" name="Text 9"/>
          <p:cNvSpPr txBox="1"/>
          <p:nvPr/>
        </p:nvSpPr>
        <p:spPr>
          <a:xfrm>
            <a:off x="2377439" y="2664011"/>
            <a:ext cx="2103121" cy="4875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/>
            <a:r>
              <a:t>✓  Ground your plan in your specific organisation — its sector, size, culture, and strategic challenges</a:t>
            </a:r>
          </a:p>
        </p:txBody>
      </p:sp>
      <p:sp>
        <p:nvSpPr>
          <p:cNvPr id="246" name="Shape 10"/>
          <p:cNvSpPr/>
          <p:nvPr/>
        </p:nvSpPr>
        <p:spPr>
          <a:xfrm>
            <a:off x="274319" y="3666744"/>
            <a:ext cx="1965962" cy="1188721"/>
          </a:xfrm>
          <a:prstGeom prst="rect">
            <a:avLst/>
          </a:prstGeom>
          <a:solidFill>
            <a:srgbClr val="8B2020"/>
          </a:solidFill>
          <a:ln w="12700">
            <a:solidFill>
              <a:srgbClr val="8B202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47" name="Text 11"/>
          <p:cNvSpPr txBox="1"/>
          <p:nvPr/>
        </p:nvSpPr>
        <p:spPr>
          <a:xfrm>
            <a:off x="365760" y="4192568"/>
            <a:ext cx="1783079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✗  Neglecting ethics</a:t>
            </a:r>
          </a:p>
        </p:txBody>
      </p:sp>
      <p:sp>
        <p:nvSpPr>
          <p:cNvPr id="248" name="Shape 12"/>
          <p:cNvSpPr/>
          <p:nvPr/>
        </p:nvSpPr>
        <p:spPr>
          <a:xfrm>
            <a:off x="2286000" y="3666744"/>
            <a:ext cx="2240280" cy="1188721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49" name="Text 13"/>
          <p:cNvSpPr txBox="1"/>
          <p:nvPr/>
        </p:nvSpPr>
        <p:spPr>
          <a:xfrm>
            <a:off x="2377439" y="4017323"/>
            <a:ext cx="2103121" cy="4875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/>
            <a:r>
              <a:t>✓  Embed ethical and responsible AI considerations throughout — not as a bolt-on afterthought</a:t>
            </a:r>
          </a:p>
        </p:txBody>
      </p:sp>
      <p:sp>
        <p:nvSpPr>
          <p:cNvPr id="250" name="Shape 14"/>
          <p:cNvSpPr/>
          <p:nvPr/>
        </p:nvSpPr>
        <p:spPr>
          <a:xfrm>
            <a:off x="4754879" y="960119"/>
            <a:ext cx="1965961" cy="1188721"/>
          </a:xfrm>
          <a:prstGeom prst="rect">
            <a:avLst/>
          </a:prstGeom>
          <a:solidFill>
            <a:srgbClr val="8B2020"/>
          </a:solidFill>
          <a:ln w="12700">
            <a:solidFill>
              <a:srgbClr val="8B202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1" name="Text 15"/>
          <p:cNvSpPr txBox="1"/>
          <p:nvPr/>
        </p:nvSpPr>
        <p:spPr>
          <a:xfrm>
            <a:off x="4846320" y="1485944"/>
            <a:ext cx="1783080" cy="1370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✗  Theory without application</a:t>
            </a:r>
          </a:p>
        </p:txBody>
      </p:sp>
      <p:sp>
        <p:nvSpPr>
          <p:cNvPr id="252" name="Shape 16"/>
          <p:cNvSpPr/>
          <p:nvPr/>
        </p:nvSpPr>
        <p:spPr>
          <a:xfrm>
            <a:off x="6766559" y="960119"/>
            <a:ext cx="2240281" cy="1188721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3" name="Text 17"/>
          <p:cNvSpPr txBox="1"/>
          <p:nvPr/>
        </p:nvSpPr>
        <p:spPr>
          <a:xfrm>
            <a:off x="6857999" y="1310699"/>
            <a:ext cx="2103122" cy="4875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/>
            <a:r>
              <a:t>✓  Apply HR and leadership models to your context — don't just describe them in the abstract</a:t>
            </a:r>
          </a:p>
        </p:txBody>
      </p:sp>
      <p:sp>
        <p:nvSpPr>
          <p:cNvPr id="254" name="Shape 18"/>
          <p:cNvSpPr/>
          <p:nvPr/>
        </p:nvSpPr>
        <p:spPr>
          <a:xfrm>
            <a:off x="4754879" y="2313432"/>
            <a:ext cx="1965961" cy="1188721"/>
          </a:xfrm>
          <a:prstGeom prst="rect">
            <a:avLst/>
          </a:prstGeom>
          <a:solidFill>
            <a:srgbClr val="8B2020"/>
          </a:solidFill>
          <a:ln w="12700">
            <a:solidFill>
              <a:srgbClr val="8B202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5" name="Text 19"/>
          <p:cNvSpPr txBox="1"/>
          <p:nvPr/>
        </p:nvSpPr>
        <p:spPr>
          <a:xfrm>
            <a:off x="4846320" y="2839256"/>
            <a:ext cx="1783080" cy="1370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✗  Ignoring the word count</a:t>
            </a:r>
          </a:p>
        </p:txBody>
      </p:sp>
      <p:sp>
        <p:nvSpPr>
          <p:cNvPr id="256" name="Shape 20"/>
          <p:cNvSpPr/>
          <p:nvPr/>
        </p:nvSpPr>
        <p:spPr>
          <a:xfrm>
            <a:off x="6766559" y="2313432"/>
            <a:ext cx="2240281" cy="1188721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7" name="Text 21"/>
          <p:cNvSpPr txBox="1"/>
          <p:nvPr/>
        </p:nvSpPr>
        <p:spPr>
          <a:xfrm>
            <a:off x="6857999" y="2664011"/>
            <a:ext cx="2103122" cy="48756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/>
            <a:r>
              <a:t>✓  Plan each section's word budget in advance. Be disciplined — concise academic writing is a skill</a:t>
            </a:r>
          </a:p>
        </p:txBody>
      </p:sp>
      <p:sp>
        <p:nvSpPr>
          <p:cNvPr id="258" name="Shape 22"/>
          <p:cNvSpPr/>
          <p:nvPr/>
        </p:nvSpPr>
        <p:spPr>
          <a:xfrm>
            <a:off x="4754879" y="3666744"/>
            <a:ext cx="1965961" cy="1188721"/>
          </a:xfrm>
          <a:prstGeom prst="rect">
            <a:avLst/>
          </a:prstGeom>
          <a:solidFill>
            <a:srgbClr val="8B2020"/>
          </a:solidFill>
          <a:ln w="12700">
            <a:solidFill>
              <a:srgbClr val="8B2020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9" name="Text 23"/>
          <p:cNvSpPr txBox="1"/>
          <p:nvPr/>
        </p:nvSpPr>
        <p:spPr>
          <a:xfrm>
            <a:off x="4846320" y="4192568"/>
            <a:ext cx="1783080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000">
                <a:solidFill>
                  <a:srgbClr val="FFFFFF"/>
                </a:solidFill>
              </a:defRPr>
            </a:lvl1pPr>
          </a:lstStyle>
          <a:p>
            <a:pPr/>
            <a:r>
              <a:t>✗  Weak referencing</a:t>
            </a:r>
          </a:p>
        </p:txBody>
      </p:sp>
      <p:sp>
        <p:nvSpPr>
          <p:cNvPr id="260" name="Shape 24"/>
          <p:cNvSpPr/>
          <p:nvPr/>
        </p:nvSpPr>
        <p:spPr>
          <a:xfrm>
            <a:off x="6766559" y="3666744"/>
            <a:ext cx="2240281" cy="1188721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61" name="Text 25"/>
          <p:cNvSpPr txBox="1"/>
          <p:nvPr/>
        </p:nvSpPr>
        <p:spPr>
          <a:xfrm>
            <a:off x="6857999" y="4017323"/>
            <a:ext cx="2103122" cy="4875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/>
            <a:r>
              <a:t>✓  Use CIPD reports, government publications, AND academic journal articles — not just websites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6EE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2E7D52"/>
          </a:solidFill>
          <a:ln w="12700">
            <a:solidFill>
              <a:srgbClr val="2E7D52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64" name="Text 1"/>
          <p:cNvSpPr txBox="1"/>
          <p:nvPr/>
        </p:nvSpPr>
        <p:spPr>
          <a:xfrm>
            <a:off x="365759" y="275843"/>
            <a:ext cx="8229601" cy="381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Key Sources &amp; Your Next Steps</a:t>
            </a:r>
          </a:p>
        </p:txBody>
      </p:sp>
      <p:sp>
        <p:nvSpPr>
          <p:cNvPr id="265" name="Shape 2"/>
          <p:cNvSpPr/>
          <p:nvPr/>
        </p:nvSpPr>
        <p:spPr>
          <a:xfrm>
            <a:off x="274319" y="1051560"/>
            <a:ext cx="4023361" cy="3840480"/>
          </a:xfrm>
          <a:prstGeom prst="rect">
            <a:avLst/>
          </a:prstGeom>
          <a:solidFill>
            <a:srgbClr val="FFFFFF"/>
          </a:solidFill>
          <a:ln w="12700">
            <a:solidFill>
              <a:srgbClr val="C8DDD4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66" name="Shape 3"/>
          <p:cNvSpPr/>
          <p:nvPr/>
        </p:nvSpPr>
        <p:spPr>
          <a:xfrm>
            <a:off x="274319" y="1051560"/>
            <a:ext cx="4023361" cy="438913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67" name="Text 4"/>
          <p:cNvSpPr txBox="1"/>
          <p:nvPr/>
        </p:nvSpPr>
        <p:spPr>
          <a:xfrm>
            <a:off x="411479" y="1173987"/>
            <a:ext cx="3749042" cy="20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Essential Reading</a:t>
            </a:r>
          </a:p>
        </p:txBody>
      </p:sp>
      <p:sp>
        <p:nvSpPr>
          <p:cNvPr id="268" name="Text 5"/>
          <p:cNvSpPr txBox="1"/>
          <p:nvPr/>
        </p:nvSpPr>
        <p:spPr>
          <a:xfrm>
            <a:off x="457200" y="1697658"/>
            <a:ext cx="365760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CIPD (2025) People Profession and AI — cipd.org</a:t>
            </a:r>
          </a:p>
        </p:txBody>
      </p:sp>
      <p:sp>
        <p:nvSpPr>
          <p:cNvPr id="269" name="Text 6"/>
          <p:cNvSpPr txBox="1"/>
          <p:nvPr/>
        </p:nvSpPr>
        <p:spPr>
          <a:xfrm>
            <a:off x="457200" y="2099994"/>
            <a:ext cx="365760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CIPD Labour Market Outlook, Autumn 2023 — cipd.org</a:t>
            </a:r>
          </a:p>
        </p:txBody>
      </p:sp>
      <p:sp>
        <p:nvSpPr>
          <p:cNvPr id="270" name="Text 7"/>
          <p:cNvSpPr txBox="1"/>
          <p:nvPr/>
        </p:nvSpPr>
        <p:spPr>
          <a:xfrm>
            <a:off x="457200" y="2419780"/>
            <a:ext cx="3657600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UK Government AI Opportunities Action Plan, Jan 2025 — gov.uk</a:t>
            </a:r>
          </a:p>
        </p:txBody>
      </p:sp>
      <p:sp>
        <p:nvSpPr>
          <p:cNvPr id="271" name="Text 8"/>
          <p:cNvSpPr txBox="1"/>
          <p:nvPr/>
        </p:nvSpPr>
        <p:spPr>
          <a:xfrm>
            <a:off x="457200" y="2904666"/>
            <a:ext cx="365760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Ulrich, D. et al. — HR from the Outside In (strategic HR)</a:t>
            </a:r>
          </a:p>
        </p:txBody>
      </p:sp>
      <p:sp>
        <p:nvSpPr>
          <p:cNvPr id="272" name="Text 9"/>
          <p:cNvSpPr txBox="1"/>
          <p:nvPr/>
        </p:nvSpPr>
        <p:spPr>
          <a:xfrm>
            <a:off x="457200" y="3224452"/>
            <a:ext cx="3657600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Boudreau &amp; Jesuthasan — Work Without Jobs (job redesign)</a:t>
            </a:r>
          </a:p>
        </p:txBody>
      </p:sp>
      <p:sp>
        <p:nvSpPr>
          <p:cNvPr id="273" name="Text 10"/>
          <p:cNvSpPr txBox="1"/>
          <p:nvPr/>
        </p:nvSpPr>
        <p:spPr>
          <a:xfrm>
            <a:off x="457200" y="3626787"/>
            <a:ext cx="3657600" cy="299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Chartered Management Institute — AI &amp; Leadership resources</a:t>
            </a:r>
          </a:p>
        </p:txBody>
      </p:sp>
      <p:sp>
        <p:nvSpPr>
          <p:cNvPr id="274" name="Text 11"/>
          <p:cNvSpPr txBox="1"/>
          <p:nvPr/>
        </p:nvSpPr>
        <p:spPr>
          <a:xfrm>
            <a:off x="457200" y="4111674"/>
            <a:ext cx="3657600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MIT Sloan Management Review — AI &amp; the future of work</a:t>
            </a:r>
          </a:p>
        </p:txBody>
      </p:sp>
      <p:sp>
        <p:nvSpPr>
          <p:cNvPr id="275" name="Text 12"/>
          <p:cNvSpPr txBox="1"/>
          <p:nvPr/>
        </p:nvSpPr>
        <p:spPr>
          <a:xfrm>
            <a:off x="457200" y="4431460"/>
            <a:ext cx="3657600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marL="342900" indent="-342900">
              <a:buSzPct val="100000"/>
              <a:buChar char="•"/>
              <a:defRPr sz="1100">
                <a:solidFill>
                  <a:srgbClr val="0D3320"/>
                </a:solidFill>
              </a:defRPr>
            </a:lvl1pPr>
          </a:lstStyle>
          <a:p>
            <a:pPr/>
            <a:r>
              <a:t>Academic journals: IJHRM, Human Resource Management, HRMJ</a:t>
            </a:r>
          </a:p>
        </p:txBody>
      </p:sp>
      <p:sp>
        <p:nvSpPr>
          <p:cNvPr id="276" name="Shape 13"/>
          <p:cNvSpPr/>
          <p:nvPr/>
        </p:nvSpPr>
        <p:spPr>
          <a:xfrm>
            <a:off x="4572000" y="1051560"/>
            <a:ext cx="4297680" cy="3840480"/>
          </a:xfrm>
          <a:prstGeom prst="rect">
            <a:avLst/>
          </a:prstGeom>
          <a:solidFill>
            <a:srgbClr val="1A5C38"/>
          </a:solidFill>
          <a:ln w="12700">
            <a:solidFill>
              <a:srgbClr val="1A5C38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77" name="Text 14"/>
          <p:cNvSpPr txBox="1"/>
          <p:nvPr/>
        </p:nvSpPr>
        <p:spPr>
          <a:xfrm>
            <a:off x="4709159" y="1251712"/>
            <a:ext cx="3931921" cy="203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400">
                <a:solidFill>
                  <a:srgbClr val="C8A84B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Your Action Checklist</a:t>
            </a:r>
          </a:p>
        </p:txBody>
      </p:sp>
      <p:sp>
        <p:nvSpPr>
          <p:cNvPr id="278" name="Shape 15"/>
          <p:cNvSpPr/>
          <p:nvPr/>
        </p:nvSpPr>
        <p:spPr>
          <a:xfrm>
            <a:off x="4709159" y="1618488"/>
            <a:ext cx="320041" cy="320041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79" name="Text 16"/>
          <p:cNvSpPr txBox="1"/>
          <p:nvPr/>
        </p:nvSpPr>
        <p:spPr>
          <a:xfrm>
            <a:off x="4709159" y="1711374"/>
            <a:ext cx="320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1</a:t>
            </a:r>
          </a:p>
        </p:txBody>
      </p:sp>
      <p:sp>
        <p:nvSpPr>
          <p:cNvPr id="280" name="Text 17"/>
          <p:cNvSpPr txBox="1"/>
          <p:nvPr/>
        </p:nvSpPr>
        <p:spPr>
          <a:xfrm>
            <a:off x="5102352" y="1743378"/>
            <a:ext cx="361188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Choose your organisation — pick one you know</a:t>
            </a:r>
          </a:p>
        </p:txBody>
      </p:sp>
      <p:sp>
        <p:nvSpPr>
          <p:cNvPr id="281" name="Shape 18"/>
          <p:cNvSpPr/>
          <p:nvPr/>
        </p:nvSpPr>
        <p:spPr>
          <a:xfrm>
            <a:off x="4709159" y="2020823"/>
            <a:ext cx="320041" cy="320041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82" name="Text 19"/>
          <p:cNvSpPr txBox="1"/>
          <p:nvPr/>
        </p:nvSpPr>
        <p:spPr>
          <a:xfrm>
            <a:off x="4709159" y="2113710"/>
            <a:ext cx="320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2</a:t>
            </a:r>
          </a:p>
        </p:txBody>
      </p:sp>
      <p:sp>
        <p:nvSpPr>
          <p:cNvPr id="283" name="Text 20"/>
          <p:cNvSpPr txBox="1"/>
          <p:nvPr/>
        </p:nvSpPr>
        <p:spPr>
          <a:xfrm>
            <a:off x="5102352" y="2145714"/>
            <a:ext cx="361188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Gather background: annual reports, HR strategy, news</a:t>
            </a:r>
          </a:p>
        </p:txBody>
      </p:sp>
      <p:sp>
        <p:nvSpPr>
          <p:cNvPr id="284" name="Shape 21"/>
          <p:cNvSpPr/>
          <p:nvPr/>
        </p:nvSpPr>
        <p:spPr>
          <a:xfrm>
            <a:off x="4709159" y="2423160"/>
            <a:ext cx="320041" cy="320041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85" name="Text 22"/>
          <p:cNvSpPr txBox="1"/>
          <p:nvPr/>
        </p:nvSpPr>
        <p:spPr>
          <a:xfrm>
            <a:off x="4709159" y="2516046"/>
            <a:ext cx="320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3</a:t>
            </a:r>
          </a:p>
        </p:txBody>
      </p:sp>
      <p:sp>
        <p:nvSpPr>
          <p:cNvPr id="286" name="Text 23"/>
          <p:cNvSpPr txBox="1"/>
          <p:nvPr/>
        </p:nvSpPr>
        <p:spPr>
          <a:xfrm>
            <a:off x="5102352" y="2548050"/>
            <a:ext cx="361188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Read the CIPD (2025) AI &amp; people profession report</a:t>
            </a:r>
          </a:p>
        </p:txBody>
      </p:sp>
      <p:sp>
        <p:nvSpPr>
          <p:cNvPr id="287" name="Shape 24"/>
          <p:cNvSpPr/>
          <p:nvPr/>
        </p:nvSpPr>
        <p:spPr>
          <a:xfrm>
            <a:off x="4709159" y="2825495"/>
            <a:ext cx="320041" cy="320041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88" name="Text 25"/>
          <p:cNvSpPr txBox="1"/>
          <p:nvPr/>
        </p:nvSpPr>
        <p:spPr>
          <a:xfrm>
            <a:off x="4709159" y="2918382"/>
            <a:ext cx="320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4</a:t>
            </a:r>
          </a:p>
        </p:txBody>
      </p:sp>
      <p:sp>
        <p:nvSpPr>
          <p:cNvPr id="289" name="Text 26"/>
          <p:cNvSpPr txBox="1"/>
          <p:nvPr/>
        </p:nvSpPr>
        <p:spPr>
          <a:xfrm>
            <a:off x="5102352" y="2950386"/>
            <a:ext cx="361188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Map your report structure against the word budget</a:t>
            </a:r>
          </a:p>
        </p:txBody>
      </p:sp>
      <p:sp>
        <p:nvSpPr>
          <p:cNvPr id="290" name="Shape 27"/>
          <p:cNvSpPr/>
          <p:nvPr/>
        </p:nvSpPr>
        <p:spPr>
          <a:xfrm>
            <a:off x="4709159" y="3227832"/>
            <a:ext cx="320041" cy="320041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91" name="Text 28"/>
          <p:cNvSpPr txBox="1"/>
          <p:nvPr/>
        </p:nvSpPr>
        <p:spPr>
          <a:xfrm>
            <a:off x="4709159" y="3320718"/>
            <a:ext cx="320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5</a:t>
            </a:r>
          </a:p>
        </p:txBody>
      </p:sp>
      <p:sp>
        <p:nvSpPr>
          <p:cNvPr id="292" name="Text 29"/>
          <p:cNvSpPr txBox="1"/>
          <p:nvPr/>
        </p:nvSpPr>
        <p:spPr>
          <a:xfrm>
            <a:off x="5102352" y="3352722"/>
            <a:ext cx="361188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Decide your presentation aspect early — build depth</a:t>
            </a:r>
          </a:p>
        </p:txBody>
      </p:sp>
      <p:sp>
        <p:nvSpPr>
          <p:cNvPr id="293" name="Shape 30"/>
          <p:cNvSpPr/>
          <p:nvPr/>
        </p:nvSpPr>
        <p:spPr>
          <a:xfrm>
            <a:off x="4709159" y="3630167"/>
            <a:ext cx="320041" cy="320041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94" name="Text 31"/>
          <p:cNvSpPr txBox="1"/>
          <p:nvPr/>
        </p:nvSpPr>
        <p:spPr>
          <a:xfrm>
            <a:off x="4709159" y="3723054"/>
            <a:ext cx="320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6</a:t>
            </a:r>
          </a:p>
        </p:txBody>
      </p:sp>
      <p:sp>
        <p:nvSpPr>
          <p:cNvPr id="295" name="Text 32"/>
          <p:cNvSpPr txBox="1"/>
          <p:nvPr/>
        </p:nvSpPr>
        <p:spPr>
          <a:xfrm>
            <a:off x="5102352" y="3755058"/>
            <a:ext cx="361188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Apply 2–3 strategic frameworks (e.g. PESTLE, SWP models)</a:t>
            </a:r>
          </a:p>
        </p:txBody>
      </p:sp>
      <p:sp>
        <p:nvSpPr>
          <p:cNvPr id="296" name="Shape 33"/>
          <p:cNvSpPr/>
          <p:nvPr/>
        </p:nvSpPr>
        <p:spPr>
          <a:xfrm>
            <a:off x="4709159" y="4032503"/>
            <a:ext cx="320041" cy="320041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97" name="Text 34"/>
          <p:cNvSpPr txBox="1"/>
          <p:nvPr/>
        </p:nvSpPr>
        <p:spPr>
          <a:xfrm>
            <a:off x="4709159" y="4125389"/>
            <a:ext cx="32004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7</a:t>
            </a:r>
          </a:p>
        </p:txBody>
      </p:sp>
      <p:sp>
        <p:nvSpPr>
          <p:cNvPr id="298" name="Text 35"/>
          <p:cNvSpPr txBox="1"/>
          <p:nvPr/>
        </p:nvSpPr>
        <p:spPr>
          <a:xfrm>
            <a:off x="5102352" y="4157394"/>
            <a:ext cx="361188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Draft, review, check word count, refine argument</a:t>
            </a:r>
          </a:p>
        </p:txBody>
      </p:sp>
      <p:sp>
        <p:nvSpPr>
          <p:cNvPr id="299" name="Shape 36"/>
          <p:cNvSpPr/>
          <p:nvPr/>
        </p:nvSpPr>
        <p:spPr>
          <a:xfrm>
            <a:off x="4709159" y="4434840"/>
            <a:ext cx="320041" cy="320041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00" name="Text 37"/>
          <p:cNvSpPr txBox="1"/>
          <p:nvPr/>
        </p:nvSpPr>
        <p:spPr>
          <a:xfrm>
            <a:off x="4709159" y="4527726"/>
            <a:ext cx="32004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1A5C38"/>
                </a:solidFill>
              </a:defRPr>
            </a:lvl1pPr>
          </a:lstStyle>
          <a:p>
            <a:pPr/>
            <a:r>
              <a:t>8</a:t>
            </a:r>
          </a:p>
        </p:txBody>
      </p:sp>
      <p:sp>
        <p:nvSpPr>
          <p:cNvPr id="301" name="Text 38"/>
          <p:cNvSpPr txBox="1"/>
          <p:nvPr/>
        </p:nvSpPr>
        <p:spPr>
          <a:xfrm>
            <a:off x="5102352" y="4559730"/>
            <a:ext cx="361188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Practise your 15-min presentation out loud — time it!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1A5C3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Shape 0"/>
          <p:cNvSpPr/>
          <p:nvPr/>
        </p:nvSpPr>
        <p:spPr>
          <a:xfrm>
            <a:off x="5943600" y="-731520"/>
            <a:ext cx="5029200" cy="5029201"/>
          </a:xfrm>
          <a:prstGeom prst="ellipse">
            <a:avLst/>
          </a:prstGeom>
          <a:solidFill>
            <a:srgbClr val="2E7D52">
              <a:alpha val="45000"/>
            </a:srgbClr>
          </a:solidFill>
          <a:ln w="12700">
            <a:solidFill>
              <a:srgbClr val="2E7D52">
                <a:alpha val="45000"/>
              </a:srgbClr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04" name="Shape 1"/>
          <p:cNvSpPr/>
          <p:nvPr/>
        </p:nvSpPr>
        <p:spPr>
          <a:xfrm>
            <a:off x="-1371600" y="2926079"/>
            <a:ext cx="3657600" cy="3657601"/>
          </a:xfrm>
          <a:prstGeom prst="ellipse">
            <a:avLst/>
          </a:prstGeom>
          <a:solidFill>
            <a:srgbClr val="2E7D52">
              <a:alpha val="40000"/>
            </a:srgbClr>
          </a:solidFill>
          <a:ln w="12700">
            <a:solidFill>
              <a:srgbClr val="2E7D52">
                <a:alpha val="40000"/>
              </a:srgbClr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05" name="Shape 2"/>
          <p:cNvSpPr/>
          <p:nvPr/>
        </p:nvSpPr>
        <p:spPr>
          <a:xfrm>
            <a:off x="-1" y="0"/>
            <a:ext cx="320042" cy="5143500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06" name="Text 3"/>
          <p:cNvSpPr txBox="1"/>
          <p:nvPr/>
        </p:nvSpPr>
        <p:spPr>
          <a:xfrm>
            <a:off x="594359" y="906780"/>
            <a:ext cx="6400801" cy="609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4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pPr/>
            <a:r>
              <a:t>Good luck!</a:t>
            </a:r>
          </a:p>
        </p:txBody>
      </p:sp>
      <p:sp>
        <p:nvSpPr>
          <p:cNvPr id="307" name="Text 4"/>
          <p:cNvSpPr txBox="1"/>
          <p:nvPr/>
        </p:nvSpPr>
        <p:spPr>
          <a:xfrm>
            <a:off x="594359" y="2009229"/>
            <a:ext cx="6858001" cy="5535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>
              <a:defRPr sz="2000">
                <a:solidFill>
                  <a:srgbClr val="D6EEE1"/>
                </a:solidFill>
              </a:defRPr>
            </a:pPr>
            <a:r>
              <a:t>Remember: this is about people, leadership</a:t>
            </a:r>
          </a:p>
          <a:p>
            <a:pPr>
              <a:defRPr sz="2000">
                <a:solidFill>
                  <a:srgbClr val="D6EEE1"/>
                </a:solidFill>
              </a:defRPr>
            </a:pPr>
            <a:r>
              <a:t>and strategic capability — not technology.</a:t>
            </a:r>
          </a:p>
        </p:txBody>
      </p:sp>
      <p:sp>
        <p:nvSpPr>
          <p:cNvPr id="308" name="Shape 5"/>
          <p:cNvSpPr/>
          <p:nvPr/>
        </p:nvSpPr>
        <p:spPr>
          <a:xfrm>
            <a:off x="594359" y="2926079"/>
            <a:ext cx="5029201" cy="36577"/>
          </a:xfrm>
          <a:prstGeom prst="rect">
            <a:avLst/>
          </a:prstGeom>
          <a:solidFill>
            <a:srgbClr val="C8A84B"/>
          </a:solidFill>
          <a:ln w="12700">
            <a:solidFill>
              <a:srgbClr val="C8A84B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09" name="Text 6"/>
          <p:cNvSpPr txBox="1"/>
          <p:nvPr/>
        </p:nvSpPr>
        <p:spPr>
          <a:xfrm>
            <a:off x="594359" y="3188016"/>
            <a:ext cx="6858001" cy="189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i="1" sz="1400">
                <a:solidFill>
                  <a:srgbClr val="C8A84B"/>
                </a:solidFill>
              </a:defRPr>
            </a:lvl1pPr>
          </a:lstStyle>
          <a:p>
            <a:pPr/>
            <a:r>
              <a:t>Organisation you know  •  People focus throughout</a:t>
            </a:r>
          </a:p>
        </p:txBody>
      </p:sp>
      <p:sp>
        <p:nvSpPr>
          <p:cNvPr id="310" name="Text 7"/>
          <p:cNvSpPr txBox="1"/>
          <p:nvPr/>
        </p:nvSpPr>
        <p:spPr>
          <a:xfrm>
            <a:off x="594359" y="3645216"/>
            <a:ext cx="6858001" cy="189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i="1" sz="1400">
                <a:solidFill>
                  <a:srgbClr val="C8A84B"/>
                </a:solidFill>
              </a:defRPr>
            </a:lvl1pPr>
          </a:lstStyle>
          <a:p>
            <a:pPr/>
            <a:r>
              <a:t>Strong theoretical frameworks  •  Critical analysis</a:t>
            </a:r>
          </a:p>
        </p:txBody>
      </p:sp>
      <p:sp>
        <p:nvSpPr>
          <p:cNvPr id="311" name="Text 8"/>
          <p:cNvSpPr txBox="1"/>
          <p:nvPr/>
        </p:nvSpPr>
        <p:spPr>
          <a:xfrm>
            <a:off x="594359" y="4102416"/>
            <a:ext cx="6858001" cy="189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i="1" sz="1400">
                <a:solidFill>
                  <a:srgbClr val="C8A84B"/>
                </a:solidFill>
              </a:defRPr>
            </a:lvl1pPr>
          </a:lstStyle>
          <a:p>
            <a:pPr/>
            <a:r>
              <a:t>Ethical responsibility  •  2,500 words exactly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