
<file path=[Content_Types].xml><?xml version="1.0" encoding="utf-8"?>
<Types xmlns="http://schemas.openxmlformats.org/package/2006/content-types">
  <Default Extension="jpeg" ContentType="image/jpe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14"/>
  </p:notesMasterIdLst>
  <p:sldIdLst>
    <p:sldId id="282" r:id="rId2"/>
    <p:sldId id="272" r:id="rId3"/>
    <p:sldId id="304" r:id="rId4"/>
    <p:sldId id="294" r:id="rId5"/>
    <p:sldId id="309" r:id="rId6"/>
    <p:sldId id="302" r:id="rId7"/>
    <p:sldId id="295" r:id="rId8"/>
    <p:sldId id="310" r:id="rId9"/>
    <p:sldId id="303" r:id="rId10"/>
    <p:sldId id="306" r:id="rId11"/>
    <p:sldId id="307" r:id="rId12"/>
    <p:sldId id="293" r:id="rId1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024"/>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334" autoAdjust="0"/>
    <p:restoredTop sz="94660" autoAdjust="0"/>
  </p:normalViewPr>
  <p:slideViewPr>
    <p:cSldViewPr>
      <p:cViewPr varScale="1">
        <p:scale>
          <a:sx n="71" d="100"/>
          <a:sy n="71" d="100"/>
        </p:scale>
        <p:origin x="354" y="54"/>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23/03/2020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84784"/>
            <a:ext cx="9144000" cy="5184576"/>
          </a:xfrm>
        </p:spPr>
        <p:txBody>
          <a:bodyPr>
            <a:normAutofit/>
          </a:bodyPr>
          <a:lstStyle/>
          <a:p>
            <a:pPr>
              <a:buNone/>
            </a:pPr>
            <a:r>
              <a:rPr lang="en-GB" dirty="0"/>
              <a:t>	</a:t>
            </a:r>
          </a:p>
        </p:txBody>
      </p:sp>
      <p:sp>
        <p:nvSpPr>
          <p:cNvPr id="2" name="Title 1"/>
          <p:cNvSpPr>
            <a:spLocks noGrp="1"/>
          </p:cNvSpPr>
          <p:nvPr>
            <p:ph type="title"/>
          </p:nvPr>
        </p:nvSpPr>
        <p:spPr>
          <a:xfrm>
            <a:off x="395536" y="260648"/>
            <a:ext cx="8568952" cy="1008112"/>
          </a:xfrm>
        </p:spPr>
        <p:txBody>
          <a:bodyPr/>
          <a:lstStyle/>
          <a:p>
            <a:r>
              <a:rPr lang="en-GB" sz="2800" b="0" dirty="0">
                <a:solidFill>
                  <a:srgbClr val="FFFF00"/>
                </a:solidFill>
                <a:effectLst/>
              </a:rPr>
              <a:t>The enlightenment: the rise of the nuclear family</a:t>
            </a:r>
          </a:p>
        </p:txBody>
      </p:sp>
      <p:sp>
        <p:nvSpPr>
          <p:cNvPr id="4" name="Rectangle 3">
            <a:extLst>
              <a:ext uri="{FF2B5EF4-FFF2-40B4-BE49-F238E27FC236}">
                <a16:creationId xmlns:a16="http://schemas.microsoft.com/office/drawing/2014/main" id="{412C326C-8333-4F76-B057-8A33DB881AD1}"/>
              </a:ext>
            </a:extLst>
          </p:cNvPr>
          <p:cNvSpPr/>
          <p:nvPr/>
        </p:nvSpPr>
        <p:spPr>
          <a:xfrm>
            <a:off x="899592" y="1700808"/>
            <a:ext cx="7344816" cy="3785652"/>
          </a:xfrm>
          <a:prstGeom prst="rect">
            <a:avLst/>
          </a:prstGeom>
        </p:spPr>
        <p:txBody>
          <a:bodyPr wrap="square">
            <a:spAutoFit/>
          </a:bodyPr>
          <a:lstStyle/>
          <a:p>
            <a:r>
              <a:rPr lang="en-GB" sz="2400" dirty="0">
                <a:latin typeface="+mn-lt"/>
              </a:rPr>
              <a:t>early social scientists saw the </a:t>
            </a:r>
            <a:r>
              <a:rPr lang="en-GB" sz="2400" dirty="0">
                <a:solidFill>
                  <a:srgbClr val="FFFF00"/>
                </a:solidFill>
                <a:latin typeface="+mn-lt"/>
              </a:rPr>
              <a:t>modern nuclear family</a:t>
            </a:r>
            <a:r>
              <a:rPr lang="en-GB" sz="2400" dirty="0">
                <a:latin typeface="+mn-lt"/>
              </a:rPr>
              <a:t> and the recognition of childhood as a separate stage of life as indications of having reached the highest level of development and as manifestations of our belief in progress. The family reflected the modern themes of order and regularity, as well as the belief in universal moral principles and values. </a:t>
            </a:r>
            <a:r>
              <a:rPr lang="en-GB" sz="2400" dirty="0">
                <a:solidFill>
                  <a:srgbClr val="FFFF00"/>
                </a:solidFill>
                <a:latin typeface="+mn-lt"/>
              </a:rPr>
              <a:t>Within the interior of the modern family, the child continued to feel overall safe, secure, and protected from the outside world.</a:t>
            </a:r>
            <a:r>
              <a:rPr lang="en-GB" sz="2400" dirty="0">
                <a:latin typeface="+mn-lt"/>
              </a:rPr>
              <a:t> </a:t>
            </a:r>
            <a:r>
              <a:rPr lang="en-GB" sz="2400" dirty="0">
                <a:solidFill>
                  <a:srgbClr val="FFFF00"/>
                </a:solidFill>
                <a:latin typeface="+mn-lt"/>
              </a:rPr>
              <a:t>The parents, from their side, continued to do all they could to protect the child’s innocence.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156777"/>
            <a:ext cx="7903840" cy="1296144"/>
          </a:xfrm>
          <a:solidFill>
            <a:schemeClr val="accent3">
              <a:lumMod val="50000"/>
            </a:schemeClr>
          </a:solidFill>
        </p:spPr>
        <p:txBody>
          <a:bodyPr>
            <a:normAutofit fontScale="90000"/>
          </a:bodyPr>
          <a:lstStyle/>
          <a:p>
            <a:pPr>
              <a:lnSpc>
                <a:spcPct val="100000"/>
              </a:lnSpc>
            </a:pPr>
            <a:r>
              <a:rPr lang="en-GB" sz="3600" dirty="0">
                <a:solidFill>
                  <a:srgbClr val="FFFF00"/>
                </a:solidFill>
                <a:effectLst/>
                <a:latin typeface="Felix Titling" pitchFamily="82" charset="0"/>
              </a:rPr>
              <a:t>Constructing children - &amp; adults- in the bourgeois family   </a:t>
            </a:r>
            <a:endParaRPr lang="en-GB" dirty="0">
              <a:solidFill>
                <a:srgbClr val="FFFF00"/>
              </a:solidFill>
              <a:effectLst/>
              <a:latin typeface="Felix Titling" pitchFamily="82" charset="0"/>
            </a:endParaRPr>
          </a:p>
        </p:txBody>
      </p:sp>
      <p:sp>
        <p:nvSpPr>
          <p:cNvPr id="2" name="Content Placeholder 1"/>
          <p:cNvSpPr>
            <a:spLocks noGrp="1"/>
          </p:cNvSpPr>
          <p:nvPr>
            <p:ph idx="1"/>
          </p:nvPr>
        </p:nvSpPr>
        <p:spPr>
          <a:xfrm>
            <a:off x="366936" y="1700808"/>
            <a:ext cx="8410128" cy="4968552"/>
          </a:xfrm>
        </p:spPr>
        <p:txBody>
          <a:bodyPr>
            <a:normAutofit/>
          </a:bodyPr>
          <a:lstStyle/>
          <a:p>
            <a:pPr marL="18288" indent="0">
              <a:buNone/>
            </a:pPr>
            <a:r>
              <a:rPr lang="en-GB" sz="2300" dirty="0"/>
              <a:t>The romantic mythology encrusting childhood is very much like that used for all racial and gender power moves: </a:t>
            </a:r>
            <a:r>
              <a:rPr lang="en-GB" sz="2300" dirty="0">
                <a:solidFill>
                  <a:srgbClr val="FFFF00"/>
                </a:solidFill>
              </a:rPr>
              <a:t>children, ‘coloureds’ and women are all depicted as naturally carefree, fortunate to be unsuited to the burdens of autonomy and decision-making</a:t>
            </a:r>
            <a:r>
              <a:rPr lang="en-GB" sz="2300" dirty="0"/>
              <a:t>, and better off protected by those in control</a:t>
            </a:r>
          </a:p>
          <a:p>
            <a:pPr marL="18288" indent="0">
              <a:buNone/>
            </a:pPr>
            <a:r>
              <a:rPr lang="en-GB" sz="2200" dirty="0"/>
              <a:t>	</a:t>
            </a:r>
            <a:r>
              <a:rPr lang="en-GB" sz="2000" dirty="0"/>
              <a:t>James Kincaid, </a:t>
            </a:r>
            <a:r>
              <a:rPr lang="en-GB" sz="2000" i="1" dirty="0"/>
              <a:t>Child-Loving: the Erotic Child and  Victorian Culture, </a:t>
            </a:r>
            <a:r>
              <a:rPr lang="en-GB" sz="2000" dirty="0"/>
              <a:t>(London: 	Routledge, 1992) p.64</a:t>
            </a:r>
          </a:p>
          <a:p>
            <a:pPr marL="18288" indent="0">
              <a:buNone/>
            </a:pPr>
            <a:endParaRPr lang="en-GB" sz="1600" dirty="0"/>
          </a:p>
          <a:p>
            <a:pPr marL="18288" indent="0">
              <a:buNone/>
            </a:pPr>
            <a:r>
              <a:rPr lang="en-GB" sz="2300" dirty="0"/>
              <a:t>Charles </a:t>
            </a:r>
            <a:r>
              <a:rPr lang="en-GB" sz="2300" dirty="0" err="1"/>
              <a:t>Ludwidge</a:t>
            </a:r>
            <a:r>
              <a:rPr lang="en-GB" sz="2300" dirty="0"/>
              <a:t> </a:t>
            </a:r>
            <a:r>
              <a:rPr lang="en-GB" sz="2300" dirty="0" err="1"/>
              <a:t>Dodgeson</a:t>
            </a:r>
            <a:r>
              <a:rPr lang="en-GB" sz="2300" dirty="0"/>
              <a:t> [Lewis Carroll] … wrote his classic for children </a:t>
            </a:r>
            <a:r>
              <a:rPr lang="en-GB" sz="2300" dirty="0">
                <a:solidFill>
                  <a:srgbClr val="FFFF00"/>
                </a:solidFill>
              </a:rPr>
              <a:t>on condition that the child remain a little girl, held to him by the act of telling the tale.</a:t>
            </a:r>
          </a:p>
          <a:p>
            <a:pPr marL="18288" indent="0">
              <a:buNone/>
            </a:pPr>
            <a:r>
              <a:rPr lang="en-GB" dirty="0"/>
              <a:t>	</a:t>
            </a:r>
            <a:r>
              <a:rPr lang="en-GB" sz="2000" dirty="0"/>
              <a:t>Jacqueline Rose, </a:t>
            </a:r>
            <a:r>
              <a:rPr lang="en-GB" sz="2000" i="1" dirty="0"/>
              <a:t>The Case of Peter Pan: or, the  Impossibility of Children’s  Fiction</a:t>
            </a:r>
            <a:r>
              <a:rPr lang="en-GB" sz="2000" dirty="0"/>
              <a:t>, 	(London: Macmillan,  1994) p.35. </a:t>
            </a:r>
          </a:p>
          <a:p>
            <a:pPr marL="18288" indent="0">
              <a:buNone/>
            </a:pPr>
            <a:r>
              <a:rPr lang="en-GB" sz="2000" dirty="0"/>
              <a:t>	[THIS IS, OF COURSE, </a:t>
            </a:r>
            <a:r>
              <a:rPr lang="en-GB" sz="2000" dirty="0">
                <a:solidFill>
                  <a:srgbClr val="FFFF00"/>
                </a:solidFill>
              </a:rPr>
              <a:t>STEPHEN’S PROBLEM</a:t>
            </a:r>
            <a:r>
              <a:rPr lang="en-GB" sz="2000" dirty="0"/>
              <a:t>]</a:t>
            </a:r>
            <a:endParaRPr lang="en-GB" dirty="0"/>
          </a:p>
        </p:txBody>
      </p:sp>
    </p:spTree>
    <p:extLst>
      <p:ext uri="{BB962C8B-B14F-4D97-AF65-F5344CB8AC3E}">
        <p14:creationId xmlns:p14="http://schemas.microsoft.com/office/powerpoint/2010/main" val="4236611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005024"/>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96F947-D981-47FD-920E-E03D4262EB8F}"/>
              </a:ext>
            </a:extLst>
          </p:cNvPr>
          <p:cNvSpPr>
            <a:spLocks noGrp="1"/>
          </p:cNvSpPr>
          <p:nvPr>
            <p:ph idx="1"/>
          </p:nvPr>
        </p:nvSpPr>
        <p:spPr>
          <a:xfrm>
            <a:off x="548533" y="1175048"/>
            <a:ext cx="8280920" cy="5805264"/>
          </a:xfrm>
        </p:spPr>
        <p:txBody>
          <a:bodyPr>
            <a:normAutofit/>
          </a:bodyPr>
          <a:lstStyle/>
          <a:p>
            <a:pPr marL="18288" indent="0">
              <a:buNone/>
            </a:pPr>
            <a:r>
              <a:rPr lang="en-GB" sz="2200" dirty="0">
                <a:solidFill>
                  <a:srgbClr val="FFFF00"/>
                </a:solidFill>
                <a:effectLst/>
              </a:rPr>
              <a:t>Subsidizing public transport had long been associated in the minds of both government and the majority of its public with the denial of individual liberty</a:t>
            </a:r>
            <a:r>
              <a:rPr lang="en-GB" sz="2200" dirty="0">
                <a:effectLst/>
              </a:rPr>
              <a:t>.  The various services collapsed twice a day at rush hour when it was quicker, Stephen found, to walk from his flat at Whitehall than to take a taxi.  It was late May, barely nine-thirty, and already the temperature was nudging the eighties.  He strode to Vauxhall Bridge past double and treble files of trapped, throbbing cars, each with its solitary driver.  In tone the pursuit of liberty was more resigned than passionate.  Ringed fingers drummed patiently on the sill of a hot tin roof, white-shirted elbows poked through rolled-down windows.  There were newspapers spread over steering wheels.  </a:t>
            </a:r>
            <a:r>
              <a:rPr lang="en-GB" sz="2200" dirty="0">
                <a:solidFill>
                  <a:srgbClr val="FFFF00"/>
                </a:solidFill>
                <a:effectLst/>
              </a:rPr>
              <a:t>Stephen stepped quickly through the crowds, through layers of car radio blather--jingles, high-energy breakfast DJs, news flashes, traffic "alerts."  </a:t>
            </a:r>
            <a:r>
              <a:rPr lang="en-GB" sz="2200" dirty="0">
                <a:effectLst/>
              </a:rPr>
              <a:t>Those drivers not reading listened stolidly.  The steady forward press of the pavement crowds must have conveyed to them a sense of relative motion, of drifting slowly backwards.</a:t>
            </a:r>
            <a:br>
              <a:rPr lang="en-GB" dirty="0">
                <a:effectLst/>
              </a:rPr>
            </a:br>
            <a:endParaRPr lang="en-GB" dirty="0"/>
          </a:p>
        </p:txBody>
      </p:sp>
      <p:sp>
        <p:nvSpPr>
          <p:cNvPr id="3" name="Title 2">
            <a:extLst>
              <a:ext uri="{FF2B5EF4-FFF2-40B4-BE49-F238E27FC236}">
                <a16:creationId xmlns:a16="http://schemas.microsoft.com/office/drawing/2014/main" id="{31957D69-EC29-407A-AC1D-6DA58EF552D0}"/>
              </a:ext>
            </a:extLst>
          </p:cNvPr>
          <p:cNvSpPr>
            <a:spLocks noGrp="1"/>
          </p:cNvSpPr>
          <p:nvPr>
            <p:ph type="title"/>
          </p:nvPr>
        </p:nvSpPr>
        <p:spPr>
          <a:xfrm>
            <a:off x="323528" y="260648"/>
            <a:ext cx="7543800" cy="914400"/>
          </a:xfrm>
        </p:spPr>
        <p:txBody>
          <a:bodyPr/>
          <a:lstStyle/>
          <a:p>
            <a:r>
              <a:rPr lang="en-GB" sz="2800" dirty="0">
                <a:solidFill>
                  <a:srgbClr val="FFFF00"/>
                </a:solidFill>
              </a:rPr>
              <a:t>Mixture of allusions and genres: the text as knowing fabrication</a:t>
            </a:r>
          </a:p>
        </p:txBody>
      </p:sp>
    </p:spTree>
    <p:extLst>
      <p:ext uri="{BB962C8B-B14F-4D97-AF65-F5344CB8AC3E}">
        <p14:creationId xmlns:p14="http://schemas.microsoft.com/office/powerpoint/2010/main" val="3063881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92696"/>
            <a:ext cx="8809078" cy="5832648"/>
          </a:xfrm>
        </p:spPr>
        <p:txBody>
          <a:bodyPr>
            <a:normAutofit lnSpcReduction="10000"/>
          </a:bodyPr>
          <a:lstStyle/>
          <a:p>
            <a:pPr marL="0" indent="0">
              <a:buNone/>
            </a:pPr>
            <a:r>
              <a:rPr lang="en-GB" sz="2250" dirty="0">
                <a:effectLst/>
              </a:rPr>
              <a:t>The landscape in his latest novel, </a:t>
            </a:r>
            <a:r>
              <a:rPr lang="en-GB" sz="2250" i="1" dirty="0">
                <a:effectLst/>
              </a:rPr>
              <a:t>The Child in Time</a:t>
            </a:r>
            <a:r>
              <a:rPr lang="en-GB" sz="2250" dirty="0">
                <a:effectLst/>
              </a:rPr>
              <a:t>, is also chilly and disturbing. The time, it appears, is the near future: a fight between a Soviet and an American athlete at the recent Olympics has nearly escalated into nuclear war; and in Great Britain, a neo-Thatcher Government has made all sorts of cutbacks, defining its mandate simply ''to keep order, and to defend the state against its enemies.'' Licensed beggars roam the streets of London while former highbrows of the 1960's, having traded their high spirits and idealism for survival, work at cleaning hospital floors and driving taxis. </a:t>
            </a:r>
            <a:r>
              <a:rPr lang="en-GB" sz="2250" dirty="0">
                <a:solidFill>
                  <a:srgbClr val="FFFF00"/>
                </a:solidFill>
                <a:effectLst/>
              </a:rPr>
              <a:t>In many respects, Mr. McEwan's London seems like another version of Baudelaire and Eliot's ''unreal city'' - a city of sleepwalking clerks and unhappy loners, traffic jams and faceless crowds.</a:t>
            </a:r>
          </a:p>
          <a:p>
            <a:pPr marL="0" indent="0">
              <a:buNone/>
            </a:pPr>
            <a:endParaRPr lang="en-GB" sz="2250" dirty="0">
              <a:effectLst/>
            </a:endParaRPr>
          </a:p>
          <a:p>
            <a:pPr marL="0" indent="0">
              <a:buNone/>
            </a:pPr>
            <a:r>
              <a:rPr lang="en-GB" sz="2250" dirty="0">
                <a:effectLst/>
              </a:rPr>
              <a:t>His hero, one Stephen Lewis, a well-known writer of children's books, owes his success to ''a </a:t>
            </a:r>
            <a:r>
              <a:rPr lang="en-GB" sz="2250" dirty="0">
                <a:solidFill>
                  <a:srgbClr val="FFFF00"/>
                </a:solidFill>
                <a:effectLst/>
              </a:rPr>
              <a:t>clerical error, a moment's inattention in the operation of the internal post</a:t>
            </a:r>
            <a:r>
              <a:rPr lang="en-GB" sz="2250" dirty="0">
                <a:effectLst/>
              </a:rPr>
              <a:t>'' at his publishers, ''which had brought a parcel of typescript onto the wrong desk.'' He now finds that another random trick of chance has utterly changed the shape and direction of life. </a:t>
            </a:r>
            <a:r>
              <a:rPr lang="en-GB" sz="2250" dirty="0">
                <a:solidFill>
                  <a:srgbClr val="FFFF00"/>
                </a:solidFill>
                <a:effectLst/>
              </a:rPr>
              <a:t>One morning, he takes his 3-year-old daughter, Kate, with him to the supermarket, and while waiting in the check-out line, she suddenly disappears - </a:t>
            </a:r>
            <a:r>
              <a:rPr lang="en-GB" sz="2250" dirty="0" err="1">
                <a:solidFill>
                  <a:srgbClr val="FFFF00"/>
                </a:solidFill>
                <a:effectLst/>
              </a:rPr>
              <a:t>appararently</a:t>
            </a:r>
            <a:r>
              <a:rPr lang="en-GB" sz="2250" dirty="0">
                <a:solidFill>
                  <a:srgbClr val="FFFF00"/>
                </a:solidFill>
                <a:effectLst/>
              </a:rPr>
              <a:t> kidnapped by a waiting stranger. </a:t>
            </a:r>
            <a:endParaRPr lang="en-GB" sz="2250" dirty="0">
              <a:effectLst/>
            </a:endParaRPr>
          </a:p>
        </p:txBody>
      </p:sp>
      <p:sp>
        <p:nvSpPr>
          <p:cNvPr id="4" name="Rectangle 3">
            <a:extLst>
              <a:ext uri="{FF2B5EF4-FFF2-40B4-BE49-F238E27FC236}">
                <a16:creationId xmlns:a16="http://schemas.microsoft.com/office/drawing/2014/main" id="{51B0D587-3183-4CEB-B9A3-3BF769CF9B3B}"/>
              </a:ext>
            </a:extLst>
          </p:cNvPr>
          <p:cNvSpPr/>
          <p:nvPr/>
        </p:nvSpPr>
        <p:spPr>
          <a:xfrm>
            <a:off x="251520" y="116632"/>
            <a:ext cx="8809078" cy="523220"/>
          </a:xfrm>
          <a:prstGeom prst="rect">
            <a:avLst/>
          </a:prstGeom>
        </p:spPr>
        <p:txBody>
          <a:bodyPr wrap="none">
            <a:spAutoFit/>
          </a:bodyPr>
          <a:lstStyle/>
          <a:p>
            <a:r>
              <a:rPr lang="en-GB" sz="2800" dirty="0">
                <a:solidFill>
                  <a:srgbClr val="FFFF00"/>
                </a:solidFill>
                <a:latin typeface="+mj-lt"/>
              </a:rPr>
              <a:t>random tricks of chance in </a:t>
            </a:r>
            <a:r>
              <a:rPr lang="en-GB" sz="2800" i="1" dirty="0">
                <a:solidFill>
                  <a:srgbClr val="FFFF00"/>
                </a:solidFill>
                <a:latin typeface="+mj-lt"/>
              </a:rPr>
              <a:t>Child in time </a:t>
            </a:r>
          </a:p>
        </p:txBody>
      </p:sp>
    </p:spTree>
    <p:extLst>
      <p:ext uri="{BB962C8B-B14F-4D97-AF65-F5344CB8AC3E}">
        <p14:creationId xmlns:p14="http://schemas.microsoft.com/office/powerpoint/2010/main" val="3104482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2EC828-4D7C-4927-9CC9-843213D9C1A4}"/>
              </a:ext>
            </a:extLst>
          </p:cNvPr>
          <p:cNvSpPr>
            <a:spLocks noGrp="1"/>
          </p:cNvSpPr>
          <p:nvPr>
            <p:ph idx="1"/>
          </p:nvPr>
        </p:nvSpPr>
        <p:spPr>
          <a:xfrm>
            <a:off x="251520" y="906542"/>
            <a:ext cx="8892480" cy="5762817"/>
          </a:xfrm>
        </p:spPr>
        <p:txBody>
          <a:bodyPr>
            <a:normAutofit fontScale="92500"/>
          </a:bodyPr>
          <a:lstStyle/>
          <a:p>
            <a:pPr marL="18288" indent="0">
              <a:buNone/>
            </a:pPr>
            <a:r>
              <a:rPr lang="en-GB" sz="2400" dirty="0">
                <a:effectLst/>
              </a:rPr>
              <a:t>I have always remembered the title as </a:t>
            </a:r>
            <a:r>
              <a:rPr lang="en-GB" sz="2400" i="1" dirty="0">
                <a:effectLst/>
              </a:rPr>
              <a:t>A Child in Time </a:t>
            </a:r>
            <a:r>
              <a:rPr lang="en-GB" sz="2400" dirty="0">
                <a:effectLst/>
              </a:rPr>
              <a:t>– </a:t>
            </a:r>
            <a:r>
              <a:rPr lang="en-GB" sz="2400" dirty="0" err="1">
                <a:effectLst/>
              </a:rPr>
              <a:t>ie</a:t>
            </a:r>
            <a:r>
              <a:rPr lang="en-GB" sz="2400" dirty="0">
                <a:effectLst/>
              </a:rPr>
              <a:t> the specific child who disappeared. Actually, it’s </a:t>
            </a:r>
            <a:r>
              <a:rPr lang="en-GB" sz="2400" i="1" dirty="0">
                <a:effectLst/>
              </a:rPr>
              <a:t>The Child in Time</a:t>
            </a:r>
            <a:r>
              <a:rPr lang="en-GB" sz="2400" dirty="0">
                <a:effectLst/>
              </a:rPr>
              <a:t>, and a study – at as many levels as Ian McEwan can pack in of that theme – of </a:t>
            </a:r>
            <a:r>
              <a:rPr lang="en-GB" sz="2400" dirty="0">
                <a:solidFill>
                  <a:srgbClr val="FFFF00"/>
                </a:solidFill>
                <a:effectLst/>
              </a:rPr>
              <a:t>how prescriptions about child-rearing have changed over the centuries; how they turn back on themselves depending on prevailing politics</a:t>
            </a:r>
            <a:r>
              <a:rPr lang="en-GB" sz="2400" dirty="0">
                <a:effectLst/>
              </a:rPr>
              <a:t> (the protagonist, a famous children’s author, spends hours daydreaming in a committee convened by the government to produce a manual on reading and writing, and child development in general); how a </a:t>
            </a:r>
            <a:r>
              <a:rPr lang="en-GB" sz="2400" dirty="0">
                <a:solidFill>
                  <a:srgbClr val="FFFF00"/>
                </a:solidFill>
                <a:effectLst/>
              </a:rPr>
              <a:t>child’s experience of time seems to be as an eternal discovering present; how adults yearn to regain access to that state</a:t>
            </a:r>
            <a:r>
              <a:rPr lang="en-GB" sz="2400" dirty="0">
                <a:effectLst/>
              </a:rPr>
              <a:t>; how having a child concertinas time, </a:t>
            </a:r>
            <a:r>
              <a:rPr lang="en-GB" sz="2400" dirty="0">
                <a:solidFill>
                  <a:srgbClr val="FFFF00"/>
                </a:solidFill>
                <a:effectLst/>
              </a:rPr>
              <a:t>dragging a parent’s own childhood back into play while at the same time forcing a reassessment of ageing parents </a:t>
            </a:r>
            <a:r>
              <a:rPr lang="en-GB" sz="2400" dirty="0">
                <a:effectLst/>
              </a:rPr>
              <a:t>– “there was a harsh undoing in progress” being one of many vivid and accurate lines about this. It is no surprise, given the seriousness and earnestness with which he unpacks (and doesn’t always quite digest) all these various issues, that this book was published when McEwan’s eldest was about three. At some level he is working things out for himself, through his fiction.</a:t>
            </a:r>
          </a:p>
          <a:p>
            <a:pPr marL="18288" indent="0">
              <a:buNone/>
            </a:pPr>
            <a:r>
              <a:rPr lang="en-GB" dirty="0">
                <a:effectLst/>
              </a:rPr>
              <a:t>	Aida </a:t>
            </a:r>
            <a:r>
              <a:rPr lang="en-GB" dirty="0" err="1">
                <a:effectLst/>
              </a:rPr>
              <a:t>Edemariam</a:t>
            </a:r>
            <a:r>
              <a:rPr lang="en-GB" dirty="0">
                <a:effectLst/>
              </a:rPr>
              <a:t>, ‘</a:t>
            </a:r>
            <a:r>
              <a:rPr lang="en-GB" i="1" dirty="0">
                <a:effectLst/>
              </a:rPr>
              <a:t>The Child in Time </a:t>
            </a:r>
            <a:r>
              <a:rPr lang="en-GB" dirty="0">
                <a:effectLst/>
              </a:rPr>
              <a:t>made me see the horror in the everyday’(</a:t>
            </a:r>
            <a:r>
              <a:rPr lang="en-GB" i="1" dirty="0">
                <a:effectLst/>
              </a:rPr>
              <a:t>Guardian</a:t>
            </a:r>
            <a:r>
              <a:rPr lang="en-GB" dirty="0">
                <a:effectLst/>
              </a:rPr>
              <a:t>) </a:t>
            </a:r>
          </a:p>
          <a:p>
            <a:pPr marL="18288" indent="0">
              <a:buNone/>
            </a:pPr>
            <a:endParaRPr lang="en-GB" dirty="0">
              <a:effectLst/>
            </a:endParaRPr>
          </a:p>
        </p:txBody>
      </p:sp>
      <p:sp>
        <p:nvSpPr>
          <p:cNvPr id="3" name="Title 2">
            <a:extLst>
              <a:ext uri="{FF2B5EF4-FFF2-40B4-BE49-F238E27FC236}">
                <a16:creationId xmlns:a16="http://schemas.microsoft.com/office/drawing/2014/main" id="{19872130-5481-438D-B1C7-191B7793620C}"/>
              </a:ext>
            </a:extLst>
          </p:cNvPr>
          <p:cNvSpPr>
            <a:spLocks noGrp="1"/>
          </p:cNvSpPr>
          <p:nvPr>
            <p:ph type="title"/>
          </p:nvPr>
        </p:nvSpPr>
        <p:spPr>
          <a:xfrm>
            <a:off x="683568" y="188640"/>
            <a:ext cx="7543800" cy="568424"/>
          </a:xfrm>
        </p:spPr>
        <p:txBody>
          <a:bodyPr/>
          <a:lstStyle/>
          <a:p>
            <a:r>
              <a:rPr lang="en-GB" sz="3200" dirty="0">
                <a:solidFill>
                  <a:srgbClr val="FFFF00"/>
                </a:solidFill>
                <a:effectLst/>
              </a:rPr>
              <a:t>Relating child, adult and Time</a:t>
            </a:r>
          </a:p>
        </p:txBody>
      </p:sp>
    </p:spTree>
    <p:extLst>
      <p:ext uri="{BB962C8B-B14F-4D97-AF65-F5344CB8AC3E}">
        <p14:creationId xmlns:p14="http://schemas.microsoft.com/office/powerpoint/2010/main" val="162244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005024"/>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4FBB4BE-D419-4672-B00E-3533E9674235}"/>
              </a:ext>
            </a:extLst>
          </p:cNvPr>
          <p:cNvSpPr>
            <a:spLocks noGrp="1"/>
          </p:cNvSpPr>
          <p:nvPr>
            <p:ph idx="1"/>
          </p:nvPr>
        </p:nvSpPr>
        <p:spPr>
          <a:xfrm>
            <a:off x="539552" y="1124744"/>
            <a:ext cx="8064896" cy="5112568"/>
          </a:xfrm>
        </p:spPr>
        <p:txBody>
          <a:bodyPr>
            <a:normAutofit/>
          </a:bodyPr>
          <a:lstStyle/>
          <a:p>
            <a:pPr marL="18288" indent="0">
              <a:buNone/>
            </a:pPr>
            <a:r>
              <a:rPr lang="en-GB" sz="2000" dirty="0">
                <a:effectLst/>
              </a:rPr>
              <a:t>“</a:t>
            </a:r>
            <a:r>
              <a:rPr lang="en-GB" dirty="0"/>
              <a:t>…</a:t>
            </a:r>
            <a:r>
              <a:rPr lang="en-GB" sz="2400" dirty="0">
                <a:effectLst/>
              </a:rPr>
              <a:t>and for those parents, for too many years misguided by pallid relativism of self-appointed child-care experts... ” </a:t>
            </a:r>
          </a:p>
          <a:p>
            <a:pPr marL="18288" indent="0">
              <a:buNone/>
            </a:pPr>
            <a:endParaRPr lang="en-GB" sz="1200" dirty="0">
              <a:effectLst/>
            </a:endParaRPr>
          </a:p>
          <a:p>
            <a:pPr marL="18288" indent="0">
              <a:buNone/>
            </a:pPr>
            <a:r>
              <a:rPr lang="en-GB" sz="2400" dirty="0">
                <a:effectLst/>
              </a:rPr>
              <a:t>“...children are at heart selfish, and reasonably so, for they are programmed for survival.” </a:t>
            </a:r>
          </a:p>
          <a:p>
            <a:pPr marL="18288" indent="0">
              <a:buNone/>
            </a:pPr>
            <a:endParaRPr lang="en-GB" sz="1200" dirty="0">
              <a:effectLst/>
            </a:endParaRPr>
          </a:p>
          <a:p>
            <a:pPr marL="18288" indent="0">
              <a:buNone/>
            </a:pPr>
            <a:r>
              <a:rPr lang="en-GB" sz="2400" dirty="0">
                <a:effectLst/>
              </a:rPr>
              <a:t>“Past a certain age, men froze into place; they tended to believe that, even in adversity, they were somehow at one with their fates. They were who they thought they were.” 	</a:t>
            </a:r>
          </a:p>
          <a:p>
            <a:pPr lvl="1">
              <a:buFontTx/>
              <a:buChar char="-"/>
            </a:pPr>
            <a:r>
              <a:rPr lang="en-GB" sz="2200" i="1" dirty="0">
                <a:effectLst/>
              </a:rPr>
              <a:t>The Authorized Child-Care Handbook, </a:t>
            </a:r>
            <a:r>
              <a:rPr lang="en-GB" sz="2200" dirty="0">
                <a:effectLst/>
              </a:rPr>
              <a:t> Her Majesty's Stationery Office</a:t>
            </a:r>
          </a:p>
          <a:p>
            <a:pPr lvl="1">
              <a:buFontTx/>
              <a:buChar char="-"/>
            </a:pPr>
            <a:endParaRPr lang="en-GB" sz="2200" dirty="0">
              <a:effectLst/>
            </a:endParaRPr>
          </a:p>
          <a:p>
            <a:pPr marL="18288" indent="0">
              <a:buNone/>
            </a:pPr>
            <a:r>
              <a:rPr lang="en-GB" sz="2400" dirty="0">
                <a:effectLst/>
              </a:rPr>
              <a:t>					Ian McEwan, </a:t>
            </a:r>
            <a:r>
              <a:rPr lang="en-GB" sz="2400" i="1" dirty="0">
                <a:effectLst/>
              </a:rPr>
              <a:t>The Child in Time</a:t>
            </a:r>
          </a:p>
        </p:txBody>
      </p:sp>
      <p:sp>
        <p:nvSpPr>
          <p:cNvPr id="3" name="Title 2">
            <a:extLst>
              <a:ext uri="{FF2B5EF4-FFF2-40B4-BE49-F238E27FC236}">
                <a16:creationId xmlns:a16="http://schemas.microsoft.com/office/drawing/2014/main" id="{6BF78F04-0902-4386-A293-FDCB9E9B54F5}"/>
              </a:ext>
            </a:extLst>
          </p:cNvPr>
          <p:cNvSpPr>
            <a:spLocks noGrp="1"/>
          </p:cNvSpPr>
          <p:nvPr>
            <p:ph type="title"/>
          </p:nvPr>
        </p:nvSpPr>
        <p:spPr>
          <a:xfrm>
            <a:off x="290755" y="116632"/>
            <a:ext cx="8562489" cy="720080"/>
          </a:xfrm>
        </p:spPr>
        <p:txBody>
          <a:bodyPr/>
          <a:lstStyle/>
          <a:p>
            <a:r>
              <a:rPr lang="en-GB" sz="3200" dirty="0">
                <a:solidFill>
                  <a:srgbClr val="FFFF00"/>
                </a:solidFill>
              </a:rPr>
              <a:t>shifting ideologies of childcare</a:t>
            </a:r>
          </a:p>
        </p:txBody>
      </p:sp>
    </p:spTree>
    <p:extLst>
      <p:ext uri="{BB962C8B-B14F-4D97-AF65-F5344CB8AC3E}">
        <p14:creationId xmlns:p14="http://schemas.microsoft.com/office/powerpoint/2010/main" val="2974275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1456" y="728133"/>
            <a:ext cx="8532948" cy="5980638"/>
          </a:xfrm>
        </p:spPr>
        <p:txBody>
          <a:bodyPr>
            <a:normAutofit fontScale="85000" lnSpcReduction="10000"/>
          </a:bodyPr>
          <a:lstStyle/>
          <a:p>
            <a:pPr marL="0" indent="0">
              <a:buNone/>
            </a:pPr>
            <a:r>
              <a:rPr lang="en-GB" sz="2600" dirty="0">
                <a:effectLst/>
              </a:rPr>
              <a:t>I shall say very little about the value of a good education, nor shall I stop to prove that the customary method of education is bad; this has been done again and again, and I do not wish to fill my book with things which everyone knows. I will merely state that, go as far back as you will, you will find a continual outcry against the established method, but no attempt to suggest a better. </a:t>
            </a:r>
            <a:r>
              <a:rPr lang="en-GB" sz="2600" dirty="0">
                <a:solidFill>
                  <a:srgbClr val="FFFF00"/>
                </a:solidFill>
                <a:effectLst/>
              </a:rPr>
              <a:t>The literature and science of our day tend rather to destroy than to build up. </a:t>
            </a:r>
            <a:r>
              <a:rPr lang="en-GB" sz="2600" dirty="0">
                <a:effectLst/>
              </a:rPr>
              <a:t>We find fault after the manner of a master; to suggest, we must adopt another style, a style less in accordance with the pride of the philosopher. In spite of all those books, whose only aim, so they say, is public utility, the most useful of all arts, the art of training men, is still neglected. …</a:t>
            </a:r>
          </a:p>
          <a:p>
            <a:pPr marL="0" indent="0">
              <a:buNone/>
            </a:pPr>
            <a:r>
              <a:rPr lang="en-GB" sz="2600" dirty="0">
                <a:effectLst/>
              </a:rPr>
              <a:t>We know nothing of childhood; and with our mistaken notions the further we advance the further we go astray. </a:t>
            </a:r>
            <a:r>
              <a:rPr lang="en-GB" sz="2600" dirty="0">
                <a:solidFill>
                  <a:srgbClr val="FFFF00"/>
                </a:solidFill>
                <a:effectLst/>
              </a:rPr>
              <a:t>The wisest writers devote themselves to what a man ought to know, without asking what a child is capable of learning. They are always looking for the man in the child, without considering what he is before he becomes a man.</a:t>
            </a:r>
            <a:r>
              <a:rPr lang="en-GB" sz="2600" dirty="0">
                <a:effectLst/>
              </a:rPr>
              <a:t> It is to this study that I have chiefly devoted myself, so that if my method is fanciful and unsound, my observations may still be of service. I may be greatly mistaken as to what ought to be done, but I think I have clearly perceived the material which is to be worked upon. </a:t>
            </a:r>
            <a:endParaRPr lang="en-GB" sz="1000" dirty="0">
              <a:effectLst/>
            </a:endParaRPr>
          </a:p>
        </p:txBody>
      </p:sp>
      <p:sp>
        <p:nvSpPr>
          <p:cNvPr id="4" name="Rectangle 3">
            <a:extLst>
              <a:ext uri="{FF2B5EF4-FFF2-40B4-BE49-F238E27FC236}">
                <a16:creationId xmlns:a16="http://schemas.microsoft.com/office/drawing/2014/main" id="{E06349F9-B4EF-42AB-8527-FBC6E59964E5}"/>
              </a:ext>
            </a:extLst>
          </p:cNvPr>
          <p:cNvSpPr/>
          <p:nvPr/>
        </p:nvSpPr>
        <p:spPr>
          <a:xfrm>
            <a:off x="5868144" y="188640"/>
            <a:ext cx="184731" cy="523220"/>
          </a:xfrm>
          <a:prstGeom prst="rect">
            <a:avLst/>
          </a:prstGeom>
        </p:spPr>
        <p:txBody>
          <a:bodyPr wrap="none">
            <a:spAutoFit/>
          </a:bodyPr>
          <a:lstStyle/>
          <a:p>
            <a:endParaRPr lang="en-GB" sz="2800" dirty="0">
              <a:solidFill>
                <a:srgbClr val="FFFF00"/>
              </a:solidFill>
              <a:latin typeface="+mn-lt"/>
            </a:endParaRPr>
          </a:p>
        </p:txBody>
      </p:sp>
      <p:sp>
        <p:nvSpPr>
          <p:cNvPr id="2" name="Rectangle 1">
            <a:extLst>
              <a:ext uri="{FF2B5EF4-FFF2-40B4-BE49-F238E27FC236}">
                <a16:creationId xmlns:a16="http://schemas.microsoft.com/office/drawing/2014/main" id="{78DAAE3E-0171-432C-83B1-3824A5BDA0FB}"/>
              </a:ext>
            </a:extLst>
          </p:cNvPr>
          <p:cNvSpPr/>
          <p:nvPr/>
        </p:nvSpPr>
        <p:spPr>
          <a:xfrm>
            <a:off x="88048" y="127085"/>
            <a:ext cx="9165714" cy="584775"/>
          </a:xfrm>
          <a:prstGeom prst="rect">
            <a:avLst/>
          </a:prstGeom>
        </p:spPr>
        <p:txBody>
          <a:bodyPr wrap="none">
            <a:spAutoFit/>
          </a:bodyPr>
          <a:lstStyle/>
          <a:p>
            <a:r>
              <a:rPr lang="en-GB" sz="3200" dirty="0">
                <a:solidFill>
                  <a:srgbClr val="FFFF00"/>
                </a:solidFill>
                <a:latin typeface="+mj-lt"/>
                <a:ea typeface="+mj-ea"/>
                <a:cs typeface="+mj-cs"/>
              </a:rPr>
              <a:t>The romantic ideal: children &amp; Nature</a:t>
            </a:r>
          </a:p>
        </p:txBody>
      </p:sp>
      <p:sp>
        <p:nvSpPr>
          <p:cNvPr id="5" name="Rectangle 4"/>
          <p:cNvSpPr/>
          <p:nvPr/>
        </p:nvSpPr>
        <p:spPr>
          <a:xfrm>
            <a:off x="6156176" y="6315322"/>
            <a:ext cx="2708228" cy="461665"/>
          </a:xfrm>
          <a:prstGeom prst="rect">
            <a:avLst/>
          </a:prstGeom>
        </p:spPr>
        <p:txBody>
          <a:bodyPr wrap="square">
            <a:spAutoFit/>
          </a:bodyPr>
          <a:lstStyle/>
          <a:p>
            <a:r>
              <a:rPr lang="en-GB" sz="2400" dirty="0">
                <a:latin typeface="+mn-lt"/>
              </a:rPr>
              <a:t>Rousseau, </a:t>
            </a:r>
            <a:r>
              <a:rPr lang="en-GB" sz="2400" i="1" dirty="0">
                <a:latin typeface="+mn-lt"/>
              </a:rPr>
              <a:t>Emile</a:t>
            </a:r>
          </a:p>
        </p:txBody>
      </p:sp>
    </p:spTree>
    <p:extLst>
      <p:ext uri="{BB962C8B-B14F-4D97-AF65-F5344CB8AC3E}">
        <p14:creationId xmlns:p14="http://schemas.microsoft.com/office/powerpoint/2010/main" val="1028358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64088" y="4582691"/>
            <a:ext cx="2952750" cy="1798637"/>
          </a:xfrm>
        </p:spPr>
        <p:txBody>
          <a:bodyPr/>
          <a:lstStyle/>
          <a:p>
            <a:pPr eaLnBrk="1" hangingPunct="1"/>
            <a:r>
              <a:rPr lang="en-GB" sz="2000" dirty="0">
                <a:latin typeface="+mn-lt"/>
              </a:rPr>
              <a:t>Sir William </a:t>
            </a:r>
            <a:r>
              <a:rPr lang="en-GB" sz="2000" dirty="0" err="1">
                <a:latin typeface="+mn-lt"/>
              </a:rPr>
              <a:t>Beechey</a:t>
            </a:r>
            <a:r>
              <a:rPr lang="en-GB" sz="2000" dirty="0">
                <a:latin typeface="+mn-lt"/>
              </a:rPr>
              <a:t>, </a:t>
            </a:r>
            <a:r>
              <a:rPr lang="en-GB" sz="2000" i="1" dirty="0">
                <a:latin typeface="+mn-lt"/>
              </a:rPr>
              <a:t>Sir Francis Ford's Children giving a Coin to a Beggar Boy</a:t>
            </a:r>
            <a:r>
              <a:rPr lang="en-GB" sz="2000" dirty="0">
                <a:latin typeface="+mn-lt"/>
              </a:rPr>
              <a:t> (1793),</a:t>
            </a:r>
          </a:p>
        </p:txBody>
      </p:sp>
      <p:pic>
        <p:nvPicPr>
          <p:cNvPr id="10243" name="Picture 3" descr="Sir William Beechey, Sir Francis Ford's Children giving a Coin to a Beggar Boy"/>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rcRect/>
          <a:stretch>
            <a:fillRect/>
          </a:stretch>
        </p:blipFill>
        <p:spPr>
          <a:xfrm>
            <a:off x="323850" y="549275"/>
            <a:ext cx="4899025" cy="5903913"/>
          </a:xfrm>
          <a:noFill/>
        </p:spPr>
      </p:pic>
      <p:sp>
        <p:nvSpPr>
          <p:cNvPr id="2" name="Rectangle 1"/>
          <p:cNvSpPr/>
          <p:nvPr/>
        </p:nvSpPr>
        <p:spPr>
          <a:xfrm>
            <a:off x="5508104" y="476672"/>
            <a:ext cx="2520280" cy="1938992"/>
          </a:xfrm>
          <a:prstGeom prst="rect">
            <a:avLst/>
          </a:prstGeom>
        </p:spPr>
        <p:txBody>
          <a:bodyPr wrap="square">
            <a:spAutoFit/>
          </a:bodyPr>
          <a:lstStyle/>
          <a:p>
            <a:r>
              <a:rPr lang="en-GB" sz="2400" dirty="0">
                <a:solidFill>
                  <a:srgbClr val="FFFF00"/>
                </a:solidFill>
                <a:latin typeface="+mj-lt"/>
              </a:rPr>
              <a:t>Two visions of the child: the beggar  and the pure  innocent</a:t>
            </a:r>
            <a:endParaRPr lang="en-GB" dirty="0"/>
          </a:p>
        </p:txBody>
      </p:sp>
    </p:spTree>
    <p:extLst>
      <p:ext uri="{BB962C8B-B14F-4D97-AF65-F5344CB8AC3E}">
        <p14:creationId xmlns:p14="http://schemas.microsoft.com/office/powerpoint/2010/main" val="254270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05024"/>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C1CF94-88DD-48FA-A28B-2AD0F9991EB4}"/>
              </a:ext>
            </a:extLst>
          </p:cNvPr>
          <p:cNvSpPr>
            <a:spLocks noGrp="1"/>
          </p:cNvSpPr>
          <p:nvPr>
            <p:ph idx="1"/>
          </p:nvPr>
        </p:nvSpPr>
        <p:spPr>
          <a:xfrm>
            <a:off x="467544" y="1340768"/>
            <a:ext cx="8395956" cy="5119463"/>
          </a:xfrm>
        </p:spPr>
        <p:txBody>
          <a:bodyPr>
            <a:normAutofit/>
          </a:bodyPr>
          <a:lstStyle/>
          <a:p>
            <a:pPr marL="18288" indent="0">
              <a:buNone/>
            </a:pPr>
            <a:r>
              <a:rPr lang="en-GB" sz="2300" dirty="0">
                <a:solidFill>
                  <a:srgbClr val="FFFF00"/>
                </a:solidFill>
                <a:effectLst/>
              </a:rPr>
              <a:t>He saw their bright badges from a couple of hundred yards away</a:t>
            </a:r>
            <a:r>
              <a:rPr lang="en-GB" sz="2300" dirty="0">
                <a:effectLst/>
              </a:rPr>
              <a:t>.  This was their weather, and they looked cocky with their freedom.  The wage-earners had to give way.  A dozen beggars were working both sides of the street, moving towards him steadily against the surge.  It was a child Stephen was watching now, not a five-year-old, but a skinny prepubescent.  She had registered him at some distance.  She walked slowly, somnambulantly, the regulation black bowl extended.  The office workers parted and converged about her.  Her eyes were fixed on Stephen as she came.  He felt the usual ambivalence.  To give money ensured the success of the government program.  Not to give involved some determined facing-away from private distress.  There was no way out.  </a:t>
            </a:r>
            <a:r>
              <a:rPr lang="en-GB" sz="2300" dirty="0">
                <a:solidFill>
                  <a:srgbClr val="FFFF00"/>
                </a:solidFill>
                <a:effectLst/>
              </a:rPr>
              <a:t>The art of bad government was to sever the line between public policy and intimate feeling, the instinct for what was right</a:t>
            </a:r>
            <a:r>
              <a:rPr lang="en-GB" sz="2300" dirty="0">
                <a:effectLst/>
              </a:rPr>
              <a:t>.  These days he left the matter to chance. </a:t>
            </a:r>
            <a:endParaRPr lang="en-GB" sz="2300" dirty="0"/>
          </a:p>
        </p:txBody>
      </p:sp>
      <p:sp>
        <p:nvSpPr>
          <p:cNvPr id="3" name="Title 2">
            <a:extLst>
              <a:ext uri="{FF2B5EF4-FFF2-40B4-BE49-F238E27FC236}">
                <a16:creationId xmlns:a16="http://schemas.microsoft.com/office/drawing/2014/main" id="{21FD62D5-E968-40B5-BDF6-D83B659CDCFC}"/>
              </a:ext>
            </a:extLst>
          </p:cNvPr>
          <p:cNvSpPr>
            <a:spLocks noGrp="1"/>
          </p:cNvSpPr>
          <p:nvPr>
            <p:ph type="title"/>
          </p:nvPr>
        </p:nvSpPr>
        <p:spPr>
          <a:xfrm>
            <a:off x="741404" y="231583"/>
            <a:ext cx="7543800" cy="914400"/>
          </a:xfrm>
        </p:spPr>
        <p:txBody>
          <a:bodyPr/>
          <a:lstStyle/>
          <a:p>
            <a:r>
              <a:rPr lang="en-GB" sz="2800" dirty="0">
                <a:solidFill>
                  <a:srgbClr val="FFFF00"/>
                </a:solidFill>
              </a:rPr>
              <a:t>Labels and tribes – those with and those without status</a:t>
            </a:r>
          </a:p>
        </p:txBody>
      </p:sp>
    </p:spTree>
    <p:extLst>
      <p:ext uri="{BB962C8B-B14F-4D97-AF65-F5344CB8AC3E}">
        <p14:creationId xmlns:p14="http://schemas.microsoft.com/office/powerpoint/2010/main" val="3618078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C0D561-7EF7-4D1E-9D18-18ABEFE73EA5}"/>
              </a:ext>
            </a:extLst>
          </p:cNvPr>
          <p:cNvSpPr>
            <a:spLocks noGrp="1"/>
          </p:cNvSpPr>
          <p:nvPr>
            <p:ph idx="1"/>
          </p:nvPr>
        </p:nvSpPr>
        <p:spPr>
          <a:xfrm>
            <a:off x="611560" y="1556792"/>
            <a:ext cx="8050219" cy="4954488"/>
          </a:xfrm>
        </p:spPr>
        <p:txBody>
          <a:bodyPr>
            <a:normAutofit/>
          </a:bodyPr>
          <a:lstStyle/>
          <a:p>
            <a:pPr marL="18288" indent="0">
              <a:buNone/>
            </a:pPr>
            <a:r>
              <a:rPr lang="en-GB" sz="2400" dirty="0"/>
              <a:t>advanced capitalism witnesses, in a sense, a revival of the premodern </a:t>
            </a:r>
            <a:r>
              <a:rPr lang="en-GB" sz="2400" dirty="0">
                <a:solidFill>
                  <a:srgbClr val="FFFF00"/>
                </a:solidFill>
              </a:rPr>
              <a:t>integration of the symbolic and the social</a:t>
            </a:r>
            <a:r>
              <a:rPr lang="en-GB" sz="2400" dirty="0"/>
              <a:t>, but now, more precisely and dispiritingly, in the form of </a:t>
            </a:r>
            <a:r>
              <a:rPr lang="en-GB" sz="2400" dirty="0">
                <a:solidFill>
                  <a:srgbClr val="FFFF00"/>
                </a:solidFill>
              </a:rPr>
              <a:t>a recoupling of the symbolic and the economic. </a:t>
            </a:r>
            <a:r>
              <a:rPr lang="en-GB" sz="2400" dirty="0"/>
              <a:t>Cultural production </a:t>
            </a:r>
            <a:r>
              <a:rPr lang="en-GB" sz="2400" dirty="0" err="1"/>
              <a:t>rejoins</a:t>
            </a:r>
            <a:r>
              <a:rPr lang="en-GB" sz="2400" dirty="0"/>
              <a:t> general production after the </a:t>
            </a:r>
            <a:r>
              <a:rPr lang="en-GB" sz="2400" dirty="0" err="1"/>
              <a:t>fissurings</a:t>
            </a:r>
            <a:r>
              <a:rPr lang="en-GB" sz="2400" dirty="0"/>
              <a:t> and estrangements of modernity, but now thoroughly under the sway of the commodity form. </a:t>
            </a:r>
            <a:r>
              <a:rPr lang="en-GB" sz="2400" dirty="0">
                <a:solidFill>
                  <a:srgbClr val="FFFF00"/>
                </a:solidFill>
              </a:rPr>
              <a:t>The work of art is thus a bearer of dominant power less because it is linked in premodern fashion to the official ideological apparatuses, but because it mimes the destiny of the commodity form which is, as Theodor Adorno comments, its own ideology. </a:t>
            </a:r>
            <a:r>
              <a:rPr lang="en-GB" sz="2400" dirty="0"/>
              <a:t>The art which was once considered, rather desperately, to represent the lonely last-ditch stand of use-value against exchange-value turns out to be just another modality of the latter.                                        			(Eagleton )</a:t>
            </a:r>
          </a:p>
        </p:txBody>
      </p:sp>
      <p:sp>
        <p:nvSpPr>
          <p:cNvPr id="3" name="Title 2">
            <a:extLst>
              <a:ext uri="{FF2B5EF4-FFF2-40B4-BE49-F238E27FC236}">
                <a16:creationId xmlns:a16="http://schemas.microsoft.com/office/drawing/2014/main" id="{B9A569E5-7EFA-446C-BFAE-F0F01F38752B}"/>
              </a:ext>
            </a:extLst>
          </p:cNvPr>
          <p:cNvSpPr>
            <a:spLocks noGrp="1"/>
          </p:cNvSpPr>
          <p:nvPr>
            <p:ph type="title"/>
          </p:nvPr>
        </p:nvSpPr>
        <p:spPr>
          <a:xfrm>
            <a:off x="511510" y="404664"/>
            <a:ext cx="8120980" cy="914400"/>
          </a:xfrm>
        </p:spPr>
        <p:txBody>
          <a:bodyPr/>
          <a:lstStyle/>
          <a:p>
            <a:r>
              <a:rPr lang="en-GB" sz="3200" dirty="0">
                <a:solidFill>
                  <a:srgbClr val="FFFF00"/>
                </a:solidFill>
              </a:rPr>
              <a:t>Cultural production </a:t>
            </a:r>
            <a:r>
              <a:rPr lang="en-GB" sz="3200" dirty="0" err="1">
                <a:solidFill>
                  <a:srgbClr val="FFFF00"/>
                </a:solidFill>
              </a:rPr>
              <a:t>rejoins</a:t>
            </a:r>
            <a:r>
              <a:rPr lang="en-GB" sz="3200" dirty="0">
                <a:solidFill>
                  <a:srgbClr val="FFFF00"/>
                </a:solidFill>
              </a:rPr>
              <a:t> general production</a:t>
            </a:r>
          </a:p>
        </p:txBody>
      </p:sp>
    </p:spTree>
    <p:extLst>
      <p:ext uri="{BB962C8B-B14F-4D97-AF65-F5344CB8AC3E}">
        <p14:creationId xmlns:p14="http://schemas.microsoft.com/office/powerpoint/2010/main" val="2789697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41D88D-E03F-4139-A3FC-1B6C59D1F2BC}"/>
              </a:ext>
            </a:extLst>
          </p:cNvPr>
          <p:cNvSpPr>
            <a:spLocks noGrp="1"/>
          </p:cNvSpPr>
          <p:nvPr>
            <p:ph idx="1"/>
          </p:nvPr>
        </p:nvSpPr>
        <p:spPr>
          <a:xfrm>
            <a:off x="611560" y="1556792"/>
            <a:ext cx="8064896" cy="4896544"/>
          </a:xfrm>
        </p:spPr>
        <p:txBody>
          <a:bodyPr>
            <a:normAutofit/>
          </a:bodyPr>
          <a:lstStyle/>
          <a:p>
            <a:pPr marL="18288" indent="0">
              <a:buNone/>
            </a:pPr>
            <a:r>
              <a:rPr lang="en-GB" sz="2400" dirty="0">
                <a:effectLst/>
              </a:rPr>
              <a:t>The report being prepared by the Commission on Child Care provides an ironic counterpoint to Stephen's vocation as a children's book author, just as </a:t>
            </a:r>
            <a:r>
              <a:rPr lang="en-GB" sz="2400" dirty="0">
                <a:solidFill>
                  <a:srgbClr val="FFFF00"/>
                </a:solidFill>
                <a:effectLst/>
              </a:rPr>
              <a:t>Kate's disappearance provides a terrible illustration of the loss of innocence, depicted in Stephen's first book, as well as a heavy-handed metaphor for his own inability to retrieve his youth.</a:t>
            </a:r>
            <a:br>
              <a:rPr lang="en-GB" sz="2400" dirty="0">
                <a:solidFill>
                  <a:srgbClr val="FFFF00"/>
                </a:solidFill>
                <a:effectLst/>
              </a:rPr>
            </a:br>
            <a:endParaRPr lang="en-GB" sz="2800" dirty="0">
              <a:solidFill>
                <a:srgbClr val="FFFF00"/>
              </a:solidFill>
              <a:effectLst/>
            </a:endParaRPr>
          </a:p>
          <a:p>
            <a:pPr marL="18288" indent="0">
              <a:buNone/>
            </a:pPr>
            <a:r>
              <a:rPr lang="en-GB" sz="2400" b="1" dirty="0">
                <a:effectLst/>
              </a:rPr>
              <a:t>Charles </a:t>
            </a:r>
            <a:r>
              <a:rPr lang="en-GB" sz="2400" b="1" dirty="0" err="1">
                <a:effectLst/>
              </a:rPr>
              <a:t>Darke</a:t>
            </a:r>
            <a:r>
              <a:rPr lang="en-GB" sz="2400" b="1" dirty="0">
                <a:effectLst/>
              </a:rPr>
              <a:t> </a:t>
            </a:r>
          </a:p>
          <a:p>
            <a:pPr marL="18288" indent="0">
              <a:buNone/>
            </a:pPr>
            <a:r>
              <a:rPr lang="en-GB" sz="2400" dirty="0">
                <a:effectLst/>
              </a:rPr>
              <a:t>– trying to live a fantasy of carefree childhood that appears more a grotesquely inappropriate</a:t>
            </a:r>
            <a:r>
              <a:rPr lang="en-GB" sz="2400" i="1" dirty="0">
                <a:effectLst/>
              </a:rPr>
              <a:t> </a:t>
            </a:r>
            <a:r>
              <a:rPr lang="en-GB" sz="2400" dirty="0">
                <a:effectLst/>
              </a:rPr>
              <a:t>pastiche of </a:t>
            </a:r>
            <a:r>
              <a:rPr lang="en-GB" sz="2400" i="1" dirty="0">
                <a:effectLst/>
              </a:rPr>
              <a:t>Just William </a:t>
            </a:r>
            <a:r>
              <a:rPr lang="en-GB" sz="2400" dirty="0">
                <a:effectLst/>
              </a:rPr>
              <a:t>stories than any reality</a:t>
            </a:r>
          </a:p>
          <a:p>
            <a:pPr>
              <a:buFontTx/>
              <a:buChar char="-"/>
            </a:pPr>
            <a:r>
              <a:rPr lang="en-GB" sz="2400" dirty="0">
                <a:effectLst/>
              </a:rPr>
              <a:t>Complicity of publishing industry with governmental control and a quest to escape </a:t>
            </a:r>
          </a:p>
          <a:p>
            <a:pPr>
              <a:buFontTx/>
              <a:buChar char="-"/>
            </a:pPr>
            <a:endParaRPr lang="en-GB" sz="2800" dirty="0"/>
          </a:p>
        </p:txBody>
      </p:sp>
      <p:sp>
        <p:nvSpPr>
          <p:cNvPr id="3" name="Title 2">
            <a:extLst>
              <a:ext uri="{FF2B5EF4-FFF2-40B4-BE49-F238E27FC236}">
                <a16:creationId xmlns:a16="http://schemas.microsoft.com/office/drawing/2014/main" id="{648C6CFC-867D-463D-A251-E89D11D47992}"/>
              </a:ext>
            </a:extLst>
          </p:cNvPr>
          <p:cNvSpPr>
            <a:spLocks noGrp="1"/>
          </p:cNvSpPr>
          <p:nvPr>
            <p:ph type="title"/>
          </p:nvPr>
        </p:nvSpPr>
        <p:spPr>
          <a:xfrm>
            <a:off x="611560" y="116632"/>
            <a:ext cx="7543800" cy="914400"/>
          </a:xfrm>
        </p:spPr>
        <p:txBody>
          <a:bodyPr/>
          <a:lstStyle/>
          <a:p>
            <a:r>
              <a:rPr lang="en-GB" sz="3200" dirty="0">
                <a:solidFill>
                  <a:srgbClr val="FFFF00"/>
                </a:solidFill>
              </a:rPr>
              <a:t>Complicity of art and power</a:t>
            </a:r>
          </a:p>
        </p:txBody>
      </p:sp>
    </p:spTree>
    <p:extLst>
      <p:ext uri="{BB962C8B-B14F-4D97-AF65-F5344CB8AC3E}">
        <p14:creationId xmlns:p14="http://schemas.microsoft.com/office/powerpoint/2010/main" val="983976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40768"/>
            <a:ext cx="8397254" cy="4176464"/>
          </a:xfrm>
        </p:spPr>
        <p:txBody>
          <a:bodyPr>
            <a:normAutofit/>
          </a:bodyPr>
          <a:lstStyle/>
          <a:p>
            <a:pPr marL="0" indent="92075">
              <a:buNone/>
            </a:pPr>
            <a:r>
              <a:rPr lang="en-GB" sz="2400" dirty="0">
                <a:effectLst/>
              </a:rPr>
              <a:t>In television watching, dramatized second hand experiences replace personal presence, participation, and experiencing which are so central to the formation of childhood. </a:t>
            </a:r>
            <a:r>
              <a:rPr lang="en-GB" sz="2400" dirty="0" err="1">
                <a:effectLst/>
              </a:rPr>
              <a:t>Liljestrom</a:t>
            </a:r>
            <a:r>
              <a:rPr lang="en-GB" sz="2400" dirty="0">
                <a:effectLst/>
              </a:rPr>
              <a:t> warned that if the emotional needs of children are not respected and responded to by significant adults, </a:t>
            </a:r>
            <a:r>
              <a:rPr lang="en-GB" sz="2400" dirty="0">
                <a:solidFill>
                  <a:srgbClr val="FFFF00"/>
                </a:solidFill>
                <a:effectLst/>
              </a:rPr>
              <a:t>they may seek satisfaction in the mass media and succumb to the emotional world of the “sensation industry.” </a:t>
            </a:r>
            <a:r>
              <a:rPr lang="en-GB" sz="2400" dirty="0">
                <a:effectLst/>
              </a:rPr>
              <a:t> She spoke of the </a:t>
            </a:r>
            <a:r>
              <a:rPr lang="en-GB" sz="2400" dirty="0">
                <a:solidFill>
                  <a:srgbClr val="FFFF00"/>
                </a:solidFill>
                <a:effectLst/>
              </a:rPr>
              <a:t>“commercial child” of the marketplace to reflect another and darker reality as increasingly younger age-groups are targeted and a growing children’s market has become evident.</a:t>
            </a:r>
            <a:endParaRPr lang="en-GB" sz="2800" dirty="0">
              <a:solidFill>
                <a:srgbClr val="FFFF00"/>
              </a:solidFill>
              <a:effectLst/>
            </a:endParaRPr>
          </a:p>
        </p:txBody>
      </p:sp>
      <p:sp>
        <p:nvSpPr>
          <p:cNvPr id="2" name="Title 1"/>
          <p:cNvSpPr>
            <a:spLocks noGrp="1"/>
          </p:cNvSpPr>
          <p:nvPr>
            <p:ph type="title"/>
          </p:nvPr>
        </p:nvSpPr>
        <p:spPr>
          <a:xfrm>
            <a:off x="556394" y="116632"/>
            <a:ext cx="8092380" cy="1512168"/>
          </a:xfrm>
        </p:spPr>
        <p:txBody>
          <a:bodyPr/>
          <a:lstStyle/>
          <a:p>
            <a:r>
              <a:rPr lang="en-GB" sz="3200" dirty="0">
                <a:solidFill>
                  <a:srgbClr val="FFFF00"/>
                </a:solidFill>
              </a:rPr>
              <a:t>Losing children in supermarkets: </a:t>
            </a:r>
            <a:r>
              <a:rPr lang="en-GB" sz="2400" dirty="0">
                <a:solidFill>
                  <a:srgbClr val="FFFF00"/>
                </a:solidFill>
              </a:rPr>
              <a:t>the global picture - blurring boundaries between first &amp; second hand experiences</a:t>
            </a:r>
            <a:endParaRPr lang="en-GB" sz="3200" dirty="0">
              <a:solidFill>
                <a:srgbClr val="FFFF00"/>
              </a:solidFill>
            </a:endParaRPr>
          </a:p>
        </p:txBody>
      </p:sp>
      <p:sp>
        <p:nvSpPr>
          <p:cNvPr id="4" name="Rectangle 3"/>
          <p:cNvSpPr/>
          <p:nvPr/>
        </p:nvSpPr>
        <p:spPr>
          <a:xfrm>
            <a:off x="1691680" y="5750004"/>
            <a:ext cx="7236296" cy="1107996"/>
          </a:xfrm>
          <a:prstGeom prst="rect">
            <a:avLst/>
          </a:prstGeom>
        </p:spPr>
        <p:txBody>
          <a:bodyPr wrap="square">
            <a:spAutoFit/>
          </a:bodyPr>
          <a:lstStyle/>
          <a:p>
            <a:pPr algn="r"/>
            <a:r>
              <a:rPr lang="en-GB" sz="2400" dirty="0">
                <a:latin typeface="+mn-lt"/>
              </a:rPr>
              <a:t>Bertha </a:t>
            </a:r>
            <a:r>
              <a:rPr lang="en-GB" sz="2400" dirty="0" err="1">
                <a:latin typeface="+mn-lt"/>
              </a:rPr>
              <a:t>Mook</a:t>
            </a:r>
            <a:r>
              <a:rPr lang="en-GB" sz="2400" dirty="0">
                <a:latin typeface="+mn-lt"/>
              </a:rPr>
              <a:t>, ‘The Changing Nature of Childhood: A </a:t>
            </a:r>
            <a:r>
              <a:rPr lang="en-GB" sz="2400" dirty="0" err="1">
                <a:latin typeface="+mn-lt"/>
              </a:rPr>
              <a:t>Metabletic</a:t>
            </a:r>
            <a:r>
              <a:rPr lang="en-GB" sz="2400" dirty="0">
                <a:latin typeface="+mn-lt"/>
              </a:rPr>
              <a:t> Study’</a:t>
            </a:r>
            <a:r>
              <a:rPr lang="fr-FR" sz="2400" dirty="0">
                <a:latin typeface="+mn-lt"/>
              </a:rPr>
              <a:t> </a:t>
            </a:r>
            <a:r>
              <a:rPr lang="fr-FR" sz="2400" i="1" dirty="0">
                <a:latin typeface="+mn-lt"/>
              </a:rPr>
              <a:t>Collection du </a:t>
            </a:r>
            <a:r>
              <a:rPr lang="fr-FR" sz="2400" i="1" dirty="0" err="1">
                <a:latin typeface="+mn-lt"/>
              </a:rPr>
              <a:t>Cirp</a:t>
            </a:r>
            <a:r>
              <a:rPr lang="fr-FR" sz="2400" dirty="0">
                <a:latin typeface="+mn-lt"/>
              </a:rPr>
              <a:t>, Vol 1, 2007, pp. 137-159</a:t>
            </a:r>
            <a:endParaRPr lang="en-GB" sz="2400" dirty="0">
              <a:latin typeface="+mn-lt"/>
            </a:endParaRPr>
          </a:p>
          <a:p>
            <a:pPr algn="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1108</TotalTime>
  <Words>2015</Words>
  <Application>Microsoft Office PowerPoint</Application>
  <PresentationFormat>On-screen Show (4:3)</PresentationFormat>
  <Paragraphs>46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Felix Titling</vt:lpstr>
      <vt:lpstr>Perpetua</vt:lpstr>
      <vt:lpstr>Perpetua Titling MT</vt:lpstr>
      <vt:lpstr>Wingdings</vt:lpstr>
      <vt:lpstr>mod</vt:lpstr>
      <vt:lpstr>The enlightenment: the rise of the nuclear family</vt:lpstr>
      <vt:lpstr>Constructing children - &amp; adults- in the bourgeois family   </vt:lpstr>
      <vt:lpstr>Mixture of allusions and genres: the text as knowing fabrication</vt:lpstr>
      <vt:lpstr>PowerPoint Presentation</vt:lpstr>
      <vt:lpstr>Relating child, adult and Time</vt:lpstr>
      <vt:lpstr>shifting ideologies of childcare</vt:lpstr>
      <vt:lpstr>PowerPoint Presentation</vt:lpstr>
      <vt:lpstr>Sir William Beechey, Sir Francis Ford's Children giving a Coin to a Beggar Boy (1793),</vt:lpstr>
      <vt:lpstr>Labels and tribes – those with and those without status</vt:lpstr>
      <vt:lpstr>Cultural production rejoins general production</vt:lpstr>
      <vt:lpstr>Complicity of art and power</vt:lpstr>
      <vt:lpstr>Losing children in supermarkets: the global picture - blurring boundaries between first &amp; second hand experiences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86</cp:revision>
  <dcterms:created xsi:type="dcterms:W3CDTF">1601-01-01T00:00:00Z</dcterms:created>
  <dcterms:modified xsi:type="dcterms:W3CDTF">2020-03-23T14:35:30Z</dcterms:modified>
</cp:coreProperties>
</file>