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94291" autoAdjust="0"/>
  </p:normalViewPr>
  <p:slideViewPr>
    <p:cSldViewPr snapToGrid="0">
      <p:cViewPr varScale="1">
        <p:scale>
          <a:sx n="65" d="100"/>
          <a:sy n="65" d="100"/>
        </p:scale>
        <p:origin x="654"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3" Type="http://schemas.openxmlformats.org/officeDocument/2006/relationships/slide" Target="slides/slide2.xml" /><Relationship Id="rId21" Type="http://schemas.openxmlformats.org/officeDocument/2006/relationships/notesMaster" Target="notesMasters/notesMaster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presProps" Target="pres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886D07-9CB9-47FC-B639-1F5F20976182}" type="datetimeFigureOut">
              <a:rPr lang="en-GB" smtClean="0"/>
              <a:t>08/11/2023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1771EA9-1DE2-48E2-864B-B3B35D3FBD7B}" type="slidenum">
              <a:rPr lang="en-GB" smtClean="0"/>
              <a:t>‹#›</a:t>
            </a:fld>
            <a:endParaRPr lang="en-GB"/>
          </a:p>
        </p:txBody>
      </p:sp>
    </p:spTree>
    <p:extLst>
      <p:ext uri="{BB962C8B-B14F-4D97-AF65-F5344CB8AC3E}">
        <p14:creationId xmlns:p14="http://schemas.microsoft.com/office/powerpoint/2010/main" val="3656990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Times New Roman" panose="02020603050405020304" pitchFamily="18" charset="0"/>
              </a:rPr>
              <a:t>This study is based on the analysis of the business environment of Amazon. In this study, an overall overview of the organisation will be provided along with its size, structure, and functions. A SWOT analysis will be presented to identify the internal environment of the organisation. Additionally, to analyse the external environment, a PESTLE analysis will be done. The study will also shed light on the ethical considerations and CSR initiatives taken by the organisation. </a:t>
            </a:r>
            <a:endParaRPr lang="en-IN"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31771EA9-1DE2-48E2-864B-B3B35D3FBD7B}" type="slidenum">
              <a:rPr lang="en-GB" smtClean="0"/>
              <a:t>2</a:t>
            </a:fld>
            <a:endParaRPr lang="en-GB"/>
          </a:p>
        </p:txBody>
      </p:sp>
    </p:spTree>
    <p:extLst>
      <p:ext uri="{BB962C8B-B14F-4D97-AF65-F5344CB8AC3E}">
        <p14:creationId xmlns:p14="http://schemas.microsoft.com/office/powerpoint/2010/main" val="3683390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Amazon is a company in the US and it is called the largest online service company in the world. The company first came into light in the year 1994 and is situated by famous leader, “Jeff Bezos”. The company provides e-commerce as well as cloud computing services all over the world.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3</a:t>
            </a:fld>
            <a:endParaRPr lang="en-GB"/>
          </a:p>
        </p:txBody>
      </p:sp>
    </p:spTree>
    <p:extLst>
      <p:ext uri="{BB962C8B-B14F-4D97-AF65-F5344CB8AC3E}">
        <p14:creationId xmlns:p14="http://schemas.microsoft.com/office/powerpoint/2010/main" val="3005142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 It has been found that the current number of employees at Amazon is 1,500,000 and the company also witnessed a huge revenue growth in 2023. In recent times the company acquired revenue of “$538.046B” and the brand value of the company also increased gradually.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4</a:t>
            </a:fld>
            <a:endParaRPr lang="en-GB"/>
          </a:p>
        </p:txBody>
      </p:sp>
    </p:spTree>
    <p:extLst>
      <p:ext uri="{BB962C8B-B14F-4D97-AF65-F5344CB8AC3E}">
        <p14:creationId xmlns:p14="http://schemas.microsoft.com/office/powerpoint/2010/main" val="152631842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It has been found that the core business functions of Amazon are finance, human resources, and marketing and the company’s stock price reached “127.74m” in the consecutive year 2023. Additionally, the company adopted a digital marketing strategy for brand promotion.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5</a:t>
            </a:fld>
            <a:endParaRPr lang="en-GB"/>
          </a:p>
        </p:txBody>
      </p:sp>
    </p:spTree>
    <p:extLst>
      <p:ext uri="{BB962C8B-B14F-4D97-AF65-F5344CB8AC3E}">
        <p14:creationId xmlns:p14="http://schemas.microsoft.com/office/powerpoint/2010/main" val="3998638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It has been found that strong brand recognition and market position are the strengths of Amazon and bad working conditions and imitable business model are the weaknesses of the company.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6</a:t>
            </a:fld>
            <a:endParaRPr lang="en-GB"/>
          </a:p>
        </p:txBody>
      </p:sp>
    </p:spTree>
    <p:extLst>
      <p:ext uri="{BB962C8B-B14F-4D97-AF65-F5344CB8AC3E}">
        <p14:creationId xmlns:p14="http://schemas.microsoft.com/office/powerpoint/2010/main" val="38517125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Evaluating the facts it can be seen that market expansion and physical stores are the opportunities of Amazon whereas government regulations and increased cybercrimes are a threat to the company. Beside this,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7</a:t>
            </a:fld>
            <a:endParaRPr lang="en-GB"/>
          </a:p>
        </p:txBody>
      </p:sp>
    </p:spTree>
    <p:extLst>
      <p:ext uri="{BB962C8B-B14F-4D97-AF65-F5344CB8AC3E}">
        <p14:creationId xmlns:p14="http://schemas.microsoft.com/office/powerpoint/2010/main" val="35258664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The political factors of this country create a negative impact on the business performance of Amazon. The consideration of the different governmental policies and the high rise of tax rate causes an increase in the product prices. It reduces the customer’s buying power and as a result, they cannot buy quality products. On the other hand, the Brexit issue is another factor in reducing international trade agreements for this company.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8</a:t>
            </a:fld>
            <a:endParaRPr lang="en-GB"/>
          </a:p>
        </p:txBody>
      </p:sp>
    </p:spTree>
    <p:extLst>
      <p:ext uri="{BB962C8B-B14F-4D97-AF65-F5344CB8AC3E}">
        <p14:creationId xmlns:p14="http://schemas.microsoft.com/office/powerpoint/2010/main" val="2029056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Identification of the different economic factors of this country posited a positive impact on the business performance of Amazon. As the GDP rate of this country is high, even if there is inflation, there will be people who can buy products. On the other hand, this country consists of people from diverse backgrounds so Amazon has the opportunity to sell a variety of product items.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9</a:t>
            </a:fld>
            <a:endParaRPr lang="en-GB"/>
          </a:p>
        </p:txBody>
      </p:sp>
    </p:spTree>
    <p:extLst>
      <p:ext uri="{BB962C8B-B14F-4D97-AF65-F5344CB8AC3E}">
        <p14:creationId xmlns:p14="http://schemas.microsoft.com/office/powerpoint/2010/main" val="76285212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The social and technological factor has shown a positive impact on Amazon due to adoption of online shopping and increasing the popularity of the e-commerce activity. Further, the use of blockchain technology secures the business in online transactions and improves consumer trust. The changing demographic trends of the people in this country make it helpful for the company to work with different technical products such as smart bulbs, Alexa and so on.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10</a:t>
            </a:fld>
            <a:endParaRPr lang="en-GB"/>
          </a:p>
        </p:txBody>
      </p:sp>
    </p:spTree>
    <p:extLst>
      <p:ext uri="{BB962C8B-B14F-4D97-AF65-F5344CB8AC3E}">
        <p14:creationId xmlns:p14="http://schemas.microsoft.com/office/powerpoint/2010/main" val="511829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The legal factor has a positive impact; however, environmental factors have a negative impact on the business performance of Amazon. The policies regarding employees employee rights motivates individuals to work without facing discrimination. However, due to changes in weather conditions and carbon footprint problems, the companies need to focus on sustainability.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11</a:t>
            </a:fld>
            <a:endParaRPr lang="en-GB"/>
          </a:p>
        </p:txBody>
      </p:sp>
    </p:spTree>
    <p:extLst>
      <p:ext uri="{BB962C8B-B14F-4D97-AF65-F5344CB8AC3E}">
        <p14:creationId xmlns:p14="http://schemas.microsoft.com/office/powerpoint/2010/main" val="193265485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It has been found that employees, shareholders, and directors are the internal and customers and competitors are the external stakeholders of Amazon.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12</a:t>
            </a:fld>
            <a:endParaRPr lang="en-GB"/>
          </a:p>
        </p:txBody>
      </p:sp>
    </p:spTree>
    <p:extLst>
      <p:ext uri="{BB962C8B-B14F-4D97-AF65-F5344CB8AC3E}">
        <p14:creationId xmlns:p14="http://schemas.microsoft.com/office/powerpoint/2010/main" val="13903152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Analysis of the stakeholders of Amazon evaluated that management and partners have high-power but low-interest. Investors and government has high interest and high power, the employees and HRM have low-interest and low-power whereas customers and finance department has low-power and high interest.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13</a:t>
            </a:fld>
            <a:endParaRPr lang="en-GB"/>
          </a:p>
        </p:txBody>
      </p:sp>
    </p:spTree>
    <p:extLst>
      <p:ext uri="{BB962C8B-B14F-4D97-AF65-F5344CB8AC3E}">
        <p14:creationId xmlns:p14="http://schemas.microsoft.com/office/powerpoint/2010/main" val="53318648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It has been found that Amazon has followed some ethical considerations such as maintaining diversity policies in organisation. In order to maintain sustainability, the company take CSR initiatives such as maintaining anti-corruption policies.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14</a:t>
            </a:fld>
            <a:endParaRPr lang="en-GB"/>
          </a:p>
        </p:txBody>
      </p:sp>
    </p:spTree>
    <p:extLst>
      <p:ext uri="{BB962C8B-B14F-4D97-AF65-F5344CB8AC3E}">
        <p14:creationId xmlns:p14="http://schemas.microsoft.com/office/powerpoint/2010/main" val="3589393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The company has included a gender equity policy to improve the quality of work and reduce the conflict among the diverse team members. Based on Triple bottom line theory, a company should look after all three aspects including profit, people, and the planet. This concept is applied in Amazon as they focus on sustainability and customer satisfaction to increase brand reputation and improve profitability.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15</a:t>
            </a:fld>
            <a:endParaRPr lang="en-GB"/>
          </a:p>
        </p:txBody>
      </p:sp>
    </p:spTree>
    <p:extLst>
      <p:ext uri="{BB962C8B-B14F-4D97-AF65-F5344CB8AC3E}">
        <p14:creationId xmlns:p14="http://schemas.microsoft.com/office/powerpoint/2010/main" val="1133839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r>
              <a:rPr lang="en-GB" sz="1800" dirty="0">
                <a:solidFill>
                  <a:srgbClr val="000000"/>
                </a:solidFill>
                <a:effectLst/>
                <a:latin typeface="Times New Roman" panose="02020603050405020304" pitchFamily="18" charset="0"/>
                <a:ea typeface="Times New Roman" panose="02020603050405020304" pitchFamily="18" charset="0"/>
              </a:rPr>
              <a:t>It has been found from the study that employee, directors, and shareholders are the internal stakeholders of it. The strength of the company is that it has a strong brand presence.  </a:t>
            </a: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16</a:t>
            </a:fld>
            <a:endParaRPr lang="en-GB"/>
          </a:p>
        </p:txBody>
      </p:sp>
    </p:spTree>
    <p:extLst>
      <p:ext uri="{BB962C8B-B14F-4D97-AF65-F5344CB8AC3E}">
        <p14:creationId xmlns:p14="http://schemas.microsoft.com/office/powerpoint/2010/main" val="2957291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17</a:t>
            </a:fld>
            <a:endParaRPr lang="en-GB"/>
          </a:p>
        </p:txBody>
      </p:sp>
    </p:spTree>
    <p:extLst>
      <p:ext uri="{BB962C8B-B14F-4D97-AF65-F5344CB8AC3E}">
        <p14:creationId xmlns:p14="http://schemas.microsoft.com/office/powerpoint/2010/main" val="34730752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000"/>
              </a:spcBef>
            </a:pPr>
            <a:endParaRPr lang="en-IN" sz="1800" dirty="0">
              <a:effectLst/>
              <a:latin typeface="Times New Roman" panose="02020603050405020304" pitchFamily="18"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31771EA9-1DE2-48E2-864B-B3B35D3FBD7B}" type="slidenum">
              <a:rPr lang="en-GB" smtClean="0"/>
              <a:t>18</a:t>
            </a:fld>
            <a:endParaRPr lang="en-GB"/>
          </a:p>
        </p:txBody>
      </p:sp>
    </p:spTree>
    <p:extLst>
      <p:ext uri="{BB962C8B-B14F-4D97-AF65-F5344CB8AC3E}">
        <p14:creationId xmlns:p14="http://schemas.microsoft.com/office/powerpoint/2010/main" val="1422001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FC3E2-3779-FE68-797C-2C746B8C4C1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50474A2-14A2-06E8-D619-E51FA37B3A5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680332E-DAA3-9D3E-487D-AC50FAF49C74}"/>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8CA56E9F-EB7B-58BF-C013-113F022FEC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17A043D-86FB-985A-8B88-4C5B73F844B2}"/>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42800925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54350-4B10-336E-D0BC-55AC4AE46D3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4E63391-B879-B961-12E9-CB48A9B6516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1FCB034-8B95-ACB4-23C5-2914F0FACCB4}"/>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0CBBD417-79E2-6672-6D16-4BE4CB824B6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2D6C20-7DB8-F1C1-FA82-B11C90791F5F}"/>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38827773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65EF2-4912-70D0-A956-FB8BB7F5A89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860DB05-1726-D265-03F6-4A8402CD89D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9FEAC93-3137-9411-5908-06319CF1BC57}"/>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48FF2A60-5C34-4CCF-4A7E-42A403554D7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C5AF54-A18D-F99C-85F5-9C6475DD6347}"/>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5027615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CED24-BBC9-F056-EF0D-8D270275EC8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9F3B258-5E82-8E1E-5A1B-94ADB4FC015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38D6CF7-595E-9EC0-F715-DE579DFD57B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78C3A247-0B1E-18AE-4F5A-A56E7D3F1F80}"/>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6" name="Footer Placeholder 5">
            <a:extLst>
              <a:ext uri="{FF2B5EF4-FFF2-40B4-BE49-F238E27FC236}">
                <a16:creationId xmlns:a16="http://schemas.microsoft.com/office/drawing/2014/main" id="{6AE8AE83-E8B4-0A3D-0092-E48582E327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D7BEE28-0253-CC25-CAE0-E26E1B251460}"/>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24138764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50717-99C3-BDCE-372F-2E7B79D623F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C7C27E2B-C5F3-9D09-9CAA-E07401CD740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3AB5C4-C546-3971-B71C-FC88F4DC5F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82B41F7-516D-5C2E-FA34-D2C048E7280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AE945F6-5452-BE6D-8602-DBF4DA7A359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ED72AB9-443A-8D22-979A-E81E4E051CD9}"/>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8" name="Footer Placeholder 7">
            <a:extLst>
              <a:ext uri="{FF2B5EF4-FFF2-40B4-BE49-F238E27FC236}">
                <a16:creationId xmlns:a16="http://schemas.microsoft.com/office/drawing/2014/main" id="{CA03BD3C-A567-1A89-AF45-564588A9405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B1D7CF2-D8BE-6C8B-0C17-0811B793E75A}"/>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6119323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3AD88-55BC-6A86-30EA-F45B6517764C}"/>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49B222B-9CBE-0727-59EE-BC3C090E33D9}"/>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4" name="Footer Placeholder 3">
            <a:extLst>
              <a:ext uri="{FF2B5EF4-FFF2-40B4-BE49-F238E27FC236}">
                <a16:creationId xmlns:a16="http://schemas.microsoft.com/office/drawing/2014/main" id="{65B4CC81-617A-7755-451A-385414941E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E2C3D1F-B390-0B65-33FB-0AA478397D05}"/>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19024317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0FA06E6-F044-74DE-035B-E0D60149BF4F}"/>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3" name="Footer Placeholder 2">
            <a:extLst>
              <a:ext uri="{FF2B5EF4-FFF2-40B4-BE49-F238E27FC236}">
                <a16:creationId xmlns:a16="http://schemas.microsoft.com/office/drawing/2014/main" id="{38E7754C-ACDD-85A3-4C2B-B8402D4E00B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175DE2A-5213-ED31-7F78-A46F2234B3DF}"/>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2263529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4AAE8-C30E-AF71-9BA3-5636B94FD3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F5191E0-EBD6-5FC3-9408-28E42F704E8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2CCDD5A-2C73-3291-0772-5356B2118C1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1389E0-7B69-F45E-3430-66220A61F243}"/>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6" name="Footer Placeholder 5">
            <a:extLst>
              <a:ext uri="{FF2B5EF4-FFF2-40B4-BE49-F238E27FC236}">
                <a16:creationId xmlns:a16="http://schemas.microsoft.com/office/drawing/2014/main" id="{093ACA90-18BD-788B-9533-F52981A5FFE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D6BB081-4529-BE50-A043-C4387EDD3D92}"/>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12475294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6CED8-C335-52D2-2406-8EBB605E75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483DA6B-7E46-0559-E23C-3C37ACA8CBB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19B51A-FD1D-08F9-6E50-CE2BA789F5C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2C0826B-743B-F409-0C14-5C370A07A144}"/>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6" name="Footer Placeholder 5">
            <a:extLst>
              <a:ext uri="{FF2B5EF4-FFF2-40B4-BE49-F238E27FC236}">
                <a16:creationId xmlns:a16="http://schemas.microsoft.com/office/drawing/2014/main" id="{53359101-CC32-6E8C-71A1-8A39F36A7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5D9669-9B2E-4A1F-A307-5A15FD692561}"/>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358115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15EFAB-BE78-6FFC-4E27-E9AF0CAFB4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E3236F9-6F57-B0FD-F4BA-14CDE09A7F5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9D4E4D2-C784-68CF-9317-943337F6FE11}"/>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CE908AD8-7806-9AE6-5116-DA6A375421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E1271B-4FD3-BB7D-7F48-AC51F5AFA279}"/>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15297135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47B62D8-2C01-0A6B-4B9B-14DCDA4AED8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BE64BBC-BADE-6516-1743-7FAF898B0E0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05286C1-0B97-B249-0B5A-A999227C1EC9}"/>
              </a:ext>
            </a:extLst>
          </p:cNvPr>
          <p:cNvSpPr>
            <a:spLocks noGrp="1"/>
          </p:cNvSpPr>
          <p:nvPr>
            <p:ph type="dt" sz="half" idx="10"/>
          </p:nvPr>
        </p:nvSpPr>
        <p:spPr/>
        <p:txBody>
          <a:body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CA4115D6-9C63-1607-7075-5FD3A8DD0C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83ADDD-08E0-D04D-BA90-9365B92CDCDA}"/>
              </a:ext>
            </a:extLst>
          </p:cNvPr>
          <p:cNvSpPr>
            <a:spLocks noGrp="1"/>
          </p:cNvSpPr>
          <p:nvPr>
            <p:ph type="sldNum" sz="quarter" idx="12"/>
          </p:nvPr>
        </p:nvSpPr>
        <p:spPr/>
        <p:txBody>
          <a:bodyPr/>
          <a:lstStyle/>
          <a:p>
            <a:fld id="{0700F83F-ABE1-44E0-B29E-650DCDA53BB8}" type="slidenum">
              <a:rPr lang="en-GB" smtClean="0"/>
              <a:t>‹#›</a:t>
            </a:fld>
            <a:endParaRPr lang="en-GB"/>
          </a:p>
        </p:txBody>
      </p:sp>
    </p:spTree>
    <p:extLst>
      <p:ext uri="{BB962C8B-B14F-4D97-AF65-F5344CB8AC3E}">
        <p14:creationId xmlns:p14="http://schemas.microsoft.com/office/powerpoint/2010/main" val="47639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image" Target="../media/image1.png"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5000"/>
            <a:lum/>
          </a:blip>
          <a:srcRect/>
          <a:stretch>
            <a:fillRect l="-6000" r="-6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CADD6F-8EF7-1687-3115-3D1E501560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1BAACAF-8EA1-5DEC-4BCA-D50D614928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95C71E9-3245-9AA5-CB16-16478D11376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7FE03DA-F23F-401B-9E28-3BBFB4E882D3}" type="datetimeFigureOut">
              <a:rPr lang="en-GB" smtClean="0"/>
              <a:t>08/11/2023</a:t>
            </a:fld>
            <a:endParaRPr lang="en-GB"/>
          </a:p>
        </p:txBody>
      </p:sp>
      <p:sp>
        <p:nvSpPr>
          <p:cNvPr id="5" name="Footer Placeholder 4">
            <a:extLst>
              <a:ext uri="{FF2B5EF4-FFF2-40B4-BE49-F238E27FC236}">
                <a16:creationId xmlns:a16="http://schemas.microsoft.com/office/drawing/2014/main" id="{FA6D8399-635F-DFBE-A29A-F9E6B898DA6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2713EC9-6FAD-6DBC-1011-9A6D09589D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00F83F-ABE1-44E0-B29E-650DCDA53BB8}" type="slidenum">
              <a:rPr lang="en-GB" smtClean="0"/>
              <a:t>‹#›</a:t>
            </a:fld>
            <a:endParaRPr lang="en-GB"/>
          </a:p>
        </p:txBody>
      </p:sp>
    </p:spTree>
    <p:extLst>
      <p:ext uri="{BB962C8B-B14F-4D97-AF65-F5344CB8AC3E}">
        <p14:creationId xmlns:p14="http://schemas.microsoft.com/office/powerpoint/2010/main" val="7267766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9.jpeg" /><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notesSlide" Target="../notesSlides/notesSlide13.xml" /><Relationship Id="rId1" Type="http://schemas.openxmlformats.org/officeDocument/2006/relationships/slideLayout" Target="../slideLayouts/slideLayout2.xml" /></Relationships>
</file>

<file path=ppt/slides/_rels/slide15.xml.rels><?xml version="1.0" encoding="UTF-8" standalone="yes"?>
<Relationships xmlns="http://schemas.openxmlformats.org/package/2006/relationships"><Relationship Id="rId3" Type="http://schemas.openxmlformats.org/officeDocument/2006/relationships/image" Target="../media/image11.png" /><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16.xml.rels><?xml version="1.0" encoding="UTF-8" standalone="yes"?>
<Relationships xmlns="http://schemas.openxmlformats.org/package/2006/relationships"><Relationship Id="rId3" Type="http://schemas.openxmlformats.org/officeDocument/2006/relationships/image" Target="../media/image12.jpeg" /><Relationship Id="rId2" Type="http://schemas.openxmlformats.org/officeDocument/2006/relationships/notesSlide" Target="../notesSlides/notesSlide15.xml" /><Relationship Id="rId1" Type="http://schemas.openxmlformats.org/officeDocument/2006/relationships/slideLayout" Target="../slideLayouts/slideLayout2.xml" /><Relationship Id="rId4" Type="http://schemas.openxmlformats.org/officeDocument/2006/relationships/image" Target="../media/image13.png" /></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browse/employing-people/contracts" TargetMode="External" /><Relationship Id="rId2" Type="http://schemas.openxmlformats.org/officeDocument/2006/relationships/notesSlide" Target="../notesSlides/notesSlide16.xml" /><Relationship Id="rId1" Type="http://schemas.openxmlformats.org/officeDocument/2006/relationships/slideLayout" Target="../slideLayouts/slideLayout2.xml" /><Relationship Id="rId5" Type="http://schemas.openxmlformats.org/officeDocument/2006/relationships/hyperlink" Target="https://www.ons.gov.uk/economy/grossdomesticproductgdp" TargetMode="External" /><Relationship Id="rId4" Type="http://schemas.openxmlformats.org/officeDocument/2006/relationships/hyperlink" Target="https://www.gov.uk/income-tax-rates/previous-tax-years" TargetMode="External" /></Relationships>
</file>

<file path=ppt/slides/_rels/slide18.xml.rels><?xml version="1.0" encoding="UTF-8" standalone="yes"?>
<Relationships xmlns="http://schemas.openxmlformats.org/package/2006/relationships"><Relationship Id="rId3" Type="http://schemas.openxmlformats.org/officeDocument/2006/relationships/hyperlink" Target="https://socialvalueuk.org/" TargetMode="External"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19.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524D5-EE9F-C578-4D52-8CEA28639503}"/>
              </a:ext>
            </a:extLst>
          </p:cNvPr>
          <p:cNvSpPr>
            <a:spLocks noGrp="1"/>
          </p:cNvSpPr>
          <p:nvPr>
            <p:ph type="ctrTitle"/>
          </p:nvPr>
        </p:nvSpPr>
        <p:spPr>
          <a:xfrm>
            <a:off x="1357313" y="2738437"/>
            <a:ext cx="9310687" cy="1431925"/>
          </a:xfrm>
        </p:spPr>
        <p:txBody>
          <a:bodyPr>
            <a:normAutofit fontScale="90000"/>
          </a:bodyPr>
          <a:lstStyle/>
          <a:p>
            <a:br>
              <a:rPr lang="en-GB" sz="3600" b="1" dirty="0">
                <a:solidFill>
                  <a:srgbClr val="000000"/>
                </a:solidFill>
                <a:effectLst/>
                <a:latin typeface="Times New Roman" panose="02020603050405020304" pitchFamily="18" charset="0"/>
                <a:ea typeface="Times New Roman" panose="02020603050405020304" pitchFamily="18" charset="0"/>
              </a:rPr>
            </a:br>
            <a:br>
              <a:rPr lang="en-GB" sz="3600" b="1" dirty="0">
                <a:solidFill>
                  <a:srgbClr val="000000"/>
                </a:solidFill>
                <a:effectLst/>
                <a:latin typeface="Times New Roman" panose="02020603050405020304" pitchFamily="18" charset="0"/>
                <a:ea typeface="Times New Roman" panose="02020603050405020304" pitchFamily="18" charset="0"/>
              </a:rPr>
            </a:br>
            <a:br>
              <a:rPr lang="en-GB" sz="3600" b="1" dirty="0">
                <a:solidFill>
                  <a:srgbClr val="000000"/>
                </a:solidFill>
                <a:effectLst/>
                <a:latin typeface="Times New Roman" panose="02020603050405020304" pitchFamily="18" charset="0"/>
                <a:ea typeface="Times New Roman" panose="02020603050405020304" pitchFamily="18" charset="0"/>
              </a:rPr>
            </a:br>
            <a:br>
              <a:rPr lang="en-GB" sz="3600" b="1" dirty="0">
                <a:solidFill>
                  <a:srgbClr val="000000"/>
                </a:solidFill>
                <a:effectLst/>
                <a:latin typeface="Times New Roman" panose="02020603050405020304" pitchFamily="18" charset="0"/>
                <a:ea typeface="Times New Roman" panose="02020603050405020304" pitchFamily="18" charset="0"/>
              </a:rPr>
            </a:br>
            <a:r>
              <a:rPr lang="en-GB" sz="3600" b="1" dirty="0">
                <a:solidFill>
                  <a:srgbClr val="000000"/>
                </a:solidFill>
                <a:effectLst/>
                <a:latin typeface="Times New Roman" panose="02020603050405020304" pitchFamily="18" charset="0"/>
                <a:ea typeface="Times New Roman" panose="02020603050405020304" pitchFamily="18" charset="0"/>
              </a:rPr>
              <a:t>PRACTICAL: GROUP PRESENTATION</a:t>
            </a:r>
            <a:br>
              <a:rPr lang="en-GB" sz="3600" b="1" dirty="0">
                <a:solidFill>
                  <a:srgbClr val="000000"/>
                </a:solidFill>
                <a:effectLst/>
                <a:latin typeface="Times New Roman" panose="02020603050405020304" pitchFamily="18" charset="0"/>
                <a:ea typeface="Times New Roman" panose="02020603050405020304" pitchFamily="18" charset="0"/>
              </a:rPr>
            </a:br>
            <a:br>
              <a:rPr lang="en-IN" sz="3600" b="1" dirty="0">
                <a:effectLst/>
                <a:latin typeface="Times New Roman" panose="02020603050405020304" pitchFamily="18" charset="0"/>
                <a:ea typeface="Times New Roman" panose="02020603050405020304" pitchFamily="18" charset="0"/>
              </a:rPr>
            </a:br>
            <a:endParaRPr lang="en-GB" sz="8800" b="1" dirty="0"/>
          </a:p>
        </p:txBody>
      </p:sp>
      <p:sp>
        <p:nvSpPr>
          <p:cNvPr id="3" name="Subtitle 2">
            <a:extLst>
              <a:ext uri="{FF2B5EF4-FFF2-40B4-BE49-F238E27FC236}">
                <a16:creationId xmlns:a16="http://schemas.microsoft.com/office/drawing/2014/main" id="{CC781E5D-2086-065D-1DAB-880048629AD7}"/>
              </a:ext>
            </a:extLst>
          </p:cNvPr>
          <p:cNvSpPr>
            <a:spLocks noGrp="1"/>
          </p:cNvSpPr>
          <p:nvPr>
            <p:ph type="subTitle" idx="1"/>
          </p:nvPr>
        </p:nvSpPr>
        <p:spPr>
          <a:xfrm>
            <a:off x="1524000" y="3602038"/>
            <a:ext cx="9144000" cy="3053556"/>
          </a:xfrm>
        </p:spPr>
        <p:txBody>
          <a:bodyPr>
            <a:normAutofit fontScale="55000" lnSpcReduction="20000"/>
          </a:bodyPr>
          <a:lstStyle/>
          <a:p>
            <a:r>
              <a:rPr lang="en-GB" b="1" dirty="0">
                <a:latin typeface="Times New Roman" panose="02020603050405020304" pitchFamily="18" charset="0"/>
                <a:cs typeface="Times New Roman" panose="02020603050405020304" pitchFamily="18" charset="0"/>
              </a:rPr>
              <a:t>Student Name: </a:t>
            </a:r>
          </a:p>
          <a:p>
            <a:r>
              <a:rPr lang="en-GB" b="1" dirty="0">
                <a:latin typeface="Times New Roman" panose="02020603050405020304" pitchFamily="18" charset="0"/>
                <a:cs typeface="Times New Roman" panose="02020603050405020304" pitchFamily="18" charset="0"/>
              </a:rPr>
              <a:t>Eduard </a:t>
            </a:r>
            <a:r>
              <a:rPr lang="en-GB" b="1" dirty="0" err="1">
                <a:latin typeface="Times New Roman" panose="02020603050405020304" pitchFamily="18" charset="0"/>
                <a:cs typeface="Times New Roman" panose="02020603050405020304" pitchFamily="18" charset="0"/>
              </a:rPr>
              <a:t>Scripcariu</a:t>
            </a:r>
            <a:r>
              <a:rPr lang="en-GB" b="1" dirty="0">
                <a:latin typeface="Times New Roman" panose="02020603050405020304" pitchFamily="18" charset="0"/>
                <a:cs typeface="Times New Roman" panose="02020603050405020304" pitchFamily="18" charset="0"/>
              </a:rPr>
              <a:t>  2313339</a:t>
            </a:r>
          </a:p>
          <a:p>
            <a:r>
              <a:rPr lang="en-GB" b="1" dirty="0">
                <a:latin typeface="Times New Roman" panose="02020603050405020304" pitchFamily="18" charset="0"/>
                <a:cs typeface="Times New Roman" panose="02020603050405020304" pitchFamily="18" charset="0"/>
              </a:rPr>
              <a:t>Gabriel Gheorghe   2021690</a:t>
            </a:r>
          </a:p>
          <a:p>
            <a:r>
              <a:rPr lang="en-GB" b="1" dirty="0" err="1">
                <a:latin typeface="Times New Roman" panose="02020603050405020304" pitchFamily="18" charset="0"/>
                <a:cs typeface="Times New Roman" panose="02020603050405020304" pitchFamily="18" charset="0"/>
              </a:rPr>
              <a:t>Sanda</a:t>
            </a:r>
            <a:r>
              <a:rPr lang="en-GB" b="1" dirty="0">
                <a:latin typeface="Times New Roman" panose="02020603050405020304" pitchFamily="18" charset="0"/>
                <a:cs typeface="Times New Roman" panose="02020603050405020304" pitchFamily="18" charset="0"/>
              </a:rPr>
              <a:t> </a:t>
            </a:r>
            <a:r>
              <a:rPr lang="en-GB" b="1" dirty="0" err="1">
                <a:latin typeface="Times New Roman" panose="02020603050405020304" pitchFamily="18" charset="0"/>
                <a:cs typeface="Times New Roman" panose="02020603050405020304" pitchFamily="18" charset="0"/>
              </a:rPr>
              <a:t>Vaneata</a:t>
            </a:r>
            <a:r>
              <a:rPr lang="en-GB" b="1" dirty="0">
                <a:latin typeface="Times New Roman" panose="02020603050405020304" pitchFamily="18" charset="0"/>
                <a:cs typeface="Times New Roman" panose="02020603050405020304" pitchFamily="18" charset="0"/>
              </a:rPr>
              <a:t>  2128921</a:t>
            </a:r>
          </a:p>
          <a:p>
            <a:r>
              <a:rPr lang="en-GB" b="1" dirty="0">
                <a:latin typeface="Times New Roman" panose="02020603050405020304" pitchFamily="18" charset="0"/>
                <a:cs typeface="Times New Roman" panose="02020603050405020304" pitchFamily="18" charset="0"/>
              </a:rPr>
              <a:t>Irina </a:t>
            </a:r>
            <a:r>
              <a:rPr lang="en-GB" b="1" dirty="0" err="1">
                <a:latin typeface="Times New Roman" panose="02020603050405020304" pitchFamily="18" charset="0"/>
                <a:cs typeface="Times New Roman" panose="02020603050405020304" pitchFamily="18" charset="0"/>
              </a:rPr>
              <a:t>Zuican</a:t>
            </a:r>
            <a:r>
              <a:rPr lang="en-GB" b="1" dirty="0">
                <a:latin typeface="Times New Roman" panose="02020603050405020304" pitchFamily="18" charset="0"/>
                <a:cs typeface="Times New Roman" panose="02020603050405020304" pitchFamily="18" charset="0"/>
              </a:rPr>
              <a:t>   2313334</a:t>
            </a:r>
          </a:p>
          <a:p>
            <a:endParaRPr lang="en-GB" b="1" i="1">
              <a:latin typeface="Times New Roman" panose="02020603050405020304" pitchFamily="18" charset="0"/>
              <a:cs typeface="Times New Roman" panose="02020603050405020304" pitchFamily="18" charset="0"/>
            </a:endParaRPr>
          </a:p>
          <a:p>
            <a:r>
              <a:rPr lang="en-GB" b="1" i="1">
                <a:latin typeface="Times New Roman" panose="02020603050405020304" pitchFamily="18" charset="0"/>
                <a:cs typeface="Times New Roman" panose="02020603050405020304" pitchFamily="18" charset="0"/>
              </a:rPr>
              <a:t>Lecturer</a:t>
            </a:r>
            <a:r>
              <a:rPr lang="en-GB" b="1" i="1" dirty="0">
                <a:latin typeface="Times New Roman" panose="02020603050405020304" pitchFamily="18" charset="0"/>
                <a:cs typeface="Times New Roman" panose="02020603050405020304" pitchFamily="18" charset="0"/>
              </a:rPr>
              <a:t>: </a:t>
            </a:r>
            <a:r>
              <a:rPr lang="en-GB" b="1" i="1" dirty="0" err="1">
                <a:latin typeface="Times New Roman" panose="02020603050405020304" pitchFamily="18" charset="0"/>
                <a:cs typeface="Times New Roman" panose="02020603050405020304" pitchFamily="18" charset="0"/>
              </a:rPr>
              <a:t>Zahida</a:t>
            </a:r>
            <a:r>
              <a:rPr lang="en-GB" b="1" i="1" dirty="0">
                <a:latin typeface="Times New Roman" panose="02020603050405020304" pitchFamily="18" charset="0"/>
                <a:cs typeface="Times New Roman" panose="02020603050405020304" pitchFamily="18" charset="0"/>
              </a:rPr>
              <a:t> Khan</a:t>
            </a:r>
          </a:p>
          <a:p>
            <a:endParaRPr lang="en-GB" b="1" i="1"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LCBB4007</a:t>
            </a:r>
          </a:p>
          <a:p>
            <a:r>
              <a:rPr lang="en-GB" dirty="0">
                <a:latin typeface="Times New Roman" panose="02020603050405020304" pitchFamily="18" charset="0"/>
                <a:cs typeface="Times New Roman" panose="02020603050405020304" pitchFamily="18" charset="0"/>
              </a:rPr>
              <a:t>Introduction to business </a:t>
            </a:r>
          </a:p>
          <a:p>
            <a:r>
              <a:rPr lang="en-GB" dirty="0">
                <a:latin typeface="Times New Roman" panose="02020603050405020304" pitchFamily="18" charset="0"/>
                <a:cs typeface="Times New Roman" panose="02020603050405020304" pitchFamily="18" charset="0"/>
              </a:rPr>
              <a:t>Component 2</a:t>
            </a:r>
          </a:p>
          <a:p>
            <a:endParaRPr lang="en-GB"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008712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GB" sz="3200" b="1" dirty="0">
                <a:solidFill>
                  <a:srgbClr val="000000"/>
                </a:solidFill>
                <a:effectLst/>
                <a:latin typeface="Times New Roman" panose="02020603050405020304" pitchFamily="18" charset="0"/>
                <a:ea typeface="Times New Roman" panose="02020603050405020304" pitchFamily="18" charset="0"/>
              </a:rPr>
              <a:t>Introduction</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200" y="1825625"/>
            <a:ext cx="5384800" cy="4351338"/>
          </a:xfrm>
        </p:spPr>
        <p:txBody>
          <a:bodyPr>
            <a:normAutofit/>
          </a:bodyPr>
          <a:lstStyle/>
          <a:p>
            <a:pPr marL="342900" lvl="0" indent="-342900" algn="just">
              <a:lnSpc>
                <a:spcPct val="150000"/>
              </a:lnSpc>
              <a:spcBef>
                <a:spcPts val="1000"/>
              </a:spcBef>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Business management is the concept of “organising”, “planning”, “controlling”, and “directing” an organisation (</a:t>
            </a:r>
            <a:r>
              <a:rPr lang="en-GB" sz="1500" u="none" strike="noStrike" dirty="0" err="1">
                <a:solidFill>
                  <a:srgbClr val="000000"/>
                </a:solidFill>
                <a:effectLst/>
                <a:latin typeface="Times New Roman" panose="02020603050405020304" pitchFamily="18" charset="0"/>
                <a:ea typeface="Times New Roman" panose="02020603050405020304" pitchFamily="18" charset="0"/>
              </a:rPr>
              <a:t>Easterby</a:t>
            </a:r>
            <a:r>
              <a:rPr lang="en-GB" sz="1500" u="none" strike="noStrike" dirty="0">
                <a:solidFill>
                  <a:srgbClr val="000000"/>
                </a:solidFill>
                <a:effectLst/>
                <a:latin typeface="Times New Roman" panose="02020603050405020304" pitchFamily="18" charset="0"/>
                <a:ea typeface="Times New Roman" panose="02020603050405020304" pitchFamily="18" charset="0"/>
              </a:rPr>
              <a:t>-Smith </a:t>
            </a:r>
            <a:r>
              <a:rPr lang="en-GB" sz="1500" i="1" u="none" strike="noStrike" dirty="0">
                <a:solidFill>
                  <a:srgbClr val="000000"/>
                </a:solidFill>
                <a:effectLst/>
                <a:latin typeface="Times New Roman" panose="02020603050405020304" pitchFamily="18" charset="0"/>
                <a:ea typeface="Times New Roman" panose="02020603050405020304" pitchFamily="18" charset="0"/>
              </a:rPr>
              <a:t>et al</a:t>
            </a:r>
            <a:r>
              <a:rPr lang="en-GB" sz="1500" u="none" strike="noStrike" dirty="0">
                <a:solidFill>
                  <a:srgbClr val="000000"/>
                </a:solidFill>
                <a:effectLst/>
                <a:latin typeface="Times New Roman" panose="02020603050405020304" pitchFamily="18" charset="0"/>
                <a:ea typeface="Times New Roman" panose="02020603050405020304" pitchFamily="18" charset="0"/>
              </a:rPr>
              <a:t>. 2021).</a:t>
            </a:r>
            <a:endParaRPr lang="en-IN" sz="15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In this study, Amazon is the chosen organisation whose business environment will be demonstrated.</a:t>
            </a:r>
            <a:endParaRPr lang="en-IN" sz="1500" dirty="0">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500" dirty="0">
                <a:solidFill>
                  <a:srgbClr val="000000"/>
                </a:solidFill>
                <a:effectLst/>
                <a:latin typeface="Times New Roman" panose="02020603050405020304" pitchFamily="18" charset="0"/>
                <a:ea typeface="Times New Roman" panose="02020603050405020304" pitchFamily="18" charset="0"/>
              </a:rPr>
              <a:t>An external and internal environmental analysis along with stakeholder analysis and CSR activities of the company will be demonstrated here. </a:t>
            </a:r>
            <a:endParaRPr lang="en-GB" sz="1500" dirty="0"/>
          </a:p>
        </p:txBody>
      </p:sp>
      <p:pic>
        <p:nvPicPr>
          <p:cNvPr id="4098" name="Picture 2">
            <a:extLst>
              <a:ext uri="{FF2B5EF4-FFF2-40B4-BE49-F238E27FC236}">
                <a16:creationId xmlns:a16="http://schemas.microsoft.com/office/drawing/2014/main" id="{D387C4DD-20C3-5D9D-67A9-C36B3D6EDD0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5822" y="1985554"/>
            <a:ext cx="4876800" cy="3069771"/>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179055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GB" sz="3200" b="1" dirty="0">
                <a:solidFill>
                  <a:srgbClr val="000000"/>
                </a:solidFill>
                <a:effectLst/>
                <a:latin typeface="Times New Roman" panose="02020603050405020304" pitchFamily="18" charset="0"/>
                <a:ea typeface="Times New Roman" panose="02020603050405020304" pitchFamily="18" charset="0"/>
              </a:rPr>
              <a:t>Overview of the organisation</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5392783" cy="4351338"/>
          </a:xfrm>
        </p:spPr>
        <p:txBody>
          <a:bodyPr>
            <a:normAutofit/>
          </a:bodyPr>
          <a:lstStyle/>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Amazon is the “largest online retailing company” in the world established by “Jeff Bezos” in the year 1994 (Amazon, 2023a). </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company is also known as an “American multinational technology company” that deals with cloud computing and e-commerce services.</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It is known as the most precious brand in the world that operates through international, North American, and “Amazon Web Services” (Forbes, 2023).</a:t>
            </a:r>
          </a:p>
        </p:txBody>
      </p:sp>
      <p:pic>
        <p:nvPicPr>
          <p:cNvPr id="5124" name="Picture 4" descr="What Is Amazon? Everything You Need To Know, 40% OFF">
            <a:extLst>
              <a:ext uri="{FF2B5EF4-FFF2-40B4-BE49-F238E27FC236}">
                <a16:creationId xmlns:a16="http://schemas.microsoft.com/office/drawing/2014/main" id="{0A73F786-BDF3-887D-0FB3-A3F51D15B0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27670" y="1524964"/>
            <a:ext cx="4580707" cy="484541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94607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Organisation structure, size, and functions</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200" y="1825625"/>
            <a:ext cx="5384800" cy="4351338"/>
          </a:xfrm>
        </p:spPr>
        <p:txBody>
          <a:bodyPr>
            <a:normAutofit/>
          </a:bodyPr>
          <a:lstStyle/>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Amazon falls under the category of “internet retail industry” and the number of employees of the company is “1,500,000” (Yahoo Finance, 2023).</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revenue of the company in the year 2023 was “$538.046B” which shows an increase of 10.73% (Macrotrends, 2023).</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brand value of the company in the year 2023 was “$350 billion” and in 2022 the number of active users of the company was “300 million”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Shvartsman</a:t>
            </a:r>
            <a:r>
              <a:rPr lang="en-US" sz="1500" u="none" strike="noStrike" dirty="0">
                <a:solidFill>
                  <a:srgbClr val="000000"/>
                </a:solidFill>
                <a:effectLst/>
                <a:latin typeface="Times New Roman" panose="02020603050405020304" pitchFamily="18" charset="0"/>
                <a:ea typeface="Times New Roman" panose="02020603050405020304" pitchFamily="18" charset="0"/>
              </a:rPr>
              <a:t>, 2023). </a:t>
            </a:r>
          </a:p>
        </p:txBody>
      </p:sp>
      <p:pic>
        <p:nvPicPr>
          <p:cNvPr id="5" name="Picture 4">
            <a:extLst>
              <a:ext uri="{FF2B5EF4-FFF2-40B4-BE49-F238E27FC236}">
                <a16:creationId xmlns:a16="http://schemas.microsoft.com/office/drawing/2014/main" id="{76DF46AD-B63C-1D6A-0B8F-495C524AEE67}"/>
              </a:ext>
            </a:extLst>
          </p:cNvPr>
          <p:cNvPicPr>
            <a:picLocks noChangeAspect="1"/>
          </p:cNvPicPr>
          <p:nvPr/>
        </p:nvPicPr>
        <p:blipFill>
          <a:blip r:embed="rId3"/>
          <a:stretch>
            <a:fillRect/>
          </a:stretch>
        </p:blipFill>
        <p:spPr>
          <a:xfrm>
            <a:off x="6558506" y="1825625"/>
            <a:ext cx="5057775" cy="398145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385637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Organisation structure, size, and functions</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200" y="1825625"/>
            <a:ext cx="5384800" cy="4351338"/>
          </a:xfrm>
        </p:spPr>
        <p:txBody>
          <a:bodyPr>
            <a:normAutofit/>
          </a:bodyPr>
          <a:lstStyle/>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financial overview of the company is that its stock price in 2023 was “127.74m” (Yahoo Finance, 2023). </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HR generalists of Amazon are responsible for talent management, employee engagement, and employee relations (Amazon, 2023b).</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Amazon follows a digital marketing strategy to reach customers and make advertisements through social media (Amazon, 2023a). </a:t>
            </a:r>
          </a:p>
        </p:txBody>
      </p:sp>
      <p:pic>
        <p:nvPicPr>
          <p:cNvPr id="5" name="Picture 4">
            <a:extLst>
              <a:ext uri="{FF2B5EF4-FFF2-40B4-BE49-F238E27FC236}">
                <a16:creationId xmlns:a16="http://schemas.microsoft.com/office/drawing/2014/main" id="{B7230A23-278B-0825-66D9-BD2AE5F662A0}"/>
              </a:ext>
            </a:extLst>
          </p:cNvPr>
          <p:cNvPicPr>
            <a:picLocks noChangeAspect="1"/>
          </p:cNvPicPr>
          <p:nvPr/>
        </p:nvPicPr>
        <p:blipFill>
          <a:blip r:embed="rId3"/>
          <a:stretch>
            <a:fillRect/>
          </a:stretch>
        </p:blipFill>
        <p:spPr>
          <a:xfrm>
            <a:off x="6779623" y="2032907"/>
            <a:ext cx="4962434" cy="3283676"/>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37554445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SWOT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10515599" cy="4351338"/>
          </a:xfrm>
        </p:spPr>
        <p:txBody>
          <a:bodyPr>
            <a:noAutofit/>
          </a:bodyPr>
          <a:lstStyle/>
          <a:p>
            <a:pPr marL="0" lvl="0" indent="0" algn="just">
              <a:lnSpc>
                <a:spcPct val="150000"/>
              </a:lnSpc>
              <a:spcBef>
                <a:spcPts val="1000"/>
              </a:spcBef>
              <a:buNone/>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Strengths</a:t>
            </a:r>
          </a:p>
          <a:p>
            <a:pPr marL="342900" lvl="0" indent="-342900" algn="just">
              <a:lnSpc>
                <a:spcPct val="150000"/>
              </a:lnSpc>
              <a:spcBef>
                <a:spcPts val="1000"/>
              </a:spcBef>
              <a:buFont typeface="Arial" panose="020B0604020202020204" pitchFamily="34" charset="0"/>
              <a:buChar char="●"/>
            </a:pPr>
            <a:r>
              <a:rPr lang="en-US" sz="1500" b="1" u="none" strike="noStrike" dirty="0">
                <a:solidFill>
                  <a:srgbClr val="000000"/>
                </a:solidFill>
                <a:effectLst/>
                <a:latin typeface="Times New Roman" panose="02020603050405020304" pitchFamily="18" charset="0"/>
                <a:ea typeface="Times New Roman" panose="02020603050405020304" pitchFamily="18" charset="0"/>
              </a:rPr>
              <a:t>Brand recognition: </a:t>
            </a:r>
            <a:r>
              <a:rPr lang="en-US" sz="1500" u="none" strike="noStrike" dirty="0">
                <a:solidFill>
                  <a:srgbClr val="000000"/>
                </a:solidFill>
                <a:effectLst/>
                <a:latin typeface="Times New Roman" panose="02020603050405020304" pitchFamily="18" charset="0"/>
                <a:ea typeface="Times New Roman" panose="02020603050405020304" pitchFamily="18" charset="0"/>
              </a:rPr>
              <a:t>Amazon is known as the “e-commerce giant” and the company has a strong brand recognition with a brand value of “$350 billion”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Shvartsman</a:t>
            </a:r>
            <a:r>
              <a:rPr lang="en-US" sz="1500" u="none" strike="noStrike" dirty="0">
                <a:solidFill>
                  <a:srgbClr val="000000"/>
                </a:solidFill>
                <a:effectLst/>
                <a:latin typeface="Times New Roman" panose="02020603050405020304" pitchFamily="18" charset="0"/>
                <a:ea typeface="Times New Roman" panose="02020603050405020304" pitchFamily="18" charset="0"/>
              </a:rPr>
              <a:t>, 2023).</a:t>
            </a:r>
          </a:p>
          <a:p>
            <a:pPr marL="342900" lvl="0" indent="-342900" algn="just">
              <a:lnSpc>
                <a:spcPct val="150000"/>
              </a:lnSpc>
              <a:spcBef>
                <a:spcPts val="1000"/>
              </a:spcBef>
              <a:buFont typeface="Arial" panose="020B0604020202020204" pitchFamily="34" charset="0"/>
              <a:buChar char="●"/>
            </a:pPr>
            <a:r>
              <a:rPr lang="en-US" sz="1500" b="1" u="none" strike="noStrike" dirty="0">
                <a:solidFill>
                  <a:srgbClr val="000000"/>
                </a:solidFill>
                <a:effectLst/>
                <a:latin typeface="Times New Roman" panose="02020603050405020304" pitchFamily="18" charset="0"/>
                <a:ea typeface="Times New Roman" panose="02020603050405020304" pitchFamily="18" charset="0"/>
              </a:rPr>
              <a:t>Market leader: </a:t>
            </a:r>
            <a:r>
              <a:rPr lang="en-US" sz="1500" u="none" strike="noStrike" dirty="0">
                <a:solidFill>
                  <a:srgbClr val="000000"/>
                </a:solidFill>
                <a:effectLst/>
                <a:latin typeface="Times New Roman" panose="02020603050405020304" pitchFamily="18" charset="0"/>
                <a:ea typeface="Times New Roman" panose="02020603050405020304" pitchFamily="18" charset="0"/>
              </a:rPr>
              <a:t>The company establishes itself as a market leader with an annual revenue of “$538.046B” and market capital of “1.32 trillion” (Macrotrends, 2023).</a:t>
            </a:r>
          </a:p>
          <a:p>
            <a:pPr marL="0" lvl="0" indent="0" algn="just">
              <a:lnSpc>
                <a:spcPct val="150000"/>
              </a:lnSpc>
              <a:spcBef>
                <a:spcPts val="1000"/>
              </a:spcBef>
              <a:buNone/>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Weaknesses</a:t>
            </a:r>
          </a:p>
          <a:p>
            <a:pPr marL="342900" lvl="0" indent="-342900" algn="just">
              <a:lnSpc>
                <a:spcPct val="150000"/>
              </a:lnSpc>
              <a:spcBef>
                <a:spcPts val="1000"/>
              </a:spcBef>
              <a:buFont typeface="Arial" panose="020B0604020202020204" pitchFamily="34" charset="0"/>
              <a:buChar char="●"/>
            </a:pPr>
            <a:r>
              <a:rPr lang="en-US" sz="1500" b="1" u="none" strike="noStrike" dirty="0">
                <a:solidFill>
                  <a:srgbClr val="000000"/>
                </a:solidFill>
                <a:effectLst/>
                <a:latin typeface="Times New Roman" panose="02020603050405020304" pitchFamily="18" charset="0"/>
                <a:ea typeface="Times New Roman" panose="02020603050405020304" pitchFamily="18" charset="0"/>
              </a:rPr>
              <a:t>Imitable model of business: </a:t>
            </a:r>
            <a:r>
              <a:rPr lang="en-US" sz="1500" u="none" strike="noStrike" dirty="0">
                <a:solidFill>
                  <a:srgbClr val="000000"/>
                </a:solidFill>
                <a:effectLst/>
                <a:latin typeface="Times New Roman" panose="02020603050405020304" pitchFamily="18" charset="0"/>
                <a:ea typeface="Times New Roman" panose="02020603050405020304" pitchFamily="18" charset="0"/>
              </a:rPr>
              <a:t>Recently, it has become easy to copy the digital business models therefore competitors such as Netflix and eBay can easily imitate the business structure of Amazon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Tsankova</a:t>
            </a:r>
            <a:r>
              <a:rPr lang="en-US" sz="1500" u="none" strike="noStrike" dirty="0">
                <a:solidFill>
                  <a:srgbClr val="000000"/>
                </a:solidFill>
                <a:effectLst/>
                <a:latin typeface="Times New Roman" panose="02020603050405020304" pitchFamily="18" charset="0"/>
                <a:ea typeface="Times New Roman" panose="02020603050405020304" pitchFamily="18" charset="0"/>
              </a:rPr>
              <a:t> and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Alexieva</a:t>
            </a:r>
            <a:r>
              <a:rPr lang="en-US" sz="1500" u="none" strike="noStrike" dirty="0">
                <a:solidFill>
                  <a:srgbClr val="000000"/>
                </a:solidFill>
                <a:effectLst/>
                <a:latin typeface="Times New Roman" panose="02020603050405020304" pitchFamily="18" charset="0"/>
                <a:ea typeface="Times New Roman" panose="02020603050405020304" pitchFamily="18" charset="0"/>
              </a:rPr>
              <a:t>, 2020). </a:t>
            </a:r>
          </a:p>
          <a:p>
            <a:pPr marL="342900" lvl="0" indent="-342900" algn="just">
              <a:lnSpc>
                <a:spcPct val="150000"/>
              </a:lnSpc>
              <a:spcBef>
                <a:spcPts val="1000"/>
              </a:spcBef>
              <a:buFont typeface="Arial" panose="020B0604020202020204" pitchFamily="34" charset="0"/>
              <a:buChar char="●"/>
            </a:pPr>
            <a:r>
              <a:rPr lang="en-US" sz="1500" b="1" u="none" strike="noStrike" dirty="0">
                <a:solidFill>
                  <a:srgbClr val="000000"/>
                </a:solidFill>
                <a:effectLst/>
                <a:latin typeface="Times New Roman" panose="02020603050405020304" pitchFamily="18" charset="0"/>
                <a:ea typeface="Times New Roman" panose="02020603050405020304" pitchFamily="18" charset="0"/>
              </a:rPr>
              <a:t>Bad working conditions: </a:t>
            </a:r>
            <a:r>
              <a:rPr lang="en-US" sz="1500" u="none" strike="noStrike" dirty="0">
                <a:solidFill>
                  <a:srgbClr val="000000"/>
                </a:solidFill>
                <a:effectLst/>
                <a:latin typeface="Times New Roman" panose="02020603050405020304" pitchFamily="18" charset="0"/>
                <a:ea typeface="Times New Roman" panose="02020603050405020304" pitchFamily="18" charset="0"/>
              </a:rPr>
              <a:t>It has been found that employees at Amazon faced the issue of poor working conditions such as timely bathroom breaks and poor air conditioning.</a:t>
            </a:r>
          </a:p>
        </p:txBody>
      </p:sp>
    </p:spTree>
    <p:extLst>
      <p:ext uri="{BB962C8B-B14F-4D97-AF65-F5344CB8AC3E}">
        <p14:creationId xmlns:p14="http://schemas.microsoft.com/office/powerpoint/2010/main" val="7857894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SWOT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10515599" cy="4351338"/>
          </a:xfrm>
        </p:spPr>
        <p:txBody>
          <a:bodyPr>
            <a:noAutofit/>
          </a:bodyPr>
          <a:lstStyle/>
          <a:p>
            <a:pPr marL="0" lvl="0" indent="0" algn="just">
              <a:lnSpc>
                <a:spcPct val="150000"/>
              </a:lnSpc>
              <a:spcBef>
                <a:spcPts val="1000"/>
              </a:spcBef>
              <a:buNone/>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Opportunities</a:t>
            </a:r>
          </a:p>
          <a:p>
            <a:pPr algn="just">
              <a:lnSpc>
                <a:spcPct val="150000"/>
              </a:lnSpc>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Market expansion: </a:t>
            </a:r>
            <a:r>
              <a:rPr lang="en-US" sz="1500" i="1" u="none" strike="noStrike" dirty="0">
                <a:solidFill>
                  <a:srgbClr val="000000"/>
                </a:solidFill>
                <a:effectLst/>
                <a:latin typeface="Times New Roman" panose="02020603050405020304" pitchFamily="18" charset="0"/>
                <a:ea typeface="Times New Roman" panose="02020603050405020304" pitchFamily="18" charset="0"/>
              </a:rPr>
              <a:t>The strong brand recognition can create opportunities for the company to expand to the international market.</a:t>
            </a:r>
          </a:p>
          <a:p>
            <a:pPr algn="just">
              <a:lnSpc>
                <a:spcPct val="150000"/>
              </a:lnSpc>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Physical stores: </a:t>
            </a:r>
            <a:r>
              <a:rPr lang="en-US" sz="1500" i="1" u="none" strike="noStrike" dirty="0">
                <a:solidFill>
                  <a:srgbClr val="000000"/>
                </a:solidFill>
                <a:effectLst/>
                <a:latin typeface="Times New Roman" panose="02020603050405020304" pitchFamily="18" charset="0"/>
                <a:ea typeface="Times New Roman" panose="02020603050405020304" pitchFamily="18" charset="0"/>
              </a:rPr>
              <a:t>It is a great opportunity for Amazon to expand physical stores and improve competitiveness against the retailers. </a:t>
            </a:r>
          </a:p>
          <a:p>
            <a:pPr marL="0" lvl="0" indent="0" algn="just">
              <a:lnSpc>
                <a:spcPct val="150000"/>
              </a:lnSpc>
              <a:spcBef>
                <a:spcPts val="1000"/>
              </a:spcBef>
              <a:buNone/>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Threats </a:t>
            </a:r>
          </a:p>
          <a:p>
            <a:pPr algn="just">
              <a:lnSpc>
                <a:spcPct val="150000"/>
              </a:lnSpc>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Increased cybercrime: </a:t>
            </a:r>
            <a:r>
              <a:rPr lang="en-US" sz="1500" i="1" u="none" strike="noStrike" dirty="0">
                <a:solidFill>
                  <a:srgbClr val="000000"/>
                </a:solidFill>
                <a:effectLst/>
                <a:latin typeface="Times New Roman" panose="02020603050405020304" pitchFamily="18" charset="0"/>
                <a:ea typeface="Times New Roman" panose="02020603050405020304" pitchFamily="18" charset="0"/>
              </a:rPr>
              <a:t>The increasing rate of cybercrime can affect the networking capacity and security of the company. </a:t>
            </a:r>
          </a:p>
          <a:p>
            <a:pPr algn="just">
              <a:lnSpc>
                <a:spcPct val="150000"/>
              </a:lnSpc>
            </a:pPr>
            <a:r>
              <a:rPr lang="en-US" sz="1500" b="1" i="1" u="none" strike="noStrike" dirty="0">
                <a:solidFill>
                  <a:srgbClr val="000000"/>
                </a:solidFill>
                <a:effectLst/>
                <a:latin typeface="Times New Roman" panose="02020603050405020304" pitchFamily="18" charset="0"/>
                <a:ea typeface="Times New Roman" panose="02020603050405020304" pitchFamily="18" charset="0"/>
              </a:rPr>
              <a:t>Government regulations: </a:t>
            </a:r>
            <a:r>
              <a:rPr lang="en-US" sz="1500" i="1" u="none" strike="noStrike" dirty="0">
                <a:solidFill>
                  <a:srgbClr val="000000"/>
                </a:solidFill>
                <a:effectLst/>
                <a:latin typeface="Times New Roman" panose="02020603050405020304" pitchFamily="18" charset="0"/>
                <a:ea typeface="Times New Roman" panose="02020603050405020304" pitchFamily="18" charset="0"/>
              </a:rPr>
              <a:t>The regulations imposed by the government can be a threat for the company such as Amazon cannot ship to North Korea and Cuba (Forbes, 2023). </a:t>
            </a:r>
          </a:p>
        </p:txBody>
      </p:sp>
    </p:spTree>
    <p:extLst>
      <p:ext uri="{BB962C8B-B14F-4D97-AF65-F5344CB8AC3E}">
        <p14:creationId xmlns:p14="http://schemas.microsoft.com/office/powerpoint/2010/main" val="2880861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PESTLE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5257801" cy="4351338"/>
          </a:xfrm>
        </p:spPr>
        <p:txBody>
          <a:bodyPr>
            <a:noAutofit/>
          </a:bodyPr>
          <a:lstStyle/>
          <a:p>
            <a:pPr marL="0" indent="0" algn="just">
              <a:lnSpc>
                <a:spcPct val="150000"/>
              </a:lnSpc>
              <a:spcBef>
                <a:spcPts val="1000"/>
              </a:spcBef>
              <a:buNone/>
            </a:pPr>
            <a:r>
              <a:rPr lang="en-GB" sz="1500" b="1" i="1" dirty="0">
                <a:solidFill>
                  <a:srgbClr val="000000"/>
                </a:solidFill>
                <a:effectLst/>
                <a:latin typeface="Times New Roman" panose="02020603050405020304" pitchFamily="18" charset="0"/>
                <a:ea typeface="Times New Roman" panose="02020603050405020304" pitchFamily="18" charset="0"/>
              </a:rPr>
              <a:t>Political factors of the UK</a:t>
            </a:r>
            <a:r>
              <a:rPr lang="en-GB" sz="1500" dirty="0">
                <a:solidFill>
                  <a:srgbClr val="000000"/>
                </a:solidFill>
                <a:effectLst/>
                <a:latin typeface="Times New Roman" panose="02020603050405020304" pitchFamily="18" charset="0"/>
                <a:ea typeface="Times New Roman" panose="02020603050405020304" pitchFamily="18" charset="0"/>
              </a:rPr>
              <a:t> </a:t>
            </a:r>
            <a:endParaRPr lang="en-IN" sz="15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The UK poses a tax rate of around 20 to 40% which is more than the other countries (Gov, 2022a).</a:t>
            </a:r>
            <a:endParaRPr lang="en-IN" sz="15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The Brexit issue created political debates and uncertainties (BBC, 2022). </a:t>
            </a:r>
            <a:endParaRPr lang="en-IN" sz="15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The high administrative power of this country creates political democracy</a:t>
            </a:r>
            <a:endParaRPr lang="en-IN" sz="1500" u="none" strike="noStrike" dirty="0">
              <a:effectLst/>
              <a:latin typeface="Times New Roman" panose="02020603050405020304" pitchFamily="18" charset="0"/>
              <a:ea typeface="Times New Roman" panose="02020603050405020304" pitchFamily="18" charset="0"/>
            </a:endParaRPr>
          </a:p>
        </p:txBody>
      </p:sp>
      <p:pic>
        <p:nvPicPr>
          <p:cNvPr id="8194" name="Picture 2" descr="Political Factors Affecting Business - NEGOCIOS JAG">
            <a:extLst>
              <a:ext uri="{FF2B5EF4-FFF2-40B4-BE49-F238E27FC236}">
                <a16:creationId xmlns:a16="http://schemas.microsoft.com/office/drawing/2014/main" id="{1FD1A0A7-C04A-A9B0-E7ED-27D6179DC94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97634" y="1825625"/>
            <a:ext cx="3755027" cy="375502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00766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PESTLE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5257801" cy="4351338"/>
          </a:xfrm>
        </p:spPr>
        <p:txBody>
          <a:bodyPr>
            <a:noAutofit/>
          </a:bodyPr>
          <a:lstStyle/>
          <a:p>
            <a:pPr marL="0" indent="0" algn="just">
              <a:lnSpc>
                <a:spcPct val="150000"/>
              </a:lnSpc>
              <a:spcBef>
                <a:spcPts val="1000"/>
              </a:spcBef>
              <a:buNone/>
            </a:pPr>
            <a:r>
              <a:rPr lang="en-GB" sz="1500" b="1" i="1" dirty="0">
                <a:solidFill>
                  <a:srgbClr val="000000"/>
                </a:solidFill>
                <a:effectLst/>
                <a:latin typeface="Times New Roman" panose="02020603050405020304" pitchFamily="18" charset="0"/>
                <a:ea typeface="Times New Roman" panose="02020603050405020304" pitchFamily="18" charset="0"/>
              </a:rPr>
              <a:t>Economic factors of the UK</a:t>
            </a:r>
            <a:r>
              <a:rPr lang="en-GB" sz="1500" dirty="0">
                <a:solidFill>
                  <a:srgbClr val="000000"/>
                </a:solidFill>
                <a:effectLst/>
                <a:latin typeface="Times New Roman" panose="02020603050405020304" pitchFamily="18" charset="0"/>
                <a:ea typeface="Times New Roman" panose="02020603050405020304" pitchFamily="18" charset="0"/>
              </a:rPr>
              <a:t> </a:t>
            </a:r>
            <a:endParaRPr lang="en-IN" sz="15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has the highest GDP rate of around 2.2 trillion in the year 2022 (Ons, 2022). </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current corporate tax rate of this country is 19% and it is going to increase by 25% by the end of the year 2023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Pwc</a:t>
            </a:r>
            <a:r>
              <a:rPr lang="en-US" sz="1500" u="none" strike="noStrike" dirty="0">
                <a:solidFill>
                  <a:srgbClr val="000000"/>
                </a:solidFill>
                <a:effectLst/>
                <a:latin typeface="Times New Roman" panose="02020603050405020304" pitchFamily="18" charset="0"/>
                <a:ea typeface="Times New Roman" panose="02020603050405020304" pitchFamily="18" charset="0"/>
              </a:rPr>
              <a:t>, 2023).</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attracted millions of students and tourists to strengthen their economy.</a:t>
            </a:r>
          </a:p>
          <a:p>
            <a:pPr marL="0" lvl="0" indent="0" algn="just">
              <a:lnSpc>
                <a:spcPct val="150000"/>
              </a:lnSpc>
              <a:spcBef>
                <a:spcPts val="1000"/>
              </a:spcBef>
              <a:spcAft>
                <a:spcPts val="0"/>
              </a:spcAft>
              <a:buNone/>
            </a:pPr>
            <a:endParaRPr lang="en-IN" sz="1500" u="none" strike="noStrike" dirty="0">
              <a:effectLst/>
              <a:latin typeface="Times New Roman" panose="02020603050405020304" pitchFamily="18" charset="0"/>
              <a:ea typeface="Times New Roman" panose="02020603050405020304" pitchFamily="18" charset="0"/>
            </a:endParaRPr>
          </a:p>
        </p:txBody>
      </p:sp>
      <p:pic>
        <p:nvPicPr>
          <p:cNvPr id="5" name="Picture 4">
            <a:extLst>
              <a:ext uri="{FF2B5EF4-FFF2-40B4-BE49-F238E27FC236}">
                <a16:creationId xmlns:a16="http://schemas.microsoft.com/office/drawing/2014/main" id="{E84E09C0-EA50-02DD-77FB-2ECFB5AABAD2}"/>
              </a:ext>
            </a:extLst>
          </p:cNvPr>
          <p:cNvPicPr>
            <a:picLocks noChangeAspect="1"/>
          </p:cNvPicPr>
          <p:nvPr/>
        </p:nvPicPr>
        <p:blipFill>
          <a:blip r:embed="rId3"/>
          <a:stretch>
            <a:fillRect/>
          </a:stretch>
        </p:blipFill>
        <p:spPr>
          <a:xfrm>
            <a:off x="6521631" y="2164080"/>
            <a:ext cx="5105400" cy="28956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010302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PESTLE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4818018" cy="4351338"/>
          </a:xfrm>
        </p:spPr>
        <p:txBody>
          <a:bodyPr>
            <a:noAutofit/>
          </a:bodyPr>
          <a:lstStyle/>
          <a:p>
            <a:pPr marL="0" indent="0" algn="just">
              <a:lnSpc>
                <a:spcPct val="150000"/>
              </a:lnSpc>
              <a:spcBef>
                <a:spcPts val="1000"/>
              </a:spcBef>
              <a:buNone/>
            </a:pPr>
            <a:r>
              <a:rPr lang="en-GB" sz="1500" b="1" i="1" dirty="0">
                <a:solidFill>
                  <a:srgbClr val="000000"/>
                </a:solidFill>
                <a:effectLst/>
                <a:latin typeface="Times New Roman" panose="02020603050405020304" pitchFamily="18" charset="0"/>
                <a:ea typeface="Times New Roman" panose="02020603050405020304" pitchFamily="18" charset="0"/>
              </a:rPr>
              <a:t>Social and technical factors of the UK</a:t>
            </a:r>
            <a:r>
              <a:rPr lang="en-GB" sz="1500" dirty="0">
                <a:solidFill>
                  <a:srgbClr val="000000"/>
                </a:solidFill>
                <a:effectLst/>
                <a:latin typeface="Times New Roman" panose="02020603050405020304" pitchFamily="18" charset="0"/>
                <a:ea typeface="Times New Roman" panose="02020603050405020304" pitchFamily="18" charset="0"/>
              </a:rPr>
              <a:t> </a:t>
            </a:r>
            <a:endParaRPr lang="en-IN" sz="15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current population of this country is more than 6.73 crores based on the 2021 report (</a:t>
            </a:r>
            <a:r>
              <a:rPr lang="en-US" sz="1500" u="none" strike="noStrike" dirty="0" err="1">
                <a:solidFill>
                  <a:srgbClr val="000000"/>
                </a:solidFill>
                <a:effectLst/>
                <a:latin typeface="Times New Roman" panose="02020603050405020304" pitchFamily="18" charset="0"/>
                <a:ea typeface="Times New Roman" panose="02020603050405020304" pitchFamily="18" charset="0"/>
              </a:rPr>
              <a:t>Socialvalueuk</a:t>
            </a:r>
            <a:r>
              <a:rPr lang="en-US" sz="1500" u="none" strike="noStrike" dirty="0">
                <a:solidFill>
                  <a:srgbClr val="000000"/>
                </a:solidFill>
                <a:effectLst/>
                <a:latin typeface="Times New Roman" panose="02020603050405020304" pitchFamily="18" charset="0"/>
                <a:ea typeface="Times New Roman" panose="02020603050405020304" pitchFamily="18" charset="0"/>
              </a:rPr>
              <a:t>, 2022).</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represents one of the top 10 countries and provide quality education </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uses highly advanced technology such as Artificial intelligence, Cloud computing, Big data analytics and more to reduce the complexity of work (Trade, 2023).</a:t>
            </a:r>
          </a:p>
          <a:p>
            <a:pPr marL="342900" lvl="0" indent="-342900" algn="just">
              <a:lnSpc>
                <a:spcPct val="150000"/>
              </a:lnSpc>
              <a:spcBef>
                <a:spcPts val="1000"/>
              </a:spcBef>
              <a:buFont typeface="Arial" panose="020B0604020202020204" pitchFamily="34" charset="0"/>
              <a:buChar char="●"/>
            </a:pPr>
            <a:endParaRPr lang="en-US" sz="1500" u="none" strike="noStrike" dirty="0">
              <a:solidFill>
                <a:srgbClr val="000000"/>
              </a:solidFill>
              <a:effectLst/>
              <a:latin typeface="Times New Roman" panose="02020603050405020304" pitchFamily="18" charset="0"/>
              <a:ea typeface="Times New Roman" panose="02020603050405020304" pitchFamily="18" charset="0"/>
            </a:endParaRPr>
          </a:p>
          <a:p>
            <a:pPr marL="0" lvl="0" indent="0" algn="just">
              <a:lnSpc>
                <a:spcPct val="150000"/>
              </a:lnSpc>
              <a:spcBef>
                <a:spcPts val="1000"/>
              </a:spcBef>
              <a:spcAft>
                <a:spcPts val="0"/>
              </a:spcAft>
              <a:buNone/>
            </a:pPr>
            <a:endParaRPr lang="en-IN" sz="1500" u="none" strike="noStrike" dirty="0">
              <a:effectLst/>
              <a:latin typeface="Times New Roman" panose="02020603050405020304" pitchFamily="18" charset="0"/>
              <a:ea typeface="Times New Roman" panose="02020603050405020304" pitchFamily="18" charset="0"/>
            </a:endParaRPr>
          </a:p>
        </p:txBody>
      </p:sp>
      <p:pic>
        <p:nvPicPr>
          <p:cNvPr id="10242" name="Picture 2" descr="Chapter 6: social determinants of health - GOV.UK">
            <a:extLst>
              <a:ext uri="{FF2B5EF4-FFF2-40B4-BE49-F238E27FC236}">
                <a16:creationId xmlns:a16="http://schemas.microsoft.com/office/drawing/2014/main" id="{190A5643-263B-7188-63CC-537A8C5C51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1858282"/>
            <a:ext cx="5743303" cy="3828869"/>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7794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PESTLE framework</a:t>
            </a:r>
            <a:endParaRPr lang="en-GB" sz="6600" b="1" dirty="0"/>
          </a:p>
        </p:txBody>
      </p:sp>
      <p:sp>
        <p:nvSpPr>
          <p:cNvPr id="3" name="Content Placeholder 2">
            <a:extLst>
              <a:ext uri="{FF2B5EF4-FFF2-40B4-BE49-F238E27FC236}">
                <a16:creationId xmlns:a16="http://schemas.microsoft.com/office/drawing/2014/main" id="{038E38D2-2C74-CFC1-8F40-39F4945DC247}"/>
              </a:ext>
            </a:extLst>
          </p:cNvPr>
          <p:cNvSpPr>
            <a:spLocks noGrp="1"/>
          </p:cNvSpPr>
          <p:nvPr>
            <p:ph idx="1"/>
          </p:nvPr>
        </p:nvSpPr>
        <p:spPr>
          <a:xfrm>
            <a:off x="838199" y="1825625"/>
            <a:ext cx="4674327" cy="4351338"/>
          </a:xfrm>
        </p:spPr>
        <p:txBody>
          <a:bodyPr>
            <a:noAutofit/>
          </a:bodyPr>
          <a:lstStyle/>
          <a:p>
            <a:pPr marL="0" indent="0" algn="just">
              <a:lnSpc>
                <a:spcPct val="150000"/>
              </a:lnSpc>
              <a:spcBef>
                <a:spcPts val="1000"/>
              </a:spcBef>
              <a:buNone/>
            </a:pPr>
            <a:r>
              <a:rPr lang="en-GB" sz="1500" b="1" i="1" dirty="0">
                <a:solidFill>
                  <a:srgbClr val="000000"/>
                </a:solidFill>
                <a:effectLst/>
                <a:latin typeface="Times New Roman" panose="02020603050405020304" pitchFamily="18" charset="0"/>
                <a:ea typeface="Times New Roman" panose="02020603050405020304" pitchFamily="18" charset="0"/>
              </a:rPr>
              <a:t>Legal and environmental factors of the UK</a:t>
            </a:r>
            <a:r>
              <a:rPr lang="en-GB" sz="1500" dirty="0">
                <a:solidFill>
                  <a:srgbClr val="000000"/>
                </a:solidFill>
                <a:effectLst/>
                <a:latin typeface="Times New Roman" panose="02020603050405020304" pitchFamily="18" charset="0"/>
                <a:ea typeface="Times New Roman" panose="02020603050405020304" pitchFamily="18" charset="0"/>
              </a:rPr>
              <a:t> </a:t>
            </a:r>
            <a:endParaRPr lang="en-IN" sz="1500"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has implemented laws like “1996 Employee Act”, which benefited the employees to protect their fundamental rights (Gov, 2022b). </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country has an advanced legal system and policies to protect employees against discrimination.</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However, the country has faced challenges due to carbon footprint and greenhouse emissions. </a:t>
            </a:r>
          </a:p>
          <a:p>
            <a:pPr marL="342900" lvl="0" indent="-342900" algn="just">
              <a:lnSpc>
                <a:spcPct val="150000"/>
              </a:lnSpc>
              <a:spcBef>
                <a:spcPts val="1000"/>
              </a:spcBef>
              <a:buFont typeface="Arial" panose="020B0604020202020204" pitchFamily="34" charset="0"/>
              <a:buChar char="●"/>
            </a:pPr>
            <a:endParaRPr lang="en-US" sz="1500" u="none" strike="noStrike" dirty="0">
              <a:solidFill>
                <a:srgbClr val="000000"/>
              </a:solidFill>
              <a:effectLst/>
              <a:latin typeface="Times New Roman" panose="02020603050405020304" pitchFamily="18" charset="0"/>
              <a:ea typeface="Times New Roman" panose="02020603050405020304" pitchFamily="18" charset="0"/>
            </a:endParaRPr>
          </a:p>
          <a:p>
            <a:pPr marL="0" lvl="0" indent="0" algn="just">
              <a:lnSpc>
                <a:spcPct val="150000"/>
              </a:lnSpc>
              <a:spcBef>
                <a:spcPts val="1000"/>
              </a:spcBef>
              <a:spcAft>
                <a:spcPts val="0"/>
              </a:spcAft>
              <a:buNone/>
            </a:pPr>
            <a:endParaRPr lang="en-IN" sz="1500" u="none" strike="noStrike" dirty="0">
              <a:effectLst/>
              <a:latin typeface="Times New Roman" panose="02020603050405020304" pitchFamily="18" charset="0"/>
              <a:ea typeface="Times New Roman" panose="02020603050405020304" pitchFamily="18" charset="0"/>
            </a:endParaRPr>
          </a:p>
        </p:txBody>
      </p:sp>
      <p:pic>
        <p:nvPicPr>
          <p:cNvPr id="11266" name="Picture 2" descr="Environmental factors changing our woodlands say UK owners and foresters –  Sylva Foundation">
            <a:extLst>
              <a:ext uri="{FF2B5EF4-FFF2-40B4-BE49-F238E27FC236}">
                <a16:creationId xmlns:a16="http://schemas.microsoft.com/office/drawing/2014/main" id="{53672FB2-636D-5C24-66CF-1DB95431B1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86995" y="1972491"/>
            <a:ext cx="6096000" cy="380129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610402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Company stakeholders </a:t>
            </a:r>
            <a:endParaRPr lang="en-GB" sz="6600" b="1" dirty="0"/>
          </a:p>
        </p:txBody>
      </p:sp>
      <p:graphicFrame>
        <p:nvGraphicFramePr>
          <p:cNvPr id="7" name="Content Placeholder 6">
            <a:extLst>
              <a:ext uri="{FF2B5EF4-FFF2-40B4-BE49-F238E27FC236}">
                <a16:creationId xmlns:a16="http://schemas.microsoft.com/office/drawing/2014/main" id="{0F673907-409A-3E2C-00D8-4249CE7E17F0}"/>
              </a:ext>
            </a:extLst>
          </p:cNvPr>
          <p:cNvGraphicFramePr>
            <a:graphicFrameLocks noGrp="1"/>
          </p:cNvGraphicFramePr>
          <p:nvPr>
            <p:ph idx="1"/>
            <p:extLst>
              <p:ext uri="{D42A27DB-BD31-4B8C-83A1-F6EECF244321}">
                <p14:modId xmlns:p14="http://schemas.microsoft.com/office/powerpoint/2010/main" val="1550590224"/>
              </p:ext>
            </p:extLst>
          </p:nvPr>
        </p:nvGraphicFramePr>
        <p:xfrm>
          <a:off x="1136468" y="1690688"/>
          <a:ext cx="9836331" cy="4802189"/>
        </p:xfrm>
        <a:graphic>
          <a:graphicData uri="http://schemas.openxmlformats.org/drawingml/2006/table">
            <a:tbl>
              <a:tblPr/>
              <a:tblGrid>
                <a:gridCol w="2885322">
                  <a:extLst>
                    <a:ext uri="{9D8B030D-6E8A-4147-A177-3AD203B41FA5}">
                      <a16:colId xmlns:a16="http://schemas.microsoft.com/office/drawing/2014/main" val="1405948630"/>
                    </a:ext>
                  </a:extLst>
                </a:gridCol>
                <a:gridCol w="6951009">
                  <a:extLst>
                    <a:ext uri="{9D8B030D-6E8A-4147-A177-3AD203B41FA5}">
                      <a16:colId xmlns:a16="http://schemas.microsoft.com/office/drawing/2014/main" val="2026577189"/>
                    </a:ext>
                  </a:extLst>
                </a:gridCol>
              </a:tblGrid>
              <a:tr h="385179">
                <a:tc>
                  <a:txBody>
                    <a:bodyPr/>
                    <a:lstStyle/>
                    <a:p>
                      <a:pPr algn="ctr">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Category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Stakeholders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46149197"/>
                  </a:ext>
                </a:extLst>
              </a:tr>
              <a:tr h="385179">
                <a:tc gridSpan="2">
                  <a:txBody>
                    <a:bodyPr/>
                    <a:lstStyle/>
                    <a:p>
                      <a:pPr algn="ctr">
                        <a:lnSpc>
                          <a:spcPct val="150000"/>
                        </a:lnSpc>
                        <a:spcBef>
                          <a:spcPts val="1000"/>
                        </a:spcBef>
                      </a:pPr>
                      <a:r>
                        <a:rPr lang="en-GB" sz="1100" b="1">
                          <a:solidFill>
                            <a:srgbClr val="000000"/>
                          </a:solidFill>
                          <a:effectLst/>
                          <a:latin typeface="Times New Roman" panose="02020603050405020304" pitchFamily="18" charset="0"/>
                          <a:ea typeface="Times New Roman" panose="02020603050405020304" pitchFamily="18" charset="0"/>
                        </a:rPr>
                        <a:t>Internal stakeholders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1149582257"/>
                  </a:ext>
                </a:extLst>
              </a:tr>
              <a:tr h="671972">
                <a:tc>
                  <a:txBody>
                    <a:bodyPr/>
                    <a:lstStyle/>
                    <a:p>
                      <a:pPr algn="just">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Directors and officers</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100">
                          <a:solidFill>
                            <a:srgbClr val="000000"/>
                          </a:solidFill>
                          <a:effectLst/>
                          <a:latin typeface="Times New Roman" panose="02020603050405020304" pitchFamily="18" charset="0"/>
                          <a:ea typeface="Times New Roman" panose="02020603050405020304" pitchFamily="18" charset="0"/>
                        </a:rPr>
                        <a:t>CEO, President, and Chairman such as “Jeffrey P. Bezos” is the internal stakeholders (Barrons, 2023).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2096270"/>
                  </a:ext>
                </a:extLst>
              </a:tr>
              <a:tr h="671972">
                <a:tc>
                  <a:txBody>
                    <a:bodyPr/>
                    <a:lstStyle/>
                    <a:p>
                      <a:pPr algn="just">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Employees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100">
                          <a:solidFill>
                            <a:srgbClr val="000000"/>
                          </a:solidFill>
                          <a:effectLst/>
                          <a:latin typeface="Times New Roman" panose="02020603050405020304" pitchFamily="18" charset="0"/>
                          <a:ea typeface="Times New Roman" panose="02020603050405020304" pitchFamily="18" charset="0"/>
                        </a:rPr>
                        <a:t>1.6 million employees are the internal stakeholders (Yahoo Finance, 2023).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25175633"/>
                  </a:ext>
                </a:extLst>
              </a:tr>
              <a:tr h="671972">
                <a:tc>
                  <a:txBody>
                    <a:bodyPr/>
                    <a:lstStyle/>
                    <a:p>
                      <a:pPr algn="just">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Shareholders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100">
                          <a:solidFill>
                            <a:srgbClr val="000000"/>
                          </a:solidFill>
                          <a:effectLst/>
                          <a:latin typeface="Times New Roman" panose="02020603050405020304" pitchFamily="18" charset="0"/>
                          <a:ea typeface="Times New Roman" panose="02020603050405020304" pitchFamily="18" charset="0"/>
                        </a:rPr>
                        <a:t>“MacKenzie Bezos”, “Jeff Bezos”, and “Vanguard” are the shareholders (Barrons, 2023).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12668115"/>
                  </a:ext>
                </a:extLst>
              </a:tr>
              <a:tr h="385179">
                <a:tc gridSpan="2">
                  <a:txBody>
                    <a:bodyPr/>
                    <a:lstStyle/>
                    <a:p>
                      <a:pPr algn="ctr">
                        <a:lnSpc>
                          <a:spcPct val="150000"/>
                        </a:lnSpc>
                        <a:spcBef>
                          <a:spcPts val="1000"/>
                        </a:spcBef>
                      </a:pPr>
                      <a:r>
                        <a:rPr lang="en-GB" sz="1100" b="1">
                          <a:solidFill>
                            <a:srgbClr val="000000"/>
                          </a:solidFill>
                          <a:effectLst/>
                          <a:latin typeface="Times New Roman" panose="02020603050405020304" pitchFamily="18" charset="0"/>
                          <a:ea typeface="Times New Roman" panose="02020603050405020304" pitchFamily="18" charset="0"/>
                        </a:rPr>
                        <a:t>External stakeholders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973352458"/>
                  </a:ext>
                </a:extLst>
              </a:tr>
              <a:tr h="958764">
                <a:tc>
                  <a:txBody>
                    <a:bodyPr/>
                    <a:lstStyle/>
                    <a:p>
                      <a:pPr algn="just">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Customers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Millions of people around the world are the customers of Amazon. Active users of the company in 2022 was 300 million” (</a:t>
                      </a:r>
                      <a:r>
                        <a:rPr lang="en-GB" sz="1100" dirty="0" err="1">
                          <a:solidFill>
                            <a:srgbClr val="000000"/>
                          </a:solidFill>
                          <a:effectLst/>
                          <a:latin typeface="Times New Roman" panose="02020603050405020304" pitchFamily="18" charset="0"/>
                          <a:ea typeface="Times New Roman" panose="02020603050405020304" pitchFamily="18" charset="0"/>
                        </a:rPr>
                        <a:t>Shvartsman</a:t>
                      </a:r>
                      <a:r>
                        <a:rPr lang="en-GB" sz="1100" dirty="0">
                          <a:solidFill>
                            <a:srgbClr val="000000"/>
                          </a:solidFill>
                          <a:effectLst/>
                          <a:latin typeface="Times New Roman" panose="02020603050405020304" pitchFamily="18" charset="0"/>
                          <a:ea typeface="Times New Roman" panose="02020603050405020304" pitchFamily="18" charset="0"/>
                        </a:rPr>
                        <a:t>, 2023). </a:t>
                      </a:r>
                      <a:endParaRPr lang="en-IN" sz="1100" dirty="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8895276"/>
                  </a:ext>
                </a:extLst>
              </a:tr>
              <a:tr h="671972">
                <a:tc>
                  <a:txBody>
                    <a:bodyPr/>
                    <a:lstStyle/>
                    <a:p>
                      <a:pPr algn="just">
                        <a:lnSpc>
                          <a:spcPct val="150000"/>
                        </a:lnSpc>
                        <a:spcBef>
                          <a:spcPts val="1000"/>
                        </a:spcBef>
                      </a:pPr>
                      <a:r>
                        <a:rPr lang="en-GB" sz="1100" b="1" i="1">
                          <a:solidFill>
                            <a:srgbClr val="000000"/>
                          </a:solidFill>
                          <a:effectLst/>
                          <a:latin typeface="Times New Roman" panose="02020603050405020304" pitchFamily="18" charset="0"/>
                          <a:ea typeface="Times New Roman" panose="02020603050405020304" pitchFamily="18" charset="0"/>
                        </a:rPr>
                        <a:t>Competitors </a:t>
                      </a:r>
                      <a:endParaRPr lang="en-IN" sz="110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“Walmart Inc”, “Microsoft Corp”, and “Costco Wholesale Corp” are the competitors of the company (</a:t>
                      </a:r>
                      <a:r>
                        <a:rPr lang="en-GB" sz="1100" dirty="0" err="1">
                          <a:solidFill>
                            <a:srgbClr val="000000"/>
                          </a:solidFill>
                          <a:effectLst/>
                          <a:latin typeface="Times New Roman" panose="02020603050405020304" pitchFamily="18" charset="0"/>
                          <a:ea typeface="Times New Roman" panose="02020603050405020304" pitchFamily="18" charset="0"/>
                        </a:rPr>
                        <a:t>Zoominfo</a:t>
                      </a:r>
                      <a:r>
                        <a:rPr lang="en-GB" sz="1100" dirty="0">
                          <a:solidFill>
                            <a:srgbClr val="000000"/>
                          </a:solidFill>
                          <a:effectLst/>
                          <a:latin typeface="Times New Roman" panose="02020603050405020304" pitchFamily="18" charset="0"/>
                          <a:ea typeface="Times New Roman" panose="02020603050405020304" pitchFamily="18" charset="0"/>
                        </a:rPr>
                        <a:t>, 2023). </a:t>
                      </a:r>
                      <a:endParaRPr lang="en-IN" sz="1100" dirty="0">
                        <a:effectLst/>
                        <a:latin typeface="Times New Roman" panose="02020603050405020304" pitchFamily="18" charset="0"/>
                        <a:ea typeface="Times New Roman" panose="02020603050405020304" pitchFamily="18" charset="0"/>
                      </a:endParaRPr>
                    </a:p>
                  </a:txBody>
                  <a:tcPr marL="60155" marR="60155" marT="60155" marB="60155">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84209988"/>
                  </a:ext>
                </a:extLst>
              </a:tr>
            </a:tbl>
          </a:graphicData>
        </a:graphic>
      </p:graphicFrame>
    </p:spTree>
    <p:extLst>
      <p:ext uri="{BB962C8B-B14F-4D97-AF65-F5344CB8AC3E}">
        <p14:creationId xmlns:p14="http://schemas.microsoft.com/office/powerpoint/2010/main" val="29112428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Company stakeholders </a:t>
            </a:r>
            <a:endParaRPr lang="en-GB" sz="6600" b="1" dirty="0"/>
          </a:p>
        </p:txBody>
      </p:sp>
      <p:graphicFrame>
        <p:nvGraphicFramePr>
          <p:cNvPr id="6" name="Content Placeholder 5">
            <a:extLst>
              <a:ext uri="{FF2B5EF4-FFF2-40B4-BE49-F238E27FC236}">
                <a16:creationId xmlns:a16="http://schemas.microsoft.com/office/drawing/2014/main" id="{E5F6F32B-E6E8-B966-FDD8-1DC9C6A26406}"/>
              </a:ext>
            </a:extLst>
          </p:cNvPr>
          <p:cNvGraphicFramePr>
            <a:graphicFrameLocks noGrp="1"/>
          </p:cNvGraphicFramePr>
          <p:nvPr>
            <p:ph idx="1"/>
            <p:extLst>
              <p:ext uri="{D42A27DB-BD31-4B8C-83A1-F6EECF244321}">
                <p14:modId xmlns:p14="http://schemas.microsoft.com/office/powerpoint/2010/main" val="303896982"/>
              </p:ext>
            </p:extLst>
          </p:nvPr>
        </p:nvGraphicFramePr>
        <p:xfrm>
          <a:off x="1397726" y="1933303"/>
          <a:ext cx="9366069" cy="4389121"/>
        </p:xfrm>
        <a:graphic>
          <a:graphicData uri="http://schemas.openxmlformats.org/drawingml/2006/table">
            <a:tbl>
              <a:tblPr/>
              <a:tblGrid>
                <a:gridCol w="3122023">
                  <a:extLst>
                    <a:ext uri="{9D8B030D-6E8A-4147-A177-3AD203B41FA5}">
                      <a16:colId xmlns:a16="http://schemas.microsoft.com/office/drawing/2014/main" val="3806751797"/>
                    </a:ext>
                  </a:extLst>
                </a:gridCol>
                <a:gridCol w="3122023">
                  <a:extLst>
                    <a:ext uri="{9D8B030D-6E8A-4147-A177-3AD203B41FA5}">
                      <a16:colId xmlns:a16="http://schemas.microsoft.com/office/drawing/2014/main" val="4289131116"/>
                    </a:ext>
                  </a:extLst>
                </a:gridCol>
                <a:gridCol w="3122023">
                  <a:extLst>
                    <a:ext uri="{9D8B030D-6E8A-4147-A177-3AD203B41FA5}">
                      <a16:colId xmlns:a16="http://schemas.microsoft.com/office/drawing/2014/main" val="1098480106"/>
                    </a:ext>
                  </a:extLst>
                </a:gridCol>
              </a:tblGrid>
              <a:tr h="553963">
                <a:tc>
                  <a:txBody>
                    <a:bodyPr/>
                    <a:lstStyle/>
                    <a:p>
                      <a:pPr algn="just">
                        <a:lnSpc>
                          <a:spcPct val="150000"/>
                        </a:lnSpc>
                        <a:spcBef>
                          <a:spcPts val="1000"/>
                        </a:spcBef>
                      </a:pPr>
                      <a:r>
                        <a:rPr lang="en-GB" sz="1200">
                          <a:solidFill>
                            <a:srgbClr val="000000"/>
                          </a:solidFill>
                          <a:effectLst/>
                          <a:latin typeface="Times New Roman" panose="02020603050405020304" pitchFamily="18" charset="0"/>
                          <a:ea typeface="Times New Roman" panose="02020603050405020304" pitchFamily="18" charset="0"/>
                        </a:rPr>
                        <a:t> </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u="sng">
                          <a:solidFill>
                            <a:srgbClr val="000000"/>
                          </a:solidFill>
                          <a:effectLst/>
                          <a:latin typeface="Times New Roman" panose="02020603050405020304" pitchFamily="18" charset="0"/>
                          <a:ea typeface="Times New Roman" panose="02020603050405020304" pitchFamily="18" charset="0"/>
                        </a:rPr>
                        <a:t>“Keep informed”</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u="sng">
                          <a:solidFill>
                            <a:srgbClr val="000000"/>
                          </a:solidFill>
                          <a:effectLst/>
                          <a:latin typeface="Times New Roman" panose="02020603050405020304" pitchFamily="18" charset="0"/>
                          <a:ea typeface="Times New Roman" panose="02020603050405020304" pitchFamily="18" charset="0"/>
                        </a:rPr>
                        <a:t>“Manage Closely”</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965222809"/>
                  </a:ext>
                </a:extLst>
              </a:tr>
              <a:tr h="1569848">
                <a:tc>
                  <a:txBody>
                    <a:bodyPr/>
                    <a:lstStyle/>
                    <a:p>
                      <a:pPr algn="just">
                        <a:lnSpc>
                          <a:spcPct val="150000"/>
                        </a:lnSpc>
                        <a:spcBef>
                          <a:spcPts val="1000"/>
                        </a:spcBef>
                      </a:pPr>
                      <a:r>
                        <a:rPr lang="en-GB" sz="1200" b="1" i="1">
                          <a:solidFill>
                            <a:srgbClr val="000000"/>
                          </a:solidFill>
                          <a:effectLst/>
                          <a:latin typeface="Times New Roman" panose="02020603050405020304" pitchFamily="18" charset="0"/>
                          <a:ea typeface="Times New Roman" panose="02020603050405020304" pitchFamily="18" charset="0"/>
                        </a:rPr>
                        <a:t>High-power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Management </a:t>
                      </a:r>
                      <a:endParaRPr lang="en-IN" sz="1200" u="none" strike="noStrike">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Partners or shareholders</a:t>
                      </a:r>
                      <a:endParaRPr lang="en-IN" sz="1200" u="none" strike="noStrike">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Investors </a:t>
                      </a:r>
                      <a:endParaRPr lang="en-IN" sz="1200" u="none" strike="noStrike">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Government </a:t>
                      </a:r>
                      <a:endParaRPr lang="en-IN" sz="1200" u="none" strike="noStrike">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21194690"/>
                  </a:ext>
                </a:extLst>
              </a:tr>
              <a:tr h="553963">
                <a:tc>
                  <a:txBody>
                    <a:bodyPr/>
                    <a:lstStyle/>
                    <a:p>
                      <a:pPr algn="just">
                        <a:lnSpc>
                          <a:spcPct val="150000"/>
                        </a:lnSpc>
                        <a:spcBef>
                          <a:spcPts val="1000"/>
                        </a:spcBef>
                      </a:pPr>
                      <a:r>
                        <a:rPr lang="en-GB" sz="1200">
                          <a:solidFill>
                            <a:srgbClr val="000000"/>
                          </a:solidFill>
                          <a:effectLst/>
                          <a:latin typeface="Times New Roman" panose="02020603050405020304" pitchFamily="18" charset="0"/>
                          <a:ea typeface="Times New Roman" panose="02020603050405020304" pitchFamily="18" charset="0"/>
                        </a:rPr>
                        <a:t> </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u="sng">
                          <a:solidFill>
                            <a:srgbClr val="000000"/>
                          </a:solidFill>
                          <a:effectLst/>
                          <a:latin typeface="Times New Roman" panose="02020603050405020304" pitchFamily="18" charset="0"/>
                          <a:ea typeface="Times New Roman" panose="02020603050405020304" pitchFamily="18" charset="0"/>
                        </a:rPr>
                        <a:t>“Monitor”</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u="sng">
                          <a:solidFill>
                            <a:srgbClr val="000000"/>
                          </a:solidFill>
                          <a:effectLst/>
                          <a:latin typeface="Times New Roman" panose="02020603050405020304" pitchFamily="18" charset="0"/>
                          <a:ea typeface="Times New Roman" panose="02020603050405020304" pitchFamily="18" charset="0"/>
                        </a:rPr>
                        <a:t>“Keep Satisfied”</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55479864"/>
                  </a:ext>
                </a:extLst>
              </a:tr>
              <a:tr h="1157384">
                <a:tc>
                  <a:txBody>
                    <a:bodyPr/>
                    <a:lstStyle/>
                    <a:p>
                      <a:pPr algn="just">
                        <a:lnSpc>
                          <a:spcPct val="150000"/>
                        </a:lnSpc>
                        <a:spcBef>
                          <a:spcPts val="1000"/>
                        </a:spcBef>
                      </a:pPr>
                      <a:r>
                        <a:rPr lang="en-GB" sz="1200" b="1" i="1">
                          <a:solidFill>
                            <a:srgbClr val="000000"/>
                          </a:solidFill>
                          <a:effectLst/>
                          <a:latin typeface="Times New Roman" panose="02020603050405020304" pitchFamily="18" charset="0"/>
                          <a:ea typeface="Times New Roman" panose="02020603050405020304" pitchFamily="18" charset="0"/>
                        </a:rPr>
                        <a:t>Low-power </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Employees</a:t>
                      </a:r>
                      <a:endParaRPr lang="en-IN" sz="1200" u="none" strike="noStrike">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200" u="none" strike="noStrike">
                          <a:solidFill>
                            <a:srgbClr val="000000"/>
                          </a:solidFill>
                          <a:effectLst/>
                          <a:latin typeface="Times New Roman" panose="02020603050405020304" pitchFamily="18" charset="0"/>
                          <a:ea typeface="Times New Roman" panose="02020603050405020304" pitchFamily="18" charset="0"/>
                        </a:rPr>
                        <a:t>HRM</a:t>
                      </a:r>
                      <a:endParaRPr lang="en-IN" sz="1200" u="none" strike="noStrike">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lvl="0" indent="-342900" algn="just">
                        <a:lnSpc>
                          <a:spcPct val="150000"/>
                        </a:lnSpc>
                        <a:spcBef>
                          <a:spcPts val="1000"/>
                        </a:spcBef>
                        <a:spcAft>
                          <a:spcPts val="0"/>
                        </a:spcAft>
                        <a:buFont typeface="Arial" panose="020B0604020202020204" pitchFamily="34" charset="0"/>
                        <a:buChar char="●"/>
                      </a:pPr>
                      <a:r>
                        <a:rPr lang="en-GB" sz="1200" u="none" strike="noStrike" dirty="0">
                          <a:solidFill>
                            <a:srgbClr val="000000"/>
                          </a:solidFill>
                          <a:effectLst/>
                          <a:latin typeface="Times New Roman" panose="02020603050405020304" pitchFamily="18" charset="0"/>
                          <a:ea typeface="Times New Roman" panose="02020603050405020304" pitchFamily="18" charset="0"/>
                        </a:rPr>
                        <a:t>Customers </a:t>
                      </a:r>
                      <a:endParaRPr lang="en-IN" sz="1200" u="none" strike="noStrike" dirty="0">
                        <a:effectLst/>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spcAft>
                          <a:spcPts val="0"/>
                        </a:spcAft>
                        <a:buFont typeface="Arial" panose="020B0604020202020204" pitchFamily="34" charset="0"/>
                        <a:buChar char="●"/>
                      </a:pPr>
                      <a:r>
                        <a:rPr lang="en-GB" sz="1200" u="none" strike="noStrike" dirty="0">
                          <a:solidFill>
                            <a:srgbClr val="000000"/>
                          </a:solidFill>
                          <a:effectLst/>
                          <a:latin typeface="Times New Roman" panose="02020603050405020304" pitchFamily="18" charset="0"/>
                          <a:ea typeface="Times New Roman" panose="02020603050405020304" pitchFamily="18" charset="0"/>
                        </a:rPr>
                        <a:t>Finance department</a:t>
                      </a:r>
                      <a:endParaRPr lang="en-IN" sz="1200" u="none" strike="noStrike" dirty="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54769482"/>
                  </a:ext>
                </a:extLst>
              </a:tr>
              <a:tr h="553963">
                <a:tc>
                  <a:txBody>
                    <a:bodyPr/>
                    <a:lstStyle/>
                    <a:p>
                      <a:pPr algn="just">
                        <a:lnSpc>
                          <a:spcPct val="150000"/>
                        </a:lnSpc>
                        <a:spcBef>
                          <a:spcPts val="1000"/>
                        </a:spcBef>
                      </a:pPr>
                      <a:r>
                        <a:rPr lang="en-GB" sz="1200">
                          <a:solidFill>
                            <a:srgbClr val="000000"/>
                          </a:solidFill>
                          <a:effectLst/>
                          <a:latin typeface="Times New Roman" panose="02020603050405020304" pitchFamily="18" charset="0"/>
                          <a:ea typeface="Times New Roman" panose="02020603050405020304" pitchFamily="18" charset="0"/>
                        </a:rPr>
                        <a:t> </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a:solidFill>
                            <a:srgbClr val="000000"/>
                          </a:solidFill>
                          <a:effectLst/>
                          <a:latin typeface="Times New Roman" panose="02020603050405020304" pitchFamily="18" charset="0"/>
                          <a:ea typeface="Times New Roman" panose="02020603050405020304" pitchFamily="18" charset="0"/>
                        </a:rPr>
                        <a:t>Low-interest </a:t>
                      </a:r>
                      <a:endParaRPr lang="en-IN" sz="120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a:lnSpc>
                          <a:spcPct val="150000"/>
                        </a:lnSpc>
                        <a:spcBef>
                          <a:spcPts val="1000"/>
                        </a:spcBef>
                      </a:pPr>
                      <a:r>
                        <a:rPr lang="en-GB" sz="1200" b="1" i="1" dirty="0">
                          <a:solidFill>
                            <a:srgbClr val="000000"/>
                          </a:solidFill>
                          <a:effectLst/>
                          <a:latin typeface="Times New Roman" panose="02020603050405020304" pitchFamily="18" charset="0"/>
                          <a:ea typeface="Times New Roman" panose="02020603050405020304" pitchFamily="18" charset="0"/>
                        </a:rPr>
                        <a:t>High-interest</a:t>
                      </a:r>
                      <a:endParaRPr lang="en-IN" sz="1200" dirty="0">
                        <a:effectLst/>
                        <a:latin typeface="Times New Roman" panose="02020603050405020304" pitchFamily="18" charset="0"/>
                        <a:ea typeface="Times New Roman" panose="02020603050405020304" pitchFamily="18" charset="0"/>
                      </a:endParaRPr>
                    </a:p>
                  </a:txBody>
                  <a:tcPr marL="63500" marR="63500" marT="63500" marB="6350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76655254"/>
                  </a:ext>
                </a:extLst>
              </a:tr>
            </a:tbl>
          </a:graphicData>
        </a:graphic>
      </p:graphicFrame>
    </p:spTree>
    <p:extLst>
      <p:ext uri="{BB962C8B-B14F-4D97-AF65-F5344CB8AC3E}">
        <p14:creationId xmlns:p14="http://schemas.microsoft.com/office/powerpoint/2010/main" val="9075514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The ethical considerations and Corporate Social Responsibilities (CSR) initiatives of the </a:t>
            </a:r>
            <a:r>
              <a:rPr lang="en-US" sz="3200" b="1" dirty="0" err="1">
                <a:solidFill>
                  <a:srgbClr val="000000"/>
                </a:solidFill>
                <a:effectLst/>
                <a:latin typeface="Times New Roman" panose="02020603050405020304" pitchFamily="18" charset="0"/>
                <a:ea typeface="Times New Roman" panose="02020603050405020304" pitchFamily="18" charset="0"/>
              </a:rPr>
              <a:t>organisation</a:t>
            </a:r>
            <a:endParaRPr lang="en-GB" sz="6600" b="1" dirty="0"/>
          </a:p>
        </p:txBody>
      </p:sp>
      <p:sp>
        <p:nvSpPr>
          <p:cNvPr id="4" name="Content Placeholder 3">
            <a:extLst>
              <a:ext uri="{FF2B5EF4-FFF2-40B4-BE49-F238E27FC236}">
                <a16:creationId xmlns:a16="http://schemas.microsoft.com/office/drawing/2014/main" id="{DCA8E23D-544B-6423-A508-EAB7EB6D1FF9}"/>
              </a:ext>
            </a:extLst>
          </p:cNvPr>
          <p:cNvSpPr>
            <a:spLocks noGrp="1"/>
          </p:cNvSpPr>
          <p:nvPr>
            <p:ph idx="1"/>
          </p:nvPr>
        </p:nvSpPr>
        <p:spPr>
          <a:xfrm>
            <a:off x="655320" y="2222214"/>
            <a:ext cx="4297680" cy="3943455"/>
          </a:xfrm>
        </p:spPr>
        <p:txBody>
          <a:bodyPr>
            <a:normAutofit/>
          </a:bodyPr>
          <a:lstStyle/>
          <a:p>
            <a:pPr marL="342900" lvl="0" indent="-342900" algn="just">
              <a:lnSpc>
                <a:spcPct val="150000"/>
              </a:lnSpc>
              <a:spcBef>
                <a:spcPts val="1000"/>
              </a:spcBef>
              <a:buFont typeface="Arial" panose="020B0604020202020204" pitchFamily="34" charset="0"/>
              <a:buChar char="●"/>
            </a:pPr>
            <a:r>
              <a:rPr lang="en-GB" sz="1500" u="none" strike="noStrike" dirty="0">
                <a:solidFill>
                  <a:srgbClr val="000000"/>
                </a:solidFill>
                <a:effectLst/>
                <a:latin typeface="Times New Roman" panose="02020603050405020304" pitchFamily="18" charset="0"/>
                <a:ea typeface="Times New Roman" panose="02020603050405020304" pitchFamily="18" charset="0"/>
              </a:rPr>
              <a:t>Amazon takes little steps toward sustainable practices such as maintaining diversity and inclusion in workplaces (Yu </a:t>
            </a:r>
            <a:r>
              <a:rPr lang="en-GB" sz="1500" i="1" u="none" strike="noStrike" dirty="0">
                <a:solidFill>
                  <a:srgbClr val="000000"/>
                </a:solidFill>
                <a:effectLst/>
                <a:latin typeface="Times New Roman" panose="02020603050405020304" pitchFamily="18" charset="0"/>
                <a:ea typeface="Times New Roman" panose="02020603050405020304" pitchFamily="18" charset="0"/>
              </a:rPr>
              <a:t>et al</a:t>
            </a:r>
            <a:r>
              <a:rPr lang="en-GB" sz="1500" u="none" strike="noStrike" dirty="0">
                <a:solidFill>
                  <a:srgbClr val="000000"/>
                </a:solidFill>
                <a:effectLst/>
                <a:latin typeface="Times New Roman" panose="02020603050405020304" pitchFamily="18" charset="0"/>
                <a:ea typeface="Times New Roman" panose="02020603050405020304" pitchFamily="18" charset="0"/>
              </a:rPr>
              <a:t>. 2022).</a:t>
            </a:r>
            <a:endParaRPr lang="en-IN" sz="1500" dirty="0">
              <a:latin typeface="Times New Roman" panose="02020603050405020304" pitchFamily="18" charset="0"/>
              <a:ea typeface="Times New Roman" panose="02020603050405020304" pitchFamily="18" charset="0"/>
            </a:endParaRPr>
          </a:p>
          <a:p>
            <a:pPr marL="342900" lvl="0" indent="-342900" algn="just">
              <a:lnSpc>
                <a:spcPct val="150000"/>
              </a:lnSpc>
              <a:spcBef>
                <a:spcPts val="1000"/>
              </a:spcBef>
              <a:buFont typeface="Arial" panose="020B0604020202020204" pitchFamily="34" charset="0"/>
              <a:buChar char="●"/>
            </a:pPr>
            <a:r>
              <a:rPr lang="en-GB" sz="1500" dirty="0">
                <a:solidFill>
                  <a:srgbClr val="000000"/>
                </a:solidFill>
                <a:effectLst/>
                <a:latin typeface="Times New Roman" panose="02020603050405020304" pitchFamily="18" charset="0"/>
                <a:ea typeface="Times New Roman" panose="02020603050405020304" pitchFamily="18" charset="0"/>
              </a:rPr>
              <a:t>The company maintained anti-corruption policies to enhance the supply-chain transparency (Linkedin, 2023).</a:t>
            </a:r>
            <a:endParaRPr lang="en-GB" sz="1500" dirty="0"/>
          </a:p>
        </p:txBody>
      </p:sp>
      <p:pic>
        <p:nvPicPr>
          <p:cNvPr id="12290" name="Picture 2" descr="Corporate Social Responsibility - A Simple Guide | TheGivingMachine">
            <a:extLst>
              <a:ext uri="{FF2B5EF4-FFF2-40B4-BE49-F238E27FC236}">
                <a16:creationId xmlns:a16="http://schemas.microsoft.com/office/drawing/2014/main" id="{6365B9DA-0696-67B9-80A7-4376CBF81F0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01691" y="2222214"/>
            <a:ext cx="4994910" cy="3825889"/>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0055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The ethical considerations and Corporate Social Responsibilities (CSR) initiatives of the </a:t>
            </a:r>
            <a:r>
              <a:rPr lang="en-US" sz="3200" b="1" dirty="0" err="1">
                <a:solidFill>
                  <a:srgbClr val="000000"/>
                </a:solidFill>
                <a:effectLst/>
                <a:latin typeface="Times New Roman" panose="02020603050405020304" pitchFamily="18" charset="0"/>
                <a:ea typeface="Times New Roman" panose="02020603050405020304" pitchFamily="18" charset="0"/>
              </a:rPr>
              <a:t>organisation</a:t>
            </a:r>
            <a:endParaRPr lang="en-GB" sz="6600" b="1" dirty="0"/>
          </a:p>
        </p:txBody>
      </p:sp>
      <p:sp>
        <p:nvSpPr>
          <p:cNvPr id="4" name="Content Placeholder 3">
            <a:extLst>
              <a:ext uri="{FF2B5EF4-FFF2-40B4-BE49-F238E27FC236}">
                <a16:creationId xmlns:a16="http://schemas.microsoft.com/office/drawing/2014/main" id="{DCA8E23D-544B-6423-A508-EAB7EB6D1FF9}"/>
              </a:ext>
            </a:extLst>
          </p:cNvPr>
          <p:cNvSpPr>
            <a:spLocks noGrp="1"/>
          </p:cNvSpPr>
          <p:nvPr>
            <p:ph idx="1"/>
          </p:nvPr>
        </p:nvSpPr>
        <p:spPr>
          <a:xfrm>
            <a:off x="655320" y="2400354"/>
            <a:ext cx="5440680" cy="3659007"/>
          </a:xfrm>
        </p:spPr>
        <p:txBody>
          <a:bodyPr>
            <a:normAutofit/>
          </a:bodyPr>
          <a:lstStyle/>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In order to maintain proper ethics in the workplace, the company has made policies for no-discrimination, violence and harassment (Amazon, 2022).</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management team properly communicate with the employees to provide positive feedback and motivate them to improve their skills.</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The company also performs CSR activities by contributing 25 million as an Amazon relief fund (Research-methodology 2022). </a:t>
            </a:r>
          </a:p>
        </p:txBody>
      </p:sp>
      <p:pic>
        <p:nvPicPr>
          <p:cNvPr id="13314" name="Picture 2" descr="Social Responsibilities of a Business and its Need - GeeksforGeeks">
            <a:extLst>
              <a:ext uri="{FF2B5EF4-FFF2-40B4-BE49-F238E27FC236}">
                <a16:creationId xmlns:a16="http://schemas.microsoft.com/office/drawing/2014/main" id="{B270C025-3ADC-1485-679A-247CB20E2D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75565" y="2400354"/>
            <a:ext cx="4746171" cy="342568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65996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Conclusion</a:t>
            </a:r>
            <a:endParaRPr lang="en-GB" sz="6600" b="1" dirty="0"/>
          </a:p>
        </p:txBody>
      </p:sp>
      <p:sp>
        <p:nvSpPr>
          <p:cNvPr id="4" name="Content Placeholder 3">
            <a:extLst>
              <a:ext uri="{FF2B5EF4-FFF2-40B4-BE49-F238E27FC236}">
                <a16:creationId xmlns:a16="http://schemas.microsoft.com/office/drawing/2014/main" id="{DCA8E23D-544B-6423-A508-EAB7EB6D1FF9}"/>
              </a:ext>
            </a:extLst>
          </p:cNvPr>
          <p:cNvSpPr>
            <a:spLocks noGrp="1"/>
          </p:cNvSpPr>
          <p:nvPr>
            <p:ph idx="1"/>
          </p:nvPr>
        </p:nvSpPr>
        <p:spPr>
          <a:xfrm>
            <a:off x="655320" y="2506662"/>
            <a:ext cx="3381738" cy="3659007"/>
          </a:xfrm>
        </p:spPr>
        <p:txBody>
          <a:bodyPr>
            <a:normAutofit/>
          </a:bodyPr>
          <a:lstStyle/>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This study covers the idea of business environment of Amazon.</a:t>
            </a:r>
          </a:p>
          <a:p>
            <a:pPr marL="342900" lvl="0" indent="-342900" algn="just">
              <a:lnSpc>
                <a:spcPct val="150000"/>
              </a:lnSpc>
              <a:spcBef>
                <a:spcPts val="1000"/>
              </a:spcBef>
              <a:buFont typeface="Arial" panose="020B0604020202020204" pitchFamily="34" charset="0"/>
              <a:buChar char="●"/>
            </a:pPr>
            <a:r>
              <a:rPr lang="en-US" sz="1500" u="none" strike="noStrike" dirty="0">
                <a:solidFill>
                  <a:srgbClr val="000000"/>
                </a:solidFill>
                <a:effectLst/>
                <a:latin typeface="Times New Roman" panose="02020603050405020304" pitchFamily="18" charset="0"/>
                <a:ea typeface="Times New Roman" panose="02020603050405020304" pitchFamily="18" charset="0"/>
              </a:rPr>
              <a:t>It has been found that Amazon has a scope to promote its business in UK as it is a politically stable country.</a:t>
            </a:r>
          </a:p>
        </p:txBody>
      </p:sp>
      <p:pic>
        <p:nvPicPr>
          <p:cNvPr id="14338" name="Picture 2" descr="Amazon Prime Day 2023: the latest news, deals and coverage | TechWar.GR">
            <a:extLst>
              <a:ext uri="{FF2B5EF4-FFF2-40B4-BE49-F238E27FC236}">
                <a16:creationId xmlns:a16="http://schemas.microsoft.com/office/drawing/2014/main" id="{E67B6804-5A90-90D7-1E5A-86E37BDB563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29401" y="1559966"/>
            <a:ext cx="4178423" cy="2186708"/>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Benefits of Selling on Amazon | Why Sell online with Amazon.in">
            <a:extLst>
              <a:ext uri="{FF2B5EF4-FFF2-40B4-BE49-F238E27FC236}">
                <a16:creationId xmlns:a16="http://schemas.microsoft.com/office/drawing/2014/main" id="{90705303-F990-0646-7C75-B700FDD7438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54943" y="3819142"/>
            <a:ext cx="4795042" cy="30388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810397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References</a:t>
            </a:r>
            <a:endParaRPr lang="en-GB" sz="6600" b="1" dirty="0"/>
          </a:p>
        </p:txBody>
      </p:sp>
      <p:sp>
        <p:nvSpPr>
          <p:cNvPr id="4" name="Content Placeholder 3">
            <a:extLst>
              <a:ext uri="{FF2B5EF4-FFF2-40B4-BE49-F238E27FC236}">
                <a16:creationId xmlns:a16="http://schemas.microsoft.com/office/drawing/2014/main" id="{DCA8E23D-544B-6423-A508-EAB7EB6D1FF9}"/>
              </a:ext>
            </a:extLst>
          </p:cNvPr>
          <p:cNvSpPr>
            <a:spLocks noGrp="1"/>
          </p:cNvSpPr>
          <p:nvPr>
            <p:ph idx="1"/>
          </p:nvPr>
        </p:nvSpPr>
        <p:spPr>
          <a:xfrm>
            <a:off x="655320" y="1690688"/>
            <a:ext cx="11179629" cy="4474981"/>
          </a:xfrm>
        </p:spPr>
        <p:txBody>
          <a:bodyPr>
            <a:normAutofit fontScale="92500" lnSpcReduction="20000"/>
          </a:bodyPr>
          <a:lstStyle/>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Amazon, (2022). </a:t>
            </a:r>
            <a:r>
              <a:rPr lang="en-GB" sz="1100" i="1" dirty="0">
                <a:solidFill>
                  <a:srgbClr val="000000"/>
                </a:solidFill>
                <a:effectLst/>
                <a:latin typeface="Times New Roman" panose="02020603050405020304" pitchFamily="18" charset="0"/>
                <a:ea typeface="Times New Roman" panose="02020603050405020304" pitchFamily="18" charset="0"/>
              </a:rPr>
              <a:t>Amazon's global human rights principle.</a:t>
            </a:r>
            <a:r>
              <a:rPr lang="en-GB" sz="1100" dirty="0">
                <a:solidFill>
                  <a:srgbClr val="000000"/>
                </a:solidFill>
                <a:effectLst/>
                <a:latin typeface="Times New Roman" panose="02020603050405020304" pitchFamily="18" charset="0"/>
                <a:ea typeface="Times New Roman" panose="02020603050405020304" pitchFamily="18" charset="0"/>
              </a:rPr>
              <a:t> Available at: https://sustainability.aboutamazon.com/human-rights/principles#:~:text=As%20outlined%20in%20our%20Code,and%20threatening%20behavior%2C%20or%20harassment.  (Accessed: 25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Amazon, (2023a). </a:t>
            </a:r>
            <a:r>
              <a:rPr lang="en-GB" sz="1100" i="1" dirty="0">
                <a:solidFill>
                  <a:srgbClr val="000000"/>
                </a:solidFill>
                <a:effectLst/>
                <a:latin typeface="Times New Roman" panose="02020603050405020304" pitchFamily="18" charset="0"/>
                <a:ea typeface="Times New Roman" panose="02020603050405020304" pitchFamily="18" charset="0"/>
              </a:rPr>
              <a:t>About Amazon</a:t>
            </a:r>
            <a:r>
              <a:rPr lang="en-GB" sz="1100" dirty="0">
                <a:solidFill>
                  <a:srgbClr val="000000"/>
                </a:solidFill>
                <a:effectLst/>
                <a:latin typeface="Times New Roman" panose="02020603050405020304" pitchFamily="18" charset="0"/>
                <a:ea typeface="Times New Roman" panose="02020603050405020304" pitchFamily="18" charset="0"/>
              </a:rPr>
              <a:t>. Available at: https://www.amazon.com/US/s?k=US (Accessed: 29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Amazon, (2023b). </a:t>
            </a:r>
            <a:r>
              <a:rPr lang="en-GB" sz="1100" i="1" dirty="0">
                <a:solidFill>
                  <a:srgbClr val="000000"/>
                </a:solidFill>
                <a:effectLst/>
                <a:latin typeface="Times New Roman" panose="02020603050405020304" pitchFamily="18" charset="0"/>
                <a:ea typeface="Times New Roman" panose="02020603050405020304" pitchFamily="18" charset="0"/>
              </a:rPr>
              <a:t>Human Resources - </a:t>
            </a:r>
            <a:r>
              <a:rPr lang="en-GB" sz="1100" i="1" dirty="0" err="1">
                <a:solidFill>
                  <a:srgbClr val="000000"/>
                </a:solidFill>
                <a:effectLst/>
                <a:latin typeface="Times New Roman" panose="02020603050405020304" pitchFamily="18" charset="0"/>
                <a:ea typeface="Times New Roman" panose="02020603050405020304" pitchFamily="18" charset="0"/>
              </a:rPr>
              <a:t>Fulfillment</a:t>
            </a:r>
            <a:r>
              <a:rPr lang="en-GB" sz="1100" dirty="0">
                <a:solidFill>
                  <a:srgbClr val="000000"/>
                </a:solidFill>
                <a:effectLst/>
                <a:latin typeface="Times New Roman" panose="02020603050405020304" pitchFamily="18" charset="0"/>
                <a:ea typeface="Times New Roman" panose="02020603050405020304" pitchFamily="18" charset="0"/>
              </a:rPr>
              <a:t>. Available at: https://jobs-us-east.amazon.com/pt/teams/human-resources-fulfillment.  (Accessed: 23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err="1">
                <a:solidFill>
                  <a:srgbClr val="000000"/>
                </a:solidFill>
                <a:effectLst/>
                <a:latin typeface="Times New Roman" panose="02020603050405020304" pitchFamily="18" charset="0"/>
                <a:ea typeface="Times New Roman" panose="02020603050405020304" pitchFamily="18" charset="0"/>
              </a:rPr>
              <a:t>Barrons</a:t>
            </a:r>
            <a:r>
              <a:rPr lang="en-GB" sz="1100" dirty="0">
                <a:solidFill>
                  <a:srgbClr val="000000"/>
                </a:solidFill>
                <a:effectLst/>
                <a:latin typeface="Times New Roman" panose="02020603050405020304" pitchFamily="18" charset="0"/>
                <a:ea typeface="Times New Roman" panose="02020603050405020304" pitchFamily="18" charset="0"/>
              </a:rPr>
              <a:t>, (2023). </a:t>
            </a:r>
            <a:r>
              <a:rPr lang="en-GB" sz="1100" i="1" dirty="0">
                <a:solidFill>
                  <a:srgbClr val="000000"/>
                </a:solidFill>
                <a:effectLst/>
                <a:latin typeface="Times New Roman" panose="02020603050405020304" pitchFamily="18" charset="0"/>
                <a:ea typeface="Times New Roman" panose="02020603050405020304" pitchFamily="18" charset="0"/>
              </a:rPr>
              <a:t>Shareholders</a:t>
            </a:r>
            <a:r>
              <a:rPr lang="en-GB" sz="1100" dirty="0">
                <a:solidFill>
                  <a:srgbClr val="000000"/>
                </a:solidFill>
                <a:effectLst/>
                <a:latin typeface="Times New Roman" panose="02020603050405020304" pitchFamily="18" charset="0"/>
                <a:ea typeface="Times New Roman" panose="02020603050405020304" pitchFamily="18" charset="0"/>
              </a:rPr>
              <a:t>. Available at: https://www.barrons.com/articles/amazons-jeff-bezos-divorce-keeps-voting-power-51554403798  (Accessed: 20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200"/>
              </a:spcBef>
              <a:spcAft>
                <a:spcPts val="600"/>
              </a:spcAft>
            </a:pPr>
            <a:r>
              <a:rPr lang="en-GB" sz="1100" dirty="0" err="1">
                <a:solidFill>
                  <a:srgbClr val="000000"/>
                </a:solidFill>
                <a:effectLst/>
                <a:latin typeface="Times New Roman" panose="02020603050405020304" pitchFamily="18" charset="0"/>
                <a:ea typeface="Times New Roman" panose="02020603050405020304" pitchFamily="18" charset="0"/>
              </a:rPr>
              <a:t>Bbc</a:t>
            </a:r>
            <a:r>
              <a:rPr lang="en-GB" sz="1100" dirty="0">
                <a:solidFill>
                  <a:srgbClr val="000000"/>
                </a:solidFill>
                <a:effectLst/>
                <a:latin typeface="Times New Roman" panose="02020603050405020304" pitchFamily="18" charset="0"/>
                <a:ea typeface="Times New Roman" panose="02020603050405020304" pitchFamily="18" charset="0"/>
              </a:rPr>
              <a:t>, (2022). </a:t>
            </a:r>
            <a:r>
              <a:rPr lang="en-GB" sz="1100" i="1" dirty="0">
                <a:solidFill>
                  <a:srgbClr val="000000"/>
                </a:solidFill>
                <a:effectLst/>
                <a:latin typeface="Times New Roman" panose="02020603050405020304" pitchFamily="18" charset="0"/>
                <a:ea typeface="Times New Roman" panose="02020603050405020304" pitchFamily="18" charset="0"/>
              </a:rPr>
              <a:t>Brexit: What you need to know about the UK leaving the EU. </a:t>
            </a:r>
            <a:r>
              <a:rPr lang="en-GB" sz="1100" dirty="0">
                <a:solidFill>
                  <a:srgbClr val="000000"/>
                </a:solidFill>
                <a:effectLst/>
                <a:latin typeface="Times New Roman" panose="02020603050405020304" pitchFamily="18" charset="0"/>
                <a:ea typeface="Times New Roman" panose="02020603050405020304" pitchFamily="18" charset="0"/>
              </a:rPr>
              <a:t>Available at: https://www.bbc.com/news/uk-politics-32810887 (Accessed: 30th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err="1">
                <a:solidFill>
                  <a:srgbClr val="000000"/>
                </a:solidFill>
                <a:effectLst/>
                <a:latin typeface="Times New Roman" panose="02020603050405020304" pitchFamily="18" charset="0"/>
                <a:ea typeface="Times New Roman" panose="02020603050405020304" pitchFamily="18" charset="0"/>
              </a:rPr>
              <a:t>Easterby</a:t>
            </a:r>
            <a:r>
              <a:rPr lang="en-GB" sz="1100" dirty="0">
                <a:solidFill>
                  <a:srgbClr val="000000"/>
                </a:solidFill>
                <a:effectLst/>
                <a:latin typeface="Times New Roman" panose="02020603050405020304" pitchFamily="18" charset="0"/>
                <a:ea typeface="Times New Roman" panose="02020603050405020304" pitchFamily="18" charset="0"/>
              </a:rPr>
              <a:t>-Smith, M., </a:t>
            </a:r>
            <a:r>
              <a:rPr lang="en-GB" sz="1100" dirty="0" err="1">
                <a:solidFill>
                  <a:srgbClr val="000000"/>
                </a:solidFill>
                <a:effectLst/>
                <a:latin typeface="Times New Roman" panose="02020603050405020304" pitchFamily="18" charset="0"/>
                <a:ea typeface="Times New Roman" panose="02020603050405020304" pitchFamily="18" charset="0"/>
              </a:rPr>
              <a:t>Jaspersen</a:t>
            </a:r>
            <a:r>
              <a:rPr lang="en-GB" sz="1100" dirty="0">
                <a:solidFill>
                  <a:srgbClr val="000000"/>
                </a:solidFill>
                <a:effectLst/>
                <a:latin typeface="Times New Roman" panose="02020603050405020304" pitchFamily="18" charset="0"/>
                <a:ea typeface="Times New Roman" panose="02020603050405020304" pitchFamily="18" charset="0"/>
              </a:rPr>
              <a:t>, L.J., Thorpe, R. and </a:t>
            </a:r>
            <a:r>
              <a:rPr lang="en-GB" sz="1100" dirty="0" err="1">
                <a:solidFill>
                  <a:srgbClr val="000000"/>
                </a:solidFill>
                <a:effectLst/>
                <a:latin typeface="Times New Roman" panose="02020603050405020304" pitchFamily="18" charset="0"/>
                <a:ea typeface="Times New Roman" panose="02020603050405020304" pitchFamily="18" charset="0"/>
              </a:rPr>
              <a:t>Valizade</a:t>
            </a:r>
            <a:r>
              <a:rPr lang="en-GB" sz="1100" dirty="0">
                <a:solidFill>
                  <a:srgbClr val="000000"/>
                </a:solidFill>
                <a:effectLst/>
                <a:latin typeface="Times New Roman" panose="02020603050405020304" pitchFamily="18" charset="0"/>
                <a:ea typeface="Times New Roman" panose="02020603050405020304" pitchFamily="18" charset="0"/>
              </a:rPr>
              <a:t>, D., (2021). </a:t>
            </a:r>
            <a:r>
              <a:rPr lang="en-GB" sz="1100" i="1" dirty="0">
                <a:solidFill>
                  <a:srgbClr val="000000"/>
                </a:solidFill>
                <a:effectLst/>
                <a:latin typeface="Times New Roman" panose="02020603050405020304" pitchFamily="18" charset="0"/>
                <a:ea typeface="Times New Roman" panose="02020603050405020304" pitchFamily="18" charset="0"/>
              </a:rPr>
              <a:t>Management and business research</a:t>
            </a:r>
            <a:r>
              <a:rPr lang="en-GB" sz="1100" dirty="0">
                <a:solidFill>
                  <a:srgbClr val="000000"/>
                </a:solidFill>
                <a:effectLst/>
                <a:latin typeface="Times New Roman" panose="02020603050405020304" pitchFamily="18" charset="0"/>
                <a:ea typeface="Times New Roman" panose="02020603050405020304" pitchFamily="18" charset="0"/>
              </a:rPr>
              <a:t>. Sage.</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Forbes, (2023). </a:t>
            </a:r>
            <a:r>
              <a:rPr lang="en-GB" sz="1100" i="1" dirty="0">
                <a:solidFill>
                  <a:srgbClr val="000000"/>
                </a:solidFill>
                <a:effectLst/>
                <a:latin typeface="Times New Roman" panose="02020603050405020304" pitchFamily="18" charset="0"/>
                <a:ea typeface="Times New Roman" panose="02020603050405020304" pitchFamily="18" charset="0"/>
              </a:rPr>
              <a:t>Amazon</a:t>
            </a:r>
            <a:r>
              <a:rPr lang="en-GB" sz="1100" dirty="0">
                <a:solidFill>
                  <a:srgbClr val="000000"/>
                </a:solidFill>
                <a:effectLst/>
                <a:latin typeface="Times New Roman" panose="02020603050405020304" pitchFamily="18" charset="0"/>
                <a:ea typeface="Times New Roman" panose="02020603050405020304" pitchFamily="18" charset="0"/>
              </a:rPr>
              <a:t>. Available at: https://www.forbes.com/companies/amazon/?sh=48621df86fb8 (Accessed: 30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200"/>
              </a:spcBef>
            </a:pPr>
            <a:r>
              <a:rPr lang="en-GB" sz="1100" dirty="0">
                <a:solidFill>
                  <a:srgbClr val="000000"/>
                </a:solidFill>
                <a:effectLst/>
                <a:latin typeface="Times New Roman" panose="02020603050405020304" pitchFamily="18" charset="0"/>
                <a:ea typeface="Times New Roman" panose="02020603050405020304" pitchFamily="18" charset="0"/>
              </a:rPr>
              <a:t>Gov, (2022b).</a:t>
            </a:r>
            <a:r>
              <a:rPr lang="en-GB" sz="1100" i="1" dirty="0">
                <a:solidFill>
                  <a:srgbClr val="000000"/>
                </a:solidFill>
                <a:effectLst/>
                <a:latin typeface="Times New Roman" panose="02020603050405020304" pitchFamily="18" charset="0"/>
                <a:ea typeface="Times New Roman" panose="02020603050405020304" pitchFamily="18" charset="0"/>
              </a:rPr>
              <a:t> Contracts of employment and working hours. </a:t>
            </a:r>
            <a:r>
              <a:rPr lang="en-GB" sz="1100" dirty="0">
                <a:solidFill>
                  <a:srgbClr val="000000"/>
                </a:solidFill>
                <a:effectLst/>
                <a:latin typeface="Times New Roman" panose="02020603050405020304" pitchFamily="18" charset="0"/>
                <a:ea typeface="Times New Roman" panose="02020603050405020304" pitchFamily="18" charset="0"/>
              </a:rPr>
              <a:t>Available at: </a:t>
            </a:r>
            <a:r>
              <a:rPr lang="en-GB" sz="1100" u="none" strike="noStrike" dirty="0">
                <a:solidFill>
                  <a:srgbClr val="000000"/>
                </a:solidFill>
                <a:effectLst/>
                <a:latin typeface="Times New Roman" panose="02020603050405020304" pitchFamily="18" charset="0"/>
                <a:ea typeface="Times New Roman" panose="02020603050405020304" pitchFamily="18" charset="0"/>
                <a:hlinkClick r:id="rId3"/>
              </a:rPr>
              <a:t>https://www.gov.uk/browse/employing-people/contracts</a:t>
            </a:r>
            <a:r>
              <a:rPr lang="en-GB" sz="1100" dirty="0">
                <a:solidFill>
                  <a:srgbClr val="000000"/>
                </a:solidFill>
                <a:effectLst/>
                <a:latin typeface="Times New Roman" panose="02020603050405020304" pitchFamily="18" charset="0"/>
                <a:ea typeface="Times New Roman" panose="02020603050405020304" pitchFamily="18" charset="0"/>
              </a:rPr>
              <a:t>  (Accessed: 30th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200"/>
              </a:spcBef>
            </a:pPr>
            <a:r>
              <a:rPr lang="en-GB" sz="1100" dirty="0">
                <a:solidFill>
                  <a:srgbClr val="000000"/>
                </a:solidFill>
                <a:effectLst/>
                <a:latin typeface="Times New Roman" panose="02020603050405020304" pitchFamily="18" charset="0"/>
                <a:ea typeface="Times New Roman" panose="02020603050405020304" pitchFamily="18" charset="0"/>
              </a:rPr>
              <a:t>Gov, (2022a). </a:t>
            </a:r>
            <a:r>
              <a:rPr lang="en-GB" sz="1100" i="1" dirty="0">
                <a:solidFill>
                  <a:srgbClr val="000000"/>
                </a:solidFill>
                <a:effectLst/>
                <a:latin typeface="Times New Roman" panose="02020603050405020304" pitchFamily="18" charset="0"/>
                <a:ea typeface="Times New Roman" panose="02020603050405020304" pitchFamily="18" charset="0"/>
              </a:rPr>
              <a:t>Income Tax rates and Personal Allowances. </a:t>
            </a:r>
            <a:r>
              <a:rPr lang="en-GB" sz="1100" dirty="0">
                <a:solidFill>
                  <a:srgbClr val="000000"/>
                </a:solidFill>
                <a:effectLst/>
                <a:latin typeface="Times New Roman" panose="02020603050405020304" pitchFamily="18" charset="0"/>
                <a:ea typeface="Times New Roman" panose="02020603050405020304" pitchFamily="18" charset="0"/>
              </a:rPr>
              <a:t>Available at: </a:t>
            </a:r>
            <a:r>
              <a:rPr lang="en-GB" sz="1100" u="none" strike="noStrike" dirty="0">
                <a:solidFill>
                  <a:srgbClr val="000000"/>
                </a:solidFill>
                <a:effectLst/>
                <a:latin typeface="Times New Roman" panose="02020603050405020304" pitchFamily="18" charset="0"/>
                <a:ea typeface="Times New Roman" panose="02020603050405020304" pitchFamily="18" charset="0"/>
                <a:hlinkClick r:id="rId4"/>
              </a:rPr>
              <a:t>https://www.gov.uk/income-tax-rates/previous-tax-years</a:t>
            </a:r>
            <a:r>
              <a:rPr lang="en-GB" sz="1100" dirty="0">
                <a:solidFill>
                  <a:srgbClr val="000000"/>
                </a:solidFill>
                <a:effectLst/>
                <a:latin typeface="Times New Roman" panose="02020603050405020304" pitchFamily="18" charset="0"/>
                <a:ea typeface="Times New Roman" panose="02020603050405020304" pitchFamily="18" charset="0"/>
              </a:rPr>
              <a:t>  (Accessed: 30th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LinkedIn, (2023). </a:t>
            </a:r>
            <a:r>
              <a:rPr lang="en-GB" sz="1100" i="1" dirty="0">
                <a:solidFill>
                  <a:srgbClr val="000000"/>
                </a:solidFill>
                <a:effectLst/>
                <a:latin typeface="Times New Roman" panose="02020603050405020304" pitchFamily="18" charset="0"/>
                <a:ea typeface="Times New Roman" panose="02020603050405020304" pitchFamily="18" charset="0"/>
              </a:rPr>
              <a:t>Socially Responsible Business Practices of 'AMAZON'</a:t>
            </a:r>
            <a:r>
              <a:rPr lang="en-GB" sz="1100" dirty="0">
                <a:solidFill>
                  <a:srgbClr val="000000"/>
                </a:solidFill>
                <a:effectLst/>
                <a:latin typeface="Times New Roman" panose="02020603050405020304" pitchFamily="18" charset="0"/>
                <a:ea typeface="Times New Roman" panose="02020603050405020304" pitchFamily="18" charset="0"/>
              </a:rPr>
              <a:t>. Available at: https://www.linkedin.com/pulse/socially-responsible-business-practices-amazon-kashish-gambhir. (Accessed: 18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000"/>
              </a:spcBef>
            </a:pPr>
            <a:r>
              <a:rPr lang="en-GB" sz="1100" dirty="0">
                <a:solidFill>
                  <a:srgbClr val="000000"/>
                </a:solidFill>
                <a:effectLst/>
                <a:latin typeface="Times New Roman" panose="02020603050405020304" pitchFamily="18" charset="0"/>
                <a:ea typeface="Times New Roman" panose="02020603050405020304" pitchFamily="18" charset="0"/>
              </a:rPr>
              <a:t>Macrotrends, (2023). </a:t>
            </a:r>
            <a:r>
              <a:rPr lang="en-GB" sz="1100" i="1" dirty="0">
                <a:solidFill>
                  <a:srgbClr val="000000"/>
                </a:solidFill>
                <a:effectLst/>
                <a:latin typeface="Times New Roman" panose="02020603050405020304" pitchFamily="18" charset="0"/>
                <a:ea typeface="Times New Roman" panose="02020603050405020304" pitchFamily="18" charset="0"/>
              </a:rPr>
              <a:t>Revenue 2010-2023 | AMZN</a:t>
            </a:r>
            <a:r>
              <a:rPr lang="en-GB" sz="1100" dirty="0">
                <a:solidFill>
                  <a:srgbClr val="000000"/>
                </a:solidFill>
                <a:effectLst/>
                <a:latin typeface="Times New Roman" panose="02020603050405020304" pitchFamily="18" charset="0"/>
                <a:ea typeface="Times New Roman" panose="02020603050405020304" pitchFamily="18" charset="0"/>
              </a:rPr>
              <a:t>. Available at: https://www.macrotrends.net/stocks/charts/AMZN/amazon/revenue. (Accessed: 25 October 2023)</a:t>
            </a:r>
            <a:endParaRPr lang="en-IN" sz="1100" dirty="0">
              <a:effectLst/>
              <a:latin typeface="Times New Roman" panose="02020603050405020304" pitchFamily="18" charset="0"/>
              <a:ea typeface="Times New Roman" panose="02020603050405020304" pitchFamily="18" charset="0"/>
            </a:endParaRPr>
          </a:p>
          <a:p>
            <a:pPr algn="just">
              <a:lnSpc>
                <a:spcPct val="150000"/>
              </a:lnSpc>
              <a:spcBef>
                <a:spcPts val="1200"/>
              </a:spcBef>
            </a:pPr>
            <a:r>
              <a:rPr lang="en-GB" sz="1100" dirty="0">
                <a:solidFill>
                  <a:srgbClr val="000000"/>
                </a:solidFill>
                <a:effectLst/>
                <a:latin typeface="Times New Roman" panose="02020603050405020304" pitchFamily="18" charset="0"/>
                <a:ea typeface="Times New Roman" panose="02020603050405020304" pitchFamily="18" charset="0"/>
              </a:rPr>
              <a:t>Ons, (2022). </a:t>
            </a:r>
            <a:r>
              <a:rPr lang="en-GB" sz="1100" i="1" dirty="0">
                <a:solidFill>
                  <a:srgbClr val="000000"/>
                </a:solidFill>
                <a:effectLst/>
                <a:latin typeface="Times New Roman" panose="02020603050405020304" pitchFamily="18" charset="0"/>
                <a:ea typeface="Times New Roman" panose="02020603050405020304" pitchFamily="18" charset="0"/>
              </a:rPr>
              <a:t>Gross Domestic Product (GDP). </a:t>
            </a:r>
            <a:r>
              <a:rPr lang="en-GB" sz="1100" dirty="0">
                <a:solidFill>
                  <a:srgbClr val="000000"/>
                </a:solidFill>
                <a:effectLst/>
                <a:latin typeface="Times New Roman" panose="02020603050405020304" pitchFamily="18" charset="0"/>
                <a:ea typeface="Times New Roman" panose="02020603050405020304" pitchFamily="18" charset="0"/>
              </a:rPr>
              <a:t>Available at: </a:t>
            </a:r>
            <a:r>
              <a:rPr lang="en-GB" sz="1100" u="none" strike="noStrike" dirty="0">
                <a:solidFill>
                  <a:srgbClr val="000000"/>
                </a:solidFill>
                <a:effectLst/>
                <a:latin typeface="Times New Roman" panose="02020603050405020304" pitchFamily="18" charset="0"/>
                <a:ea typeface="Times New Roman" panose="02020603050405020304" pitchFamily="18" charset="0"/>
                <a:hlinkClick r:id="rId5"/>
              </a:rPr>
              <a:t>https://www.ons.gov.uk/economy/grossdomesticproductgdp</a:t>
            </a:r>
            <a:r>
              <a:rPr lang="en-GB" sz="1100" dirty="0">
                <a:solidFill>
                  <a:srgbClr val="000000"/>
                </a:solidFill>
                <a:effectLst/>
                <a:latin typeface="Times New Roman" panose="02020603050405020304" pitchFamily="18" charset="0"/>
                <a:ea typeface="Times New Roman" panose="02020603050405020304" pitchFamily="18" charset="0"/>
              </a:rPr>
              <a:t>  (Accessed: 30th October 2023)</a:t>
            </a:r>
            <a:endParaRPr lang="en-IN" sz="11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3627700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997E8-F93D-A4B7-9940-3A5C29092ABA}"/>
              </a:ext>
            </a:extLst>
          </p:cNvPr>
          <p:cNvSpPr>
            <a:spLocks noGrp="1"/>
          </p:cNvSpPr>
          <p:nvPr>
            <p:ph type="title"/>
          </p:nvPr>
        </p:nvSpPr>
        <p:spPr>
          <a:xfrm>
            <a:off x="838200" y="365125"/>
            <a:ext cx="10515600" cy="1097915"/>
          </a:xfrm>
        </p:spPr>
        <p:txBody>
          <a:bodyPr>
            <a:normAutofit/>
          </a:bodyPr>
          <a:lstStyle/>
          <a:p>
            <a:pPr algn="ctr"/>
            <a:r>
              <a:rPr lang="en-US" sz="3200" b="1" dirty="0">
                <a:solidFill>
                  <a:srgbClr val="000000"/>
                </a:solidFill>
                <a:effectLst/>
                <a:latin typeface="Times New Roman" panose="02020603050405020304" pitchFamily="18" charset="0"/>
                <a:ea typeface="Times New Roman" panose="02020603050405020304" pitchFamily="18" charset="0"/>
              </a:rPr>
              <a:t>References</a:t>
            </a:r>
            <a:endParaRPr lang="en-GB" sz="6600" b="1" dirty="0"/>
          </a:p>
        </p:txBody>
      </p:sp>
      <p:sp>
        <p:nvSpPr>
          <p:cNvPr id="4" name="Content Placeholder 3">
            <a:extLst>
              <a:ext uri="{FF2B5EF4-FFF2-40B4-BE49-F238E27FC236}">
                <a16:creationId xmlns:a16="http://schemas.microsoft.com/office/drawing/2014/main" id="{DCA8E23D-544B-6423-A508-EAB7EB6D1FF9}"/>
              </a:ext>
            </a:extLst>
          </p:cNvPr>
          <p:cNvSpPr>
            <a:spLocks noGrp="1"/>
          </p:cNvSpPr>
          <p:nvPr>
            <p:ph idx="1"/>
          </p:nvPr>
        </p:nvSpPr>
        <p:spPr>
          <a:xfrm>
            <a:off x="674370" y="1254669"/>
            <a:ext cx="11179629" cy="5238206"/>
          </a:xfrm>
        </p:spPr>
        <p:txBody>
          <a:bodyPr>
            <a:noAutofit/>
          </a:bodyPr>
          <a:lstStyle/>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Pwc</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(2023).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Corporation tax in UK</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 https://taxsummaries.pwc.com/united-kingdom/corporate/taxes-on-corporate-income (Accessed: 30th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Research-methodology, (2022). Amazon corporate social responsibility. Available at: https://research-methodology.net/amazon-corporate-social-responsibility-2/ (Accessed: 26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Shvartsman</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D., (2023).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Amazon: The World’s Most Powerful Economic and Cultural Force</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 https://www.investing.com/academy/statistics/amazon-facts/#:~:text=Having%20a%20brand%20value%20of,visit%20Amazon.com%20every%20month. (Accessed: 26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Socialvalueuk</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(2022).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Population rate in UK</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hlinkClick r:id="rId3"/>
              </a:rPr>
              <a:t> https://socialvalueuk.org/</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(Accessed: 30th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200"/>
              </a:spcBef>
              <a:spcAft>
                <a:spcPts val="1200"/>
              </a:spcAft>
              <a:buClrTx/>
              <a:buSzTx/>
              <a:buFont typeface="Arial" panose="020B0604020202020204" pitchFamily="34" charset="0"/>
              <a:buChar char="•"/>
              <a:tabLst/>
              <a:defRPr/>
            </a:pP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Trade, (2023).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Information and communication technology</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 https://www.trade.gov/country-commercial-guides/united-kingdom-information-and-communication-technology#:~:text=Artificial%20Intelligence%20(AI)&amp;text=The%20UK%20has%20one%20of,activity%20and%20adoption%20of%20AI. (Accessed: 30th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Tsankova</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R. and </a:t>
            </a: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Alexieva</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J., (2020, September). ‘Requirements of the digital society for the governance assessment methods’.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In Proceedings of the 13th International Conference on Theory and Practice of Electronic Governance</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(pp. 279-286).</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Yahoo Finance, (2023).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Amazon.com, Inc. (AMZN)</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 https://finance.yahoo.com/quote/AMZN/profile/?guccounter=1&amp;guce_referrer=aHR0cHM6Ly93d3cuZ29vZ2xlLmNvbS8&amp;guce_referrer_sig=AQAAANPm2pe04bGJsZJKZ5EIgzGITtu_8yaats0BGtyDMV8pk59jsFYwyyWnPDUdUmT_sD1pjgKm0pDUUSdtFzOILvfUdUFBtlCqqF-8VKyp7ymn3aDJfSzwh0_edSIkb1LpSWv_wlTcPSVIZSsJrsCKhVl21wy2P5cDPa0ZmfsiwZps (Accessed: 25 October 2023)</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just" defTabSz="914400" rtl="0" eaLnBrk="1" fontAlgn="auto" latinLnBrk="0" hangingPunct="1">
              <a:lnSpc>
                <a:spcPct val="15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Yu, W., Hassan, A. and </a:t>
            </a: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Adhikariparajuli</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M., (2022). ‘How Did Amazon Achieve CSR and Some Sustainable Development Goals (SDGs)—Climate Change, Circular Economy, Water Resources and Employee Rights during COVID-19?’.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Journal of Risk and Financial Management,</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15(8), p.364.</a:t>
            </a:r>
            <a:endParaRPr kumimoji="0" lang="en-IN" sz="105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050" b="0" i="0" u="none" strike="noStrike" kern="1200" cap="none" spc="0" normalizeH="0" baseline="0" noProof="0" dirty="0" err="1">
                <a:ln>
                  <a:noFill/>
                </a:ln>
                <a:solidFill>
                  <a:srgbClr val="000000"/>
                </a:solidFill>
                <a:effectLst/>
                <a:uLnTx/>
                <a:uFillTx/>
                <a:latin typeface="Times New Roman" panose="02020603050405020304" pitchFamily="18" charset="0"/>
                <a:ea typeface="Times New Roman" panose="02020603050405020304" pitchFamily="18" charset="0"/>
                <a:cs typeface="+mn-cs"/>
              </a:rPr>
              <a:t>Zoominfo</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(2023). </a:t>
            </a:r>
            <a:r>
              <a:rPr kumimoji="0" lang="en-GB" sz="1050" b="0" i="1"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Amazon - Business Information</a:t>
            </a:r>
            <a:r>
              <a:rPr kumimoji="0" lang="en-GB" sz="105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rPr>
              <a:t>. Available at: https://www.zoominfo.com/c/amazoncom-inc/1475361  (Accessed: 20 October 2023)</a:t>
            </a:r>
            <a:endParaRPr kumimoji="0" lang="en-US" sz="1000" b="0" i="0" u="none" strike="noStrike" kern="1200" cap="none" spc="0" normalizeH="0" baseline="0" noProof="0" dirty="0">
              <a:ln>
                <a:noFill/>
              </a:ln>
              <a:solidFill>
                <a:srgbClr val="000000"/>
              </a:solidFill>
              <a:effectLst/>
              <a:uLnTx/>
              <a:uFillTx/>
              <a:latin typeface="Times New Roman" panose="02020603050405020304" pitchFamily="18" charset="0"/>
              <a:ea typeface="Times New Roman" panose="02020603050405020304" pitchFamily="18" charset="0"/>
              <a:cs typeface="+mn-cs"/>
            </a:endParaRPr>
          </a:p>
        </p:txBody>
      </p:sp>
    </p:spTree>
    <p:extLst>
      <p:ext uri="{BB962C8B-B14F-4D97-AF65-F5344CB8AC3E}">
        <p14:creationId xmlns:p14="http://schemas.microsoft.com/office/powerpoint/2010/main" val="32831967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Thank y'all for the love on my last post! If there's any Beachbody questions  I can answer for y'all go ahead and post them below I'll try my best to  answer them. :">
            <a:extLst>
              <a:ext uri="{FF2B5EF4-FFF2-40B4-BE49-F238E27FC236}">
                <a16:creationId xmlns:a16="http://schemas.microsoft.com/office/drawing/2014/main" id="{750961F2-203E-A76F-61D8-74A0217CA9A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318274"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14617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40</TotalTime>
  <Words>2809</Words>
  <Application>Microsoft Office PowerPoint</Application>
  <PresentationFormat>Widescreen</PresentationFormat>
  <Paragraphs>153</Paragraphs>
  <Slides>19</Slides>
  <Notes>17</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Office Theme</vt:lpstr>
      <vt:lpstr>    PRACTICAL: GROUP PRESENTATION  </vt:lpstr>
      <vt:lpstr>Introduction</vt:lpstr>
      <vt:lpstr>Overview of the organisation</vt:lpstr>
      <vt:lpstr>Organisation structure, size, and functions</vt:lpstr>
      <vt:lpstr>Organisation structure, size, and functions</vt:lpstr>
      <vt:lpstr>SWOT framework</vt:lpstr>
      <vt:lpstr>SWOT framework</vt:lpstr>
      <vt:lpstr>PESTLE framework</vt:lpstr>
      <vt:lpstr>PESTLE framework</vt:lpstr>
      <vt:lpstr>PESTLE framework</vt:lpstr>
      <vt:lpstr>PESTLE framework</vt:lpstr>
      <vt:lpstr>Company stakeholders </vt:lpstr>
      <vt:lpstr>Company stakeholders </vt:lpstr>
      <vt:lpstr>The ethical considerations and Corporate Social Responsibilities (CSR) initiatives of the organisation</vt:lpstr>
      <vt:lpstr>The ethical considerations and Corporate Social Responsibilities (CSR) initiatives of the organisation</vt:lpstr>
      <vt:lpstr>Conclusion</vt:lpstr>
      <vt:lpstr>References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Eduard Mihail Scripcariu</cp:lastModifiedBy>
  <cp:revision>71</cp:revision>
  <dcterms:created xsi:type="dcterms:W3CDTF">2023-10-30T12:44:01Z</dcterms:created>
  <dcterms:modified xsi:type="dcterms:W3CDTF">2023-11-08T12:00:46Z</dcterms:modified>
</cp:coreProperties>
</file>