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notesSlides/notesSlide1.xml" ContentType="application/vnd.openxmlformats-officedocument.presentationml.notesSlide+xml"/>
  <Override PartName="/ppt/theme/themeOverride8.xml" ContentType="application/vnd.openxmlformats-officedocument.themeOverr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5" r:id="rId3"/>
  </p:sldMasterIdLst>
  <p:notesMasterIdLst>
    <p:notesMasterId r:id="rId54"/>
  </p:notesMasterIdLst>
  <p:sldIdLst>
    <p:sldId id="256" r:id="rId4"/>
    <p:sldId id="257" r:id="rId5"/>
    <p:sldId id="258" r:id="rId6"/>
    <p:sldId id="259" r:id="rId7"/>
    <p:sldId id="260" r:id="rId8"/>
    <p:sldId id="261" r:id="rId9"/>
    <p:sldId id="262" r:id="rId10"/>
    <p:sldId id="264" r:id="rId11"/>
    <p:sldId id="263" r:id="rId12"/>
    <p:sldId id="265" r:id="rId13"/>
    <p:sldId id="267" r:id="rId14"/>
    <p:sldId id="298" r:id="rId15"/>
    <p:sldId id="299" r:id="rId16"/>
    <p:sldId id="300" r:id="rId17"/>
    <p:sldId id="301" r:id="rId18"/>
    <p:sldId id="302" r:id="rId19"/>
    <p:sldId id="303" r:id="rId20"/>
    <p:sldId id="305" r:id="rId21"/>
    <p:sldId id="307" r:id="rId22"/>
    <p:sldId id="309" r:id="rId23"/>
    <p:sldId id="270" r:id="rId24"/>
    <p:sldId id="276" r:id="rId25"/>
    <p:sldId id="271" r:id="rId26"/>
    <p:sldId id="310" r:id="rId27"/>
    <p:sldId id="272" r:id="rId28"/>
    <p:sldId id="311" r:id="rId29"/>
    <p:sldId id="274" r:id="rId30"/>
    <p:sldId id="312" r:id="rId31"/>
    <p:sldId id="273" r:id="rId32"/>
    <p:sldId id="277" r:id="rId33"/>
    <p:sldId id="278" r:id="rId34"/>
    <p:sldId id="279" r:id="rId35"/>
    <p:sldId id="281" r:id="rId36"/>
    <p:sldId id="280" r:id="rId37"/>
    <p:sldId id="282" r:id="rId38"/>
    <p:sldId id="283" r:id="rId39"/>
    <p:sldId id="284" r:id="rId40"/>
    <p:sldId id="285" r:id="rId41"/>
    <p:sldId id="286" r:id="rId42"/>
    <p:sldId id="266" r:id="rId43"/>
    <p:sldId id="292" r:id="rId44"/>
    <p:sldId id="293" r:id="rId45"/>
    <p:sldId id="294" r:id="rId46"/>
    <p:sldId id="295" r:id="rId47"/>
    <p:sldId id="287" r:id="rId48"/>
    <p:sldId id="291" r:id="rId49"/>
    <p:sldId id="308" r:id="rId50"/>
    <p:sldId id="313" r:id="rId51"/>
    <p:sldId id="314" r:id="rId52"/>
    <p:sldId id="296"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7" autoAdjust="0"/>
    <p:restoredTop sz="94660"/>
  </p:normalViewPr>
  <p:slideViewPr>
    <p:cSldViewPr snapToGrid="0">
      <p:cViewPr varScale="1">
        <p:scale>
          <a:sx n="120" d="100"/>
          <a:sy n="120" d="100"/>
        </p:scale>
        <p:origin x="120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viewProps" Target="viewProp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8E5A69-8BEA-45A5-8273-686B1E38AF5D}" type="datetimeFigureOut">
              <a:rPr lang="en-GB" smtClean="0"/>
              <a:t>21/10/2019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2B0B5B-6FE3-41C4-B1F9-73A16AEB2A79}" type="slidenum">
              <a:rPr lang="en-GB" smtClean="0"/>
              <a:t>‹#›</a:t>
            </a:fld>
            <a:endParaRPr lang="en-GB"/>
          </a:p>
        </p:txBody>
      </p:sp>
    </p:spTree>
    <p:extLst>
      <p:ext uri="{BB962C8B-B14F-4D97-AF65-F5344CB8AC3E}">
        <p14:creationId xmlns:p14="http://schemas.microsoft.com/office/powerpoint/2010/main" val="4155373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795"/>
              </a:spcAft>
            </a:pPr>
            <a:r>
              <a:rPr lang="en-GB" dirty="0">
                <a:latin typeface="Arial" panose="020B0604020202020204" pitchFamily="34" charset="0"/>
                <a:ea typeface="Calibri" panose="020F0502020204030204" pitchFamily="34" charset="0"/>
                <a:cs typeface="Arial" panose="020B0604020202020204" pitchFamily="34" charset="0"/>
              </a:rPr>
              <a:t>We launched a public consultation about the transition year on the 20</a:t>
            </a:r>
            <a:r>
              <a:rPr lang="en-GB" baseline="30000" dirty="0">
                <a:latin typeface="Arial" panose="020B0604020202020204" pitchFamily="34" charset="0"/>
                <a:ea typeface="Calibri" panose="020F0502020204030204" pitchFamily="34" charset="0"/>
                <a:cs typeface="Arial" panose="020B0604020202020204" pitchFamily="34" charset="0"/>
              </a:rPr>
              <a:t>th</a:t>
            </a:r>
            <a:r>
              <a:rPr lang="en-GB" dirty="0">
                <a:latin typeface="Arial" panose="020B0604020202020204" pitchFamily="34" charset="0"/>
                <a:ea typeface="Calibri" panose="020F0502020204030204" pitchFamily="34" charset="0"/>
                <a:cs typeface="Arial" panose="020B0604020202020204" pitchFamily="34" charset="0"/>
              </a:rPr>
              <a:t> May. Please take the time give us your feedback on what types of activities would be most helpful for us to help support schools in being ready for the new curriculum and ALN reforms. Please take the time to encourage your staff and other professionals to give us their feedback too. The closing date is the 19</a:t>
            </a:r>
            <a:r>
              <a:rPr lang="en-GB" baseline="30000" dirty="0">
                <a:latin typeface="Arial" panose="020B0604020202020204" pitchFamily="34" charset="0"/>
                <a:ea typeface="Calibri" panose="020F0502020204030204" pitchFamily="34" charset="0"/>
                <a:cs typeface="Arial" panose="020B0604020202020204" pitchFamily="34" charset="0"/>
              </a:rPr>
              <a:t>th</a:t>
            </a:r>
            <a:r>
              <a:rPr lang="en-GB" dirty="0">
                <a:latin typeface="Arial" panose="020B0604020202020204" pitchFamily="34" charset="0"/>
                <a:ea typeface="Calibri" panose="020F0502020204030204" pitchFamily="34" charset="0"/>
                <a:cs typeface="Arial" panose="020B0604020202020204" pitchFamily="34" charset="0"/>
              </a:rPr>
              <a:t> July. We will also continue to talk to you about how we work with you, as our inspection workforce, during that year. </a:t>
            </a:r>
            <a:endParaRPr lang="en-US"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795"/>
              </a:spcAft>
            </a:pPr>
            <a:r>
              <a:rPr lang="en-GB" dirty="0">
                <a:latin typeface="Arial" panose="020B0604020202020204" pitchFamily="34" charset="0"/>
                <a:ea typeface="Calibri" panose="020F0502020204030204" pitchFamily="34" charset="0"/>
                <a:cs typeface="Arial" panose="020B0604020202020204" pitchFamily="34" charset="0"/>
              </a:rPr>
              <a:t>During that year we hope to be able to provide more regular feedback on progress with reform across Wales. To do this we will be visiting more schools, with this specific purpose. And this will allow us to share emerging effective practice to support improvement. It is clear that through this work, we can work with you and other professionals to help develop our common understanding and expectations to support reform. </a:t>
            </a:r>
            <a:endParaRPr lang="en-US" dirty="0">
              <a:latin typeface="Arial" panose="020B0604020202020204" pitchFamily="34" charset="0"/>
              <a:ea typeface="Calibri" panose="020F0502020204030204" pitchFamily="34" charset="0"/>
              <a:cs typeface="Times New Roman" panose="02020603050405020304" pitchFamily="18" charset="0"/>
            </a:endParaRPr>
          </a:p>
          <a:p>
            <a:pPr defTabSz="912903">
              <a:defRPr/>
            </a:pPr>
            <a:endParaRPr lang="cy-GB" noProof="0" dirty="0"/>
          </a:p>
        </p:txBody>
      </p:sp>
      <p:sp>
        <p:nvSpPr>
          <p:cNvPr id="4" name="Slide Number Placeholder 3"/>
          <p:cNvSpPr>
            <a:spLocks noGrp="1"/>
          </p:cNvSpPr>
          <p:nvPr>
            <p:ph type="sldNum" sz="quarter" idx="10"/>
          </p:nvPr>
        </p:nvSpPr>
        <p:spPr/>
        <p:txBody>
          <a:bodyPr/>
          <a:lstStyle/>
          <a:p>
            <a:fld id="{B05CCDA0-8F09-4120-993E-97FEE36AD210}" type="slidenum">
              <a:rPr lang="en-GB" smtClean="0"/>
              <a:t>48</a:t>
            </a:fld>
            <a:endParaRPr lang="en-GB"/>
          </a:p>
        </p:txBody>
      </p:sp>
    </p:spTree>
    <p:extLst>
      <p:ext uri="{BB962C8B-B14F-4D97-AF65-F5344CB8AC3E}">
        <p14:creationId xmlns:p14="http://schemas.microsoft.com/office/powerpoint/2010/main" val="2430740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lnSpc>
                <a:spcPct val="107000"/>
              </a:lnSpc>
              <a:spcAft>
                <a:spcPts val="795"/>
              </a:spcAft>
            </a:pPr>
            <a:r>
              <a:rPr lang="en-GB" dirty="0"/>
              <a:t> </a:t>
            </a:r>
            <a:r>
              <a:rPr lang="en-GB" dirty="0">
                <a:latin typeface="Arial" panose="020B0604020202020204" pitchFamily="34" charset="0"/>
                <a:ea typeface="Calibri" panose="020F0502020204030204" pitchFamily="34" charset="0"/>
                <a:cs typeface="Arial" panose="020B0604020202020204" pitchFamily="34" charset="0"/>
              </a:rPr>
              <a:t>Phase 3 will be a further evolution of inspection arrangements. This would involve placing more emphasis on self-improving schools and introducing validation of their improvement processes through inspection. Validation through inspection would be introduced with schools that are ready for this approach. As schools mature in their capacity to engage honestly with self-evaluation and self-improvement, the role of external bodies would be to provide perspectives that probe internal judgements. Inspectors would report on their confidence in the school’s self-evaluation and improvement processes. </a:t>
            </a:r>
            <a:endParaRPr lang="en-US"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795"/>
              </a:spcAft>
            </a:pPr>
            <a:r>
              <a:rPr lang="en-GB" dirty="0">
                <a:latin typeface="Arial" panose="020B0604020202020204" pitchFamily="34" charset="0"/>
                <a:ea typeface="Calibri" panose="020F0502020204030204" pitchFamily="34" charset="0"/>
                <a:cs typeface="Arial" panose="020B0604020202020204" pitchFamily="34" charset="0"/>
              </a:rPr>
              <a:t>A strong message in ‘A Learning Inspectorate’ report is the need for more ‘real-time’ intelligence on the education system. A key weakness of current inspection arrangements is that there is a gap of seven years on average between inspections - and schools can improve or decline during this time. One proposal is that we would inspect and validate a school’s self-evaluation and improvement process more than once within a seven-year cycle. This would allow us to be more helpful in a school’s own improvement journey as well as providing more real-time feedback on the education system. </a:t>
            </a:r>
            <a:endParaRPr lang="en-US" dirty="0">
              <a:latin typeface="Arial" panose="020B0604020202020204" pitchFamily="34" charset="0"/>
              <a:ea typeface="Calibri" panose="020F0502020204030204" pitchFamily="34" charset="0"/>
              <a:cs typeface="Times New Roman" panose="02020603050405020304" pitchFamily="18" charset="0"/>
            </a:endParaRPr>
          </a:p>
          <a:p>
            <a:endParaRPr lang="en-GB" dirty="0"/>
          </a:p>
          <a:p>
            <a:pPr marL="342340" marR="5070" indent="-342340">
              <a:buFont typeface="Arial" panose="020B0604020202020204" pitchFamily="34" charset="0"/>
              <a:buChar char="•"/>
              <a:tabLst>
                <a:tab pos="5476787" algn="l"/>
              </a:tabLst>
            </a:pPr>
            <a:endParaRPr lang="en-GB" dirty="0">
              <a:latin typeface="Arial" panose="020B0604020202020204" pitchFamily="34" charset="0"/>
              <a:cs typeface="Arial" panose="020B0604020202020204" pitchFamily="34" charset="0"/>
            </a:endParaRPr>
          </a:p>
          <a:p>
            <a:pPr marL="342340" marR="5070" indent="-342340">
              <a:buFont typeface="Arial" panose="020B0604020202020204" pitchFamily="34" charset="0"/>
              <a:buChar char="•"/>
              <a:tabLst>
                <a:tab pos="5476787" algn="l"/>
              </a:tabLst>
            </a:pPr>
            <a:endParaRPr lang="en-GB" dirty="0">
              <a:latin typeface="Arial" panose="020B0604020202020204" pitchFamily="34" charset="0"/>
              <a:cs typeface="Arial" panose="020B0604020202020204" pitchFamily="34" charset="0"/>
            </a:endParaRPr>
          </a:p>
          <a:p>
            <a:pPr marL="342340" marR="5070" indent="-342340">
              <a:buFont typeface="Arial" panose="020B0604020202020204" pitchFamily="34" charset="0"/>
              <a:buChar char="•"/>
              <a:tabLst>
                <a:tab pos="5476787" algn="l"/>
              </a:tabLst>
            </a:pPr>
            <a:endParaRPr lang="en-GB" dirty="0">
              <a:latin typeface="Arial" panose="020B0604020202020204" pitchFamily="34" charset="0"/>
              <a:cs typeface="Arial" panose="020B0604020202020204" pitchFamily="34" charset="0"/>
            </a:endParaRPr>
          </a:p>
          <a:p>
            <a:pPr marL="342340" marR="5070" indent="-342340">
              <a:buFont typeface="Arial" panose="020B0604020202020204" pitchFamily="34" charset="0"/>
              <a:buChar char="•"/>
              <a:tabLst>
                <a:tab pos="5476787" algn="l"/>
              </a:tabLst>
            </a:pPr>
            <a:endParaRPr lang="en-GB" dirty="0">
              <a:latin typeface="Arial" panose="020B0604020202020204" pitchFamily="34" charset="0"/>
              <a:cs typeface="Arial" panose="020B0604020202020204" pitchFamily="34" charset="0"/>
            </a:endParaRPr>
          </a:p>
          <a:p>
            <a:pPr marL="342340" marR="5070" indent="-342340">
              <a:buFont typeface="Arial" panose="020B0604020202020204" pitchFamily="34" charset="0"/>
              <a:buChar char="•"/>
              <a:tabLst>
                <a:tab pos="5476787" algn="l"/>
              </a:tabLst>
            </a:pPr>
            <a:endParaRPr lang="en-GB" dirty="0">
              <a:latin typeface="Arial" panose="020B0604020202020204" pitchFamily="34" charset="0"/>
              <a:cs typeface="Arial" panose="020B0604020202020204" pitchFamily="34" charset="0"/>
            </a:endParaRPr>
          </a:p>
          <a:p>
            <a:pPr marL="342340" marR="5070" indent="-342340">
              <a:buFont typeface="Arial" panose="020B0604020202020204" pitchFamily="34" charset="0"/>
              <a:buChar char="•"/>
              <a:tabLst>
                <a:tab pos="5476787" algn="l"/>
              </a:tabLst>
            </a:pP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B05CCDA0-8F09-4120-993E-97FEE36AD210}" type="slidenum">
              <a:rPr lang="en-GB" smtClean="0"/>
              <a:t>49</a:t>
            </a:fld>
            <a:endParaRPr lang="en-GB"/>
          </a:p>
        </p:txBody>
      </p:sp>
    </p:spTree>
    <p:extLst>
      <p:ext uri="{BB962C8B-B14F-4D97-AF65-F5344CB8AC3E}">
        <p14:creationId xmlns:p14="http://schemas.microsoft.com/office/powerpoint/2010/main" val="3303626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FEEFC4-C29D-4161-9F0F-5D9A5D8A7A68}"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2118749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FEEFC4-C29D-4161-9F0F-5D9A5D8A7A68}"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1804387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FEEFC4-C29D-4161-9F0F-5D9A5D8A7A68}"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2075982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FEEFC4-C29D-4161-9F0F-5D9A5D8A7A68}" type="datetimeFigureOut">
              <a:rPr lang="en-GB" smtClean="0"/>
              <a:t>21/10/2019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3299106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FEEFC4-C29D-4161-9F0F-5D9A5D8A7A68}" type="datetimeFigureOut">
              <a:rPr lang="en-GB" smtClean="0"/>
              <a:t>21/10/2019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1373349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FEEFC4-C29D-4161-9F0F-5D9A5D8A7A68}" type="datetimeFigureOut">
              <a:rPr lang="en-GB" smtClean="0"/>
              <a:t>21/10/2019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2547705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FEEFC4-C29D-4161-9F0F-5D9A5D8A7A68}" type="datetimeFigureOut">
              <a:rPr lang="en-GB" smtClean="0"/>
              <a:t>21/10/2019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3175432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FEEFC4-C29D-4161-9F0F-5D9A5D8A7A68}" type="datetimeFigureOut">
              <a:rPr lang="en-GB" smtClean="0"/>
              <a:t>21/10/2019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3472928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FEEFC4-C29D-4161-9F0F-5D9A5D8A7A68}" type="datetimeFigureOut">
              <a:rPr lang="en-GB" smtClean="0"/>
              <a:t>21/10/2019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2179366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FEEFC4-C29D-4161-9F0F-5D9A5D8A7A68}"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1311195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FEEFC4-C29D-4161-9F0F-5D9A5D8A7A68}"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24202761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6" name="TextBox 5"/>
          <p:cNvSpPr txBox="1"/>
          <p:nvPr userDrawn="1"/>
        </p:nvSpPr>
        <p:spPr>
          <a:xfrm>
            <a:off x="7285675" y="223120"/>
            <a:ext cx="1541008" cy="525016"/>
          </a:xfrm>
          <a:prstGeom prst="rect">
            <a:avLst/>
          </a:prstGeom>
          <a:noFill/>
        </p:spPr>
        <p:txBody>
          <a:bodyPr wrap="square" rtlCol="0">
            <a:spAutoFit/>
          </a:bodyPr>
          <a:lstStyle/>
          <a:p>
            <a:pPr marL="8929"/>
            <a:r>
              <a:rPr lang="en-GB" sz="1406" dirty="0" err="1">
                <a:solidFill>
                  <a:schemeClr val="tx1">
                    <a:lumMod val="95000"/>
                    <a:lumOff val="5000"/>
                  </a:schemeClr>
                </a:solidFill>
                <a:latin typeface="Arial"/>
                <a:cs typeface="Arial"/>
              </a:rPr>
              <a:t>estyn.llyw.cymru</a:t>
            </a:r>
            <a:endParaRPr lang="en-GB" sz="1406" dirty="0">
              <a:solidFill>
                <a:schemeClr val="tx1">
                  <a:lumMod val="95000"/>
                  <a:lumOff val="5000"/>
                </a:schemeClr>
              </a:solidFill>
              <a:latin typeface="Arial"/>
              <a:cs typeface="Arial"/>
            </a:endParaRPr>
          </a:p>
          <a:p>
            <a:pPr marL="8929"/>
            <a:r>
              <a:rPr lang="en-GB" sz="1406" dirty="0" err="1">
                <a:solidFill>
                  <a:schemeClr val="tx1">
                    <a:lumMod val="75000"/>
                    <a:lumOff val="25000"/>
                  </a:schemeClr>
                </a:solidFill>
                <a:latin typeface="Arial"/>
                <a:cs typeface="Arial"/>
              </a:rPr>
              <a:t>estyn.gov.wales</a:t>
            </a:r>
            <a:endParaRPr lang="en-GB" sz="1406" dirty="0">
              <a:solidFill>
                <a:schemeClr val="tx1">
                  <a:lumMod val="75000"/>
                  <a:lumOff val="25000"/>
                </a:schemeClr>
              </a:solidFill>
              <a:latin typeface="Arial"/>
              <a:cs typeface="Arial"/>
            </a:endParaRPr>
          </a:p>
        </p:txBody>
      </p:sp>
    </p:spTree>
    <p:extLst>
      <p:ext uri="{BB962C8B-B14F-4D97-AF65-F5344CB8AC3E}">
        <p14:creationId xmlns:p14="http://schemas.microsoft.com/office/powerpoint/2010/main" val="30299078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2755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110331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51906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Date Placeholder 4"/>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191713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7" name="Date Placeholder 6"/>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225470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Date Placeholder 2"/>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649798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120515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288561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287808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337133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843674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D20E147-AD85-46DC-854E-D652424E1F5E}" type="slidenum">
              <a:rPr lang="en-GB">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233571794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971888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3479012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41528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Date Placeholder 4"/>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706576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7" name="Date Placeholder 6"/>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779411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Date Placeholder 2"/>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4605942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6817213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8861805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012149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210758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0716245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D20E147-AD85-46DC-854E-D652424E1F5E}" type="slidenum">
              <a:rPr lang="en-GB">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402161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FEEFC4-C29D-4161-9F0F-5D9A5D8A7A68}" type="datetimeFigureOut">
              <a:rPr lang="en-GB" smtClean="0"/>
              <a:t>21/10/2019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0AF09F-1957-4FB4-84AA-4DC70AB80D7F}" type="slidenum">
              <a:rPr lang="en-GB" smtClean="0"/>
              <a:t>‹#›</a:t>
            </a:fld>
            <a:endParaRPr lang="en-GB"/>
          </a:p>
        </p:txBody>
      </p:sp>
    </p:spTree>
    <p:extLst>
      <p:ext uri="{BB962C8B-B14F-4D97-AF65-F5344CB8AC3E}">
        <p14:creationId xmlns:p14="http://schemas.microsoft.com/office/powerpoint/2010/main" val="31637400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9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fld id="{37B05878-938C-5243-B055-C93A6F1957B4}" type="datetimeFigureOut">
              <a:rPr lang="en-US" smtClean="0">
                <a:solidFill>
                  <a:prstClr val="black">
                    <a:tint val="75000"/>
                  </a:prstClr>
                </a:solidFill>
              </a:rPr>
              <a:pPr defTabSz="457200"/>
              <a:t>10/21/2019</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AC41249C-E4B9-9641-9850-8916DA442FDF}"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181513088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fld id="{37B05878-938C-5243-B055-C93A6F1957B4}" type="datetimeFigureOut">
              <a:rPr lang="en-US" smtClean="0">
                <a:solidFill>
                  <a:prstClr val="black">
                    <a:tint val="75000"/>
                  </a:prstClr>
                </a:solidFill>
              </a:rPr>
              <a:pPr defTabSz="457200"/>
              <a:t>10/21/2019</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AC41249C-E4B9-9641-9850-8916DA442FDF}"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817163637"/>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jp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1.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4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7.xml"/><Relationship Id="rId1" Type="http://schemas.openxmlformats.org/officeDocument/2006/relationships/themeOverride" Target="../theme/themeOverride4.xml"/></Relationships>
</file>

<file path=ppt/slides/_rels/slide4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7.xml"/><Relationship Id="rId1" Type="http://schemas.openxmlformats.org/officeDocument/2006/relationships/themeOverride" Target="../theme/themeOverride5.xml"/></Relationships>
</file>

<file path=ppt/slides/_rels/slide4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7.xml"/><Relationship Id="rId1" Type="http://schemas.openxmlformats.org/officeDocument/2006/relationships/themeOverride" Target="../theme/themeOverride6.xml"/></Relationships>
</file>

<file path=ppt/slides/_rels/slide4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www.estyn.llyw.cymru/arolygu/arweiniad-arolygu/ysgolion-cynradd" TargetMode="Externa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18.png"/><Relationship Id="rId2" Type="http://schemas.openxmlformats.org/officeDocument/2006/relationships/slideLayout" Target="../slideLayouts/slideLayout12.xml"/><Relationship Id="rId1" Type="http://schemas.openxmlformats.org/officeDocument/2006/relationships/themeOverride" Target="../theme/themeOverride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2.jpe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20.png"/><Relationship Id="rId2" Type="http://schemas.openxmlformats.org/officeDocument/2006/relationships/slideLayout" Target="../slideLayouts/slideLayout12.xml"/><Relationship Id="rId1" Type="http://schemas.openxmlformats.org/officeDocument/2006/relationships/themeOverride" Target="../theme/themeOverride8.xml"/><Relationship Id="rId6" Type="http://schemas.openxmlformats.org/officeDocument/2006/relationships/image" Target="../media/image19.png"/><Relationship Id="rId5" Type="http://schemas.openxmlformats.org/officeDocument/2006/relationships/image" Target="../media/image17.png"/><Relationship Id="rId4" Type="http://schemas.openxmlformats.org/officeDocument/2006/relationships/image" Target="../media/image2.jpeg"/></Relationships>
</file>

<file path=ppt/slides/_rels/slide5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95648" y="3002678"/>
            <a:ext cx="7772400" cy="1266600"/>
          </a:xfrm>
        </p:spPr>
        <p:txBody>
          <a:bodyPr anchor="ctr"/>
          <a:lstStyle/>
          <a:p>
            <a:r>
              <a:rPr lang="en-GB" b="1" dirty="0"/>
              <a:t>'Estyn a </a:t>
            </a:r>
            <a:r>
              <a:rPr lang="en-GB" b="1" dirty="0" err="1"/>
              <a:t>rôl</a:t>
            </a:r>
            <a:r>
              <a:rPr lang="en-GB" b="1" dirty="0"/>
              <a:t> y consortia' </a:t>
            </a:r>
          </a:p>
        </p:txBody>
      </p:sp>
      <p:sp>
        <p:nvSpPr>
          <p:cNvPr id="3" name="Subtitle 2"/>
          <p:cNvSpPr>
            <a:spLocks noGrp="1"/>
          </p:cNvSpPr>
          <p:nvPr>
            <p:ph type="subTitle" idx="1"/>
          </p:nvPr>
        </p:nvSpPr>
        <p:spPr>
          <a:xfrm>
            <a:off x="1143000" y="4526855"/>
            <a:ext cx="6858000" cy="1655762"/>
          </a:xfrm>
        </p:spPr>
        <p:txBody>
          <a:bodyPr/>
          <a:lstStyle/>
          <a:p>
            <a:r>
              <a:rPr lang="en-GB" sz="3600" dirty="0"/>
              <a:t>Glenn Evans</a:t>
            </a:r>
          </a:p>
          <a:p>
            <a:r>
              <a:rPr lang="en-GB" dirty="0" err="1"/>
              <a:t>Uwch</a:t>
            </a:r>
            <a:r>
              <a:rPr lang="en-GB" dirty="0"/>
              <a:t> </a:t>
            </a:r>
            <a:r>
              <a:rPr lang="en-GB" dirty="0" err="1"/>
              <a:t>Ymgynghorydd</a:t>
            </a:r>
            <a:r>
              <a:rPr lang="en-GB" dirty="0"/>
              <a:t> </a:t>
            </a:r>
            <a:r>
              <a:rPr lang="en-GB" dirty="0" err="1"/>
              <a:t>Addysg</a:t>
            </a:r>
            <a:endParaRPr lang="en-GB" dirty="0"/>
          </a:p>
          <a:p>
            <a:r>
              <a:rPr lang="en-GB" dirty="0" err="1"/>
              <a:t>Adran</a:t>
            </a:r>
            <a:r>
              <a:rPr lang="en-GB" dirty="0"/>
              <a:t> </a:t>
            </a:r>
            <a:r>
              <a:rPr lang="en-GB" dirty="0" err="1"/>
              <a:t>Addysg</a:t>
            </a:r>
            <a:r>
              <a:rPr lang="en-GB" dirty="0"/>
              <a:t> a </a:t>
            </a:r>
            <a:r>
              <a:rPr lang="en-GB" dirty="0" err="1"/>
              <a:t>Phlant</a:t>
            </a:r>
            <a:r>
              <a:rPr lang="en-GB" dirty="0"/>
              <a:t> Sir </a:t>
            </a:r>
            <a:r>
              <a:rPr lang="en-GB" dirty="0" err="1"/>
              <a:t>Gaerfyrddin</a:t>
            </a: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43250" y="-299680"/>
            <a:ext cx="2857500" cy="1905000"/>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226" y="1123436"/>
            <a:ext cx="1621664" cy="1621664"/>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93006" y="1331924"/>
            <a:ext cx="2012112" cy="1061948"/>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90951" y="1331924"/>
            <a:ext cx="2489053" cy="1135992"/>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228057" y="1123437"/>
            <a:ext cx="1621664" cy="1621664"/>
          </a:xfrm>
          <a:prstGeom prst="rect">
            <a:avLst/>
          </a:prstGeom>
        </p:spPr>
      </p:pic>
    </p:spTree>
    <p:extLst>
      <p:ext uri="{BB962C8B-B14F-4D97-AF65-F5344CB8AC3E}">
        <p14:creationId xmlns:p14="http://schemas.microsoft.com/office/powerpoint/2010/main" val="22449677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Rectangle 3"/>
          <p:cNvSpPr/>
          <p:nvPr/>
        </p:nvSpPr>
        <p:spPr>
          <a:xfrm>
            <a:off x="224352" y="941564"/>
            <a:ext cx="8623434" cy="5262979"/>
          </a:xfrm>
          <a:prstGeom prst="rect">
            <a:avLst/>
          </a:prstGeom>
        </p:spPr>
        <p:txBody>
          <a:bodyPr wrap="square">
            <a:spAutoFit/>
          </a:bodyPr>
          <a:lstStyle/>
          <a:p>
            <a:pPr marL="285750" indent="-285750">
              <a:buFont typeface="Arial" panose="020B0604020202020204" pitchFamily="34" charset="0"/>
              <a:buChar char="•"/>
            </a:pPr>
            <a:r>
              <a:rPr lang="en-GB" sz="2800" dirty="0" err="1"/>
              <a:t>Cafodd</a:t>
            </a:r>
            <a:r>
              <a:rPr lang="en-GB" sz="2800" dirty="0"/>
              <a:t> y consortia </a:t>
            </a:r>
            <a:r>
              <a:rPr lang="en-GB" sz="2800" dirty="0" err="1"/>
              <a:t>addysg</a:t>
            </a:r>
            <a:r>
              <a:rPr lang="en-GB" sz="2800" dirty="0"/>
              <a:t> </a:t>
            </a:r>
            <a:r>
              <a:rPr lang="en-GB" sz="2800" dirty="0" err="1"/>
              <a:t>rhanbarthol</a:t>
            </a:r>
            <a:r>
              <a:rPr lang="en-GB" sz="2800" dirty="0"/>
              <a:t> </a:t>
            </a:r>
            <a:r>
              <a:rPr lang="en-GB" sz="2800" dirty="0" err="1"/>
              <a:t>eu</a:t>
            </a:r>
            <a:r>
              <a:rPr lang="en-GB" sz="2800" dirty="0"/>
              <a:t> </a:t>
            </a:r>
            <a:r>
              <a:rPr lang="en-GB" sz="2800" dirty="0" err="1"/>
              <a:t>sefydlu</a:t>
            </a:r>
            <a:r>
              <a:rPr lang="en-GB" sz="2800" dirty="0"/>
              <a:t> </a:t>
            </a:r>
            <a:r>
              <a:rPr lang="en-GB" sz="2800" dirty="0" err="1"/>
              <a:t>yn</a:t>
            </a:r>
            <a:r>
              <a:rPr lang="en-GB" sz="2800" dirty="0"/>
              <a:t> </a:t>
            </a:r>
            <a:r>
              <a:rPr lang="en-GB" sz="2800" dirty="0" err="1"/>
              <a:t>dilyn</a:t>
            </a:r>
            <a:r>
              <a:rPr lang="en-GB" sz="2800" dirty="0"/>
              <a:t> </a:t>
            </a:r>
            <a:r>
              <a:rPr lang="en-GB" sz="2800" dirty="0" err="1"/>
              <a:t>cyhoeddi’r</a:t>
            </a:r>
            <a:r>
              <a:rPr lang="en-GB" sz="2800" dirty="0"/>
              <a:t> </a:t>
            </a:r>
            <a:r>
              <a:rPr lang="en-GB" sz="2800" b="1" dirty="0"/>
              <a:t>Model </a:t>
            </a:r>
            <a:r>
              <a:rPr lang="en-GB" sz="2800" b="1" dirty="0" err="1"/>
              <a:t>Cenedlaethol</a:t>
            </a:r>
            <a:r>
              <a:rPr lang="en-GB" sz="2800" b="1" dirty="0"/>
              <a:t> </a:t>
            </a:r>
            <a:r>
              <a:rPr lang="en-GB" sz="2800" b="1" dirty="0" err="1"/>
              <a:t>ar</a:t>
            </a:r>
            <a:r>
              <a:rPr lang="en-GB" sz="2800" b="1" dirty="0"/>
              <a:t> </a:t>
            </a:r>
            <a:r>
              <a:rPr lang="en-GB" sz="2800" b="1" dirty="0" err="1"/>
              <a:t>gyfer</a:t>
            </a:r>
            <a:r>
              <a:rPr lang="en-GB" sz="2800" b="1" dirty="0"/>
              <a:t> </a:t>
            </a:r>
            <a:r>
              <a:rPr lang="en-GB" sz="2800" b="1" dirty="0" err="1"/>
              <a:t>Gwella</a:t>
            </a:r>
            <a:r>
              <a:rPr lang="en-GB" sz="2800" b="1" dirty="0"/>
              <a:t> </a:t>
            </a:r>
            <a:r>
              <a:rPr lang="en-GB" sz="2800" b="1" dirty="0" err="1"/>
              <a:t>Ysgolion</a:t>
            </a:r>
            <a:r>
              <a:rPr lang="en-GB" sz="2800" dirty="0"/>
              <a:t> </a:t>
            </a:r>
            <a:r>
              <a:rPr lang="en-GB" sz="2800" dirty="0" err="1"/>
              <a:t>gan</a:t>
            </a:r>
            <a:r>
              <a:rPr lang="en-GB" sz="2800" dirty="0"/>
              <a:t> </a:t>
            </a:r>
            <a:r>
              <a:rPr lang="en-GB" sz="2800" dirty="0" err="1"/>
              <a:t>Lywodraeth</a:t>
            </a:r>
            <a:r>
              <a:rPr lang="en-GB" sz="2800" dirty="0"/>
              <a:t> </a:t>
            </a:r>
            <a:r>
              <a:rPr lang="en-GB" sz="2800" dirty="0" err="1"/>
              <a:t>Cymru</a:t>
            </a:r>
            <a:r>
              <a:rPr lang="en-GB" sz="2800" dirty="0"/>
              <a:t> </a:t>
            </a:r>
            <a:r>
              <a:rPr lang="en-GB" sz="2800" dirty="0" err="1"/>
              <a:t>yn</a:t>
            </a:r>
            <a:r>
              <a:rPr lang="en-GB" sz="2800" dirty="0"/>
              <a:t> 2014. </a:t>
            </a:r>
          </a:p>
          <a:p>
            <a:pPr marL="285750" indent="-285750">
              <a:buFont typeface="Arial" panose="020B0604020202020204" pitchFamily="34" charset="0"/>
              <a:buChar char="•"/>
            </a:pPr>
            <a:r>
              <a:rPr lang="en-GB" sz="2800" dirty="0" err="1"/>
              <a:t>Seiliwyd</a:t>
            </a:r>
            <a:r>
              <a:rPr lang="en-GB" sz="2800" dirty="0"/>
              <a:t> y Model </a:t>
            </a:r>
            <a:r>
              <a:rPr lang="en-GB" sz="2800" dirty="0" err="1"/>
              <a:t>Cenedlaethol</a:t>
            </a:r>
            <a:r>
              <a:rPr lang="en-GB" sz="2800" dirty="0"/>
              <a:t> </a:t>
            </a:r>
            <a:r>
              <a:rPr lang="en-GB" sz="2800" dirty="0" err="1"/>
              <a:t>ar</a:t>
            </a:r>
            <a:r>
              <a:rPr lang="en-GB" sz="2800" dirty="0"/>
              <a:t> </a:t>
            </a:r>
            <a:r>
              <a:rPr lang="en-GB" sz="2800" dirty="0" err="1"/>
              <a:t>weledigaeth</a:t>
            </a:r>
            <a:r>
              <a:rPr lang="en-GB" sz="2800" dirty="0"/>
              <a:t> </a:t>
            </a:r>
            <a:r>
              <a:rPr lang="en-GB" sz="2800" dirty="0" err="1"/>
              <a:t>lle</a:t>
            </a:r>
            <a:r>
              <a:rPr lang="en-GB" sz="2800" dirty="0"/>
              <a:t> </a:t>
            </a:r>
            <a:r>
              <a:rPr lang="en-GB" sz="2800" dirty="0" err="1"/>
              <a:t>mae</a:t>
            </a:r>
            <a:r>
              <a:rPr lang="en-GB" sz="2800" dirty="0"/>
              <a:t> consortia </a:t>
            </a:r>
            <a:r>
              <a:rPr lang="en-GB" sz="2800" dirty="0" err="1"/>
              <a:t>gwella</a:t>
            </a:r>
            <a:r>
              <a:rPr lang="en-GB" sz="2800" dirty="0"/>
              <a:t> </a:t>
            </a:r>
            <a:r>
              <a:rPr lang="en-GB" sz="2800" dirty="0" err="1"/>
              <a:t>addysg</a:t>
            </a:r>
            <a:r>
              <a:rPr lang="en-GB" sz="2800" dirty="0"/>
              <a:t> </a:t>
            </a:r>
            <a:r>
              <a:rPr lang="en-GB" sz="2800" dirty="0" err="1"/>
              <a:t>yn</a:t>
            </a:r>
            <a:r>
              <a:rPr lang="en-GB" sz="2800" dirty="0"/>
              <a:t> </a:t>
            </a:r>
            <a:r>
              <a:rPr lang="en-GB" sz="2800" b="1" dirty="0" err="1"/>
              <a:t>cydweithio</a:t>
            </a:r>
            <a:r>
              <a:rPr lang="en-GB" sz="2800" dirty="0"/>
              <a:t> </a:t>
            </a:r>
            <a:r>
              <a:rPr lang="en-GB" sz="2800" dirty="0" err="1"/>
              <a:t>gydag</a:t>
            </a:r>
            <a:r>
              <a:rPr lang="en-GB" sz="2800" dirty="0"/>
              <a:t> ac </a:t>
            </a:r>
            <a:r>
              <a:rPr lang="en-GB" sz="2800" dirty="0" err="1"/>
              <a:t>ar</a:t>
            </a:r>
            <a:r>
              <a:rPr lang="en-GB" sz="2800" dirty="0"/>
              <a:t> ran </a:t>
            </a:r>
            <a:r>
              <a:rPr lang="en-GB" sz="2800" dirty="0" err="1"/>
              <a:t>awdurdodau</a:t>
            </a:r>
            <a:r>
              <a:rPr lang="en-GB" sz="2800" dirty="0"/>
              <a:t> </a:t>
            </a:r>
            <a:r>
              <a:rPr lang="en-GB" sz="2800" dirty="0" err="1"/>
              <a:t>lleol</a:t>
            </a:r>
            <a:r>
              <a:rPr lang="en-GB" sz="2800" dirty="0"/>
              <a:t> </a:t>
            </a:r>
            <a:r>
              <a:rPr lang="en-GB" sz="2800" dirty="0" err="1"/>
              <a:t>i</a:t>
            </a:r>
            <a:r>
              <a:rPr lang="en-GB" sz="2800" dirty="0"/>
              <a:t> </a:t>
            </a:r>
            <a:r>
              <a:rPr lang="en-GB" sz="2800" b="1" dirty="0" err="1"/>
              <a:t>arwain</a:t>
            </a:r>
            <a:r>
              <a:rPr lang="en-GB" sz="2800" b="1" dirty="0"/>
              <a:t>, </a:t>
            </a:r>
            <a:r>
              <a:rPr lang="en-GB" sz="2800" b="1" dirty="0" err="1"/>
              <a:t>trefnu</a:t>
            </a:r>
            <a:r>
              <a:rPr lang="en-GB" sz="2800" b="1" dirty="0"/>
              <a:t> a </a:t>
            </a:r>
            <a:r>
              <a:rPr lang="en-GB" sz="2800" b="1" dirty="0" err="1"/>
              <a:t>chydlynu</a:t>
            </a:r>
            <a:r>
              <a:rPr lang="en-GB" sz="2800" b="1" dirty="0"/>
              <a:t> </a:t>
            </a:r>
            <a:r>
              <a:rPr lang="en-GB" sz="2800" b="1" dirty="0" err="1"/>
              <a:t>gwelliannau</a:t>
            </a:r>
            <a:r>
              <a:rPr lang="en-GB" sz="2800" b="1" dirty="0"/>
              <a:t> </a:t>
            </a:r>
            <a:r>
              <a:rPr lang="en-GB" sz="2800" b="1" dirty="0" err="1"/>
              <a:t>ym</a:t>
            </a:r>
            <a:r>
              <a:rPr lang="en-GB" sz="2800" b="1" dirty="0"/>
              <a:t> </a:t>
            </a:r>
            <a:r>
              <a:rPr lang="en-GB" sz="2800" b="1" dirty="0" err="1"/>
              <a:t>mherfformiad</a:t>
            </a:r>
            <a:r>
              <a:rPr lang="en-GB" sz="2800" b="1" dirty="0"/>
              <a:t> </a:t>
            </a:r>
            <a:r>
              <a:rPr lang="en-GB" sz="2800" b="1" dirty="0" err="1"/>
              <a:t>ysgolion</a:t>
            </a:r>
            <a:r>
              <a:rPr lang="en-GB" sz="2800" b="1" dirty="0"/>
              <a:t> </a:t>
            </a:r>
            <a:r>
              <a:rPr lang="en-GB" sz="2800" dirty="0"/>
              <a:t>ac </a:t>
            </a:r>
            <a:r>
              <a:rPr lang="en-GB" sz="2800" dirty="0" err="1"/>
              <a:t>addysg</a:t>
            </a:r>
            <a:r>
              <a:rPr lang="en-GB" sz="2800" dirty="0"/>
              <a:t> </a:t>
            </a:r>
            <a:r>
              <a:rPr lang="en-GB" sz="2800" dirty="0" err="1"/>
              <a:t>pobl</a:t>
            </a:r>
            <a:r>
              <a:rPr lang="en-GB" sz="2800" dirty="0"/>
              <a:t> </a:t>
            </a:r>
            <a:r>
              <a:rPr lang="en-GB" sz="2800" dirty="0" err="1"/>
              <a:t>ifanc</a:t>
            </a:r>
            <a:r>
              <a:rPr lang="en-GB" sz="2800" dirty="0"/>
              <a:t>. </a:t>
            </a:r>
          </a:p>
          <a:p>
            <a:pPr marL="285750" indent="-285750">
              <a:buFont typeface="Arial" panose="020B0604020202020204" pitchFamily="34" charset="0"/>
              <a:buChar char="•"/>
            </a:pPr>
            <a:r>
              <a:rPr lang="en-GB" sz="2800" dirty="0" err="1"/>
              <a:t>Cyflawnir</a:t>
            </a:r>
            <a:r>
              <a:rPr lang="en-GB" sz="2800" dirty="0"/>
              <a:t> </a:t>
            </a:r>
            <a:r>
              <a:rPr lang="en-GB" sz="2800" dirty="0" err="1"/>
              <a:t>hyn</a:t>
            </a:r>
            <a:r>
              <a:rPr lang="en-GB" sz="2800" dirty="0"/>
              <a:t> </a:t>
            </a:r>
            <a:r>
              <a:rPr lang="en-GB" sz="2800" b="1" dirty="0" err="1"/>
              <a:t>drwy</a:t>
            </a:r>
            <a:r>
              <a:rPr lang="en-GB" sz="2800" b="1" dirty="0"/>
              <a:t> </a:t>
            </a:r>
            <a:r>
              <a:rPr lang="en-GB" sz="2800" b="1" dirty="0" err="1"/>
              <a:t>ganiatáu</a:t>
            </a:r>
            <a:r>
              <a:rPr lang="en-GB" sz="2800" b="1" dirty="0"/>
              <a:t> </a:t>
            </a:r>
            <a:r>
              <a:rPr lang="en-GB" sz="2800" b="1" dirty="0" err="1"/>
              <a:t>i</a:t>
            </a:r>
            <a:r>
              <a:rPr lang="en-GB" sz="2800" b="1" dirty="0"/>
              <a:t> </a:t>
            </a:r>
            <a:r>
              <a:rPr lang="en-GB" sz="2800" b="1" dirty="0" err="1"/>
              <a:t>awdurdodau</a:t>
            </a:r>
            <a:r>
              <a:rPr lang="en-GB" sz="2800" b="1" dirty="0"/>
              <a:t> </a:t>
            </a:r>
            <a:r>
              <a:rPr lang="en-GB" sz="2800" b="1" dirty="0" err="1"/>
              <a:t>lleol</a:t>
            </a:r>
            <a:r>
              <a:rPr lang="en-GB" sz="2800" b="1" dirty="0"/>
              <a:t> </a:t>
            </a:r>
            <a:r>
              <a:rPr lang="en-GB" sz="2800" b="1" dirty="0" err="1"/>
              <a:t>gydweithio</a:t>
            </a:r>
            <a:r>
              <a:rPr lang="en-GB" sz="2800" b="1" dirty="0"/>
              <a:t> </a:t>
            </a:r>
            <a:r>
              <a:rPr lang="en-GB" sz="2800" b="1" dirty="0" err="1"/>
              <a:t>i</a:t>
            </a:r>
            <a:r>
              <a:rPr lang="en-GB" sz="2800" b="1" dirty="0"/>
              <a:t> </a:t>
            </a:r>
            <a:r>
              <a:rPr lang="en-GB" sz="2800" b="1" dirty="0" err="1"/>
              <a:t>rannu</a:t>
            </a:r>
            <a:r>
              <a:rPr lang="en-GB" sz="2800" b="1" dirty="0"/>
              <a:t> </a:t>
            </a:r>
            <a:r>
              <a:rPr lang="en-GB" sz="2800" b="1" dirty="0" err="1"/>
              <a:t>arfer</a:t>
            </a:r>
            <a:r>
              <a:rPr lang="en-GB" sz="2800" b="1" dirty="0"/>
              <a:t> da, </a:t>
            </a:r>
            <a:r>
              <a:rPr lang="en-GB" sz="2800" b="1" dirty="0" err="1"/>
              <a:t>gwybodaeth</a:t>
            </a:r>
            <a:r>
              <a:rPr lang="en-GB" sz="2800" b="1" dirty="0"/>
              <a:t> a </a:t>
            </a:r>
            <a:r>
              <a:rPr lang="en-GB" sz="2800" b="1" dirty="0" err="1"/>
              <a:t>sgiliau</a:t>
            </a:r>
            <a:r>
              <a:rPr lang="en-GB" sz="2800" dirty="0"/>
              <a:t>, </a:t>
            </a:r>
            <a:r>
              <a:rPr lang="en-GB" sz="2800" dirty="0" err="1"/>
              <a:t>adeiladu</a:t>
            </a:r>
            <a:r>
              <a:rPr lang="en-GB" sz="2800" dirty="0"/>
              <a:t> </a:t>
            </a:r>
            <a:r>
              <a:rPr lang="en-GB" sz="2800" dirty="0" err="1"/>
              <a:t>cymhwysedd</a:t>
            </a:r>
            <a:r>
              <a:rPr lang="en-GB" sz="2800" dirty="0"/>
              <a:t> a </a:t>
            </a:r>
            <a:r>
              <a:rPr lang="en-GB" sz="2800" dirty="0" err="1"/>
              <a:t>gwella</a:t>
            </a:r>
            <a:r>
              <a:rPr lang="en-GB" sz="2800" dirty="0"/>
              <a:t> </a:t>
            </a:r>
            <a:r>
              <a:rPr lang="en-GB" sz="2800" dirty="0" err="1"/>
              <a:t>cyfleoedd</a:t>
            </a:r>
            <a:r>
              <a:rPr lang="en-GB" sz="2800" dirty="0"/>
              <a:t> </a:t>
            </a:r>
            <a:r>
              <a:rPr lang="en-GB" sz="2800" dirty="0" err="1"/>
              <a:t>ar</a:t>
            </a:r>
            <a:r>
              <a:rPr lang="en-GB" sz="2800" dirty="0"/>
              <a:t> </a:t>
            </a:r>
            <a:r>
              <a:rPr lang="en-GB" sz="2800" dirty="0" err="1"/>
              <a:t>gyfer</a:t>
            </a:r>
            <a:r>
              <a:rPr lang="en-GB" sz="2800" dirty="0"/>
              <a:t> </a:t>
            </a:r>
            <a:r>
              <a:rPr lang="en-GB" sz="2800" dirty="0" err="1"/>
              <a:t>herio</a:t>
            </a:r>
            <a:r>
              <a:rPr lang="en-GB" sz="2800" dirty="0"/>
              <a:t> </a:t>
            </a:r>
            <a:r>
              <a:rPr lang="en-GB" sz="2800" dirty="0" err="1"/>
              <a:t>adeiladol</a:t>
            </a:r>
            <a:r>
              <a:rPr lang="en-GB" sz="2800" dirty="0"/>
              <a:t> a </a:t>
            </a:r>
            <a:r>
              <a:rPr lang="en-GB" sz="2800" dirty="0" err="1"/>
              <a:t>chefnogaeth</a:t>
            </a:r>
            <a:r>
              <a:rPr lang="en-GB" sz="2800" dirty="0"/>
              <a:t> </a:t>
            </a:r>
            <a:r>
              <a:rPr lang="en-GB" sz="2800" dirty="0" err="1"/>
              <a:t>wedi</a:t>
            </a:r>
            <a:r>
              <a:rPr lang="en-GB" sz="2800" dirty="0"/>
              <a:t> </a:t>
            </a:r>
            <a:r>
              <a:rPr lang="en-GB" sz="2800" dirty="0" err="1"/>
              <a:t>ei</a:t>
            </a:r>
            <a:r>
              <a:rPr lang="en-GB" sz="2800" dirty="0"/>
              <a:t> </a:t>
            </a:r>
            <a:r>
              <a:rPr lang="en-GB" sz="2800" dirty="0" err="1"/>
              <a:t>dargedu</a:t>
            </a:r>
            <a:r>
              <a:rPr lang="en-GB" sz="2800" dirty="0"/>
              <a:t>.</a:t>
            </a:r>
          </a:p>
        </p:txBody>
      </p:sp>
      <p:sp>
        <p:nvSpPr>
          <p:cNvPr id="5" name="Rectangle 4"/>
          <p:cNvSpPr/>
          <p:nvPr/>
        </p:nvSpPr>
        <p:spPr>
          <a:xfrm>
            <a:off x="1672293" y="114767"/>
            <a:ext cx="6248121" cy="646331"/>
          </a:xfrm>
          <a:prstGeom prst="rect">
            <a:avLst/>
          </a:prstGeom>
        </p:spPr>
        <p:txBody>
          <a:bodyPr wrap="none">
            <a:spAutoFit/>
          </a:bodyPr>
          <a:lstStyle/>
          <a:p>
            <a:r>
              <a:rPr lang="en-GB" sz="3600" dirty="0"/>
              <a:t>Beth </a:t>
            </a:r>
            <a:r>
              <a:rPr lang="en-GB" sz="3600" dirty="0" err="1"/>
              <a:t>yw</a:t>
            </a:r>
            <a:r>
              <a:rPr lang="en-GB" sz="3600" dirty="0"/>
              <a:t> Consortia </a:t>
            </a:r>
            <a:r>
              <a:rPr lang="en-GB" sz="3600" dirty="0" err="1"/>
              <a:t>Rhanbarthol</a:t>
            </a:r>
            <a:r>
              <a:rPr lang="en-GB" sz="3600" dirty="0"/>
              <a:t>?</a:t>
            </a:r>
          </a:p>
        </p:txBody>
      </p:sp>
    </p:spTree>
    <p:extLst>
      <p:ext uri="{BB962C8B-B14F-4D97-AF65-F5344CB8AC3E}">
        <p14:creationId xmlns:p14="http://schemas.microsoft.com/office/powerpoint/2010/main" val="3495595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allAtOnce"/>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00402" y="183279"/>
            <a:ext cx="2251938" cy="2251938"/>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1327" y="2792347"/>
            <a:ext cx="2718752" cy="1434897"/>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78640" y="2792347"/>
            <a:ext cx="2685963" cy="1434898"/>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00402" y="4606062"/>
            <a:ext cx="2251938" cy="2251938"/>
          </a:xfrm>
          <a:prstGeom prst="rect">
            <a:avLst/>
          </a:prstGeom>
        </p:spPr>
      </p:pic>
    </p:spTree>
    <p:extLst>
      <p:ext uri="{BB962C8B-B14F-4D97-AF65-F5344CB8AC3E}">
        <p14:creationId xmlns:p14="http://schemas.microsoft.com/office/powerpoint/2010/main" val="161098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99245" y="0"/>
            <a:ext cx="1748519" cy="1178585"/>
          </a:xfrm>
          <a:prstGeom prst="rect">
            <a:avLst/>
          </a:prstGeom>
        </p:spPr>
      </p:pic>
      <p:sp>
        <p:nvSpPr>
          <p:cNvPr id="3" name="Rectangle 2"/>
          <p:cNvSpPr/>
          <p:nvPr/>
        </p:nvSpPr>
        <p:spPr>
          <a:xfrm>
            <a:off x="1504" y="1278587"/>
            <a:ext cx="9144000" cy="5579413"/>
          </a:xfrm>
          <a:prstGeom prst="rect">
            <a:avLst/>
          </a:prstGeom>
        </p:spPr>
        <p:txBody>
          <a:bodyPr wrap="square">
            <a:spAutoFit/>
          </a:bodyPr>
          <a:lstStyle/>
          <a:p>
            <a:pPr marL="342900" indent="-342900">
              <a:lnSpc>
                <a:spcPct val="115000"/>
              </a:lnSpc>
              <a:spcAft>
                <a:spcPts val="0"/>
              </a:spcAft>
              <a:buFont typeface="Arial" panose="020B0604020202020204" pitchFamily="34" charset="0"/>
              <a:buChar char="•"/>
            </a:pPr>
            <a:r>
              <a:rPr lang="cy-GB" sz="2400" dirty="0">
                <a:effectLst/>
                <a:latin typeface="Arial" panose="020B0604020202020204" pitchFamily="34" charset="0"/>
                <a:ea typeface="Times New Roman" panose="02020603050405020304" pitchFamily="18" charset="0"/>
              </a:rPr>
              <a:t>Mae ERW yn un o bedwar consortiwm addysg rhanbarthol yng Nghymru. </a:t>
            </a:r>
          </a:p>
          <a:p>
            <a:pPr marL="342900" indent="-342900">
              <a:lnSpc>
                <a:spcPct val="115000"/>
              </a:lnSpc>
              <a:spcAft>
                <a:spcPts val="0"/>
              </a:spcAft>
              <a:buFont typeface="Arial" panose="020B0604020202020204" pitchFamily="34" charset="0"/>
              <a:buChar char="•"/>
            </a:pPr>
            <a:r>
              <a:rPr lang="cy-GB" sz="2400" dirty="0">
                <a:effectLst/>
                <a:latin typeface="Arial" panose="020B0604020202020204" pitchFamily="34" charset="0"/>
                <a:ea typeface="Times New Roman" panose="02020603050405020304" pitchFamily="18" charset="0"/>
              </a:rPr>
              <a:t>Mae’n bartneriaeth o </a:t>
            </a:r>
            <a:r>
              <a:rPr lang="cy-GB" sz="2400" dirty="0" err="1">
                <a:effectLst/>
                <a:latin typeface="Arial" panose="020B0604020202020204" pitchFamily="34" charset="0"/>
                <a:ea typeface="Times New Roman" panose="02020603050405020304" pitchFamily="18" charset="0"/>
              </a:rPr>
              <a:t>chwe</a:t>
            </a:r>
            <a:r>
              <a:rPr lang="cy-GB" sz="2400" dirty="0">
                <a:effectLst/>
                <a:latin typeface="Arial" panose="020B0604020202020204" pitchFamily="34" charset="0"/>
                <a:ea typeface="Times New Roman" panose="02020603050405020304" pitchFamily="18" charset="0"/>
              </a:rPr>
              <a:t> awdurdod lleol - Sir Gâr, Ceredigion, Sir </a:t>
            </a:r>
            <a:r>
              <a:rPr lang="cy-GB" sz="2400" dirty="0" err="1">
                <a:effectLst/>
                <a:latin typeface="Arial" panose="020B0604020202020204" pitchFamily="34" charset="0"/>
                <a:ea typeface="Times New Roman" panose="02020603050405020304" pitchFamily="18" charset="0"/>
              </a:rPr>
              <a:t>Benfro</a:t>
            </a:r>
            <a:r>
              <a:rPr lang="cy-GB" sz="2400" dirty="0">
                <a:effectLst/>
                <a:latin typeface="Arial" panose="020B0604020202020204" pitchFamily="34" charset="0"/>
                <a:ea typeface="Times New Roman" panose="02020603050405020304" pitchFamily="18" charset="0"/>
              </a:rPr>
              <a:t>, Powys, Castell-nedd Port Talbot ac Abertawe. </a:t>
            </a:r>
          </a:p>
          <a:p>
            <a:pPr marL="342900" indent="-342900">
              <a:lnSpc>
                <a:spcPct val="115000"/>
              </a:lnSpc>
              <a:spcAft>
                <a:spcPts val="0"/>
              </a:spcAft>
              <a:buFont typeface="Arial" panose="020B0604020202020204" pitchFamily="34" charset="0"/>
              <a:buChar char="•"/>
            </a:pPr>
            <a:r>
              <a:rPr lang="cy-GB" sz="2400" dirty="0">
                <a:effectLst/>
                <a:latin typeface="Arial" panose="020B0604020202020204" pitchFamily="34" charset="0"/>
                <a:ea typeface="Times New Roman" panose="02020603050405020304" pitchFamily="18" charset="0"/>
              </a:rPr>
              <a:t>Pwrpas ERW yw darparu un gwasanaeth gwella ysgolion proffesiynol, cyson ac integredig i blant a phobl ifanc ar draws rhanbarth y De-orllewin a’r Canolbarth.</a:t>
            </a:r>
            <a:endParaRPr lang="en-GB" sz="2400" dirty="0">
              <a:effectLst/>
              <a:latin typeface="Times New Roman" panose="02020603050405020304" pitchFamily="18" charset="0"/>
              <a:ea typeface="Times New Roman" panose="02020603050405020304" pitchFamily="18" charset="0"/>
            </a:endParaRPr>
          </a:p>
          <a:p>
            <a:pPr>
              <a:lnSpc>
                <a:spcPct val="115000"/>
              </a:lnSpc>
              <a:spcAft>
                <a:spcPts val="0"/>
              </a:spcAft>
            </a:pPr>
            <a:endParaRPr lang="en-GB" sz="2400" dirty="0">
              <a:effectLst/>
              <a:latin typeface="Times New Roman" panose="02020603050405020304" pitchFamily="18" charset="0"/>
              <a:ea typeface="Times New Roman" panose="02020603050405020304" pitchFamily="18" charset="0"/>
            </a:endParaRPr>
          </a:p>
          <a:p>
            <a:pPr marL="342900" indent="-342900">
              <a:lnSpc>
                <a:spcPct val="115000"/>
              </a:lnSpc>
              <a:spcAft>
                <a:spcPts val="0"/>
              </a:spcAft>
              <a:buFont typeface="Arial" panose="020B0604020202020204" pitchFamily="34" charset="0"/>
              <a:buChar char="•"/>
            </a:pPr>
            <a:r>
              <a:rPr lang="cy-GB" sz="2400" dirty="0">
                <a:effectLst/>
                <a:latin typeface="Arial" panose="020B0604020202020204" pitchFamily="34" charset="0"/>
                <a:ea typeface="Times New Roman" panose="02020603050405020304" pitchFamily="18" charset="0"/>
              </a:rPr>
              <a:t>Mae </a:t>
            </a:r>
            <a:r>
              <a:rPr lang="cy-GB" sz="2400" dirty="0" err="1">
                <a:effectLst/>
                <a:latin typeface="Arial" panose="020B0604020202020204" pitchFamily="34" charset="0"/>
                <a:ea typeface="Times New Roman" panose="02020603050405020304" pitchFamily="18" charset="0"/>
              </a:rPr>
              <a:t>ERW’n</a:t>
            </a:r>
            <a:r>
              <a:rPr lang="cy-GB" sz="2400" dirty="0">
                <a:effectLst/>
                <a:latin typeface="Arial" panose="020B0604020202020204" pitchFamily="34" charset="0"/>
                <a:ea typeface="Times New Roman" panose="02020603050405020304" pitchFamily="18" charset="0"/>
              </a:rPr>
              <a:t> gweithio’n agos gyda Llywodraeth Cymru a gyda’r tri chonsortiwm rhanbarthol arall i weithredu blaenoriaethau cenedlaethol a pholisïau penodol yng Nghymru megis llythrennedd, rhifedd a chymhwysedd digidol, ynghyd â gwella deilliannau i ddysgwyr.</a:t>
            </a: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290698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1769441"/>
            <a:ext cx="9144000" cy="4154984"/>
          </a:xfrm>
          <a:prstGeom prst="rect">
            <a:avLst/>
          </a:prstGeom>
        </p:spPr>
        <p:txBody>
          <a:bodyPr wrap="square">
            <a:spAutoFit/>
          </a:bodyPr>
          <a:lstStyle/>
          <a:p>
            <a:pPr marL="285750" indent="-285750">
              <a:buFont typeface="Arial" panose="020B0604020202020204" pitchFamily="34" charset="0"/>
              <a:buChar char="•"/>
            </a:pPr>
            <a:r>
              <a:rPr lang="cy-GB" sz="2400" dirty="0">
                <a:effectLst/>
                <a:latin typeface="Arial" panose="020B0604020202020204" pitchFamily="34" charset="0"/>
                <a:ea typeface="Calibri" panose="020F0502020204030204" pitchFamily="34" charset="0"/>
              </a:rPr>
              <a:t>Mae </a:t>
            </a:r>
            <a:r>
              <a:rPr lang="cy-GB" sz="2400" dirty="0" err="1">
                <a:effectLst/>
                <a:latin typeface="Arial" panose="020B0604020202020204" pitchFamily="34" charset="0"/>
                <a:ea typeface="Calibri" panose="020F0502020204030204" pitchFamily="34" charset="0"/>
              </a:rPr>
              <a:t>ERW’n</a:t>
            </a:r>
            <a:r>
              <a:rPr lang="cy-GB" sz="2400" dirty="0">
                <a:effectLst/>
                <a:latin typeface="Arial" panose="020B0604020202020204" pitchFamily="34" charset="0"/>
                <a:ea typeface="Calibri" panose="020F0502020204030204" pitchFamily="34" charset="0"/>
              </a:rPr>
              <a:t> gweithio i gyflwyno, trafod a chefnogi datblygiad rhwydweithiau o ysgolion sy’n perfformio ar lefel uchel er mwyn adnabod yr heriau a sefydlu llwybrau gwelliant sy’n arwain at lwyddiant. </a:t>
            </a:r>
          </a:p>
          <a:p>
            <a:pPr marL="285750" indent="-285750">
              <a:buFont typeface="Arial" panose="020B0604020202020204" pitchFamily="34" charset="0"/>
              <a:buChar char="•"/>
            </a:pPr>
            <a:r>
              <a:rPr lang="cy-GB" sz="2400" dirty="0">
                <a:effectLst/>
                <a:latin typeface="Arial" panose="020B0604020202020204" pitchFamily="34" charset="0"/>
                <a:ea typeface="Calibri" panose="020F0502020204030204" pitchFamily="34" charset="0"/>
              </a:rPr>
              <a:t>Mae’n ceisio sicrhau bod pob ysgol yn ysgol dda sy’n cynnig safonau uchel o ran addysgu ac arweinyddiaeth sy’n galluogi pob dysgwr i gyrraedd ei lawn botensial. </a:t>
            </a:r>
          </a:p>
          <a:p>
            <a:pPr marL="285750" indent="-285750">
              <a:buFont typeface="Arial" panose="020B0604020202020204" pitchFamily="34" charset="0"/>
              <a:buChar char="•"/>
            </a:pPr>
            <a:r>
              <a:rPr lang="cy-GB" sz="2400" dirty="0">
                <a:effectLst/>
                <a:latin typeface="Arial" panose="020B0604020202020204" pitchFamily="34" charset="0"/>
                <a:ea typeface="Calibri" panose="020F0502020204030204" pitchFamily="34" charset="0"/>
              </a:rPr>
              <a:t>Dim ond drwy adeiladu cymhwysedd ysgolion y </a:t>
            </a:r>
            <a:r>
              <a:rPr lang="cy-GB" sz="2400" dirty="0" err="1">
                <a:effectLst/>
                <a:latin typeface="Arial" panose="020B0604020202020204" pitchFamily="34" charset="0"/>
                <a:ea typeface="Calibri" panose="020F0502020204030204" pitchFamily="34" charset="0"/>
              </a:rPr>
              <a:t>gellir</a:t>
            </a:r>
            <a:r>
              <a:rPr lang="cy-GB" sz="2400" dirty="0">
                <a:effectLst/>
                <a:latin typeface="Arial" panose="020B0604020202020204" pitchFamily="34" charset="0"/>
                <a:ea typeface="Calibri" panose="020F0502020204030204" pitchFamily="34" charset="0"/>
              </a:rPr>
              <a:t> cyflawni hyn a hynny drwy eu cefnogi, eu herio ac ymyrryd lle bo angen fel y </a:t>
            </a:r>
            <a:r>
              <a:rPr lang="cy-GB" sz="2400" dirty="0" err="1">
                <a:effectLst/>
                <a:latin typeface="Arial" panose="020B0604020202020204" pitchFamily="34" charset="0"/>
                <a:ea typeface="Calibri" panose="020F0502020204030204" pitchFamily="34" charset="0"/>
              </a:rPr>
              <a:t>gallant</a:t>
            </a:r>
            <a:r>
              <a:rPr lang="cy-GB" sz="2400" dirty="0">
                <a:effectLst/>
                <a:latin typeface="Arial" panose="020B0604020202020204" pitchFamily="34" charset="0"/>
                <a:ea typeface="Calibri" panose="020F0502020204030204" pitchFamily="34" charset="0"/>
              </a:rPr>
              <a:t> ddatblygu i fod yn sefydliadau gwydn sydd wastad yn gwella eu hunain ac yn gwella deilliannau i ddysgwyr</a:t>
            </a:r>
            <a:endParaRPr lang="en-GB" sz="2400"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94710" y="257578"/>
            <a:ext cx="1748519" cy="1178585"/>
          </a:xfrm>
          <a:prstGeom prst="rect">
            <a:avLst/>
          </a:prstGeom>
        </p:spPr>
      </p:pic>
    </p:spTree>
    <p:extLst>
      <p:ext uri="{BB962C8B-B14F-4D97-AF65-F5344CB8AC3E}">
        <p14:creationId xmlns:p14="http://schemas.microsoft.com/office/powerpoint/2010/main" val="1733087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444" y="309093"/>
            <a:ext cx="1041685" cy="702145"/>
          </a:xfrm>
          <a:prstGeom prst="rect">
            <a:avLst/>
          </a:prstGeom>
        </p:spPr>
      </p:pic>
      <p:sp>
        <p:nvSpPr>
          <p:cNvPr id="4" name="Rectangle 3"/>
          <p:cNvSpPr/>
          <p:nvPr/>
        </p:nvSpPr>
        <p:spPr>
          <a:xfrm>
            <a:off x="0" y="1839827"/>
            <a:ext cx="9247031" cy="5016758"/>
          </a:xfrm>
          <a:prstGeom prst="rect">
            <a:avLst/>
          </a:prstGeom>
        </p:spPr>
        <p:txBody>
          <a:bodyPr wrap="square">
            <a:spAutoFit/>
          </a:bodyPr>
          <a:lstStyle/>
          <a:p>
            <a:r>
              <a:rPr lang="en-GB" sz="2000" dirty="0"/>
              <a:t>Mae </a:t>
            </a:r>
            <a:r>
              <a:rPr lang="en-GB" sz="2000" dirty="0" err="1"/>
              <a:t>ERW</a:t>
            </a:r>
            <a:r>
              <a:rPr lang="en-GB" sz="2000" dirty="0"/>
              <a:t> </a:t>
            </a:r>
            <a:r>
              <a:rPr lang="en-GB" sz="2000" dirty="0" err="1"/>
              <a:t>yn</a:t>
            </a:r>
            <a:r>
              <a:rPr lang="en-GB" sz="2000" dirty="0"/>
              <a:t>:</a:t>
            </a:r>
          </a:p>
          <a:p>
            <a:pPr marL="285750" indent="-285750">
              <a:buFont typeface="Arial" panose="020B0604020202020204" pitchFamily="34" charset="0"/>
              <a:buChar char="•"/>
            </a:pPr>
            <a:r>
              <a:rPr lang="en-GB" sz="2000" b="1" dirty="0" err="1"/>
              <a:t>cydweithio</a:t>
            </a:r>
            <a:r>
              <a:rPr lang="en-GB" sz="2000" b="1" dirty="0"/>
              <a:t> ag </a:t>
            </a:r>
            <a:r>
              <a:rPr lang="en-GB" sz="2000" b="1" dirty="0" err="1"/>
              <a:t>ysgolion</a:t>
            </a:r>
            <a:r>
              <a:rPr lang="en-GB" sz="2000" b="1" dirty="0"/>
              <a:t> </a:t>
            </a:r>
            <a:r>
              <a:rPr lang="en-GB" sz="2000" dirty="0" err="1"/>
              <a:t>i</a:t>
            </a:r>
            <a:r>
              <a:rPr lang="en-GB" sz="2000" dirty="0"/>
              <a:t> </a:t>
            </a:r>
            <a:r>
              <a:rPr lang="en-GB" sz="2000" dirty="0" err="1"/>
              <a:t>hwyluso’r</a:t>
            </a:r>
            <a:r>
              <a:rPr lang="en-GB" sz="2000" dirty="0"/>
              <a:t> broses o </a:t>
            </a:r>
            <a:r>
              <a:rPr lang="en-GB" sz="2000" b="1" dirty="0" err="1"/>
              <a:t>sefydlu</a:t>
            </a:r>
            <a:r>
              <a:rPr lang="en-GB" sz="2000" b="1" dirty="0"/>
              <a:t> </a:t>
            </a:r>
            <a:r>
              <a:rPr lang="en-GB" sz="2000" b="1" dirty="0" err="1"/>
              <a:t>rhwydweithiau</a:t>
            </a:r>
            <a:r>
              <a:rPr lang="en-GB" sz="2000" b="1" dirty="0"/>
              <a:t> </a:t>
            </a:r>
            <a:r>
              <a:rPr lang="en-GB" sz="2000" b="1" dirty="0" err="1"/>
              <a:t>proffesiynol</a:t>
            </a:r>
            <a:r>
              <a:rPr lang="en-GB" sz="2000" b="1" dirty="0"/>
              <a:t> </a:t>
            </a:r>
            <a:r>
              <a:rPr lang="en-GB" sz="2000" dirty="0" err="1"/>
              <a:t>i</a:t>
            </a:r>
            <a:r>
              <a:rPr lang="en-GB" sz="2000" dirty="0"/>
              <a:t> </a:t>
            </a:r>
            <a:r>
              <a:rPr lang="en-GB" sz="2000" dirty="0" err="1"/>
              <a:t>sicrhau</a:t>
            </a:r>
            <a:r>
              <a:rPr lang="en-GB" sz="2000" dirty="0"/>
              <a:t> bod </a:t>
            </a:r>
            <a:r>
              <a:rPr lang="en-GB" sz="2000" dirty="0" err="1"/>
              <a:t>strategaethau</a:t>
            </a:r>
            <a:r>
              <a:rPr lang="en-GB" sz="2000" dirty="0"/>
              <a:t> </a:t>
            </a:r>
            <a:r>
              <a:rPr lang="en-GB" sz="2000" dirty="0" err="1"/>
              <a:t>effaith-uchel</a:t>
            </a:r>
            <a:r>
              <a:rPr lang="en-GB" sz="2000" dirty="0"/>
              <a:t> </a:t>
            </a:r>
            <a:r>
              <a:rPr lang="en-GB" sz="2000" dirty="0" err="1"/>
              <a:t>yn</a:t>
            </a:r>
            <a:r>
              <a:rPr lang="en-GB" sz="2000" dirty="0"/>
              <a:t> </a:t>
            </a:r>
            <a:r>
              <a:rPr lang="en-GB" sz="2000" dirty="0" err="1"/>
              <a:t>cael</a:t>
            </a:r>
            <a:r>
              <a:rPr lang="en-GB" sz="2000" dirty="0"/>
              <a:t> </a:t>
            </a:r>
            <a:r>
              <a:rPr lang="en-GB" sz="2000" dirty="0" err="1"/>
              <a:t>eu</a:t>
            </a:r>
            <a:r>
              <a:rPr lang="en-GB" sz="2000" dirty="0"/>
              <a:t> </a:t>
            </a:r>
            <a:r>
              <a:rPr lang="en-GB" sz="2000" dirty="0" err="1"/>
              <a:t>rhannu</a:t>
            </a:r>
            <a:r>
              <a:rPr lang="en-GB" sz="2000" dirty="0"/>
              <a:t> </a:t>
            </a:r>
            <a:r>
              <a:rPr lang="en-GB" sz="2000" dirty="0" err="1"/>
              <a:t>i</a:t>
            </a:r>
            <a:r>
              <a:rPr lang="en-GB" sz="2000" dirty="0"/>
              <a:t> </a:t>
            </a:r>
            <a:r>
              <a:rPr lang="en-GB" sz="2000" dirty="0" err="1"/>
              <a:t>wella</a:t>
            </a:r>
            <a:r>
              <a:rPr lang="en-GB" sz="2000" dirty="0"/>
              <a:t> </a:t>
            </a:r>
            <a:r>
              <a:rPr lang="en-GB" sz="2000" dirty="0" err="1"/>
              <a:t>deilliannau</a:t>
            </a:r>
            <a:r>
              <a:rPr lang="en-GB" sz="2000" dirty="0"/>
              <a:t> </a:t>
            </a:r>
            <a:r>
              <a:rPr lang="en-GB" sz="2000" dirty="0" err="1"/>
              <a:t>disgyblion</a:t>
            </a:r>
            <a:r>
              <a:rPr lang="en-GB" sz="2000" dirty="0"/>
              <a:t>, </a:t>
            </a:r>
            <a:r>
              <a:rPr lang="en-GB" sz="2000" dirty="0" err="1"/>
              <a:t>i</a:t>
            </a:r>
            <a:r>
              <a:rPr lang="en-GB" sz="2000" dirty="0"/>
              <a:t> </a:t>
            </a:r>
            <a:r>
              <a:rPr lang="en-GB" sz="2000" dirty="0" err="1"/>
              <a:t>greu</a:t>
            </a:r>
            <a:r>
              <a:rPr lang="en-GB" sz="2000" dirty="0"/>
              <a:t> a </a:t>
            </a:r>
            <a:r>
              <a:rPr lang="en-GB" sz="2000" dirty="0" err="1"/>
              <a:t>darparu</a:t>
            </a:r>
            <a:r>
              <a:rPr lang="en-GB" sz="2000" dirty="0"/>
              <a:t> </a:t>
            </a:r>
            <a:r>
              <a:rPr lang="en-GB" sz="2000" dirty="0" err="1"/>
              <a:t>adnoddau</a:t>
            </a:r>
            <a:r>
              <a:rPr lang="en-GB" sz="2000" dirty="0"/>
              <a:t> </a:t>
            </a:r>
            <a:r>
              <a:rPr lang="en-GB" sz="2000" dirty="0" err="1"/>
              <a:t>defnyddiol</a:t>
            </a:r>
            <a:r>
              <a:rPr lang="en-GB" sz="2000" dirty="0"/>
              <a:t> ac </a:t>
            </a:r>
            <a:r>
              <a:rPr lang="en-GB" sz="2000" dirty="0" err="1"/>
              <a:t>i</a:t>
            </a:r>
            <a:r>
              <a:rPr lang="en-GB" sz="2000" dirty="0"/>
              <a:t> </a:t>
            </a:r>
            <a:r>
              <a:rPr lang="en-GB" sz="2000" dirty="0" err="1"/>
              <a:t>hwyluso</a:t>
            </a:r>
            <a:r>
              <a:rPr lang="en-GB" sz="2000" dirty="0"/>
              <a:t> </a:t>
            </a:r>
            <a:r>
              <a:rPr lang="en-GB" sz="2000" dirty="0" err="1"/>
              <a:t>adolygiad</a:t>
            </a:r>
            <a:r>
              <a:rPr lang="en-GB" sz="2000" dirty="0"/>
              <a:t> </a:t>
            </a:r>
            <a:r>
              <a:rPr lang="en-GB" sz="2000" dirty="0" err="1"/>
              <a:t>ymarfer</a:t>
            </a:r>
            <a:r>
              <a:rPr lang="en-GB" sz="2000" dirty="0"/>
              <a:t>. </a:t>
            </a:r>
          </a:p>
          <a:p>
            <a:pPr marL="285750" indent="-285750">
              <a:buFont typeface="Arial" panose="020B0604020202020204" pitchFamily="34" charset="0"/>
              <a:buChar char="•"/>
            </a:pPr>
            <a:r>
              <a:rPr lang="en-GB" sz="2000" dirty="0" err="1"/>
              <a:t>cefnogi</a:t>
            </a:r>
            <a:r>
              <a:rPr lang="en-GB" sz="2000" dirty="0"/>
              <a:t> </a:t>
            </a:r>
            <a:r>
              <a:rPr lang="en-GB" sz="2000" dirty="0" err="1"/>
              <a:t>athrawon</a:t>
            </a:r>
            <a:r>
              <a:rPr lang="en-GB" sz="2000" dirty="0"/>
              <a:t> </a:t>
            </a:r>
            <a:r>
              <a:rPr lang="en-GB" sz="2000" dirty="0" err="1"/>
              <a:t>drwy</a:t>
            </a:r>
            <a:r>
              <a:rPr lang="en-GB" sz="2000" dirty="0"/>
              <a:t> </a:t>
            </a:r>
            <a:r>
              <a:rPr lang="en-GB" sz="2000" b="1" dirty="0" err="1"/>
              <a:t>ddarparu</a:t>
            </a:r>
            <a:r>
              <a:rPr lang="en-GB" sz="2000" b="1" dirty="0"/>
              <a:t> a </a:t>
            </a:r>
            <a:r>
              <a:rPr lang="en-GB" sz="2000" b="1" dirty="0" err="1"/>
              <a:t>threfnu</a:t>
            </a:r>
            <a:r>
              <a:rPr lang="en-GB" sz="2000" b="1" dirty="0"/>
              <a:t> </a:t>
            </a:r>
            <a:r>
              <a:rPr lang="en-GB" sz="2000" b="1" dirty="0" err="1"/>
              <a:t>rhaglenni</a:t>
            </a:r>
            <a:r>
              <a:rPr lang="en-GB" sz="2000" b="1" dirty="0"/>
              <a:t> </a:t>
            </a:r>
            <a:r>
              <a:rPr lang="en-GB" sz="2000" b="1" dirty="0" err="1"/>
              <a:t>dysgu</a:t>
            </a:r>
            <a:r>
              <a:rPr lang="en-GB" sz="2000" b="1" dirty="0"/>
              <a:t> </a:t>
            </a:r>
            <a:r>
              <a:rPr lang="en-GB" sz="2000" b="1" dirty="0" err="1"/>
              <a:t>proffesiynol</a:t>
            </a:r>
            <a:r>
              <a:rPr lang="en-GB" sz="2000" b="1" dirty="0"/>
              <a:t> </a:t>
            </a:r>
            <a:r>
              <a:rPr lang="en-GB" sz="2000" dirty="0" err="1"/>
              <a:t>i</a:t>
            </a:r>
            <a:r>
              <a:rPr lang="en-GB" sz="2000" dirty="0"/>
              <a:t> </a:t>
            </a:r>
            <a:r>
              <a:rPr lang="en-GB" sz="2000" dirty="0" err="1"/>
              <a:t>gefnogi</a:t>
            </a:r>
            <a:r>
              <a:rPr lang="en-GB" sz="2000" dirty="0"/>
              <a:t> </a:t>
            </a:r>
            <a:r>
              <a:rPr lang="en-GB" sz="2000" dirty="0" err="1"/>
              <a:t>unigolion</a:t>
            </a:r>
            <a:r>
              <a:rPr lang="en-GB" sz="2000" dirty="0"/>
              <a:t> </a:t>
            </a:r>
            <a:r>
              <a:rPr lang="en-GB" sz="2000" dirty="0" err="1"/>
              <a:t>ar</a:t>
            </a:r>
            <a:r>
              <a:rPr lang="en-GB" sz="2000" dirty="0"/>
              <a:t> </a:t>
            </a:r>
            <a:r>
              <a:rPr lang="en-GB" sz="2000" dirty="0" err="1"/>
              <a:t>eu</a:t>
            </a:r>
            <a:r>
              <a:rPr lang="en-GB" sz="2000" dirty="0"/>
              <a:t> </a:t>
            </a:r>
            <a:r>
              <a:rPr lang="en-GB" sz="2000" dirty="0" err="1"/>
              <a:t>taith</a:t>
            </a:r>
            <a:r>
              <a:rPr lang="en-GB" sz="2000" dirty="0"/>
              <a:t> </a:t>
            </a:r>
            <a:r>
              <a:rPr lang="en-GB" sz="2000" dirty="0" err="1"/>
              <a:t>arweinyddol</a:t>
            </a:r>
            <a:r>
              <a:rPr lang="en-GB" sz="2000" dirty="0"/>
              <a:t> </a:t>
            </a:r>
            <a:r>
              <a:rPr lang="en-GB" sz="2000" dirty="0" err="1"/>
              <a:t>wrth</a:t>
            </a:r>
            <a:r>
              <a:rPr lang="en-GB" sz="2000" dirty="0"/>
              <a:t> </a:t>
            </a:r>
            <a:r>
              <a:rPr lang="en-GB" sz="2000" dirty="0" err="1"/>
              <a:t>iddynt</a:t>
            </a:r>
            <a:r>
              <a:rPr lang="en-GB" sz="2000" dirty="0"/>
              <a:t> </a:t>
            </a:r>
            <a:r>
              <a:rPr lang="en-GB" sz="2000" dirty="0" err="1"/>
              <a:t>adeiladu</a:t>
            </a:r>
            <a:r>
              <a:rPr lang="en-GB" sz="2000" dirty="0"/>
              <a:t> </a:t>
            </a:r>
            <a:r>
              <a:rPr lang="en-GB" sz="2000" dirty="0" err="1"/>
              <a:t>arbenigedd</a:t>
            </a:r>
            <a:r>
              <a:rPr lang="en-GB" sz="2000" dirty="0"/>
              <a:t> a </a:t>
            </a:r>
            <a:r>
              <a:rPr lang="en-GB" sz="2000" dirty="0" err="1"/>
              <a:t>chymhwysedd</a:t>
            </a:r>
            <a:r>
              <a:rPr lang="en-GB" sz="2000" dirty="0"/>
              <a:t> </a:t>
            </a:r>
            <a:r>
              <a:rPr lang="en-GB" sz="2000" dirty="0" err="1"/>
              <a:t>ble</a:t>
            </a:r>
            <a:r>
              <a:rPr lang="en-GB" sz="2000" dirty="0"/>
              <a:t> a phan </a:t>
            </a:r>
            <a:r>
              <a:rPr lang="en-GB" sz="2000" dirty="0" err="1"/>
              <a:t>fydd</a:t>
            </a:r>
            <a:r>
              <a:rPr lang="en-GB" sz="2000" dirty="0"/>
              <a:t> </a:t>
            </a:r>
            <a:r>
              <a:rPr lang="en-GB" sz="2000" dirty="0" err="1"/>
              <a:t>ei</a:t>
            </a:r>
            <a:r>
              <a:rPr lang="en-GB" sz="2000" dirty="0"/>
              <a:t> </a:t>
            </a:r>
            <a:r>
              <a:rPr lang="en-GB" sz="2000" dirty="0" err="1"/>
              <a:t>angen</a:t>
            </a:r>
            <a:r>
              <a:rPr lang="en-GB" sz="2000" dirty="0"/>
              <a:t> </a:t>
            </a:r>
            <a:r>
              <a:rPr lang="en-GB" sz="2000" dirty="0" err="1"/>
              <a:t>gan</a:t>
            </a:r>
            <a:r>
              <a:rPr lang="en-GB" sz="2000" dirty="0"/>
              <a:t> </a:t>
            </a:r>
            <a:r>
              <a:rPr lang="en-GB" sz="2000" dirty="0" err="1"/>
              <a:t>ysgolion</a:t>
            </a:r>
            <a:r>
              <a:rPr lang="en-GB" sz="2000" dirty="0"/>
              <a:t> </a:t>
            </a:r>
            <a:r>
              <a:rPr lang="en-GB" sz="2000" dirty="0" err="1"/>
              <a:t>ar</a:t>
            </a:r>
            <a:r>
              <a:rPr lang="en-GB" sz="2000" dirty="0"/>
              <a:t> draws y </a:t>
            </a:r>
            <a:r>
              <a:rPr lang="en-GB" sz="2000" dirty="0" err="1"/>
              <a:t>rhanbarth</a:t>
            </a:r>
            <a:r>
              <a:rPr lang="en-GB" sz="2000" dirty="0"/>
              <a:t>.  </a:t>
            </a:r>
          </a:p>
          <a:p>
            <a:pPr marL="285750" indent="-285750">
              <a:buFont typeface="Arial" panose="020B0604020202020204" pitchFamily="34" charset="0"/>
              <a:buChar char="•"/>
            </a:pPr>
            <a:r>
              <a:rPr lang="en-GB" sz="2000" dirty="0" err="1"/>
              <a:t>neilltuo</a:t>
            </a:r>
            <a:r>
              <a:rPr lang="en-GB" sz="2000" dirty="0"/>
              <a:t> </a:t>
            </a:r>
            <a:r>
              <a:rPr lang="en-GB" sz="2000" b="1" dirty="0" err="1"/>
              <a:t>Ymgynghorydd</a:t>
            </a:r>
            <a:r>
              <a:rPr lang="en-GB" sz="2000" b="1" dirty="0"/>
              <a:t> Her </a:t>
            </a:r>
            <a:r>
              <a:rPr lang="en-GB" sz="2000" dirty="0" err="1"/>
              <a:t>i</a:t>
            </a:r>
            <a:r>
              <a:rPr lang="en-GB" sz="2000" dirty="0"/>
              <a:t> bob </a:t>
            </a:r>
            <a:r>
              <a:rPr lang="en-GB" sz="2000" dirty="0" err="1"/>
              <a:t>ysgol</a:t>
            </a:r>
            <a:r>
              <a:rPr lang="en-GB" sz="2000" dirty="0"/>
              <a:t> </a:t>
            </a:r>
            <a:r>
              <a:rPr lang="en-GB" sz="2000" dirty="0" err="1"/>
              <a:t>ynghyd</a:t>
            </a:r>
            <a:r>
              <a:rPr lang="en-GB" sz="2000" dirty="0"/>
              <a:t> â </a:t>
            </a:r>
            <a:r>
              <a:rPr lang="en-GB" sz="2000" dirty="0" err="1"/>
              <a:t>thîm</a:t>
            </a:r>
            <a:r>
              <a:rPr lang="en-GB" sz="2000" dirty="0"/>
              <a:t> o staff </a:t>
            </a:r>
            <a:r>
              <a:rPr lang="en-GB" sz="2000" dirty="0" err="1"/>
              <a:t>ymgynghorol</a:t>
            </a:r>
            <a:r>
              <a:rPr lang="en-GB" sz="2000" dirty="0"/>
              <a:t>  </a:t>
            </a:r>
            <a:r>
              <a:rPr lang="en-GB" sz="2000" dirty="0" err="1"/>
              <a:t>sydd</a:t>
            </a:r>
            <a:r>
              <a:rPr lang="en-GB" sz="2000" dirty="0"/>
              <a:t> </a:t>
            </a:r>
            <a:r>
              <a:rPr lang="en-GB" sz="2000" dirty="0" err="1"/>
              <a:t>wedi</a:t>
            </a:r>
            <a:r>
              <a:rPr lang="en-GB" sz="2000" dirty="0"/>
              <a:t> </a:t>
            </a:r>
            <a:r>
              <a:rPr lang="en-GB" sz="2000" dirty="0" err="1"/>
              <a:t>eu</a:t>
            </a:r>
            <a:r>
              <a:rPr lang="en-GB" sz="2000" dirty="0"/>
              <a:t> </a:t>
            </a:r>
            <a:r>
              <a:rPr lang="en-GB" sz="2000" dirty="0" err="1"/>
              <a:t>dethol</a:t>
            </a:r>
            <a:r>
              <a:rPr lang="en-GB" sz="2000" dirty="0"/>
              <a:t> </a:t>
            </a:r>
            <a:r>
              <a:rPr lang="en-GB" sz="2000" dirty="0" err="1"/>
              <a:t>yn</a:t>
            </a:r>
            <a:r>
              <a:rPr lang="en-GB" sz="2000" dirty="0"/>
              <a:t> </a:t>
            </a:r>
            <a:r>
              <a:rPr lang="en-GB" sz="2000" dirty="0" err="1"/>
              <a:t>ofalus</a:t>
            </a:r>
            <a:r>
              <a:rPr lang="en-GB" sz="2000" dirty="0"/>
              <a:t> </a:t>
            </a:r>
            <a:r>
              <a:rPr lang="en-GB" sz="2000" dirty="0" err="1"/>
              <a:t>i</a:t>
            </a:r>
            <a:r>
              <a:rPr lang="en-GB" sz="2000" dirty="0"/>
              <a:t> </a:t>
            </a:r>
            <a:r>
              <a:rPr lang="en-GB" sz="2000" dirty="0" err="1"/>
              <a:t>sicrhau</a:t>
            </a:r>
            <a:r>
              <a:rPr lang="en-GB" sz="2000" dirty="0"/>
              <a:t> bod </a:t>
            </a:r>
            <a:r>
              <a:rPr lang="en-GB" sz="2000" dirty="0" err="1"/>
              <a:t>ysgolion</a:t>
            </a:r>
            <a:r>
              <a:rPr lang="en-GB" sz="2000" dirty="0"/>
              <a:t> </a:t>
            </a:r>
            <a:r>
              <a:rPr lang="en-GB" sz="2000" dirty="0" err="1"/>
              <a:t>yn</a:t>
            </a:r>
            <a:r>
              <a:rPr lang="en-GB" sz="2000" dirty="0"/>
              <a:t> </a:t>
            </a:r>
            <a:r>
              <a:rPr lang="en-GB" sz="2000" dirty="0" err="1"/>
              <a:t>cael</a:t>
            </a:r>
            <a:r>
              <a:rPr lang="en-GB" sz="2000" dirty="0"/>
              <a:t> </a:t>
            </a:r>
            <a:r>
              <a:rPr lang="en-GB" sz="2000" dirty="0" err="1"/>
              <a:t>mynediad</a:t>
            </a:r>
            <a:r>
              <a:rPr lang="en-GB" sz="2000" dirty="0"/>
              <a:t> at y </a:t>
            </a:r>
            <a:r>
              <a:rPr lang="en-GB" sz="2000" dirty="0" err="1"/>
              <a:t>canllawiau</a:t>
            </a:r>
            <a:r>
              <a:rPr lang="en-GB" sz="2000" dirty="0"/>
              <a:t> ac </a:t>
            </a:r>
            <a:r>
              <a:rPr lang="en-GB" sz="2000" dirty="0" err="1"/>
              <a:t>adnoddau</a:t>
            </a:r>
            <a:r>
              <a:rPr lang="en-GB" sz="2000" dirty="0"/>
              <a:t> </a:t>
            </a:r>
            <a:r>
              <a:rPr lang="en-GB" sz="2000" dirty="0" err="1"/>
              <a:t>diweddaraf</a:t>
            </a:r>
            <a:r>
              <a:rPr lang="en-GB" sz="2000" dirty="0"/>
              <a:t> a, </a:t>
            </a:r>
            <a:r>
              <a:rPr lang="en-GB" sz="2000" dirty="0" err="1"/>
              <a:t>lle</a:t>
            </a:r>
            <a:r>
              <a:rPr lang="en-GB" sz="2000" dirty="0"/>
              <a:t> </a:t>
            </a:r>
            <a:r>
              <a:rPr lang="en-GB" sz="2000" dirty="0" err="1"/>
              <a:t>bo’n</a:t>
            </a:r>
            <a:r>
              <a:rPr lang="en-GB" sz="2000" dirty="0"/>
              <a:t> </a:t>
            </a:r>
            <a:r>
              <a:rPr lang="en-GB" sz="2000" dirty="0" err="1"/>
              <a:t>briodol</a:t>
            </a:r>
            <a:r>
              <a:rPr lang="en-GB" sz="2000" dirty="0"/>
              <a:t>, </a:t>
            </a:r>
            <a:r>
              <a:rPr lang="en-GB" sz="2000" dirty="0" err="1"/>
              <a:t>dderbyn</a:t>
            </a:r>
            <a:r>
              <a:rPr lang="en-GB" sz="2000" dirty="0"/>
              <a:t> y </a:t>
            </a:r>
            <a:r>
              <a:rPr lang="en-GB" sz="2000" dirty="0" err="1"/>
              <a:t>gefnogaeth</a:t>
            </a:r>
            <a:r>
              <a:rPr lang="en-GB" sz="2000" dirty="0"/>
              <a:t> </a:t>
            </a:r>
            <a:r>
              <a:rPr lang="en-GB" sz="2000" dirty="0" err="1"/>
              <a:t>sydd</a:t>
            </a:r>
            <a:r>
              <a:rPr lang="en-GB" sz="2000" dirty="0"/>
              <a:t> </a:t>
            </a:r>
            <a:r>
              <a:rPr lang="en-GB" sz="2000" dirty="0" err="1"/>
              <a:t>angen</a:t>
            </a:r>
            <a:r>
              <a:rPr lang="en-GB" sz="2000" dirty="0"/>
              <a:t> </a:t>
            </a:r>
            <a:r>
              <a:rPr lang="en-GB" sz="2000" dirty="0" err="1"/>
              <a:t>arnynt</a:t>
            </a:r>
            <a:r>
              <a:rPr lang="en-GB" sz="2000" dirty="0"/>
              <a:t> </a:t>
            </a:r>
            <a:r>
              <a:rPr lang="en-GB" sz="2000" dirty="0" err="1"/>
              <a:t>i</a:t>
            </a:r>
            <a:r>
              <a:rPr lang="en-GB" sz="2000" dirty="0"/>
              <a:t> </a:t>
            </a:r>
            <a:r>
              <a:rPr lang="en-GB" sz="2000" dirty="0" err="1"/>
              <a:t>wella</a:t>
            </a:r>
            <a:r>
              <a:rPr lang="en-GB" sz="2000" dirty="0"/>
              <a:t>. O </a:t>
            </a:r>
            <a:r>
              <a:rPr lang="en-GB" sz="2000" dirty="0" err="1"/>
              <a:t>ganlyniad</a:t>
            </a:r>
            <a:r>
              <a:rPr lang="en-GB" sz="2000" dirty="0"/>
              <a:t>, </a:t>
            </a:r>
            <a:r>
              <a:rPr lang="en-GB" sz="2000" dirty="0" err="1"/>
              <a:t>mae</a:t>
            </a:r>
            <a:r>
              <a:rPr lang="en-GB" sz="2000" dirty="0"/>
              <a:t> </a:t>
            </a:r>
            <a:r>
              <a:rPr lang="en-GB" sz="2000" dirty="0" err="1"/>
              <a:t>gan</a:t>
            </a:r>
            <a:r>
              <a:rPr lang="en-GB" sz="2000" dirty="0"/>
              <a:t> </a:t>
            </a:r>
            <a:r>
              <a:rPr lang="en-GB" sz="2000" dirty="0" err="1"/>
              <a:t>ddisgyblion</a:t>
            </a:r>
            <a:r>
              <a:rPr lang="en-GB" sz="2000" dirty="0"/>
              <a:t> </a:t>
            </a:r>
            <a:r>
              <a:rPr lang="en-GB" sz="2000" dirty="0" err="1"/>
              <a:t>fynediad</a:t>
            </a:r>
            <a:r>
              <a:rPr lang="en-GB" sz="2000" dirty="0"/>
              <a:t> at </a:t>
            </a:r>
            <a:r>
              <a:rPr lang="en-GB" sz="2000" dirty="0" err="1"/>
              <a:t>brofiadau</a:t>
            </a:r>
            <a:r>
              <a:rPr lang="en-GB" sz="2000" dirty="0"/>
              <a:t> </a:t>
            </a:r>
            <a:r>
              <a:rPr lang="en-GB" sz="2000" dirty="0" err="1"/>
              <a:t>dysgu</a:t>
            </a:r>
            <a:r>
              <a:rPr lang="en-GB" sz="2000" dirty="0"/>
              <a:t> o </a:t>
            </a:r>
            <a:r>
              <a:rPr lang="en-GB" sz="2000" dirty="0" err="1"/>
              <a:t>ansawdd</a:t>
            </a:r>
            <a:r>
              <a:rPr lang="en-GB" sz="2000" dirty="0"/>
              <a:t> </a:t>
            </a:r>
            <a:r>
              <a:rPr lang="en-GB" sz="2000" dirty="0" err="1"/>
              <a:t>uchel</a:t>
            </a:r>
            <a:r>
              <a:rPr lang="en-GB" sz="2000" dirty="0"/>
              <a:t> </a:t>
            </a:r>
            <a:r>
              <a:rPr lang="en-GB" sz="2000" dirty="0" err="1"/>
              <a:t>mewn</a:t>
            </a:r>
            <a:r>
              <a:rPr lang="en-GB" sz="2000" dirty="0"/>
              <a:t> </a:t>
            </a:r>
            <a:r>
              <a:rPr lang="en-GB" sz="2000" dirty="0" err="1"/>
              <a:t>amgylchedd</a:t>
            </a:r>
            <a:r>
              <a:rPr lang="en-GB" sz="2000" dirty="0"/>
              <a:t> </a:t>
            </a:r>
            <a:r>
              <a:rPr lang="en-GB" sz="2000" dirty="0" err="1"/>
              <a:t>hapus</a:t>
            </a:r>
            <a:r>
              <a:rPr lang="en-GB" sz="2000" dirty="0"/>
              <a:t> a </a:t>
            </a:r>
            <a:r>
              <a:rPr lang="en-GB" sz="2000" dirty="0" err="1"/>
              <a:t>diogel</a:t>
            </a:r>
            <a:r>
              <a:rPr lang="en-GB" sz="2000" dirty="0"/>
              <a:t>. </a:t>
            </a:r>
          </a:p>
          <a:p>
            <a:pPr marL="285750" indent="-285750">
              <a:buFont typeface="Arial" panose="020B0604020202020204" pitchFamily="34" charset="0"/>
              <a:buChar char="•"/>
            </a:pPr>
            <a:r>
              <a:rPr lang="en-GB" sz="2000" dirty="0" err="1"/>
              <a:t>darparu</a:t>
            </a:r>
            <a:r>
              <a:rPr lang="en-GB" sz="2000" dirty="0"/>
              <a:t> </a:t>
            </a:r>
            <a:r>
              <a:rPr lang="en-GB" sz="2000" dirty="0" err="1"/>
              <a:t>tîm</a:t>
            </a:r>
            <a:r>
              <a:rPr lang="en-GB" sz="2000" dirty="0"/>
              <a:t> o </a:t>
            </a:r>
            <a:r>
              <a:rPr lang="en-GB" sz="2000" b="1" dirty="0"/>
              <a:t>‘</a:t>
            </a:r>
            <a:r>
              <a:rPr lang="en-GB" sz="2000" b="1" dirty="0" err="1"/>
              <a:t>Arweinwyr</a:t>
            </a:r>
            <a:r>
              <a:rPr lang="en-GB" sz="2000" b="1" dirty="0"/>
              <a:t> </a:t>
            </a:r>
            <a:r>
              <a:rPr lang="en-GB" sz="2000" b="1" dirty="0" err="1"/>
              <a:t>Dysgu</a:t>
            </a:r>
            <a:r>
              <a:rPr lang="en-GB" sz="2000" b="1" dirty="0"/>
              <a:t>’ </a:t>
            </a:r>
            <a:r>
              <a:rPr lang="en-GB" sz="2000" dirty="0" err="1"/>
              <a:t>er</a:t>
            </a:r>
            <a:r>
              <a:rPr lang="en-GB" sz="2000" dirty="0"/>
              <a:t> </a:t>
            </a:r>
            <a:r>
              <a:rPr lang="en-GB" sz="2000" dirty="0" err="1"/>
              <a:t>mwyn</a:t>
            </a:r>
            <a:r>
              <a:rPr lang="en-GB" sz="2000" dirty="0"/>
              <a:t> </a:t>
            </a:r>
            <a:r>
              <a:rPr lang="en-GB" sz="2000" dirty="0" err="1"/>
              <a:t>cefnogi’r</a:t>
            </a:r>
            <a:r>
              <a:rPr lang="en-GB" sz="2000" dirty="0"/>
              <a:t> </a:t>
            </a:r>
            <a:r>
              <a:rPr lang="en-GB" sz="2000" dirty="0" err="1"/>
              <a:t>gwaith</a:t>
            </a:r>
            <a:r>
              <a:rPr lang="en-GB" sz="2000" dirty="0"/>
              <a:t> </a:t>
            </a:r>
            <a:r>
              <a:rPr lang="en-GB" sz="2000" dirty="0" err="1"/>
              <a:t>hwn</a:t>
            </a:r>
            <a:r>
              <a:rPr lang="en-GB" sz="2000" dirty="0"/>
              <a:t> </a:t>
            </a:r>
            <a:r>
              <a:rPr lang="en-GB" sz="2000" dirty="0" err="1"/>
              <a:t>mewn</a:t>
            </a:r>
            <a:r>
              <a:rPr lang="en-GB" sz="2000" dirty="0"/>
              <a:t> </a:t>
            </a:r>
            <a:r>
              <a:rPr lang="en-GB" sz="2000" dirty="0" err="1"/>
              <a:t>ffordd</a:t>
            </a:r>
            <a:r>
              <a:rPr lang="en-GB" sz="2000" dirty="0"/>
              <a:t> </a:t>
            </a:r>
            <a:r>
              <a:rPr lang="en-GB" sz="2000" dirty="0" err="1"/>
              <a:t>weithredol</a:t>
            </a:r>
            <a:r>
              <a:rPr lang="en-GB" sz="2000" dirty="0"/>
              <a:t> </a:t>
            </a:r>
            <a:r>
              <a:rPr lang="en-GB" sz="2000" dirty="0" err="1"/>
              <a:t>iawn</a:t>
            </a:r>
            <a:r>
              <a:rPr lang="en-GB" sz="2000" dirty="0"/>
              <a:t> </a:t>
            </a:r>
            <a:r>
              <a:rPr lang="en-GB" sz="2000" dirty="0" err="1"/>
              <a:t>er</a:t>
            </a:r>
            <a:r>
              <a:rPr lang="en-GB" sz="2000" dirty="0"/>
              <a:t> </a:t>
            </a:r>
            <a:r>
              <a:rPr lang="en-GB" sz="2000" dirty="0" err="1"/>
              <a:t>mwyn</a:t>
            </a:r>
            <a:r>
              <a:rPr lang="en-GB" sz="2000" dirty="0"/>
              <a:t> </a:t>
            </a:r>
            <a:r>
              <a:rPr lang="en-GB" sz="2000" dirty="0" err="1"/>
              <a:t>sicrhau</a:t>
            </a:r>
            <a:r>
              <a:rPr lang="en-GB" sz="2000" dirty="0"/>
              <a:t> bod y </a:t>
            </a:r>
            <a:r>
              <a:rPr lang="en-GB" sz="2000" dirty="0" err="1"/>
              <a:t>ddarpariaeth</a:t>
            </a:r>
            <a:r>
              <a:rPr lang="en-GB" sz="2000" dirty="0"/>
              <a:t> </a:t>
            </a:r>
            <a:r>
              <a:rPr lang="en-GB" sz="2000" dirty="0" err="1"/>
              <a:t>orau</a:t>
            </a:r>
            <a:r>
              <a:rPr lang="en-GB" sz="2000" dirty="0"/>
              <a:t> </a:t>
            </a:r>
            <a:r>
              <a:rPr lang="en-GB" sz="2000" dirty="0" err="1"/>
              <a:t>ar</a:t>
            </a:r>
            <a:r>
              <a:rPr lang="en-GB" sz="2000" dirty="0"/>
              <a:t> </a:t>
            </a:r>
            <a:r>
              <a:rPr lang="en-GB" sz="2000" dirty="0" err="1"/>
              <a:t>gyfer</a:t>
            </a:r>
            <a:r>
              <a:rPr lang="en-GB" sz="2000" dirty="0"/>
              <a:t> </a:t>
            </a:r>
            <a:r>
              <a:rPr lang="en-GB" sz="2000" dirty="0" err="1"/>
              <a:t>datblygu</a:t>
            </a:r>
            <a:r>
              <a:rPr lang="en-GB" sz="2000" dirty="0"/>
              <a:t> </a:t>
            </a:r>
            <a:r>
              <a:rPr lang="en-GB" sz="2000" dirty="0" err="1"/>
              <a:t>llythrennedd</a:t>
            </a:r>
            <a:r>
              <a:rPr lang="en-GB" sz="2000" dirty="0"/>
              <a:t>, </a:t>
            </a:r>
            <a:r>
              <a:rPr lang="en-GB" sz="2000" dirty="0" err="1"/>
              <a:t>rhifedd</a:t>
            </a:r>
            <a:r>
              <a:rPr lang="en-GB" sz="2000" dirty="0"/>
              <a:t>, </a:t>
            </a:r>
            <a:r>
              <a:rPr lang="en-GB" sz="2000" dirty="0" err="1"/>
              <a:t>cymhwysedd</a:t>
            </a:r>
            <a:r>
              <a:rPr lang="en-GB" sz="2000" dirty="0"/>
              <a:t> </a:t>
            </a:r>
            <a:r>
              <a:rPr lang="en-GB" sz="2000" dirty="0" err="1"/>
              <a:t>digidol</a:t>
            </a:r>
            <a:r>
              <a:rPr lang="en-GB" sz="2000" dirty="0"/>
              <a:t> ac </a:t>
            </a:r>
            <a:r>
              <a:rPr lang="en-GB" sz="2000" dirty="0" err="1"/>
              <a:t>arfer</a:t>
            </a:r>
            <a:r>
              <a:rPr lang="en-GB" sz="2000" dirty="0"/>
              <a:t> da </a:t>
            </a:r>
            <a:r>
              <a:rPr lang="en-GB" sz="2000" dirty="0" err="1"/>
              <a:t>mewn</a:t>
            </a:r>
            <a:r>
              <a:rPr lang="en-GB" sz="2000" dirty="0"/>
              <a:t> </a:t>
            </a:r>
            <a:r>
              <a:rPr lang="en-GB" sz="2000" dirty="0" err="1"/>
              <a:t>pynciau</a:t>
            </a:r>
            <a:r>
              <a:rPr lang="en-GB" sz="2000" dirty="0"/>
              <a:t> </a:t>
            </a:r>
            <a:r>
              <a:rPr lang="en-GB" sz="2000" dirty="0" err="1"/>
              <a:t>penodol</a:t>
            </a:r>
            <a:r>
              <a:rPr lang="en-GB" sz="2000" dirty="0"/>
              <a:t> </a:t>
            </a:r>
            <a:r>
              <a:rPr lang="en-GB" sz="2000" dirty="0" err="1"/>
              <a:t>yn</a:t>
            </a:r>
            <a:r>
              <a:rPr lang="en-GB" sz="2000" dirty="0"/>
              <a:t> </a:t>
            </a:r>
            <a:r>
              <a:rPr lang="en-GB" sz="2000" dirty="0" err="1"/>
              <a:t>cael</a:t>
            </a:r>
            <a:r>
              <a:rPr lang="en-GB" sz="2000" dirty="0"/>
              <a:t> </a:t>
            </a:r>
            <a:r>
              <a:rPr lang="en-GB" sz="2000" dirty="0" err="1"/>
              <a:t>ei</a:t>
            </a:r>
            <a:r>
              <a:rPr lang="en-GB" sz="2000" dirty="0"/>
              <a:t> </a:t>
            </a:r>
            <a:r>
              <a:rPr lang="en-GB" sz="2000" dirty="0" err="1"/>
              <a:t>rhannu</a:t>
            </a:r>
            <a:r>
              <a:rPr lang="en-GB" sz="2000" dirty="0"/>
              <a:t> </a:t>
            </a:r>
            <a:r>
              <a:rPr lang="en-GB" sz="2000" dirty="0" err="1"/>
              <a:t>ar</a:t>
            </a:r>
            <a:r>
              <a:rPr lang="en-GB" sz="2000" dirty="0"/>
              <a:t> draws </a:t>
            </a:r>
            <a:r>
              <a:rPr lang="en-GB" sz="2000" dirty="0" err="1"/>
              <a:t>ysgolion</a:t>
            </a:r>
            <a:r>
              <a:rPr lang="en-GB" sz="2000" dirty="0"/>
              <a:t>.</a:t>
            </a:r>
          </a:p>
        </p:txBody>
      </p:sp>
      <p:sp>
        <p:nvSpPr>
          <p:cNvPr id="5" name="Rectangle 4"/>
          <p:cNvSpPr/>
          <p:nvPr/>
        </p:nvSpPr>
        <p:spPr>
          <a:xfrm>
            <a:off x="1896533" y="309093"/>
            <a:ext cx="6936964" cy="584775"/>
          </a:xfrm>
          <a:prstGeom prst="rect">
            <a:avLst/>
          </a:prstGeom>
        </p:spPr>
        <p:txBody>
          <a:bodyPr wrap="none">
            <a:spAutoFit/>
          </a:bodyPr>
          <a:lstStyle/>
          <a:p>
            <a:r>
              <a:rPr lang="en-GB" sz="3200" dirty="0" err="1"/>
              <a:t>Sut</a:t>
            </a:r>
            <a:r>
              <a:rPr lang="en-GB" sz="3200" dirty="0"/>
              <a:t> </a:t>
            </a:r>
            <a:r>
              <a:rPr lang="en-GB" sz="3200" dirty="0" err="1"/>
              <a:t>mae</a:t>
            </a:r>
            <a:r>
              <a:rPr lang="en-GB" sz="3200" dirty="0"/>
              <a:t> </a:t>
            </a:r>
            <a:r>
              <a:rPr lang="en-GB" sz="3200" dirty="0" err="1"/>
              <a:t>ysgolion</a:t>
            </a:r>
            <a:r>
              <a:rPr lang="en-GB" sz="3200" dirty="0"/>
              <a:t> </a:t>
            </a:r>
            <a:r>
              <a:rPr lang="en-GB" sz="3200" dirty="0" err="1"/>
              <a:t>yn</a:t>
            </a:r>
            <a:r>
              <a:rPr lang="en-GB" sz="3200" dirty="0"/>
              <a:t> </a:t>
            </a:r>
            <a:r>
              <a:rPr lang="en-GB" sz="3200" dirty="0" err="1"/>
              <a:t>derbyn</a:t>
            </a:r>
            <a:r>
              <a:rPr lang="en-GB" sz="3200" dirty="0"/>
              <a:t> </a:t>
            </a:r>
            <a:r>
              <a:rPr lang="en-GB" sz="3200" dirty="0" err="1"/>
              <a:t>cefnogaeth</a:t>
            </a:r>
            <a:r>
              <a:rPr lang="en-GB" sz="3200" dirty="0"/>
              <a:t>?</a:t>
            </a:r>
          </a:p>
        </p:txBody>
      </p:sp>
      <p:sp>
        <p:nvSpPr>
          <p:cNvPr id="6" name="Rectangle 5"/>
          <p:cNvSpPr/>
          <p:nvPr/>
        </p:nvSpPr>
        <p:spPr>
          <a:xfrm>
            <a:off x="0" y="1043682"/>
            <a:ext cx="9144000" cy="707886"/>
          </a:xfrm>
          <a:prstGeom prst="rect">
            <a:avLst/>
          </a:prstGeom>
        </p:spPr>
        <p:txBody>
          <a:bodyPr wrap="square">
            <a:spAutoFit/>
          </a:bodyPr>
          <a:lstStyle/>
          <a:p>
            <a:r>
              <a:rPr lang="en-GB" sz="2000" dirty="0"/>
              <a:t>Mae </a:t>
            </a:r>
            <a:r>
              <a:rPr lang="en-GB" sz="2000" dirty="0" err="1"/>
              <a:t>ERW</a:t>
            </a:r>
            <a:r>
              <a:rPr lang="en-GB" sz="2000" dirty="0"/>
              <a:t> </a:t>
            </a:r>
            <a:r>
              <a:rPr lang="en-GB" sz="2000" dirty="0" err="1"/>
              <a:t>yn</a:t>
            </a:r>
            <a:r>
              <a:rPr lang="en-GB" sz="2000" dirty="0"/>
              <a:t> </a:t>
            </a:r>
            <a:r>
              <a:rPr lang="en-GB" sz="2000" dirty="0" err="1"/>
              <a:t>defnyddio</a:t>
            </a:r>
            <a:r>
              <a:rPr lang="en-GB" sz="2000" dirty="0"/>
              <a:t> </a:t>
            </a:r>
            <a:r>
              <a:rPr lang="en-GB" sz="2000" dirty="0" err="1"/>
              <a:t>ystod</a:t>
            </a:r>
            <a:r>
              <a:rPr lang="en-GB" sz="2000" dirty="0"/>
              <a:t> </a:t>
            </a:r>
            <a:r>
              <a:rPr lang="en-GB" sz="2000" dirty="0" err="1"/>
              <a:t>eang</a:t>
            </a:r>
            <a:r>
              <a:rPr lang="en-GB" sz="2000" dirty="0"/>
              <a:t> o </a:t>
            </a:r>
            <a:r>
              <a:rPr lang="en-GB" sz="2000" dirty="0" err="1"/>
              <a:t>ddulliau</a:t>
            </a:r>
            <a:r>
              <a:rPr lang="en-GB" sz="2000" dirty="0"/>
              <a:t> </a:t>
            </a:r>
            <a:r>
              <a:rPr lang="en-GB" sz="2000" dirty="0" err="1"/>
              <a:t>hyblyg</a:t>
            </a:r>
            <a:r>
              <a:rPr lang="en-GB" sz="2000" dirty="0"/>
              <a:t> </a:t>
            </a:r>
            <a:r>
              <a:rPr lang="en-GB" sz="2000" dirty="0" err="1"/>
              <a:t>er</a:t>
            </a:r>
            <a:r>
              <a:rPr lang="en-GB" sz="2000" dirty="0"/>
              <a:t> </a:t>
            </a:r>
            <a:r>
              <a:rPr lang="en-GB" sz="2000" dirty="0" err="1"/>
              <a:t>mwyn</a:t>
            </a:r>
            <a:r>
              <a:rPr lang="en-GB" sz="2000" dirty="0"/>
              <a:t> </a:t>
            </a:r>
            <a:r>
              <a:rPr lang="en-GB" sz="2000" dirty="0" err="1"/>
              <a:t>sicrhau</a:t>
            </a:r>
            <a:r>
              <a:rPr lang="en-GB" sz="2000" dirty="0"/>
              <a:t> bod </a:t>
            </a:r>
            <a:r>
              <a:rPr lang="en-GB" sz="2000" dirty="0" err="1"/>
              <a:t>datrysiadau</a:t>
            </a:r>
            <a:r>
              <a:rPr lang="en-GB" sz="2000" dirty="0"/>
              <a:t> </a:t>
            </a:r>
            <a:r>
              <a:rPr lang="en-GB" sz="2000" dirty="0" err="1"/>
              <a:t>pwrpasol</a:t>
            </a:r>
            <a:r>
              <a:rPr lang="en-GB" sz="2000" dirty="0"/>
              <a:t> </a:t>
            </a:r>
            <a:r>
              <a:rPr lang="en-GB" sz="2000" dirty="0" err="1"/>
              <a:t>yn</a:t>
            </a:r>
            <a:r>
              <a:rPr lang="en-GB" sz="2000" dirty="0"/>
              <a:t> </a:t>
            </a:r>
            <a:r>
              <a:rPr lang="en-GB" sz="2000" dirty="0" err="1"/>
              <a:t>cael</a:t>
            </a:r>
            <a:r>
              <a:rPr lang="en-GB" sz="2000" dirty="0"/>
              <a:t> </a:t>
            </a:r>
            <a:r>
              <a:rPr lang="en-GB" sz="2000" dirty="0" err="1"/>
              <a:t>eu</a:t>
            </a:r>
            <a:r>
              <a:rPr lang="en-GB" sz="2000" dirty="0"/>
              <a:t> </a:t>
            </a:r>
            <a:r>
              <a:rPr lang="en-GB" sz="2000" dirty="0" err="1"/>
              <a:t>hyrwyddo</a:t>
            </a:r>
            <a:r>
              <a:rPr lang="en-GB" sz="2000" dirty="0"/>
              <a:t> </a:t>
            </a:r>
            <a:r>
              <a:rPr lang="en-GB" sz="2000" dirty="0" err="1"/>
              <a:t>i</a:t>
            </a:r>
            <a:r>
              <a:rPr lang="en-GB" sz="2000" dirty="0"/>
              <a:t> </a:t>
            </a:r>
            <a:r>
              <a:rPr lang="en-GB" sz="2000" dirty="0" err="1"/>
              <a:t>gefnogi</a:t>
            </a:r>
            <a:r>
              <a:rPr lang="en-GB" sz="2000" dirty="0"/>
              <a:t> </a:t>
            </a:r>
            <a:r>
              <a:rPr lang="en-GB" sz="2000" dirty="0" err="1"/>
              <a:t>ysgolion</a:t>
            </a:r>
            <a:r>
              <a:rPr lang="en-GB" sz="2000" dirty="0"/>
              <a:t> </a:t>
            </a:r>
            <a:r>
              <a:rPr lang="en-GB" sz="2000" dirty="0" err="1"/>
              <a:t>lle</a:t>
            </a:r>
            <a:r>
              <a:rPr lang="en-GB" sz="2000" dirty="0"/>
              <a:t> </a:t>
            </a:r>
            <a:r>
              <a:rPr lang="en-GB" sz="2000" dirty="0" err="1"/>
              <a:t>mae</a:t>
            </a:r>
            <a:r>
              <a:rPr lang="en-GB" sz="2000" dirty="0"/>
              <a:t> </a:t>
            </a:r>
            <a:r>
              <a:rPr lang="en-GB" sz="2000" dirty="0" err="1"/>
              <a:t>eu</a:t>
            </a:r>
            <a:r>
              <a:rPr lang="en-GB" sz="2000" dirty="0"/>
              <a:t> </a:t>
            </a:r>
            <a:r>
              <a:rPr lang="en-GB" sz="2000" dirty="0" err="1"/>
              <a:t>hangen</a:t>
            </a:r>
            <a:r>
              <a:rPr lang="en-GB" sz="2000" dirty="0"/>
              <a:t> </a:t>
            </a:r>
            <a:r>
              <a:rPr lang="en-GB" sz="2000" dirty="0" err="1"/>
              <a:t>fwyaf</a:t>
            </a:r>
            <a:endParaRPr lang="en-GB" sz="2000" dirty="0"/>
          </a:p>
        </p:txBody>
      </p:sp>
    </p:spTree>
    <p:extLst>
      <p:ext uri="{BB962C8B-B14F-4D97-AF65-F5344CB8AC3E}">
        <p14:creationId xmlns:p14="http://schemas.microsoft.com/office/powerpoint/2010/main" val="1501991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07588" y="0"/>
            <a:ext cx="1748519" cy="1178585"/>
          </a:xfrm>
          <a:prstGeom prst="rect">
            <a:avLst/>
          </a:prstGeom>
        </p:spPr>
      </p:pic>
      <p:sp>
        <p:nvSpPr>
          <p:cNvPr id="2" name="Rectangle 1"/>
          <p:cNvSpPr/>
          <p:nvPr/>
        </p:nvSpPr>
        <p:spPr>
          <a:xfrm>
            <a:off x="0" y="1412497"/>
            <a:ext cx="9144000" cy="3888244"/>
          </a:xfrm>
          <a:prstGeom prst="rect">
            <a:avLst/>
          </a:prstGeom>
        </p:spPr>
        <p:txBody>
          <a:bodyPr wrap="square">
            <a:spAutoFit/>
          </a:bodyPr>
          <a:lstStyle/>
          <a:p>
            <a:pPr marL="226695">
              <a:lnSpc>
                <a:spcPct val="115000"/>
              </a:lnSpc>
              <a:spcAft>
                <a:spcPts val="1000"/>
              </a:spcAft>
            </a:pPr>
            <a:r>
              <a:rPr lang="cy-GB" sz="3200" b="1" dirty="0">
                <a:effectLst/>
                <a:latin typeface="Arial" panose="020B0604020202020204" pitchFamily="34" charset="0"/>
                <a:ea typeface="Calibri" panose="020F0502020204030204" pitchFamily="34" charset="0"/>
                <a:cs typeface="Times New Roman" panose="02020603050405020304" pitchFamily="18" charset="0"/>
              </a:rPr>
              <a:t>Beth yw Ymgynghorwyr Her?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226695">
              <a:lnSpc>
                <a:spcPct val="115000"/>
              </a:lnSpc>
              <a:spcAft>
                <a:spcPts val="1000"/>
              </a:spcAft>
            </a:pPr>
            <a:r>
              <a:rPr lang="cy-GB" sz="2400" dirty="0">
                <a:effectLst/>
                <a:latin typeface="Arial" panose="020B0604020202020204" pitchFamily="34" charset="0"/>
                <a:ea typeface="Calibri" panose="020F0502020204030204" pitchFamily="34" charset="0"/>
                <a:cs typeface="Times New Roman" panose="02020603050405020304" pitchFamily="18" charset="0"/>
              </a:rPr>
              <a:t>Yr Ymgynghorwyr Her sydd bennaf gyfrifol am adeiladu cymhwysedd mewn ysgolion a sicrhau bod ganddynt y gallu i yrru a chynnal gwelliannau o ran codi safonau a darparu addysg o’r radd flaenaf. </a:t>
            </a:r>
          </a:p>
          <a:p>
            <a:pPr marL="226695">
              <a:lnSpc>
                <a:spcPct val="115000"/>
              </a:lnSpc>
              <a:spcAft>
                <a:spcPts val="1000"/>
              </a:spcAft>
            </a:pPr>
            <a:r>
              <a:rPr lang="cy-GB" sz="2400" dirty="0">
                <a:effectLst/>
                <a:latin typeface="Arial" panose="020B0604020202020204" pitchFamily="34" charset="0"/>
                <a:ea typeface="Calibri" panose="020F0502020204030204" pitchFamily="34" charset="0"/>
                <a:cs typeface="Times New Roman" panose="02020603050405020304" pitchFamily="18" charset="0"/>
              </a:rPr>
              <a:t>Mae’r Ymgynghorydd Her yn gweithredu er mwyn symbylu newid a chefnogi a herio arweinwyr ysgolion i wella perfformiad a rhoi cymorth sy’n cael effaith gadarnhaol ar ddysgwyr.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08828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515" y="0"/>
            <a:ext cx="1748519" cy="1178585"/>
          </a:xfrm>
          <a:prstGeom prst="rect">
            <a:avLst/>
          </a:prstGeom>
        </p:spPr>
      </p:pic>
      <p:sp>
        <p:nvSpPr>
          <p:cNvPr id="2" name="Rectangle 1"/>
          <p:cNvSpPr/>
          <p:nvPr/>
        </p:nvSpPr>
        <p:spPr>
          <a:xfrm>
            <a:off x="51515" y="1178585"/>
            <a:ext cx="9092485" cy="5678478"/>
          </a:xfrm>
          <a:prstGeom prst="rect">
            <a:avLst/>
          </a:prstGeom>
        </p:spPr>
        <p:txBody>
          <a:bodyPr wrap="square">
            <a:spAutoFit/>
          </a:bodyPr>
          <a:lstStyle/>
          <a:p>
            <a:pPr marL="342900" marR="1245870" lvl="0" indent="-342900">
              <a:lnSpc>
                <a:spcPct val="115000"/>
              </a:lnSpc>
              <a:spcAft>
                <a:spcPts val="0"/>
              </a:spcAft>
              <a:buFont typeface="Arial" panose="020B0604020202020204" pitchFamily="34" charset="0"/>
              <a:buChar char="•"/>
            </a:pPr>
            <a:r>
              <a:rPr lang="en-GB" sz="2000" dirty="0">
                <a:latin typeface="Calibri" panose="020F0502020204030204" pitchFamily="34" charset="0"/>
                <a:ea typeface="Calibri" panose="020F0502020204030204" pitchFamily="34" charset="0"/>
                <a:cs typeface="Times New Roman" panose="02020603050405020304" pitchFamily="18" charset="0"/>
              </a:rPr>
              <a:t>Mae </a:t>
            </a:r>
            <a:r>
              <a:rPr lang="en-GB" sz="2000" dirty="0" err="1">
                <a:latin typeface="Calibri" panose="020F0502020204030204" pitchFamily="34" charset="0"/>
                <a:ea typeface="Calibri" panose="020F0502020204030204" pitchFamily="34" charset="0"/>
                <a:cs typeface="Times New Roman" panose="02020603050405020304" pitchFamily="18" charset="0"/>
              </a:rPr>
              <a:t>ysgolion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atebol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rieni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cymunedau</a:t>
            </a:r>
            <a:r>
              <a:rPr lang="en-GB" sz="2000" dirty="0">
                <a:latin typeface="Calibri" panose="020F0502020204030204" pitchFamily="34" charset="0"/>
                <a:ea typeface="Calibri" panose="020F0502020204030204" pitchFamily="34" charset="0"/>
                <a:cs typeface="Times New Roman" panose="02020603050405020304" pitchFamily="18" charset="0"/>
              </a:rPr>
              <a:t> ac </a:t>
            </a:r>
            <a:r>
              <a:rPr lang="en-GB" sz="2000" dirty="0" err="1">
                <a:latin typeface="Calibri" panose="020F0502020204030204" pitchFamily="34" charset="0"/>
                <a:ea typeface="Calibri" panose="020F0502020204030204" pitchFamily="34" charset="0"/>
                <a:cs typeface="Times New Roman" panose="02020603050405020304" pitchFamily="18" charset="0"/>
              </a:rPr>
              <a:t>awdurdodau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lleol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drwy</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eu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cyrff</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llywodraethol</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342900" marR="1245870" lvl="0" indent="-342900">
              <a:lnSpc>
                <a:spcPct val="115000"/>
              </a:lnSpc>
              <a:spcAft>
                <a:spcPts val="0"/>
              </a:spcAft>
              <a:buFont typeface="Arial" panose="020B0604020202020204" pitchFamily="34" charset="0"/>
              <a:buChar char="•"/>
            </a:pPr>
            <a:r>
              <a:rPr lang="en-GB" sz="2000" dirty="0" err="1">
                <a:latin typeface="Calibri" panose="020F0502020204030204" pitchFamily="34" charset="0"/>
                <a:ea typeface="Calibri" panose="020F0502020204030204" pitchFamily="34" charset="0"/>
                <a:cs typeface="Times New Roman" panose="02020603050405020304" pitchFamily="18" charset="0"/>
              </a:rPr>
              <a:t>Awdurdodau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lleol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sy’n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gyfrifol</a:t>
            </a:r>
            <a:r>
              <a:rPr lang="en-GB" sz="2000" dirty="0">
                <a:latin typeface="Calibri" panose="020F0502020204030204" pitchFamily="34" charset="0"/>
                <a:ea typeface="Calibri" panose="020F0502020204030204" pitchFamily="34" charset="0"/>
                <a:cs typeface="Times New Roman" panose="02020603050405020304" pitchFamily="18" charset="0"/>
              </a:rPr>
              <a:t> am </a:t>
            </a:r>
            <a:r>
              <a:rPr lang="en-GB" sz="2000" dirty="0" err="1">
                <a:latin typeface="Calibri" panose="020F0502020204030204" pitchFamily="34" charset="0"/>
                <a:ea typeface="Calibri" panose="020F0502020204030204" pitchFamily="34" charset="0"/>
                <a:cs typeface="Times New Roman" panose="02020603050405020304" pitchFamily="18" charset="0"/>
              </a:rPr>
              <a:t>berfformiad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ysgolion</a:t>
            </a:r>
            <a:r>
              <a:rPr lang="en-GB" sz="2000" dirty="0">
                <a:latin typeface="Calibri" panose="020F0502020204030204" pitchFamily="34" charset="0"/>
                <a:ea typeface="Calibri" panose="020F0502020204030204" pitchFamily="34" charset="0"/>
                <a:cs typeface="Times New Roman" panose="02020603050405020304" pitchFamily="18" charset="0"/>
              </a:rPr>
              <a:t>;</a:t>
            </a:r>
          </a:p>
          <a:p>
            <a:pPr marL="342900" marR="1245870" lvl="0" indent="-342900">
              <a:lnSpc>
                <a:spcPct val="115000"/>
              </a:lnSpc>
              <a:spcAft>
                <a:spcPts val="0"/>
              </a:spcAft>
              <a:buFont typeface="Arial" panose="020B0604020202020204" pitchFamily="34" charset="0"/>
              <a:buChar char="•"/>
            </a:pPr>
            <a:r>
              <a:rPr lang="en-GB" sz="2000" dirty="0" err="1">
                <a:latin typeface="Calibri" panose="020F0502020204030204" pitchFamily="34" charset="0"/>
                <a:ea typeface="Calibri" panose="020F0502020204030204" pitchFamily="34" charset="0"/>
                <a:cs typeface="Times New Roman" panose="02020603050405020304" pitchFamily="18" charset="0"/>
              </a:rPr>
              <a:t>ERW</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sy’n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darparu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gwasanaethau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gwella</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ysgolion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ar</a:t>
            </a:r>
            <a:r>
              <a:rPr lang="en-GB" sz="2000" dirty="0">
                <a:latin typeface="Calibri" panose="020F0502020204030204" pitchFamily="34" charset="0"/>
                <a:ea typeface="Calibri" panose="020F0502020204030204" pitchFamily="34" charset="0"/>
                <a:cs typeface="Times New Roman" panose="02020603050405020304" pitchFamily="18" charset="0"/>
              </a:rPr>
              <a:t> ran </a:t>
            </a:r>
            <a:r>
              <a:rPr lang="en-GB" sz="2000" dirty="0" err="1">
                <a:latin typeface="Calibri" panose="020F0502020204030204" pitchFamily="34" charset="0"/>
                <a:ea typeface="Calibri" panose="020F0502020204030204" pitchFamily="34" charset="0"/>
                <a:cs typeface="Times New Roman" panose="02020603050405020304" pitchFamily="18" charset="0"/>
              </a:rPr>
              <a:t>awdurdodau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lleol</a:t>
            </a:r>
            <a:r>
              <a:rPr lang="en-GB" sz="2000" dirty="0">
                <a:latin typeface="Calibri" panose="020F0502020204030204" pitchFamily="34" charset="0"/>
                <a:ea typeface="Calibri" panose="020F0502020204030204" pitchFamily="34" charset="0"/>
                <a:cs typeface="Times New Roman" panose="02020603050405020304" pitchFamily="18" charset="0"/>
              </a:rPr>
              <a:t>;</a:t>
            </a:r>
          </a:p>
          <a:p>
            <a:pPr marL="342900" marR="1245870" lvl="0" indent="-342900">
              <a:lnSpc>
                <a:spcPct val="115000"/>
              </a:lnSpc>
              <a:spcAft>
                <a:spcPts val="0"/>
              </a:spcAft>
              <a:buFont typeface="Arial" panose="020B0604020202020204" pitchFamily="34" charset="0"/>
              <a:buChar char="•"/>
            </a:pPr>
            <a:r>
              <a:rPr lang="en-GB" sz="2000" dirty="0" err="1">
                <a:latin typeface="Calibri" panose="020F0502020204030204" pitchFamily="34" charset="0"/>
                <a:ea typeface="Calibri" panose="020F0502020204030204" pitchFamily="34" charset="0"/>
                <a:cs typeface="Times New Roman" panose="02020603050405020304" pitchFamily="18" charset="0"/>
              </a:rPr>
              <a:t>Awdurdodau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lleol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sy’n</a:t>
            </a:r>
            <a:r>
              <a:rPr lang="en-GB" sz="2000" dirty="0">
                <a:latin typeface="Calibri" panose="020F0502020204030204" pitchFamily="34" charset="0"/>
                <a:ea typeface="Calibri" panose="020F0502020204030204" pitchFamily="34" charset="0"/>
                <a:cs typeface="Times New Roman" panose="02020603050405020304" pitchFamily="18" charset="0"/>
              </a:rPr>
              <a:t> dal y </a:t>
            </a:r>
            <a:r>
              <a:rPr lang="en-GB" sz="2000" dirty="0" err="1">
                <a:latin typeface="Calibri" panose="020F0502020204030204" pitchFamily="34" charset="0"/>
                <a:ea typeface="Calibri" panose="020F0502020204030204" pitchFamily="34" charset="0"/>
                <a:cs typeface="Times New Roman" panose="02020603050405020304" pitchFamily="18" charset="0"/>
              </a:rPr>
              <a:t>consortiwm</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atebol</a:t>
            </a:r>
            <a:r>
              <a:rPr lang="en-GB" sz="2000" dirty="0">
                <a:latin typeface="Calibri" panose="020F0502020204030204" pitchFamily="34" charset="0"/>
                <a:ea typeface="Calibri" panose="020F0502020204030204" pitchFamily="34" charset="0"/>
                <a:cs typeface="Times New Roman" panose="02020603050405020304" pitchFamily="18" charset="0"/>
              </a:rPr>
              <a:t> am </a:t>
            </a:r>
            <a:r>
              <a:rPr lang="en-GB" sz="2000" dirty="0" err="1">
                <a:latin typeface="Calibri" panose="020F0502020204030204" pitchFamily="34" charset="0"/>
                <a:ea typeface="Calibri" panose="020F0502020204030204" pitchFamily="34" charset="0"/>
                <a:cs typeface="Times New Roman" panose="02020603050405020304" pitchFamily="18" charset="0"/>
              </a:rPr>
              <a:t>ddarparu’r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gwasanaethau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hyn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eu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rhan</a:t>
            </a:r>
            <a:r>
              <a:rPr lang="en-GB" sz="2000" dirty="0">
                <a:latin typeface="Calibri" panose="020F0502020204030204" pitchFamily="34" charset="0"/>
                <a:ea typeface="Calibri" panose="020F0502020204030204" pitchFamily="34" charset="0"/>
                <a:cs typeface="Times New Roman" panose="02020603050405020304" pitchFamily="18" charset="0"/>
              </a:rPr>
              <a:t>;</a:t>
            </a:r>
          </a:p>
          <a:p>
            <a:pPr marL="342900" marR="1245870" lvl="0" indent="-342900">
              <a:lnSpc>
                <a:spcPct val="115000"/>
              </a:lnSpc>
              <a:spcAft>
                <a:spcPts val="0"/>
              </a:spcAft>
              <a:buFont typeface="Arial" panose="020B0604020202020204" pitchFamily="34" charset="0"/>
              <a:buChar char="•"/>
            </a:pPr>
            <a:r>
              <a:rPr lang="en-GB" sz="2000" dirty="0">
                <a:latin typeface="Calibri" panose="020F0502020204030204" pitchFamily="34" charset="0"/>
                <a:ea typeface="Calibri" panose="020F0502020204030204" pitchFamily="34" charset="0"/>
                <a:cs typeface="Times New Roman" panose="02020603050405020304" pitchFamily="18" charset="0"/>
              </a:rPr>
              <a:t>Mae </a:t>
            </a:r>
            <a:r>
              <a:rPr lang="en-GB" sz="2000" dirty="0" err="1">
                <a:latin typeface="Calibri" panose="020F0502020204030204" pitchFamily="34" charset="0"/>
                <a:ea typeface="Calibri" panose="020F0502020204030204" pitchFamily="34" charset="0"/>
                <a:cs typeface="Times New Roman" panose="02020603050405020304" pitchFamily="18" charset="0"/>
              </a:rPr>
              <a:t>awdurdodau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lleol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atebol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i’r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etholwyr</a:t>
            </a:r>
            <a:r>
              <a:rPr lang="en-GB" sz="2000" dirty="0">
                <a:latin typeface="Calibri" panose="020F0502020204030204" pitchFamily="34" charset="0"/>
                <a:ea typeface="Calibri" panose="020F0502020204030204" pitchFamily="34" charset="0"/>
                <a:cs typeface="Times New Roman" panose="02020603050405020304" pitchFamily="18" charset="0"/>
              </a:rPr>
              <a:t>;</a:t>
            </a:r>
          </a:p>
          <a:p>
            <a:pPr marL="342900" marR="1245870" lvl="0" indent="-342900">
              <a:lnSpc>
                <a:spcPct val="115000"/>
              </a:lnSpc>
              <a:spcAft>
                <a:spcPts val="0"/>
              </a:spcAft>
              <a:buFont typeface="Arial" panose="020B0604020202020204" pitchFamily="34" charset="0"/>
              <a:buChar char="•"/>
            </a:pPr>
            <a:r>
              <a:rPr lang="en-GB" sz="2000" dirty="0" err="1">
                <a:latin typeface="Calibri" panose="020F0502020204030204" pitchFamily="34" charset="0"/>
                <a:ea typeface="Calibri" panose="020F0502020204030204" pitchFamily="34" charset="0"/>
                <a:cs typeface="Times New Roman" panose="02020603050405020304" pitchFamily="18" charset="0"/>
              </a:rPr>
              <a:t>Consortiwm</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ERW</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sy’n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gyfrifol</a:t>
            </a:r>
            <a:r>
              <a:rPr lang="en-GB" sz="2000" dirty="0">
                <a:latin typeface="Calibri" panose="020F0502020204030204" pitchFamily="34" charset="0"/>
                <a:ea typeface="Calibri" panose="020F0502020204030204" pitchFamily="34" charset="0"/>
                <a:cs typeface="Times New Roman" panose="02020603050405020304" pitchFamily="18" charset="0"/>
              </a:rPr>
              <a:t> am </a:t>
            </a:r>
            <a:r>
              <a:rPr lang="en-GB" sz="2000" dirty="0" err="1">
                <a:latin typeface="Calibri" panose="020F0502020204030204" pitchFamily="34" charset="0"/>
                <a:ea typeface="Calibri" panose="020F0502020204030204" pitchFamily="34" charset="0"/>
                <a:cs typeface="Times New Roman" panose="02020603050405020304" pitchFamily="18" charset="0"/>
              </a:rPr>
              <a:t>gyflawni’r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amcanion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sy’n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cael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eu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nodi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y </a:t>
            </a:r>
            <a:r>
              <a:rPr lang="en-GB" sz="2000" dirty="0" err="1">
                <a:latin typeface="Calibri" panose="020F0502020204030204" pitchFamily="34" charset="0"/>
                <a:ea typeface="Calibri" panose="020F0502020204030204" pitchFamily="34" charset="0"/>
                <a:cs typeface="Times New Roman" panose="02020603050405020304" pitchFamily="18" charset="0"/>
              </a:rPr>
              <a:t>Cynllun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Busnes</a:t>
            </a:r>
            <a:r>
              <a:rPr lang="en-GB" sz="2000" dirty="0">
                <a:latin typeface="Calibri" panose="020F0502020204030204" pitchFamily="34" charset="0"/>
                <a:ea typeface="Calibri" panose="020F0502020204030204" pitchFamily="34" charset="0"/>
                <a:cs typeface="Times New Roman" panose="02020603050405020304" pitchFamily="18" charset="0"/>
              </a:rPr>
              <a:t>;</a:t>
            </a:r>
          </a:p>
          <a:p>
            <a:pPr marL="342900" marR="1245870" lvl="0" indent="-342900">
              <a:lnSpc>
                <a:spcPct val="115000"/>
              </a:lnSpc>
              <a:spcAft>
                <a:spcPts val="0"/>
              </a:spcAft>
              <a:buFont typeface="Arial" panose="020B0604020202020204" pitchFamily="34" charset="0"/>
              <a:buChar char="•"/>
            </a:pPr>
            <a:r>
              <a:rPr lang="en-GB" sz="2000" dirty="0">
                <a:latin typeface="Calibri" panose="020F0502020204030204" pitchFamily="34" charset="0"/>
                <a:ea typeface="Calibri" panose="020F0502020204030204" pitchFamily="34" charset="0"/>
                <a:cs typeface="Times New Roman" panose="02020603050405020304" pitchFamily="18" charset="0"/>
              </a:rPr>
              <a:t>Mae </a:t>
            </a:r>
            <a:r>
              <a:rPr lang="en-GB" sz="2000" dirty="0" err="1">
                <a:latin typeface="Calibri" panose="020F0502020204030204" pitchFamily="34" charset="0"/>
                <a:ea typeface="Calibri" panose="020F0502020204030204" pitchFamily="34" charset="0"/>
                <a:cs typeface="Times New Roman" panose="02020603050405020304" pitchFamily="18" charset="0"/>
              </a:rPr>
              <a:t>ERW</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cael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ei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lywodraethu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gan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Gydbwyllgor</a:t>
            </a:r>
            <a:r>
              <a:rPr lang="en-GB" sz="2000" dirty="0">
                <a:latin typeface="Calibri" panose="020F0502020204030204" pitchFamily="34" charset="0"/>
                <a:ea typeface="Calibri" panose="020F0502020204030204" pitchFamily="34" charset="0"/>
                <a:cs typeface="Times New Roman" panose="02020603050405020304" pitchFamily="18" charset="0"/>
              </a:rPr>
              <a:t> o </a:t>
            </a:r>
            <a:r>
              <a:rPr lang="en-GB" sz="2000" dirty="0" err="1">
                <a:latin typeface="Calibri" panose="020F0502020204030204" pitchFamily="34" charset="0"/>
                <a:ea typeface="Calibri" panose="020F0502020204030204" pitchFamily="34" charset="0"/>
                <a:cs typeface="Times New Roman" panose="02020603050405020304" pitchFamily="18" charset="0"/>
              </a:rPr>
              <a:t>aelodau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awdurdodau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lleol</a:t>
            </a:r>
            <a:r>
              <a:rPr lang="en-GB" sz="2000" dirty="0">
                <a:latin typeface="Calibri" panose="020F0502020204030204" pitchFamily="34" charset="0"/>
                <a:ea typeface="Calibri" panose="020F0502020204030204" pitchFamily="34" charset="0"/>
                <a:cs typeface="Times New Roman" panose="02020603050405020304" pitchFamily="18" charset="0"/>
              </a:rPr>
              <a:t> ac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adrodd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rheolaidd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Fwrdd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Craffu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ym</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mhob</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awdurdod</a:t>
            </a:r>
            <a:r>
              <a:rPr lang="en-GB" sz="2000" dirty="0">
                <a:latin typeface="Calibri" panose="020F0502020204030204" pitchFamily="34" charset="0"/>
                <a:ea typeface="Calibri" panose="020F0502020204030204" pitchFamily="34" charset="0"/>
                <a:cs typeface="Times New Roman" panose="02020603050405020304" pitchFamily="18" charset="0"/>
              </a:rPr>
              <a:t>;</a:t>
            </a:r>
          </a:p>
          <a:p>
            <a:pPr marL="342900" marR="1245870" lvl="0" indent="-342900">
              <a:lnSpc>
                <a:spcPct val="115000"/>
              </a:lnSpc>
              <a:spcAft>
                <a:spcPts val="0"/>
              </a:spcAft>
              <a:buFont typeface="Arial" panose="020B0604020202020204" pitchFamily="34" charset="0"/>
              <a:buChar char="•"/>
            </a:pPr>
            <a:r>
              <a:rPr lang="en-GB" sz="2000" dirty="0">
                <a:latin typeface="Calibri" panose="020F0502020204030204" pitchFamily="34" charset="0"/>
                <a:ea typeface="Calibri" panose="020F0502020204030204" pitchFamily="34" charset="0"/>
                <a:cs typeface="Times New Roman" panose="02020603050405020304" pitchFamily="18" charset="0"/>
              </a:rPr>
              <a:t>Mae </a:t>
            </a:r>
            <a:r>
              <a:rPr lang="en-GB" sz="2000" dirty="0" err="1">
                <a:latin typeface="Calibri" panose="020F0502020204030204" pitchFamily="34" charset="0"/>
                <a:ea typeface="Calibri" panose="020F0502020204030204" pitchFamily="34" charset="0"/>
                <a:cs typeface="Times New Roman" panose="02020603050405020304" pitchFamily="18" charset="0"/>
              </a:rPr>
              <a:t>ERW</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atebol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Lywodraeth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Cymru</a:t>
            </a:r>
            <a:r>
              <a:rPr lang="en-GB" sz="2000" dirty="0">
                <a:latin typeface="Calibri" panose="020F0502020204030204" pitchFamily="34" charset="0"/>
                <a:ea typeface="Calibri" panose="020F0502020204030204" pitchFamily="34" charset="0"/>
                <a:cs typeface="Times New Roman" panose="02020603050405020304" pitchFamily="18" charset="0"/>
              </a:rPr>
              <a:t> o </a:t>
            </a:r>
            <a:r>
              <a:rPr lang="en-GB" sz="2000" dirty="0" err="1">
                <a:latin typeface="Calibri" panose="020F0502020204030204" pitchFamily="34" charset="0"/>
                <a:ea typeface="Calibri" panose="020F0502020204030204" pitchFamily="34" charset="0"/>
                <a:cs typeface="Times New Roman" panose="02020603050405020304" pitchFamily="18" charset="0"/>
              </a:rPr>
              <a:t>safbwynt</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hwyluso’r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blaenoriaethau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cenedlaethol</a:t>
            </a:r>
            <a:r>
              <a:rPr lang="en-GB" sz="2000" dirty="0">
                <a:latin typeface="Calibri" panose="020F0502020204030204" pitchFamily="34" charset="0"/>
                <a:ea typeface="Calibri" panose="020F0502020204030204" pitchFamily="34" charset="0"/>
                <a:cs typeface="Times New Roman" panose="02020603050405020304" pitchFamily="18" charset="0"/>
              </a:rPr>
              <a:t> o </a:t>
            </a:r>
            <a:r>
              <a:rPr lang="en-GB" sz="2000" dirty="0" err="1">
                <a:latin typeface="Calibri" panose="020F0502020204030204" pitchFamily="34" charset="0"/>
                <a:ea typeface="Calibri" panose="020F0502020204030204" pitchFamily="34" charset="0"/>
                <a:cs typeface="Times New Roman" panose="02020603050405020304" pitchFamily="18" charset="0"/>
              </a:rPr>
              <a:t>fewn</a:t>
            </a:r>
            <a:r>
              <a:rPr lang="en-GB" sz="2000" dirty="0">
                <a:latin typeface="Calibri" panose="020F0502020204030204" pitchFamily="34" charset="0"/>
                <a:ea typeface="Calibri" panose="020F0502020204030204" pitchFamily="34" charset="0"/>
                <a:cs typeface="Times New Roman" panose="02020603050405020304" pitchFamily="18" charset="0"/>
              </a:rPr>
              <a:t> y </a:t>
            </a:r>
            <a:r>
              <a:rPr lang="en-GB" sz="2000" dirty="0" err="1">
                <a:latin typeface="Calibri" panose="020F0502020204030204" pitchFamily="34" charset="0"/>
                <a:ea typeface="Calibri" panose="020F0502020204030204" pitchFamily="34" charset="0"/>
                <a:cs typeface="Times New Roman" panose="02020603050405020304" pitchFamily="18" charset="0"/>
              </a:rPr>
              <a:t>rhanbarth</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512445" marR="1320800" indent="-285750">
              <a:spcAft>
                <a:spcPts val="0"/>
              </a:spcAft>
              <a:buFont typeface="Arial" panose="020B0604020202020204" pitchFamily="34" charset="0"/>
              <a:buChar char="•"/>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3"/>
          <p:cNvSpPr/>
          <p:nvPr/>
        </p:nvSpPr>
        <p:spPr>
          <a:xfrm>
            <a:off x="2504029" y="404626"/>
            <a:ext cx="4966103" cy="523220"/>
          </a:xfrm>
          <a:prstGeom prst="rect">
            <a:avLst/>
          </a:prstGeom>
        </p:spPr>
        <p:txBody>
          <a:bodyPr wrap="none">
            <a:spAutoFit/>
          </a:bodyPr>
          <a:lstStyle/>
          <a:p>
            <a:pPr marL="226695">
              <a:spcAft>
                <a:spcPts val="0"/>
              </a:spcAft>
            </a:pPr>
            <a:r>
              <a:rPr lang="cy-GB" sz="2800" b="1" dirty="0">
                <a:latin typeface="Arial" panose="020B0604020202020204" pitchFamily="34" charset="0"/>
                <a:ea typeface="Calibri" panose="020F0502020204030204" pitchFamily="34" charset="0"/>
                <a:cs typeface="Times New Roman" panose="02020603050405020304" pitchFamily="18" charset="0"/>
              </a:rPr>
              <a:t>Pwy sy’n gyfrifol am beth?</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8877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extBox 1"/>
          <p:cNvSpPr txBox="1"/>
          <p:nvPr/>
        </p:nvSpPr>
        <p:spPr>
          <a:xfrm>
            <a:off x="0" y="180304"/>
            <a:ext cx="9144000" cy="523220"/>
          </a:xfrm>
          <a:prstGeom prst="rect">
            <a:avLst/>
          </a:prstGeom>
          <a:noFill/>
        </p:spPr>
        <p:txBody>
          <a:bodyPr wrap="square" rtlCol="0">
            <a:spAutoFit/>
          </a:bodyPr>
          <a:lstStyle/>
          <a:p>
            <a:pPr algn="ctr"/>
            <a:r>
              <a:rPr lang="en-GB" sz="2800" b="1" dirty="0" err="1"/>
              <a:t>Pryd</a:t>
            </a:r>
            <a:r>
              <a:rPr lang="en-GB" sz="2800" b="1" dirty="0"/>
              <a:t> </a:t>
            </a:r>
            <a:r>
              <a:rPr lang="en-GB" sz="2800" b="1" dirty="0" err="1"/>
              <a:t>byddaf</a:t>
            </a:r>
            <a:r>
              <a:rPr lang="en-GB" sz="2800" b="1" dirty="0"/>
              <a:t> </a:t>
            </a:r>
            <a:r>
              <a:rPr lang="en-GB" sz="2800" b="1" dirty="0" err="1"/>
              <a:t>yn</a:t>
            </a:r>
            <a:r>
              <a:rPr lang="en-GB" sz="2800" b="1" dirty="0"/>
              <a:t> </a:t>
            </a:r>
            <a:r>
              <a:rPr lang="en-GB" sz="2800" b="1" dirty="0" err="1"/>
              <a:t>ymwneud</a:t>
            </a:r>
            <a:r>
              <a:rPr lang="en-GB" sz="2800" b="1" dirty="0"/>
              <a:t> </a:t>
            </a:r>
            <a:r>
              <a:rPr lang="en-GB" sz="2800" b="1" dirty="0" err="1"/>
              <a:t>â’r</a:t>
            </a:r>
            <a:r>
              <a:rPr lang="en-GB" sz="2800" b="1" dirty="0"/>
              <a:t> Consortia </a:t>
            </a:r>
            <a:r>
              <a:rPr lang="en-GB" sz="2800" b="1" dirty="0" err="1"/>
              <a:t>wrth</a:t>
            </a:r>
            <a:r>
              <a:rPr lang="en-GB" sz="2800" b="1" dirty="0"/>
              <a:t> </a:t>
            </a:r>
            <a:r>
              <a:rPr lang="en-GB" sz="2800" b="1" dirty="0" err="1"/>
              <a:t>adael</a:t>
            </a:r>
            <a:r>
              <a:rPr lang="en-GB" sz="2800" b="1" dirty="0"/>
              <a:t> y </a:t>
            </a:r>
            <a:r>
              <a:rPr lang="en-GB" sz="2800" b="1" dirty="0" err="1"/>
              <a:t>coleg</a:t>
            </a:r>
            <a:r>
              <a:rPr lang="en-GB" sz="2800" b="1" dirty="0"/>
              <a:t>?</a:t>
            </a:r>
          </a:p>
        </p:txBody>
      </p:sp>
      <p:sp>
        <p:nvSpPr>
          <p:cNvPr id="5" name="Rectangle 4"/>
          <p:cNvSpPr/>
          <p:nvPr/>
        </p:nvSpPr>
        <p:spPr>
          <a:xfrm>
            <a:off x="283333" y="1382628"/>
            <a:ext cx="8770513" cy="1569660"/>
          </a:xfrm>
          <a:prstGeom prst="rect">
            <a:avLst/>
          </a:prstGeom>
        </p:spPr>
        <p:txBody>
          <a:bodyPr wrap="square">
            <a:spAutoFit/>
          </a:bodyPr>
          <a:lstStyle/>
          <a:p>
            <a:r>
              <a:rPr lang="en-GB" sz="2400" dirty="0" err="1"/>
              <a:t>Bydd</a:t>
            </a:r>
            <a:r>
              <a:rPr lang="en-GB" sz="2400" dirty="0"/>
              <a:t> y </a:t>
            </a:r>
            <a:r>
              <a:rPr lang="en-GB" sz="2400" dirty="0" err="1"/>
              <a:t>rhaglen</a:t>
            </a:r>
            <a:r>
              <a:rPr lang="en-GB" sz="2400" dirty="0"/>
              <a:t> </a:t>
            </a:r>
            <a:r>
              <a:rPr lang="en-GB" sz="2400" dirty="0" err="1"/>
              <a:t>ymsefydlu</a:t>
            </a:r>
            <a:r>
              <a:rPr lang="en-GB" sz="2400" dirty="0"/>
              <a:t> a </a:t>
            </a:r>
            <a:r>
              <a:rPr lang="en-GB" sz="2400" dirty="0" err="1"/>
              <a:t>mentora</a:t>
            </a:r>
            <a:r>
              <a:rPr lang="en-GB" sz="2400" dirty="0"/>
              <a:t> </a:t>
            </a:r>
            <a:r>
              <a:rPr lang="en-GB" sz="2400" dirty="0" err="1"/>
              <a:t>i</a:t>
            </a:r>
            <a:r>
              <a:rPr lang="en-GB" sz="2400" dirty="0"/>
              <a:t> </a:t>
            </a:r>
            <a:r>
              <a:rPr lang="en-GB" sz="2400" dirty="0" err="1"/>
              <a:t>Athrawon</a:t>
            </a:r>
            <a:r>
              <a:rPr lang="en-GB" sz="2400" dirty="0"/>
              <a:t> </a:t>
            </a:r>
            <a:r>
              <a:rPr lang="en-GB" sz="2400" dirty="0" err="1"/>
              <a:t>Newydd</a:t>
            </a:r>
            <a:r>
              <a:rPr lang="en-GB" sz="2400" dirty="0"/>
              <a:t> </a:t>
            </a:r>
            <a:r>
              <a:rPr lang="en-GB" sz="2400" dirty="0" err="1"/>
              <a:t>Gymhwyso</a:t>
            </a:r>
            <a:r>
              <a:rPr lang="en-GB" sz="2400" dirty="0"/>
              <a:t>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chydgysylltu</a:t>
            </a:r>
            <a:r>
              <a:rPr lang="en-GB" sz="2400" dirty="0"/>
              <a:t> </a:t>
            </a:r>
            <a:r>
              <a:rPr lang="en-GB" sz="2400" dirty="0" err="1"/>
              <a:t>gan</a:t>
            </a:r>
            <a:r>
              <a:rPr lang="en-GB" sz="2400" dirty="0"/>
              <a:t> y consortia </a:t>
            </a:r>
            <a:r>
              <a:rPr lang="en-GB" sz="2400" dirty="0" err="1"/>
              <a:t>rhanbarthol</a:t>
            </a:r>
            <a:r>
              <a:rPr lang="en-GB" sz="2400" dirty="0"/>
              <a:t> </a:t>
            </a:r>
          </a:p>
          <a:p>
            <a:r>
              <a:rPr lang="en-GB" sz="2400" dirty="0" err="1"/>
              <a:t>Bydd</a:t>
            </a:r>
            <a:r>
              <a:rPr lang="en-GB" sz="2400" dirty="0"/>
              <a:t> </a:t>
            </a:r>
            <a:r>
              <a:rPr lang="en-GB" sz="2400" dirty="0" err="1"/>
              <a:t>yr</a:t>
            </a:r>
            <a:r>
              <a:rPr lang="en-GB" sz="2400" dirty="0"/>
              <a:t> </a:t>
            </a:r>
            <a:r>
              <a:rPr lang="en-GB" sz="2400" dirty="0" err="1"/>
              <a:t>holl</a:t>
            </a:r>
            <a:r>
              <a:rPr lang="en-GB" sz="2400" dirty="0"/>
              <a:t> </a:t>
            </a:r>
            <a:r>
              <a:rPr lang="en-GB" sz="2400" dirty="0" err="1"/>
              <a:t>wybodaeth</a:t>
            </a:r>
            <a:r>
              <a:rPr lang="en-GB" sz="2400" dirty="0"/>
              <a:t> am y </a:t>
            </a:r>
            <a:r>
              <a:rPr lang="en-GB" sz="2400" dirty="0" err="1"/>
              <a:t>rhaglen</a:t>
            </a:r>
            <a:r>
              <a:rPr lang="en-GB" sz="2400" dirty="0"/>
              <a:t> </a:t>
            </a:r>
            <a:r>
              <a:rPr lang="en-GB" sz="2400" dirty="0" err="1"/>
              <a:t>ar</a:t>
            </a:r>
            <a:r>
              <a:rPr lang="en-GB" sz="2400" dirty="0"/>
              <a:t> </a:t>
            </a:r>
            <a:r>
              <a:rPr lang="en-GB" sz="2400" dirty="0" err="1"/>
              <a:t>gael</a:t>
            </a:r>
            <a:r>
              <a:rPr lang="en-GB" sz="2400" dirty="0"/>
              <a:t> </a:t>
            </a:r>
            <a:r>
              <a:rPr lang="en-GB" sz="2400" dirty="0" err="1"/>
              <a:t>ar</a:t>
            </a:r>
            <a:r>
              <a:rPr lang="en-GB" sz="2400" dirty="0"/>
              <a:t> </a:t>
            </a:r>
            <a:r>
              <a:rPr lang="en-GB" sz="2400" dirty="0" err="1"/>
              <a:t>wefannau’r</a:t>
            </a:r>
            <a:r>
              <a:rPr lang="en-GB" sz="2400" dirty="0"/>
              <a:t> Consortia.</a:t>
            </a:r>
          </a:p>
        </p:txBody>
      </p:sp>
      <p:sp>
        <p:nvSpPr>
          <p:cNvPr id="6" name="Rectangle 5"/>
          <p:cNvSpPr/>
          <p:nvPr/>
        </p:nvSpPr>
        <p:spPr>
          <a:xfrm>
            <a:off x="2152066" y="741523"/>
            <a:ext cx="5345694" cy="584775"/>
          </a:xfrm>
          <a:prstGeom prst="rect">
            <a:avLst/>
          </a:prstGeom>
        </p:spPr>
        <p:txBody>
          <a:bodyPr wrap="none">
            <a:spAutoFit/>
          </a:bodyPr>
          <a:lstStyle/>
          <a:p>
            <a:r>
              <a:rPr lang="en-GB" sz="3200" b="1" dirty="0" err="1"/>
              <a:t>Athrawon</a:t>
            </a:r>
            <a:r>
              <a:rPr lang="en-GB" sz="3200" b="1" dirty="0"/>
              <a:t> </a:t>
            </a:r>
            <a:r>
              <a:rPr lang="en-GB" sz="3200" b="1" dirty="0" err="1"/>
              <a:t>Newydd</a:t>
            </a:r>
            <a:r>
              <a:rPr lang="en-GB" sz="3200" b="1" dirty="0"/>
              <a:t> </a:t>
            </a:r>
            <a:r>
              <a:rPr lang="en-GB" sz="3200" b="1" dirty="0" err="1"/>
              <a:t>Gymhwyso</a:t>
            </a:r>
            <a:endParaRPr lang="en-GB" sz="3200" b="1" dirty="0"/>
          </a:p>
        </p:txBody>
      </p:sp>
      <p:sp>
        <p:nvSpPr>
          <p:cNvPr id="7" name="Rectangle 6"/>
          <p:cNvSpPr/>
          <p:nvPr/>
        </p:nvSpPr>
        <p:spPr>
          <a:xfrm>
            <a:off x="283333" y="3091785"/>
            <a:ext cx="8500056" cy="2308324"/>
          </a:xfrm>
          <a:prstGeom prst="rect">
            <a:avLst/>
          </a:prstGeom>
        </p:spPr>
        <p:txBody>
          <a:bodyPr wrap="square">
            <a:spAutoFit/>
          </a:bodyPr>
          <a:lstStyle/>
          <a:p>
            <a:r>
              <a:rPr lang="en-GB" sz="2400" dirty="0" err="1"/>
              <a:t>Er</a:t>
            </a:r>
            <a:r>
              <a:rPr lang="en-GB" sz="2400" dirty="0"/>
              <a:t> </a:t>
            </a:r>
            <a:r>
              <a:rPr lang="en-GB" sz="2400" dirty="0" err="1"/>
              <a:t>mwyn</a:t>
            </a:r>
            <a:r>
              <a:rPr lang="en-GB" sz="2400" dirty="0"/>
              <a:t> </a:t>
            </a:r>
            <a:r>
              <a:rPr lang="en-GB" sz="2400" dirty="0" err="1"/>
              <a:t>eich</a:t>
            </a:r>
            <a:r>
              <a:rPr lang="en-GB" sz="2400" dirty="0"/>
              <a:t> </a:t>
            </a:r>
            <a:r>
              <a:rPr lang="en-GB" sz="2400" dirty="0" err="1"/>
              <a:t>cefnogi</a:t>
            </a:r>
            <a:r>
              <a:rPr lang="en-GB" sz="2400" dirty="0"/>
              <a:t> </a:t>
            </a:r>
            <a:r>
              <a:rPr lang="en-GB" sz="2400" dirty="0" err="1"/>
              <a:t>yn</a:t>
            </a:r>
            <a:r>
              <a:rPr lang="en-GB" sz="2400" dirty="0"/>
              <a:t> </a:t>
            </a:r>
            <a:r>
              <a:rPr lang="en-GB" sz="2400" dirty="0" err="1"/>
              <a:t>ystod</a:t>
            </a:r>
            <a:r>
              <a:rPr lang="en-GB" sz="2400" dirty="0"/>
              <a:t> </a:t>
            </a:r>
            <a:r>
              <a:rPr lang="en-GB" sz="2400" dirty="0" err="1"/>
              <a:t>eich</a:t>
            </a:r>
            <a:r>
              <a:rPr lang="en-GB" sz="2400" dirty="0"/>
              <a:t> </a:t>
            </a:r>
            <a:r>
              <a:rPr lang="en-GB" sz="2400" dirty="0" err="1"/>
              <a:t>Cyfnod</a:t>
            </a:r>
            <a:r>
              <a:rPr lang="en-GB" sz="2400" dirty="0"/>
              <a:t> </a:t>
            </a:r>
            <a:r>
              <a:rPr lang="en-GB" sz="2400" dirty="0" err="1"/>
              <a:t>Sefydlu</a:t>
            </a:r>
            <a:r>
              <a:rPr lang="en-GB" sz="2400" dirty="0"/>
              <a:t>; </a:t>
            </a:r>
          </a:p>
          <a:p>
            <a:pPr marL="342900" indent="-342900">
              <a:buFont typeface="Arial" panose="020B0604020202020204" pitchFamily="34" charset="0"/>
              <a:buChar char="•"/>
            </a:pPr>
            <a:r>
              <a:rPr lang="en-GB" sz="2400" dirty="0" err="1"/>
              <a:t>Bydd</a:t>
            </a:r>
            <a:r>
              <a:rPr lang="en-GB" sz="2400" dirty="0"/>
              <a:t> </a:t>
            </a:r>
            <a:r>
              <a:rPr lang="en-GB" sz="2400" dirty="0" err="1"/>
              <a:t>eich</a:t>
            </a:r>
            <a:r>
              <a:rPr lang="en-GB" sz="2400" dirty="0"/>
              <a:t> </a:t>
            </a:r>
            <a:r>
              <a:rPr lang="en-GB" sz="2400" dirty="0" err="1"/>
              <a:t>ysgol</a:t>
            </a:r>
            <a:r>
              <a:rPr lang="en-GB" sz="2400" dirty="0"/>
              <a:t> </a:t>
            </a:r>
            <a:r>
              <a:rPr lang="en-GB" sz="2400" dirty="0" err="1"/>
              <a:t>yn</a:t>
            </a:r>
            <a:r>
              <a:rPr lang="en-GB" sz="2400" dirty="0"/>
              <a:t> </a:t>
            </a:r>
            <a:r>
              <a:rPr lang="en-GB" sz="2400" dirty="0" err="1"/>
              <a:t>pennu</a:t>
            </a:r>
            <a:r>
              <a:rPr lang="en-GB" sz="2400" dirty="0"/>
              <a:t> Mentor </a:t>
            </a:r>
            <a:r>
              <a:rPr lang="en-GB" sz="2400" dirty="0" err="1"/>
              <a:t>yn</a:t>
            </a:r>
            <a:r>
              <a:rPr lang="en-GB" sz="2400" dirty="0"/>
              <a:t> </a:t>
            </a:r>
            <a:r>
              <a:rPr lang="en-GB" sz="2400" dirty="0" err="1"/>
              <a:t>yr</a:t>
            </a:r>
            <a:r>
              <a:rPr lang="en-GB" sz="2400" dirty="0"/>
              <a:t> </a:t>
            </a:r>
            <a:r>
              <a:rPr lang="en-GB" sz="2400" dirty="0" err="1"/>
              <a:t>Ysgol</a:t>
            </a:r>
            <a:r>
              <a:rPr lang="en-GB" sz="2400" dirty="0"/>
              <a:t> </a:t>
            </a:r>
            <a:r>
              <a:rPr lang="en-GB" sz="2400" dirty="0" err="1"/>
              <a:t>ar</a:t>
            </a:r>
            <a:r>
              <a:rPr lang="en-GB" sz="2400" dirty="0"/>
              <a:t> </a:t>
            </a:r>
            <a:r>
              <a:rPr lang="en-GB" sz="2400" dirty="0" err="1"/>
              <a:t>eich</a:t>
            </a:r>
            <a:r>
              <a:rPr lang="en-GB" sz="2400" dirty="0"/>
              <a:t> </a:t>
            </a:r>
            <a:r>
              <a:rPr lang="en-GB" sz="2400" dirty="0" err="1"/>
              <a:t>cyfer</a:t>
            </a:r>
            <a:r>
              <a:rPr lang="en-GB" sz="2400" dirty="0"/>
              <a:t>. </a:t>
            </a:r>
          </a:p>
          <a:p>
            <a:pPr marL="342900" indent="-342900">
              <a:buFont typeface="Arial" panose="020B0604020202020204" pitchFamily="34" charset="0"/>
              <a:buChar char="•"/>
            </a:pPr>
            <a:r>
              <a:rPr lang="en-GB" sz="2400" dirty="0" err="1"/>
              <a:t>Bydd</a:t>
            </a:r>
            <a:r>
              <a:rPr lang="en-GB" sz="2400" dirty="0"/>
              <a:t> Mentor </a:t>
            </a:r>
            <a:r>
              <a:rPr lang="en-GB" sz="2400" dirty="0" err="1"/>
              <a:t>Allanol</a:t>
            </a:r>
            <a:r>
              <a:rPr lang="en-GB" sz="2400" dirty="0"/>
              <a:t>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bennu</a:t>
            </a:r>
            <a:r>
              <a:rPr lang="en-GB" sz="2400" dirty="0"/>
              <a:t> </a:t>
            </a:r>
            <a:r>
              <a:rPr lang="en-GB" sz="2400" dirty="0" err="1"/>
              <a:t>ar</a:t>
            </a:r>
            <a:r>
              <a:rPr lang="en-GB" sz="2400" dirty="0"/>
              <a:t> </a:t>
            </a:r>
            <a:r>
              <a:rPr lang="en-GB" sz="2400" dirty="0" err="1"/>
              <a:t>eich</a:t>
            </a:r>
            <a:r>
              <a:rPr lang="en-GB" sz="2400" dirty="0"/>
              <a:t> </a:t>
            </a:r>
            <a:r>
              <a:rPr lang="en-GB" sz="2400" dirty="0" err="1"/>
              <a:t>cyfer</a:t>
            </a:r>
            <a:r>
              <a:rPr lang="en-GB" sz="2400" dirty="0"/>
              <a:t>. </a:t>
            </a:r>
          </a:p>
          <a:p>
            <a:pPr marL="342900" indent="-342900">
              <a:buFont typeface="Arial" panose="020B0604020202020204" pitchFamily="34" charset="0"/>
              <a:buChar char="•"/>
            </a:pPr>
            <a:r>
              <a:rPr lang="en-GB" sz="2400" dirty="0" err="1"/>
              <a:t>Bydd</a:t>
            </a:r>
            <a:r>
              <a:rPr lang="en-GB" sz="2400" dirty="0"/>
              <a:t> </a:t>
            </a:r>
            <a:r>
              <a:rPr lang="en-GB" sz="2400" dirty="0" err="1"/>
              <a:t>yn</a:t>
            </a:r>
            <a:r>
              <a:rPr lang="en-GB" sz="2400" dirty="0"/>
              <a:t> </a:t>
            </a:r>
            <a:r>
              <a:rPr lang="en-GB" sz="2400" dirty="0" err="1"/>
              <a:t>ofynnol</a:t>
            </a:r>
            <a:r>
              <a:rPr lang="en-GB" sz="2400" dirty="0"/>
              <a:t> </a:t>
            </a:r>
            <a:r>
              <a:rPr lang="en-GB" sz="2400" dirty="0" err="1"/>
              <a:t>i</a:t>
            </a:r>
            <a:r>
              <a:rPr lang="en-GB" sz="2400" dirty="0"/>
              <a:t> chi </a:t>
            </a:r>
            <a:r>
              <a:rPr lang="en-GB" sz="2400" dirty="0" err="1"/>
              <a:t>fynd</a:t>
            </a:r>
            <a:r>
              <a:rPr lang="en-GB" sz="2400" dirty="0"/>
              <a:t> </a:t>
            </a:r>
            <a:r>
              <a:rPr lang="en-GB" sz="2400" dirty="0" err="1"/>
              <a:t>ar</a:t>
            </a:r>
            <a:r>
              <a:rPr lang="en-GB" sz="2400" dirty="0"/>
              <a:t> y </a:t>
            </a:r>
            <a:r>
              <a:rPr lang="en-GB" sz="2400" dirty="0" err="1"/>
              <a:t>Rhaglen</a:t>
            </a:r>
            <a:r>
              <a:rPr lang="en-GB" sz="2400" dirty="0"/>
              <a:t> </a:t>
            </a:r>
            <a:r>
              <a:rPr lang="en-GB" sz="2400" dirty="0" err="1"/>
              <a:t>Hyfforddi</a:t>
            </a:r>
            <a:r>
              <a:rPr lang="en-GB" sz="2400" dirty="0"/>
              <a:t> </a:t>
            </a:r>
            <a:r>
              <a:rPr lang="en-GB" sz="2400" dirty="0" err="1"/>
              <a:t>Ranbarthol</a:t>
            </a:r>
            <a:r>
              <a:rPr lang="en-GB" sz="2400" dirty="0"/>
              <a:t> </a:t>
            </a:r>
            <a:r>
              <a:rPr lang="en-GB" sz="2400" dirty="0" err="1"/>
              <a:t>ar</a:t>
            </a:r>
            <a:r>
              <a:rPr lang="en-GB" sz="2400" dirty="0"/>
              <a:t> </a:t>
            </a:r>
            <a:r>
              <a:rPr lang="en-GB" sz="2400" dirty="0" err="1"/>
              <a:t>gyfer</a:t>
            </a:r>
            <a:r>
              <a:rPr lang="en-GB" sz="2400" dirty="0"/>
              <a:t> </a:t>
            </a:r>
            <a:r>
              <a:rPr lang="en-GB" sz="2400" dirty="0" err="1"/>
              <a:t>Athrawon</a:t>
            </a:r>
            <a:r>
              <a:rPr lang="en-GB" sz="2400" dirty="0"/>
              <a:t> </a:t>
            </a:r>
            <a:r>
              <a:rPr lang="en-GB" sz="2400" dirty="0" err="1"/>
              <a:t>Newydd</a:t>
            </a:r>
            <a:r>
              <a:rPr lang="en-GB" sz="2400" dirty="0"/>
              <a:t> </a:t>
            </a:r>
            <a:r>
              <a:rPr lang="en-GB" sz="2400" dirty="0" err="1"/>
              <a:t>Gymhwyso</a:t>
            </a:r>
            <a:r>
              <a:rPr lang="en-GB" sz="2400" dirty="0"/>
              <a:t>. </a:t>
            </a:r>
            <a:r>
              <a:rPr lang="en-GB" sz="2400" dirty="0" err="1"/>
              <a:t>Bydd</a:t>
            </a:r>
            <a:r>
              <a:rPr lang="en-GB" sz="2400" dirty="0"/>
              <a:t> </a:t>
            </a:r>
            <a:r>
              <a:rPr lang="en-GB" sz="2400" dirty="0" err="1"/>
              <a:t>yr</a:t>
            </a:r>
            <a:r>
              <a:rPr lang="en-GB" sz="2400" dirty="0"/>
              <a:t> </a:t>
            </a:r>
            <a:r>
              <a:rPr lang="en-GB" sz="2400" dirty="0" err="1"/>
              <a:t>hyfforddiant</a:t>
            </a:r>
            <a:r>
              <a:rPr lang="en-GB" sz="2400" dirty="0"/>
              <a:t> </a:t>
            </a:r>
            <a:r>
              <a:rPr lang="en-GB" sz="2400" dirty="0" err="1"/>
              <a:t>hwn</a:t>
            </a:r>
            <a:r>
              <a:rPr lang="en-GB" sz="2400" dirty="0"/>
              <a:t> </a:t>
            </a:r>
            <a:r>
              <a:rPr lang="en-GB" sz="2400" dirty="0" err="1"/>
              <a:t>yn</a:t>
            </a:r>
            <a:r>
              <a:rPr lang="en-GB" sz="2400" dirty="0"/>
              <a:t> </a:t>
            </a:r>
            <a:r>
              <a:rPr lang="en-GB" sz="2400" dirty="0" err="1"/>
              <a:t>agored</a:t>
            </a:r>
            <a:r>
              <a:rPr lang="en-GB" sz="2400" dirty="0"/>
              <a:t> </a:t>
            </a:r>
            <a:r>
              <a:rPr lang="en-GB" sz="2400" dirty="0" err="1"/>
              <a:t>i</a:t>
            </a:r>
            <a:r>
              <a:rPr lang="en-GB" sz="2400" dirty="0"/>
              <a:t> bob ANG, </a:t>
            </a:r>
            <a:r>
              <a:rPr lang="en-GB" sz="2400" dirty="0" err="1"/>
              <a:t>yn</a:t>
            </a:r>
            <a:r>
              <a:rPr lang="en-GB" sz="2400" dirty="0"/>
              <a:t> </a:t>
            </a:r>
            <a:r>
              <a:rPr lang="en-GB" sz="2400" dirty="0" err="1"/>
              <a:t>cynnwys</a:t>
            </a:r>
            <a:r>
              <a:rPr lang="en-GB" sz="2400" dirty="0"/>
              <a:t> </a:t>
            </a:r>
            <a:r>
              <a:rPr lang="en-GB" sz="2400" dirty="0" err="1"/>
              <a:t>athrawon</a:t>
            </a:r>
            <a:r>
              <a:rPr lang="en-GB" sz="2400" dirty="0"/>
              <a:t> </a:t>
            </a:r>
            <a:r>
              <a:rPr lang="en-GB" sz="2400" dirty="0" err="1"/>
              <a:t>Cyflenwi</a:t>
            </a:r>
            <a:r>
              <a:rPr lang="en-GB" sz="2400" dirty="0"/>
              <a:t> </a:t>
            </a:r>
            <a:r>
              <a:rPr lang="en-GB" sz="2400" dirty="0" err="1"/>
              <a:t>Tymor</a:t>
            </a:r>
            <a:r>
              <a:rPr lang="en-GB" sz="2400" dirty="0"/>
              <a:t> </a:t>
            </a:r>
            <a:r>
              <a:rPr lang="en-GB" sz="2400" dirty="0" err="1"/>
              <a:t>Byr</a:t>
            </a:r>
            <a:r>
              <a:rPr lang="en-GB" sz="2400" dirty="0"/>
              <a:t>. </a:t>
            </a:r>
          </a:p>
        </p:txBody>
      </p:sp>
    </p:spTree>
    <p:extLst>
      <p:ext uri="{BB962C8B-B14F-4D97-AF65-F5344CB8AC3E}">
        <p14:creationId xmlns:p14="http://schemas.microsoft.com/office/powerpoint/2010/main" val="2507956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2" name="Picture 1" descr="Screen Shot 2013-07-10 at 21.56.0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7879" y="483581"/>
            <a:ext cx="7542025" cy="5642414"/>
          </a:xfrm>
          <a:prstGeom prst="rect">
            <a:avLst/>
          </a:prstGeom>
        </p:spPr>
      </p:pic>
    </p:spTree>
    <p:extLst>
      <p:ext uri="{BB962C8B-B14F-4D97-AF65-F5344CB8AC3E}">
        <p14:creationId xmlns:p14="http://schemas.microsoft.com/office/powerpoint/2010/main" val="26462970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799" y="2294340"/>
            <a:ext cx="7772400" cy="2387600"/>
          </a:xfrm>
        </p:spPr>
        <p:txBody>
          <a:bodyPr anchor="ctr"/>
          <a:lstStyle/>
          <a:p>
            <a:r>
              <a:rPr lang="en-GB" b="1" dirty="0" err="1"/>
              <a:t>Trefniadau</a:t>
            </a:r>
            <a:r>
              <a:rPr lang="en-GB" b="1" dirty="0"/>
              <a:t> </a:t>
            </a:r>
            <a:r>
              <a:rPr lang="en-GB" b="1" dirty="0" err="1"/>
              <a:t>Arolygu</a:t>
            </a:r>
            <a:r>
              <a:rPr lang="en-GB" b="1" dirty="0"/>
              <a:t> </a:t>
            </a:r>
            <a:r>
              <a:rPr lang="en-GB" b="1" dirty="0" err="1"/>
              <a:t>ers</a:t>
            </a:r>
            <a:r>
              <a:rPr lang="en-GB" b="1" dirty="0"/>
              <a:t> </a:t>
            </a:r>
            <a:r>
              <a:rPr lang="en-GB" b="1"/>
              <a:t>Medi </a:t>
            </a:r>
            <a:r>
              <a:rPr lang="en-GB" b="1" dirty="0"/>
              <a:t>2017</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04677" y="-681261"/>
            <a:ext cx="5134645" cy="3423097"/>
          </a:xfrm>
          <a:prstGeom prst="rect">
            <a:avLst/>
          </a:prstGeom>
        </p:spPr>
      </p:pic>
    </p:spTree>
    <p:extLst>
      <p:ext uri="{BB962C8B-B14F-4D97-AF65-F5344CB8AC3E}">
        <p14:creationId xmlns:p14="http://schemas.microsoft.com/office/powerpoint/2010/main" val="243370576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7"/>
            <a:ext cx="8229600" cy="1733509"/>
          </a:xfrm>
        </p:spPr>
        <p:txBody>
          <a:bodyPr>
            <a:normAutofit fontScale="90000"/>
          </a:bodyPr>
          <a:lstStyle/>
          <a:p>
            <a:r>
              <a:rPr lang="en-US" dirty="0"/>
              <a:t>O </a:t>
            </a:r>
            <a:r>
              <a:rPr lang="en-US" dirty="0" err="1"/>
              <a:t>safbwynt</a:t>
            </a:r>
            <a:r>
              <a:rPr lang="en-US" dirty="0"/>
              <a:t> </a:t>
            </a:r>
            <a:r>
              <a:rPr lang="en-US" dirty="0" err="1"/>
              <a:t>athrawon</a:t>
            </a:r>
            <a:r>
              <a:rPr lang="en-US" dirty="0"/>
              <a:t>, </a:t>
            </a:r>
            <a:r>
              <a:rPr lang="en-US" dirty="0" err="1"/>
              <a:t>sut</a:t>
            </a:r>
            <a:r>
              <a:rPr lang="en-US" dirty="0"/>
              <a:t> </a:t>
            </a:r>
            <a:r>
              <a:rPr lang="en-US" dirty="0" err="1"/>
              <a:t>mae</a:t>
            </a:r>
            <a:r>
              <a:rPr lang="en-US" dirty="0"/>
              <a:t> </a:t>
            </a:r>
            <a:r>
              <a:rPr lang="en-US" dirty="0" err="1"/>
              <a:t>Arolwg</a:t>
            </a:r>
            <a:r>
              <a:rPr lang="en-US" dirty="0"/>
              <a:t> </a:t>
            </a:r>
            <a:r>
              <a:rPr lang="en-US" dirty="0" err="1"/>
              <a:t>Estyn</a:t>
            </a:r>
            <a:r>
              <a:rPr lang="en-US" dirty="0"/>
              <a:t> </a:t>
            </a:r>
            <a:r>
              <a:rPr lang="en-US" dirty="0" err="1"/>
              <a:t>yn</a:t>
            </a:r>
            <a:r>
              <a:rPr lang="en-US" dirty="0"/>
              <a:t> </a:t>
            </a:r>
            <a:r>
              <a:rPr lang="en-US" dirty="0" err="1"/>
              <a:t>edrych</a:t>
            </a:r>
            <a:r>
              <a:rPr lang="en-US" dirty="0"/>
              <a:t>, a </a:t>
            </a:r>
            <a:r>
              <a:rPr lang="en-US" dirty="0" err="1"/>
              <a:t>sut</a:t>
            </a:r>
            <a:r>
              <a:rPr lang="en-US" dirty="0"/>
              <a:t> </a:t>
            </a:r>
            <a:r>
              <a:rPr lang="en-US" dirty="0" err="1"/>
              <a:t>deimlad</a:t>
            </a:r>
            <a:r>
              <a:rPr lang="en-US" dirty="0"/>
              <a:t> </a:t>
            </a:r>
            <a:r>
              <a:rPr lang="en-US" dirty="0" err="1"/>
              <a:t>sydd</a:t>
            </a:r>
            <a:r>
              <a:rPr lang="en-US" dirty="0"/>
              <a:t> </a:t>
            </a:r>
            <a:r>
              <a:rPr lang="en-US" dirty="0" err="1"/>
              <a:t>iddo</a:t>
            </a:r>
            <a:r>
              <a:rPr lang="en-US" dirty="0"/>
              <a:t>?  </a:t>
            </a:r>
          </a:p>
        </p:txBody>
      </p:sp>
      <p:pic>
        <p:nvPicPr>
          <p:cNvPr id="5" name="Picture 4"/>
          <p:cNvPicPr>
            <a:picLocks noChangeAspect="1"/>
          </p:cNvPicPr>
          <p:nvPr/>
        </p:nvPicPr>
        <p:blipFill>
          <a:blip r:embed="rId2"/>
          <a:stretch>
            <a:fillRect/>
          </a:stretch>
        </p:blipFill>
        <p:spPr>
          <a:xfrm>
            <a:off x="1126847" y="1659878"/>
            <a:ext cx="2843618" cy="4632254"/>
          </a:xfrm>
          <a:prstGeom prst="rect">
            <a:avLst/>
          </a:prstGeom>
        </p:spPr>
      </p:pic>
      <p:pic>
        <p:nvPicPr>
          <p:cNvPr id="6" name="Picture 5"/>
          <p:cNvPicPr>
            <a:picLocks noChangeAspect="1"/>
          </p:cNvPicPr>
          <p:nvPr/>
        </p:nvPicPr>
        <p:blipFill>
          <a:blip r:embed="rId3"/>
          <a:stretch>
            <a:fillRect/>
          </a:stretch>
        </p:blipFill>
        <p:spPr>
          <a:xfrm>
            <a:off x="4388114" y="2008147"/>
            <a:ext cx="3960641" cy="3504346"/>
          </a:xfrm>
          <a:prstGeom prst="rect">
            <a:avLst/>
          </a:prstGeom>
        </p:spPr>
      </p:pic>
    </p:spTree>
    <p:extLst>
      <p:ext uri="{BB962C8B-B14F-4D97-AF65-F5344CB8AC3E}">
        <p14:creationId xmlns:p14="http://schemas.microsoft.com/office/powerpoint/2010/main" val="3077568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par>
                                <p:cTn id="8" presetID="9"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dissolv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Pa </a:t>
            </a:r>
            <a:r>
              <a:rPr lang="en-US" dirty="0" err="1"/>
              <a:t>mor</a:t>
            </a:r>
            <a:r>
              <a:rPr lang="en-US" dirty="0"/>
              <a:t> </a:t>
            </a:r>
            <a:r>
              <a:rPr lang="en-US" dirty="0" err="1"/>
              <a:t>aml</a:t>
            </a:r>
            <a:r>
              <a:rPr lang="en-US" dirty="0"/>
              <a:t> y </a:t>
            </a:r>
            <a:r>
              <a:rPr lang="en-US" dirty="0" err="1"/>
              <a:t>caiff</a:t>
            </a:r>
            <a:r>
              <a:rPr lang="en-US" dirty="0"/>
              <a:t> </a:t>
            </a:r>
            <a:r>
              <a:rPr lang="en-US" dirty="0" err="1"/>
              <a:t>ysgol</a:t>
            </a:r>
            <a:r>
              <a:rPr lang="en-US" dirty="0"/>
              <a:t> </a:t>
            </a:r>
            <a:r>
              <a:rPr lang="en-US" dirty="0" err="1"/>
              <a:t>ei</a:t>
            </a:r>
            <a:r>
              <a:rPr lang="en-US" dirty="0"/>
              <a:t> </a:t>
            </a:r>
            <a:r>
              <a:rPr lang="en-US" dirty="0" err="1"/>
              <a:t>arolygu</a:t>
            </a:r>
            <a:r>
              <a:rPr lang="en-US" dirty="0"/>
              <a:t>?</a:t>
            </a:r>
          </a:p>
        </p:txBody>
      </p:sp>
      <p:sp>
        <p:nvSpPr>
          <p:cNvPr id="3" name="Content Placeholder 2"/>
          <p:cNvSpPr>
            <a:spLocks noGrp="1"/>
          </p:cNvSpPr>
          <p:nvPr>
            <p:ph idx="1"/>
          </p:nvPr>
        </p:nvSpPr>
        <p:spPr/>
        <p:txBody>
          <a:bodyPr>
            <a:normAutofit/>
          </a:bodyPr>
          <a:lstStyle/>
          <a:p>
            <a:pPr marL="0" indent="0">
              <a:buNone/>
            </a:pPr>
            <a:r>
              <a:rPr lang="en-US" dirty="0" err="1"/>
              <a:t>Caiff</a:t>
            </a:r>
            <a:r>
              <a:rPr lang="en-US" dirty="0"/>
              <a:t> </a:t>
            </a:r>
            <a:r>
              <a:rPr lang="en-US" dirty="0" err="1"/>
              <a:t>ysgolion</a:t>
            </a:r>
            <a:r>
              <a:rPr lang="en-US" dirty="0"/>
              <a:t> </a:t>
            </a:r>
            <a:r>
              <a:rPr lang="en-US" dirty="0" err="1"/>
              <a:t>eu</a:t>
            </a:r>
            <a:r>
              <a:rPr lang="en-US" dirty="0"/>
              <a:t> </a:t>
            </a:r>
            <a:r>
              <a:rPr lang="en-US" dirty="0" err="1"/>
              <a:t>harolygu</a:t>
            </a:r>
            <a:r>
              <a:rPr lang="en-US" dirty="0"/>
              <a:t> </a:t>
            </a:r>
            <a:r>
              <a:rPr lang="en-US" dirty="0" err="1"/>
              <a:t>ar</a:t>
            </a:r>
            <a:r>
              <a:rPr lang="en-US" dirty="0"/>
              <a:t> </a:t>
            </a:r>
            <a:r>
              <a:rPr lang="en-US" dirty="0" err="1"/>
              <a:t>gylch</a:t>
            </a:r>
            <a:r>
              <a:rPr lang="en-US" dirty="0"/>
              <a:t> 6 </a:t>
            </a:r>
            <a:r>
              <a:rPr lang="en-US" dirty="0" err="1"/>
              <a:t>mlynedd</a:t>
            </a:r>
            <a:endParaRPr lang="en-US" dirty="0"/>
          </a:p>
          <a:p>
            <a:pPr marL="0" indent="0">
              <a:buNone/>
            </a:pPr>
            <a:endParaRPr lang="en-US" dirty="0"/>
          </a:p>
          <a:p>
            <a:pPr marL="0" indent="0">
              <a:buNone/>
            </a:pPr>
            <a:r>
              <a:rPr lang="en-US" dirty="0" err="1"/>
              <a:t>Hyd</a:t>
            </a:r>
            <a:r>
              <a:rPr lang="en-US" dirty="0"/>
              <a:t> </a:t>
            </a:r>
            <a:r>
              <a:rPr lang="en-US" dirty="0" err="1"/>
              <a:t>yn</a:t>
            </a:r>
            <a:r>
              <a:rPr lang="en-US" dirty="0"/>
              <a:t> </a:t>
            </a:r>
            <a:r>
              <a:rPr lang="en-US" dirty="0" err="1"/>
              <a:t>hyn</a:t>
            </a:r>
            <a:r>
              <a:rPr lang="en-US" dirty="0"/>
              <a:t> </a:t>
            </a:r>
            <a:r>
              <a:rPr lang="en-US" dirty="0" err="1"/>
              <a:t>roedd</a:t>
            </a:r>
            <a:r>
              <a:rPr lang="en-US" dirty="0"/>
              <a:t> </a:t>
            </a:r>
            <a:r>
              <a:rPr lang="en-US" dirty="0" err="1"/>
              <a:t>gan</a:t>
            </a:r>
            <a:r>
              <a:rPr lang="en-US" dirty="0"/>
              <a:t> </a:t>
            </a:r>
            <a:r>
              <a:rPr lang="en-US" dirty="0" err="1"/>
              <a:t>ysgolion</a:t>
            </a:r>
            <a:r>
              <a:rPr lang="en-US" dirty="0"/>
              <a:t> </a:t>
            </a:r>
            <a:r>
              <a:rPr lang="en-US" dirty="0" err="1"/>
              <a:t>syniad</a:t>
            </a:r>
            <a:r>
              <a:rPr lang="en-US" dirty="0"/>
              <a:t> go </a:t>
            </a:r>
            <a:r>
              <a:rPr lang="en-US" dirty="0" err="1"/>
              <a:t>dda</a:t>
            </a:r>
            <a:r>
              <a:rPr lang="en-US" dirty="0"/>
              <a:t> o </a:t>
            </a:r>
            <a:r>
              <a:rPr lang="en-US" dirty="0" err="1"/>
              <a:t>amseriad</a:t>
            </a:r>
            <a:r>
              <a:rPr lang="en-US" dirty="0"/>
              <a:t> </a:t>
            </a:r>
            <a:r>
              <a:rPr lang="en-US" dirty="0" err="1"/>
              <a:t>ei</a:t>
            </a:r>
            <a:r>
              <a:rPr lang="en-US" dirty="0"/>
              <a:t> </a:t>
            </a:r>
            <a:r>
              <a:rPr lang="en-US" dirty="0" err="1"/>
              <a:t>arolygiad</a:t>
            </a:r>
            <a:r>
              <a:rPr lang="en-US" dirty="0"/>
              <a:t> </a:t>
            </a:r>
            <a:r>
              <a:rPr lang="en-US" dirty="0" err="1"/>
              <a:t>nesaf</a:t>
            </a:r>
            <a:endParaRPr lang="en-US" dirty="0"/>
          </a:p>
          <a:p>
            <a:pPr marL="0" indent="0">
              <a:buNone/>
            </a:pPr>
            <a:endParaRPr lang="en-US" dirty="0"/>
          </a:p>
          <a:p>
            <a:pPr marL="0" indent="0">
              <a:buNone/>
            </a:pPr>
            <a:r>
              <a:rPr lang="en-US" dirty="0"/>
              <a:t>Mae </a:t>
            </a:r>
            <a:r>
              <a:rPr lang="en-US" dirty="0" err="1"/>
              <a:t>Estyn</a:t>
            </a:r>
            <a:r>
              <a:rPr lang="en-US" dirty="0"/>
              <a:t> </a:t>
            </a:r>
            <a:r>
              <a:rPr lang="en-US" dirty="0" err="1"/>
              <a:t>wedi</a:t>
            </a:r>
            <a:r>
              <a:rPr lang="en-US" dirty="0"/>
              <a:t> </a:t>
            </a:r>
            <a:r>
              <a:rPr lang="en-US" dirty="0" err="1"/>
              <a:t>cymysgu’r</a:t>
            </a:r>
            <a:r>
              <a:rPr lang="en-US" dirty="0"/>
              <a:t> </a:t>
            </a:r>
            <a:r>
              <a:rPr lang="en-US" dirty="0" err="1"/>
              <a:t>drefn</a:t>
            </a:r>
            <a:r>
              <a:rPr lang="en-US" dirty="0"/>
              <a:t> </a:t>
            </a:r>
            <a:r>
              <a:rPr lang="en-US" dirty="0" err="1"/>
              <a:t>yn</a:t>
            </a:r>
            <a:r>
              <a:rPr lang="en-US" dirty="0"/>
              <a:t> </a:t>
            </a:r>
            <a:r>
              <a:rPr lang="en-US" dirty="0" err="1"/>
              <a:t>ddiweddar</a:t>
            </a:r>
            <a:r>
              <a:rPr lang="en-US" dirty="0"/>
              <a:t> –gall </a:t>
            </a:r>
            <a:r>
              <a:rPr lang="en-US" dirty="0" err="1"/>
              <a:t>ysgol</a:t>
            </a:r>
            <a:r>
              <a:rPr lang="en-US" dirty="0"/>
              <a:t> </a:t>
            </a:r>
            <a:r>
              <a:rPr lang="en-US" dirty="0" err="1"/>
              <a:t>cael</a:t>
            </a:r>
            <a:r>
              <a:rPr lang="en-US" dirty="0"/>
              <a:t> </a:t>
            </a:r>
            <a:r>
              <a:rPr lang="en-US" dirty="0" err="1"/>
              <a:t>ei</a:t>
            </a:r>
            <a:r>
              <a:rPr lang="en-US" dirty="0"/>
              <a:t> </a:t>
            </a:r>
            <a:r>
              <a:rPr lang="en-US" dirty="0" err="1"/>
              <a:t>arolygu</a:t>
            </a:r>
            <a:r>
              <a:rPr lang="en-US" dirty="0"/>
              <a:t> </a:t>
            </a:r>
            <a:r>
              <a:rPr lang="en-US" dirty="0" err="1"/>
              <a:t>cyn</a:t>
            </a:r>
            <a:r>
              <a:rPr lang="en-US" dirty="0"/>
              <a:t> bod y 6 </a:t>
            </a:r>
            <a:r>
              <a:rPr lang="en-US" dirty="0" err="1"/>
              <a:t>mlynedd</a:t>
            </a:r>
            <a:r>
              <a:rPr lang="en-US" dirty="0"/>
              <a:t> </a:t>
            </a:r>
            <a:r>
              <a:rPr lang="en-US" dirty="0" err="1"/>
              <a:t>wedi</a:t>
            </a:r>
            <a:r>
              <a:rPr lang="en-US" dirty="0"/>
              <a:t> </a:t>
            </a:r>
            <a:r>
              <a:rPr lang="en-US" dirty="0" err="1"/>
              <a:t>pasio</a:t>
            </a:r>
            <a:r>
              <a:rPr lang="en-US" dirty="0"/>
              <a:t> </a:t>
            </a:r>
            <a:r>
              <a:rPr lang="en-US" dirty="0" err="1"/>
              <a:t>ers</a:t>
            </a:r>
            <a:r>
              <a:rPr lang="en-US" dirty="0"/>
              <a:t> </a:t>
            </a:r>
            <a:r>
              <a:rPr lang="en-US" dirty="0" err="1"/>
              <a:t>yr</a:t>
            </a:r>
            <a:r>
              <a:rPr lang="en-US" dirty="0"/>
              <a:t> </a:t>
            </a:r>
            <a:r>
              <a:rPr lang="en-US" dirty="0" err="1"/>
              <a:t>arolygiad</a:t>
            </a:r>
            <a:r>
              <a:rPr lang="en-US" dirty="0"/>
              <a:t> </a:t>
            </a:r>
            <a:r>
              <a:rPr lang="en-US" dirty="0" err="1"/>
              <a:t>diwethaf</a:t>
            </a:r>
            <a:r>
              <a:rPr lang="en-US" dirty="0"/>
              <a:t>!!!</a:t>
            </a:r>
          </a:p>
        </p:txBody>
      </p:sp>
    </p:spTree>
    <p:extLst>
      <p:ext uri="{BB962C8B-B14F-4D97-AF65-F5344CB8AC3E}">
        <p14:creationId xmlns:p14="http://schemas.microsoft.com/office/powerpoint/2010/main" val="2174545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Trefnidau</a:t>
            </a:r>
            <a:r>
              <a:rPr lang="en-US" dirty="0"/>
              <a:t> </a:t>
            </a:r>
            <a:r>
              <a:rPr lang="en-US" dirty="0" err="1"/>
              <a:t>Arlowg</a:t>
            </a:r>
            <a:r>
              <a:rPr lang="en-US" dirty="0"/>
              <a:t> </a:t>
            </a:r>
            <a:r>
              <a:rPr lang="en-US" dirty="0" err="1"/>
              <a:t>Cynradd</a:t>
            </a:r>
            <a:endParaRPr lang="en-US" dirty="0"/>
          </a:p>
        </p:txBody>
      </p:sp>
      <p:sp>
        <p:nvSpPr>
          <p:cNvPr id="3" name="Content Placeholder 2"/>
          <p:cNvSpPr>
            <a:spLocks noGrp="1"/>
          </p:cNvSpPr>
          <p:nvPr>
            <p:ph idx="1"/>
          </p:nvPr>
        </p:nvSpPr>
        <p:spPr>
          <a:xfrm>
            <a:off x="457200" y="1600200"/>
            <a:ext cx="8229600" cy="4956897"/>
          </a:xfrm>
        </p:spPr>
        <p:txBody>
          <a:bodyPr>
            <a:normAutofit lnSpcReduction="10000"/>
          </a:bodyPr>
          <a:lstStyle/>
          <a:p>
            <a:r>
              <a:rPr lang="en-US" dirty="0" err="1"/>
              <a:t>Rhybudd</a:t>
            </a:r>
            <a:r>
              <a:rPr lang="en-US" dirty="0"/>
              <a:t> 15 </a:t>
            </a:r>
            <a:r>
              <a:rPr lang="en-US" dirty="0" err="1"/>
              <a:t>diwrnod</a:t>
            </a:r>
            <a:r>
              <a:rPr lang="en-US" dirty="0"/>
              <a:t> </a:t>
            </a:r>
            <a:r>
              <a:rPr lang="en-US" dirty="0" err="1"/>
              <a:t>gweithio</a:t>
            </a:r>
            <a:endParaRPr lang="en-US" dirty="0"/>
          </a:p>
          <a:p>
            <a:r>
              <a:rPr lang="en-US" dirty="0" err="1"/>
              <a:t>Canol</a:t>
            </a:r>
            <a:r>
              <a:rPr lang="en-US" dirty="0"/>
              <a:t> </a:t>
            </a:r>
            <a:r>
              <a:rPr lang="en-US" dirty="0" err="1"/>
              <a:t>Dydd</a:t>
            </a:r>
            <a:r>
              <a:rPr lang="en-US" dirty="0"/>
              <a:t> </a:t>
            </a:r>
            <a:r>
              <a:rPr lang="en-US" dirty="0" err="1"/>
              <a:t>Llun</a:t>
            </a:r>
            <a:r>
              <a:rPr lang="en-US" dirty="0"/>
              <a:t> tan </a:t>
            </a:r>
            <a:r>
              <a:rPr lang="en-US" dirty="0" err="1"/>
              <a:t>canol</a:t>
            </a:r>
            <a:r>
              <a:rPr lang="en-US" dirty="0"/>
              <a:t> </a:t>
            </a:r>
            <a:r>
              <a:rPr lang="en-US" dirty="0" err="1"/>
              <a:t>Dydd</a:t>
            </a:r>
            <a:r>
              <a:rPr lang="en-US" dirty="0"/>
              <a:t> </a:t>
            </a:r>
            <a:r>
              <a:rPr lang="en-US" dirty="0" err="1"/>
              <a:t>Iau</a:t>
            </a:r>
            <a:endParaRPr lang="en-US" dirty="0"/>
          </a:p>
          <a:p>
            <a:r>
              <a:rPr lang="en-US" dirty="0"/>
              <a:t>Un </a:t>
            </a:r>
            <a:r>
              <a:rPr lang="en-US" dirty="0" err="1"/>
              <a:t>Arolygydd</a:t>
            </a:r>
            <a:r>
              <a:rPr lang="en-US" dirty="0"/>
              <a:t> </a:t>
            </a:r>
            <a:r>
              <a:rPr lang="en-US" dirty="0" err="1"/>
              <a:t>Cofnodol</a:t>
            </a:r>
            <a:r>
              <a:rPr lang="en-US" dirty="0"/>
              <a:t> (AC)</a:t>
            </a:r>
          </a:p>
          <a:p>
            <a:r>
              <a:rPr lang="en-US" dirty="0"/>
              <a:t>Un </a:t>
            </a:r>
            <a:r>
              <a:rPr lang="en-US" dirty="0" err="1"/>
              <a:t>Arolygydd</a:t>
            </a:r>
            <a:r>
              <a:rPr lang="en-US" dirty="0"/>
              <a:t> </a:t>
            </a:r>
            <a:r>
              <a:rPr lang="en-US" dirty="0" err="1"/>
              <a:t>Tîm</a:t>
            </a:r>
            <a:r>
              <a:rPr lang="en-US" dirty="0"/>
              <a:t> (AT) – </a:t>
            </a:r>
            <a:r>
              <a:rPr lang="en-US" dirty="0" err="1"/>
              <a:t>efallai</a:t>
            </a:r>
            <a:r>
              <a:rPr lang="en-US" dirty="0"/>
              <a:t> 2 </a:t>
            </a:r>
            <a:r>
              <a:rPr lang="en-US" dirty="0" err="1"/>
              <a:t>neu</a:t>
            </a:r>
            <a:r>
              <a:rPr lang="en-US" dirty="0"/>
              <a:t> 3 </a:t>
            </a:r>
            <a:r>
              <a:rPr lang="en-US" dirty="0" err="1"/>
              <a:t>mewn</a:t>
            </a:r>
            <a:r>
              <a:rPr lang="en-US" dirty="0"/>
              <a:t> </a:t>
            </a:r>
            <a:r>
              <a:rPr lang="en-US" dirty="0" err="1"/>
              <a:t>ysgol</a:t>
            </a:r>
            <a:r>
              <a:rPr lang="en-US" dirty="0"/>
              <a:t> </a:t>
            </a:r>
            <a:r>
              <a:rPr lang="en-US" dirty="0" err="1"/>
              <a:t>mawr</a:t>
            </a:r>
            <a:endParaRPr lang="en-US" dirty="0"/>
          </a:p>
          <a:p>
            <a:r>
              <a:rPr lang="en-US" dirty="0"/>
              <a:t>Un </a:t>
            </a:r>
            <a:r>
              <a:rPr lang="en-US" dirty="0" err="1"/>
              <a:t>Arolygydd</a:t>
            </a:r>
            <a:r>
              <a:rPr lang="en-US" dirty="0"/>
              <a:t> </a:t>
            </a:r>
            <a:r>
              <a:rPr lang="en-US" dirty="0" err="1"/>
              <a:t>Cymheiriaid</a:t>
            </a:r>
            <a:r>
              <a:rPr lang="en-US" dirty="0"/>
              <a:t> (</a:t>
            </a:r>
            <a:r>
              <a:rPr lang="en-US" dirty="0" err="1"/>
              <a:t>ACym</a:t>
            </a:r>
            <a:r>
              <a:rPr lang="en-US" dirty="0"/>
              <a:t>)– </a:t>
            </a:r>
            <a:r>
              <a:rPr lang="en-US" dirty="0" err="1"/>
              <a:t>Pennaeth</a:t>
            </a:r>
            <a:r>
              <a:rPr lang="en-US" dirty="0"/>
              <a:t> </a:t>
            </a:r>
            <a:r>
              <a:rPr lang="en-US" dirty="0" err="1"/>
              <a:t>ysgol</a:t>
            </a:r>
            <a:r>
              <a:rPr lang="en-US" dirty="0"/>
              <a:t> </a:t>
            </a:r>
            <a:r>
              <a:rPr lang="en-US" dirty="0" err="1"/>
              <a:t>ar</a:t>
            </a:r>
            <a:r>
              <a:rPr lang="en-US" dirty="0"/>
              <a:t> </a:t>
            </a:r>
            <a:r>
              <a:rPr lang="en-US" dirty="0" err="1"/>
              <a:t>hyn</a:t>
            </a:r>
            <a:r>
              <a:rPr lang="en-US" dirty="0"/>
              <a:t> o </a:t>
            </a:r>
            <a:r>
              <a:rPr lang="en-US" dirty="0" err="1"/>
              <a:t>bryd</a:t>
            </a:r>
            <a:endParaRPr lang="en-US" dirty="0"/>
          </a:p>
          <a:p>
            <a:r>
              <a:rPr lang="en-US" dirty="0" err="1"/>
              <a:t>Arolygydd</a:t>
            </a:r>
            <a:r>
              <a:rPr lang="en-US" dirty="0"/>
              <a:t> </a:t>
            </a:r>
            <a:r>
              <a:rPr lang="en-US" dirty="0" err="1"/>
              <a:t>Lleyg</a:t>
            </a:r>
            <a:r>
              <a:rPr lang="en-US" dirty="0"/>
              <a:t>(</a:t>
            </a:r>
            <a:r>
              <a:rPr lang="en-US" dirty="0" err="1"/>
              <a:t>ALl</a:t>
            </a:r>
            <a:r>
              <a:rPr lang="en-US" dirty="0"/>
              <a:t>) – </a:t>
            </a:r>
            <a:r>
              <a:rPr lang="en-US" dirty="0" err="1"/>
              <a:t>Fel</a:t>
            </a:r>
            <a:r>
              <a:rPr lang="en-US" dirty="0"/>
              <a:t> </a:t>
            </a:r>
            <a:r>
              <a:rPr lang="en-US" dirty="0" err="1"/>
              <a:t>arfer</a:t>
            </a:r>
            <a:r>
              <a:rPr lang="en-US" dirty="0"/>
              <a:t> </a:t>
            </a:r>
            <a:r>
              <a:rPr lang="en-US" dirty="0" err="1"/>
              <a:t>ar</a:t>
            </a:r>
            <a:r>
              <a:rPr lang="en-US" dirty="0"/>
              <a:t> </a:t>
            </a:r>
            <a:r>
              <a:rPr lang="en-US" dirty="0" err="1"/>
              <a:t>Ddydd</a:t>
            </a:r>
            <a:r>
              <a:rPr lang="en-US" dirty="0"/>
              <a:t> </a:t>
            </a:r>
            <a:r>
              <a:rPr lang="en-US" dirty="0" err="1"/>
              <a:t>Mawrth</a:t>
            </a:r>
            <a:endParaRPr lang="en-US" dirty="0"/>
          </a:p>
          <a:p>
            <a:endParaRPr lang="en-US" dirty="0"/>
          </a:p>
          <a:p>
            <a:endParaRPr lang="en-US" dirty="0"/>
          </a:p>
        </p:txBody>
      </p:sp>
    </p:spTree>
    <p:extLst>
      <p:ext uri="{BB962C8B-B14F-4D97-AF65-F5344CB8AC3E}">
        <p14:creationId xmlns:p14="http://schemas.microsoft.com/office/powerpoint/2010/main" val="2820388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Beth </a:t>
            </a:r>
            <a:r>
              <a:rPr lang="en-US" dirty="0" err="1"/>
              <a:t>fydd</a:t>
            </a:r>
            <a:r>
              <a:rPr lang="en-US" dirty="0"/>
              <a:t> </a:t>
            </a:r>
            <a:r>
              <a:rPr lang="en-US" dirty="0" err="1"/>
              <a:t>hyd</a:t>
            </a:r>
            <a:r>
              <a:rPr lang="en-US" dirty="0"/>
              <a:t> </a:t>
            </a:r>
            <a:r>
              <a:rPr lang="en-US" dirty="0" err="1"/>
              <a:t>yr</a:t>
            </a:r>
            <a:r>
              <a:rPr lang="en-US" dirty="0"/>
              <a:t> </a:t>
            </a:r>
            <a:r>
              <a:rPr lang="en-US" dirty="0" err="1"/>
              <a:t>Arolwg</a:t>
            </a:r>
            <a:r>
              <a:rPr lang="en-US" dirty="0"/>
              <a:t>?</a:t>
            </a:r>
          </a:p>
        </p:txBody>
      </p:sp>
      <p:sp>
        <p:nvSpPr>
          <p:cNvPr id="3" name="Content Placeholder 2"/>
          <p:cNvSpPr>
            <a:spLocks noGrp="1"/>
          </p:cNvSpPr>
          <p:nvPr>
            <p:ph idx="1"/>
          </p:nvPr>
        </p:nvSpPr>
        <p:spPr>
          <a:xfrm>
            <a:off x="457200" y="1240532"/>
            <a:ext cx="8229600" cy="4885631"/>
          </a:xfrm>
        </p:spPr>
        <p:txBody>
          <a:bodyPr>
            <a:normAutofit fontScale="92500" lnSpcReduction="20000"/>
          </a:bodyPr>
          <a:lstStyle/>
          <a:p>
            <a:pPr lvl="0"/>
            <a:r>
              <a:rPr lang="en-US" sz="3600" b="1" dirty="0" err="1"/>
              <a:t>Dydd</a:t>
            </a:r>
            <a:r>
              <a:rPr lang="en-US" sz="3600" b="1" dirty="0"/>
              <a:t> </a:t>
            </a:r>
            <a:r>
              <a:rPr lang="en-US" sz="3600" b="1" dirty="0" err="1"/>
              <a:t>Llun</a:t>
            </a:r>
            <a:r>
              <a:rPr lang="en-US" b="1" dirty="0"/>
              <a:t>: </a:t>
            </a:r>
            <a:r>
              <a:rPr lang="en-US" dirty="0" err="1"/>
              <a:t>cyrraedd</a:t>
            </a:r>
            <a:r>
              <a:rPr lang="en-US" dirty="0"/>
              <a:t> am </a:t>
            </a:r>
            <a:r>
              <a:rPr lang="en-US" dirty="0" err="1"/>
              <a:t>tua</a:t>
            </a:r>
            <a:r>
              <a:rPr lang="en-US" dirty="0"/>
              <a:t> 12:00, </a:t>
            </a:r>
          </a:p>
          <a:p>
            <a:pPr lvl="0"/>
            <a:r>
              <a:rPr lang="en-US" dirty="0" err="1"/>
              <a:t>Cyfarfod</a:t>
            </a:r>
            <a:r>
              <a:rPr lang="en-US" dirty="0"/>
              <a:t> </a:t>
            </a:r>
            <a:r>
              <a:rPr lang="en-US" dirty="0" err="1"/>
              <a:t>cyn</a:t>
            </a:r>
            <a:r>
              <a:rPr lang="en-US" dirty="0"/>
              <a:t> </a:t>
            </a:r>
            <a:r>
              <a:rPr lang="en-US" dirty="0" err="1"/>
              <a:t>arolwg</a:t>
            </a:r>
            <a:r>
              <a:rPr lang="en-US" dirty="0"/>
              <a:t>, </a:t>
            </a:r>
          </a:p>
          <a:p>
            <a:pPr lvl="0"/>
            <a:r>
              <a:rPr lang="en-US" dirty="0" err="1"/>
              <a:t>Cyfarfod</a:t>
            </a:r>
            <a:r>
              <a:rPr lang="en-US" dirty="0"/>
              <a:t> </a:t>
            </a:r>
            <a:r>
              <a:rPr lang="en-US" dirty="0" err="1"/>
              <a:t>Rhieni</a:t>
            </a:r>
            <a:endParaRPr lang="en-US" dirty="0"/>
          </a:p>
          <a:p>
            <a:pPr lvl="0"/>
            <a:r>
              <a:rPr lang="en-US" dirty="0" err="1"/>
              <a:t>Cwrdd</a:t>
            </a:r>
            <a:r>
              <a:rPr lang="en-US" dirty="0"/>
              <a:t> a </a:t>
            </a:r>
            <a:r>
              <a:rPr lang="en-US" dirty="0" err="1"/>
              <a:t>Chadeirydd</a:t>
            </a:r>
            <a:r>
              <a:rPr lang="en-US" dirty="0"/>
              <a:t> y </a:t>
            </a:r>
            <a:r>
              <a:rPr lang="en-US" dirty="0" err="1"/>
              <a:t>Corff</a:t>
            </a:r>
            <a:r>
              <a:rPr lang="en-US" dirty="0"/>
              <a:t> </a:t>
            </a:r>
            <a:r>
              <a:rPr lang="en-US" dirty="0" err="1"/>
              <a:t>Llywodraethwyr</a:t>
            </a:r>
            <a:endParaRPr lang="en-US" dirty="0"/>
          </a:p>
          <a:p>
            <a:pPr lvl="0"/>
            <a:r>
              <a:rPr lang="en-US" dirty="0" err="1"/>
              <a:t>Taith</a:t>
            </a:r>
            <a:r>
              <a:rPr lang="en-US" dirty="0"/>
              <a:t> </a:t>
            </a:r>
            <a:r>
              <a:rPr lang="en-US" dirty="0" err="1"/>
              <a:t>Ddysgu</a:t>
            </a:r>
            <a:r>
              <a:rPr lang="en-US" dirty="0"/>
              <a:t> o </a:t>
            </a:r>
            <a:r>
              <a:rPr lang="en-US" dirty="0" err="1"/>
              <a:t>amgylch</a:t>
            </a:r>
            <a:r>
              <a:rPr lang="en-US" dirty="0"/>
              <a:t> </a:t>
            </a:r>
            <a:r>
              <a:rPr lang="en-US" dirty="0" err="1"/>
              <a:t>yr</a:t>
            </a:r>
            <a:r>
              <a:rPr lang="en-US" dirty="0"/>
              <a:t> </a:t>
            </a:r>
            <a:r>
              <a:rPr lang="en-US" dirty="0" err="1"/>
              <a:t>holl</a:t>
            </a:r>
            <a:r>
              <a:rPr lang="en-US" dirty="0"/>
              <a:t> </a:t>
            </a:r>
            <a:r>
              <a:rPr lang="en-US" dirty="0" err="1"/>
              <a:t>ysgol</a:t>
            </a:r>
            <a:endParaRPr lang="en-US" dirty="0"/>
          </a:p>
          <a:p>
            <a:pPr lvl="0"/>
            <a:r>
              <a:rPr lang="en-US" sz="3600" b="1" dirty="0" err="1"/>
              <a:t>Dydd</a:t>
            </a:r>
            <a:r>
              <a:rPr lang="en-US" sz="3600" b="1" dirty="0"/>
              <a:t> </a:t>
            </a:r>
            <a:r>
              <a:rPr lang="en-US" sz="3600" b="1" dirty="0" err="1"/>
              <a:t>Mawrth</a:t>
            </a:r>
            <a:r>
              <a:rPr lang="en-US" sz="3600" b="1" dirty="0"/>
              <a:t>:</a:t>
            </a:r>
            <a:r>
              <a:rPr lang="en-US" b="1" dirty="0"/>
              <a:t> </a:t>
            </a:r>
            <a:r>
              <a:rPr lang="en-US" dirty="0" err="1"/>
              <a:t>gweithgarwch</a:t>
            </a:r>
            <a:r>
              <a:rPr lang="en-US" dirty="0"/>
              <a:t> </a:t>
            </a:r>
            <a:r>
              <a:rPr lang="en-US" dirty="0" err="1"/>
              <a:t>arolygu</a:t>
            </a:r>
            <a:endParaRPr lang="en-US" dirty="0"/>
          </a:p>
          <a:p>
            <a:pPr lvl="0"/>
            <a:r>
              <a:rPr lang="en-US" sz="3600" b="1" dirty="0" err="1"/>
              <a:t>Dydd</a:t>
            </a:r>
            <a:r>
              <a:rPr lang="en-US" sz="3600" b="1" dirty="0"/>
              <a:t> </a:t>
            </a:r>
            <a:r>
              <a:rPr lang="en-US" sz="3600" b="1" dirty="0" err="1"/>
              <a:t>Mercher</a:t>
            </a:r>
            <a:r>
              <a:rPr lang="en-US" b="1" dirty="0"/>
              <a:t>: </a:t>
            </a:r>
            <a:r>
              <a:rPr lang="en-US" dirty="0" err="1"/>
              <a:t>gweithgarwch</a:t>
            </a:r>
            <a:r>
              <a:rPr lang="en-US" dirty="0"/>
              <a:t> </a:t>
            </a:r>
            <a:r>
              <a:rPr lang="en-US" dirty="0" err="1"/>
              <a:t>arolygu</a:t>
            </a:r>
            <a:endParaRPr lang="en-US" dirty="0"/>
          </a:p>
          <a:p>
            <a:r>
              <a:rPr lang="en-US" sz="3600" b="1" dirty="0" err="1"/>
              <a:t>Dydd</a:t>
            </a:r>
            <a:r>
              <a:rPr lang="en-US" sz="3600" b="1" dirty="0"/>
              <a:t> </a:t>
            </a:r>
            <a:r>
              <a:rPr lang="en-US" sz="3600" b="1" dirty="0" err="1"/>
              <a:t>Iau</a:t>
            </a:r>
            <a:r>
              <a:rPr lang="en-US" b="1" dirty="0"/>
              <a:t>: </a:t>
            </a:r>
            <a:r>
              <a:rPr lang="en-US" dirty="0" err="1"/>
              <a:t>gweithgarwch</a:t>
            </a:r>
            <a:r>
              <a:rPr lang="en-US" dirty="0"/>
              <a:t> </a:t>
            </a:r>
            <a:r>
              <a:rPr lang="en-US" dirty="0" err="1"/>
              <a:t>arolygu</a:t>
            </a:r>
            <a:r>
              <a:rPr lang="en-US" dirty="0"/>
              <a:t> </a:t>
            </a:r>
            <a:r>
              <a:rPr lang="en-US" dirty="0" err="1"/>
              <a:t>gydag</a:t>
            </a:r>
            <a:r>
              <a:rPr lang="en-US" dirty="0"/>
              <a:t> </a:t>
            </a:r>
            <a:r>
              <a:rPr lang="en-US" dirty="0" err="1"/>
              <a:t>adborth</a:t>
            </a:r>
            <a:r>
              <a:rPr lang="en-US" dirty="0"/>
              <a:t> am 13:00 (</a:t>
            </a:r>
            <a:r>
              <a:rPr lang="en-US" dirty="0" err="1"/>
              <a:t>Pennaeth</a:t>
            </a:r>
            <a:r>
              <a:rPr lang="en-US" dirty="0"/>
              <a:t>, </a:t>
            </a:r>
            <a:r>
              <a:rPr lang="en-US" dirty="0" err="1"/>
              <a:t>Cadeirydd</a:t>
            </a:r>
            <a:r>
              <a:rPr lang="en-US" dirty="0"/>
              <a:t> </a:t>
            </a:r>
            <a:r>
              <a:rPr lang="en-US" dirty="0" err="1"/>
              <a:t>CLl</a:t>
            </a:r>
            <a:r>
              <a:rPr lang="en-US" dirty="0"/>
              <a:t>, </a:t>
            </a:r>
            <a:r>
              <a:rPr lang="en-US" dirty="0" err="1"/>
              <a:t>Ymg</a:t>
            </a:r>
            <a:r>
              <a:rPr lang="en-US" dirty="0"/>
              <a:t> </a:t>
            </a:r>
            <a:r>
              <a:rPr lang="en-US" dirty="0" err="1"/>
              <a:t>Sialens</a:t>
            </a:r>
            <a:r>
              <a:rPr lang="en-US" dirty="0"/>
              <a:t> ALL)</a:t>
            </a:r>
          </a:p>
        </p:txBody>
      </p:sp>
    </p:spTree>
    <p:extLst>
      <p:ext uri="{BB962C8B-B14F-4D97-AF65-F5344CB8AC3E}">
        <p14:creationId xmlns:p14="http://schemas.microsoft.com/office/powerpoint/2010/main" val="1037175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US" dirty="0"/>
              <a:t>Beth </a:t>
            </a:r>
            <a:r>
              <a:rPr lang="en-US" dirty="0" err="1"/>
              <a:t>yw’n</a:t>
            </a:r>
            <a:r>
              <a:rPr lang="en-US" dirty="0"/>
              <a:t> </a:t>
            </a:r>
            <a:r>
              <a:rPr lang="en-US" dirty="0" err="1"/>
              <a:t>rôl</a:t>
            </a:r>
            <a:r>
              <a:rPr lang="en-US" dirty="0"/>
              <a:t> </a:t>
            </a:r>
            <a:r>
              <a:rPr lang="en-US" dirty="0" err="1"/>
              <a:t>i</a:t>
            </a:r>
            <a:r>
              <a:rPr lang="en-US" dirty="0"/>
              <a:t> </a:t>
            </a:r>
            <a:r>
              <a:rPr lang="en-US" dirty="0" err="1"/>
              <a:t>fel</a:t>
            </a:r>
            <a:r>
              <a:rPr lang="en-US" dirty="0"/>
              <a:t> ANG</a:t>
            </a:r>
          </a:p>
        </p:txBody>
      </p:sp>
      <p:sp>
        <p:nvSpPr>
          <p:cNvPr id="5" name="Content Placeholder 2"/>
          <p:cNvSpPr txBox="1">
            <a:spLocks/>
          </p:cNvSpPr>
          <p:nvPr/>
        </p:nvSpPr>
        <p:spPr>
          <a:xfrm>
            <a:off x="158864" y="961536"/>
            <a:ext cx="8844652" cy="5708432"/>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dirty="0">
                <a:solidFill>
                  <a:prstClr val="black"/>
                </a:solidFill>
              </a:rPr>
              <a:t>Sylfaen </a:t>
            </a:r>
            <a:r>
              <a:rPr lang="en-US" dirty="0" err="1">
                <a:solidFill>
                  <a:prstClr val="black"/>
                </a:solidFill>
              </a:rPr>
              <a:t>pob</a:t>
            </a:r>
            <a:r>
              <a:rPr lang="en-US" dirty="0">
                <a:solidFill>
                  <a:prstClr val="black"/>
                </a:solidFill>
              </a:rPr>
              <a:t> </a:t>
            </a:r>
            <a:r>
              <a:rPr lang="en-US" dirty="0" err="1">
                <a:solidFill>
                  <a:prstClr val="black"/>
                </a:solidFill>
              </a:rPr>
              <a:t>gweithgaredd</a:t>
            </a:r>
            <a:r>
              <a:rPr lang="en-US" dirty="0">
                <a:solidFill>
                  <a:prstClr val="black"/>
                </a:solidFill>
              </a:rPr>
              <a:t> </a:t>
            </a:r>
            <a:r>
              <a:rPr lang="en-US" dirty="0" err="1">
                <a:solidFill>
                  <a:prstClr val="black"/>
                </a:solidFill>
              </a:rPr>
              <a:t>arolygu</a:t>
            </a:r>
            <a:r>
              <a:rPr lang="en-US" dirty="0">
                <a:solidFill>
                  <a:prstClr val="black"/>
                </a:solidFill>
              </a:rPr>
              <a:t> </a:t>
            </a:r>
            <a:r>
              <a:rPr lang="en-US" dirty="0" err="1">
                <a:solidFill>
                  <a:prstClr val="black"/>
                </a:solidFill>
              </a:rPr>
              <a:t>yw’r</a:t>
            </a:r>
            <a:r>
              <a:rPr lang="en-US" dirty="0">
                <a:solidFill>
                  <a:prstClr val="black"/>
                </a:solidFill>
              </a:rPr>
              <a:t> </a:t>
            </a:r>
            <a:r>
              <a:rPr lang="en-US" dirty="0" err="1">
                <a:solidFill>
                  <a:prstClr val="black"/>
                </a:solidFill>
              </a:rPr>
              <a:t>tysiolaeth</a:t>
            </a:r>
            <a:r>
              <a:rPr lang="en-US" dirty="0">
                <a:solidFill>
                  <a:prstClr val="black"/>
                </a:solidFill>
              </a:rPr>
              <a:t> </a:t>
            </a:r>
            <a:r>
              <a:rPr lang="en-US" dirty="0" err="1">
                <a:solidFill>
                  <a:prstClr val="black"/>
                </a:solidFill>
              </a:rPr>
              <a:t>sy’n</a:t>
            </a:r>
            <a:r>
              <a:rPr lang="en-US" dirty="0">
                <a:solidFill>
                  <a:prstClr val="black"/>
                </a:solidFill>
              </a:rPr>
              <a:t> </a:t>
            </a:r>
            <a:r>
              <a:rPr lang="en-US" dirty="0" err="1">
                <a:solidFill>
                  <a:prstClr val="black"/>
                </a:solidFill>
              </a:rPr>
              <a:t>deillio</a:t>
            </a:r>
            <a:r>
              <a:rPr lang="en-US" dirty="0">
                <a:solidFill>
                  <a:prstClr val="black"/>
                </a:solidFill>
              </a:rPr>
              <a:t> o </a:t>
            </a:r>
            <a:r>
              <a:rPr lang="en-US" dirty="0" err="1">
                <a:solidFill>
                  <a:prstClr val="black"/>
                </a:solidFill>
              </a:rPr>
              <a:t>Adroddiad</a:t>
            </a:r>
            <a:r>
              <a:rPr lang="en-US" dirty="0">
                <a:solidFill>
                  <a:prstClr val="black"/>
                </a:solidFill>
              </a:rPr>
              <a:t> Hunan </a:t>
            </a:r>
            <a:r>
              <a:rPr lang="en-US" dirty="0" err="1">
                <a:solidFill>
                  <a:prstClr val="black"/>
                </a:solidFill>
              </a:rPr>
              <a:t>Arfarnu’r</a:t>
            </a:r>
            <a:r>
              <a:rPr lang="en-US" dirty="0">
                <a:solidFill>
                  <a:prstClr val="black"/>
                </a:solidFill>
              </a:rPr>
              <a:t> </a:t>
            </a:r>
            <a:r>
              <a:rPr lang="en-US" dirty="0" err="1">
                <a:solidFill>
                  <a:prstClr val="black"/>
                </a:solidFill>
              </a:rPr>
              <a:t>sygol</a:t>
            </a:r>
            <a:r>
              <a:rPr lang="en-US" dirty="0">
                <a:solidFill>
                  <a:prstClr val="black"/>
                </a:solidFill>
              </a:rPr>
              <a:t> (AHA), </a:t>
            </a:r>
            <a:r>
              <a:rPr lang="en-US" dirty="0" err="1">
                <a:solidFill>
                  <a:prstClr val="black"/>
                </a:solidFill>
              </a:rPr>
              <a:t>caiff</a:t>
            </a:r>
            <a:r>
              <a:rPr lang="en-US" dirty="0">
                <a:solidFill>
                  <a:prstClr val="black"/>
                </a:solidFill>
              </a:rPr>
              <a:t> </a:t>
            </a:r>
            <a:r>
              <a:rPr lang="en-US" dirty="0" err="1">
                <a:solidFill>
                  <a:prstClr val="black"/>
                </a:solidFill>
              </a:rPr>
              <a:t>ei</a:t>
            </a:r>
            <a:r>
              <a:rPr lang="en-US" dirty="0">
                <a:solidFill>
                  <a:prstClr val="black"/>
                </a:solidFill>
              </a:rPr>
              <a:t> </a:t>
            </a:r>
            <a:r>
              <a:rPr lang="en-US" dirty="0" err="1">
                <a:solidFill>
                  <a:prstClr val="black"/>
                </a:solidFill>
              </a:rPr>
              <a:t>ddanfon</a:t>
            </a:r>
            <a:r>
              <a:rPr lang="en-US" dirty="0">
                <a:solidFill>
                  <a:prstClr val="black"/>
                </a:solidFill>
              </a:rPr>
              <a:t> </a:t>
            </a:r>
            <a:r>
              <a:rPr lang="en-US" dirty="0" err="1">
                <a:solidFill>
                  <a:prstClr val="black"/>
                </a:solidFill>
              </a:rPr>
              <a:t>i’r</a:t>
            </a:r>
            <a:r>
              <a:rPr lang="en-US" dirty="0">
                <a:solidFill>
                  <a:prstClr val="black"/>
                </a:solidFill>
              </a:rPr>
              <a:t> </a:t>
            </a:r>
            <a:r>
              <a:rPr lang="en-US" dirty="0" err="1">
                <a:solidFill>
                  <a:prstClr val="black"/>
                </a:solidFill>
              </a:rPr>
              <a:t>Arolygydd</a:t>
            </a:r>
            <a:r>
              <a:rPr lang="en-US" dirty="0">
                <a:solidFill>
                  <a:prstClr val="black"/>
                </a:solidFill>
              </a:rPr>
              <a:t> </a:t>
            </a:r>
            <a:r>
              <a:rPr lang="en-US" dirty="0" err="1">
                <a:solidFill>
                  <a:prstClr val="black"/>
                </a:solidFill>
              </a:rPr>
              <a:t>Cofnodol</a:t>
            </a:r>
            <a:r>
              <a:rPr lang="en-US" dirty="0">
                <a:solidFill>
                  <a:prstClr val="black"/>
                </a:solidFill>
              </a:rPr>
              <a:t> 10 </a:t>
            </a:r>
            <a:r>
              <a:rPr lang="en-US" dirty="0" err="1">
                <a:solidFill>
                  <a:prstClr val="black"/>
                </a:solidFill>
              </a:rPr>
              <a:t>diwrnod</a:t>
            </a:r>
            <a:r>
              <a:rPr lang="en-US" dirty="0">
                <a:solidFill>
                  <a:prstClr val="black"/>
                </a:solidFill>
              </a:rPr>
              <a:t> </a:t>
            </a:r>
            <a:r>
              <a:rPr lang="en-US" dirty="0" err="1">
                <a:solidFill>
                  <a:prstClr val="black"/>
                </a:solidFill>
              </a:rPr>
              <a:t>cyn</a:t>
            </a:r>
            <a:r>
              <a:rPr lang="en-US" dirty="0">
                <a:solidFill>
                  <a:prstClr val="black"/>
                </a:solidFill>
              </a:rPr>
              <a:t> </a:t>
            </a:r>
            <a:r>
              <a:rPr lang="en-US" dirty="0" err="1">
                <a:solidFill>
                  <a:prstClr val="black"/>
                </a:solidFill>
              </a:rPr>
              <a:t>yr</a:t>
            </a:r>
            <a:r>
              <a:rPr lang="en-US" dirty="0">
                <a:solidFill>
                  <a:prstClr val="black"/>
                </a:solidFill>
              </a:rPr>
              <a:t> </a:t>
            </a:r>
            <a:r>
              <a:rPr lang="en-US" dirty="0" err="1">
                <a:solidFill>
                  <a:prstClr val="black"/>
                </a:solidFill>
              </a:rPr>
              <a:t>arowlg</a:t>
            </a:r>
            <a:r>
              <a:rPr lang="en-US" dirty="0">
                <a:solidFill>
                  <a:prstClr val="black"/>
                </a:solidFill>
              </a:rPr>
              <a:t>.</a:t>
            </a:r>
          </a:p>
          <a:p>
            <a:pPr marL="0" indent="0">
              <a:buFont typeface="Arial"/>
              <a:buNone/>
            </a:pPr>
            <a:endParaRPr lang="en-US" dirty="0">
              <a:solidFill>
                <a:prstClr val="black"/>
              </a:solidFill>
            </a:endParaRPr>
          </a:p>
          <a:p>
            <a:r>
              <a:rPr lang="en-US" dirty="0" err="1">
                <a:solidFill>
                  <a:prstClr val="black"/>
                </a:solidFill>
              </a:rPr>
              <a:t>Bydd</a:t>
            </a:r>
            <a:r>
              <a:rPr lang="en-US" dirty="0">
                <a:solidFill>
                  <a:prstClr val="black"/>
                </a:solidFill>
              </a:rPr>
              <a:t> y </a:t>
            </a:r>
            <a:r>
              <a:rPr lang="en-US" dirty="0" err="1">
                <a:solidFill>
                  <a:prstClr val="black"/>
                </a:solidFill>
              </a:rPr>
              <a:t>Pennaeth</a:t>
            </a:r>
            <a:r>
              <a:rPr lang="en-US" dirty="0">
                <a:solidFill>
                  <a:prstClr val="black"/>
                </a:solidFill>
              </a:rPr>
              <a:t> </a:t>
            </a:r>
            <a:r>
              <a:rPr lang="en-US" dirty="0" err="1">
                <a:solidFill>
                  <a:prstClr val="black"/>
                </a:solidFill>
              </a:rPr>
              <a:t>mwy</a:t>
            </a:r>
            <a:r>
              <a:rPr lang="en-US" dirty="0">
                <a:solidFill>
                  <a:prstClr val="black"/>
                </a:solidFill>
              </a:rPr>
              <a:t> </a:t>
            </a:r>
            <a:r>
              <a:rPr lang="en-US" dirty="0" err="1">
                <a:solidFill>
                  <a:prstClr val="black"/>
                </a:solidFill>
              </a:rPr>
              <a:t>na</a:t>
            </a:r>
            <a:r>
              <a:rPr lang="en-US" dirty="0">
                <a:solidFill>
                  <a:prstClr val="black"/>
                </a:solidFill>
              </a:rPr>
              <a:t> </a:t>
            </a:r>
            <a:r>
              <a:rPr lang="en-US" dirty="0" err="1">
                <a:solidFill>
                  <a:prstClr val="black"/>
                </a:solidFill>
              </a:rPr>
              <a:t>thebyg</a:t>
            </a:r>
            <a:r>
              <a:rPr lang="en-US" dirty="0">
                <a:solidFill>
                  <a:prstClr val="black"/>
                </a:solidFill>
              </a:rPr>
              <a:t> </a:t>
            </a:r>
            <a:r>
              <a:rPr lang="en-US" dirty="0" err="1">
                <a:solidFill>
                  <a:prstClr val="black"/>
                </a:solidFill>
              </a:rPr>
              <a:t>yn</a:t>
            </a:r>
            <a:r>
              <a:rPr lang="en-US" dirty="0">
                <a:solidFill>
                  <a:prstClr val="black"/>
                </a:solidFill>
              </a:rPr>
              <a:t> </a:t>
            </a:r>
            <a:r>
              <a:rPr lang="en-US" dirty="0" err="1">
                <a:solidFill>
                  <a:prstClr val="black"/>
                </a:solidFill>
              </a:rPr>
              <a:t>gofyn</a:t>
            </a:r>
            <a:r>
              <a:rPr lang="en-US" dirty="0">
                <a:solidFill>
                  <a:prstClr val="black"/>
                </a:solidFill>
              </a:rPr>
              <a:t> am </a:t>
            </a:r>
            <a:r>
              <a:rPr lang="en-US" dirty="0" err="1">
                <a:solidFill>
                  <a:prstClr val="black"/>
                </a:solidFill>
              </a:rPr>
              <a:t>eich</a:t>
            </a:r>
            <a:r>
              <a:rPr lang="en-US" dirty="0">
                <a:solidFill>
                  <a:prstClr val="black"/>
                </a:solidFill>
              </a:rPr>
              <a:t> barn </a:t>
            </a:r>
            <a:r>
              <a:rPr lang="en-US" dirty="0" err="1">
                <a:solidFill>
                  <a:prstClr val="black"/>
                </a:solidFill>
              </a:rPr>
              <a:t>neu</a:t>
            </a:r>
            <a:r>
              <a:rPr lang="en-US" dirty="0">
                <a:solidFill>
                  <a:prstClr val="black"/>
                </a:solidFill>
              </a:rPr>
              <a:t> </a:t>
            </a:r>
            <a:r>
              <a:rPr lang="en-US" dirty="0" err="1">
                <a:solidFill>
                  <a:prstClr val="black"/>
                </a:solidFill>
              </a:rPr>
              <a:t>fewnbwn</a:t>
            </a:r>
            <a:r>
              <a:rPr lang="en-US" dirty="0">
                <a:solidFill>
                  <a:prstClr val="black"/>
                </a:solidFill>
              </a:rPr>
              <a:t> </a:t>
            </a:r>
            <a:r>
              <a:rPr lang="en-US" dirty="0" err="1">
                <a:solidFill>
                  <a:prstClr val="black"/>
                </a:solidFill>
              </a:rPr>
              <a:t>ar</a:t>
            </a:r>
            <a:r>
              <a:rPr lang="en-US" dirty="0">
                <a:solidFill>
                  <a:prstClr val="black"/>
                </a:solidFill>
              </a:rPr>
              <a:t> </a:t>
            </a:r>
            <a:r>
              <a:rPr lang="en-US" dirty="0" err="1">
                <a:solidFill>
                  <a:prstClr val="black"/>
                </a:solidFill>
              </a:rPr>
              <a:t>ambell</a:t>
            </a:r>
            <a:r>
              <a:rPr lang="en-US" dirty="0">
                <a:solidFill>
                  <a:prstClr val="black"/>
                </a:solidFill>
              </a:rPr>
              <a:t> </a:t>
            </a:r>
            <a:r>
              <a:rPr lang="en-US" dirty="0" err="1">
                <a:solidFill>
                  <a:prstClr val="black"/>
                </a:solidFill>
              </a:rPr>
              <a:t>fater</a:t>
            </a:r>
            <a:r>
              <a:rPr lang="en-US" dirty="0">
                <a:solidFill>
                  <a:prstClr val="black"/>
                </a:solidFill>
              </a:rPr>
              <a:t>.</a:t>
            </a:r>
          </a:p>
          <a:p>
            <a:pPr marL="0" indent="0">
              <a:buNone/>
            </a:pPr>
            <a:endParaRPr lang="en-US" dirty="0">
              <a:solidFill>
                <a:prstClr val="black"/>
              </a:solidFill>
            </a:endParaRPr>
          </a:p>
          <a:p>
            <a:r>
              <a:rPr lang="en-US" dirty="0" err="1">
                <a:solidFill>
                  <a:prstClr val="black"/>
                </a:solidFill>
              </a:rPr>
              <a:t>Maer</a:t>
            </a:r>
            <a:r>
              <a:rPr lang="en-US" dirty="0">
                <a:solidFill>
                  <a:prstClr val="black"/>
                </a:solidFill>
              </a:rPr>
              <a:t>’ </a:t>
            </a:r>
            <a:r>
              <a:rPr lang="en-US" dirty="0" err="1">
                <a:solidFill>
                  <a:prstClr val="black"/>
                </a:solidFill>
              </a:rPr>
              <a:t>arolygwyr</a:t>
            </a:r>
            <a:r>
              <a:rPr lang="en-US" dirty="0">
                <a:solidFill>
                  <a:prstClr val="black"/>
                </a:solidFill>
              </a:rPr>
              <a:t> </a:t>
            </a:r>
            <a:r>
              <a:rPr lang="en-US" dirty="0" err="1">
                <a:solidFill>
                  <a:prstClr val="black"/>
                </a:solidFill>
              </a:rPr>
              <a:t>yn</a:t>
            </a:r>
            <a:r>
              <a:rPr lang="en-US" dirty="0">
                <a:solidFill>
                  <a:prstClr val="black"/>
                </a:solidFill>
              </a:rPr>
              <a:t> </a:t>
            </a:r>
            <a:r>
              <a:rPr lang="en-US" dirty="0" err="1">
                <a:solidFill>
                  <a:prstClr val="black"/>
                </a:solidFill>
              </a:rPr>
              <a:t>hoffi</a:t>
            </a:r>
            <a:r>
              <a:rPr lang="en-US" dirty="0">
                <a:solidFill>
                  <a:prstClr val="black"/>
                </a:solidFill>
              </a:rPr>
              <a:t> </a:t>
            </a:r>
            <a:r>
              <a:rPr lang="en-US" dirty="0" err="1">
                <a:solidFill>
                  <a:prstClr val="black"/>
                </a:solidFill>
              </a:rPr>
              <a:t>cwestiynu</a:t>
            </a:r>
            <a:r>
              <a:rPr lang="en-US" dirty="0">
                <a:solidFill>
                  <a:prstClr val="black"/>
                </a:solidFill>
              </a:rPr>
              <a:t> </a:t>
            </a:r>
            <a:r>
              <a:rPr lang="en-US" dirty="0" err="1">
                <a:solidFill>
                  <a:prstClr val="black"/>
                </a:solidFill>
              </a:rPr>
              <a:t>athrawon</a:t>
            </a:r>
            <a:r>
              <a:rPr lang="en-US" dirty="0">
                <a:solidFill>
                  <a:prstClr val="black"/>
                </a:solidFill>
              </a:rPr>
              <a:t> </a:t>
            </a:r>
            <a:r>
              <a:rPr lang="en-US" dirty="0" err="1">
                <a:solidFill>
                  <a:prstClr val="black"/>
                </a:solidFill>
              </a:rPr>
              <a:t>ar</a:t>
            </a:r>
            <a:r>
              <a:rPr lang="en-US" dirty="0">
                <a:solidFill>
                  <a:prstClr val="black"/>
                </a:solidFill>
              </a:rPr>
              <a:t> </a:t>
            </a:r>
            <a:r>
              <a:rPr lang="en-US" dirty="0" err="1">
                <a:solidFill>
                  <a:prstClr val="black"/>
                </a:solidFill>
              </a:rPr>
              <a:t>eu</a:t>
            </a:r>
            <a:r>
              <a:rPr lang="en-US" dirty="0">
                <a:solidFill>
                  <a:prstClr val="black"/>
                </a:solidFill>
              </a:rPr>
              <a:t> </a:t>
            </a:r>
            <a:r>
              <a:rPr lang="en-US" dirty="0" err="1">
                <a:solidFill>
                  <a:prstClr val="black"/>
                </a:solidFill>
              </a:rPr>
              <a:t>mewnbwn</a:t>
            </a:r>
            <a:r>
              <a:rPr lang="en-US" dirty="0">
                <a:solidFill>
                  <a:prstClr val="black"/>
                </a:solidFill>
              </a:rPr>
              <a:t> </a:t>
            </a:r>
            <a:r>
              <a:rPr lang="en-US" dirty="0" err="1">
                <a:solidFill>
                  <a:prstClr val="black"/>
                </a:solidFill>
              </a:rPr>
              <a:t>i’r</a:t>
            </a:r>
            <a:r>
              <a:rPr lang="en-US" dirty="0">
                <a:solidFill>
                  <a:prstClr val="black"/>
                </a:solidFill>
              </a:rPr>
              <a:t> AHA</a:t>
            </a:r>
          </a:p>
        </p:txBody>
      </p:sp>
    </p:spTree>
    <p:extLst>
      <p:ext uri="{BB962C8B-B14F-4D97-AF65-F5344CB8AC3E}">
        <p14:creationId xmlns:p14="http://schemas.microsoft.com/office/powerpoint/2010/main" val="2469990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Sut</a:t>
            </a:r>
            <a:r>
              <a:rPr lang="en-US" dirty="0"/>
              <a:t> </a:t>
            </a:r>
            <a:r>
              <a:rPr lang="en-US" dirty="0" err="1"/>
              <a:t>mae’n</a:t>
            </a:r>
            <a:r>
              <a:rPr lang="en-US" dirty="0"/>
              <a:t> </a:t>
            </a:r>
            <a:r>
              <a:rPr lang="en-US" dirty="0" err="1"/>
              <a:t>teimlo</a:t>
            </a:r>
            <a:r>
              <a:rPr lang="en-US" dirty="0"/>
              <a:t> </a:t>
            </a:r>
            <a:r>
              <a:rPr lang="en-US" dirty="0" err="1"/>
              <a:t>adeg</a:t>
            </a:r>
            <a:r>
              <a:rPr lang="en-US" dirty="0"/>
              <a:t> </a:t>
            </a:r>
            <a:r>
              <a:rPr lang="en-US" dirty="0" err="1"/>
              <a:t>Arolwg</a:t>
            </a:r>
            <a:r>
              <a:rPr lang="en-US" dirty="0"/>
              <a:t>?</a:t>
            </a:r>
          </a:p>
        </p:txBody>
      </p:sp>
      <p:sp>
        <p:nvSpPr>
          <p:cNvPr id="3" name="Content Placeholder 2"/>
          <p:cNvSpPr>
            <a:spLocks noGrp="1"/>
          </p:cNvSpPr>
          <p:nvPr>
            <p:ph idx="1"/>
          </p:nvPr>
        </p:nvSpPr>
        <p:spPr>
          <a:xfrm>
            <a:off x="457200" y="1600200"/>
            <a:ext cx="8229600" cy="4956897"/>
          </a:xfrm>
        </p:spPr>
        <p:txBody>
          <a:bodyPr>
            <a:normAutofit/>
          </a:bodyPr>
          <a:lstStyle/>
          <a:p>
            <a:r>
              <a:rPr lang="en-US" dirty="0"/>
              <a:t>Mae </a:t>
            </a:r>
            <a:r>
              <a:rPr lang="en-US" dirty="0" err="1"/>
              <a:t>athrawon</a:t>
            </a:r>
            <a:r>
              <a:rPr lang="en-US" dirty="0"/>
              <a:t> </a:t>
            </a:r>
            <a:r>
              <a:rPr lang="en-US" dirty="0" err="1"/>
              <a:t>dosbarth</a:t>
            </a:r>
            <a:r>
              <a:rPr lang="en-US" dirty="0"/>
              <a:t> </a:t>
            </a:r>
            <a:r>
              <a:rPr lang="en-US" dirty="0" err="1"/>
              <a:t>ar</a:t>
            </a:r>
            <a:r>
              <a:rPr lang="en-US" dirty="0"/>
              <a:t> </a:t>
            </a:r>
            <a:r>
              <a:rPr lang="en-US" dirty="0" err="1"/>
              <a:t>bigau’r</a:t>
            </a:r>
            <a:r>
              <a:rPr lang="en-US" dirty="0"/>
              <a:t> </a:t>
            </a:r>
            <a:r>
              <a:rPr lang="en-US" dirty="0" err="1"/>
              <a:t>draen</a:t>
            </a:r>
            <a:r>
              <a:rPr lang="en-US" dirty="0"/>
              <a:t> </a:t>
            </a:r>
            <a:r>
              <a:rPr lang="en-US" dirty="0" err="1"/>
              <a:t>trwy</a:t>
            </a:r>
            <a:r>
              <a:rPr lang="en-US" dirty="0"/>
              <a:t> </a:t>
            </a:r>
            <a:r>
              <a:rPr lang="en-US" dirty="0" err="1"/>
              <a:t>gyfnod</a:t>
            </a:r>
            <a:r>
              <a:rPr lang="en-US" dirty="0"/>
              <a:t> </a:t>
            </a:r>
            <a:r>
              <a:rPr lang="en-US" dirty="0" err="1"/>
              <a:t>yr</a:t>
            </a:r>
            <a:r>
              <a:rPr lang="en-US" dirty="0"/>
              <a:t> </a:t>
            </a:r>
            <a:r>
              <a:rPr lang="en-US" dirty="0" err="1"/>
              <a:t>arolwg</a:t>
            </a:r>
            <a:r>
              <a:rPr lang="en-US" dirty="0"/>
              <a:t> </a:t>
            </a:r>
            <a:r>
              <a:rPr lang="en-US" dirty="0" err="1"/>
              <a:t>gan</a:t>
            </a:r>
            <a:r>
              <a:rPr lang="en-US" dirty="0"/>
              <a:t> </a:t>
            </a:r>
            <a:r>
              <a:rPr lang="en-US" dirty="0" err="1"/>
              <a:t>nad</a:t>
            </a:r>
            <a:r>
              <a:rPr lang="en-US" dirty="0"/>
              <a:t> </a:t>
            </a:r>
            <a:r>
              <a:rPr lang="en-US" dirty="0" err="1"/>
              <a:t>yw’n</a:t>
            </a:r>
            <a:r>
              <a:rPr lang="en-US" dirty="0"/>
              <a:t> </a:t>
            </a:r>
            <a:r>
              <a:rPr lang="en-US" dirty="0" err="1"/>
              <a:t>arferol</a:t>
            </a:r>
            <a:r>
              <a:rPr lang="en-US" dirty="0"/>
              <a:t> </a:t>
            </a:r>
            <a:r>
              <a:rPr lang="en-US" dirty="0" err="1"/>
              <a:t>i</a:t>
            </a:r>
            <a:r>
              <a:rPr lang="en-US" dirty="0"/>
              <a:t> </a:t>
            </a:r>
            <a:r>
              <a:rPr lang="en-US" dirty="0" err="1"/>
              <a:t>Arolygwyr</a:t>
            </a:r>
            <a:r>
              <a:rPr lang="en-US" dirty="0"/>
              <a:t> </a:t>
            </a:r>
            <a:r>
              <a:rPr lang="en-US" dirty="0" err="1"/>
              <a:t>Estyn</a:t>
            </a:r>
            <a:r>
              <a:rPr lang="en-US" dirty="0"/>
              <a:t> </a:t>
            </a:r>
            <a:r>
              <a:rPr lang="en-US" dirty="0" err="1"/>
              <a:t>cyhoeddi’r</a:t>
            </a:r>
            <a:r>
              <a:rPr lang="en-US" dirty="0"/>
              <a:t> </a:t>
            </a:r>
            <a:r>
              <a:rPr lang="en-US" dirty="0" err="1"/>
              <a:t>amserlen</a:t>
            </a:r>
            <a:r>
              <a:rPr lang="en-US" dirty="0"/>
              <a:t> </a:t>
            </a:r>
            <a:r>
              <a:rPr lang="en-US" dirty="0" err="1"/>
              <a:t>ymweliadau</a:t>
            </a:r>
            <a:r>
              <a:rPr lang="en-US" dirty="0"/>
              <a:t> </a:t>
            </a:r>
            <a:r>
              <a:rPr lang="en-US" dirty="0" err="1"/>
              <a:t>dosbarth</a:t>
            </a:r>
            <a:endParaRPr lang="en-US" dirty="0"/>
          </a:p>
          <a:p>
            <a:r>
              <a:rPr lang="en-US" dirty="0" err="1"/>
              <a:t>Gallwch</a:t>
            </a:r>
            <a:r>
              <a:rPr lang="en-US" dirty="0"/>
              <a:t> </a:t>
            </a:r>
            <a:r>
              <a:rPr lang="en-US" dirty="0" err="1"/>
              <a:t>dderbyn</a:t>
            </a:r>
            <a:r>
              <a:rPr lang="en-US" dirty="0"/>
              <a:t> </a:t>
            </a:r>
            <a:r>
              <a:rPr lang="en-US" dirty="0" err="1"/>
              <a:t>ymweliad</a:t>
            </a:r>
            <a:r>
              <a:rPr lang="en-US" dirty="0"/>
              <a:t> </a:t>
            </a:r>
            <a:r>
              <a:rPr lang="en-US" dirty="0" err="1"/>
              <a:t>ar</a:t>
            </a:r>
            <a:r>
              <a:rPr lang="en-US" dirty="0"/>
              <a:t> </a:t>
            </a:r>
            <a:r>
              <a:rPr lang="en-US" dirty="0" err="1"/>
              <a:t>unrhyw</a:t>
            </a:r>
            <a:r>
              <a:rPr lang="en-US" dirty="0"/>
              <a:t> </a:t>
            </a:r>
            <a:r>
              <a:rPr lang="en-US" dirty="0" err="1"/>
              <a:t>adeg</a:t>
            </a:r>
            <a:r>
              <a:rPr lang="en-US" dirty="0"/>
              <a:t> </a:t>
            </a:r>
            <a:r>
              <a:rPr lang="en-US" dirty="0" err="1"/>
              <a:t>yn</a:t>
            </a:r>
            <a:r>
              <a:rPr lang="en-US" dirty="0"/>
              <a:t> </a:t>
            </a:r>
            <a:r>
              <a:rPr lang="en-US" dirty="0" err="1"/>
              <a:t>ystod</a:t>
            </a:r>
            <a:r>
              <a:rPr lang="en-US" dirty="0"/>
              <a:t> y </a:t>
            </a:r>
            <a:r>
              <a:rPr lang="en-US" dirty="0" err="1"/>
              <a:t>diwrnod</a:t>
            </a:r>
            <a:r>
              <a:rPr lang="en-US" dirty="0"/>
              <a:t>. Gall </a:t>
            </a:r>
            <a:r>
              <a:rPr lang="en-US" dirty="0" err="1"/>
              <a:t>fod</a:t>
            </a:r>
            <a:r>
              <a:rPr lang="en-US" dirty="0"/>
              <a:t> </a:t>
            </a:r>
            <a:r>
              <a:rPr lang="en-US" dirty="0" err="1"/>
              <a:t>yn</a:t>
            </a:r>
            <a:r>
              <a:rPr lang="en-US" dirty="0"/>
              <a:t> </a:t>
            </a:r>
            <a:r>
              <a:rPr lang="en-US" dirty="0" err="1"/>
              <a:t>arsylwad</a:t>
            </a:r>
            <a:r>
              <a:rPr lang="en-US" dirty="0"/>
              <a:t> </a:t>
            </a:r>
            <a:r>
              <a:rPr lang="en-US" dirty="0" err="1"/>
              <a:t>ffurfiol</a:t>
            </a:r>
            <a:r>
              <a:rPr lang="en-US" dirty="0"/>
              <a:t> (</a:t>
            </a:r>
            <a:r>
              <a:rPr lang="en-US" dirty="0" err="1"/>
              <a:t>lleiafswm</a:t>
            </a:r>
            <a:r>
              <a:rPr lang="en-US" dirty="0"/>
              <a:t> o 30 </a:t>
            </a:r>
            <a:r>
              <a:rPr lang="en-US" dirty="0" err="1"/>
              <a:t>mun</a:t>
            </a:r>
            <a:r>
              <a:rPr lang="en-US" dirty="0"/>
              <a:t>) </a:t>
            </a:r>
            <a:r>
              <a:rPr lang="en-US" dirty="0" err="1"/>
              <a:t>neu</a:t>
            </a:r>
            <a:r>
              <a:rPr lang="en-US" dirty="0"/>
              <a:t> </a:t>
            </a:r>
            <a:r>
              <a:rPr lang="en-US" dirty="0" err="1"/>
              <a:t>yn</a:t>
            </a:r>
            <a:r>
              <a:rPr lang="en-US" dirty="0"/>
              <a:t> </a:t>
            </a:r>
            <a:r>
              <a:rPr lang="en-US" dirty="0" err="1"/>
              <a:t>rhan</a:t>
            </a:r>
            <a:r>
              <a:rPr lang="en-US" dirty="0"/>
              <a:t> o </a:t>
            </a:r>
            <a:r>
              <a:rPr lang="en-US" dirty="0" err="1"/>
              <a:t>Daith</a:t>
            </a:r>
            <a:r>
              <a:rPr lang="en-US" dirty="0"/>
              <a:t> </a:t>
            </a:r>
            <a:r>
              <a:rPr lang="en-US" dirty="0" err="1"/>
              <a:t>Ddysgu</a:t>
            </a:r>
            <a:r>
              <a:rPr lang="en-US" dirty="0"/>
              <a:t> (</a:t>
            </a:r>
            <a:r>
              <a:rPr lang="en-US" dirty="0" err="1"/>
              <a:t>mewn</a:t>
            </a:r>
            <a:r>
              <a:rPr lang="en-US" dirty="0"/>
              <a:t> ac </a:t>
            </a:r>
            <a:r>
              <a:rPr lang="en-US" dirty="0" err="1"/>
              <a:t>allan</a:t>
            </a:r>
            <a:r>
              <a:rPr lang="en-US" dirty="0"/>
              <a:t>)  PEIDIWCH MYND I BANIC </a:t>
            </a:r>
            <a:r>
              <a:rPr lang="en-US" dirty="0" err="1"/>
              <a:t>os</a:t>
            </a:r>
            <a:r>
              <a:rPr lang="en-US" dirty="0"/>
              <a:t> </a:t>
            </a:r>
            <a:r>
              <a:rPr lang="en-US" dirty="0" err="1"/>
              <a:t>ydynt</a:t>
            </a:r>
            <a:r>
              <a:rPr lang="en-US" dirty="0"/>
              <a:t> </a:t>
            </a:r>
            <a:r>
              <a:rPr lang="en-US" dirty="0" err="1"/>
              <a:t>yn</a:t>
            </a:r>
            <a:r>
              <a:rPr lang="en-US" dirty="0"/>
              <a:t> </a:t>
            </a:r>
            <a:r>
              <a:rPr lang="en-US" dirty="0" err="1"/>
              <a:t>gadael</a:t>
            </a:r>
            <a:r>
              <a:rPr lang="en-US" dirty="0"/>
              <a:t>.</a:t>
            </a:r>
          </a:p>
        </p:txBody>
      </p:sp>
    </p:spTree>
    <p:extLst>
      <p:ext uri="{BB962C8B-B14F-4D97-AF65-F5344CB8AC3E}">
        <p14:creationId xmlns:p14="http://schemas.microsoft.com/office/powerpoint/2010/main" val="2846817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1234" y="-176735"/>
            <a:ext cx="8229600" cy="1143000"/>
          </a:xfrm>
        </p:spPr>
        <p:txBody>
          <a:bodyPr/>
          <a:lstStyle/>
          <a:p>
            <a:r>
              <a:rPr lang="en-US" dirty="0"/>
              <a:t>Beth </a:t>
            </a:r>
            <a:r>
              <a:rPr lang="en-US" dirty="0" err="1"/>
              <a:t>fyddant</a:t>
            </a:r>
            <a:r>
              <a:rPr lang="en-US" dirty="0"/>
              <a:t> </a:t>
            </a:r>
            <a:r>
              <a:rPr lang="en-US" dirty="0" err="1"/>
              <a:t>yn</a:t>
            </a:r>
            <a:r>
              <a:rPr lang="en-US" dirty="0"/>
              <a:t> </a:t>
            </a:r>
            <a:r>
              <a:rPr lang="en-US" dirty="0" err="1"/>
              <a:t>dweud</a:t>
            </a:r>
            <a:r>
              <a:rPr lang="en-US" dirty="0"/>
              <a:t>?</a:t>
            </a:r>
          </a:p>
        </p:txBody>
      </p:sp>
      <p:sp>
        <p:nvSpPr>
          <p:cNvPr id="8" name="Content Placeholder 2"/>
          <p:cNvSpPr txBox="1">
            <a:spLocks/>
          </p:cNvSpPr>
          <p:nvPr/>
        </p:nvSpPr>
        <p:spPr>
          <a:xfrm>
            <a:off x="198582" y="718715"/>
            <a:ext cx="8844652" cy="5372991"/>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Font typeface="Arial"/>
              <a:buNone/>
            </a:pPr>
            <a:r>
              <a:rPr lang="en-US" dirty="0">
                <a:solidFill>
                  <a:prstClr val="black"/>
                </a:solidFill>
              </a:rPr>
              <a:t>Mae </a:t>
            </a:r>
            <a:r>
              <a:rPr lang="en-US" dirty="0" err="1">
                <a:solidFill>
                  <a:prstClr val="black"/>
                </a:solidFill>
              </a:rPr>
              <a:t>Estyn</a:t>
            </a:r>
            <a:r>
              <a:rPr lang="en-US" dirty="0">
                <a:solidFill>
                  <a:prstClr val="black"/>
                </a:solidFill>
              </a:rPr>
              <a:t> </a:t>
            </a:r>
            <a:r>
              <a:rPr lang="en-US" dirty="0" err="1">
                <a:solidFill>
                  <a:prstClr val="black"/>
                </a:solidFill>
              </a:rPr>
              <a:t>yn</a:t>
            </a:r>
            <a:r>
              <a:rPr lang="en-US" dirty="0">
                <a:solidFill>
                  <a:prstClr val="black"/>
                </a:solidFill>
              </a:rPr>
              <a:t> </a:t>
            </a:r>
            <a:r>
              <a:rPr lang="en-US" dirty="0" err="1">
                <a:solidFill>
                  <a:prstClr val="black"/>
                </a:solidFill>
              </a:rPr>
              <a:t>defnyddio</a:t>
            </a:r>
            <a:r>
              <a:rPr lang="en-US" dirty="0">
                <a:solidFill>
                  <a:prstClr val="black"/>
                </a:solidFill>
              </a:rPr>
              <a:t> 4 barn </a:t>
            </a:r>
            <a:r>
              <a:rPr lang="en-US" dirty="0" err="1">
                <a:solidFill>
                  <a:prstClr val="black"/>
                </a:solidFill>
              </a:rPr>
              <a:t>ar</a:t>
            </a:r>
            <a:r>
              <a:rPr lang="en-US" dirty="0">
                <a:solidFill>
                  <a:prstClr val="black"/>
                </a:solidFill>
              </a:rPr>
              <a:t> </a:t>
            </a:r>
            <a:r>
              <a:rPr lang="en-US" dirty="0" err="1">
                <a:solidFill>
                  <a:prstClr val="black"/>
                </a:solidFill>
              </a:rPr>
              <a:t>gyfer</a:t>
            </a:r>
            <a:r>
              <a:rPr lang="en-US" dirty="0">
                <a:solidFill>
                  <a:prstClr val="black"/>
                </a:solidFill>
              </a:rPr>
              <a:t> </a:t>
            </a:r>
            <a:r>
              <a:rPr lang="en-US" dirty="0" err="1">
                <a:solidFill>
                  <a:prstClr val="black"/>
                </a:solidFill>
              </a:rPr>
              <a:t>pob</a:t>
            </a:r>
            <a:r>
              <a:rPr lang="en-US" dirty="0">
                <a:solidFill>
                  <a:prstClr val="black"/>
                </a:solidFill>
              </a:rPr>
              <a:t> </a:t>
            </a:r>
            <a:r>
              <a:rPr lang="en-US" dirty="0" err="1">
                <a:solidFill>
                  <a:prstClr val="black"/>
                </a:solidFill>
              </a:rPr>
              <a:t>peth</a:t>
            </a:r>
            <a:endParaRPr lang="en-US" dirty="0">
              <a:solidFill>
                <a:prstClr val="black"/>
              </a:solidFill>
            </a:endParaRPr>
          </a:p>
          <a:p>
            <a:r>
              <a:rPr lang="en-GB" sz="3800" b="1" dirty="0" err="1"/>
              <a:t>Rhagorol</a:t>
            </a:r>
            <a:r>
              <a:rPr lang="en-GB" sz="3800" b="1" dirty="0"/>
              <a:t> </a:t>
            </a:r>
            <a:r>
              <a:rPr lang="en-GB" sz="3800" dirty="0"/>
              <a:t>– </a:t>
            </a:r>
            <a:r>
              <a:rPr lang="en-GB" sz="3800" dirty="0" err="1"/>
              <a:t>Perfformiad</a:t>
            </a:r>
            <a:r>
              <a:rPr lang="en-GB" sz="3800" dirty="0"/>
              <a:t> ac </a:t>
            </a:r>
            <a:r>
              <a:rPr lang="en-GB" sz="3800" dirty="0" err="1"/>
              <a:t>arferion</a:t>
            </a:r>
            <a:r>
              <a:rPr lang="en-GB" sz="3800" dirty="0"/>
              <a:t> </a:t>
            </a:r>
            <a:r>
              <a:rPr lang="en-GB" sz="3800" dirty="0" err="1"/>
              <a:t>cryf</a:t>
            </a:r>
            <a:r>
              <a:rPr lang="en-GB" sz="3800" dirty="0"/>
              <a:t> </a:t>
            </a:r>
            <a:r>
              <a:rPr lang="en-GB" sz="3800" dirty="0" err="1"/>
              <a:t>iawn</a:t>
            </a:r>
            <a:r>
              <a:rPr lang="en-GB" sz="3800" dirty="0"/>
              <a:t>, </a:t>
            </a:r>
            <a:r>
              <a:rPr lang="en-GB" sz="3800" dirty="0" err="1"/>
              <a:t>cynaledig</a:t>
            </a:r>
            <a:endParaRPr lang="en-GB" sz="3800" dirty="0"/>
          </a:p>
          <a:p>
            <a:r>
              <a:rPr lang="en-GB" sz="3800" b="1" dirty="0"/>
              <a:t>Da</a:t>
            </a:r>
            <a:r>
              <a:rPr lang="en-GB" sz="3800" dirty="0"/>
              <a:t> – </a:t>
            </a:r>
            <a:r>
              <a:rPr lang="en-GB" sz="3800" dirty="0" err="1"/>
              <a:t>Nodweddion</a:t>
            </a:r>
            <a:r>
              <a:rPr lang="en-GB" sz="3800" dirty="0"/>
              <a:t> </a:t>
            </a:r>
            <a:r>
              <a:rPr lang="en-GB" sz="3800" dirty="0" err="1"/>
              <a:t>cryf</a:t>
            </a:r>
            <a:r>
              <a:rPr lang="en-GB" sz="3800" dirty="0"/>
              <a:t>, </a:t>
            </a:r>
            <a:r>
              <a:rPr lang="en-GB" sz="3800" dirty="0" err="1"/>
              <a:t>er</a:t>
            </a:r>
            <a:r>
              <a:rPr lang="en-GB" sz="3800" dirty="0"/>
              <a:t> y gall </a:t>
            </a:r>
            <a:r>
              <a:rPr lang="en-GB" sz="3800" dirty="0" err="1"/>
              <a:t>fod</a:t>
            </a:r>
            <a:r>
              <a:rPr lang="en-GB" sz="3800" dirty="0"/>
              <a:t> </a:t>
            </a:r>
            <a:r>
              <a:rPr lang="en-GB" sz="3800" dirty="0" err="1"/>
              <a:t>angen</a:t>
            </a:r>
            <a:r>
              <a:rPr lang="en-GB" sz="3800" dirty="0"/>
              <a:t> </a:t>
            </a:r>
            <a:r>
              <a:rPr lang="en-GB" sz="3800" dirty="0" err="1"/>
              <a:t>gwella</a:t>
            </a:r>
            <a:r>
              <a:rPr lang="en-GB" sz="3800" dirty="0"/>
              <a:t> </a:t>
            </a:r>
            <a:r>
              <a:rPr lang="en-GB" sz="3800" dirty="0" err="1"/>
              <a:t>mân</a:t>
            </a:r>
            <a:r>
              <a:rPr lang="en-GB" sz="3800" dirty="0"/>
              <a:t> </a:t>
            </a:r>
            <a:r>
              <a:rPr lang="en-GB" sz="3800" dirty="0" err="1"/>
              <a:t>agweddau</a:t>
            </a:r>
            <a:endParaRPr lang="en-GB" sz="3800" dirty="0"/>
          </a:p>
          <a:p>
            <a:r>
              <a:rPr lang="en-GB" sz="3800" b="1" dirty="0" err="1"/>
              <a:t>Digonol</a:t>
            </a:r>
            <a:r>
              <a:rPr lang="en-GB" sz="3800" b="1" dirty="0"/>
              <a:t> ac </a:t>
            </a:r>
            <a:r>
              <a:rPr lang="en-GB" sz="3800" b="1" dirty="0" err="1"/>
              <a:t>angen</a:t>
            </a:r>
            <a:r>
              <a:rPr lang="en-GB" sz="3800" b="1" dirty="0"/>
              <a:t> </a:t>
            </a:r>
            <a:r>
              <a:rPr lang="en-GB" sz="3800" b="1" dirty="0" err="1"/>
              <a:t>gwella</a:t>
            </a:r>
            <a:r>
              <a:rPr lang="en-GB" sz="3800" dirty="0"/>
              <a:t> – </a:t>
            </a:r>
            <a:r>
              <a:rPr lang="en-GB" sz="3800" dirty="0" err="1"/>
              <a:t>Cryfderau’n</a:t>
            </a:r>
            <a:r>
              <a:rPr lang="en-GB" sz="3800" dirty="0"/>
              <a:t> </a:t>
            </a:r>
            <a:r>
              <a:rPr lang="en-GB" sz="3800" dirty="0" err="1"/>
              <a:t>gorbwyso</a:t>
            </a:r>
            <a:r>
              <a:rPr lang="en-GB" sz="3800" dirty="0"/>
              <a:t> </a:t>
            </a:r>
            <a:r>
              <a:rPr lang="en-GB" sz="3800" dirty="0" err="1"/>
              <a:t>gwendidau</a:t>
            </a:r>
            <a:r>
              <a:rPr lang="en-GB" sz="3800" dirty="0"/>
              <a:t>, </a:t>
            </a:r>
            <a:r>
              <a:rPr lang="en-GB" sz="3800" dirty="0" err="1"/>
              <a:t>ond</a:t>
            </a:r>
            <a:r>
              <a:rPr lang="en-GB" sz="3800" dirty="0"/>
              <a:t> </a:t>
            </a:r>
            <a:r>
              <a:rPr lang="en-GB" sz="3800" dirty="0" err="1"/>
              <a:t>agweddau</a:t>
            </a:r>
            <a:r>
              <a:rPr lang="en-GB" sz="3800" dirty="0"/>
              <a:t> </a:t>
            </a:r>
            <a:r>
              <a:rPr lang="en-GB" sz="3800" dirty="0" err="1"/>
              <a:t>pwysig</a:t>
            </a:r>
            <a:r>
              <a:rPr lang="en-GB" sz="3800" dirty="0"/>
              <a:t> y </a:t>
            </a:r>
            <a:r>
              <a:rPr lang="en-GB" sz="3800" dirty="0" err="1"/>
              <a:t>mae</a:t>
            </a:r>
            <a:r>
              <a:rPr lang="en-GB" sz="3800" dirty="0"/>
              <a:t> </a:t>
            </a:r>
            <a:r>
              <a:rPr lang="en-GB" sz="3800" dirty="0" err="1"/>
              <a:t>angen</a:t>
            </a:r>
            <a:r>
              <a:rPr lang="en-GB" sz="3800" dirty="0"/>
              <a:t> </a:t>
            </a:r>
            <a:r>
              <a:rPr lang="en-GB" sz="3800" dirty="0" err="1"/>
              <a:t>eu</a:t>
            </a:r>
            <a:r>
              <a:rPr lang="en-GB" sz="3800" dirty="0"/>
              <a:t> </a:t>
            </a:r>
            <a:r>
              <a:rPr lang="en-GB" sz="3800" dirty="0" err="1"/>
              <a:t>gwella</a:t>
            </a:r>
            <a:endParaRPr lang="en-GB" sz="3800" dirty="0"/>
          </a:p>
          <a:p>
            <a:r>
              <a:rPr lang="en-GB" sz="3800" b="1" dirty="0" err="1"/>
              <a:t>Anfoddhaol</a:t>
            </a:r>
            <a:r>
              <a:rPr lang="en-GB" sz="3800" b="1" dirty="0"/>
              <a:t> ac </a:t>
            </a:r>
            <a:r>
              <a:rPr lang="en-GB" sz="3800" b="1" dirty="0" err="1"/>
              <a:t>angen</a:t>
            </a:r>
            <a:r>
              <a:rPr lang="en-GB" sz="3800" b="1" dirty="0"/>
              <a:t> </a:t>
            </a:r>
            <a:r>
              <a:rPr lang="en-GB" sz="3800" b="1" dirty="0" err="1"/>
              <a:t>gwelliant</a:t>
            </a:r>
            <a:r>
              <a:rPr lang="en-GB" sz="3800" b="1" dirty="0"/>
              <a:t> </a:t>
            </a:r>
            <a:r>
              <a:rPr lang="en-GB" sz="3800" b="1" dirty="0" err="1"/>
              <a:t>brys</a:t>
            </a:r>
            <a:r>
              <a:rPr lang="en-GB" sz="3800" dirty="0"/>
              <a:t> – </a:t>
            </a:r>
            <a:r>
              <a:rPr lang="en-GB" sz="3800" dirty="0" err="1"/>
              <a:t>Gwendidau</a:t>
            </a:r>
            <a:r>
              <a:rPr lang="en-GB" sz="3800" dirty="0"/>
              <a:t> </a:t>
            </a:r>
            <a:r>
              <a:rPr lang="en-GB" sz="3800" dirty="0" err="1"/>
              <a:t>pwysig</a:t>
            </a:r>
            <a:r>
              <a:rPr lang="en-GB" sz="3800" dirty="0"/>
              <a:t> </a:t>
            </a:r>
            <a:r>
              <a:rPr lang="en-GB" sz="3800" dirty="0" err="1"/>
              <a:t>yn</a:t>
            </a:r>
            <a:r>
              <a:rPr lang="en-GB" sz="3800" dirty="0"/>
              <a:t> </a:t>
            </a:r>
            <a:r>
              <a:rPr lang="en-GB" sz="3800" dirty="0" err="1"/>
              <a:t>gorbwyso</a:t>
            </a:r>
            <a:r>
              <a:rPr lang="en-GB" sz="3800" dirty="0"/>
              <a:t> </a:t>
            </a:r>
            <a:r>
              <a:rPr lang="en-GB" sz="3800" dirty="0" err="1"/>
              <a:t>cryfderau</a:t>
            </a:r>
            <a:endParaRPr lang="en-GB" sz="3800" dirty="0">
              <a:effectLst/>
            </a:endParaRPr>
          </a:p>
        </p:txBody>
      </p:sp>
    </p:spTree>
    <p:extLst>
      <p:ext uri="{BB962C8B-B14F-4D97-AF65-F5344CB8AC3E}">
        <p14:creationId xmlns:p14="http://schemas.microsoft.com/office/powerpoint/2010/main" val="1143348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4-10-27 at 13.57.07.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43158" y="132914"/>
            <a:ext cx="4548005" cy="6472816"/>
          </a:xfrm>
          <a:prstGeom prst="rect">
            <a:avLst/>
          </a:prstGeom>
        </p:spPr>
      </p:pic>
    </p:spTree>
    <p:extLst>
      <p:ext uri="{BB962C8B-B14F-4D97-AF65-F5344CB8AC3E}">
        <p14:creationId xmlns:p14="http://schemas.microsoft.com/office/powerpoint/2010/main" val="16206841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50166" y="78415"/>
            <a:ext cx="7723163" cy="6659784"/>
          </a:xfrm>
          <a:prstGeom prst="rect">
            <a:avLst/>
          </a:prstGeom>
        </p:spPr>
      </p:pic>
    </p:spTree>
    <p:extLst>
      <p:ext uri="{BB962C8B-B14F-4D97-AF65-F5344CB8AC3E}">
        <p14:creationId xmlns:p14="http://schemas.microsoft.com/office/powerpoint/2010/main" val="31986241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l="3976" t="10772" r="2124" b="4120"/>
          <a:stretch/>
        </p:blipFill>
        <p:spPr>
          <a:xfrm>
            <a:off x="215153" y="714375"/>
            <a:ext cx="8749553" cy="5820188"/>
          </a:xfrm>
          <a:prstGeom prst="rect">
            <a:avLst/>
          </a:prstGeom>
        </p:spPr>
      </p:pic>
      <p:sp>
        <p:nvSpPr>
          <p:cNvPr id="4" name="Title 1"/>
          <p:cNvSpPr txBox="1">
            <a:spLocks/>
          </p:cNvSpPr>
          <p:nvPr/>
        </p:nvSpPr>
        <p:spPr>
          <a:xfrm>
            <a:off x="2733675" y="0"/>
            <a:ext cx="4025713" cy="714375"/>
          </a:xfrm>
          <a:prstGeom prst="rect">
            <a:avLst/>
          </a:prstGeom>
        </p:spPr>
        <p:txBody>
          <a:bodyPr rtlCol="0">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US" dirty="0"/>
              <a:t>Y 5 </a:t>
            </a:r>
            <a:r>
              <a:rPr lang="en-US" dirty="0" err="1"/>
              <a:t>Maes</a:t>
            </a:r>
            <a:r>
              <a:rPr lang="en-US" dirty="0"/>
              <a:t> </a:t>
            </a:r>
            <a:r>
              <a:rPr lang="en-US" dirty="0" err="1"/>
              <a:t>Arolygu</a:t>
            </a:r>
            <a:endParaRPr lang="en-US" dirty="0"/>
          </a:p>
        </p:txBody>
      </p:sp>
    </p:spTree>
    <p:extLst>
      <p:ext uri="{BB962C8B-B14F-4D97-AF65-F5344CB8AC3E}">
        <p14:creationId xmlns:p14="http://schemas.microsoft.com/office/powerpoint/2010/main" val="4192398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Rectangle 3"/>
          <p:cNvSpPr/>
          <p:nvPr/>
        </p:nvSpPr>
        <p:spPr>
          <a:xfrm>
            <a:off x="1692427" y="2329934"/>
            <a:ext cx="6055184" cy="1938992"/>
          </a:xfrm>
          <a:prstGeom prst="rect">
            <a:avLst/>
          </a:prstGeom>
        </p:spPr>
        <p:txBody>
          <a:bodyPr wrap="none">
            <a:spAutoFit/>
          </a:bodyPr>
          <a:lstStyle/>
          <a:p>
            <a:pPr algn="ctr"/>
            <a:r>
              <a:rPr lang="cy-GB" sz="6000" b="1" dirty="0">
                <a:latin typeface="Arial" panose="020B0604020202020204" pitchFamily="34" charset="0"/>
                <a:ea typeface="MS Mincho"/>
              </a:rPr>
              <a:t>Maes Arolygu 1 </a:t>
            </a:r>
          </a:p>
          <a:p>
            <a:pPr algn="ctr"/>
            <a:r>
              <a:rPr lang="cy-GB" sz="6000" b="1" dirty="0">
                <a:latin typeface="Arial" panose="020B0604020202020204" pitchFamily="34" charset="0"/>
                <a:ea typeface="MS Mincho"/>
              </a:rPr>
              <a:t>Safonau</a:t>
            </a:r>
            <a:endParaRPr lang="en-GB" sz="6000" dirty="0"/>
          </a:p>
        </p:txBody>
      </p:sp>
    </p:spTree>
    <p:extLst>
      <p:ext uri="{BB962C8B-B14F-4D97-AF65-F5344CB8AC3E}">
        <p14:creationId xmlns:p14="http://schemas.microsoft.com/office/powerpoint/2010/main" val="290479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0"/>
            <a:ext cx="9002332" cy="6093976"/>
          </a:xfrm>
          <a:prstGeom prst="rect">
            <a:avLst/>
          </a:prstGeom>
        </p:spPr>
        <p:txBody>
          <a:bodyPr wrap="square">
            <a:spAutoFit/>
          </a:bodyPr>
          <a:lstStyle/>
          <a:p>
            <a:pPr algn="ctr">
              <a:spcAft>
                <a:spcPts val="0"/>
              </a:spcAft>
            </a:pPr>
            <a:r>
              <a:rPr lang="en-US" sz="2400" b="1" dirty="0">
                <a:latin typeface="Arial" panose="020B0604020202020204" pitchFamily="34" charset="0"/>
                <a:ea typeface="MS Mincho"/>
                <a:cs typeface="Times New Roman" panose="02020603050405020304" pitchFamily="18" charset="0"/>
              </a:rPr>
              <a:t>1.1 </a:t>
            </a:r>
            <a:r>
              <a:rPr lang="en-US" sz="2400" b="1" dirty="0" err="1">
                <a:latin typeface="Arial" panose="020B0604020202020204" pitchFamily="34" charset="0"/>
                <a:ea typeface="MS Mincho"/>
                <a:cs typeface="Times New Roman" panose="02020603050405020304" pitchFamily="18" charset="0"/>
              </a:rPr>
              <a:t>Safonau</a:t>
            </a:r>
            <a:r>
              <a:rPr lang="en-US" sz="2400" b="1" dirty="0">
                <a:latin typeface="Arial" panose="020B0604020202020204" pitchFamily="34" charset="0"/>
                <a:ea typeface="MS Mincho"/>
                <a:cs typeface="Times New Roman" panose="02020603050405020304" pitchFamily="18" charset="0"/>
              </a:rPr>
              <a:t> a </a:t>
            </a:r>
            <a:r>
              <a:rPr lang="en-US" sz="2400" b="1" dirty="0" err="1">
                <a:latin typeface="Arial" panose="020B0604020202020204" pitchFamily="34" charset="0"/>
                <a:ea typeface="MS Mincho"/>
                <a:cs typeface="Times New Roman" panose="02020603050405020304" pitchFamily="18" charset="0"/>
              </a:rPr>
              <a:t>chynnydd</a:t>
            </a:r>
            <a:r>
              <a:rPr lang="en-US" sz="2400" b="1" dirty="0">
                <a:latin typeface="Arial" panose="020B0604020202020204" pitchFamily="34" charset="0"/>
                <a:ea typeface="MS Mincho"/>
                <a:cs typeface="Times New Roman" panose="02020603050405020304" pitchFamily="18" charset="0"/>
              </a:rPr>
              <a:t> </a:t>
            </a:r>
            <a:r>
              <a:rPr lang="en-US" sz="2400" b="1" dirty="0" err="1">
                <a:latin typeface="Arial" panose="020B0604020202020204" pitchFamily="34" charset="0"/>
                <a:ea typeface="MS Mincho"/>
                <a:cs typeface="Times New Roman" panose="02020603050405020304" pitchFamily="18" charset="0"/>
              </a:rPr>
              <a:t>cyffredinol</a:t>
            </a:r>
            <a:r>
              <a:rPr lang="en-US" sz="2400" dirty="0">
                <a:latin typeface="Arial" panose="020B0604020202020204" pitchFamily="34" charset="0"/>
                <a:ea typeface="MS Gothic" panose="020B0609070205080204" pitchFamily="49" charset="-128"/>
                <a:cs typeface="Times New Roman" panose="02020603050405020304" pitchFamily="18" charset="0"/>
              </a:rPr>
              <a:t> </a:t>
            </a:r>
          </a:p>
          <a:p>
            <a:pPr marL="342900" lvl="0" indent="-342900">
              <a:spcAft>
                <a:spcPts val="1200"/>
              </a:spcAft>
              <a:buFont typeface="Symbol" panose="05050102010706020507" pitchFamily="18" charset="2"/>
              <a:buChar char=""/>
            </a:pPr>
            <a:r>
              <a:rPr lang="en-US" sz="2400" dirty="0" err="1">
                <a:latin typeface="Arial" panose="020B0604020202020204" pitchFamily="34" charset="0"/>
                <a:ea typeface="MS Mincho"/>
                <a:cs typeface="Arial" panose="020B0604020202020204" pitchFamily="34" charset="0"/>
              </a:rPr>
              <a:t>Dylai</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arolygwyr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arfarnu’r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safonau</a:t>
            </a:r>
            <a:r>
              <a:rPr lang="en-US" sz="2400" dirty="0">
                <a:latin typeface="Arial" panose="020B0604020202020204" pitchFamily="34" charset="0"/>
                <a:ea typeface="MS Mincho"/>
                <a:cs typeface="Arial" panose="020B0604020202020204" pitchFamily="34" charset="0"/>
              </a:rPr>
              <a:t> y </a:t>
            </a:r>
            <a:r>
              <a:rPr lang="en-US" sz="2400" dirty="0" err="1">
                <a:latin typeface="Arial" panose="020B0604020202020204" pitchFamily="34" charset="0"/>
                <a:ea typeface="MS Mincho"/>
                <a:cs typeface="Arial" panose="020B0604020202020204" pitchFamily="34" charset="0"/>
              </a:rPr>
              <a:t>mae</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disgyblion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eu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cyflawni</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gyffredinol</a:t>
            </a:r>
            <a:r>
              <a:rPr lang="en-US" sz="2400" dirty="0">
                <a:latin typeface="Arial" panose="020B0604020202020204" pitchFamily="34" charset="0"/>
                <a:ea typeface="MS Mincho"/>
                <a:cs typeface="Arial" panose="020B0604020202020204" pitchFamily="34" charset="0"/>
              </a:rPr>
              <a:t> a </a:t>
            </a:r>
            <a:r>
              <a:rPr lang="en-US" sz="2400" dirty="0" err="1">
                <a:latin typeface="Arial" panose="020B0604020202020204" pitchFamily="34" charset="0"/>
                <a:ea typeface="MS Mincho"/>
                <a:cs typeface="Arial" panose="020B0604020202020204" pitchFamily="34" charset="0"/>
              </a:rPr>
              <a:t>barnu</a:t>
            </a:r>
            <a:r>
              <a:rPr lang="en-US" sz="2400" dirty="0">
                <a:latin typeface="Arial" panose="020B0604020202020204" pitchFamily="34" charset="0"/>
                <a:ea typeface="MS Mincho"/>
                <a:cs typeface="Arial" panose="020B0604020202020204" pitchFamily="34" charset="0"/>
              </a:rPr>
              <a:t> a </a:t>
            </a:r>
            <a:r>
              <a:rPr lang="en-US" sz="2400" dirty="0" err="1">
                <a:latin typeface="Arial" panose="020B0604020202020204" pitchFamily="34" charset="0"/>
                <a:ea typeface="MS Mincho"/>
                <a:cs typeface="Arial" panose="020B0604020202020204" pitchFamily="34" charset="0"/>
              </a:rPr>
              <a:t>yw’r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rhain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briodol</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i</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oedran</a:t>
            </a:r>
            <a:r>
              <a:rPr lang="en-US" sz="2400" dirty="0">
                <a:latin typeface="Arial" panose="020B0604020202020204" pitchFamily="34" charset="0"/>
                <a:ea typeface="MS Mincho"/>
                <a:cs typeface="Arial" panose="020B0604020202020204" pitchFamily="34" charset="0"/>
              </a:rPr>
              <a:t> a </a:t>
            </a:r>
            <a:r>
              <a:rPr lang="en-US" sz="2400" dirty="0" err="1">
                <a:latin typeface="Arial" panose="020B0604020202020204" pitchFamily="34" charset="0"/>
                <a:ea typeface="MS Mincho"/>
                <a:cs typeface="Arial" panose="020B0604020202020204" pitchFamily="34" charset="0"/>
              </a:rPr>
              <a:t>gallu’r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disgyblion</a:t>
            </a:r>
            <a:r>
              <a:rPr lang="en-US" sz="2400" dirty="0">
                <a:latin typeface="Arial" panose="020B0604020202020204" pitchFamily="34" charset="0"/>
                <a:ea typeface="MS Mincho"/>
                <a:cs typeface="Arial" panose="020B0604020202020204" pitchFamily="34" charset="0"/>
              </a:rPr>
              <a:t>.  </a:t>
            </a:r>
          </a:p>
          <a:p>
            <a:pPr marL="342900" lvl="0" indent="-342900">
              <a:spcAft>
                <a:spcPts val="1200"/>
              </a:spcAft>
              <a:buFont typeface="Symbol" panose="05050102010706020507" pitchFamily="18" charset="2"/>
              <a:buChar char=""/>
            </a:pPr>
            <a:r>
              <a:rPr lang="en-US" sz="2400" dirty="0" err="1">
                <a:latin typeface="Arial" panose="020B0604020202020204" pitchFamily="34" charset="0"/>
                <a:ea typeface="MS Mincho"/>
                <a:cs typeface="Arial" panose="020B0604020202020204" pitchFamily="34" charset="0"/>
              </a:rPr>
              <a:t>Dylai</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arolygwyr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ystyried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cynnydd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disgyblion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enwedig</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eu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cynnydd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ers</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dechrau’r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ysgol</a:t>
            </a:r>
            <a:r>
              <a:rPr lang="en-US" sz="2400" dirty="0">
                <a:latin typeface="Arial" panose="020B0604020202020204" pitchFamily="34" charset="0"/>
                <a:ea typeface="MS Mincho"/>
                <a:cs typeface="Arial" panose="020B0604020202020204" pitchFamily="34" charset="0"/>
              </a:rPr>
              <a:t>, o un </a:t>
            </a:r>
            <a:r>
              <a:rPr lang="en-US" sz="2400" dirty="0" err="1">
                <a:latin typeface="Arial" panose="020B0604020202020204" pitchFamily="34" charset="0"/>
                <a:ea typeface="MS Mincho"/>
                <a:cs typeface="Arial" panose="020B0604020202020204" pitchFamily="34" charset="0"/>
              </a:rPr>
              <a:t>cyfnod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i’r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llall</a:t>
            </a:r>
            <a:r>
              <a:rPr lang="en-US" sz="2400" dirty="0">
                <a:latin typeface="Arial" panose="020B0604020202020204" pitchFamily="34" charset="0"/>
                <a:ea typeface="MS Mincho"/>
                <a:cs typeface="Arial" panose="020B0604020202020204" pitchFamily="34" charset="0"/>
              </a:rPr>
              <a:t>, ac </a:t>
            </a:r>
            <a:r>
              <a:rPr lang="en-US" sz="2400" dirty="0" err="1">
                <a:latin typeface="Arial" panose="020B0604020202020204" pitchFamily="34" charset="0"/>
                <a:ea typeface="MS Mincho"/>
                <a:cs typeface="Arial" panose="020B0604020202020204" pitchFamily="34" charset="0"/>
              </a:rPr>
              <a:t>yn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ystod</a:t>
            </a:r>
            <a:r>
              <a:rPr lang="en-US" sz="2400" dirty="0">
                <a:latin typeface="Arial" panose="020B0604020202020204" pitchFamily="34" charset="0"/>
                <a:ea typeface="MS Mincho"/>
                <a:cs typeface="Arial" panose="020B0604020202020204" pitchFamily="34" charset="0"/>
              </a:rPr>
              <a:t> y </a:t>
            </a:r>
            <a:r>
              <a:rPr lang="en-US" sz="2400" dirty="0" err="1">
                <a:latin typeface="Arial" panose="020B0604020202020204" pitchFamily="34" charset="0"/>
                <a:ea typeface="MS Mincho"/>
                <a:cs typeface="Arial" panose="020B0604020202020204" pitchFamily="34" charset="0"/>
              </a:rPr>
              <a:t>flwyddyn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ysgol</a:t>
            </a:r>
            <a:r>
              <a:rPr lang="en-US" sz="2400" dirty="0">
                <a:latin typeface="Arial" panose="020B0604020202020204" pitchFamily="34" charset="0"/>
                <a:ea typeface="MS Mincho"/>
                <a:cs typeface="Arial" panose="020B0604020202020204" pitchFamily="34" charset="0"/>
              </a:rPr>
              <a:t>. </a:t>
            </a:r>
          </a:p>
          <a:p>
            <a:pPr marL="342900" lvl="0" indent="-342900">
              <a:spcAft>
                <a:spcPts val="1200"/>
              </a:spcAft>
              <a:buFont typeface="Symbol" panose="05050102010706020507" pitchFamily="18" charset="2"/>
              <a:buChar char=""/>
            </a:pPr>
            <a:r>
              <a:rPr lang="en-US" sz="2400" dirty="0" err="1">
                <a:latin typeface="Arial" panose="020B0604020202020204" pitchFamily="34" charset="0"/>
                <a:ea typeface="MS Mincho"/>
                <a:cs typeface="Arial" panose="020B0604020202020204" pitchFamily="34" charset="0"/>
              </a:rPr>
              <a:t>Dylai</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arolygwyr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seilio</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eu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harfarniadau</a:t>
            </a:r>
            <a:r>
              <a:rPr lang="en-US" sz="2400" dirty="0">
                <a:latin typeface="Arial" panose="020B0604020202020204" pitchFamily="34" charset="0"/>
                <a:ea typeface="MS Mincho"/>
                <a:cs typeface="Arial" panose="020B0604020202020204" pitchFamily="34" charset="0"/>
              </a:rPr>
              <a:t> o </a:t>
            </a:r>
            <a:r>
              <a:rPr lang="en-US" sz="2400" dirty="0" err="1">
                <a:latin typeface="Arial" panose="020B0604020202020204" pitchFamily="34" charset="0"/>
                <a:ea typeface="MS Mincho"/>
                <a:cs typeface="Arial" panose="020B0604020202020204" pitchFamily="34" charset="0"/>
              </a:rPr>
              <a:t>gyflawniad</a:t>
            </a:r>
            <a:r>
              <a:rPr lang="en-US" sz="2400" dirty="0">
                <a:latin typeface="Arial" panose="020B0604020202020204" pitchFamily="34" charset="0"/>
                <a:ea typeface="MS Mincho"/>
                <a:cs typeface="Arial" panose="020B0604020202020204" pitchFamily="34" charset="0"/>
              </a:rPr>
              <a:t> a </a:t>
            </a:r>
            <a:r>
              <a:rPr lang="en-US" sz="2400" dirty="0" err="1">
                <a:latin typeface="Arial" panose="020B0604020202020204" pitchFamily="34" charset="0"/>
                <a:ea typeface="MS Mincho"/>
                <a:cs typeface="Arial" panose="020B0604020202020204" pitchFamily="34" charset="0"/>
              </a:rPr>
              <a:t>chynnydd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disgyblion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ganlyniadau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arsylwadau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gwersi</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teithiau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dysgu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craffu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waith</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disgyblion</a:t>
            </a:r>
            <a:r>
              <a:rPr lang="en-US" sz="2400" dirty="0">
                <a:latin typeface="Arial" panose="020B0604020202020204" pitchFamily="34" charset="0"/>
                <a:ea typeface="MS Mincho"/>
                <a:cs typeface="Arial" panose="020B0604020202020204" pitchFamily="34" charset="0"/>
              </a:rPr>
              <a:t> a </a:t>
            </a:r>
            <a:r>
              <a:rPr lang="en-US" sz="2400" dirty="0" err="1">
                <a:latin typeface="Arial" panose="020B0604020202020204" pitchFamily="34" charset="0"/>
                <a:ea typeface="MS Mincho"/>
                <a:cs typeface="Arial" panose="020B0604020202020204" pitchFamily="34" charset="0"/>
              </a:rPr>
              <a:t>thrafodaethau</a:t>
            </a:r>
            <a:r>
              <a:rPr lang="en-US" sz="2400" dirty="0">
                <a:latin typeface="Arial" panose="020B0604020202020204" pitchFamily="34" charset="0"/>
                <a:ea typeface="MS Mincho"/>
                <a:cs typeface="Arial" panose="020B0604020202020204" pitchFamily="34" charset="0"/>
              </a:rPr>
              <a:t> â </a:t>
            </a:r>
            <a:r>
              <a:rPr lang="en-US" sz="2400" dirty="0" err="1">
                <a:latin typeface="Arial" panose="020B0604020202020204" pitchFamily="34" charset="0"/>
                <a:ea typeface="MS Mincho"/>
                <a:cs typeface="Arial" panose="020B0604020202020204" pitchFamily="34" charset="0"/>
              </a:rPr>
              <a:t>disgyblion</a:t>
            </a:r>
            <a:r>
              <a:rPr lang="en-US" sz="2400" dirty="0">
                <a:latin typeface="Arial" panose="020B0604020202020204" pitchFamily="34" charset="0"/>
                <a:ea typeface="MS Mincho"/>
                <a:cs typeface="Arial" panose="020B0604020202020204" pitchFamily="34" charset="0"/>
              </a:rPr>
              <a:t>.  </a:t>
            </a:r>
          </a:p>
          <a:p>
            <a:pPr marL="342900" lvl="0" indent="-342900">
              <a:spcAft>
                <a:spcPts val="1200"/>
              </a:spcAft>
              <a:buFont typeface="Symbol" panose="05050102010706020507" pitchFamily="18" charset="2"/>
              <a:buChar char=""/>
            </a:pPr>
            <a:r>
              <a:rPr lang="en-US" sz="2400" dirty="0" err="1">
                <a:latin typeface="Arial" panose="020B0604020202020204" pitchFamily="34" charset="0"/>
                <a:ea typeface="MS Mincho"/>
                <a:cs typeface="Arial" panose="020B0604020202020204" pitchFamily="34" charset="0"/>
              </a:rPr>
              <a:t>Dylai</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arolygwyr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arfarnu</a:t>
            </a:r>
            <a:r>
              <a:rPr lang="en-US" sz="2400" dirty="0">
                <a:latin typeface="Arial" panose="020B0604020202020204" pitchFamily="34" charset="0"/>
                <a:ea typeface="MS Mincho"/>
                <a:cs typeface="Arial" panose="020B0604020202020204" pitchFamily="34" charset="0"/>
              </a:rPr>
              <a:t> pa </a:t>
            </a:r>
            <a:r>
              <a:rPr lang="en-US" sz="2400" dirty="0" err="1">
                <a:latin typeface="Arial" panose="020B0604020202020204" pitchFamily="34" charset="0"/>
                <a:ea typeface="MS Mincho"/>
                <a:cs typeface="Arial" panose="020B0604020202020204" pitchFamily="34" charset="0"/>
              </a:rPr>
              <a:t>mor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dda</a:t>
            </a:r>
            <a:r>
              <a:rPr lang="en-US" sz="2400" dirty="0">
                <a:latin typeface="Arial" panose="020B0604020202020204" pitchFamily="34" charset="0"/>
                <a:ea typeface="MS Mincho"/>
                <a:cs typeface="Arial" panose="020B0604020202020204" pitchFamily="34" charset="0"/>
              </a:rPr>
              <a:t> y </a:t>
            </a:r>
            <a:r>
              <a:rPr lang="en-US" sz="2400" dirty="0" err="1">
                <a:latin typeface="Arial" panose="020B0604020202020204" pitchFamily="34" charset="0"/>
                <a:ea typeface="MS Mincho"/>
                <a:cs typeface="Arial" panose="020B0604020202020204" pitchFamily="34" charset="0"/>
              </a:rPr>
              <a:t>mae</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disgyblion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adalw</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dysgu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blaenorol</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datblygu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medrau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meddwl</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ennill</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gwybodaeth</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dealltwriaeth</a:t>
            </a:r>
            <a:r>
              <a:rPr lang="en-US" sz="2400" dirty="0">
                <a:latin typeface="Arial" panose="020B0604020202020204" pitchFamily="34" charset="0"/>
                <a:ea typeface="MS Mincho"/>
                <a:cs typeface="Arial" panose="020B0604020202020204" pitchFamily="34" charset="0"/>
              </a:rPr>
              <a:t> a </a:t>
            </a:r>
            <a:r>
              <a:rPr lang="en-US" sz="2400" dirty="0" err="1">
                <a:latin typeface="Arial" panose="020B0604020202020204" pitchFamily="34" charset="0"/>
                <a:ea typeface="MS Mincho"/>
                <a:cs typeface="Arial" panose="020B0604020202020204" pitchFamily="34" charset="0"/>
              </a:rPr>
              <a:t>medrau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newydd</a:t>
            </a:r>
            <a:r>
              <a:rPr lang="en-US" sz="2400" dirty="0">
                <a:latin typeface="Arial" panose="020B0604020202020204" pitchFamily="34" charset="0"/>
                <a:ea typeface="MS Mincho"/>
                <a:cs typeface="Arial" panose="020B0604020202020204" pitchFamily="34" charset="0"/>
              </a:rPr>
              <a:t>, ac </a:t>
            </a:r>
            <a:r>
              <a:rPr lang="en-US" sz="2400" dirty="0" err="1">
                <a:latin typeface="Arial" panose="020B0604020202020204" pitchFamily="34" charset="0"/>
                <a:ea typeface="MS Mincho"/>
                <a:cs typeface="Arial" panose="020B0604020202020204" pitchFamily="34" charset="0"/>
              </a:rPr>
              <a:t>yn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cymhwyso’r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rhain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i</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sefyllfaoedd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newydd</a:t>
            </a:r>
            <a:r>
              <a:rPr lang="en-US" sz="2400" dirty="0">
                <a:latin typeface="Arial" panose="020B0604020202020204" pitchFamily="34" charset="0"/>
                <a:ea typeface="MS Mincho"/>
                <a:cs typeface="Arial" panose="020B0604020202020204" pitchFamily="34" charset="0"/>
              </a:rPr>
              <a:t>. </a:t>
            </a:r>
          </a:p>
        </p:txBody>
      </p:sp>
    </p:spTree>
    <p:extLst>
      <p:ext uri="{BB962C8B-B14F-4D97-AF65-F5344CB8AC3E}">
        <p14:creationId xmlns:p14="http://schemas.microsoft.com/office/powerpoint/2010/main" val="15156310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0"/>
            <a:ext cx="9002332" cy="6463308"/>
          </a:xfrm>
          <a:prstGeom prst="rect">
            <a:avLst/>
          </a:prstGeom>
        </p:spPr>
        <p:txBody>
          <a:bodyPr wrap="square">
            <a:spAutoFit/>
          </a:bodyPr>
          <a:lstStyle/>
          <a:p>
            <a:pPr algn="ctr">
              <a:spcAft>
                <a:spcPts val="0"/>
              </a:spcAft>
            </a:pPr>
            <a:r>
              <a:rPr lang="en-US" sz="2400" b="1" dirty="0">
                <a:latin typeface="Arial" panose="020B0604020202020204" pitchFamily="34" charset="0"/>
                <a:ea typeface="MS Mincho"/>
                <a:cs typeface="Times New Roman" panose="02020603050405020304" pitchFamily="18" charset="0"/>
              </a:rPr>
              <a:t>1.1 </a:t>
            </a:r>
            <a:r>
              <a:rPr lang="en-US" sz="2400" b="1" dirty="0" err="1">
                <a:latin typeface="Arial" panose="020B0604020202020204" pitchFamily="34" charset="0"/>
                <a:ea typeface="MS Mincho"/>
                <a:cs typeface="Times New Roman" panose="02020603050405020304" pitchFamily="18" charset="0"/>
              </a:rPr>
              <a:t>Safonau</a:t>
            </a:r>
            <a:r>
              <a:rPr lang="en-US" sz="2400" b="1" dirty="0">
                <a:latin typeface="Arial" panose="020B0604020202020204" pitchFamily="34" charset="0"/>
                <a:ea typeface="MS Mincho"/>
                <a:cs typeface="Times New Roman" panose="02020603050405020304" pitchFamily="18" charset="0"/>
              </a:rPr>
              <a:t> a </a:t>
            </a:r>
            <a:r>
              <a:rPr lang="en-US" sz="2400" b="1" dirty="0" err="1">
                <a:latin typeface="Arial" panose="020B0604020202020204" pitchFamily="34" charset="0"/>
                <a:ea typeface="MS Mincho"/>
                <a:cs typeface="Times New Roman" panose="02020603050405020304" pitchFamily="18" charset="0"/>
              </a:rPr>
              <a:t>chynnydd</a:t>
            </a:r>
            <a:r>
              <a:rPr lang="en-US" sz="2400" b="1" dirty="0">
                <a:latin typeface="Arial" panose="020B0604020202020204" pitchFamily="34" charset="0"/>
                <a:ea typeface="MS Mincho"/>
                <a:cs typeface="Times New Roman" panose="02020603050405020304" pitchFamily="18" charset="0"/>
              </a:rPr>
              <a:t> </a:t>
            </a:r>
            <a:r>
              <a:rPr lang="en-US" sz="2400" b="1" dirty="0" err="1">
                <a:latin typeface="Arial" panose="020B0604020202020204" pitchFamily="34" charset="0"/>
                <a:ea typeface="MS Mincho"/>
                <a:cs typeface="Times New Roman" panose="02020603050405020304" pitchFamily="18" charset="0"/>
              </a:rPr>
              <a:t>cyffredinol</a:t>
            </a:r>
            <a:r>
              <a:rPr lang="en-US" sz="2400" dirty="0">
                <a:latin typeface="Arial" panose="020B0604020202020204" pitchFamily="34" charset="0"/>
                <a:ea typeface="MS Gothic" panose="020B0609070205080204" pitchFamily="49" charset="-128"/>
                <a:cs typeface="Times New Roman" panose="02020603050405020304" pitchFamily="18" charset="0"/>
              </a:rPr>
              <a:t> </a:t>
            </a:r>
          </a:p>
          <a:p>
            <a:pPr marL="342900" lvl="0" indent="-342900">
              <a:spcAft>
                <a:spcPts val="1200"/>
              </a:spcAft>
              <a:buFont typeface="Symbol" panose="05050102010706020507" pitchFamily="18" charset="2"/>
              <a:buChar char=""/>
            </a:pPr>
            <a:r>
              <a:rPr lang="en-US" sz="2400" dirty="0" err="1">
                <a:latin typeface="Arial" panose="020B0604020202020204" pitchFamily="34" charset="0"/>
                <a:ea typeface="MS Mincho"/>
                <a:cs typeface="Arial" panose="020B0604020202020204" pitchFamily="34" charset="0"/>
              </a:rPr>
              <a:t>Dylai</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arolygwyr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ystyried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holl</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wybodaeth</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berthnasol</a:t>
            </a:r>
            <a:r>
              <a:rPr lang="en-US" sz="2400" dirty="0">
                <a:latin typeface="Arial" panose="020B0604020202020204" pitchFamily="34" charset="0"/>
                <a:ea typeface="MS Mincho"/>
                <a:cs typeface="Arial" panose="020B0604020202020204" pitchFamily="34" charset="0"/>
              </a:rPr>
              <a:t> am </a:t>
            </a:r>
            <a:r>
              <a:rPr lang="en-US" sz="2400" dirty="0" err="1">
                <a:latin typeface="Arial" panose="020B0604020202020204" pitchFamily="34" charset="0"/>
                <a:ea typeface="MS Mincho"/>
                <a:cs typeface="Arial" panose="020B0604020202020204" pitchFamily="34" charset="0"/>
              </a:rPr>
              <a:t>berfformiad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Dylent</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ystyried</a:t>
            </a:r>
            <a:r>
              <a:rPr lang="en-US" sz="2400" dirty="0">
                <a:latin typeface="Arial" panose="020B0604020202020204" pitchFamily="34" charset="0"/>
                <a:ea typeface="MS Mincho"/>
                <a:cs typeface="Arial" panose="020B0604020202020204" pitchFamily="34" charset="0"/>
              </a:rPr>
              <a:t> pa </a:t>
            </a:r>
            <a:r>
              <a:rPr lang="en-US" sz="2400" dirty="0" err="1">
                <a:latin typeface="Arial" panose="020B0604020202020204" pitchFamily="34" charset="0"/>
                <a:ea typeface="MS Mincho"/>
                <a:cs typeface="Arial" panose="020B0604020202020204" pitchFamily="34" charset="0"/>
              </a:rPr>
              <a:t>mor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dda</a:t>
            </a:r>
            <a:r>
              <a:rPr lang="en-US" sz="2400" dirty="0">
                <a:latin typeface="Arial" panose="020B0604020202020204" pitchFamily="34" charset="0"/>
                <a:ea typeface="MS Mincho"/>
                <a:cs typeface="Arial" panose="020B0604020202020204" pitchFamily="34" charset="0"/>
              </a:rPr>
              <a:t> y </a:t>
            </a:r>
            <a:r>
              <a:rPr lang="en-US" sz="2400" dirty="0" err="1">
                <a:latin typeface="Arial" panose="020B0604020202020204" pitchFamily="34" charset="0"/>
                <a:ea typeface="MS Mincho"/>
                <a:cs typeface="Arial" panose="020B0604020202020204" pitchFamily="34" charset="0"/>
              </a:rPr>
              <a:t>mae’r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ysgol</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ei</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wneud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a:t>
            </a:r>
            <a:r>
              <a:rPr lang="en-US" sz="2400" dirty="0">
                <a:latin typeface="Arial" panose="020B0604020202020204" pitchFamily="34" charset="0"/>
                <a:ea typeface="MS Mincho"/>
                <a:cs typeface="Arial" panose="020B0604020202020204" pitchFamily="34" charset="0"/>
              </a:rPr>
              <a:t> y </a:t>
            </a:r>
            <a:r>
              <a:rPr lang="en-US" sz="2400" dirty="0" err="1">
                <a:latin typeface="Arial" panose="020B0604020202020204" pitchFamily="34" charset="0"/>
                <a:ea typeface="MS Mincho"/>
                <a:cs typeface="Arial" panose="020B0604020202020204" pitchFamily="34" charset="0"/>
              </a:rPr>
              <a:t>cyfan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duedd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gyffredinol</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ei</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pherfformiad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enwedig</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mewn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perthynas</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â’r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safonau</a:t>
            </a:r>
            <a:r>
              <a:rPr lang="en-US" sz="2400" dirty="0">
                <a:latin typeface="Arial" panose="020B0604020202020204" pitchFamily="34" charset="0"/>
                <a:ea typeface="MS Mincho"/>
                <a:cs typeface="Arial" panose="020B0604020202020204" pitchFamily="34" charset="0"/>
              </a:rPr>
              <a:t> a </a:t>
            </a:r>
            <a:r>
              <a:rPr lang="en-US" sz="2400" dirty="0" err="1">
                <a:latin typeface="Arial" panose="020B0604020202020204" pitchFamily="34" charset="0"/>
                <a:ea typeface="MS Mincho"/>
                <a:cs typeface="Arial" panose="020B0604020202020204" pitchFamily="34" charset="0"/>
              </a:rPr>
              <a:t>gyflawnir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cynnydd</a:t>
            </a:r>
            <a:r>
              <a:rPr lang="en-US" sz="2400" dirty="0">
                <a:latin typeface="Arial" panose="020B0604020202020204" pitchFamily="34" charset="0"/>
                <a:ea typeface="MS Mincho"/>
                <a:cs typeface="Arial" panose="020B0604020202020204" pitchFamily="34" charset="0"/>
              </a:rPr>
              <a:t> a </a:t>
            </a:r>
            <a:r>
              <a:rPr lang="en-US" sz="2400" dirty="0" err="1">
                <a:latin typeface="Arial" panose="020B0604020202020204" pitchFamily="34" charset="0"/>
                <a:ea typeface="MS Mincho"/>
                <a:cs typeface="Arial" panose="020B0604020202020204" pitchFamily="34" charset="0"/>
              </a:rPr>
              <a:t>wna</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disgyblion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unigol</a:t>
            </a:r>
            <a:r>
              <a:rPr lang="en-US" sz="2400" dirty="0">
                <a:latin typeface="Arial" panose="020B0604020202020204" pitchFamily="34" charset="0"/>
                <a:ea typeface="MS Mincho"/>
                <a:cs typeface="Arial" panose="020B0604020202020204" pitchFamily="34" charset="0"/>
              </a:rPr>
              <a:t> a </a:t>
            </a:r>
            <a:r>
              <a:rPr lang="en-US" sz="2400" dirty="0" err="1">
                <a:latin typeface="Arial" panose="020B0604020202020204" pitchFamily="34" charset="0"/>
                <a:ea typeface="MS Mincho"/>
                <a:cs typeface="Arial" panose="020B0604020202020204" pitchFamily="34" charset="0"/>
              </a:rPr>
              <a:t>grwpiau</a:t>
            </a:r>
            <a:r>
              <a:rPr lang="en-US" sz="2400" dirty="0">
                <a:latin typeface="Arial" panose="020B0604020202020204" pitchFamily="34" charset="0"/>
                <a:ea typeface="MS Mincho"/>
                <a:cs typeface="Arial" panose="020B0604020202020204" pitchFamily="34" charset="0"/>
              </a:rPr>
              <a:t> o </a:t>
            </a:r>
            <a:r>
              <a:rPr lang="en-US" sz="2400" dirty="0" err="1">
                <a:latin typeface="Arial" panose="020B0604020202020204" pitchFamily="34" charset="0"/>
                <a:ea typeface="MS Mincho"/>
                <a:cs typeface="Arial" panose="020B0604020202020204" pitchFamily="34" charset="0"/>
              </a:rPr>
              <a:t>ddisgyblion</a:t>
            </a:r>
            <a:r>
              <a:rPr lang="en-US" sz="2400" dirty="0">
                <a:latin typeface="Arial" panose="020B0604020202020204" pitchFamily="34" charset="0"/>
                <a:ea typeface="MS Mincho"/>
                <a:cs typeface="Arial" panose="020B0604020202020204" pitchFamily="34" charset="0"/>
              </a:rPr>
              <a:t>.  </a:t>
            </a:r>
          </a:p>
          <a:p>
            <a:pPr marL="342900" lvl="0" indent="-342900">
              <a:spcAft>
                <a:spcPts val="1200"/>
              </a:spcAft>
              <a:buFont typeface="Symbol" panose="05050102010706020507" pitchFamily="18" charset="2"/>
              <a:buChar char=""/>
            </a:pPr>
            <a:r>
              <a:rPr lang="en-US" sz="2400" dirty="0" err="1">
                <a:latin typeface="Arial" panose="020B0604020202020204" pitchFamily="34" charset="0"/>
                <a:ea typeface="MS Mincho"/>
                <a:cs typeface="Arial" panose="020B0604020202020204" pitchFamily="34" charset="0"/>
              </a:rPr>
              <a:t>Dylai</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arolygwyr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edrych</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ddadansoddiad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ysgol</a:t>
            </a:r>
            <a:r>
              <a:rPr lang="en-US" sz="2400" dirty="0">
                <a:latin typeface="Arial" panose="020B0604020202020204" pitchFamily="34" charset="0"/>
                <a:ea typeface="MS Mincho"/>
                <a:cs typeface="Arial" panose="020B0604020202020204" pitchFamily="34" charset="0"/>
              </a:rPr>
              <a:t> o </a:t>
            </a:r>
            <a:r>
              <a:rPr lang="en-US" sz="2400" dirty="0" err="1">
                <a:latin typeface="Arial" panose="020B0604020202020204" pitchFamily="34" charset="0"/>
                <a:ea typeface="MS Mincho"/>
                <a:cs typeface="Arial" panose="020B0604020202020204" pitchFamily="34" charset="0"/>
              </a:rPr>
              <a:t>ddata</a:t>
            </a:r>
            <a:r>
              <a:rPr lang="en-US" sz="2400" dirty="0">
                <a:latin typeface="Arial" panose="020B0604020202020204" pitchFamily="34" charset="0"/>
                <a:ea typeface="MS Mincho"/>
                <a:cs typeface="Arial" panose="020B0604020202020204" pitchFamily="34" charset="0"/>
              </a:rPr>
              <a:t> am </a:t>
            </a:r>
            <a:r>
              <a:rPr lang="en-US" sz="2400" dirty="0" err="1">
                <a:latin typeface="Arial" panose="020B0604020202020204" pitchFamily="34" charset="0"/>
                <a:ea typeface="MS Mincho"/>
                <a:cs typeface="Arial" panose="020B0604020202020204" pitchFamily="34" charset="0"/>
              </a:rPr>
              <a:t>berfformiad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dros</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gyfnod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dros</a:t>
            </a:r>
            <a:r>
              <a:rPr lang="en-US" sz="2400" dirty="0">
                <a:latin typeface="Arial" panose="020B0604020202020204" pitchFamily="34" charset="0"/>
                <a:ea typeface="MS Mincho"/>
                <a:cs typeface="Arial" panose="020B0604020202020204" pitchFamily="34" charset="0"/>
              </a:rPr>
              <a:t> o </a:t>
            </a:r>
            <a:r>
              <a:rPr lang="en-US" sz="2400" dirty="0" err="1">
                <a:latin typeface="Arial" panose="020B0604020202020204" pitchFamily="34" charset="0"/>
                <a:ea typeface="MS Mincho"/>
                <a:cs typeface="Arial" panose="020B0604020202020204" pitchFamily="34" charset="0"/>
              </a:rPr>
              <a:t>leiaf</a:t>
            </a:r>
            <a:r>
              <a:rPr lang="en-US" sz="2400" dirty="0">
                <a:latin typeface="Arial" panose="020B0604020202020204" pitchFamily="34" charset="0"/>
                <a:ea typeface="MS Mincho"/>
                <a:cs typeface="Arial" panose="020B0604020202020204" pitchFamily="34" charset="0"/>
              </a:rPr>
              <a:t> y </a:t>
            </a:r>
            <a:r>
              <a:rPr lang="en-US" sz="2400" dirty="0" err="1">
                <a:latin typeface="Arial" panose="020B0604020202020204" pitchFamily="34" charset="0"/>
                <a:ea typeface="MS Mincho"/>
                <a:cs typeface="Arial" panose="020B0604020202020204" pitchFamily="34" charset="0"/>
              </a:rPr>
              <a:t>tair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blynedd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diwethaf</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fel</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arfer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i</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nodi</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tueddiadau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mewn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perfformiad</a:t>
            </a:r>
            <a:r>
              <a:rPr lang="en-US" sz="2400" dirty="0">
                <a:latin typeface="Arial" panose="020B0604020202020204" pitchFamily="34" charset="0"/>
                <a:ea typeface="MS Mincho"/>
                <a:cs typeface="Arial" panose="020B0604020202020204" pitchFamily="34" charset="0"/>
              </a:rPr>
              <a:t>. </a:t>
            </a:r>
          </a:p>
          <a:p>
            <a:pPr marL="342900" lvl="0" indent="-342900">
              <a:spcAft>
                <a:spcPts val="1200"/>
              </a:spcAft>
              <a:buFont typeface="Symbol" panose="05050102010706020507" pitchFamily="18" charset="2"/>
              <a:buChar char=""/>
            </a:pPr>
            <a:r>
              <a:rPr lang="en-US" sz="2400" dirty="0" err="1">
                <a:latin typeface="Arial" panose="020B0604020202020204" pitchFamily="34" charset="0"/>
                <a:ea typeface="MS Mincho"/>
                <a:cs typeface="Arial" panose="020B0604020202020204" pitchFamily="34" charset="0"/>
              </a:rPr>
              <a:t>Dylai</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arolygwyr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ystyried</a:t>
            </a:r>
            <a:r>
              <a:rPr lang="en-US" sz="2400" dirty="0">
                <a:latin typeface="Arial" panose="020B0604020202020204" pitchFamily="34" charset="0"/>
                <a:ea typeface="MS Mincho"/>
                <a:cs typeface="Arial" panose="020B0604020202020204" pitchFamily="34" charset="0"/>
              </a:rPr>
              <a:t> y data am </a:t>
            </a:r>
            <a:r>
              <a:rPr lang="en-US" sz="2400" dirty="0" err="1">
                <a:latin typeface="Arial" panose="020B0604020202020204" pitchFamily="34" charset="0"/>
                <a:ea typeface="MS Mincho"/>
                <a:cs typeface="Arial" panose="020B0604020202020204" pitchFamily="34" charset="0"/>
              </a:rPr>
              <a:t>berfformiad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yng</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ngoleuni</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eu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tystiolaeth</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eu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hunain</a:t>
            </a:r>
            <a:r>
              <a:rPr lang="en-US" sz="2400" dirty="0">
                <a:latin typeface="Arial" panose="020B0604020202020204" pitchFamily="34" charset="0"/>
                <a:ea typeface="MS Mincho"/>
                <a:cs typeface="Arial" panose="020B0604020202020204" pitchFamily="34" charset="0"/>
              </a:rPr>
              <a:t> o </a:t>
            </a:r>
            <a:r>
              <a:rPr lang="en-US" sz="2400" dirty="0" err="1">
                <a:latin typeface="Arial" panose="020B0604020202020204" pitchFamily="34" charset="0"/>
                <a:ea typeface="MS Mincho"/>
                <a:cs typeface="Arial" panose="020B0604020202020204" pitchFamily="34" charset="0"/>
              </a:rPr>
              <a:t>arsylwadau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gwersi</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trafodaethau</a:t>
            </a:r>
            <a:r>
              <a:rPr lang="en-US" sz="2400" dirty="0">
                <a:latin typeface="Arial" panose="020B0604020202020204" pitchFamily="34" charset="0"/>
                <a:ea typeface="MS Mincho"/>
                <a:cs typeface="Arial" panose="020B0604020202020204" pitchFamily="34" charset="0"/>
              </a:rPr>
              <a:t> â </a:t>
            </a:r>
            <a:r>
              <a:rPr lang="en-US" sz="2400" dirty="0" err="1">
                <a:latin typeface="Arial" panose="020B0604020202020204" pitchFamily="34" charset="0"/>
                <a:ea typeface="MS Mincho"/>
                <a:cs typeface="Arial" panose="020B0604020202020204" pitchFamily="34" charset="0"/>
              </a:rPr>
              <a:t>disgyblion</a:t>
            </a:r>
            <a:r>
              <a:rPr lang="en-US" sz="2400" dirty="0">
                <a:latin typeface="Arial" panose="020B0604020202020204" pitchFamily="34" charset="0"/>
                <a:ea typeface="MS Mincho"/>
                <a:cs typeface="Arial" panose="020B0604020202020204" pitchFamily="34" charset="0"/>
              </a:rPr>
              <a:t> a </a:t>
            </a:r>
            <a:r>
              <a:rPr lang="en-US" sz="2400" dirty="0" err="1">
                <a:latin typeface="Arial" panose="020B0604020202020204" pitchFamily="34" charset="0"/>
                <a:ea typeface="MS Mincho"/>
                <a:cs typeface="Arial" panose="020B0604020202020204" pitchFamily="34" charset="0"/>
              </a:rPr>
              <a:t>chraffu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waith</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ysgrifenedig</a:t>
            </a:r>
            <a:r>
              <a:rPr lang="en-US" sz="2400" dirty="0">
                <a:latin typeface="Arial" panose="020B0604020202020204" pitchFamily="34" charset="0"/>
                <a:ea typeface="MS Mincho"/>
                <a:cs typeface="Arial" panose="020B0604020202020204" pitchFamily="34" charset="0"/>
              </a:rPr>
              <a:t> ac </a:t>
            </a:r>
            <a:r>
              <a:rPr lang="en-US" sz="2400" dirty="0" err="1">
                <a:latin typeface="Arial" panose="020B0604020202020204" pitchFamily="34" charset="0"/>
                <a:ea typeface="MS Mincho"/>
                <a:cs typeface="Arial" panose="020B0604020202020204" pitchFamily="34" charset="0"/>
              </a:rPr>
              <a:t>ymarferol</a:t>
            </a:r>
            <a:r>
              <a:rPr lang="en-US" sz="2400" dirty="0">
                <a:latin typeface="Arial" panose="020B0604020202020204" pitchFamily="34" charset="0"/>
                <a:ea typeface="MS Mincho"/>
                <a:cs typeface="Arial" panose="020B0604020202020204" pitchFamily="34" charset="0"/>
              </a:rPr>
              <a:t>.   </a:t>
            </a:r>
          </a:p>
          <a:p>
            <a:pPr marL="342900" lvl="0" indent="-342900">
              <a:spcAft>
                <a:spcPts val="1200"/>
              </a:spcAft>
              <a:buFont typeface="Symbol" panose="05050102010706020507" pitchFamily="18" charset="2"/>
              <a:buChar char=""/>
            </a:pPr>
            <a:r>
              <a:rPr lang="en-US" sz="2400" dirty="0" err="1">
                <a:latin typeface="Arial" panose="020B0604020202020204" pitchFamily="34" charset="0"/>
                <a:ea typeface="MS Mincho"/>
                <a:cs typeface="Arial" panose="020B0604020202020204" pitchFamily="34" charset="0"/>
              </a:rPr>
              <a:t>Er</a:t>
            </a:r>
            <a:r>
              <a:rPr lang="en-US" sz="2400" dirty="0">
                <a:latin typeface="Arial" panose="020B0604020202020204" pitchFamily="34" charset="0"/>
                <a:ea typeface="MS Mincho"/>
                <a:cs typeface="Arial" panose="020B0604020202020204" pitchFamily="34" charset="0"/>
              </a:rPr>
              <a:t> y </a:t>
            </a:r>
            <a:r>
              <a:rPr lang="en-US" sz="2400" dirty="0" err="1">
                <a:latin typeface="Arial" panose="020B0604020202020204" pitchFamily="34" charset="0"/>
                <a:ea typeface="MS Mincho"/>
                <a:cs typeface="Arial" panose="020B0604020202020204" pitchFamily="34" charset="0"/>
              </a:rPr>
              <a:t>dylai</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arolygwyr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ystyried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ystod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eang</a:t>
            </a:r>
            <a:r>
              <a:rPr lang="en-US" sz="2400" dirty="0">
                <a:latin typeface="Arial" panose="020B0604020202020204" pitchFamily="34" charset="0"/>
                <a:ea typeface="MS Mincho"/>
                <a:cs typeface="Arial" panose="020B0604020202020204" pitchFamily="34" charset="0"/>
              </a:rPr>
              <a:t> o </a:t>
            </a:r>
            <a:r>
              <a:rPr lang="en-US" sz="2400" dirty="0" err="1">
                <a:latin typeface="Arial" panose="020B0604020202020204" pitchFamily="34" charset="0"/>
                <a:ea typeface="MS Mincho"/>
                <a:cs typeface="Arial" panose="020B0604020202020204" pitchFamily="34" charset="0"/>
              </a:rPr>
              <a:t>wybodaeth</a:t>
            </a:r>
            <a:r>
              <a:rPr lang="en-US" sz="2400" dirty="0">
                <a:latin typeface="Arial" panose="020B0604020202020204" pitchFamily="34" charset="0"/>
                <a:ea typeface="MS Mincho"/>
                <a:cs typeface="Arial" panose="020B0604020202020204" pitchFamily="34" charset="0"/>
              </a:rPr>
              <a:t> am </a:t>
            </a:r>
            <a:r>
              <a:rPr lang="en-US" sz="2400" dirty="0" err="1">
                <a:latin typeface="Arial" panose="020B0604020202020204" pitchFamily="34" charset="0"/>
                <a:ea typeface="MS Mincho"/>
                <a:cs typeface="Arial" panose="020B0604020202020204" pitchFamily="34" charset="0"/>
              </a:rPr>
              <a:t>safonau</a:t>
            </a:r>
            <a:r>
              <a:rPr lang="en-US" sz="2400" dirty="0">
                <a:latin typeface="Arial" panose="020B0604020202020204" pitchFamily="34" charset="0"/>
                <a:ea typeface="MS Mincho"/>
                <a:cs typeface="Arial" panose="020B0604020202020204" pitchFamily="34" charset="0"/>
              </a:rPr>
              <a:t> a </a:t>
            </a:r>
            <a:r>
              <a:rPr lang="en-US" sz="2400" dirty="0" err="1">
                <a:latin typeface="Arial" panose="020B0604020202020204" pitchFamily="34" charset="0"/>
                <a:ea typeface="MS Mincho"/>
                <a:cs typeface="Arial" panose="020B0604020202020204" pitchFamily="34" charset="0"/>
              </a:rPr>
              <a:t>chynnydd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disgyblion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dylent</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fel</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arfer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ond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adrodd</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ar</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ddata</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perfformiad</a:t>
            </a:r>
            <a:r>
              <a:rPr lang="en-US" sz="2400" dirty="0">
                <a:latin typeface="Arial" panose="020B0604020202020204" pitchFamily="34" charset="0"/>
                <a:ea typeface="MS Mincho"/>
                <a:cs typeface="Arial" panose="020B0604020202020204" pitchFamily="34" charset="0"/>
              </a:rPr>
              <a:t> pan </a:t>
            </a:r>
            <a:r>
              <a:rPr lang="en-US" sz="2400" dirty="0" err="1">
                <a:latin typeface="Arial" panose="020B0604020202020204" pitchFamily="34" charset="0"/>
                <a:ea typeface="MS Mincho"/>
                <a:cs typeface="Arial" panose="020B0604020202020204" pitchFamily="34" charset="0"/>
              </a:rPr>
              <a:t>gaiff</a:t>
            </a:r>
            <a:r>
              <a:rPr lang="en-US" sz="2400" dirty="0">
                <a:latin typeface="Arial" panose="020B0604020202020204" pitchFamily="34" charset="0"/>
                <a:ea typeface="MS Mincho"/>
                <a:cs typeface="Arial" panose="020B0604020202020204" pitchFamily="34" charset="0"/>
              </a:rPr>
              <a:t> y </a:t>
            </a:r>
            <a:r>
              <a:rPr lang="en-US" sz="2400" dirty="0" err="1">
                <a:latin typeface="Arial" panose="020B0604020202020204" pitchFamily="34" charset="0"/>
                <a:ea typeface="MS Mincho"/>
                <a:cs typeface="Arial" panose="020B0604020202020204" pitchFamily="34" charset="0"/>
              </a:rPr>
              <a:t>canlyniadau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eu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casglu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yn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genedlaethol</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a’u</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gwirio’n</a:t>
            </a:r>
            <a:r>
              <a:rPr lang="en-US" sz="2400" dirty="0">
                <a:latin typeface="Arial" panose="020B0604020202020204" pitchFamily="34" charset="0"/>
                <a:ea typeface="MS Mincho"/>
                <a:cs typeface="Arial" panose="020B0604020202020204" pitchFamily="34" charset="0"/>
              </a:rPr>
              <a:t> </a:t>
            </a:r>
            <a:r>
              <a:rPr lang="en-US" sz="2400" dirty="0" err="1">
                <a:latin typeface="Arial" panose="020B0604020202020204" pitchFamily="34" charset="0"/>
                <a:ea typeface="MS Mincho"/>
                <a:cs typeface="Arial" panose="020B0604020202020204" pitchFamily="34" charset="0"/>
              </a:rPr>
              <a:t>allanol</a:t>
            </a:r>
            <a:r>
              <a:rPr lang="en-US" sz="2400" dirty="0">
                <a:latin typeface="Arial" panose="020B0604020202020204" pitchFamily="34" charset="0"/>
                <a:ea typeface="MS Mincho"/>
                <a:cs typeface="Arial" panose="020B0604020202020204" pitchFamily="34" charset="0"/>
              </a:rPr>
              <a:t>.  </a:t>
            </a:r>
          </a:p>
        </p:txBody>
      </p:sp>
    </p:spTree>
    <p:extLst>
      <p:ext uri="{BB962C8B-B14F-4D97-AF65-F5344CB8AC3E}">
        <p14:creationId xmlns:p14="http://schemas.microsoft.com/office/powerpoint/2010/main" val="18313798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 name="Rectangle 2"/>
          <p:cNvSpPr/>
          <p:nvPr/>
        </p:nvSpPr>
        <p:spPr>
          <a:xfrm>
            <a:off x="0" y="213968"/>
            <a:ext cx="9144000" cy="5109091"/>
          </a:xfrm>
          <a:prstGeom prst="rect">
            <a:avLst/>
          </a:prstGeom>
        </p:spPr>
        <p:txBody>
          <a:bodyPr wrap="square">
            <a:spAutoFit/>
          </a:bodyPr>
          <a:lstStyle/>
          <a:p>
            <a:pPr algn="ctr">
              <a:spcAft>
                <a:spcPts val="0"/>
              </a:spcAft>
            </a:pPr>
            <a:r>
              <a:rPr lang="en-US" sz="2800" b="1" dirty="0">
                <a:latin typeface="Arial" panose="020B0604020202020204" pitchFamily="34" charset="0"/>
                <a:ea typeface="MS Mincho"/>
                <a:cs typeface="Times New Roman" panose="02020603050405020304" pitchFamily="18" charset="0"/>
              </a:rPr>
              <a:t>1.2 </a:t>
            </a:r>
            <a:r>
              <a:rPr lang="en-US" sz="2800" b="1" dirty="0" err="1">
                <a:latin typeface="Arial" panose="020B0604020202020204" pitchFamily="34" charset="0"/>
                <a:ea typeface="MS Mincho"/>
                <a:cs typeface="Times New Roman" panose="02020603050405020304" pitchFamily="18" charset="0"/>
              </a:rPr>
              <a:t>Safonau</a:t>
            </a:r>
            <a:r>
              <a:rPr lang="en-US" sz="2800" b="1" dirty="0">
                <a:latin typeface="Arial" panose="020B0604020202020204" pitchFamily="34" charset="0"/>
                <a:ea typeface="MS Mincho"/>
                <a:cs typeface="Times New Roman" panose="02020603050405020304" pitchFamily="18" charset="0"/>
              </a:rPr>
              <a:t> a </a:t>
            </a:r>
            <a:r>
              <a:rPr lang="en-US" sz="2800" b="1" dirty="0" err="1">
                <a:latin typeface="Arial" panose="020B0604020202020204" pitchFamily="34" charset="0"/>
                <a:ea typeface="MS Mincho"/>
                <a:cs typeface="Times New Roman" panose="02020603050405020304" pitchFamily="18" charset="0"/>
              </a:rPr>
              <a:t>chynnydd</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grwpiau</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penodol</a:t>
            </a:r>
            <a:endParaRPr lang="en-US" sz="2800" b="1" dirty="0">
              <a:latin typeface="Arial" panose="020B0604020202020204" pitchFamily="34" charset="0"/>
              <a:ea typeface="MS Mincho"/>
              <a:cs typeface="Times New Roman" panose="02020603050405020304" pitchFamily="18" charset="0"/>
            </a:endParaRPr>
          </a:p>
          <a:p>
            <a:pPr algn="ctr">
              <a:spcAft>
                <a:spcPts val="0"/>
              </a:spcAft>
            </a:pPr>
            <a:endParaRPr lang="en-GB" sz="28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Arial" panose="020B0604020202020204" pitchFamily="34" charset="0"/>
              <a:buChar char="•"/>
            </a:pPr>
            <a:r>
              <a:rPr lang="en-US" sz="2600" dirty="0" err="1">
                <a:latin typeface="Arial" panose="020B0604020202020204" pitchFamily="34" charset="0"/>
                <a:ea typeface="MS Mincho"/>
                <a:cs typeface="Times New Roman" panose="02020603050405020304" pitchFamily="18" charset="0"/>
              </a:rPr>
              <a:t>Dylai</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arolygwyr</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arfarnu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cynnydd</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grwpiau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penodol</a:t>
            </a:r>
            <a:r>
              <a:rPr lang="en-US" sz="2600" dirty="0">
                <a:latin typeface="Arial" panose="020B0604020202020204" pitchFamily="34" charset="0"/>
                <a:ea typeface="MS Mincho"/>
                <a:cs typeface="Times New Roman" panose="02020603050405020304" pitchFamily="18" charset="0"/>
              </a:rPr>
              <a:t> o </a:t>
            </a:r>
            <a:r>
              <a:rPr lang="en-US" sz="2600" dirty="0" err="1">
                <a:latin typeface="Arial" panose="020B0604020202020204" pitchFamily="34" charset="0"/>
                <a:ea typeface="MS Mincho"/>
                <a:cs typeface="Times New Roman" panose="02020603050405020304" pitchFamily="18" charset="0"/>
              </a:rPr>
              <a:t>ddisgyblion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er</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enghraifft</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disgyblion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sy’n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gymwys</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i</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gael</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prydau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ysgol</a:t>
            </a:r>
            <a:r>
              <a:rPr lang="en-US" sz="2600" dirty="0">
                <a:latin typeface="Arial" panose="020B0604020202020204" pitchFamily="34" charset="0"/>
                <a:ea typeface="MS Mincho"/>
                <a:cs typeface="Times New Roman" panose="02020603050405020304" pitchFamily="18" charset="0"/>
              </a:rPr>
              <a:t> am </a:t>
            </a:r>
            <a:r>
              <a:rPr lang="en-US" sz="2600" dirty="0" err="1">
                <a:latin typeface="Arial" panose="020B0604020202020204" pitchFamily="34" charset="0"/>
                <a:ea typeface="MS Mincho"/>
                <a:cs typeface="Times New Roman" panose="02020603050405020304" pitchFamily="18" charset="0"/>
              </a:rPr>
              <a:t>ddim</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bechgyn</a:t>
            </a:r>
            <a:r>
              <a:rPr lang="en-US" sz="2600" dirty="0">
                <a:latin typeface="Arial" panose="020B0604020202020204" pitchFamily="34" charset="0"/>
                <a:ea typeface="MS Mincho"/>
                <a:cs typeface="Times New Roman" panose="02020603050405020304" pitchFamily="18" charset="0"/>
              </a:rPr>
              <a:t> a </a:t>
            </a:r>
            <a:r>
              <a:rPr lang="en-US" sz="2600" dirty="0" err="1">
                <a:latin typeface="Arial" panose="020B0604020202020204" pitchFamily="34" charset="0"/>
                <a:ea typeface="MS Mincho"/>
                <a:cs typeface="Times New Roman" panose="02020603050405020304" pitchFamily="18" charset="0"/>
              </a:rPr>
              <a:t>merched</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disgyblion</a:t>
            </a:r>
            <a:r>
              <a:rPr lang="en-US" sz="2600" dirty="0">
                <a:latin typeface="Arial" panose="020B0604020202020204" pitchFamily="34" charset="0"/>
                <a:ea typeface="MS Mincho"/>
                <a:cs typeface="Times New Roman" panose="02020603050405020304" pitchFamily="18" charset="0"/>
              </a:rPr>
              <a:t> â </a:t>
            </a:r>
            <a:r>
              <a:rPr lang="en-US" sz="2600" dirty="0" err="1">
                <a:latin typeface="Arial" panose="020B0604020202020204" pitchFamily="34" charset="0"/>
                <a:ea typeface="MS Mincho"/>
                <a:cs typeface="Times New Roman" panose="02020603050405020304" pitchFamily="18" charset="0"/>
              </a:rPr>
              <a:t>Saesneg</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yn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iaith</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ychwanegol</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iddynt</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SIY</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disgyblion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sydd</a:t>
            </a:r>
            <a:r>
              <a:rPr lang="en-US" sz="2600" dirty="0">
                <a:latin typeface="Arial" panose="020B0604020202020204" pitchFamily="34" charset="0"/>
                <a:ea typeface="MS Mincho"/>
                <a:cs typeface="Times New Roman" panose="02020603050405020304" pitchFamily="18" charset="0"/>
              </a:rPr>
              <a:t> ag </a:t>
            </a:r>
            <a:r>
              <a:rPr lang="en-US" sz="2600" dirty="0" err="1">
                <a:latin typeface="Arial" panose="020B0604020202020204" pitchFamily="34" charset="0"/>
                <a:ea typeface="MS Mincho"/>
                <a:cs typeface="Times New Roman" panose="02020603050405020304" pitchFamily="18" charset="0"/>
              </a:rPr>
              <a:t>amserlenni</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llai</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neu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ddisgyblion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sy’n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derbyn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addysg</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oddi</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ar</a:t>
            </a:r>
            <a:r>
              <a:rPr lang="en-US" sz="2600" dirty="0">
                <a:latin typeface="Arial" panose="020B0604020202020204" pitchFamily="34" charset="0"/>
                <a:ea typeface="MS Mincho"/>
                <a:cs typeface="Times New Roman" panose="02020603050405020304" pitchFamily="18" charset="0"/>
              </a:rPr>
              <a:t> y </a:t>
            </a:r>
            <a:r>
              <a:rPr lang="en-US" sz="2600" dirty="0" err="1">
                <a:latin typeface="Arial" panose="020B0604020202020204" pitchFamily="34" charset="0"/>
                <a:ea typeface="MS Mincho"/>
                <a:cs typeface="Times New Roman" panose="02020603050405020304" pitchFamily="18" charset="0"/>
              </a:rPr>
              <a:t>safle</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yn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rheolaidd</a:t>
            </a:r>
            <a:r>
              <a:rPr lang="en-US" sz="2600" dirty="0">
                <a:latin typeface="Arial" panose="020B0604020202020204" pitchFamily="34" charset="0"/>
                <a:ea typeface="MS Mincho"/>
                <a:cs typeface="Times New Roman" panose="02020603050405020304" pitchFamily="18" charset="0"/>
              </a:rPr>
              <a:t>, a </a:t>
            </a:r>
            <a:r>
              <a:rPr lang="en-US" sz="2600" dirty="0" err="1">
                <a:latin typeface="Arial" panose="020B0604020202020204" pitchFamily="34" charset="0"/>
                <a:ea typeface="MS Mincho"/>
                <a:cs typeface="Times New Roman" panose="02020603050405020304" pitchFamily="18" charset="0"/>
              </a:rPr>
              <a:t>disgyblion</a:t>
            </a:r>
            <a:r>
              <a:rPr lang="en-US" sz="2600" dirty="0">
                <a:latin typeface="Arial" panose="020B0604020202020204" pitchFamily="34" charset="0"/>
                <a:ea typeface="MS Mincho"/>
                <a:cs typeface="Times New Roman" panose="02020603050405020304" pitchFamily="18" charset="0"/>
              </a:rPr>
              <a:t> o </a:t>
            </a:r>
            <a:r>
              <a:rPr lang="en-US" sz="2600" dirty="0" err="1">
                <a:latin typeface="Arial" panose="020B0604020202020204" pitchFamily="34" charset="0"/>
                <a:ea typeface="MS Mincho"/>
                <a:cs typeface="Times New Roman" panose="02020603050405020304" pitchFamily="18" charset="0"/>
              </a:rPr>
              <a:t>grwpiau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lleiafrifoedd</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ethnig</a:t>
            </a:r>
            <a:r>
              <a:rPr lang="en-US" sz="2600" dirty="0">
                <a:latin typeface="Arial" panose="020B0604020202020204" pitchFamily="34" charset="0"/>
                <a:ea typeface="MS Mincho"/>
                <a:cs typeface="Times New Roman" panose="02020603050405020304" pitchFamily="18" charset="0"/>
              </a:rPr>
              <a:t>.   </a:t>
            </a:r>
          </a:p>
          <a:p>
            <a:pPr marL="342900" lvl="0" indent="-342900">
              <a:spcAft>
                <a:spcPts val="1200"/>
              </a:spcAft>
              <a:buFont typeface="Arial" panose="020B0604020202020204" pitchFamily="34" charset="0"/>
              <a:buChar char="•"/>
            </a:pPr>
            <a:r>
              <a:rPr lang="en-US" sz="2600" dirty="0" err="1">
                <a:latin typeface="Arial" panose="020B0604020202020204" pitchFamily="34" charset="0"/>
                <a:ea typeface="MS Mincho"/>
                <a:cs typeface="Times New Roman" panose="02020603050405020304" pitchFamily="18" charset="0"/>
              </a:rPr>
              <a:t>Yn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achos</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disgyblion</a:t>
            </a:r>
            <a:r>
              <a:rPr lang="en-US" sz="2600" dirty="0">
                <a:latin typeface="Arial" panose="020B0604020202020204" pitchFamily="34" charset="0"/>
                <a:ea typeface="MS Mincho"/>
                <a:cs typeface="Times New Roman" panose="02020603050405020304" pitchFamily="18" charset="0"/>
              </a:rPr>
              <a:t> ag </a:t>
            </a:r>
            <a:r>
              <a:rPr lang="en-US" sz="2600" dirty="0" err="1">
                <a:latin typeface="Arial" panose="020B0604020202020204" pitchFamily="34" charset="0"/>
                <a:ea typeface="MS Mincho"/>
                <a:cs typeface="Times New Roman" panose="02020603050405020304" pitchFamily="18" charset="0"/>
              </a:rPr>
              <a:t>anghenion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dysgu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ychwanegol</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ADY</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dylai</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barnau</a:t>
            </a:r>
            <a:r>
              <a:rPr lang="en-US" sz="2600" dirty="0">
                <a:latin typeface="Arial" panose="020B0604020202020204" pitchFamily="34" charset="0"/>
                <a:ea typeface="MS Mincho"/>
                <a:cs typeface="Times New Roman" panose="02020603050405020304" pitchFamily="18" charset="0"/>
              </a:rPr>
              <a:t> am </a:t>
            </a:r>
            <a:r>
              <a:rPr lang="en-US" sz="2600" dirty="0" err="1">
                <a:latin typeface="Arial" panose="020B0604020202020204" pitchFamily="34" charset="0"/>
                <a:ea typeface="MS Mincho"/>
                <a:cs typeface="Times New Roman" panose="02020603050405020304" pitchFamily="18" charset="0"/>
              </a:rPr>
              <a:t>gyflawniad</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ystyried</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gwybodaeth</a:t>
            </a:r>
            <a:r>
              <a:rPr lang="en-US" sz="2600" dirty="0">
                <a:latin typeface="Arial" panose="020B0604020202020204" pitchFamily="34" charset="0"/>
                <a:ea typeface="MS Mincho"/>
                <a:cs typeface="Times New Roman" panose="02020603050405020304" pitchFamily="18" charset="0"/>
              </a:rPr>
              <a:t> am </a:t>
            </a:r>
            <a:r>
              <a:rPr lang="en-US" sz="2600" dirty="0" err="1">
                <a:latin typeface="Arial" panose="020B0604020202020204" pitchFamily="34" charset="0"/>
                <a:ea typeface="MS Mincho"/>
                <a:cs typeface="Times New Roman" panose="02020603050405020304" pitchFamily="18" charset="0"/>
              </a:rPr>
              <a:t>eu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hanghenion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a’u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galluoedd</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unigol</a:t>
            </a:r>
            <a:r>
              <a:rPr lang="en-US" sz="2600" dirty="0">
                <a:latin typeface="Arial" panose="020B0604020202020204" pitchFamily="34" charset="0"/>
                <a:ea typeface="MS Mincho"/>
                <a:cs typeface="Times New Roman" panose="02020603050405020304" pitchFamily="18" charset="0"/>
              </a:rPr>
              <a:t>.  </a:t>
            </a:r>
          </a:p>
        </p:txBody>
      </p:sp>
    </p:spTree>
    <p:extLst>
      <p:ext uri="{BB962C8B-B14F-4D97-AF65-F5344CB8AC3E}">
        <p14:creationId xmlns:p14="http://schemas.microsoft.com/office/powerpoint/2010/main" val="493647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 name="Rectangle 2"/>
          <p:cNvSpPr/>
          <p:nvPr/>
        </p:nvSpPr>
        <p:spPr>
          <a:xfrm>
            <a:off x="0" y="213968"/>
            <a:ext cx="9144000" cy="6063198"/>
          </a:xfrm>
          <a:prstGeom prst="rect">
            <a:avLst/>
          </a:prstGeom>
        </p:spPr>
        <p:txBody>
          <a:bodyPr wrap="square">
            <a:spAutoFit/>
          </a:bodyPr>
          <a:lstStyle/>
          <a:p>
            <a:pPr algn="ctr">
              <a:spcAft>
                <a:spcPts val="0"/>
              </a:spcAft>
            </a:pPr>
            <a:r>
              <a:rPr lang="en-US" sz="2800" b="1" dirty="0">
                <a:latin typeface="Arial" panose="020B0604020202020204" pitchFamily="34" charset="0"/>
                <a:ea typeface="MS Mincho"/>
                <a:cs typeface="Times New Roman" panose="02020603050405020304" pitchFamily="18" charset="0"/>
              </a:rPr>
              <a:t>1.2 </a:t>
            </a:r>
            <a:r>
              <a:rPr lang="en-US" sz="2800" b="1" dirty="0" err="1">
                <a:latin typeface="Arial" panose="020B0604020202020204" pitchFamily="34" charset="0"/>
                <a:ea typeface="MS Mincho"/>
                <a:cs typeface="Times New Roman" panose="02020603050405020304" pitchFamily="18" charset="0"/>
              </a:rPr>
              <a:t>Safonau</a:t>
            </a:r>
            <a:r>
              <a:rPr lang="en-US" sz="2800" b="1" dirty="0">
                <a:latin typeface="Arial" panose="020B0604020202020204" pitchFamily="34" charset="0"/>
                <a:ea typeface="MS Mincho"/>
                <a:cs typeface="Times New Roman" panose="02020603050405020304" pitchFamily="18" charset="0"/>
              </a:rPr>
              <a:t> a </a:t>
            </a:r>
            <a:r>
              <a:rPr lang="en-US" sz="2800" b="1" dirty="0" err="1">
                <a:latin typeface="Arial" panose="020B0604020202020204" pitchFamily="34" charset="0"/>
                <a:ea typeface="MS Mincho"/>
                <a:cs typeface="Times New Roman" panose="02020603050405020304" pitchFamily="18" charset="0"/>
              </a:rPr>
              <a:t>chynnydd</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grwpiau</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penodol</a:t>
            </a:r>
            <a:endParaRPr lang="en-US" sz="2800" b="1" dirty="0">
              <a:latin typeface="Arial" panose="020B0604020202020204" pitchFamily="34" charset="0"/>
              <a:ea typeface="MS Mincho"/>
              <a:cs typeface="Times New Roman" panose="02020603050405020304" pitchFamily="18" charset="0"/>
            </a:endParaRPr>
          </a:p>
          <a:p>
            <a:pPr algn="ctr">
              <a:spcAft>
                <a:spcPts val="0"/>
              </a:spcAft>
            </a:pPr>
            <a:endParaRPr lang="en-GB" sz="28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Arial" panose="020B0604020202020204" pitchFamily="34" charset="0"/>
              <a:buChar char="•"/>
            </a:pPr>
            <a:r>
              <a:rPr lang="en-US" sz="2600" dirty="0" err="1">
                <a:latin typeface="Arial" panose="020B0604020202020204" pitchFamily="34" charset="0"/>
                <a:ea typeface="MS Mincho"/>
                <a:cs typeface="Times New Roman" panose="02020603050405020304" pitchFamily="18" charset="0"/>
              </a:rPr>
              <a:t>Dylai</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arolygwyr</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ystyried</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cyfradd</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cynnydd</a:t>
            </a:r>
            <a:r>
              <a:rPr lang="en-US" sz="2600" dirty="0">
                <a:latin typeface="Arial" panose="020B0604020202020204" pitchFamily="34" charset="0"/>
                <a:ea typeface="MS Mincho"/>
                <a:cs typeface="Times New Roman" panose="02020603050405020304" pitchFamily="18" charset="0"/>
              </a:rPr>
              <a:t> y </a:t>
            </a:r>
            <a:r>
              <a:rPr lang="en-US" sz="2600" dirty="0" err="1">
                <a:latin typeface="Arial" panose="020B0604020202020204" pitchFamily="34" charset="0"/>
                <a:ea typeface="MS Mincho"/>
                <a:cs typeface="Times New Roman" panose="02020603050405020304" pitchFamily="18" charset="0"/>
              </a:rPr>
              <a:t>disgyblion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hyn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mewn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perthynas</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â’u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targedau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a’u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mannau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cychwyn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unigol</a:t>
            </a:r>
            <a:r>
              <a:rPr lang="en-US" sz="2600" dirty="0">
                <a:latin typeface="Arial" panose="020B0604020202020204" pitchFamily="34" charset="0"/>
                <a:ea typeface="MS Mincho"/>
                <a:cs typeface="Times New Roman" panose="02020603050405020304" pitchFamily="18" charset="0"/>
              </a:rPr>
              <a:t>.  </a:t>
            </a:r>
          </a:p>
          <a:p>
            <a:pPr marL="342900" lvl="0" indent="-342900">
              <a:spcAft>
                <a:spcPts val="1200"/>
              </a:spcAft>
              <a:buFont typeface="Arial" panose="020B0604020202020204" pitchFamily="34" charset="0"/>
              <a:buChar char="•"/>
            </a:pPr>
            <a:r>
              <a:rPr lang="en-US" sz="2600" dirty="0" err="1">
                <a:latin typeface="Arial" panose="020B0604020202020204" pitchFamily="34" charset="0"/>
                <a:ea typeface="MS Mincho"/>
                <a:cs typeface="Times New Roman" panose="02020603050405020304" pitchFamily="18" charset="0"/>
              </a:rPr>
              <a:t>Dylai</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arolygwyr</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edrych</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hefyd</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ar</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gynnydd</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disgyblion</a:t>
            </a:r>
            <a:r>
              <a:rPr lang="en-US" sz="2600" dirty="0">
                <a:latin typeface="Arial" panose="020B0604020202020204" pitchFamily="34" charset="0"/>
                <a:ea typeface="MS Mincho"/>
                <a:cs typeface="Times New Roman" panose="02020603050405020304" pitchFamily="18" charset="0"/>
              </a:rPr>
              <a:t> â </a:t>
            </a:r>
            <a:r>
              <a:rPr lang="en-US" sz="2600" dirty="0" err="1">
                <a:latin typeface="Arial" panose="020B0604020202020204" pitchFamily="34" charset="0"/>
                <a:ea typeface="MS Mincho"/>
                <a:cs typeface="Times New Roman" panose="02020603050405020304" pitchFamily="18" charset="0"/>
              </a:rPr>
              <a:t>medrau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cymharol</a:t>
            </a:r>
            <a:r>
              <a:rPr lang="en-US" sz="2600" dirty="0">
                <a:latin typeface="Arial" panose="020B0604020202020204" pitchFamily="34" charset="0"/>
                <a:ea typeface="MS Mincho"/>
                <a:cs typeface="Times New Roman" panose="02020603050405020304" pitchFamily="18" charset="0"/>
              </a:rPr>
              <a:t> wan </a:t>
            </a:r>
            <a:r>
              <a:rPr lang="en-US" sz="2600" dirty="0" err="1">
                <a:latin typeface="Arial" panose="020B0604020202020204" pitchFamily="34" charset="0"/>
                <a:ea typeface="MS Mincho"/>
                <a:cs typeface="Times New Roman" panose="02020603050405020304" pitchFamily="18" charset="0"/>
              </a:rPr>
              <a:t>nad</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ydynt</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yn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cael</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cymorth</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ar</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gyfer</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anghenion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dysgu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ychwanegol</a:t>
            </a:r>
            <a:r>
              <a:rPr lang="en-US" sz="2600" dirty="0">
                <a:latin typeface="Arial" panose="020B0604020202020204" pitchFamily="34" charset="0"/>
                <a:ea typeface="MS Mincho"/>
                <a:cs typeface="Times New Roman" panose="02020603050405020304" pitchFamily="18" charset="0"/>
              </a:rPr>
              <a:t>. </a:t>
            </a:r>
          </a:p>
          <a:p>
            <a:pPr marL="342900" lvl="0" indent="-342900">
              <a:spcAft>
                <a:spcPts val="1200"/>
              </a:spcAft>
              <a:buFont typeface="Arial" panose="020B0604020202020204" pitchFamily="34" charset="0"/>
              <a:buChar char="•"/>
            </a:pPr>
            <a:r>
              <a:rPr lang="en-US" sz="2600" dirty="0" err="1">
                <a:latin typeface="Arial" panose="020B0604020202020204" pitchFamily="34" charset="0"/>
                <a:ea typeface="MS Mincho"/>
                <a:cs typeface="Times New Roman" panose="02020603050405020304" pitchFamily="18" charset="0"/>
              </a:rPr>
              <a:t>Hefyd</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dylai</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arolygwyr</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ystyried</a:t>
            </a:r>
            <a:r>
              <a:rPr lang="en-US" sz="2600" dirty="0">
                <a:latin typeface="Arial" panose="020B0604020202020204" pitchFamily="34" charset="0"/>
                <a:ea typeface="MS Mincho"/>
                <a:cs typeface="Times New Roman" panose="02020603050405020304" pitchFamily="18" charset="0"/>
              </a:rPr>
              <a:t> a </a:t>
            </a:r>
            <a:r>
              <a:rPr lang="en-US" sz="2600" dirty="0" err="1">
                <a:latin typeface="Arial" panose="020B0604020202020204" pitchFamily="34" charset="0"/>
                <a:ea typeface="MS Mincho"/>
                <a:cs typeface="Times New Roman" panose="02020603050405020304" pitchFamily="18" charset="0"/>
              </a:rPr>
              <a:t>yw</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grwpiau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penodol</a:t>
            </a:r>
            <a:r>
              <a:rPr lang="en-US" sz="2600" dirty="0">
                <a:latin typeface="Arial" panose="020B0604020202020204" pitchFamily="34" charset="0"/>
                <a:ea typeface="MS Mincho"/>
                <a:cs typeface="Times New Roman" panose="02020603050405020304" pitchFamily="18" charset="0"/>
              </a:rPr>
              <a:t> o </a:t>
            </a:r>
            <a:r>
              <a:rPr lang="en-US" sz="2600" dirty="0" err="1">
                <a:latin typeface="Arial" panose="020B0604020202020204" pitchFamily="34" charset="0"/>
                <a:ea typeface="MS Mincho"/>
                <a:cs typeface="Times New Roman" panose="02020603050405020304" pitchFamily="18" charset="0"/>
              </a:rPr>
              <a:t>ddisgyblion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yn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gwneud</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cymaint</a:t>
            </a:r>
            <a:r>
              <a:rPr lang="en-US" sz="2600" dirty="0">
                <a:latin typeface="Arial" panose="020B0604020202020204" pitchFamily="34" charset="0"/>
                <a:ea typeface="MS Mincho"/>
                <a:cs typeface="Times New Roman" panose="02020603050405020304" pitchFamily="18" charset="0"/>
              </a:rPr>
              <a:t> o </a:t>
            </a:r>
            <a:r>
              <a:rPr lang="en-US" sz="2600" dirty="0" err="1">
                <a:latin typeface="Arial" panose="020B0604020202020204" pitchFamily="34" charset="0"/>
                <a:ea typeface="MS Mincho"/>
                <a:cs typeface="Times New Roman" panose="02020603050405020304" pitchFamily="18" charset="0"/>
              </a:rPr>
              <a:t>gynnydd</a:t>
            </a:r>
            <a:r>
              <a:rPr lang="en-US" sz="2600" dirty="0">
                <a:latin typeface="Arial" panose="020B0604020202020204" pitchFamily="34" charset="0"/>
                <a:ea typeface="MS Mincho"/>
                <a:cs typeface="Times New Roman" panose="02020603050405020304" pitchFamily="18" charset="0"/>
              </a:rPr>
              <a:t> ag y </a:t>
            </a:r>
            <a:r>
              <a:rPr lang="en-US" sz="2600" dirty="0" err="1">
                <a:latin typeface="Arial" panose="020B0604020202020204" pitchFamily="34" charset="0"/>
                <a:ea typeface="MS Mincho"/>
                <a:cs typeface="Times New Roman" panose="02020603050405020304" pitchFamily="18" charset="0"/>
              </a:rPr>
              <a:t>gallent</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mewn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perthynas</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â’u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mannau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cychwyn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a’u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hoedran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a’u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gallu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Er</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enghraifft</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dylai</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arolygwyr</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ystyried</a:t>
            </a:r>
            <a:r>
              <a:rPr lang="en-US" sz="2600" dirty="0">
                <a:latin typeface="Arial" panose="020B0604020202020204" pitchFamily="34" charset="0"/>
                <a:ea typeface="MS Mincho"/>
                <a:cs typeface="Times New Roman" panose="02020603050405020304" pitchFamily="18" charset="0"/>
              </a:rPr>
              <a:t> pa </a:t>
            </a:r>
            <a:r>
              <a:rPr lang="en-US" sz="2600" dirty="0" err="1">
                <a:latin typeface="Arial" panose="020B0604020202020204" pitchFamily="34" charset="0"/>
                <a:ea typeface="MS Mincho"/>
                <a:cs typeface="Times New Roman" panose="02020603050405020304" pitchFamily="18" charset="0"/>
              </a:rPr>
              <a:t>mor</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dda</a:t>
            </a:r>
            <a:r>
              <a:rPr lang="en-US" sz="2600" dirty="0">
                <a:latin typeface="Arial" panose="020B0604020202020204" pitchFamily="34" charset="0"/>
                <a:ea typeface="MS Mincho"/>
                <a:cs typeface="Times New Roman" panose="02020603050405020304" pitchFamily="18" charset="0"/>
              </a:rPr>
              <a:t> y </a:t>
            </a:r>
            <a:r>
              <a:rPr lang="en-US" sz="2600" dirty="0" err="1">
                <a:latin typeface="Arial" panose="020B0604020202020204" pitchFamily="34" charset="0"/>
                <a:ea typeface="MS Mincho"/>
                <a:cs typeface="Times New Roman" panose="02020603050405020304" pitchFamily="18" charset="0"/>
              </a:rPr>
              <a:t>mae</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disgyblion</a:t>
            </a:r>
            <a:r>
              <a:rPr lang="en-US" sz="2600" dirty="0">
                <a:latin typeface="Arial" panose="020B0604020202020204" pitchFamily="34" charset="0"/>
                <a:ea typeface="MS Mincho"/>
                <a:cs typeface="Times New Roman" panose="02020603050405020304" pitchFamily="18" charset="0"/>
              </a:rPr>
              <a:t> â </a:t>
            </a:r>
            <a:r>
              <a:rPr lang="en-US" sz="2600" dirty="0" err="1">
                <a:latin typeface="Arial" panose="020B0604020202020204" pitchFamily="34" charset="0"/>
                <a:ea typeface="MS Mincho"/>
                <a:cs typeface="Times New Roman" panose="02020603050405020304" pitchFamily="18" charset="0"/>
              </a:rPr>
              <a:t>medrau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mwy</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datblygedig</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yn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cyflawni</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a’r</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graddau</a:t>
            </a:r>
            <a:r>
              <a:rPr lang="en-US" sz="2600" dirty="0">
                <a:latin typeface="Arial" panose="020B0604020202020204" pitchFamily="34" charset="0"/>
                <a:ea typeface="MS Mincho"/>
                <a:cs typeface="Times New Roman" panose="02020603050405020304" pitchFamily="18" charset="0"/>
              </a:rPr>
              <a:t> y </a:t>
            </a:r>
            <a:r>
              <a:rPr lang="en-US" sz="2600" dirty="0" err="1">
                <a:latin typeface="Arial" panose="020B0604020202020204" pitchFamily="34" charset="0"/>
                <a:ea typeface="MS Mincho"/>
                <a:cs typeface="Times New Roman" panose="02020603050405020304" pitchFamily="18" charset="0"/>
              </a:rPr>
              <a:t>mae’r</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gwaith</a:t>
            </a:r>
            <a:r>
              <a:rPr lang="en-US" sz="2600" dirty="0">
                <a:latin typeface="Arial" panose="020B0604020202020204" pitchFamily="34" charset="0"/>
                <a:ea typeface="MS Mincho"/>
                <a:cs typeface="Times New Roman" panose="02020603050405020304" pitchFamily="18" charset="0"/>
              </a:rPr>
              <a:t> a </a:t>
            </a:r>
            <a:r>
              <a:rPr lang="en-US" sz="2600" dirty="0" err="1">
                <a:latin typeface="Arial" panose="020B0604020202020204" pitchFamily="34" charset="0"/>
                <a:ea typeface="MS Mincho"/>
                <a:cs typeface="Times New Roman" panose="02020603050405020304" pitchFamily="18" charset="0"/>
              </a:rPr>
              <a:t>wnânt</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yn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eu</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hymestyn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yn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llawn</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i</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gyflawni</a:t>
            </a:r>
            <a:r>
              <a:rPr lang="en-US" sz="2600" dirty="0">
                <a:latin typeface="Arial" panose="020B0604020202020204" pitchFamily="34" charset="0"/>
                <a:ea typeface="MS Mincho"/>
                <a:cs typeface="Times New Roman" panose="02020603050405020304" pitchFamily="18" charset="0"/>
              </a:rPr>
              <a:t> </a:t>
            </a:r>
            <a:r>
              <a:rPr lang="en-US" sz="2600" dirty="0" err="1">
                <a:latin typeface="Arial" panose="020B0604020202020204" pitchFamily="34" charset="0"/>
                <a:ea typeface="MS Mincho"/>
                <a:cs typeface="Times New Roman" panose="02020603050405020304" pitchFamily="18" charset="0"/>
              </a:rPr>
              <a:t>cystal</a:t>
            </a:r>
            <a:r>
              <a:rPr lang="en-US" sz="2600" dirty="0">
                <a:latin typeface="Arial" panose="020B0604020202020204" pitchFamily="34" charset="0"/>
                <a:ea typeface="MS Mincho"/>
                <a:cs typeface="Times New Roman" panose="02020603050405020304" pitchFamily="18" charset="0"/>
              </a:rPr>
              <a:t> ag y </a:t>
            </a:r>
            <a:r>
              <a:rPr lang="en-US" sz="2600" dirty="0" err="1">
                <a:latin typeface="Arial" panose="020B0604020202020204" pitchFamily="34" charset="0"/>
                <a:ea typeface="MS Mincho"/>
                <a:cs typeface="Times New Roman" panose="02020603050405020304" pitchFamily="18" charset="0"/>
              </a:rPr>
              <a:t>gallent</a:t>
            </a:r>
            <a:r>
              <a:rPr lang="en-US" sz="2600" dirty="0">
                <a:latin typeface="Arial" panose="020B0604020202020204" pitchFamily="34" charset="0"/>
                <a:ea typeface="MS Mincho"/>
                <a:cs typeface="Times New Roman" panose="02020603050405020304" pitchFamily="18" charset="0"/>
              </a:rPr>
              <a:t>. </a:t>
            </a:r>
            <a:endParaRPr lang="en-GB" sz="2600" dirty="0"/>
          </a:p>
        </p:txBody>
      </p:sp>
    </p:spTree>
    <p:extLst>
      <p:ext uri="{BB962C8B-B14F-4D97-AF65-F5344CB8AC3E}">
        <p14:creationId xmlns:p14="http://schemas.microsoft.com/office/powerpoint/2010/main" val="12983554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174022"/>
            <a:ext cx="8899301" cy="6986528"/>
          </a:xfrm>
          <a:prstGeom prst="rect">
            <a:avLst/>
          </a:prstGeom>
        </p:spPr>
        <p:txBody>
          <a:bodyPr wrap="square">
            <a:spAutoFit/>
          </a:bodyPr>
          <a:lstStyle/>
          <a:p>
            <a:pPr algn="ctr">
              <a:spcAft>
                <a:spcPts val="0"/>
              </a:spcAft>
            </a:pPr>
            <a:r>
              <a:rPr lang="en-US" b="1" dirty="0">
                <a:latin typeface="Arial" panose="020B0604020202020204" pitchFamily="34" charset="0"/>
                <a:ea typeface="MS Mincho"/>
                <a:cs typeface="Times New Roman" panose="02020603050405020304" pitchFamily="18" charset="0"/>
              </a:rPr>
              <a:t>1.3 </a:t>
            </a:r>
            <a:r>
              <a:rPr lang="en-US" b="1" dirty="0" err="1">
                <a:latin typeface="Arial" panose="020B0604020202020204" pitchFamily="34" charset="0"/>
                <a:ea typeface="MS Mincho"/>
                <a:cs typeface="Times New Roman" panose="02020603050405020304" pitchFamily="18" charset="0"/>
              </a:rPr>
              <a:t>Safonau</a:t>
            </a:r>
            <a:r>
              <a:rPr lang="en-US" b="1" dirty="0">
                <a:latin typeface="Arial" panose="020B0604020202020204" pitchFamily="34" charset="0"/>
                <a:ea typeface="MS Mincho"/>
                <a:cs typeface="Times New Roman" panose="02020603050405020304" pitchFamily="18" charset="0"/>
              </a:rPr>
              <a:t> a </a:t>
            </a:r>
            <a:r>
              <a:rPr lang="en-US" b="1" dirty="0" err="1">
                <a:latin typeface="Arial" panose="020B0604020202020204" pitchFamily="34" charset="0"/>
                <a:ea typeface="MS Mincho"/>
                <a:cs typeface="Times New Roman" panose="02020603050405020304" pitchFamily="18" charset="0"/>
              </a:rPr>
              <a:t>chynnydd</a:t>
            </a:r>
            <a:r>
              <a:rPr lang="en-US" b="1" dirty="0">
                <a:latin typeface="Arial" panose="020B0604020202020204" pitchFamily="34" charset="0"/>
                <a:ea typeface="MS Mincho"/>
                <a:cs typeface="Times New Roman" panose="02020603050405020304" pitchFamily="18" charset="0"/>
              </a:rPr>
              <a:t> </a:t>
            </a:r>
            <a:r>
              <a:rPr lang="en-US" b="1" dirty="0" err="1">
                <a:latin typeface="Arial" panose="020B0604020202020204" pitchFamily="34" charset="0"/>
                <a:ea typeface="MS Mincho"/>
                <a:cs typeface="Times New Roman" panose="02020603050405020304" pitchFamily="18" charset="0"/>
              </a:rPr>
              <a:t>mewn</a:t>
            </a:r>
            <a:r>
              <a:rPr lang="en-US" b="1" dirty="0">
                <a:latin typeface="Arial" panose="020B0604020202020204" pitchFamily="34" charset="0"/>
                <a:ea typeface="MS Mincho"/>
                <a:cs typeface="Times New Roman" panose="02020603050405020304" pitchFamily="18" charset="0"/>
              </a:rPr>
              <a:t> </a:t>
            </a:r>
            <a:r>
              <a:rPr lang="en-US" b="1" dirty="0" err="1">
                <a:latin typeface="Arial" panose="020B0604020202020204" pitchFamily="34" charset="0"/>
                <a:ea typeface="MS Mincho"/>
                <a:cs typeface="Times New Roman" panose="02020603050405020304" pitchFamily="18" charset="0"/>
              </a:rPr>
              <a:t>medrau</a:t>
            </a:r>
            <a:endParaRPr lang="en-GB"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err="1">
                <a:latin typeface="Arial" panose="020B0604020202020204" pitchFamily="34" charset="0"/>
                <a:ea typeface="MS Mincho"/>
                <a:cs typeface="Times New Roman" panose="02020603050405020304" pitchFamily="18" charset="0"/>
              </a:rPr>
              <a:t>Dylai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arolygwyr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arfarnu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ba</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raddau</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datblygu’r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gofynnol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fanteisio</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cwricwlwm</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cyfan</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dysgu’n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effeithiol</a:t>
            </a:r>
            <a:r>
              <a:rPr lang="en-US" sz="2000" dirty="0">
                <a:latin typeface="Arial" panose="020B0604020202020204" pitchFamily="34" charset="0"/>
                <a:ea typeface="MS Mincho"/>
                <a:cs typeface="Times New Roman" panose="02020603050405020304" pitchFamily="18" charset="0"/>
              </a:rPr>
              <a:t>. </a:t>
            </a:r>
          </a:p>
          <a:p>
            <a:pPr marL="342900" lvl="0" indent="-342900">
              <a:spcAft>
                <a:spcPts val="1200"/>
              </a:spcAft>
              <a:buFont typeface="Symbol" panose="05050102010706020507" pitchFamily="18" charset="2"/>
              <a:buChar char=""/>
            </a:pPr>
            <a:r>
              <a:rPr lang="en-US" sz="2000" dirty="0" err="1">
                <a:latin typeface="Arial" panose="020B0604020202020204" pitchFamily="34" charset="0"/>
                <a:ea typeface="MS Mincho"/>
                <a:cs typeface="Times New Roman" panose="02020603050405020304" pitchFamily="18" charset="0"/>
              </a:rPr>
              <a:t>Dylai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arolygwyr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adrodd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glir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safonau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ym</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mhob</a:t>
            </a:r>
            <a:r>
              <a:rPr lang="en-US" sz="2000" dirty="0">
                <a:latin typeface="Arial" panose="020B0604020202020204" pitchFamily="34" charset="0"/>
                <a:ea typeface="MS Mincho"/>
                <a:cs typeface="Times New Roman" panose="02020603050405020304" pitchFamily="18" charset="0"/>
              </a:rPr>
              <a:t> un </a:t>
            </a:r>
            <a:r>
              <a:rPr lang="en-US" sz="2000" dirty="0" err="1">
                <a:latin typeface="Arial" panose="020B0604020202020204" pitchFamily="34" charset="0"/>
                <a:ea typeface="MS Mincho"/>
                <a:cs typeface="Times New Roman" panose="02020603050405020304" pitchFamily="18" charset="0"/>
              </a:rPr>
              <a:t>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canlynol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siarad</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gwrando</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darllen</a:t>
            </a:r>
            <a:r>
              <a:rPr lang="en-US" sz="2000" dirty="0">
                <a:latin typeface="Arial" panose="020B0604020202020204" pitchFamily="34" charset="0"/>
                <a:ea typeface="MS Mincho"/>
                <a:cs typeface="Times New Roman" panose="02020603050405020304" pitchFamily="18" charset="0"/>
              </a:rPr>
              <a:t> ac </a:t>
            </a:r>
            <a:r>
              <a:rPr lang="en-US" sz="2000" dirty="0" err="1">
                <a:latin typeface="Arial" panose="020B0604020202020204" pitchFamily="34" charset="0"/>
                <a:ea typeface="MS Mincho"/>
                <a:cs typeface="Times New Roman" panose="02020603050405020304" pitchFamily="18" charset="0"/>
              </a:rPr>
              <a:t>ysgrifennu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Gymraeg/</a:t>
            </a:r>
            <a:r>
              <a:rPr lang="en-US" sz="2000" dirty="0" err="1">
                <a:latin typeface="Arial" panose="020B0604020202020204" pitchFamily="34" charset="0"/>
                <a:ea typeface="MS Mincho"/>
                <a:cs typeface="Times New Roman" panose="02020603050405020304" pitchFamily="18" charset="0"/>
              </a:rPr>
              <a:t>Saesneg</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rhifedd</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TGCh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Cyfnod</a:t>
            </a:r>
            <a:r>
              <a:rPr lang="en-US" sz="2000" dirty="0">
                <a:latin typeface="Arial" panose="020B0604020202020204" pitchFamily="34" charset="0"/>
                <a:ea typeface="MS Mincho"/>
                <a:cs typeface="Times New Roman" panose="02020603050405020304" pitchFamily="18" charset="0"/>
              </a:rPr>
              <a:t> Sylfaen ac </a:t>
            </a:r>
            <a:r>
              <a:rPr lang="en-US" sz="2000" dirty="0" err="1">
                <a:latin typeface="Arial" panose="020B0604020202020204" pitchFamily="34" charset="0"/>
                <a:ea typeface="MS Mincho"/>
                <a:cs typeface="Times New Roman" panose="02020603050405020304" pitchFamily="18" charset="0"/>
              </a:rPr>
              <a:t>yng</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nghyfnod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allweddol</a:t>
            </a:r>
            <a:r>
              <a:rPr lang="en-US" sz="2000" dirty="0">
                <a:latin typeface="Arial" panose="020B0604020202020204" pitchFamily="34" charset="0"/>
                <a:ea typeface="MS Mincho"/>
                <a:cs typeface="Times New Roman" panose="02020603050405020304" pitchFamily="18" charset="0"/>
              </a:rPr>
              <a:t> 2.  </a:t>
            </a:r>
          </a:p>
          <a:p>
            <a:pPr marL="342900" lvl="0" indent="-342900">
              <a:spcAft>
                <a:spcPts val="1200"/>
              </a:spcAft>
              <a:buFont typeface="Symbol" panose="05050102010706020507" pitchFamily="18" charset="2"/>
              <a:buChar char=""/>
            </a:pPr>
            <a:r>
              <a:rPr lang="en-US" sz="2000" dirty="0" err="1">
                <a:latin typeface="Arial" panose="020B0604020202020204" pitchFamily="34" charset="0"/>
                <a:ea typeface="MS Mincho"/>
                <a:cs typeface="Times New Roman" panose="02020603050405020304" pitchFamily="18" charset="0"/>
              </a:rPr>
              <a:t>Dylai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arolygwyr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ystyried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cynnydd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mewn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perthynas</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â’r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fframweithiau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cenedlaethol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gyfer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llythrennedd</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rhifedd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Wrth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arolygu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dylai’r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ffocws</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fod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ba</a:t>
            </a:r>
            <a:r>
              <a:rPr lang="en-US" sz="2000" dirty="0">
                <a:latin typeface="Arial" panose="020B0604020202020204" pitchFamily="34" charset="0"/>
                <a:ea typeface="MS Mincho"/>
                <a:cs typeface="Times New Roman" panose="02020603050405020304" pitchFamily="18" charset="0"/>
              </a:rPr>
              <a:t> un a </a:t>
            </a:r>
            <a:r>
              <a:rPr lang="en-US" sz="2000" dirty="0" err="1">
                <a:latin typeface="Arial" panose="020B0604020202020204" pitchFamily="34" charset="0"/>
                <a:ea typeface="MS Mincho"/>
                <a:cs typeface="Times New Roman" panose="02020603050405020304" pitchFamily="18" charset="0"/>
              </a:rPr>
              <a:t>yw</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meddu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medrau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gofynnol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mewn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llythrennedd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Cymraeg</a:t>
            </a:r>
            <a:r>
              <a:rPr lang="en-US" sz="2000" dirty="0">
                <a:latin typeface="Arial" panose="020B0604020202020204" pitchFamily="34" charset="0"/>
                <a:ea typeface="MS Mincho"/>
                <a:cs typeface="Times New Roman" panose="02020603050405020304" pitchFamily="18" charset="0"/>
              </a:rPr>
              <a:t>/</a:t>
            </a:r>
            <a:r>
              <a:rPr lang="en-US" sz="2000" dirty="0" err="1">
                <a:latin typeface="Arial" panose="020B0604020202020204" pitchFamily="34" charset="0"/>
                <a:ea typeface="MS Mincho"/>
                <a:cs typeface="Times New Roman" panose="02020603050405020304" pitchFamily="18" charset="0"/>
              </a:rPr>
              <a:t>Saesneg</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rhifedd</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TGCh</a:t>
            </a:r>
            <a:r>
              <a:rPr lang="en-US" sz="2000" dirty="0">
                <a:latin typeface="Arial" panose="020B0604020202020204" pitchFamily="34" charset="0"/>
                <a:ea typeface="MS Mincho"/>
                <a:cs typeface="Times New Roman" panose="02020603050405020304" pitchFamily="18" charset="0"/>
              </a:rPr>
              <a:t>, ac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ba</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maent</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defnyddio’r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hyn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briodol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gwaith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draws y </a:t>
            </a:r>
            <a:r>
              <a:rPr lang="en-US" sz="2000" dirty="0" err="1">
                <a:latin typeface="Arial" panose="020B0604020202020204" pitchFamily="34" charset="0"/>
                <a:ea typeface="MS Mincho"/>
                <a:cs typeface="Times New Roman" panose="02020603050405020304" pitchFamily="18" charset="0"/>
              </a:rPr>
              <a:t>cwricwlwm</a:t>
            </a:r>
            <a:r>
              <a:rPr lang="en-US" sz="2000" dirty="0">
                <a:latin typeface="Arial" panose="020B0604020202020204" pitchFamily="34" charset="0"/>
                <a:ea typeface="MS Mincho"/>
                <a:cs typeface="Times New Roman" panose="02020603050405020304" pitchFamily="18" charset="0"/>
              </a:rPr>
              <a:t>.  </a:t>
            </a:r>
          </a:p>
          <a:p>
            <a:pPr marL="342900" lvl="0" indent="-342900">
              <a:spcAft>
                <a:spcPts val="1200"/>
              </a:spcAft>
              <a:buFont typeface="Symbol" panose="05050102010706020507" pitchFamily="18" charset="2"/>
              <a:buChar char=""/>
            </a:pPr>
            <a:r>
              <a:rPr lang="en-US" sz="2000" dirty="0" err="1">
                <a:latin typeface="Arial" panose="020B0604020202020204" pitchFamily="34" charset="0"/>
                <a:ea typeface="MS Mincho"/>
                <a:cs typeface="Times New Roman" panose="02020603050405020304" pitchFamily="18" charset="0"/>
              </a:rPr>
              <a:t>Dylai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arolygwyr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farnu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safonau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mewn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sail </a:t>
            </a:r>
            <a:r>
              <a:rPr lang="en-US" sz="2000" dirty="0" err="1">
                <a:latin typeface="Arial" panose="020B0604020202020204" pitchFamily="34" charset="0"/>
                <a:ea typeface="MS Mincho"/>
                <a:cs typeface="Times New Roman" panose="02020603050405020304" pitchFamily="18" charset="0"/>
              </a:rPr>
              <a:t>tystiolaeth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uniongyrchol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enghraifft</a:t>
            </a:r>
            <a:r>
              <a:rPr lang="en-US" sz="2000" dirty="0">
                <a:latin typeface="Arial" panose="020B0604020202020204" pitchFamily="34" charset="0"/>
                <a:ea typeface="MS Mincho"/>
                <a:cs typeface="Times New Roman" panose="02020603050405020304" pitchFamily="18" charset="0"/>
              </a:rPr>
              <a:t> o </a:t>
            </a:r>
            <a:r>
              <a:rPr lang="en-US" sz="2000" dirty="0" err="1">
                <a:latin typeface="Arial" panose="020B0604020202020204" pitchFamily="34" charset="0"/>
                <a:ea typeface="MS Mincho"/>
                <a:cs typeface="Times New Roman" panose="02020603050405020304" pitchFamily="18" charset="0"/>
              </a:rPr>
              <a:t>arsylwi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mewn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gwersi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teithiau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dysgu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craffu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waith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thrafodaethau</a:t>
            </a:r>
            <a:r>
              <a:rPr lang="en-US" sz="2000" dirty="0">
                <a:latin typeface="Arial" panose="020B0604020202020204" pitchFamily="34" charset="0"/>
                <a:ea typeface="MS Mincho"/>
                <a:cs typeface="Times New Roman" panose="02020603050405020304" pitchFamily="18" charset="0"/>
              </a:rPr>
              <a:t> â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p>
          <a:p>
            <a:pPr marL="342900" indent="-342900">
              <a:spcAft>
                <a:spcPts val="1200"/>
              </a:spcAft>
              <a:buFont typeface="Symbol" panose="05050102010706020507" pitchFamily="18" charset="2"/>
              <a:buChar char=""/>
            </a:pPr>
            <a:r>
              <a:rPr lang="en-US" sz="2000" dirty="0" err="1">
                <a:latin typeface="Arial" panose="020B0604020202020204" pitchFamily="34" charset="0"/>
                <a:ea typeface="MS Mincho"/>
                <a:cs typeface="Times New Roman" panose="02020603050405020304" pitchFamily="18" charset="0"/>
              </a:rPr>
              <a:t>Bydd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arsylwi’n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ofalus</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mewn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gwersi</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siarad</a:t>
            </a:r>
            <a:r>
              <a:rPr lang="en-US" sz="2000" dirty="0">
                <a:latin typeface="Arial" panose="020B0604020202020204" pitchFamily="34" charset="0"/>
                <a:ea typeface="MS Mincho"/>
                <a:cs typeface="Times New Roman" panose="02020603050405020304" pitchFamily="18" charset="0"/>
              </a:rPr>
              <a:t> â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darparu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tystiolaeth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o’u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siarad</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gwrando</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rhifedd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gallu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feddwl</a:t>
            </a:r>
            <a:r>
              <a:rPr lang="en-US" sz="2000" dirty="0">
                <a:latin typeface="Arial" panose="020B0604020202020204" pitchFamily="34" charset="0"/>
                <a:ea typeface="MS Mincho"/>
                <a:cs typeface="Times New Roman" panose="02020603050405020304" pitchFamily="18" charset="0"/>
              </a:rPr>
              <a:t>.  </a:t>
            </a:r>
          </a:p>
          <a:p>
            <a:pPr lvl="0">
              <a:spcAft>
                <a:spcPts val="1200"/>
              </a:spcAft>
            </a:pPr>
            <a:endParaRPr lang="en-US" sz="2000" dirty="0">
              <a:latin typeface="Arial" panose="020B0604020202020204" pitchFamily="34" charset="0"/>
              <a:ea typeface="MS Mincho"/>
              <a:cs typeface="Times New Roman" panose="02020603050405020304" pitchFamily="18" charset="0"/>
            </a:endParaRPr>
          </a:p>
        </p:txBody>
      </p:sp>
    </p:spTree>
    <p:extLst>
      <p:ext uri="{BB962C8B-B14F-4D97-AF65-F5344CB8AC3E}">
        <p14:creationId xmlns:p14="http://schemas.microsoft.com/office/powerpoint/2010/main" val="37213806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174022"/>
            <a:ext cx="8899301" cy="6678751"/>
          </a:xfrm>
          <a:prstGeom prst="rect">
            <a:avLst/>
          </a:prstGeom>
        </p:spPr>
        <p:txBody>
          <a:bodyPr wrap="square">
            <a:spAutoFit/>
          </a:bodyPr>
          <a:lstStyle/>
          <a:p>
            <a:pPr algn="ctr">
              <a:spcAft>
                <a:spcPts val="0"/>
              </a:spcAft>
            </a:pPr>
            <a:r>
              <a:rPr lang="en-US" b="1" dirty="0">
                <a:latin typeface="Arial" panose="020B0604020202020204" pitchFamily="34" charset="0"/>
                <a:ea typeface="MS Mincho"/>
                <a:cs typeface="Times New Roman" panose="02020603050405020304" pitchFamily="18" charset="0"/>
              </a:rPr>
              <a:t>1.3 </a:t>
            </a:r>
            <a:r>
              <a:rPr lang="en-US" b="1" dirty="0" err="1">
                <a:latin typeface="Arial" panose="020B0604020202020204" pitchFamily="34" charset="0"/>
                <a:ea typeface="MS Mincho"/>
                <a:cs typeface="Times New Roman" panose="02020603050405020304" pitchFamily="18" charset="0"/>
              </a:rPr>
              <a:t>Safonau</a:t>
            </a:r>
            <a:r>
              <a:rPr lang="en-US" b="1" dirty="0">
                <a:latin typeface="Arial" panose="020B0604020202020204" pitchFamily="34" charset="0"/>
                <a:ea typeface="MS Mincho"/>
                <a:cs typeface="Times New Roman" panose="02020603050405020304" pitchFamily="18" charset="0"/>
              </a:rPr>
              <a:t> a </a:t>
            </a:r>
            <a:r>
              <a:rPr lang="en-US" b="1" dirty="0" err="1">
                <a:latin typeface="Arial" panose="020B0604020202020204" pitchFamily="34" charset="0"/>
                <a:ea typeface="MS Mincho"/>
                <a:cs typeface="Times New Roman" panose="02020603050405020304" pitchFamily="18" charset="0"/>
              </a:rPr>
              <a:t>chynnydd</a:t>
            </a:r>
            <a:r>
              <a:rPr lang="en-US" b="1" dirty="0">
                <a:latin typeface="Arial" panose="020B0604020202020204" pitchFamily="34" charset="0"/>
                <a:ea typeface="MS Mincho"/>
                <a:cs typeface="Times New Roman" panose="02020603050405020304" pitchFamily="18" charset="0"/>
              </a:rPr>
              <a:t> </a:t>
            </a:r>
            <a:r>
              <a:rPr lang="en-US" b="1" dirty="0" err="1">
                <a:latin typeface="Arial" panose="020B0604020202020204" pitchFamily="34" charset="0"/>
                <a:ea typeface="MS Mincho"/>
                <a:cs typeface="Times New Roman" panose="02020603050405020304" pitchFamily="18" charset="0"/>
              </a:rPr>
              <a:t>mewn</a:t>
            </a:r>
            <a:r>
              <a:rPr lang="en-US" b="1" dirty="0">
                <a:latin typeface="Arial" panose="020B0604020202020204" pitchFamily="34" charset="0"/>
                <a:ea typeface="MS Mincho"/>
                <a:cs typeface="Times New Roman" panose="02020603050405020304" pitchFamily="18" charset="0"/>
              </a:rPr>
              <a:t> </a:t>
            </a:r>
            <a:r>
              <a:rPr lang="en-US" b="1" dirty="0" err="1">
                <a:latin typeface="Arial" panose="020B0604020202020204" pitchFamily="34" charset="0"/>
                <a:ea typeface="MS Mincho"/>
                <a:cs typeface="Times New Roman" panose="02020603050405020304" pitchFamily="18" charset="0"/>
              </a:rPr>
              <a:t>medrau</a:t>
            </a:r>
            <a:endParaRPr lang="en-GB"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err="1">
                <a:latin typeface="Arial" panose="020B0604020202020204" pitchFamily="34" charset="0"/>
                <a:ea typeface="MS Mincho"/>
                <a:cs typeface="Times New Roman" panose="02020603050405020304" pitchFamily="18" charset="0"/>
              </a:rPr>
              <a:t>Bydd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craffu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waith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darparu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tystiolaeth</a:t>
            </a:r>
            <a:r>
              <a:rPr lang="en-US" sz="2000" dirty="0">
                <a:latin typeface="Arial" panose="020B0604020202020204" pitchFamily="34" charset="0"/>
                <a:ea typeface="MS Mincho"/>
                <a:cs typeface="Times New Roman" panose="02020603050405020304" pitchFamily="18" charset="0"/>
              </a:rPr>
              <a:t> o </a:t>
            </a:r>
            <a:r>
              <a:rPr lang="en-US" sz="2000" dirty="0" err="1">
                <a:latin typeface="Arial" panose="020B0604020202020204" pitchFamily="34" charset="0"/>
                <a:ea typeface="MS Mincho"/>
                <a:cs typeface="Times New Roman" panose="02020603050405020304" pitchFamily="18" charset="0"/>
              </a:rPr>
              <a:t>ba</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a:t>
            </a:r>
            <a:r>
              <a:rPr lang="en-US" sz="2000" dirty="0">
                <a:latin typeface="Arial" panose="020B0604020202020204" pitchFamily="34" charset="0"/>
                <a:ea typeface="MS Mincho"/>
                <a:cs typeface="Times New Roman" panose="02020603050405020304" pitchFamily="18" charset="0"/>
              </a:rPr>
              <a:t> y gall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ysgrifennu’n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glir</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deall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hyn</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maent</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ddarllen</a:t>
            </a:r>
            <a:r>
              <a:rPr lang="en-US" sz="2000" dirty="0">
                <a:latin typeface="Arial" panose="020B0604020202020204" pitchFamily="34" charset="0"/>
                <a:ea typeface="MS Mincho"/>
                <a:cs typeface="Times New Roman" panose="02020603050405020304" pitchFamily="18" charset="0"/>
              </a:rPr>
              <a:t>, pa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a:t>
            </a:r>
            <a:r>
              <a:rPr lang="en-US" sz="2000" dirty="0">
                <a:latin typeface="Arial" panose="020B0604020202020204" pitchFamily="34" charset="0"/>
                <a:ea typeface="MS Mincho"/>
                <a:cs typeface="Times New Roman" panose="02020603050405020304" pitchFamily="18" charset="0"/>
              </a:rPr>
              <a:t> y gallant </a:t>
            </a:r>
            <a:r>
              <a:rPr lang="en-US" sz="2000" dirty="0" err="1">
                <a:latin typeface="Arial" panose="020B0604020202020204" pitchFamily="34" charset="0"/>
                <a:ea typeface="MS Mincho"/>
                <a:cs typeface="Times New Roman" panose="02020603050405020304" pitchFamily="18" charset="0"/>
              </a:rPr>
              <a:t>ddefnyddio</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rhifedd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lefelau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priodol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mewn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amrywiaeth</a:t>
            </a:r>
            <a:r>
              <a:rPr lang="en-US" sz="2000" dirty="0">
                <a:latin typeface="Arial" panose="020B0604020202020204" pitchFamily="34" charset="0"/>
                <a:ea typeface="MS Mincho"/>
                <a:cs typeface="Times New Roman" panose="02020603050405020304" pitchFamily="18" charset="0"/>
              </a:rPr>
              <a:t> o </a:t>
            </a:r>
            <a:r>
              <a:rPr lang="en-US" sz="2000" dirty="0" err="1">
                <a:latin typeface="Arial" panose="020B0604020202020204" pitchFamily="34" charset="0"/>
                <a:ea typeface="MS Mincho"/>
                <a:cs typeface="Times New Roman" panose="02020603050405020304" pitchFamily="18" charset="0"/>
              </a:rPr>
              <a:t>bynciau</a:t>
            </a:r>
            <a:r>
              <a:rPr lang="en-US" sz="2000" dirty="0">
                <a:latin typeface="Arial" panose="020B0604020202020204" pitchFamily="34" charset="0"/>
                <a:ea typeface="MS Mincho"/>
                <a:cs typeface="Times New Roman" panose="02020603050405020304" pitchFamily="18" charset="0"/>
              </a:rPr>
              <a:t> ac a </a:t>
            </a:r>
            <a:r>
              <a:rPr lang="en-US" sz="2000" dirty="0" err="1">
                <a:latin typeface="Arial" panose="020B0604020202020204" pitchFamily="34" charset="0"/>
                <a:ea typeface="MS Mincho"/>
                <a:cs typeface="Times New Roman" panose="02020603050405020304" pitchFamily="18" charset="0"/>
              </a:rPr>
              <a:t>ydynt</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caffael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amrywiaeth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ddefnyddiol</a:t>
            </a:r>
            <a:r>
              <a:rPr lang="en-US" sz="2000" dirty="0">
                <a:latin typeface="Arial" panose="020B0604020202020204" pitchFamily="34" charset="0"/>
                <a:ea typeface="MS Mincho"/>
                <a:cs typeface="Times New Roman" panose="02020603050405020304" pitchFamily="18" charset="0"/>
              </a:rPr>
              <a:t> o </a:t>
            </a:r>
            <a:r>
              <a:rPr lang="en-US" sz="2000" dirty="0" err="1">
                <a:latin typeface="Arial" panose="020B0604020202020204" pitchFamily="34" charset="0"/>
                <a:ea typeface="MS Mincho"/>
                <a:cs typeface="Times New Roman" panose="02020603050405020304" pitchFamily="18" charset="0"/>
              </a:rPr>
              <a:t>fedrau</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gwybodaeth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mewn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TGCh</a:t>
            </a:r>
            <a:r>
              <a:rPr lang="en-US" sz="2000" dirty="0">
                <a:latin typeface="Arial" panose="020B0604020202020204" pitchFamily="34" charset="0"/>
                <a:ea typeface="MS Mincho"/>
                <a:cs typeface="Times New Roman" panose="02020603050405020304" pitchFamily="18" charset="0"/>
              </a:rPr>
              <a:t>.   </a:t>
            </a:r>
          </a:p>
          <a:p>
            <a:pPr marL="342900" lvl="0" indent="-342900">
              <a:spcAft>
                <a:spcPts val="1200"/>
              </a:spcAft>
              <a:buFont typeface="Symbol" panose="05050102010706020507" pitchFamily="18" charset="2"/>
              <a:buChar char=""/>
            </a:pPr>
            <a:r>
              <a:rPr lang="en-US" sz="2000" dirty="0" err="1">
                <a:latin typeface="Arial" panose="020B0604020202020204" pitchFamily="34" charset="0"/>
                <a:ea typeface="MS Mincho"/>
                <a:cs typeface="Times New Roman" panose="02020603050405020304" pitchFamily="18" charset="0"/>
              </a:rPr>
              <a:t>Dylai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arolygwyr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ystyried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ba</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raddau</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lefel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cyfathrebu</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medrau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meddwl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uwch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cefnogi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neu’n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rhwystro’u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cynnydd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mewn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rhyngweithio</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ystafell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ddosbarth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gydag</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athrawon</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chyda</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eraill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Dylent</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ystyried</a:t>
            </a:r>
            <a:r>
              <a:rPr lang="en-US" sz="2000" dirty="0">
                <a:latin typeface="Arial" panose="020B0604020202020204" pitchFamily="34" charset="0"/>
                <a:ea typeface="MS Mincho"/>
                <a:cs typeface="Times New Roman" panose="02020603050405020304" pitchFamily="18" charset="0"/>
              </a:rPr>
              <a:t> pa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datblygu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creadigrwydd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corfforol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enghraifft</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trwy</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chwarae</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dysgu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gweithredol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ystafell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ddosbarth</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thu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allan</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pha</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fentrus</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ydynt</a:t>
            </a:r>
            <a:r>
              <a:rPr lang="en-US" sz="2000" dirty="0">
                <a:latin typeface="Arial" panose="020B0604020202020204" pitchFamily="34" charset="0"/>
                <a:ea typeface="MS Mincho"/>
                <a:cs typeface="Times New Roman" panose="02020603050405020304" pitchFamily="18" charset="0"/>
              </a:rPr>
              <a:t>.   </a:t>
            </a:r>
          </a:p>
          <a:p>
            <a:pPr marL="342900" lvl="0" indent="-342900">
              <a:spcAft>
                <a:spcPts val="1200"/>
              </a:spcAft>
              <a:buFont typeface="Symbol" panose="05050102010706020507" pitchFamily="18" charset="2"/>
              <a:buChar char=""/>
            </a:pPr>
            <a:r>
              <a:rPr lang="en-US" sz="2000" dirty="0" err="1">
                <a:latin typeface="Arial" panose="020B0604020202020204" pitchFamily="34" charset="0"/>
                <a:ea typeface="MS Mincho"/>
                <a:cs typeface="Times New Roman" panose="02020603050405020304" pitchFamily="18" charset="0"/>
              </a:rPr>
              <a:t>Dylai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arolygwyr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ystyried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safonau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mewn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Cymraeg</a:t>
            </a:r>
            <a:r>
              <a:rPr lang="en-US" sz="2000" dirty="0">
                <a:latin typeface="Arial" panose="020B0604020202020204" pitchFamily="34" charset="0"/>
                <a:ea typeface="MS Mincho"/>
                <a:cs typeface="Times New Roman" panose="02020603050405020304" pitchFamily="18" charset="0"/>
              </a:rPr>
              <a:t> o </a:t>
            </a:r>
            <a:r>
              <a:rPr lang="en-US" sz="2000" dirty="0" err="1">
                <a:latin typeface="Arial" panose="020B0604020202020204" pitchFamily="34" charset="0"/>
                <a:ea typeface="MS Mincho"/>
                <a:cs typeface="Times New Roman" panose="02020603050405020304" pitchFamily="18" charset="0"/>
              </a:rPr>
              <a:t>gymharu</a:t>
            </a:r>
            <a:r>
              <a:rPr lang="en-US" sz="2000" dirty="0">
                <a:latin typeface="Arial" panose="020B0604020202020204" pitchFamily="34" charset="0"/>
                <a:ea typeface="MS Mincho"/>
                <a:cs typeface="Times New Roman" panose="02020603050405020304" pitchFamily="18" charset="0"/>
              </a:rPr>
              <a:t> ag </a:t>
            </a:r>
            <a:r>
              <a:rPr lang="en-US" sz="2000" dirty="0" err="1">
                <a:latin typeface="Arial" panose="020B0604020202020204" pitchFamily="34" charset="0"/>
                <a:ea typeface="MS Mincho"/>
                <a:cs typeface="Times New Roman" panose="02020603050405020304" pitchFamily="18" charset="0"/>
              </a:rPr>
              <a:t>ysgolion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mewn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cyd-destunau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tebyg</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chyrhaeddiad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blaenorol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Dylent</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ystyried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cynnydd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Cyfnod</a:t>
            </a:r>
            <a:r>
              <a:rPr lang="en-US" sz="2000" dirty="0">
                <a:latin typeface="Arial" panose="020B0604020202020204" pitchFamily="34" charset="0"/>
                <a:ea typeface="MS Mincho"/>
                <a:cs typeface="Times New Roman" panose="02020603050405020304" pitchFamily="18" charset="0"/>
              </a:rPr>
              <a:t> Sylfaen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gyfnod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allweddol</a:t>
            </a:r>
            <a:r>
              <a:rPr lang="en-US" sz="2000" dirty="0">
                <a:latin typeface="Arial" panose="020B0604020202020204" pitchFamily="34" charset="0"/>
                <a:ea typeface="MS Mincho"/>
                <a:cs typeface="Times New Roman" panose="02020603050405020304" pitchFamily="18" charset="0"/>
              </a:rPr>
              <a:t> 2.  </a:t>
            </a:r>
          </a:p>
          <a:p>
            <a:pPr marL="342900" lvl="0" indent="-342900">
              <a:spcAft>
                <a:spcPts val="1200"/>
              </a:spcAft>
              <a:buFont typeface="Symbol" panose="05050102010706020507" pitchFamily="18" charset="2"/>
              <a:buChar char=""/>
            </a:pPr>
            <a:r>
              <a:rPr lang="en-US" sz="2000" dirty="0" err="1">
                <a:latin typeface="Arial" panose="020B0604020202020204" pitchFamily="34" charset="0"/>
                <a:ea typeface="MS Mincho"/>
                <a:cs typeface="Times New Roman" panose="02020603050405020304" pitchFamily="18" charset="0"/>
              </a:rPr>
              <a:t>Dylai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arolygwyr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ystyried</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cynnydd</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wna</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o ran </a:t>
            </a:r>
            <a:r>
              <a:rPr lang="en-US" sz="2000" dirty="0" err="1">
                <a:latin typeface="Arial" panose="020B0604020202020204" pitchFamily="34" charset="0"/>
                <a:ea typeface="MS Mincho"/>
                <a:cs typeface="Times New Roman" panose="02020603050405020304" pitchFamily="18" charset="0"/>
              </a:rPr>
              <a:t>datblygu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Cymraeg</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draws y </a:t>
            </a:r>
            <a:r>
              <a:rPr lang="en-US" sz="2000" dirty="0" err="1">
                <a:latin typeface="Arial" panose="020B0604020202020204" pitchFamily="34" charset="0"/>
                <a:ea typeface="MS Mincho"/>
                <a:cs typeface="Times New Roman" panose="02020603050405020304" pitchFamily="18" charset="0"/>
              </a:rPr>
              <a:t>cwricwlwm</a:t>
            </a:r>
            <a:r>
              <a:rPr lang="en-US" sz="2000" dirty="0">
                <a:latin typeface="Arial" panose="020B0604020202020204" pitchFamily="34" charset="0"/>
                <a:ea typeface="MS Mincho"/>
                <a:cs typeface="Times New Roman" panose="02020603050405020304" pitchFamily="18" charset="0"/>
              </a:rPr>
              <a:t> ac o </a:t>
            </a:r>
            <a:r>
              <a:rPr lang="en-US" sz="2000" dirty="0" err="1">
                <a:latin typeface="Arial" panose="020B0604020202020204" pitchFamily="34" charset="0"/>
                <a:ea typeface="MS Mincho"/>
                <a:cs typeface="Times New Roman" panose="02020603050405020304" pitchFamily="18" charset="0"/>
              </a:rPr>
              <a:t>gwmpas</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ysgol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Dylent</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ystyried</a:t>
            </a:r>
            <a:r>
              <a:rPr lang="en-US" sz="2000" dirty="0">
                <a:latin typeface="Arial" panose="020B0604020202020204" pitchFamily="34" charset="0"/>
                <a:ea typeface="MS Mincho"/>
                <a:cs typeface="Times New Roman" panose="02020603050405020304" pitchFamily="18" charset="0"/>
              </a:rPr>
              <a:t> pa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gwybod</a:t>
            </a:r>
            <a:r>
              <a:rPr lang="en-US" sz="2000" dirty="0">
                <a:latin typeface="Arial" panose="020B0604020202020204" pitchFamily="34" charset="0"/>
                <a:ea typeface="MS Mincho"/>
                <a:cs typeface="Times New Roman" panose="02020603050405020304" pitchFamily="18" charset="0"/>
              </a:rPr>
              <a:t> am </a:t>
            </a:r>
            <a:r>
              <a:rPr lang="en-US" sz="2000" dirty="0" err="1">
                <a:latin typeface="Arial" panose="020B0604020202020204" pitchFamily="34" charset="0"/>
                <a:ea typeface="MS Mincho"/>
                <a:cs typeface="Times New Roman" panose="02020603050405020304" pitchFamily="18" charset="0"/>
              </a:rPr>
              <a:t>fanteision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dysgu’r</a:t>
            </a:r>
            <a:r>
              <a:rPr lang="en-US" sz="2000" dirty="0">
                <a:latin typeface="Arial" panose="020B0604020202020204" pitchFamily="34" charset="0"/>
                <a:ea typeface="MS Mincho"/>
                <a:cs typeface="Times New Roman" panose="02020603050405020304" pitchFamily="18" charset="0"/>
              </a:rPr>
              <a:t> Gymraeg a </a:t>
            </a:r>
            <a:r>
              <a:rPr lang="en-US" sz="2000" dirty="0" err="1">
                <a:latin typeface="Arial" panose="020B0604020202020204" pitchFamily="34" charset="0"/>
                <a:ea typeface="MS Mincho"/>
                <a:cs typeface="Times New Roman" panose="02020603050405020304" pitchFamily="18" charset="0"/>
              </a:rPr>
              <a:t>dod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ddwyieithog</a:t>
            </a:r>
            <a:r>
              <a:rPr lang="en-US" sz="2000" dirty="0">
                <a:latin typeface="Arial" panose="020B0604020202020204" pitchFamily="34" charset="0"/>
                <a:ea typeface="MS Mincho"/>
                <a:cs typeface="Times New Roman" panose="02020603050405020304" pitchFamily="18" charset="0"/>
              </a:rPr>
              <a:t>. </a:t>
            </a:r>
            <a:endParaRPr lang="en-GB" sz="2000" dirty="0">
              <a:latin typeface="Cambria" panose="02040503050406030204" pitchFamily="18" charset="0"/>
              <a:ea typeface="MS Mincho"/>
              <a:cs typeface="Times New Roman" panose="02020603050405020304" pitchFamily="18" charset="0"/>
            </a:endParaRPr>
          </a:p>
        </p:txBody>
      </p:sp>
    </p:spTree>
    <p:extLst>
      <p:ext uri="{BB962C8B-B14F-4D97-AF65-F5344CB8AC3E}">
        <p14:creationId xmlns:p14="http://schemas.microsoft.com/office/powerpoint/2010/main" val="27567851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1700010" y="2191436"/>
            <a:ext cx="6143223" cy="2585323"/>
          </a:xfrm>
          <a:prstGeom prst="rect">
            <a:avLst/>
          </a:prstGeom>
        </p:spPr>
        <p:txBody>
          <a:bodyPr wrap="square">
            <a:spAutoFit/>
          </a:bodyPr>
          <a:lstStyle/>
          <a:p>
            <a:pPr algn="ctr"/>
            <a:r>
              <a:rPr lang="cy-GB" sz="5400" b="1" dirty="0">
                <a:latin typeface="Arial" panose="020B0604020202020204" pitchFamily="34" charset="0"/>
                <a:ea typeface="MS Mincho"/>
              </a:rPr>
              <a:t>Maes arolygu 2: </a:t>
            </a:r>
          </a:p>
          <a:p>
            <a:pPr algn="ctr"/>
            <a:r>
              <a:rPr lang="cy-GB" sz="5400" b="1" dirty="0">
                <a:latin typeface="Arial" panose="020B0604020202020204" pitchFamily="34" charset="0"/>
                <a:ea typeface="MS Mincho"/>
              </a:rPr>
              <a:t>Lles ac agweddau at ddysgu</a:t>
            </a:r>
            <a:endParaRPr lang="en-GB" sz="5400" dirty="0"/>
          </a:p>
        </p:txBody>
      </p:sp>
    </p:spTree>
    <p:extLst>
      <p:ext uri="{BB962C8B-B14F-4D97-AF65-F5344CB8AC3E}">
        <p14:creationId xmlns:p14="http://schemas.microsoft.com/office/powerpoint/2010/main" val="21259521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103031" y="262806"/>
            <a:ext cx="9040969" cy="6093976"/>
          </a:xfrm>
          <a:prstGeom prst="rect">
            <a:avLst/>
          </a:prstGeom>
        </p:spPr>
        <p:txBody>
          <a:bodyPr wrap="square">
            <a:spAutoFit/>
          </a:bodyPr>
          <a:lstStyle/>
          <a:p>
            <a:pPr algn="ctr">
              <a:spcAft>
                <a:spcPts val="0"/>
              </a:spcAft>
            </a:pPr>
            <a:r>
              <a:rPr lang="en-US" sz="2400" b="1" dirty="0">
                <a:latin typeface="Arial" panose="020B0604020202020204" pitchFamily="34" charset="0"/>
                <a:ea typeface="MS Mincho"/>
                <a:cs typeface="Times New Roman" panose="02020603050405020304" pitchFamily="18" charset="0"/>
              </a:rPr>
              <a:t>2.1 </a:t>
            </a:r>
            <a:r>
              <a:rPr lang="en-US" sz="2400" b="1" dirty="0" err="1">
                <a:latin typeface="Arial" panose="020B0604020202020204" pitchFamily="34" charset="0"/>
                <a:ea typeface="MS Mincho"/>
                <a:cs typeface="Times New Roman" panose="02020603050405020304" pitchFamily="18" charset="0"/>
              </a:rPr>
              <a:t>Lles</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400" dirty="0">
                <a:latin typeface="Arial" panose="020B0604020202020204" pitchFamily="34" charset="0"/>
                <a:ea typeface="MS Mincho"/>
                <a:cs typeface="Times New Roman" panose="02020603050405020304" pitchFamily="18" charset="0"/>
              </a:rPr>
              <a:t>I </a:t>
            </a:r>
            <a:r>
              <a:rPr lang="en-US" sz="2400" dirty="0" err="1">
                <a:latin typeface="Arial" panose="020B0604020202020204" pitchFamily="34" charset="0"/>
                <a:ea typeface="MS Mincho"/>
                <a:cs typeface="Times New Roman" panose="02020603050405020304" pitchFamily="18" charset="0"/>
              </a:rPr>
              <a:t>ba</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raddau</a:t>
            </a:r>
            <a:r>
              <a:rPr lang="en-US" sz="2400" dirty="0">
                <a:latin typeface="Arial" panose="020B0604020202020204" pitchFamily="34" charset="0"/>
                <a:ea typeface="MS Mincho"/>
                <a:cs typeface="Times New Roman" panose="02020603050405020304" pitchFamily="18" charset="0"/>
              </a:rPr>
              <a:t> y </a:t>
            </a:r>
            <a:r>
              <a:rPr lang="en-US" sz="2400" dirty="0" err="1">
                <a:latin typeface="Arial" panose="020B0604020202020204" pitchFamily="34" charset="0"/>
                <a:ea typeface="MS Mincho"/>
                <a:cs typeface="Times New Roman" panose="02020603050405020304" pitchFamily="18" charset="0"/>
              </a:rPr>
              <a:t>mae</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disgyblion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teimlo’n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ddiogel</a:t>
            </a:r>
            <a:r>
              <a:rPr lang="en-US" sz="2400" dirty="0">
                <a:latin typeface="Arial" panose="020B0604020202020204" pitchFamily="34" charset="0"/>
                <a:ea typeface="MS Mincho"/>
                <a:cs typeface="Times New Roman" panose="02020603050405020304" pitchFamily="18" charset="0"/>
              </a:rPr>
              <a:t> ac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rhydd</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rhag</a:t>
            </a:r>
            <a:r>
              <a:rPr lang="en-US" sz="2400" dirty="0">
                <a:latin typeface="Arial" panose="020B0604020202020204" pitchFamily="34" charset="0"/>
                <a:ea typeface="MS Mincho"/>
                <a:cs typeface="Times New Roman" panose="02020603050405020304" pitchFamily="18" charset="0"/>
              </a:rPr>
              <a:t> cam-</a:t>
            </a:r>
            <a:r>
              <a:rPr lang="en-US" sz="2400" dirty="0" err="1">
                <a:latin typeface="Arial" panose="020B0604020202020204" pitchFamily="34" charset="0"/>
                <a:ea typeface="MS Mincho"/>
                <a:cs typeface="Times New Roman" panose="02020603050405020304" pitchFamily="18" charset="0"/>
              </a:rPr>
              <a:t>drin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corfforol</a:t>
            </a:r>
            <a:r>
              <a:rPr lang="en-US" sz="2400" dirty="0">
                <a:latin typeface="Arial" panose="020B0604020202020204" pitchFamily="34" charset="0"/>
                <a:ea typeface="MS Mincho"/>
                <a:cs typeface="Times New Roman" panose="02020603050405020304" pitchFamily="18" charset="0"/>
              </a:rPr>
              <a:t> a </a:t>
            </a:r>
            <a:r>
              <a:rPr lang="en-US" sz="2400" dirty="0" err="1">
                <a:latin typeface="Arial" panose="020B0604020202020204" pitchFamily="34" charset="0"/>
                <a:ea typeface="MS Mincho"/>
                <a:cs typeface="Times New Roman" panose="02020603050405020304" pitchFamily="18" charset="0"/>
              </a:rPr>
              <a:t>geiriol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ysgol</a:t>
            </a:r>
            <a:r>
              <a:rPr lang="en-US" sz="2400" dirty="0">
                <a:latin typeface="Arial" panose="020B0604020202020204" pitchFamily="34" charset="0"/>
                <a:ea typeface="MS Mincho"/>
                <a:cs typeface="Times New Roman" panose="02020603050405020304" pitchFamily="18" charset="0"/>
              </a:rPr>
              <a:t>? </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400" dirty="0">
                <a:latin typeface="Arial" panose="020B0604020202020204" pitchFamily="34" charset="0"/>
                <a:ea typeface="MS Mincho"/>
                <a:cs typeface="Times New Roman" panose="02020603050405020304" pitchFamily="18" charset="0"/>
              </a:rPr>
              <a:t>Pa </a:t>
            </a:r>
            <a:r>
              <a:rPr lang="en-US" sz="2400" dirty="0" err="1">
                <a:latin typeface="Arial" panose="020B0604020202020204" pitchFamily="34" charset="0"/>
                <a:ea typeface="MS Mincho"/>
                <a:cs typeface="Times New Roman" panose="02020603050405020304" pitchFamily="18" charset="0"/>
              </a:rPr>
              <a:t>mor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dda</a:t>
            </a:r>
            <a:r>
              <a:rPr lang="en-US" sz="2400" dirty="0">
                <a:latin typeface="Arial" panose="020B0604020202020204" pitchFamily="34" charset="0"/>
                <a:ea typeface="MS Mincho"/>
                <a:cs typeface="Times New Roman" panose="02020603050405020304" pitchFamily="18" charset="0"/>
              </a:rPr>
              <a:t> y </a:t>
            </a:r>
            <a:r>
              <a:rPr lang="en-US" sz="2400" dirty="0" err="1">
                <a:latin typeface="Arial" panose="020B0604020202020204" pitchFamily="34" charset="0"/>
                <a:ea typeface="MS Mincho"/>
                <a:cs typeface="Times New Roman" panose="02020603050405020304" pitchFamily="18" charset="0"/>
              </a:rPr>
              <a:t>mae'r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disgyblion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deall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sut</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i</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wneud</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dewisiadau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iach</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mewn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perthynas</a:t>
            </a:r>
            <a:r>
              <a:rPr lang="en-US" sz="2400" dirty="0">
                <a:latin typeface="Arial" panose="020B0604020202020204" pitchFamily="34" charset="0"/>
                <a:ea typeface="MS Mincho"/>
                <a:cs typeface="Times New Roman" panose="02020603050405020304" pitchFamily="18" charset="0"/>
              </a:rPr>
              <a:t> â diet, </a:t>
            </a:r>
            <a:r>
              <a:rPr lang="en-US" sz="2400" dirty="0" err="1">
                <a:latin typeface="Arial" panose="020B0604020202020204" pitchFamily="34" charset="0"/>
                <a:ea typeface="MS Mincho"/>
                <a:cs typeface="Times New Roman" panose="02020603050405020304" pitchFamily="18" charset="0"/>
              </a:rPr>
              <a:t>gweithgarwch</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corfforol</a:t>
            </a:r>
            <a:r>
              <a:rPr lang="en-US" sz="2400" dirty="0">
                <a:latin typeface="Arial" panose="020B0604020202020204" pitchFamily="34" charset="0"/>
                <a:ea typeface="MS Mincho"/>
                <a:cs typeface="Times New Roman" panose="02020603050405020304" pitchFamily="18" charset="0"/>
              </a:rPr>
              <a:t> a </a:t>
            </a:r>
            <a:r>
              <a:rPr lang="en-US" sz="2400" dirty="0" err="1">
                <a:latin typeface="Arial" panose="020B0604020202020204" pitchFamily="34" charset="0"/>
                <a:ea typeface="MS Mincho"/>
                <a:cs typeface="Times New Roman" panose="02020603050405020304" pitchFamily="18" charset="0"/>
              </a:rPr>
              <a:t>lles</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emosiynol</a:t>
            </a:r>
            <a:r>
              <a:rPr lang="en-US" sz="2400" dirty="0">
                <a:latin typeface="Arial" panose="020B0604020202020204" pitchFamily="34" charset="0"/>
                <a:ea typeface="MS Mincho"/>
                <a:cs typeface="Times New Roman" panose="02020603050405020304" pitchFamily="18" charset="0"/>
              </a:rPr>
              <a:t>?</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400" dirty="0">
                <a:latin typeface="Arial" panose="020B0604020202020204" pitchFamily="34" charset="0"/>
                <a:ea typeface="MS Mincho"/>
                <a:cs typeface="Times New Roman" panose="02020603050405020304" pitchFamily="18" charset="0"/>
              </a:rPr>
              <a:t>Pa </a:t>
            </a:r>
            <a:r>
              <a:rPr lang="en-US" sz="2400" dirty="0" err="1">
                <a:latin typeface="Arial" panose="020B0604020202020204" pitchFamily="34" charset="0"/>
                <a:ea typeface="MS Mincho"/>
                <a:cs typeface="Times New Roman" panose="02020603050405020304" pitchFamily="18" charset="0"/>
              </a:rPr>
              <a:t>mor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dda</a:t>
            </a:r>
            <a:r>
              <a:rPr lang="en-US" sz="2400" dirty="0">
                <a:latin typeface="Arial" panose="020B0604020202020204" pitchFamily="34" charset="0"/>
                <a:ea typeface="MS Mincho"/>
                <a:cs typeface="Times New Roman" panose="02020603050405020304" pitchFamily="18" charset="0"/>
              </a:rPr>
              <a:t> y </a:t>
            </a:r>
            <a:r>
              <a:rPr lang="en-US" sz="2400" dirty="0" err="1">
                <a:latin typeface="Arial" panose="020B0604020202020204" pitchFamily="34" charset="0"/>
                <a:ea typeface="MS Mincho"/>
                <a:cs typeface="Times New Roman" panose="02020603050405020304" pitchFamily="18" charset="0"/>
              </a:rPr>
              <a:t>mae</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disgyblion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defnyddio’r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ddealltwriaeth</a:t>
            </a:r>
            <a:r>
              <a:rPr lang="en-US" sz="2400" dirty="0">
                <a:latin typeface="Arial" panose="020B0604020202020204" pitchFamily="34" charset="0"/>
                <a:ea typeface="MS Mincho"/>
                <a:cs typeface="Times New Roman" panose="02020603050405020304" pitchFamily="18" charset="0"/>
              </a:rPr>
              <a:t> hon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bywydau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hunain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ysgol</a:t>
            </a:r>
            <a:r>
              <a:rPr lang="en-US" sz="2400" dirty="0">
                <a:latin typeface="Arial" panose="020B0604020202020204" pitchFamily="34" charset="0"/>
                <a:ea typeface="MS Mincho"/>
                <a:cs typeface="Times New Roman" panose="02020603050405020304" pitchFamily="18" charset="0"/>
              </a:rPr>
              <a:t> ac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ymateb</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gadarnhaol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i</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gyfleoedd</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i</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ymgymryd</a:t>
            </a:r>
            <a:r>
              <a:rPr lang="en-US" sz="2400" dirty="0">
                <a:latin typeface="Arial" panose="020B0604020202020204" pitchFamily="34" charset="0"/>
                <a:ea typeface="MS Mincho"/>
                <a:cs typeface="Times New Roman" panose="02020603050405020304" pitchFamily="18" charset="0"/>
              </a:rPr>
              <a:t> â </a:t>
            </a:r>
            <a:r>
              <a:rPr lang="en-US" sz="2400" dirty="0" err="1">
                <a:latin typeface="Arial" panose="020B0604020202020204" pitchFamily="34" charset="0"/>
                <a:ea typeface="MS Mincho"/>
                <a:cs typeface="Times New Roman" panose="02020603050405020304" pitchFamily="18" charset="0"/>
              </a:rPr>
              <a:t>gweithgarwch</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corfforol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enghraifft</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ystod</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gwersi</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amser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egwyl</a:t>
            </a:r>
            <a:r>
              <a:rPr lang="en-US" sz="2400" dirty="0">
                <a:latin typeface="Arial" panose="020B0604020202020204" pitchFamily="34" charset="0"/>
                <a:ea typeface="MS Mincho"/>
                <a:cs typeface="Times New Roman" panose="02020603050405020304" pitchFamily="18" charset="0"/>
              </a:rPr>
              <a:t> ac </a:t>
            </a:r>
            <a:r>
              <a:rPr lang="en-US" sz="2400" dirty="0" err="1">
                <a:latin typeface="Arial" panose="020B0604020202020204" pitchFamily="34" charset="0"/>
                <a:ea typeface="MS Mincho"/>
                <a:cs typeface="Times New Roman" panose="02020603050405020304" pitchFamily="18" charset="0"/>
              </a:rPr>
              <a:t>amser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cinio</a:t>
            </a:r>
            <a:r>
              <a:rPr lang="en-US" sz="2400" dirty="0">
                <a:latin typeface="Arial" panose="020B0604020202020204" pitchFamily="34" charset="0"/>
                <a:ea typeface="MS Mincho"/>
                <a:cs typeface="Times New Roman" panose="02020603050405020304" pitchFamily="18" charset="0"/>
              </a:rPr>
              <a:t> a </a:t>
            </a:r>
            <a:r>
              <a:rPr lang="en-US" sz="2400" dirty="0" err="1">
                <a:latin typeface="Arial" panose="020B0604020202020204" pitchFamily="34" charset="0"/>
                <a:ea typeface="MS Mincho"/>
                <a:cs typeface="Times New Roman" panose="02020603050405020304" pitchFamily="18" charset="0"/>
              </a:rPr>
              <a:t>thrwy</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glybiau</a:t>
            </a:r>
            <a:r>
              <a:rPr lang="en-US" sz="2400" dirty="0">
                <a:latin typeface="Arial" panose="020B0604020202020204" pitchFamily="34" charset="0"/>
                <a:ea typeface="MS Mincho"/>
                <a:cs typeface="Times New Roman" panose="02020603050405020304" pitchFamily="18" charset="0"/>
              </a:rPr>
              <a:t> a </a:t>
            </a:r>
            <a:r>
              <a:rPr lang="en-US" sz="2400" dirty="0" err="1">
                <a:latin typeface="Arial" panose="020B0604020202020204" pitchFamily="34" charset="0"/>
                <a:ea typeface="MS Mincho"/>
                <a:cs typeface="Times New Roman" panose="02020603050405020304" pitchFamily="18" charset="0"/>
              </a:rPr>
              <a:t>gweithgareddau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ar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ôl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ysgol</a:t>
            </a:r>
            <a:r>
              <a:rPr lang="en-US" sz="2400" dirty="0">
                <a:latin typeface="Arial" panose="020B0604020202020204" pitchFamily="34" charset="0"/>
                <a:ea typeface="MS Mincho"/>
                <a:cs typeface="Times New Roman" panose="02020603050405020304" pitchFamily="18" charset="0"/>
              </a:rPr>
              <a:t>? </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400" dirty="0">
                <a:latin typeface="Arial" panose="020B0604020202020204" pitchFamily="34" charset="0"/>
                <a:ea typeface="MS Mincho"/>
                <a:cs typeface="Times New Roman" panose="02020603050405020304" pitchFamily="18" charset="0"/>
              </a:rPr>
              <a:t>Pa </a:t>
            </a:r>
            <a:r>
              <a:rPr lang="en-US" sz="2400" dirty="0" err="1">
                <a:latin typeface="Arial" panose="020B0604020202020204" pitchFamily="34" charset="0"/>
                <a:ea typeface="MS Mincho"/>
                <a:cs typeface="Times New Roman" panose="02020603050405020304" pitchFamily="18" charset="0"/>
              </a:rPr>
              <a:t>mor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dda</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mae'r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ysgol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ystyried</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ymatebion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i’r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holiaduron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gan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ddysgwyr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rhieni</a:t>
            </a:r>
            <a:r>
              <a:rPr lang="en-US" sz="2400" dirty="0">
                <a:latin typeface="Arial" panose="020B0604020202020204" pitchFamily="34" charset="0"/>
                <a:ea typeface="MS Mincho"/>
                <a:cs typeface="Times New Roman" panose="02020603050405020304" pitchFamily="18" charset="0"/>
              </a:rPr>
              <a:t>, staff a </a:t>
            </a:r>
            <a:r>
              <a:rPr lang="en-US" sz="2400" dirty="0" err="1">
                <a:latin typeface="Arial" panose="020B0604020202020204" pitchFamily="34" charset="0"/>
                <a:ea typeface="MS Mincho"/>
                <a:cs typeface="Times New Roman" panose="02020603050405020304" pitchFamily="18" charset="0"/>
              </a:rPr>
              <a:t>llywodraethwyr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ofalus</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mewn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perthynas</a:t>
            </a:r>
            <a:r>
              <a:rPr lang="en-US" sz="2400" dirty="0">
                <a:latin typeface="Arial" panose="020B0604020202020204" pitchFamily="34" charset="0"/>
                <a:ea typeface="MS Mincho"/>
                <a:cs typeface="Times New Roman" panose="02020603050405020304" pitchFamily="18" charset="0"/>
              </a:rPr>
              <a:t> ag </a:t>
            </a:r>
            <a:r>
              <a:rPr lang="en-US" sz="2400" dirty="0" err="1">
                <a:latin typeface="Arial" panose="020B0604020202020204" pitchFamily="34" charset="0"/>
                <a:ea typeface="MS Mincho"/>
                <a:cs typeface="Times New Roman" panose="02020603050405020304" pitchFamily="18" charset="0"/>
              </a:rPr>
              <a:t>ymddygiad</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disgyblion</a:t>
            </a:r>
            <a:r>
              <a:rPr lang="en-US" sz="2400" dirty="0">
                <a:latin typeface="Arial" panose="020B0604020202020204" pitchFamily="34" charset="0"/>
                <a:ea typeface="MS Mincho"/>
                <a:cs typeface="Times New Roman" panose="02020603050405020304" pitchFamily="18" charset="0"/>
              </a:rPr>
              <a:t>, a </a:t>
            </a:r>
            <a:r>
              <a:rPr lang="en-US" sz="2400" dirty="0" err="1">
                <a:latin typeface="Arial" panose="020B0604020202020204" pitchFamily="34" charset="0"/>
                <a:ea typeface="MS Mincho"/>
                <a:cs typeface="Times New Roman" panose="02020603050405020304" pitchFamily="18" charset="0"/>
              </a:rPr>
              <a:t>datblygu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cwestiynau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datblygol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priodol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lle</a:t>
            </a:r>
            <a:r>
              <a:rPr lang="en-US" sz="2400" dirty="0">
                <a:latin typeface="Arial" panose="020B0604020202020204" pitchFamily="34" charset="0"/>
                <a:ea typeface="MS Mincho"/>
                <a:cs typeface="Times New Roman" panose="02020603050405020304" pitchFamily="18" charset="0"/>
              </a:rPr>
              <a:t> y </a:t>
            </a:r>
            <a:r>
              <a:rPr lang="en-US" sz="2400" dirty="0" err="1">
                <a:latin typeface="Arial" panose="020B0604020202020204" pitchFamily="34" charset="0"/>
                <a:ea typeface="MS Mincho"/>
                <a:cs typeface="Times New Roman" panose="02020603050405020304" pitchFamily="18" charset="0"/>
              </a:rPr>
              <a:t>bo’n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briodol</a:t>
            </a:r>
            <a:r>
              <a:rPr lang="en-US" sz="2400" dirty="0">
                <a:latin typeface="Arial" panose="020B0604020202020204" pitchFamily="34" charset="0"/>
                <a:ea typeface="MS Mincho"/>
                <a:cs typeface="Times New Roman" panose="02020603050405020304" pitchFamily="18" charset="0"/>
              </a:rPr>
              <a:t>?</a:t>
            </a:r>
            <a:endParaRPr lang="en-GB" sz="2400" dirty="0">
              <a:latin typeface="Cambria" panose="02040503050406030204" pitchFamily="18" charset="0"/>
              <a:ea typeface="MS Mincho"/>
              <a:cs typeface="Times New Roman" panose="02020603050405020304" pitchFamily="18" charset="0"/>
            </a:endParaRPr>
          </a:p>
        </p:txBody>
      </p:sp>
    </p:spTree>
    <p:extLst>
      <p:ext uri="{BB962C8B-B14F-4D97-AF65-F5344CB8AC3E}">
        <p14:creationId xmlns:p14="http://schemas.microsoft.com/office/powerpoint/2010/main" val="30375954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0"/>
            <a:ext cx="9144000" cy="6986528"/>
          </a:xfrm>
          <a:prstGeom prst="rect">
            <a:avLst/>
          </a:prstGeom>
        </p:spPr>
        <p:txBody>
          <a:bodyPr wrap="square">
            <a:spAutoFit/>
          </a:bodyPr>
          <a:lstStyle/>
          <a:p>
            <a:pPr algn="ctr">
              <a:spcAft>
                <a:spcPts val="1200"/>
              </a:spcAft>
            </a:pPr>
            <a:r>
              <a:rPr lang="en-US" sz="2400" b="1" dirty="0">
                <a:latin typeface="Arial" panose="020B0604020202020204" pitchFamily="34" charset="0"/>
                <a:ea typeface="MS Mincho"/>
                <a:cs typeface="Times New Roman" panose="02020603050405020304" pitchFamily="18" charset="0"/>
              </a:rPr>
              <a:t>2.1 </a:t>
            </a:r>
            <a:r>
              <a:rPr lang="en-US" sz="2400" b="1" dirty="0" err="1">
                <a:latin typeface="Arial" panose="020B0604020202020204" pitchFamily="34" charset="0"/>
                <a:ea typeface="MS Mincho"/>
                <a:cs typeface="Times New Roman" panose="02020603050405020304" pitchFamily="18" charset="0"/>
              </a:rPr>
              <a:t>Lles</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400" dirty="0">
                <a:latin typeface="Arial" panose="020B0604020202020204" pitchFamily="34" charset="0"/>
                <a:ea typeface="MS Mincho"/>
                <a:cs typeface="Times New Roman" panose="02020603050405020304" pitchFamily="18" charset="0"/>
              </a:rPr>
              <a:t>Pa </a:t>
            </a:r>
            <a:r>
              <a:rPr lang="en-US" sz="2400" dirty="0" err="1">
                <a:latin typeface="Arial" panose="020B0604020202020204" pitchFamily="34" charset="0"/>
                <a:ea typeface="MS Mincho"/>
                <a:cs typeface="Times New Roman" panose="02020603050405020304" pitchFamily="18" charset="0"/>
              </a:rPr>
              <a:t>mor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dda</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mae'r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ysgol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ystyried</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tystiolaeth</a:t>
            </a:r>
            <a:r>
              <a:rPr lang="en-US" sz="2400" dirty="0">
                <a:latin typeface="Arial" panose="020B0604020202020204" pitchFamily="34" charset="0"/>
                <a:ea typeface="MS Mincho"/>
                <a:cs typeface="Times New Roman" panose="02020603050405020304" pitchFamily="18" charset="0"/>
              </a:rPr>
              <a:t> a </a:t>
            </a:r>
            <a:r>
              <a:rPr lang="en-US" sz="2400" dirty="0" err="1">
                <a:latin typeface="Arial" panose="020B0604020202020204" pitchFamily="34" charset="0"/>
                <a:ea typeface="MS Mincho"/>
                <a:cs typeface="Times New Roman" panose="02020603050405020304" pitchFamily="18" charset="0"/>
              </a:rPr>
              <a:t>ddaw</a:t>
            </a:r>
            <a:r>
              <a:rPr lang="en-US" sz="2400" dirty="0">
                <a:latin typeface="Arial" panose="020B0604020202020204" pitchFamily="34" charset="0"/>
                <a:ea typeface="MS Mincho"/>
                <a:cs typeface="Times New Roman" panose="02020603050405020304" pitchFamily="18" charset="0"/>
              </a:rPr>
              <a:t> o </a:t>
            </a:r>
            <a:r>
              <a:rPr lang="en-US" sz="2400" dirty="0" err="1">
                <a:latin typeface="Arial" panose="020B0604020202020204" pitchFamily="34" charset="0"/>
                <a:ea typeface="MS Mincho"/>
                <a:cs typeface="Times New Roman" panose="02020603050405020304" pitchFamily="18" charset="0"/>
              </a:rPr>
              <a:t>arsylwi</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disgyblion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rhyngweithio</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mewn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dosbarthiadau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ystod</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amser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egwyl</a:t>
            </a:r>
            <a:r>
              <a:rPr lang="en-US" sz="2400" dirty="0">
                <a:latin typeface="Arial" panose="020B0604020202020204" pitchFamily="34" charset="0"/>
                <a:ea typeface="MS Mincho"/>
                <a:cs typeface="Times New Roman" panose="02020603050405020304" pitchFamily="18" charset="0"/>
              </a:rPr>
              <a:t> ac </a:t>
            </a:r>
            <a:r>
              <a:rPr lang="en-US" sz="2400" dirty="0" err="1">
                <a:latin typeface="Arial" panose="020B0604020202020204" pitchFamily="34" charset="0"/>
                <a:ea typeface="MS Mincho"/>
                <a:cs typeface="Times New Roman" panose="02020603050405020304" pitchFamily="18" charset="0"/>
              </a:rPr>
              <a:t>amser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cinio</a:t>
            </a:r>
            <a:r>
              <a:rPr lang="en-US" sz="2400" dirty="0">
                <a:latin typeface="Arial" panose="020B0604020202020204" pitchFamily="34" charset="0"/>
                <a:ea typeface="MS Mincho"/>
                <a:cs typeface="Times New Roman" panose="02020603050405020304" pitchFamily="18" charset="0"/>
              </a:rPr>
              <a:t>, ac o </a:t>
            </a:r>
            <a:r>
              <a:rPr lang="en-US" sz="2400" dirty="0" err="1">
                <a:latin typeface="Arial" panose="020B0604020202020204" pitchFamily="34" charset="0"/>
                <a:ea typeface="MS Mincho"/>
                <a:cs typeface="Times New Roman" panose="02020603050405020304" pitchFamily="18" charset="0"/>
              </a:rPr>
              <a:t>gwmpas</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ysgol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ynghyd</a:t>
            </a:r>
            <a:r>
              <a:rPr lang="en-US" sz="2400" dirty="0">
                <a:latin typeface="Arial" panose="020B0604020202020204" pitchFamily="34" charset="0"/>
                <a:ea typeface="MS Mincho"/>
                <a:cs typeface="Times New Roman" panose="02020603050405020304" pitchFamily="18" charset="0"/>
              </a:rPr>
              <a:t> â </a:t>
            </a:r>
            <a:r>
              <a:rPr lang="en-US" sz="2400" dirty="0" err="1">
                <a:latin typeface="Arial" panose="020B0604020202020204" pitchFamily="34" charset="0"/>
                <a:ea typeface="MS Mincho"/>
                <a:cs typeface="Times New Roman" panose="02020603050405020304" pitchFamily="18" charset="0"/>
              </a:rPr>
              <a:t>thystiolaeth</a:t>
            </a:r>
            <a:r>
              <a:rPr lang="en-US" sz="2400" dirty="0">
                <a:latin typeface="Arial" panose="020B0604020202020204" pitchFamily="34" charset="0"/>
                <a:ea typeface="MS Mincho"/>
                <a:cs typeface="Times New Roman" panose="02020603050405020304" pitchFamily="18" charset="0"/>
              </a:rPr>
              <a:t> o </a:t>
            </a:r>
            <a:r>
              <a:rPr lang="en-US" sz="2400" dirty="0" err="1">
                <a:latin typeface="Arial" panose="020B0604020202020204" pitchFamily="34" charset="0"/>
                <a:ea typeface="MS Mincho"/>
                <a:cs typeface="Times New Roman" panose="02020603050405020304" pitchFamily="18" charset="0"/>
              </a:rPr>
              <a:t>drafodaethau</a:t>
            </a:r>
            <a:r>
              <a:rPr lang="en-US" sz="2400" dirty="0">
                <a:latin typeface="Arial" panose="020B0604020202020204" pitchFamily="34" charset="0"/>
                <a:ea typeface="MS Mincho"/>
                <a:cs typeface="Times New Roman" panose="02020603050405020304" pitchFamily="18" charset="0"/>
              </a:rPr>
              <a:t> ag </a:t>
            </a:r>
            <a:r>
              <a:rPr lang="en-US" sz="2400" dirty="0" err="1">
                <a:latin typeface="Arial" panose="020B0604020202020204" pitchFamily="34" charset="0"/>
                <a:ea typeface="MS Mincho"/>
                <a:cs typeface="Times New Roman" panose="02020603050405020304" pitchFamily="18" charset="0"/>
              </a:rPr>
              <a:t>unigolion</a:t>
            </a:r>
            <a:r>
              <a:rPr lang="en-US" sz="2400" dirty="0">
                <a:latin typeface="Arial" panose="020B0604020202020204" pitchFamily="34" charset="0"/>
                <a:ea typeface="MS Mincho"/>
                <a:cs typeface="Times New Roman" panose="02020603050405020304" pitchFamily="18" charset="0"/>
              </a:rPr>
              <a:t> a </a:t>
            </a:r>
            <a:r>
              <a:rPr lang="en-US" sz="2400" dirty="0" err="1">
                <a:latin typeface="Arial" panose="020B0604020202020204" pitchFamily="34" charset="0"/>
                <a:ea typeface="MS Mincho"/>
                <a:cs typeface="Times New Roman" panose="02020603050405020304" pitchFamily="18" charset="0"/>
              </a:rPr>
              <a:t>grwpiau</a:t>
            </a:r>
            <a:r>
              <a:rPr lang="en-US" sz="2400" dirty="0">
                <a:latin typeface="Arial" panose="020B0604020202020204" pitchFamily="34" charset="0"/>
                <a:ea typeface="MS Mincho"/>
                <a:cs typeface="Times New Roman" panose="02020603050405020304" pitchFamily="18" charset="0"/>
              </a:rPr>
              <a:t>?</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400" dirty="0">
                <a:latin typeface="Arial" panose="020B0604020202020204" pitchFamily="34" charset="0"/>
                <a:ea typeface="MS Mincho"/>
                <a:cs typeface="Times New Roman" panose="02020603050405020304" pitchFamily="18" charset="0"/>
              </a:rPr>
              <a:t>I </a:t>
            </a:r>
            <a:r>
              <a:rPr lang="en-US" sz="2400" dirty="0" err="1">
                <a:latin typeface="Arial" panose="020B0604020202020204" pitchFamily="34" charset="0"/>
                <a:ea typeface="MS Mincho"/>
                <a:cs typeface="Times New Roman" panose="02020603050405020304" pitchFamily="18" charset="0"/>
              </a:rPr>
              <a:t>ba</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raddau</a:t>
            </a:r>
            <a:r>
              <a:rPr lang="en-US" sz="2400" dirty="0">
                <a:latin typeface="Arial" panose="020B0604020202020204" pitchFamily="34" charset="0"/>
                <a:ea typeface="MS Mincho"/>
                <a:cs typeface="Times New Roman" panose="02020603050405020304" pitchFamily="18" charset="0"/>
              </a:rPr>
              <a:t> y </a:t>
            </a:r>
            <a:r>
              <a:rPr lang="en-US" sz="2400" dirty="0" err="1">
                <a:latin typeface="Arial" panose="020B0604020202020204" pitchFamily="34" charset="0"/>
                <a:ea typeface="MS Mincho"/>
                <a:cs typeface="Times New Roman" panose="02020603050405020304" pitchFamily="18" charset="0"/>
              </a:rPr>
              <a:t>mae</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disgyblion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gan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gynnwys</a:t>
            </a:r>
            <a:r>
              <a:rPr lang="en-US" sz="2400" dirty="0">
                <a:latin typeface="Arial" panose="020B0604020202020204" pitchFamily="34" charset="0"/>
                <a:ea typeface="MS Mincho"/>
                <a:cs typeface="Times New Roman" panose="02020603050405020304" pitchFamily="18" charset="0"/>
              </a:rPr>
              <a:t> y </a:t>
            </a:r>
            <a:r>
              <a:rPr lang="en-US" sz="2400" dirty="0" err="1">
                <a:latin typeface="Arial" panose="020B0604020202020204" pitchFamily="34" charset="0"/>
                <a:ea typeface="MS Mincho"/>
                <a:cs typeface="Times New Roman" panose="02020603050405020304" pitchFamily="18" charset="0"/>
              </a:rPr>
              <a:t>rheiny</a:t>
            </a:r>
            <a:r>
              <a:rPr lang="en-US" sz="2400" dirty="0">
                <a:latin typeface="Arial" panose="020B0604020202020204" pitchFamily="34" charset="0"/>
                <a:ea typeface="MS Mincho"/>
                <a:cs typeface="Times New Roman" panose="02020603050405020304" pitchFamily="18" charset="0"/>
              </a:rPr>
              <a:t> ag </a:t>
            </a:r>
            <a:r>
              <a:rPr lang="en-US" sz="2400" dirty="0" err="1">
                <a:latin typeface="Arial" panose="020B0604020202020204" pitchFamily="34" charset="0"/>
                <a:ea typeface="MS Mincho"/>
                <a:cs typeface="Times New Roman" panose="02020603050405020304" pitchFamily="18" charset="0"/>
              </a:rPr>
              <a:t>anghenion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dysgu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ychwanegol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barod</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i</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ymgymryd</a:t>
            </a:r>
            <a:r>
              <a:rPr lang="en-US" sz="2400" dirty="0">
                <a:latin typeface="Arial" panose="020B0604020202020204" pitchFamily="34" charset="0"/>
                <a:ea typeface="MS Mincho"/>
                <a:cs typeface="Times New Roman" panose="02020603050405020304" pitchFamily="18" charset="0"/>
              </a:rPr>
              <a:t> â </a:t>
            </a:r>
            <a:r>
              <a:rPr lang="en-US" sz="2400" dirty="0" err="1">
                <a:latin typeface="Arial" panose="020B0604020202020204" pitchFamily="34" charset="0"/>
                <a:ea typeface="MS Mincho"/>
                <a:cs typeface="Times New Roman" panose="02020603050405020304" pitchFamily="18" charset="0"/>
              </a:rPr>
              <a:t>rolau</a:t>
            </a:r>
            <a:r>
              <a:rPr lang="en-US" sz="2400" dirty="0">
                <a:latin typeface="Arial" panose="020B0604020202020204" pitchFamily="34" charset="0"/>
                <a:ea typeface="MS Mincho"/>
                <a:cs typeface="Times New Roman" panose="02020603050405020304" pitchFamily="18" charset="0"/>
              </a:rPr>
              <a:t> a </a:t>
            </a:r>
            <a:r>
              <a:rPr lang="en-US" sz="2400" dirty="0" err="1">
                <a:latin typeface="Arial" panose="020B0604020202020204" pitchFamily="34" charset="0"/>
                <a:ea typeface="MS Mincho"/>
                <a:cs typeface="Times New Roman" panose="02020603050405020304" pitchFamily="18" charset="0"/>
              </a:rPr>
              <a:t>chyfrifoldebau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arwain</a:t>
            </a:r>
            <a:r>
              <a:rPr lang="en-US" sz="2400" dirty="0">
                <a:latin typeface="Arial" panose="020B0604020202020204" pitchFamily="34" charset="0"/>
                <a:ea typeface="MS Mincho"/>
                <a:cs typeface="Times New Roman" panose="02020603050405020304" pitchFamily="18" charset="0"/>
              </a:rPr>
              <a:t> a </a:t>
            </a:r>
            <a:r>
              <a:rPr lang="en-US" sz="2400" dirty="0" err="1">
                <a:latin typeface="Arial" panose="020B0604020202020204" pitchFamily="34" charset="0"/>
                <a:ea typeface="MS Mincho"/>
                <a:cs typeface="Times New Roman" panose="02020603050405020304" pitchFamily="18" charset="0"/>
              </a:rPr>
              <a:t>chymryd</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rhan</a:t>
            </a:r>
            <a:r>
              <a:rPr lang="en-US" sz="2400" dirty="0">
                <a:latin typeface="Arial" panose="020B0604020202020204" pitchFamily="34" charset="0"/>
                <a:ea typeface="MS Mincho"/>
                <a:cs typeface="Times New Roman" panose="02020603050405020304" pitchFamily="18" charset="0"/>
              </a:rPr>
              <a:t> lawn </a:t>
            </a:r>
            <a:r>
              <a:rPr lang="en-US" sz="2400" dirty="0" err="1">
                <a:latin typeface="Arial" panose="020B0604020202020204" pitchFamily="34" charset="0"/>
                <a:ea typeface="MS Mincho"/>
                <a:cs typeface="Times New Roman" panose="02020603050405020304" pitchFamily="18" charset="0"/>
              </a:rPr>
              <a:t>ym</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mywyd</a:t>
            </a:r>
            <a:r>
              <a:rPr lang="en-US" sz="2400" dirty="0">
                <a:latin typeface="Arial" panose="020B0604020202020204" pitchFamily="34" charset="0"/>
                <a:ea typeface="MS Mincho"/>
                <a:cs typeface="Times New Roman" panose="02020603050405020304" pitchFamily="18" charset="0"/>
              </a:rPr>
              <a:t> a </a:t>
            </a:r>
            <a:r>
              <a:rPr lang="en-US" sz="2400" dirty="0" err="1">
                <a:latin typeface="Arial" panose="020B0604020202020204" pitchFamily="34" charset="0"/>
                <a:ea typeface="MS Mincho"/>
                <a:cs typeface="Times New Roman" panose="02020603050405020304" pitchFamily="18" charset="0"/>
              </a:rPr>
              <a:t>gwaith</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ysgol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enghraifft</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fel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aelodau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o’r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cyngor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ysgol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cyfeillion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maes</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chwarae</a:t>
            </a:r>
            <a:r>
              <a:rPr lang="en-US" sz="2400" dirty="0">
                <a:latin typeface="Arial" panose="020B0604020202020204" pitchFamily="34" charset="0"/>
                <a:ea typeface="MS Mincho"/>
                <a:cs typeface="Times New Roman" panose="02020603050405020304" pitchFamily="18" charset="0"/>
              </a:rPr>
              <a:t> ac </a:t>
            </a:r>
            <a:r>
              <a:rPr lang="en-US" sz="2400" dirty="0" err="1">
                <a:latin typeface="Arial" panose="020B0604020202020204" pitchFamily="34" charset="0"/>
                <a:ea typeface="MS Mincho"/>
                <a:cs typeface="Times New Roman" panose="02020603050405020304" pitchFamily="18" charset="0"/>
              </a:rPr>
              <a:t>arweinwyr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digidol</a:t>
            </a:r>
            <a:r>
              <a:rPr lang="en-US" sz="2400" dirty="0">
                <a:latin typeface="Arial" panose="020B0604020202020204" pitchFamily="34" charset="0"/>
                <a:ea typeface="MS Mincho"/>
                <a:cs typeface="Times New Roman" panose="02020603050405020304" pitchFamily="18" charset="0"/>
              </a:rPr>
              <a:t>?</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400" dirty="0">
                <a:latin typeface="Arial" panose="020B0604020202020204" pitchFamily="34" charset="0"/>
                <a:ea typeface="MS Mincho"/>
                <a:cs typeface="Times New Roman" panose="02020603050405020304" pitchFamily="18" charset="0"/>
              </a:rPr>
              <a:t>Pa </a:t>
            </a:r>
            <a:r>
              <a:rPr lang="en-US" sz="2400" dirty="0" err="1">
                <a:latin typeface="Arial" panose="020B0604020202020204" pitchFamily="34" charset="0"/>
                <a:ea typeface="MS Mincho"/>
                <a:cs typeface="Times New Roman" panose="02020603050405020304" pitchFamily="18" charset="0"/>
              </a:rPr>
              <a:t>mor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dda</a:t>
            </a:r>
            <a:r>
              <a:rPr lang="en-US" sz="2400" dirty="0">
                <a:latin typeface="Arial" panose="020B0604020202020204" pitchFamily="34" charset="0"/>
                <a:ea typeface="MS Mincho"/>
                <a:cs typeface="Times New Roman" panose="02020603050405020304" pitchFamily="18" charset="0"/>
              </a:rPr>
              <a:t> y </a:t>
            </a:r>
            <a:r>
              <a:rPr lang="en-US" sz="2400" dirty="0" err="1">
                <a:latin typeface="Arial" panose="020B0604020202020204" pitchFamily="34" charset="0"/>
                <a:ea typeface="MS Mincho"/>
                <a:cs typeface="Times New Roman" panose="02020603050405020304" pitchFamily="18" charset="0"/>
              </a:rPr>
              <a:t>mae</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pob</a:t>
            </a:r>
            <a:r>
              <a:rPr lang="en-US" sz="2400" dirty="0">
                <a:latin typeface="Arial" panose="020B0604020202020204" pitchFamily="34" charset="0"/>
                <a:ea typeface="MS Mincho"/>
                <a:cs typeface="Times New Roman" panose="02020603050405020304" pitchFamily="18" charset="0"/>
              </a:rPr>
              <a:t> un </a:t>
            </a:r>
            <a:r>
              <a:rPr lang="en-US" sz="2400" dirty="0" err="1">
                <a:latin typeface="Arial" panose="020B0604020202020204" pitchFamily="34" charset="0"/>
                <a:ea typeface="MS Mincho"/>
                <a:cs typeface="Times New Roman" panose="02020603050405020304" pitchFamily="18" charset="0"/>
              </a:rPr>
              <a:t>o’r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disgyblion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dangos</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hyder</a:t>
            </a:r>
            <a:r>
              <a:rPr lang="en-US" sz="2400" dirty="0">
                <a:latin typeface="Arial" panose="020B0604020202020204" pitchFamily="34" charset="0"/>
                <a:ea typeface="MS Mincho"/>
                <a:cs typeface="Times New Roman" panose="02020603050405020304" pitchFamily="18" charset="0"/>
              </a:rPr>
              <a:t> a </a:t>
            </a:r>
            <a:r>
              <a:rPr lang="en-US" sz="2400" dirty="0" err="1">
                <a:latin typeface="Arial" panose="020B0604020202020204" pitchFamily="34" charset="0"/>
                <a:ea typeface="MS Mincho"/>
                <a:cs typeface="Times New Roman" panose="02020603050405020304" pitchFamily="18" charset="0"/>
              </a:rPr>
              <a:t>gwydnwch</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bywydau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enghraifft</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y </a:t>
            </a:r>
            <a:r>
              <a:rPr lang="en-US" sz="2400" dirty="0" err="1">
                <a:latin typeface="Arial" panose="020B0604020202020204" pitchFamily="34" charset="0"/>
                <a:ea typeface="MS Mincho"/>
                <a:cs typeface="Times New Roman" panose="02020603050405020304" pitchFamily="18" charset="0"/>
              </a:rPr>
              <a:t>ffordd</a:t>
            </a:r>
            <a:r>
              <a:rPr lang="en-US" sz="2400" dirty="0">
                <a:latin typeface="Arial" panose="020B0604020202020204" pitchFamily="34" charset="0"/>
                <a:ea typeface="MS Mincho"/>
                <a:cs typeface="Times New Roman" panose="02020603050405020304" pitchFamily="18" charset="0"/>
              </a:rPr>
              <a:t> y </a:t>
            </a:r>
            <a:r>
              <a:rPr lang="en-US" sz="2400" dirty="0" err="1">
                <a:latin typeface="Arial" panose="020B0604020202020204" pitchFamily="34" charset="0"/>
                <a:ea typeface="MS Mincho"/>
                <a:cs typeface="Times New Roman" panose="02020603050405020304" pitchFamily="18" charset="0"/>
              </a:rPr>
              <a:t>maent</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rhyngweithio</a:t>
            </a:r>
            <a:r>
              <a:rPr lang="en-US" sz="2400" dirty="0">
                <a:latin typeface="Arial" panose="020B0604020202020204" pitchFamily="34" charset="0"/>
                <a:ea typeface="MS Mincho"/>
                <a:cs typeface="Times New Roman" panose="02020603050405020304" pitchFamily="18" charset="0"/>
              </a:rPr>
              <a:t> â </a:t>
            </a:r>
            <a:r>
              <a:rPr lang="en-US" sz="2400" dirty="0" err="1">
                <a:latin typeface="Arial" panose="020B0604020202020204" pitchFamily="34" charset="0"/>
                <a:ea typeface="MS Mincho"/>
                <a:cs typeface="Times New Roman" panose="02020603050405020304" pitchFamily="18" charset="0"/>
              </a:rPr>
              <a:t>phobl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newydd</a:t>
            </a:r>
            <a:r>
              <a:rPr lang="en-US" sz="2400" dirty="0">
                <a:latin typeface="Arial" panose="020B0604020202020204" pitchFamily="34" charset="0"/>
                <a:ea typeface="MS Mincho"/>
                <a:cs typeface="Times New Roman" panose="02020603050405020304" pitchFamily="18" charset="0"/>
              </a:rPr>
              <a:t> ac </a:t>
            </a:r>
            <a:r>
              <a:rPr lang="en-US" sz="2400" dirty="0" err="1">
                <a:latin typeface="Arial" panose="020B0604020202020204" pitchFamily="34" charset="0"/>
                <a:ea typeface="MS Mincho"/>
                <a:cs typeface="Times New Roman" panose="02020603050405020304" pitchFamily="18" charset="0"/>
              </a:rPr>
              <a:t>oedolion</a:t>
            </a:r>
            <a:r>
              <a:rPr lang="en-US" sz="2400" dirty="0">
                <a:latin typeface="Arial" panose="020B0604020202020204" pitchFamily="34" charset="0"/>
                <a:ea typeface="MS Mincho"/>
                <a:cs typeface="Times New Roman" panose="02020603050405020304" pitchFamily="18" charset="0"/>
              </a:rPr>
              <a:t>?</a:t>
            </a:r>
            <a:endParaRPr lang="en-GB" sz="2400" dirty="0">
              <a:latin typeface="Cambria" panose="02040503050406030204" pitchFamily="18" charset="0"/>
              <a:ea typeface="MS Mincho"/>
              <a:cs typeface="Times New Roman" panose="02020603050405020304" pitchFamily="18" charset="0"/>
            </a:endParaRPr>
          </a:p>
          <a:p>
            <a:pPr marL="285750" indent="-285750">
              <a:buFont typeface="Arial" panose="020B0604020202020204" pitchFamily="34" charset="0"/>
              <a:buChar char="•"/>
            </a:pPr>
            <a:r>
              <a:rPr lang="en-US" sz="2400" dirty="0">
                <a:latin typeface="Arial" panose="020B0604020202020204" pitchFamily="34" charset="0"/>
                <a:ea typeface="MS Mincho"/>
              </a:rPr>
              <a:t>Pa </a:t>
            </a:r>
            <a:r>
              <a:rPr lang="en-US" sz="2400" dirty="0" err="1">
                <a:latin typeface="Arial" panose="020B0604020202020204" pitchFamily="34" charset="0"/>
                <a:ea typeface="MS Mincho"/>
              </a:rPr>
              <a:t>mor</a:t>
            </a:r>
            <a:r>
              <a:rPr lang="en-US" sz="2400" dirty="0">
                <a:latin typeface="Arial" panose="020B0604020202020204" pitchFamily="34" charset="0"/>
                <a:ea typeface="MS Mincho"/>
              </a:rPr>
              <a:t> </a:t>
            </a:r>
            <a:r>
              <a:rPr lang="en-US" sz="2400" dirty="0" err="1">
                <a:latin typeface="Arial" panose="020B0604020202020204" pitchFamily="34" charset="0"/>
                <a:ea typeface="MS Mincho"/>
              </a:rPr>
              <a:t>dda</a:t>
            </a:r>
            <a:r>
              <a:rPr lang="en-US" sz="2400" dirty="0">
                <a:latin typeface="Arial" panose="020B0604020202020204" pitchFamily="34" charset="0"/>
                <a:ea typeface="MS Mincho"/>
              </a:rPr>
              <a:t> y </a:t>
            </a:r>
            <a:r>
              <a:rPr lang="en-US" sz="2400" dirty="0" err="1">
                <a:latin typeface="Arial" panose="020B0604020202020204" pitchFamily="34" charset="0"/>
                <a:ea typeface="MS Mincho"/>
              </a:rPr>
              <a:t>mae</a:t>
            </a:r>
            <a:r>
              <a:rPr lang="en-US" sz="2400" dirty="0">
                <a:latin typeface="Arial" panose="020B0604020202020204" pitchFamily="34" charset="0"/>
                <a:ea typeface="MS Mincho"/>
              </a:rPr>
              <a:t> </a:t>
            </a:r>
            <a:r>
              <a:rPr lang="en-US" sz="2400" dirty="0" err="1">
                <a:latin typeface="Arial" panose="020B0604020202020204" pitchFamily="34" charset="0"/>
                <a:ea typeface="MS Mincho"/>
              </a:rPr>
              <a:t>disgyblion</a:t>
            </a:r>
            <a:r>
              <a:rPr lang="en-US" sz="2400" dirty="0">
                <a:latin typeface="Arial" panose="020B0604020202020204" pitchFamily="34" charset="0"/>
                <a:ea typeface="MS Mincho"/>
              </a:rPr>
              <a:t> </a:t>
            </a:r>
            <a:r>
              <a:rPr lang="en-US" sz="2400" dirty="0" err="1">
                <a:latin typeface="Arial" panose="020B0604020202020204" pitchFamily="34" charset="0"/>
                <a:ea typeface="MS Mincho"/>
              </a:rPr>
              <a:t>yn</a:t>
            </a:r>
            <a:r>
              <a:rPr lang="en-US" sz="2400" dirty="0">
                <a:latin typeface="Arial" panose="020B0604020202020204" pitchFamily="34" charset="0"/>
                <a:ea typeface="MS Mincho"/>
              </a:rPr>
              <a:t> </a:t>
            </a:r>
            <a:r>
              <a:rPr lang="en-US" sz="2400" dirty="0" err="1">
                <a:latin typeface="Arial" panose="020B0604020202020204" pitchFamily="34" charset="0"/>
                <a:ea typeface="MS Mincho"/>
              </a:rPr>
              <a:t>datblygu</a:t>
            </a:r>
            <a:r>
              <a:rPr lang="en-US" sz="2400" dirty="0">
                <a:latin typeface="Arial" panose="020B0604020202020204" pitchFamily="34" charset="0"/>
                <a:ea typeface="MS Mincho"/>
              </a:rPr>
              <a:t> </a:t>
            </a:r>
            <a:r>
              <a:rPr lang="en-US" sz="2400" dirty="0" err="1">
                <a:latin typeface="Arial" panose="020B0604020202020204" pitchFamily="34" charset="0"/>
                <a:ea typeface="MS Mincho"/>
              </a:rPr>
              <a:t>fel</a:t>
            </a:r>
            <a:r>
              <a:rPr lang="en-US" sz="2400" dirty="0">
                <a:latin typeface="Arial" panose="020B0604020202020204" pitchFamily="34" charset="0"/>
                <a:ea typeface="MS Mincho"/>
              </a:rPr>
              <a:t> </a:t>
            </a:r>
            <a:r>
              <a:rPr lang="en-US" sz="2400" dirty="0" err="1">
                <a:latin typeface="Arial" panose="020B0604020202020204" pitchFamily="34" charset="0"/>
                <a:ea typeface="MS Mincho"/>
              </a:rPr>
              <a:t>dinasyddion</a:t>
            </a:r>
            <a:r>
              <a:rPr lang="en-US" sz="2400" dirty="0">
                <a:latin typeface="Arial" panose="020B0604020202020204" pitchFamily="34" charset="0"/>
                <a:ea typeface="MS Mincho"/>
              </a:rPr>
              <a:t> </a:t>
            </a:r>
            <a:r>
              <a:rPr lang="en-US" sz="2400" dirty="0" err="1">
                <a:latin typeface="Arial" panose="020B0604020202020204" pitchFamily="34" charset="0"/>
                <a:ea typeface="MS Mincho"/>
              </a:rPr>
              <a:t>moesegol</a:t>
            </a:r>
            <a:r>
              <a:rPr lang="en-US" sz="2400" dirty="0">
                <a:latin typeface="Arial" panose="020B0604020202020204" pitchFamily="34" charset="0"/>
                <a:ea typeface="MS Mincho"/>
              </a:rPr>
              <a:t>, </a:t>
            </a:r>
            <a:r>
              <a:rPr lang="en-US" sz="2400" dirty="0" err="1">
                <a:latin typeface="Arial" panose="020B0604020202020204" pitchFamily="34" charset="0"/>
                <a:ea typeface="MS Mincho"/>
              </a:rPr>
              <a:t>gwybodus</a:t>
            </a:r>
            <a:r>
              <a:rPr lang="en-US" sz="2400" dirty="0">
                <a:latin typeface="Arial" panose="020B0604020202020204" pitchFamily="34" charset="0"/>
                <a:ea typeface="MS Mincho"/>
              </a:rPr>
              <a:t>, </a:t>
            </a:r>
            <a:r>
              <a:rPr lang="en-US" sz="2400" dirty="0" err="1">
                <a:latin typeface="Arial" panose="020B0604020202020204" pitchFamily="34" charset="0"/>
                <a:ea typeface="MS Mincho"/>
              </a:rPr>
              <a:t>er</a:t>
            </a:r>
            <a:r>
              <a:rPr lang="en-US" sz="2400" dirty="0">
                <a:latin typeface="Arial" panose="020B0604020202020204" pitchFamily="34" charset="0"/>
                <a:ea typeface="MS Mincho"/>
              </a:rPr>
              <a:t> </a:t>
            </a:r>
            <a:r>
              <a:rPr lang="en-US" sz="2400" dirty="0" err="1">
                <a:latin typeface="Arial" panose="020B0604020202020204" pitchFamily="34" charset="0"/>
                <a:ea typeface="MS Mincho"/>
              </a:rPr>
              <a:t>enghraifft</a:t>
            </a:r>
            <a:r>
              <a:rPr lang="en-US" sz="2400" dirty="0">
                <a:latin typeface="Arial" panose="020B0604020202020204" pitchFamily="34" charset="0"/>
                <a:ea typeface="MS Mincho"/>
              </a:rPr>
              <a:t> </a:t>
            </a:r>
            <a:r>
              <a:rPr lang="en-US" sz="2400" dirty="0" err="1">
                <a:latin typeface="Arial" panose="020B0604020202020204" pitchFamily="34" charset="0"/>
                <a:ea typeface="MS Mincho"/>
              </a:rPr>
              <a:t>trwy</a:t>
            </a:r>
            <a:r>
              <a:rPr lang="en-US" sz="2400" dirty="0">
                <a:latin typeface="Arial" panose="020B0604020202020204" pitchFamily="34" charset="0"/>
                <a:ea typeface="MS Mincho"/>
              </a:rPr>
              <a:t> </a:t>
            </a:r>
            <a:r>
              <a:rPr lang="en-US" sz="2400" dirty="0" err="1">
                <a:latin typeface="Arial" panose="020B0604020202020204" pitchFamily="34" charset="0"/>
                <a:ea typeface="MS Mincho"/>
              </a:rPr>
              <a:t>eu</a:t>
            </a:r>
            <a:r>
              <a:rPr lang="en-US" sz="2400" dirty="0">
                <a:latin typeface="Arial" panose="020B0604020202020204" pitchFamily="34" charset="0"/>
                <a:ea typeface="MS Mincho"/>
              </a:rPr>
              <a:t> </a:t>
            </a:r>
            <a:r>
              <a:rPr lang="en-US" sz="2400" dirty="0" err="1">
                <a:latin typeface="Arial" panose="020B0604020202020204" pitchFamily="34" charset="0"/>
                <a:ea typeface="MS Mincho"/>
              </a:rPr>
              <a:t>hymwybyddiaeth</a:t>
            </a:r>
            <a:r>
              <a:rPr lang="en-US" sz="2400" dirty="0">
                <a:latin typeface="Arial" panose="020B0604020202020204" pitchFamily="34" charset="0"/>
                <a:ea typeface="MS Mincho"/>
              </a:rPr>
              <a:t> o </a:t>
            </a:r>
            <a:r>
              <a:rPr lang="en-US" sz="2400" dirty="0" err="1">
                <a:latin typeface="Arial" panose="020B0604020202020204" pitchFamily="34" charset="0"/>
                <a:ea typeface="MS Mincho"/>
              </a:rPr>
              <a:t>degwch</a:t>
            </a:r>
            <a:r>
              <a:rPr lang="en-US" sz="2400" dirty="0">
                <a:latin typeface="Arial" panose="020B0604020202020204" pitchFamily="34" charset="0"/>
                <a:ea typeface="MS Mincho"/>
              </a:rPr>
              <a:t>, </a:t>
            </a:r>
            <a:r>
              <a:rPr lang="en-US" sz="2400" dirty="0" err="1">
                <a:latin typeface="Arial" panose="020B0604020202020204" pitchFamily="34" charset="0"/>
                <a:ea typeface="MS Mincho"/>
              </a:rPr>
              <a:t>cydraddoldeb</a:t>
            </a:r>
            <a:r>
              <a:rPr lang="en-US" sz="2400" dirty="0">
                <a:latin typeface="Arial" panose="020B0604020202020204" pitchFamily="34" charset="0"/>
                <a:ea typeface="MS Mincho"/>
              </a:rPr>
              <a:t>, </a:t>
            </a:r>
            <a:r>
              <a:rPr lang="en-US" sz="2400" dirty="0" err="1">
                <a:latin typeface="Arial" panose="020B0604020202020204" pitchFamily="34" charset="0"/>
                <a:ea typeface="MS Mincho"/>
              </a:rPr>
              <a:t>goddefgarwch</a:t>
            </a:r>
            <a:r>
              <a:rPr lang="en-US" sz="2400" dirty="0">
                <a:latin typeface="Arial" panose="020B0604020202020204" pitchFamily="34" charset="0"/>
                <a:ea typeface="MS Mincho"/>
              </a:rPr>
              <a:t>, </a:t>
            </a:r>
            <a:r>
              <a:rPr lang="en-US" sz="2400" dirty="0" err="1">
                <a:latin typeface="Arial" panose="020B0604020202020204" pitchFamily="34" charset="0"/>
                <a:ea typeface="MS Mincho"/>
              </a:rPr>
              <a:t>cynaliadwyedd</a:t>
            </a:r>
            <a:r>
              <a:rPr lang="en-US" sz="2400" dirty="0">
                <a:latin typeface="Arial" panose="020B0604020202020204" pitchFamily="34" charset="0"/>
                <a:ea typeface="MS Mincho"/>
              </a:rPr>
              <a:t> a </a:t>
            </a:r>
            <a:r>
              <a:rPr lang="en-US" sz="2400" dirty="0" err="1">
                <a:latin typeface="Arial" panose="020B0604020202020204" pitchFamily="34" charset="0"/>
                <a:ea typeface="MS Mincho"/>
              </a:rPr>
              <a:t>hawliau</a:t>
            </a:r>
            <a:r>
              <a:rPr lang="en-US" sz="2400" dirty="0">
                <a:latin typeface="Arial" panose="020B0604020202020204" pitchFamily="34" charset="0"/>
                <a:ea typeface="MS Mincho"/>
              </a:rPr>
              <a:t> plant?</a:t>
            </a:r>
            <a:endParaRPr lang="en-GB" sz="2400" dirty="0"/>
          </a:p>
        </p:txBody>
      </p:sp>
    </p:spTree>
    <p:extLst>
      <p:ext uri="{BB962C8B-B14F-4D97-AF65-F5344CB8AC3E}">
        <p14:creationId xmlns:p14="http://schemas.microsoft.com/office/powerpoint/2010/main" val="6775569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142329"/>
            <a:ext cx="9144000" cy="5847755"/>
          </a:xfrm>
          <a:prstGeom prst="rect">
            <a:avLst/>
          </a:prstGeom>
        </p:spPr>
        <p:txBody>
          <a:bodyPr wrap="square">
            <a:spAutoFit/>
          </a:bodyPr>
          <a:lstStyle/>
          <a:p>
            <a:pPr algn="ctr">
              <a:spcAft>
                <a:spcPts val="1200"/>
              </a:spcAft>
            </a:pPr>
            <a:r>
              <a:rPr lang="en-US" sz="2400" b="1" dirty="0">
                <a:latin typeface="Arial" panose="020B0604020202020204" pitchFamily="34" charset="0"/>
                <a:ea typeface="MS Mincho"/>
                <a:cs typeface="Times New Roman" panose="02020603050405020304" pitchFamily="18" charset="0"/>
              </a:rPr>
              <a:t>2.2 </a:t>
            </a:r>
            <a:r>
              <a:rPr lang="en-US" sz="2400" b="1" dirty="0" err="1">
                <a:latin typeface="Arial" panose="020B0604020202020204" pitchFamily="34" charset="0"/>
                <a:ea typeface="MS Mincho"/>
                <a:cs typeface="Times New Roman" panose="02020603050405020304" pitchFamily="18" charset="0"/>
              </a:rPr>
              <a:t>Agweddau</a:t>
            </a:r>
            <a:r>
              <a:rPr lang="en-US" sz="2400" b="1" dirty="0">
                <a:latin typeface="Arial" panose="020B0604020202020204" pitchFamily="34" charset="0"/>
                <a:ea typeface="MS Mincho"/>
                <a:cs typeface="Times New Roman" panose="02020603050405020304" pitchFamily="18" charset="0"/>
              </a:rPr>
              <a:t> at </a:t>
            </a:r>
            <a:r>
              <a:rPr lang="en-US" sz="2400" b="1" dirty="0" err="1">
                <a:latin typeface="Arial" panose="020B0604020202020204" pitchFamily="34" charset="0"/>
                <a:ea typeface="MS Mincho"/>
                <a:cs typeface="Times New Roman" panose="02020603050405020304" pitchFamily="18" charset="0"/>
              </a:rPr>
              <a:t>ddysgu</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I </a:t>
            </a:r>
            <a:r>
              <a:rPr lang="en-US" sz="2000" dirty="0" err="1">
                <a:latin typeface="Arial" panose="020B0604020202020204" pitchFamily="34" charset="0"/>
                <a:ea typeface="MS Mincho"/>
                <a:cs typeface="Times New Roman" panose="02020603050405020304" pitchFamily="18" charset="0"/>
              </a:rPr>
              <a:t>ba</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raddau</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datblygu’r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agweddau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ymddygiadau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allweddol</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fydd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helpu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ddysgu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trwy</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gydol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bywydau</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I </a:t>
            </a:r>
            <a:r>
              <a:rPr lang="en-US" sz="2000" dirty="0" err="1">
                <a:latin typeface="Arial" panose="020B0604020202020204" pitchFamily="34" charset="0"/>
                <a:ea typeface="MS Mincho"/>
                <a:cs typeface="Times New Roman" panose="02020603050405020304" pitchFamily="18" charset="0"/>
              </a:rPr>
              <a:t>ba</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raddau</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ddysgwyr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uchelgeisiol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hyderus</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galluog</a:t>
            </a:r>
            <a:r>
              <a:rPr lang="en-US" sz="2000" dirty="0">
                <a:latin typeface="Arial" panose="020B0604020202020204" pitchFamily="34" charset="0"/>
                <a:ea typeface="MS Mincho"/>
                <a:cs typeface="Times New Roman" panose="02020603050405020304" pitchFamily="18" charset="0"/>
              </a:rPr>
              <a:t> ac </a:t>
            </a:r>
            <a:r>
              <a:rPr lang="en-US" sz="2000" dirty="0" err="1">
                <a:latin typeface="Arial" panose="020B0604020202020204" pitchFamily="34" charset="0"/>
                <a:ea typeface="MS Mincho"/>
                <a:cs typeface="Times New Roman" panose="02020603050405020304" pitchFamily="18" charset="0"/>
              </a:rPr>
              <a:t>annibynnol</a:t>
            </a:r>
            <a:r>
              <a:rPr lang="en-US" sz="2000" dirty="0">
                <a:latin typeface="Arial" panose="020B0604020202020204" pitchFamily="34" charset="0"/>
                <a:ea typeface="MS Mincho"/>
                <a:cs typeface="Times New Roman" panose="02020603050405020304" pitchFamily="18" charset="0"/>
              </a:rPr>
              <a:t>? </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Pa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ymroi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brofiadau</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syniadau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newydd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anghyfarwydd</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I </a:t>
            </a:r>
            <a:r>
              <a:rPr lang="en-US" sz="2000" dirty="0" err="1">
                <a:latin typeface="Arial" panose="020B0604020202020204" pitchFamily="34" charset="0"/>
                <a:ea typeface="MS Mincho"/>
                <a:cs typeface="Times New Roman" panose="02020603050405020304" pitchFamily="18" charset="0"/>
              </a:rPr>
              <a:t>ba</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raddau</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dangos</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diddordeb</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gwaith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gallu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gynnal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canolbwyntio</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pheidio</a:t>
            </a:r>
            <a:r>
              <a:rPr lang="en-US" sz="2000" dirty="0">
                <a:latin typeface="Arial" panose="020B0604020202020204" pitchFamily="34" charset="0"/>
                <a:ea typeface="MS Mincho"/>
                <a:cs typeface="Times New Roman" panose="02020603050405020304" pitchFamily="18" charset="0"/>
              </a:rPr>
              <a:t> â </a:t>
            </a:r>
            <a:r>
              <a:rPr lang="en-US" sz="2000" dirty="0" err="1">
                <a:latin typeface="Arial" panose="020B0604020202020204" pitchFamily="34" charset="0"/>
                <a:ea typeface="MS Mincho"/>
                <a:cs typeface="Times New Roman" panose="02020603050405020304" pitchFamily="18" charset="0"/>
              </a:rPr>
              <a:t>gadael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bethau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dynnu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sylw</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Pa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barod</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ymroi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dasgau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cwblhau</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Pa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dyfalbarhau</a:t>
            </a:r>
            <a:r>
              <a:rPr lang="en-US" sz="2000" dirty="0">
                <a:latin typeface="Arial" panose="020B0604020202020204" pitchFamily="34" charset="0"/>
                <a:ea typeface="MS Mincho"/>
                <a:cs typeface="Times New Roman" panose="02020603050405020304" pitchFamily="18" charset="0"/>
              </a:rPr>
              <a:t> ac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parhau’n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benderfynol</a:t>
            </a:r>
            <a:r>
              <a:rPr lang="en-US" sz="2000" dirty="0">
                <a:latin typeface="Arial" panose="020B0604020202020204" pitchFamily="34" charset="0"/>
                <a:ea typeface="MS Mincho"/>
                <a:cs typeface="Times New Roman" panose="02020603050405020304" pitchFamily="18" charset="0"/>
              </a:rPr>
              <a:t> pan </a:t>
            </a:r>
            <a:r>
              <a:rPr lang="en-US" sz="2000" dirty="0" err="1">
                <a:latin typeface="Arial" panose="020B0604020202020204" pitchFamily="34" charset="0"/>
                <a:ea typeface="MS Mincho"/>
                <a:cs typeface="Times New Roman" panose="02020603050405020304" pitchFamily="18" charset="0"/>
              </a:rPr>
              <a:t>fyddant</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wynebu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anawsterau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neu’n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ceisio</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atebion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eraill</a:t>
            </a:r>
            <a:r>
              <a:rPr lang="en-US" sz="2000" dirty="0">
                <a:latin typeface="Arial" panose="020B0604020202020204" pitchFamily="34" charset="0"/>
                <a:ea typeface="MS Mincho"/>
                <a:cs typeface="Times New Roman" panose="02020603050405020304" pitchFamily="18" charset="0"/>
              </a:rPr>
              <a:t> pan </a:t>
            </a:r>
            <a:r>
              <a:rPr lang="en-US" sz="2000" dirty="0" err="1">
                <a:latin typeface="Arial" panose="020B0604020202020204" pitchFamily="34" charset="0"/>
                <a:ea typeface="MS Mincho"/>
                <a:cs typeface="Times New Roman" panose="02020603050405020304" pitchFamily="18" charset="0"/>
              </a:rPr>
              <a:t>fydd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dull </a:t>
            </a:r>
            <a:r>
              <a:rPr lang="en-US" sz="2000" dirty="0" err="1">
                <a:latin typeface="Arial" panose="020B0604020202020204" pitchFamily="34" charset="0"/>
                <a:ea typeface="MS Mincho"/>
                <a:cs typeface="Times New Roman" panose="02020603050405020304" pitchFamily="18" charset="0"/>
              </a:rPr>
              <a:t>cyntaf</a:t>
            </a:r>
            <a:r>
              <a:rPr lang="en-US" sz="2000" dirty="0">
                <a:latin typeface="Arial" panose="020B0604020202020204" pitchFamily="34" charset="0"/>
                <a:ea typeface="MS Mincho"/>
                <a:cs typeface="Times New Roman" panose="02020603050405020304" pitchFamily="18" charset="0"/>
              </a:rPr>
              <a:t> o </a:t>
            </a:r>
            <a:r>
              <a:rPr lang="en-US" sz="2000" dirty="0" err="1">
                <a:latin typeface="Arial" panose="020B0604020202020204" pitchFamily="34" charset="0"/>
                <a:ea typeface="MS Mincho"/>
                <a:cs typeface="Times New Roman" panose="02020603050405020304" pitchFamily="18" charset="0"/>
              </a:rPr>
              <a:t>ddatrys</a:t>
            </a:r>
            <a:r>
              <a:rPr lang="en-US" sz="2000" dirty="0">
                <a:latin typeface="Arial" panose="020B0604020202020204" pitchFamily="34" charset="0"/>
                <a:ea typeface="MS Mincho"/>
                <a:cs typeface="Times New Roman" panose="02020603050405020304" pitchFamily="18" charset="0"/>
              </a:rPr>
              <a:t> problem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aflwyddiannus</a:t>
            </a:r>
            <a:r>
              <a:rPr lang="en-US" sz="2000" dirty="0">
                <a:latin typeface="Arial" panose="020B0604020202020204" pitchFamily="34" charset="0"/>
                <a:ea typeface="MS Mincho"/>
                <a:cs typeface="Times New Roman" panose="02020603050405020304" pitchFamily="18" charset="0"/>
              </a:rPr>
              <a:t>? </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I </a:t>
            </a:r>
            <a:r>
              <a:rPr lang="en-US" sz="2000" dirty="0" err="1">
                <a:latin typeface="Arial" panose="020B0604020202020204" pitchFamily="34" charset="0"/>
                <a:ea typeface="MS Mincho"/>
                <a:cs typeface="Times New Roman" panose="02020603050405020304" pitchFamily="18" charset="0"/>
              </a:rPr>
              <a:t>ba</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raddau</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barod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ddysgu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ddechrau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gwersi</a:t>
            </a:r>
            <a:r>
              <a:rPr lang="en-US" sz="2000" dirty="0">
                <a:latin typeface="Arial" panose="020B0604020202020204" pitchFamily="34" charset="0"/>
                <a:ea typeface="MS Mincho"/>
                <a:cs typeface="Times New Roman" panose="02020603050405020304" pitchFamily="18" charset="0"/>
              </a:rPr>
              <a:t> ac a </a:t>
            </a:r>
            <a:r>
              <a:rPr lang="en-US" sz="2000" dirty="0" err="1">
                <a:latin typeface="Arial" panose="020B0604020202020204" pitchFamily="34" charset="0"/>
                <a:ea typeface="MS Mincho"/>
                <a:cs typeface="Times New Roman" panose="02020603050405020304" pitchFamily="18" charset="0"/>
              </a:rPr>
              <a:t>ydynt</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symud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hwylus</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rhwng</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gwahanol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wersi</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gweithgareddau</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p:txBody>
      </p:sp>
    </p:spTree>
    <p:extLst>
      <p:ext uri="{BB962C8B-B14F-4D97-AF65-F5344CB8AC3E}">
        <p14:creationId xmlns:p14="http://schemas.microsoft.com/office/powerpoint/2010/main" val="41675048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148349"/>
            <a:ext cx="9144000" cy="6386364"/>
          </a:xfrm>
          <a:prstGeom prst="rect">
            <a:avLst/>
          </a:prstGeom>
        </p:spPr>
        <p:txBody>
          <a:bodyPr wrap="square">
            <a:spAutoFit/>
          </a:bodyPr>
          <a:lstStyle/>
          <a:p>
            <a:pPr marL="342900" lvl="0" indent="-342900">
              <a:spcAft>
                <a:spcPts val="600"/>
              </a:spcAft>
              <a:buFont typeface="Symbol" panose="05050102010706020507" pitchFamily="18" charset="2"/>
              <a:buChar char=""/>
            </a:pPr>
            <a:r>
              <a:rPr lang="en-US" sz="2400" dirty="0">
                <a:latin typeface="Arial" panose="020B0604020202020204" pitchFamily="34" charset="0"/>
                <a:ea typeface="MS Mincho"/>
                <a:cs typeface="Times New Roman" panose="02020603050405020304" pitchFamily="18" charset="0"/>
              </a:rPr>
              <a:t>Pa </a:t>
            </a:r>
            <a:r>
              <a:rPr lang="en-US" sz="2400" dirty="0" err="1">
                <a:latin typeface="Arial" panose="020B0604020202020204" pitchFamily="34" charset="0"/>
                <a:ea typeface="MS Mincho"/>
                <a:cs typeface="Times New Roman" panose="02020603050405020304" pitchFamily="18" charset="0"/>
              </a:rPr>
              <a:t>mor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dda</a:t>
            </a:r>
            <a:r>
              <a:rPr lang="en-US" sz="2400" dirty="0">
                <a:latin typeface="Arial" panose="020B0604020202020204" pitchFamily="34" charset="0"/>
                <a:ea typeface="MS Mincho"/>
                <a:cs typeface="Times New Roman" panose="02020603050405020304" pitchFamily="18" charset="0"/>
              </a:rPr>
              <a:t> y </a:t>
            </a:r>
            <a:r>
              <a:rPr lang="en-US" sz="2400" dirty="0" err="1">
                <a:latin typeface="Arial" panose="020B0604020202020204" pitchFamily="34" charset="0"/>
                <a:ea typeface="MS Mincho"/>
                <a:cs typeface="Times New Roman" panose="02020603050405020304" pitchFamily="18" charset="0"/>
              </a:rPr>
              <a:t>mae</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disgyblion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gallu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gweithio</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mewn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amrywiaeth</a:t>
            </a:r>
            <a:r>
              <a:rPr lang="en-US" sz="2400" dirty="0">
                <a:latin typeface="Arial" panose="020B0604020202020204" pitchFamily="34" charset="0"/>
                <a:ea typeface="MS Mincho"/>
                <a:cs typeface="Times New Roman" panose="02020603050405020304" pitchFamily="18" charset="0"/>
              </a:rPr>
              <a:t> o </a:t>
            </a:r>
            <a:r>
              <a:rPr lang="en-US" sz="2400" dirty="0" err="1">
                <a:latin typeface="Arial" panose="020B0604020202020204" pitchFamily="34" charset="0"/>
                <a:ea typeface="MS Mincho"/>
                <a:cs typeface="Times New Roman" panose="02020603050405020304" pitchFamily="18" charset="0"/>
              </a:rPr>
              <a:t>ffyrdd</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enghraifft</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annibynnol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mewn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grwpiau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bychain</a:t>
            </a:r>
            <a:r>
              <a:rPr lang="en-US" sz="2400" dirty="0">
                <a:latin typeface="Arial" panose="020B0604020202020204" pitchFamily="34" charset="0"/>
                <a:ea typeface="MS Mincho"/>
                <a:cs typeface="Times New Roman" panose="02020603050405020304" pitchFamily="18" charset="0"/>
              </a:rPr>
              <a:t> ac </a:t>
            </a:r>
            <a:r>
              <a:rPr lang="en-US" sz="2400" dirty="0" err="1">
                <a:latin typeface="Arial" panose="020B0604020202020204" pitchFamily="34" charset="0"/>
                <a:ea typeface="MS Mincho"/>
                <a:cs typeface="Times New Roman" panose="02020603050405020304" pitchFamily="18" charset="0"/>
              </a:rPr>
              <a:t>mewn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dosbarthiadau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cyfan</a:t>
            </a:r>
            <a:r>
              <a:rPr lang="en-US" sz="2400" dirty="0">
                <a:latin typeface="Arial" panose="020B0604020202020204" pitchFamily="34" charset="0"/>
                <a:ea typeface="MS Mincho"/>
                <a:cs typeface="Times New Roman" panose="02020603050405020304" pitchFamily="18" charset="0"/>
              </a:rPr>
              <a:t>? </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600"/>
              </a:spcAft>
              <a:buFont typeface="Symbol" panose="05050102010706020507" pitchFamily="18" charset="2"/>
              <a:buChar char=""/>
            </a:pPr>
            <a:r>
              <a:rPr lang="en-US" sz="2400" dirty="0">
                <a:latin typeface="Arial" panose="020B0604020202020204" pitchFamily="34" charset="0"/>
                <a:ea typeface="MS Mincho"/>
                <a:cs typeface="Times New Roman" panose="02020603050405020304" pitchFamily="18" charset="0"/>
              </a:rPr>
              <a:t>Pa </a:t>
            </a:r>
            <a:r>
              <a:rPr lang="en-US" sz="2400" dirty="0" err="1">
                <a:latin typeface="Arial" panose="020B0604020202020204" pitchFamily="34" charset="0"/>
                <a:ea typeface="MS Mincho"/>
                <a:cs typeface="Times New Roman" panose="02020603050405020304" pitchFamily="18" charset="0"/>
              </a:rPr>
              <a:t>mor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dda</a:t>
            </a:r>
            <a:r>
              <a:rPr lang="en-US" sz="2400" dirty="0">
                <a:latin typeface="Arial" panose="020B0604020202020204" pitchFamily="34" charset="0"/>
                <a:ea typeface="MS Mincho"/>
                <a:cs typeface="Times New Roman" panose="02020603050405020304" pitchFamily="18" charset="0"/>
              </a:rPr>
              <a:t> y </a:t>
            </a:r>
            <a:r>
              <a:rPr lang="en-US" sz="2400" dirty="0" err="1">
                <a:latin typeface="Arial" panose="020B0604020202020204" pitchFamily="34" charset="0"/>
                <a:ea typeface="MS Mincho"/>
                <a:cs typeface="Times New Roman" panose="02020603050405020304" pitchFamily="18" charset="0"/>
              </a:rPr>
              <a:t>mae</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disgyblion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dangos</a:t>
            </a:r>
            <a:r>
              <a:rPr lang="en-US" sz="2400" dirty="0">
                <a:latin typeface="Arial" panose="020B0604020202020204" pitchFamily="34" charset="0"/>
                <a:ea typeface="MS Mincho"/>
                <a:cs typeface="Times New Roman" panose="02020603050405020304" pitchFamily="18" charset="0"/>
              </a:rPr>
              <a:t> parch </a:t>
            </a:r>
            <a:r>
              <a:rPr lang="en-US" sz="2400" dirty="0" err="1">
                <a:latin typeface="Arial" panose="020B0604020202020204" pitchFamily="34" charset="0"/>
                <a:ea typeface="MS Mincho"/>
                <a:cs typeface="Times New Roman" panose="02020603050405020304" pitchFamily="18" charset="0"/>
              </a:rPr>
              <a:t>tuag</a:t>
            </a:r>
            <a:r>
              <a:rPr lang="en-US" sz="2400" dirty="0">
                <a:latin typeface="Arial" panose="020B0604020202020204" pitchFamily="34" charset="0"/>
                <a:ea typeface="MS Mincho"/>
                <a:cs typeface="Times New Roman" panose="02020603050405020304" pitchFamily="18" charset="0"/>
              </a:rPr>
              <a:t> at </a:t>
            </a:r>
            <a:r>
              <a:rPr lang="en-US" sz="2400" dirty="0" err="1">
                <a:latin typeface="Arial" panose="020B0604020202020204" pitchFamily="34" charset="0"/>
                <a:ea typeface="MS Mincho"/>
                <a:cs typeface="Times New Roman" panose="02020603050405020304" pitchFamily="18" charset="0"/>
              </a:rPr>
              <a:t>gyfraniadau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pobl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eraill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enghraifft</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trwy</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ganiatáu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i</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bobl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eraill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siarad</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neu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fod</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bwyllog</a:t>
            </a:r>
            <a:r>
              <a:rPr lang="en-US" sz="2400" dirty="0">
                <a:latin typeface="Arial" panose="020B0604020202020204" pitchFamily="34" charset="0"/>
                <a:ea typeface="MS Mincho"/>
                <a:cs typeface="Times New Roman" panose="02020603050405020304" pitchFamily="18" charset="0"/>
              </a:rPr>
              <a:t> pan </a:t>
            </a:r>
            <a:r>
              <a:rPr lang="en-US" sz="2400" dirty="0" err="1">
                <a:latin typeface="Arial" panose="020B0604020202020204" pitchFamily="34" charset="0"/>
                <a:ea typeface="MS Mincho"/>
                <a:cs typeface="Times New Roman" panose="02020603050405020304" pitchFamily="18" charset="0"/>
              </a:rPr>
              <a:t>fydd</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pobl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eraill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anghytuno</a:t>
            </a:r>
            <a:r>
              <a:rPr lang="en-US" sz="2400" dirty="0">
                <a:latin typeface="Arial" panose="020B0604020202020204" pitchFamily="34" charset="0"/>
                <a:ea typeface="MS Mincho"/>
                <a:cs typeface="Times New Roman" panose="02020603050405020304" pitchFamily="18" charset="0"/>
              </a:rPr>
              <a:t> â </a:t>
            </a:r>
            <a:r>
              <a:rPr lang="en-US" sz="2400" dirty="0" err="1">
                <a:latin typeface="Arial" panose="020B0604020202020204" pitchFamily="34" charset="0"/>
                <a:ea typeface="MS Mincho"/>
                <a:cs typeface="Times New Roman" panose="02020603050405020304" pitchFamily="18" charset="0"/>
              </a:rPr>
              <a:t>nhw</a:t>
            </a:r>
            <a:r>
              <a:rPr lang="en-US" sz="2400" dirty="0">
                <a:latin typeface="Arial" panose="020B0604020202020204" pitchFamily="34" charset="0"/>
                <a:ea typeface="MS Mincho"/>
                <a:cs typeface="Times New Roman" panose="02020603050405020304" pitchFamily="18" charset="0"/>
              </a:rPr>
              <a:t>? </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600"/>
              </a:spcAft>
              <a:buFont typeface="Symbol" panose="05050102010706020507" pitchFamily="18" charset="2"/>
              <a:buChar char=""/>
            </a:pPr>
            <a:r>
              <a:rPr lang="en-US" sz="2400" dirty="0">
                <a:latin typeface="Arial" panose="020B0604020202020204" pitchFamily="34" charset="0"/>
                <a:ea typeface="MS Mincho"/>
                <a:cs typeface="Times New Roman" panose="02020603050405020304" pitchFamily="18" charset="0"/>
              </a:rPr>
              <a:t>I </a:t>
            </a:r>
            <a:r>
              <a:rPr lang="en-US" sz="2400" dirty="0" err="1">
                <a:latin typeface="Arial" panose="020B0604020202020204" pitchFamily="34" charset="0"/>
                <a:ea typeface="MS Mincho"/>
                <a:cs typeface="Times New Roman" panose="02020603050405020304" pitchFamily="18" charset="0"/>
              </a:rPr>
              <a:t>ba</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raddau</a:t>
            </a:r>
            <a:r>
              <a:rPr lang="en-US" sz="2400" dirty="0">
                <a:latin typeface="Arial" panose="020B0604020202020204" pitchFamily="34" charset="0"/>
                <a:ea typeface="MS Mincho"/>
                <a:cs typeface="Times New Roman" panose="02020603050405020304" pitchFamily="18" charset="0"/>
              </a:rPr>
              <a:t> y </a:t>
            </a:r>
            <a:r>
              <a:rPr lang="en-US" sz="2400" dirty="0" err="1">
                <a:latin typeface="Arial" panose="020B0604020202020204" pitchFamily="34" charset="0"/>
                <a:ea typeface="MS Mincho"/>
                <a:cs typeface="Times New Roman" panose="02020603050405020304" pitchFamily="18" charset="0"/>
              </a:rPr>
              <a:t>mae</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disgyblion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ymddwyn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dda</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mewn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gwersi</a:t>
            </a:r>
            <a:r>
              <a:rPr lang="en-US" sz="2400" dirty="0">
                <a:latin typeface="Arial" panose="020B0604020202020204" pitchFamily="34" charset="0"/>
                <a:ea typeface="MS Mincho"/>
                <a:cs typeface="Times New Roman" panose="02020603050405020304" pitchFamily="18" charset="0"/>
              </a:rPr>
              <a:t> ac o </a:t>
            </a:r>
            <a:r>
              <a:rPr lang="en-US" sz="2400" dirty="0" err="1">
                <a:latin typeface="Arial" panose="020B0604020202020204" pitchFamily="34" charset="0"/>
                <a:ea typeface="MS Mincho"/>
                <a:cs typeface="Times New Roman" panose="02020603050405020304" pitchFamily="18" charset="0"/>
              </a:rPr>
              <a:t>gwmpas</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ysgol</a:t>
            </a:r>
            <a:r>
              <a:rPr lang="en-US" sz="2400" dirty="0">
                <a:latin typeface="Arial" panose="020B0604020202020204" pitchFamily="34" charset="0"/>
                <a:ea typeface="MS Mincho"/>
                <a:cs typeface="Times New Roman" panose="02020603050405020304" pitchFamily="18" charset="0"/>
              </a:rPr>
              <a:t>?</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600"/>
              </a:spcAft>
              <a:buFont typeface="Symbol" panose="05050102010706020507" pitchFamily="18" charset="2"/>
              <a:buChar char=""/>
            </a:pPr>
            <a:r>
              <a:rPr lang="en-US" sz="2400" dirty="0">
                <a:latin typeface="Arial" panose="020B0604020202020204" pitchFamily="34" charset="0"/>
                <a:ea typeface="MS Mincho"/>
                <a:cs typeface="Times New Roman" panose="02020603050405020304" pitchFamily="18" charset="0"/>
              </a:rPr>
              <a:t>Pa </a:t>
            </a:r>
            <a:r>
              <a:rPr lang="en-US" sz="2400" dirty="0" err="1">
                <a:latin typeface="Arial" panose="020B0604020202020204" pitchFamily="34" charset="0"/>
                <a:ea typeface="MS Mincho"/>
                <a:cs typeface="Times New Roman" panose="02020603050405020304" pitchFamily="18" charset="0"/>
              </a:rPr>
              <a:t>mor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dda</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mae</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disgyblion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symud</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rhwng</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gweithgareddau</a:t>
            </a:r>
            <a:r>
              <a:rPr lang="en-US" sz="2400" dirty="0">
                <a:latin typeface="Arial" panose="020B0604020202020204" pitchFamily="34" charset="0"/>
                <a:ea typeface="MS Mincho"/>
                <a:cs typeface="Times New Roman" panose="02020603050405020304" pitchFamily="18" charset="0"/>
              </a:rPr>
              <a:t> a </a:t>
            </a:r>
            <a:r>
              <a:rPr lang="en-US" sz="2400" dirty="0" err="1">
                <a:latin typeface="Arial" panose="020B0604020202020204" pitchFamily="34" charset="0"/>
                <a:ea typeface="MS Mincho"/>
                <a:cs typeface="Times New Roman" panose="02020603050405020304" pitchFamily="18" charset="0"/>
              </a:rPr>
              <a:t>dosbarthiadau</a:t>
            </a:r>
            <a:r>
              <a:rPr lang="en-US" sz="2400" dirty="0">
                <a:latin typeface="Arial" panose="020B0604020202020204" pitchFamily="34" charset="0"/>
                <a:ea typeface="MS Mincho"/>
                <a:cs typeface="Times New Roman" panose="02020603050405020304" pitchFamily="18" charset="0"/>
              </a:rPr>
              <a:t> a </a:t>
            </a:r>
            <a:r>
              <a:rPr lang="en-US" sz="2400" dirty="0" err="1">
                <a:latin typeface="Arial" panose="020B0604020202020204" pitchFamily="34" charset="0"/>
                <a:ea typeface="MS Mincho"/>
                <a:cs typeface="Times New Roman" panose="02020603050405020304" pitchFamily="18" charset="0"/>
              </a:rPr>
              <a:t>pha</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mor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dda</a:t>
            </a:r>
            <a:r>
              <a:rPr lang="en-US" sz="2400" dirty="0">
                <a:latin typeface="Arial" panose="020B0604020202020204" pitchFamily="34" charset="0"/>
                <a:ea typeface="MS Mincho"/>
                <a:cs typeface="Times New Roman" panose="02020603050405020304" pitchFamily="18" charset="0"/>
              </a:rPr>
              <a:t> y </a:t>
            </a:r>
            <a:r>
              <a:rPr lang="en-US" sz="2400" dirty="0" err="1">
                <a:latin typeface="Arial" panose="020B0604020202020204" pitchFamily="34" charset="0"/>
                <a:ea typeface="MS Mincho"/>
                <a:cs typeface="Times New Roman" panose="02020603050405020304" pitchFamily="18" charset="0"/>
              </a:rPr>
              <a:t>maent</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ymddwyn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ystod</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gweithgareddau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fel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gwasanaethau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ysgol</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gyfan</a:t>
            </a:r>
            <a:r>
              <a:rPr lang="en-US" sz="2400" dirty="0">
                <a:latin typeface="Arial" panose="020B0604020202020204" pitchFamily="34" charset="0"/>
                <a:ea typeface="MS Mincho"/>
                <a:cs typeface="Times New Roman" panose="02020603050405020304" pitchFamily="18" charset="0"/>
              </a:rPr>
              <a:t>?</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600"/>
              </a:spcAft>
              <a:buFont typeface="Symbol" panose="05050102010706020507" pitchFamily="18" charset="2"/>
              <a:buChar char=""/>
            </a:pPr>
            <a:r>
              <a:rPr lang="en-US" sz="2400" dirty="0">
                <a:latin typeface="Arial" panose="020B0604020202020204" pitchFamily="34" charset="0"/>
                <a:ea typeface="MS Mincho"/>
                <a:cs typeface="Times New Roman" panose="02020603050405020304" pitchFamily="18" charset="0"/>
              </a:rPr>
              <a:t> A </a:t>
            </a:r>
            <a:r>
              <a:rPr lang="en-US" sz="2400" dirty="0" err="1">
                <a:latin typeface="Arial" panose="020B0604020202020204" pitchFamily="34" charset="0"/>
                <a:ea typeface="MS Mincho"/>
                <a:cs typeface="Times New Roman" panose="02020603050405020304" pitchFamily="18" charset="0"/>
              </a:rPr>
              <a:t>yw</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disgyblion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ystyriol</a:t>
            </a:r>
            <a:r>
              <a:rPr lang="en-US" sz="2400" dirty="0">
                <a:latin typeface="Arial" panose="020B0604020202020204" pitchFamily="34" charset="0"/>
                <a:ea typeface="MS Mincho"/>
                <a:cs typeface="Times New Roman" panose="02020603050405020304" pitchFamily="18" charset="0"/>
              </a:rPr>
              <a:t> ac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uniaethu</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â’i</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gilydd</a:t>
            </a:r>
            <a:r>
              <a:rPr lang="en-US" sz="2400" dirty="0">
                <a:latin typeface="Arial" panose="020B0604020202020204" pitchFamily="34" charset="0"/>
                <a:ea typeface="MS Mincho"/>
                <a:cs typeface="Times New Roman" panose="02020603050405020304" pitchFamily="18" charset="0"/>
              </a:rPr>
              <a:t> ac </a:t>
            </a:r>
            <a:r>
              <a:rPr lang="en-US" sz="2400" dirty="0" err="1">
                <a:latin typeface="Arial" panose="020B0604020202020204" pitchFamily="34" charset="0"/>
                <a:ea typeface="MS Mincho"/>
                <a:cs typeface="Times New Roman" panose="02020603050405020304" pitchFamily="18" charset="0"/>
              </a:rPr>
              <a:t>oedolion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dda</a:t>
            </a:r>
            <a:r>
              <a:rPr lang="en-US" sz="2400" dirty="0">
                <a:latin typeface="Arial" panose="020B0604020202020204" pitchFamily="34" charset="0"/>
                <a:ea typeface="MS Mincho"/>
                <a:cs typeface="Times New Roman" panose="02020603050405020304" pitchFamily="18" charset="0"/>
              </a:rPr>
              <a:t>?</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600"/>
              </a:spcAft>
              <a:buFont typeface="Symbol" panose="05050102010706020507" pitchFamily="18" charset="2"/>
              <a:buChar char=""/>
            </a:pPr>
            <a:r>
              <a:rPr lang="en-US" sz="2400" dirty="0">
                <a:latin typeface="Arial" panose="020B0604020202020204" pitchFamily="34" charset="0"/>
                <a:ea typeface="MS Mincho"/>
                <a:cs typeface="Times New Roman" panose="02020603050405020304" pitchFamily="18" charset="0"/>
              </a:rPr>
              <a:t> Pa </a:t>
            </a:r>
            <a:r>
              <a:rPr lang="en-US" sz="2400" dirty="0" err="1">
                <a:latin typeface="Arial" panose="020B0604020202020204" pitchFamily="34" charset="0"/>
                <a:ea typeface="MS Mincho"/>
                <a:cs typeface="Times New Roman" panose="02020603050405020304" pitchFamily="18" charset="0"/>
              </a:rPr>
              <a:t>mor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dda</a:t>
            </a:r>
            <a:r>
              <a:rPr lang="en-US" sz="2400" dirty="0">
                <a:latin typeface="Arial" panose="020B0604020202020204" pitchFamily="34" charset="0"/>
                <a:ea typeface="MS Mincho"/>
                <a:cs typeface="Times New Roman" panose="02020603050405020304" pitchFamily="18" charset="0"/>
              </a:rPr>
              <a:t> y </a:t>
            </a:r>
            <a:r>
              <a:rPr lang="en-US" sz="2400" dirty="0" err="1">
                <a:latin typeface="Arial" panose="020B0604020202020204" pitchFamily="34" charset="0"/>
                <a:ea typeface="MS Mincho"/>
                <a:cs typeface="Times New Roman" panose="02020603050405020304" pitchFamily="18" charset="0"/>
              </a:rPr>
              <a:t>mae</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disgyblion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ymddwyn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yn</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ystod</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amser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cinio</a:t>
            </a:r>
            <a:r>
              <a:rPr lang="en-US" sz="2400" dirty="0">
                <a:latin typeface="Arial" panose="020B0604020202020204" pitchFamily="34" charset="0"/>
                <a:ea typeface="MS Mincho"/>
                <a:cs typeface="Times New Roman" panose="02020603050405020304" pitchFamily="18" charset="0"/>
              </a:rPr>
              <a:t> ac </a:t>
            </a:r>
            <a:r>
              <a:rPr lang="en-US" sz="2400" dirty="0" err="1">
                <a:latin typeface="Arial" panose="020B0604020202020204" pitchFamily="34" charset="0"/>
                <a:ea typeface="MS Mincho"/>
                <a:cs typeface="Times New Roman" panose="02020603050405020304" pitchFamily="18" charset="0"/>
              </a:rPr>
              <a:t>amser</a:t>
            </a:r>
            <a:r>
              <a:rPr lang="en-US" sz="2400" dirty="0">
                <a:latin typeface="Arial" panose="020B0604020202020204" pitchFamily="34" charset="0"/>
                <a:ea typeface="MS Mincho"/>
                <a:cs typeface="Times New Roman" panose="02020603050405020304" pitchFamily="18" charset="0"/>
              </a:rPr>
              <a:t> </a:t>
            </a:r>
            <a:r>
              <a:rPr lang="en-US" sz="2400" dirty="0" err="1">
                <a:latin typeface="Arial" panose="020B0604020202020204" pitchFamily="34" charset="0"/>
                <a:ea typeface="MS Mincho"/>
                <a:cs typeface="Times New Roman" panose="02020603050405020304" pitchFamily="18" charset="0"/>
              </a:rPr>
              <a:t>chwarae</a:t>
            </a:r>
            <a:r>
              <a:rPr lang="en-US" sz="2400" dirty="0">
                <a:latin typeface="Arial" panose="020B0604020202020204" pitchFamily="34" charset="0"/>
                <a:ea typeface="MS Mincho"/>
                <a:cs typeface="Times New Roman" panose="02020603050405020304" pitchFamily="18" charset="0"/>
              </a:rPr>
              <a:t>?</a:t>
            </a:r>
            <a:endParaRPr lang="en-GB" sz="2400" dirty="0">
              <a:latin typeface="Cambria" panose="02040503050406030204" pitchFamily="18" charset="0"/>
              <a:ea typeface="MS Mincho"/>
              <a:cs typeface="Times New Roman" panose="02020603050405020304" pitchFamily="18" charset="0"/>
            </a:endParaRPr>
          </a:p>
        </p:txBody>
      </p:sp>
    </p:spTree>
    <p:extLst>
      <p:ext uri="{BB962C8B-B14F-4D97-AF65-F5344CB8AC3E}">
        <p14:creationId xmlns:p14="http://schemas.microsoft.com/office/powerpoint/2010/main" val="18006262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 name="Rectangle 2"/>
          <p:cNvSpPr/>
          <p:nvPr/>
        </p:nvSpPr>
        <p:spPr>
          <a:xfrm>
            <a:off x="2324636" y="2024010"/>
            <a:ext cx="4572000" cy="2800767"/>
          </a:xfrm>
          <a:prstGeom prst="rect">
            <a:avLst/>
          </a:prstGeom>
        </p:spPr>
        <p:txBody>
          <a:bodyPr>
            <a:spAutoFit/>
          </a:bodyPr>
          <a:lstStyle/>
          <a:p>
            <a:pPr algn="ctr"/>
            <a:r>
              <a:rPr lang="cy-GB" sz="4400" b="1" dirty="0">
                <a:latin typeface="Arial" panose="020B0604020202020204" pitchFamily="34" charset="0"/>
                <a:ea typeface="MS Mincho"/>
              </a:rPr>
              <a:t>Maes arolygu 3: Addysgu a phrofiadau dysgu</a:t>
            </a:r>
            <a:endParaRPr lang="en-GB" sz="4400" dirty="0"/>
          </a:p>
        </p:txBody>
      </p:sp>
    </p:spTree>
    <p:extLst>
      <p:ext uri="{BB962C8B-B14F-4D97-AF65-F5344CB8AC3E}">
        <p14:creationId xmlns:p14="http://schemas.microsoft.com/office/powerpoint/2010/main" val="38602681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0"/>
            <a:ext cx="9272789" cy="6894195"/>
          </a:xfrm>
          <a:prstGeom prst="rect">
            <a:avLst/>
          </a:prstGeom>
        </p:spPr>
        <p:txBody>
          <a:bodyPr wrap="square">
            <a:spAutoFit/>
          </a:bodyPr>
          <a:lstStyle/>
          <a:p>
            <a:pPr algn="ctr">
              <a:spcAft>
                <a:spcPts val="1200"/>
              </a:spcAft>
            </a:pPr>
            <a:r>
              <a:rPr lang="en-US" sz="2400" b="1" dirty="0">
                <a:latin typeface="Arial" panose="020B0604020202020204" pitchFamily="34" charset="0"/>
                <a:ea typeface="MS Mincho"/>
                <a:cs typeface="Times New Roman" panose="02020603050405020304" pitchFamily="18" charset="0"/>
              </a:rPr>
              <a:t>3.1 </a:t>
            </a:r>
            <a:r>
              <a:rPr lang="en-US" sz="2400" b="1" dirty="0" err="1">
                <a:latin typeface="Arial" panose="020B0604020202020204" pitchFamily="34" charset="0"/>
                <a:ea typeface="MS Mincho"/>
                <a:cs typeface="Times New Roman" panose="02020603050405020304" pitchFamily="18" charset="0"/>
              </a:rPr>
              <a:t>Ansawdd</a:t>
            </a:r>
            <a:r>
              <a:rPr lang="en-US" sz="2400" b="1" dirty="0">
                <a:latin typeface="Arial" panose="020B0604020202020204" pitchFamily="34" charset="0"/>
                <a:ea typeface="MS Mincho"/>
                <a:cs typeface="Times New Roman" panose="02020603050405020304" pitchFamily="18" charset="0"/>
              </a:rPr>
              <a:t> </a:t>
            </a:r>
            <a:r>
              <a:rPr lang="en-US" sz="2400" b="1" dirty="0" err="1">
                <a:latin typeface="Arial" panose="020B0604020202020204" pitchFamily="34" charset="0"/>
                <a:ea typeface="MS Mincho"/>
                <a:cs typeface="Times New Roman" panose="02020603050405020304" pitchFamily="18" charset="0"/>
              </a:rPr>
              <a:t>yr</a:t>
            </a:r>
            <a:r>
              <a:rPr lang="en-US" sz="2400" b="1" dirty="0">
                <a:latin typeface="Arial" panose="020B0604020202020204" pitchFamily="34" charset="0"/>
                <a:ea typeface="MS Mincho"/>
                <a:cs typeface="Times New Roman" panose="02020603050405020304" pitchFamily="18" charset="0"/>
              </a:rPr>
              <a:t> </a:t>
            </a:r>
            <a:r>
              <a:rPr lang="en-US" sz="2400" b="1" dirty="0" err="1">
                <a:latin typeface="Arial" panose="020B0604020202020204" pitchFamily="34" charset="0"/>
                <a:ea typeface="MS Mincho"/>
                <a:cs typeface="Times New Roman" panose="02020603050405020304" pitchFamily="18" charset="0"/>
              </a:rPr>
              <a:t>addysgu</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A </a:t>
            </a:r>
            <a:r>
              <a:rPr lang="en-US" sz="2000" dirty="0" err="1">
                <a:latin typeface="Arial" panose="020B0604020202020204" pitchFamily="34" charset="0"/>
                <a:ea typeface="MS Mincho"/>
                <a:cs typeface="Times New Roman" panose="02020603050405020304" pitchFamily="18" charset="0"/>
              </a:rPr>
              <a:t>yw’r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addysgu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llwyddo</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ennyn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diddordeb</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pa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addysgu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datblygu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datblygu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medrau,eu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gwybodaeth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dealltwriaeth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lefel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briodol</a:t>
            </a:r>
            <a:r>
              <a:rPr lang="en-US" sz="2000" dirty="0">
                <a:latin typeface="Arial" panose="020B0604020202020204" pitchFamily="34" charset="0"/>
                <a:ea typeface="MS Mincho"/>
                <a:cs typeface="Times New Roman" panose="02020603050405020304" pitchFamily="18" charset="0"/>
              </a:rPr>
              <a:t> o </a:t>
            </a:r>
            <a:r>
              <a:rPr lang="en-US" sz="2000" dirty="0" err="1">
                <a:latin typeface="Arial" panose="020B0604020202020204" pitchFamily="34" charset="0"/>
                <a:ea typeface="MS Mincho"/>
                <a:cs typeface="Times New Roman" panose="02020603050405020304" pitchFamily="18" charset="0"/>
              </a:rPr>
              <a:t>uchel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wrth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iddynt</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symud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ymlaen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drwy’r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ysgol</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I </a:t>
            </a:r>
            <a:r>
              <a:rPr lang="en-US" sz="2000" dirty="0" err="1">
                <a:latin typeface="Arial" panose="020B0604020202020204" pitchFamily="34" charset="0"/>
                <a:ea typeface="MS Mincho"/>
                <a:cs typeface="Times New Roman" panose="02020603050405020304" pitchFamily="18" charset="0"/>
              </a:rPr>
              <a:t>ba</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raddau</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gan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athrawon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ddisgwyliadau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uchel</a:t>
            </a:r>
            <a:r>
              <a:rPr lang="en-US" sz="2000" dirty="0">
                <a:latin typeface="Arial" panose="020B0604020202020204" pitchFamily="34" charset="0"/>
                <a:ea typeface="MS Mincho"/>
                <a:cs typeface="Times New Roman" panose="02020603050405020304" pitchFamily="18" charset="0"/>
              </a:rPr>
              <a:t> o bob </a:t>
            </a:r>
            <a:r>
              <a:rPr lang="en-US" sz="2000" dirty="0" err="1">
                <a:latin typeface="Arial" panose="020B0604020202020204" pitchFamily="34" charset="0"/>
                <a:ea typeface="MS Mincho"/>
                <a:cs typeface="Times New Roman" panose="02020603050405020304" pitchFamily="18" charset="0"/>
              </a:rPr>
              <a:t>disgybl</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err="1">
                <a:latin typeface="Arial" panose="020B0604020202020204" pitchFamily="34" charset="0"/>
                <a:ea typeface="MS Mincho"/>
                <a:cs typeface="Times New Roman" panose="02020603050405020304" pitchFamily="18" charset="0"/>
              </a:rPr>
              <a:t>Ansawdd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cynllunio</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tymor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byr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tymor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canol</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thymor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hir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athrawon</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Pa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cynllunio’n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elwa</a:t>
            </a:r>
            <a:r>
              <a:rPr lang="en-US" sz="2000" dirty="0">
                <a:latin typeface="Arial" panose="020B0604020202020204" pitchFamily="34" charset="0"/>
                <a:ea typeface="MS Mincho"/>
                <a:cs typeface="Times New Roman" panose="02020603050405020304" pitchFamily="18" charset="0"/>
              </a:rPr>
              <a:t> o </a:t>
            </a:r>
            <a:r>
              <a:rPr lang="en-US" sz="2000" dirty="0" err="1">
                <a:latin typeface="Arial" panose="020B0604020202020204" pitchFamily="34" charset="0"/>
                <a:ea typeface="MS Mincho"/>
                <a:cs typeface="Times New Roman" panose="02020603050405020304" pitchFamily="18" charset="0"/>
              </a:rPr>
              <a:t>gael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cynlluniau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gwaith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pwrpasol</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Y </a:t>
            </a:r>
            <a:r>
              <a:rPr lang="en-US" sz="2000" dirty="0" err="1">
                <a:latin typeface="Arial" panose="020B0604020202020204" pitchFamily="34" charset="0"/>
                <a:ea typeface="MS Mincho"/>
                <a:cs typeface="Times New Roman" panose="02020603050405020304" pitchFamily="18" charset="0"/>
              </a:rPr>
              <a:t>graddau</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gan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athrawon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amcanion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clir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gyfer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dysgu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Y </a:t>
            </a:r>
            <a:r>
              <a:rPr lang="en-US" sz="2000" dirty="0" err="1">
                <a:latin typeface="Arial" panose="020B0604020202020204" pitchFamily="34" charset="0"/>
                <a:ea typeface="MS Mincho"/>
                <a:cs typeface="Times New Roman" panose="02020603050405020304" pitchFamily="18" charset="0"/>
              </a:rPr>
              <a:t>graddau</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maent</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defnyddio</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amrywiaeth</a:t>
            </a:r>
            <a:r>
              <a:rPr lang="en-US" sz="2000" dirty="0">
                <a:latin typeface="Arial" panose="020B0604020202020204" pitchFamily="34" charset="0"/>
                <a:ea typeface="MS Mincho"/>
                <a:cs typeface="Times New Roman" panose="02020603050405020304" pitchFamily="18" charset="0"/>
              </a:rPr>
              <a:t> o </a:t>
            </a:r>
            <a:r>
              <a:rPr lang="en-US" sz="2000" dirty="0" err="1">
                <a:latin typeface="Arial" panose="020B0604020202020204" pitchFamily="34" charset="0"/>
                <a:ea typeface="MS Mincho"/>
                <a:cs typeface="Times New Roman" panose="02020603050405020304" pitchFamily="18" charset="0"/>
              </a:rPr>
              <a:t>ddulliau</a:t>
            </a:r>
            <a:r>
              <a:rPr lang="en-US" sz="2000" dirty="0">
                <a:latin typeface="Arial" panose="020B0604020202020204" pitchFamily="34" charset="0"/>
                <a:ea typeface="MS Mincho"/>
                <a:cs typeface="Times New Roman" panose="02020603050405020304" pitchFamily="18" charset="0"/>
              </a:rPr>
              <a:t> ac </a:t>
            </a:r>
            <a:r>
              <a:rPr lang="en-US" sz="2000" dirty="0" err="1">
                <a:latin typeface="Arial" panose="020B0604020202020204" pitchFamily="34" charset="0"/>
                <a:ea typeface="MS Mincho"/>
                <a:cs typeface="Times New Roman" panose="02020603050405020304" pitchFamily="18" charset="0"/>
              </a:rPr>
              <a:t>adnoddau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ennyn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diddordeb</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herio</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pob</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grŵp</a:t>
            </a:r>
            <a:r>
              <a:rPr lang="en-US" sz="2000" dirty="0">
                <a:latin typeface="Arial" panose="020B0604020202020204" pitchFamily="34" charset="0"/>
                <a:ea typeface="MS Mincho"/>
                <a:cs typeface="Times New Roman" panose="02020603050405020304" pitchFamily="18" charset="0"/>
              </a:rPr>
              <a:t> o </a:t>
            </a:r>
            <a:r>
              <a:rPr lang="en-US" sz="2000" dirty="0" err="1">
                <a:latin typeface="Arial" panose="020B0604020202020204" pitchFamily="34" charset="0"/>
                <a:ea typeface="MS Mincho"/>
                <a:cs typeface="Times New Roman" panose="02020603050405020304" pitchFamily="18" charset="0"/>
              </a:rPr>
              <a:t>ddisgyblion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gan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gynnwys</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rheiny</a:t>
            </a:r>
            <a:r>
              <a:rPr lang="en-US" sz="2000" dirty="0">
                <a:latin typeface="Arial" panose="020B0604020202020204" pitchFamily="34" charset="0"/>
                <a:ea typeface="MS Mincho"/>
                <a:cs typeface="Times New Roman" panose="02020603050405020304" pitchFamily="18" charset="0"/>
              </a:rPr>
              <a:t> ag </a:t>
            </a:r>
            <a:r>
              <a:rPr lang="en-US" sz="2000" dirty="0" err="1">
                <a:latin typeface="Arial" panose="020B0604020202020204" pitchFamily="34" charset="0"/>
                <a:ea typeface="MS Mincho"/>
                <a:cs typeface="Times New Roman" panose="02020603050405020304" pitchFamily="18" charset="0"/>
              </a:rPr>
              <a:t>anghenion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dysgu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ychwanegol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gyflawni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cystal</a:t>
            </a:r>
            <a:r>
              <a:rPr lang="en-US" sz="2000" dirty="0">
                <a:latin typeface="Arial" panose="020B0604020202020204" pitchFamily="34" charset="0"/>
                <a:ea typeface="MS Mincho"/>
                <a:cs typeface="Times New Roman" panose="02020603050405020304" pitchFamily="18" charset="0"/>
              </a:rPr>
              <a:t> ag y gallant.</a:t>
            </a: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I </a:t>
            </a:r>
            <a:r>
              <a:rPr lang="en-US" sz="2000" dirty="0" err="1">
                <a:latin typeface="Arial" panose="020B0604020202020204" pitchFamily="34" charset="0"/>
                <a:ea typeface="MS Mincho"/>
                <a:cs typeface="Times New Roman" panose="02020603050405020304" pitchFamily="18" charset="0"/>
              </a:rPr>
              <a:t>ba</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raddau</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maent</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gwneud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dosbarthiadau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lleoedd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ysgogol</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difyr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lle</a:t>
            </a:r>
            <a:r>
              <a:rPr lang="en-US" sz="2000" dirty="0">
                <a:latin typeface="Arial" panose="020B0604020202020204" pitchFamily="34" charset="0"/>
                <a:ea typeface="MS Mincho"/>
                <a:cs typeface="Times New Roman" panose="02020603050405020304" pitchFamily="18" charset="0"/>
              </a:rPr>
              <a:t> gall </a:t>
            </a:r>
            <a:r>
              <a:rPr lang="en-US" sz="2000" dirty="0" err="1">
                <a:latin typeface="Arial" panose="020B0604020202020204" pitchFamily="34" charset="0"/>
                <a:ea typeface="MS Mincho"/>
                <a:cs typeface="Times New Roman" panose="02020603050405020304" pitchFamily="18" charset="0"/>
              </a:rPr>
              <a:t>pob</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grŵp</a:t>
            </a:r>
            <a:r>
              <a:rPr lang="en-US" sz="2000" dirty="0">
                <a:latin typeface="Arial" panose="020B0604020202020204" pitchFamily="34" charset="0"/>
                <a:ea typeface="MS Mincho"/>
                <a:cs typeface="Times New Roman" panose="02020603050405020304" pitchFamily="18" charset="0"/>
              </a:rPr>
              <a:t> o </a:t>
            </a:r>
            <a:r>
              <a:rPr lang="en-US" sz="2000" dirty="0" err="1">
                <a:latin typeface="Arial" panose="020B0604020202020204" pitchFamily="34" charset="0"/>
                <a:ea typeface="MS Mincho"/>
                <a:cs typeface="Times New Roman" panose="02020603050405020304" pitchFamily="18" charset="0"/>
              </a:rPr>
              <a:t>ddisgyblion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gan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gynnwys</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rhai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mwyaf</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lleiaf</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abl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ddysgu’n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gynhyrchiol</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Pa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athrawon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defnyddio</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amrywiol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dechnegau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holi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ymestyn</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datblygu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ymhellach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ymatebion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chael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amcan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o’u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dealltwriaeth</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endParaRPr lang="en-US" dirty="0">
              <a:latin typeface="Arial" panose="020B0604020202020204" pitchFamily="34" charset="0"/>
              <a:ea typeface="MS Mincho"/>
              <a:cs typeface="Times New Roman" panose="02020603050405020304" pitchFamily="18" charset="0"/>
            </a:endParaRPr>
          </a:p>
        </p:txBody>
      </p:sp>
    </p:spTree>
    <p:extLst>
      <p:ext uri="{BB962C8B-B14F-4D97-AF65-F5344CB8AC3E}">
        <p14:creationId xmlns:p14="http://schemas.microsoft.com/office/powerpoint/2010/main" val="42142670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0"/>
            <a:ext cx="9272789" cy="6955750"/>
          </a:xfrm>
          <a:prstGeom prst="rect">
            <a:avLst/>
          </a:prstGeom>
        </p:spPr>
        <p:txBody>
          <a:bodyPr wrap="square">
            <a:spAutoFit/>
          </a:bodyPr>
          <a:lstStyle/>
          <a:p>
            <a:pPr marL="342900" lvl="0" indent="-342900">
              <a:spcAft>
                <a:spcPts val="1200"/>
              </a:spcAft>
              <a:buFont typeface="Symbol" panose="05050102010706020507" pitchFamily="18" charset="2"/>
              <a:buChar char=""/>
            </a:pPr>
            <a:r>
              <a:rPr lang="en-US" sz="2000" dirty="0" err="1">
                <a:latin typeface="Arial" panose="020B0604020202020204" pitchFamily="34" charset="0"/>
                <a:ea typeface="MS Mincho"/>
                <a:cs typeface="Times New Roman" panose="02020603050405020304" pitchFamily="18" charset="0"/>
              </a:rPr>
              <a:t>Eglurder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cyfarwyddiadau</a:t>
            </a:r>
            <a:r>
              <a:rPr lang="en-US" sz="2000" dirty="0">
                <a:latin typeface="Arial" panose="020B0604020202020204" pitchFamily="34" charset="0"/>
                <a:ea typeface="MS Mincho"/>
                <a:cs typeface="Times New Roman" panose="02020603050405020304" pitchFamily="18" charset="0"/>
              </a:rPr>
              <a:t> ac </a:t>
            </a:r>
            <a:r>
              <a:rPr lang="en-US" sz="2000" dirty="0" err="1">
                <a:latin typeface="Arial" panose="020B0604020202020204" pitchFamily="34" charset="0"/>
                <a:ea typeface="MS Mincho"/>
                <a:cs typeface="Times New Roman" panose="02020603050405020304" pitchFamily="18" charset="0"/>
              </a:rPr>
              <a:t>esboniadau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athrawon</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pha</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datblygu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gwybodaeth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dealltwriaeth</a:t>
            </a:r>
            <a:r>
              <a:rPr lang="en-US" sz="2000" dirty="0">
                <a:latin typeface="Arial" panose="020B0604020202020204" pitchFamily="34" charset="0"/>
                <a:ea typeface="MS Mincho"/>
                <a:cs typeface="Times New Roman" panose="02020603050405020304" pitchFamily="18" charset="0"/>
              </a:rPr>
              <a:t> o </a:t>
            </a:r>
            <a:r>
              <a:rPr lang="en-US" sz="2000" dirty="0" err="1">
                <a:latin typeface="Arial" panose="020B0604020202020204" pitchFamily="34" charset="0"/>
                <a:ea typeface="MS Mincho"/>
                <a:cs typeface="Times New Roman" panose="02020603050405020304" pitchFamily="18" charset="0"/>
              </a:rPr>
              <a:t>ganlyniad</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Pa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athrawon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rheoli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ymddygiad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ph’un</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ydynt</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trin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pob</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gyfartal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gan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ddangos</a:t>
            </a:r>
            <a:r>
              <a:rPr lang="en-US" sz="2000" dirty="0">
                <a:latin typeface="Arial" panose="020B0604020202020204" pitchFamily="34" charset="0"/>
                <a:ea typeface="MS Mincho"/>
                <a:cs typeface="Times New Roman" panose="02020603050405020304" pitchFamily="18" charset="0"/>
              </a:rPr>
              <a:t> parch </a:t>
            </a:r>
            <a:r>
              <a:rPr lang="en-US" sz="2000" dirty="0" err="1">
                <a:latin typeface="Arial" panose="020B0604020202020204" pitchFamily="34" charset="0"/>
                <a:ea typeface="MS Mincho"/>
                <a:cs typeface="Times New Roman" panose="02020603050405020304" pitchFamily="18" charset="0"/>
              </a:rPr>
              <a:t>priodol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atynt</a:t>
            </a:r>
            <a:r>
              <a:rPr lang="en-US" sz="2000" dirty="0">
                <a:latin typeface="Arial" panose="020B0604020202020204" pitchFamily="34" charset="0"/>
                <a:ea typeface="MS Mincho"/>
                <a:cs typeface="Times New Roman" panose="02020603050405020304" pitchFamily="18" charset="0"/>
              </a:rPr>
              <a:t>.</a:t>
            </a: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Pa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llwyddiannus</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athrawon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defnyddio</a:t>
            </a:r>
            <a:r>
              <a:rPr lang="en-US" sz="2000" dirty="0">
                <a:latin typeface="Arial" panose="020B0604020202020204" pitchFamily="34" charset="0"/>
                <a:ea typeface="MS Mincho"/>
                <a:cs typeface="Times New Roman" panose="02020603050405020304" pitchFamily="18" charset="0"/>
              </a:rPr>
              <a:t> staff </a:t>
            </a:r>
            <a:r>
              <a:rPr lang="en-US" sz="2000" dirty="0" err="1">
                <a:latin typeface="Arial" panose="020B0604020202020204" pitchFamily="34" charset="0"/>
                <a:ea typeface="MS Mincho"/>
                <a:cs typeface="Times New Roman" panose="02020603050405020304" pitchFamily="18" charset="0"/>
              </a:rPr>
              <a:t>eraill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gefnogi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dysgu’r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Pa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adborth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llafar</a:t>
            </a:r>
            <a:r>
              <a:rPr lang="en-US" sz="2000" dirty="0">
                <a:latin typeface="Arial" panose="020B0604020202020204" pitchFamily="34" charset="0"/>
                <a:ea typeface="MS Mincho"/>
                <a:cs typeface="Times New Roman" panose="02020603050405020304" pitchFamily="18" charset="0"/>
              </a:rPr>
              <a:t> ac </a:t>
            </a:r>
            <a:r>
              <a:rPr lang="en-US" sz="2000" dirty="0" err="1">
                <a:latin typeface="Arial" panose="020B0604020202020204" pitchFamily="34" charset="0"/>
                <a:ea typeface="MS Mincho"/>
                <a:cs typeface="Times New Roman" panose="02020603050405020304" pitchFamily="18" charset="0"/>
              </a:rPr>
              <a:t>ysgrifenedig</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gan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athrawon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helpu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wybod</a:t>
            </a:r>
            <a:r>
              <a:rPr lang="en-US" sz="2000" dirty="0">
                <a:latin typeface="Arial" panose="020B0604020202020204" pitchFamily="34" charset="0"/>
                <a:ea typeface="MS Mincho"/>
                <a:cs typeface="Times New Roman" panose="02020603050405020304" pitchFamily="18" charset="0"/>
              </a:rPr>
              <a:t> pa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maent</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wneud</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beth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angen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iddynt</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wneud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wella</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Pa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athrawon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cael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amcan</a:t>
            </a:r>
            <a:r>
              <a:rPr lang="en-US" sz="2000" dirty="0">
                <a:latin typeface="Arial" panose="020B0604020202020204" pitchFamily="34" charset="0"/>
                <a:ea typeface="MS Mincho"/>
                <a:cs typeface="Times New Roman" panose="02020603050405020304" pitchFamily="18" charset="0"/>
              </a:rPr>
              <a:t> o </a:t>
            </a:r>
            <a:r>
              <a:rPr lang="en-US" sz="2000" dirty="0" err="1">
                <a:latin typeface="Arial" panose="020B0604020202020204" pitchFamily="34" charset="0"/>
                <a:ea typeface="MS Mincho"/>
                <a:cs typeface="Times New Roman" panose="02020603050405020304" pitchFamily="18" charset="0"/>
              </a:rPr>
              <a:t>ddealltwriaeth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trwy</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holi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medrus</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monitro</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dysgu’r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Pa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athrawon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rhoi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cyfleoedd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pwrpasol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asesu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perfformiad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hunain</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pherfformiad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eraill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lle</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bo’n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briodol</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I </a:t>
            </a:r>
            <a:r>
              <a:rPr lang="en-US" sz="2000" dirty="0" err="1">
                <a:latin typeface="Arial" panose="020B0604020202020204" pitchFamily="34" charset="0"/>
                <a:ea typeface="MS Mincho"/>
                <a:cs typeface="Times New Roman" panose="02020603050405020304" pitchFamily="18" charset="0"/>
              </a:rPr>
              <a:t>ba</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raddau</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athrawon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dadansoddi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deilliannau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hasesiadau</a:t>
            </a:r>
            <a:r>
              <a:rPr lang="en-US" sz="2000" dirty="0">
                <a:latin typeface="Arial" panose="020B0604020202020204" pitchFamily="34" charset="0"/>
                <a:ea typeface="MS Mincho"/>
                <a:cs typeface="Times New Roman" panose="02020603050405020304" pitchFamily="18" charset="0"/>
              </a:rPr>
              <a:t> o </a:t>
            </a:r>
            <a:r>
              <a:rPr lang="en-US" sz="2000" dirty="0" err="1">
                <a:latin typeface="Arial" panose="020B0604020202020204" pitchFamily="34" charset="0"/>
                <a:ea typeface="MS Mincho"/>
                <a:cs typeface="Times New Roman" panose="02020603050405020304" pitchFamily="18" charset="0"/>
              </a:rPr>
              <a:t>ddisgyblion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lywio’r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ffordd</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maent</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cynllunio</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gwersi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dyfodol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camau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nesaf</a:t>
            </a:r>
            <a:r>
              <a:rPr lang="en-US" sz="2000" dirty="0">
                <a:latin typeface="Arial" panose="020B0604020202020204" pitchFamily="34" charset="0"/>
                <a:ea typeface="MS Mincho"/>
                <a:cs typeface="Times New Roman" panose="02020603050405020304" pitchFamily="18" charset="0"/>
              </a:rPr>
              <a:t> o ran </a:t>
            </a:r>
            <a:r>
              <a:rPr lang="en-US" sz="2000" dirty="0" err="1">
                <a:latin typeface="Arial" panose="020B0604020202020204" pitchFamily="34" charset="0"/>
                <a:ea typeface="MS Mincho"/>
                <a:cs typeface="Times New Roman" panose="02020603050405020304" pitchFamily="18" charset="0"/>
              </a:rPr>
              <a:t>dysgu’r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Pa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athrawon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sicrhau</a:t>
            </a:r>
            <a:r>
              <a:rPr lang="en-US" sz="2000" dirty="0">
                <a:latin typeface="Arial" panose="020B0604020202020204" pitchFamily="34" charset="0"/>
                <a:ea typeface="MS Mincho"/>
                <a:cs typeface="Times New Roman" panose="02020603050405020304" pitchFamily="18" charset="0"/>
              </a:rPr>
              <a:t> bod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hasesiadau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ddilys</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gywir</a:t>
            </a:r>
            <a:r>
              <a:rPr lang="en-US" sz="2000" dirty="0">
                <a:latin typeface="Arial" panose="020B0604020202020204" pitchFamily="34" charset="0"/>
                <a:ea typeface="MS Mincho"/>
                <a:cs typeface="Times New Roman" panose="02020603050405020304" pitchFamily="18" charset="0"/>
              </a:rPr>
              <a:t> ac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ddibynadwy</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p:txBody>
      </p:sp>
    </p:spTree>
    <p:extLst>
      <p:ext uri="{BB962C8B-B14F-4D97-AF65-F5344CB8AC3E}">
        <p14:creationId xmlns:p14="http://schemas.microsoft.com/office/powerpoint/2010/main" val="3564542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 name="Rectangle 2"/>
          <p:cNvSpPr/>
          <p:nvPr/>
        </p:nvSpPr>
        <p:spPr>
          <a:xfrm>
            <a:off x="0" y="56138"/>
            <a:ext cx="9144000" cy="6801862"/>
          </a:xfrm>
          <a:prstGeom prst="rect">
            <a:avLst/>
          </a:prstGeom>
        </p:spPr>
        <p:txBody>
          <a:bodyPr wrap="square">
            <a:spAutoFit/>
          </a:bodyPr>
          <a:lstStyle/>
          <a:p>
            <a:pPr algn="ctr">
              <a:spcAft>
                <a:spcPts val="1200"/>
              </a:spcAft>
            </a:pPr>
            <a:r>
              <a:rPr lang="en-US" sz="2400" b="1" dirty="0">
                <a:latin typeface="Arial" panose="020B0604020202020204" pitchFamily="34" charset="0"/>
                <a:ea typeface="MS Mincho"/>
                <a:cs typeface="Times New Roman" panose="02020603050405020304" pitchFamily="18" charset="0"/>
              </a:rPr>
              <a:t>3.2 </a:t>
            </a:r>
            <a:r>
              <a:rPr lang="en-US" sz="2400" b="1" dirty="0" err="1">
                <a:latin typeface="Arial" panose="020B0604020202020204" pitchFamily="34" charset="0"/>
                <a:ea typeface="MS Mincho"/>
                <a:cs typeface="Times New Roman" panose="02020603050405020304" pitchFamily="18" charset="0"/>
              </a:rPr>
              <a:t>Ehangder</a:t>
            </a:r>
            <a:r>
              <a:rPr lang="en-US" sz="2400" b="1" dirty="0">
                <a:latin typeface="Arial" panose="020B0604020202020204" pitchFamily="34" charset="0"/>
                <a:ea typeface="MS Mincho"/>
                <a:cs typeface="Times New Roman" panose="02020603050405020304" pitchFamily="18" charset="0"/>
              </a:rPr>
              <a:t>, </a:t>
            </a:r>
            <a:r>
              <a:rPr lang="en-US" sz="2400" b="1" dirty="0" err="1">
                <a:latin typeface="Arial" panose="020B0604020202020204" pitchFamily="34" charset="0"/>
                <a:ea typeface="MS Mincho"/>
                <a:cs typeface="Times New Roman" panose="02020603050405020304" pitchFamily="18" charset="0"/>
              </a:rPr>
              <a:t>cydbwysedd</a:t>
            </a:r>
            <a:r>
              <a:rPr lang="en-US" sz="2400" b="1" dirty="0">
                <a:latin typeface="Arial" panose="020B0604020202020204" pitchFamily="34" charset="0"/>
                <a:ea typeface="MS Mincho"/>
                <a:cs typeface="Times New Roman" panose="02020603050405020304" pitchFamily="18" charset="0"/>
              </a:rPr>
              <a:t> a </a:t>
            </a:r>
            <a:r>
              <a:rPr lang="en-US" sz="2400" b="1" dirty="0" err="1">
                <a:latin typeface="Arial" panose="020B0604020202020204" pitchFamily="34" charset="0"/>
                <a:ea typeface="MS Mincho"/>
                <a:cs typeface="Times New Roman" panose="02020603050405020304" pitchFamily="18" charset="0"/>
              </a:rPr>
              <a:t>phriodoldeb</a:t>
            </a:r>
            <a:r>
              <a:rPr lang="en-US" sz="2400" b="1" dirty="0">
                <a:latin typeface="Arial" panose="020B0604020202020204" pitchFamily="34" charset="0"/>
                <a:ea typeface="MS Mincho"/>
                <a:cs typeface="Times New Roman" panose="02020603050405020304" pitchFamily="18" charset="0"/>
              </a:rPr>
              <a:t> y </a:t>
            </a:r>
            <a:r>
              <a:rPr lang="en-US" sz="2400" b="1" dirty="0" err="1">
                <a:latin typeface="Arial" panose="020B0604020202020204" pitchFamily="34" charset="0"/>
                <a:ea typeface="MS Mincho"/>
                <a:cs typeface="Times New Roman" panose="02020603050405020304" pitchFamily="18" charset="0"/>
              </a:rPr>
              <a:t>cwricwlwm</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1900" dirty="0">
                <a:latin typeface="Arial" panose="020B0604020202020204" pitchFamily="34" charset="0"/>
                <a:ea typeface="MS Mincho"/>
                <a:cs typeface="Times New Roman" panose="02020603050405020304" pitchFamily="18" charset="0"/>
              </a:rPr>
              <a:t>I </a:t>
            </a:r>
            <a:r>
              <a:rPr lang="en-US" sz="1900" dirty="0" err="1">
                <a:latin typeface="Arial" panose="020B0604020202020204" pitchFamily="34" charset="0"/>
                <a:ea typeface="MS Mincho"/>
                <a:cs typeface="Times New Roman" panose="02020603050405020304" pitchFamily="18" charset="0"/>
              </a:rPr>
              <a:t>ba</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raddau</a:t>
            </a:r>
            <a:r>
              <a:rPr lang="en-US" sz="1900" dirty="0">
                <a:latin typeface="Arial" panose="020B0604020202020204" pitchFamily="34" charset="0"/>
                <a:ea typeface="MS Mincho"/>
                <a:cs typeface="Times New Roman" panose="02020603050405020304" pitchFamily="18" charset="0"/>
              </a:rPr>
              <a:t> y </a:t>
            </a:r>
            <a:r>
              <a:rPr lang="en-US" sz="1900" dirty="0" err="1">
                <a:latin typeface="Arial" panose="020B0604020202020204" pitchFamily="34" charset="0"/>
                <a:ea typeface="MS Mincho"/>
                <a:cs typeface="Times New Roman" panose="02020603050405020304" pitchFamily="18" charset="0"/>
              </a:rPr>
              <a:t>mae</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profiadau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dysgu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ar</a:t>
            </a:r>
            <a:r>
              <a:rPr lang="en-US" sz="1900" dirty="0">
                <a:latin typeface="Arial" panose="020B0604020202020204" pitchFamily="34" charset="0"/>
                <a:ea typeface="MS Mincho"/>
                <a:cs typeface="Times New Roman" panose="02020603050405020304" pitchFamily="18" charset="0"/>
              </a:rPr>
              <a:t> draws </a:t>
            </a:r>
            <a:r>
              <a:rPr lang="en-US" sz="1900" dirty="0" err="1">
                <a:latin typeface="Arial" panose="020B0604020202020204" pitchFamily="34" charset="0"/>
                <a:ea typeface="MS Mincho"/>
                <a:cs typeface="Times New Roman" panose="02020603050405020304" pitchFamily="18" charset="0"/>
              </a:rPr>
              <a:t>yr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ysgol</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ysgogi</a:t>
            </a:r>
            <a:r>
              <a:rPr lang="en-US" sz="1900" dirty="0">
                <a:latin typeface="Arial" panose="020B0604020202020204" pitchFamily="34" charset="0"/>
                <a:ea typeface="MS Mincho"/>
                <a:cs typeface="Times New Roman" panose="02020603050405020304" pitchFamily="18" charset="0"/>
              </a:rPr>
              <a:t> ac </a:t>
            </a:r>
            <a:r>
              <a:rPr lang="en-US" sz="1900" dirty="0" err="1">
                <a:latin typeface="Arial" panose="020B0604020202020204" pitchFamily="34" charset="0"/>
                <a:ea typeface="MS Mincho"/>
                <a:cs typeface="Times New Roman" panose="02020603050405020304" pitchFamily="18" charset="0"/>
              </a:rPr>
              <a:t>yn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herio</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ystod</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gyfan</a:t>
            </a:r>
            <a:r>
              <a:rPr lang="en-US" sz="1900" dirty="0">
                <a:latin typeface="Arial" panose="020B0604020202020204" pitchFamily="34" charset="0"/>
                <a:ea typeface="MS Mincho"/>
                <a:cs typeface="Times New Roman" panose="02020603050405020304" pitchFamily="18" charset="0"/>
              </a:rPr>
              <a:t> y </a:t>
            </a:r>
            <a:r>
              <a:rPr lang="en-US" sz="1900" dirty="0" err="1">
                <a:latin typeface="Arial" panose="020B0604020202020204" pitchFamily="34" charset="0"/>
                <a:ea typeface="MS Mincho"/>
                <a:cs typeface="Times New Roman" panose="02020603050405020304" pitchFamily="18" charset="0"/>
              </a:rPr>
              <a:t>disgyblion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fel</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eu</a:t>
            </a:r>
            <a:r>
              <a:rPr lang="en-US" sz="1900" dirty="0">
                <a:latin typeface="Arial" panose="020B0604020202020204" pitchFamily="34" charset="0"/>
                <a:ea typeface="MS Mincho"/>
                <a:cs typeface="Times New Roman" panose="02020603050405020304" pitchFamily="18" charset="0"/>
              </a:rPr>
              <a:t> bod </a:t>
            </a:r>
            <a:r>
              <a:rPr lang="en-US" sz="1900" dirty="0" err="1">
                <a:latin typeface="Arial" panose="020B0604020202020204" pitchFamily="34" charset="0"/>
                <a:ea typeface="MS Mincho"/>
                <a:cs typeface="Times New Roman" panose="02020603050405020304" pitchFamily="18" charset="0"/>
              </a:rPr>
              <a:t>yn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ymroi’n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llwyr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i’w</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dysgu</a:t>
            </a:r>
            <a:r>
              <a:rPr lang="en-US" sz="1900" dirty="0">
                <a:latin typeface="Arial" panose="020B0604020202020204" pitchFamily="34" charset="0"/>
                <a:ea typeface="MS Mincho"/>
                <a:cs typeface="Times New Roman" panose="02020603050405020304" pitchFamily="18" charset="0"/>
              </a:rPr>
              <a:t> ac </a:t>
            </a:r>
            <a:r>
              <a:rPr lang="en-US" sz="1900" dirty="0" err="1">
                <a:latin typeface="Arial" panose="020B0604020202020204" pitchFamily="34" charset="0"/>
                <a:ea typeface="MS Mincho"/>
                <a:cs typeface="Times New Roman" panose="02020603050405020304" pitchFamily="18" charset="0"/>
              </a:rPr>
              <a:t>yn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gwneud</a:t>
            </a:r>
            <a:r>
              <a:rPr lang="en-US" sz="1900" dirty="0">
                <a:latin typeface="Arial" panose="020B0604020202020204" pitchFamily="34" charset="0"/>
                <a:ea typeface="MS Mincho"/>
                <a:cs typeface="Times New Roman" panose="02020603050405020304" pitchFamily="18" charset="0"/>
              </a:rPr>
              <a:t> y </a:t>
            </a:r>
            <a:r>
              <a:rPr lang="en-US" sz="1900" dirty="0" err="1">
                <a:latin typeface="Arial" panose="020B0604020202020204" pitchFamily="34" charset="0"/>
                <a:ea typeface="MS Mincho"/>
                <a:cs typeface="Times New Roman" panose="02020603050405020304" pitchFamily="18" charset="0"/>
              </a:rPr>
              <a:t>cynnydd</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gorau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posibl</a:t>
            </a:r>
            <a:r>
              <a:rPr lang="en-US" sz="1900" dirty="0">
                <a:latin typeface="Arial" panose="020B0604020202020204" pitchFamily="34" charset="0"/>
                <a:ea typeface="MS Mincho"/>
                <a:cs typeface="Times New Roman" panose="02020603050405020304" pitchFamily="18" charset="0"/>
              </a:rPr>
              <a:t>.</a:t>
            </a:r>
            <a:endParaRPr lang="en-GB" sz="19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1900" dirty="0">
                <a:latin typeface="Arial" panose="020B0604020202020204" pitchFamily="34" charset="0"/>
                <a:ea typeface="MS Mincho"/>
                <a:cs typeface="Times New Roman" panose="02020603050405020304" pitchFamily="18" charset="0"/>
              </a:rPr>
              <a:t>Dull </a:t>
            </a:r>
            <a:r>
              <a:rPr lang="en-US" sz="1900" dirty="0" err="1">
                <a:latin typeface="Arial" panose="020B0604020202020204" pitchFamily="34" charset="0"/>
                <a:ea typeface="MS Mincho"/>
                <a:cs typeface="Times New Roman" panose="02020603050405020304" pitchFamily="18" charset="0"/>
              </a:rPr>
              <a:t>strategol</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ysgol</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ar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gyfer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cynllunio’r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cwricwlwm</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a’r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graddau</a:t>
            </a:r>
            <a:r>
              <a:rPr lang="en-US" sz="1900" dirty="0">
                <a:latin typeface="Arial" panose="020B0604020202020204" pitchFamily="34" charset="0"/>
                <a:ea typeface="MS Mincho"/>
                <a:cs typeface="Times New Roman" panose="02020603050405020304" pitchFamily="18" charset="0"/>
              </a:rPr>
              <a:t> y </a:t>
            </a:r>
            <a:r>
              <a:rPr lang="en-US" sz="1900" dirty="0" err="1">
                <a:latin typeface="Arial" panose="020B0604020202020204" pitchFamily="34" charset="0"/>
                <a:ea typeface="MS Mincho"/>
                <a:cs typeface="Times New Roman" panose="02020603050405020304" pitchFamily="18" charset="0"/>
              </a:rPr>
              <a:t>mae’n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helpu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disgyblion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i</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fod</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unigolion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uchelgeisiol</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hyderus</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dyheadol</a:t>
            </a:r>
            <a:r>
              <a:rPr lang="en-US" sz="1900" dirty="0">
                <a:latin typeface="Arial" panose="020B0604020202020204" pitchFamily="34" charset="0"/>
                <a:ea typeface="MS Mincho"/>
                <a:cs typeface="Times New Roman" panose="02020603050405020304" pitchFamily="18" charset="0"/>
              </a:rPr>
              <a:t> a </a:t>
            </a:r>
            <a:r>
              <a:rPr lang="en-US" sz="1900" dirty="0" err="1">
                <a:latin typeface="Arial" panose="020B0604020202020204" pitchFamily="34" charset="0"/>
                <a:ea typeface="MS Mincho"/>
                <a:cs typeface="Times New Roman" panose="02020603050405020304" pitchFamily="18" charset="0"/>
              </a:rPr>
              <a:t>gwybodus</a:t>
            </a:r>
            <a:r>
              <a:rPr lang="en-US" sz="1900" dirty="0">
                <a:latin typeface="Arial" panose="020B0604020202020204" pitchFamily="34" charset="0"/>
                <a:ea typeface="MS Mincho"/>
                <a:cs typeface="Times New Roman" panose="02020603050405020304" pitchFamily="18" charset="0"/>
              </a:rPr>
              <a:t>.</a:t>
            </a:r>
            <a:endParaRPr lang="en-GB" sz="19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1900" dirty="0">
                <a:latin typeface="Arial" panose="020B0604020202020204" pitchFamily="34" charset="0"/>
                <a:ea typeface="MS Mincho"/>
                <a:cs typeface="Times New Roman" panose="02020603050405020304" pitchFamily="18" charset="0"/>
              </a:rPr>
              <a:t>Pa </a:t>
            </a:r>
            <a:r>
              <a:rPr lang="en-US" sz="1900" dirty="0" err="1">
                <a:latin typeface="Arial" panose="020B0604020202020204" pitchFamily="34" charset="0"/>
                <a:ea typeface="MS Mincho"/>
                <a:cs typeface="Times New Roman" panose="02020603050405020304" pitchFamily="18" charset="0"/>
              </a:rPr>
              <a:t>mor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dda</a:t>
            </a:r>
            <a:r>
              <a:rPr lang="en-US" sz="1900" dirty="0">
                <a:latin typeface="Arial" panose="020B0604020202020204" pitchFamily="34" charset="0"/>
                <a:ea typeface="MS Mincho"/>
                <a:cs typeface="Times New Roman" panose="02020603050405020304" pitchFamily="18" charset="0"/>
              </a:rPr>
              <a:t> y </a:t>
            </a:r>
            <a:r>
              <a:rPr lang="en-US" sz="1900" dirty="0" err="1">
                <a:latin typeface="Arial" panose="020B0604020202020204" pitchFamily="34" charset="0"/>
                <a:ea typeface="MS Mincho"/>
                <a:cs typeface="Times New Roman" panose="02020603050405020304" pitchFamily="18" charset="0"/>
              </a:rPr>
              <a:t>mae’r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cwricwlwm</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adeiladu’n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systematig</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ar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wybodaeth</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dealltwriaeth</a:t>
            </a:r>
            <a:r>
              <a:rPr lang="en-US" sz="1900" dirty="0">
                <a:latin typeface="Arial" panose="020B0604020202020204" pitchFamily="34" charset="0"/>
                <a:ea typeface="MS Mincho"/>
                <a:cs typeface="Times New Roman" panose="02020603050405020304" pitchFamily="18" charset="0"/>
              </a:rPr>
              <a:t> a </a:t>
            </a:r>
            <a:r>
              <a:rPr lang="en-US" sz="1900" dirty="0" err="1">
                <a:latin typeface="Arial" panose="020B0604020202020204" pitchFamily="34" charset="0"/>
                <a:ea typeface="MS Mincho"/>
                <a:cs typeface="Times New Roman" panose="02020603050405020304" pitchFamily="18" charset="0"/>
              </a:rPr>
              <a:t>medrau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presennol</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disgyblion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wrth</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iddynt</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symud</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trwy’r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ysgol</a:t>
            </a:r>
            <a:r>
              <a:rPr lang="en-US" sz="1900" dirty="0">
                <a:latin typeface="Arial" panose="020B0604020202020204" pitchFamily="34" charset="0"/>
                <a:ea typeface="MS Mincho"/>
                <a:cs typeface="Times New Roman" panose="02020603050405020304" pitchFamily="18" charset="0"/>
              </a:rPr>
              <a:t>.</a:t>
            </a:r>
            <a:endParaRPr lang="en-GB" sz="19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1900" dirty="0">
                <a:latin typeface="Arial" panose="020B0604020202020204" pitchFamily="34" charset="0"/>
                <a:ea typeface="MS Mincho"/>
                <a:cs typeface="Times New Roman" panose="02020603050405020304" pitchFamily="18" charset="0"/>
              </a:rPr>
              <a:t>I </a:t>
            </a:r>
            <a:r>
              <a:rPr lang="en-US" sz="1900" dirty="0" err="1">
                <a:latin typeface="Arial" panose="020B0604020202020204" pitchFamily="34" charset="0"/>
                <a:ea typeface="MS Mincho"/>
                <a:cs typeface="Times New Roman" panose="02020603050405020304" pitchFamily="18" charset="0"/>
              </a:rPr>
              <a:t>ba</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raddau</a:t>
            </a:r>
            <a:r>
              <a:rPr lang="en-US" sz="1900" dirty="0">
                <a:latin typeface="Arial" panose="020B0604020202020204" pitchFamily="34" charset="0"/>
                <a:ea typeface="MS Mincho"/>
                <a:cs typeface="Times New Roman" panose="02020603050405020304" pitchFamily="18" charset="0"/>
              </a:rPr>
              <a:t> y </a:t>
            </a:r>
            <a:r>
              <a:rPr lang="en-US" sz="1900" dirty="0" err="1">
                <a:latin typeface="Arial" panose="020B0604020202020204" pitchFamily="34" charset="0"/>
                <a:ea typeface="MS Mincho"/>
                <a:cs typeface="Times New Roman" panose="02020603050405020304" pitchFamily="18" charset="0"/>
              </a:rPr>
              <a:t>mae’r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ysgol</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rhoi</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ystod</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eang</a:t>
            </a:r>
            <a:r>
              <a:rPr lang="en-US" sz="1900" dirty="0">
                <a:latin typeface="Arial" panose="020B0604020202020204" pitchFamily="34" charset="0"/>
                <a:ea typeface="MS Mincho"/>
                <a:cs typeface="Times New Roman" panose="02020603050405020304" pitchFamily="18" charset="0"/>
              </a:rPr>
              <a:t> a </a:t>
            </a:r>
            <a:r>
              <a:rPr lang="en-US" sz="1900" dirty="0" err="1">
                <a:latin typeface="Arial" panose="020B0604020202020204" pitchFamily="34" charset="0"/>
                <a:ea typeface="MS Mincho"/>
                <a:cs typeface="Times New Roman" panose="02020603050405020304" pitchFamily="18" charset="0"/>
              </a:rPr>
              <a:t>phriodol</a:t>
            </a:r>
            <a:r>
              <a:rPr lang="en-US" sz="1900" dirty="0">
                <a:latin typeface="Arial" panose="020B0604020202020204" pitchFamily="34" charset="0"/>
                <a:ea typeface="MS Mincho"/>
                <a:cs typeface="Times New Roman" panose="02020603050405020304" pitchFamily="18" charset="0"/>
              </a:rPr>
              <a:t> o </a:t>
            </a:r>
            <a:r>
              <a:rPr lang="en-US" sz="1900" dirty="0" err="1">
                <a:latin typeface="Arial" panose="020B0604020202020204" pitchFamily="34" charset="0"/>
                <a:ea typeface="MS Mincho"/>
                <a:cs typeface="Times New Roman" panose="02020603050405020304" pitchFamily="18" charset="0"/>
              </a:rPr>
              <a:t>brofiadau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i</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ddisgyblion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er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mwyn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iddynt</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ddatblygu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eu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diddordeb</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a’u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medrau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ar</a:t>
            </a:r>
            <a:r>
              <a:rPr lang="en-US" sz="1900" dirty="0">
                <a:latin typeface="Arial" panose="020B0604020202020204" pitchFamily="34" charset="0"/>
                <a:ea typeface="MS Mincho"/>
                <a:cs typeface="Times New Roman" panose="02020603050405020304" pitchFamily="18" charset="0"/>
              </a:rPr>
              <a:t> draws </a:t>
            </a:r>
            <a:r>
              <a:rPr lang="en-US" sz="1900" dirty="0" err="1">
                <a:latin typeface="Arial" panose="020B0604020202020204" pitchFamily="34" charset="0"/>
                <a:ea typeface="MS Mincho"/>
                <a:cs typeface="Times New Roman" panose="02020603050405020304" pitchFamily="18" charset="0"/>
              </a:rPr>
              <a:t>ystod</a:t>
            </a:r>
            <a:r>
              <a:rPr lang="en-US" sz="1900" dirty="0">
                <a:latin typeface="Arial" panose="020B0604020202020204" pitchFamily="34" charset="0"/>
                <a:ea typeface="MS Mincho"/>
                <a:cs typeface="Times New Roman" panose="02020603050405020304" pitchFamily="18" charset="0"/>
              </a:rPr>
              <a:t> o </a:t>
            </a:r>
            <a:r>
              <a:rPr lang="en-US" sz="1900" dirty="0" err="1">
                <a:latin typeface="Arial" panose="020B0604020202020204" pitchFamily="34" charset="0"/>
                <a:ea typeface="MS Mincho"/>
                <a:cs typeface="Times New Roman" panose="02020603050405020304" pitchFamily="18" charset="0"/>
              </a:rPr>
              <a:t>bynciau</a:t>
            </a:r>
            <a:r>
              <a:rPr lang="en-US" sz="1900" dirty="0">
                <a:latin typeface="Arial" panose="020B0604020202020204" pitchFamily="34" charset="0"/>
                <a:ea typeface="MS Mincho"/>
                <a:cs typeface="Times New Roman" panose="02020603050405020304" pitchFamily="18" charset="0"/>
              </a:rPr>
              <a:t> a </a:t>
            </a:r>
            <a:r>
              <a:rPr lang="en-US" sz="1900" dirty="0" err="1">
                <a:latin typeface="Arial" panose="020B0604020202020204" pitchFamily="34" charset="0"/>
                <a:ea typeface="MS Mincho"/>
                <a:cs typeface="Times New Roman" panose="02020603050405020304" pitchFamily="18" charset="0"/>
              </a:rPr>
              <a:t>meysydd</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dysgu</a:t>
            </a:r>
            <a:r>
              <a:rPr lang="en-US" sz="1900" dirty="0">
                <a:latin typeface="Arial" panose="020B0604020202020204" pitchFamily="34" charset="0"/>
                <a:ea typeface="MS Mincho"/>
                <a:cs typeface="Times New Roman" panose="02020603050405020304" pitchFamily="18" charset="0"/>
              </a:rPr>
              <a:t>.</a:t>
            </a:r>
            <a:endParaRPr lang="en-GB" sz="19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1900" dirty="0" err="1">
                <a:latin typeface="Arial" panose="020B0604020202020204" pitchFamily="34" charset="0"/>
                <a:ea typeface="MS Mincho"/>
                <a:cs typeface="Times New Roman" panose="02020603050405020304" pitchFamily="18" charset="0"/>
              </a:rPr>
              <a:t>Cynllunio</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gan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athrawon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cynlluniau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gwaith</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gwaith</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disgyblion</a:t>
            </a:r>
            <a:r>
              <a:rPr lang="en-US" sz="1900" dirty="0">
                <a:latin typeface="Arial" panose="020B0604020202020204" pitchFamily="34" charset="0"/>
                <a:ea typeface="MS Mincho"/>
                <a:cs typeface="Times New Roman" panose="02020603050405020304" pitchFamily="18" charset="0"/>
              </a:rPr>
              <a:t> ac </a:t>
            </a:r>
            <a:r>
              <a:rPr lang="en-US" sz="1900" dirty="0" err="1">
                <a:latin typeface="Arial" panose="020B0604020202020204" pitchFamily="34" charset="0"/>
                <a:ea typeface="MS Mincho"/>
                <a:cs typeface="Times New Roman" panose="02020603050405020304" pitchFamily="18" charset="0"/>
              </a:rPr>
              <a:t>arsylwi</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gwaith</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mewn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dosbarthiadau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wrth</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lunio</a:t>
            </a:r>
            <a:r>
              <a:rPr lang="en-US" sz="1900" dirty="0">
                <a:latin typeface="Arial" panose="020B0604020202020204" pitchFamily="34" charset="0"/>
                <a:ea typeface="MS Mincho"/>
                <a:cs typeface="Times New Roman" panose="02020603050405020304" pitchFamily="18" charset="0"/>
              </a:rPr>
              <a:t> barn </a:t>
            </a:r>
            <a:r>
              <a:rPr lang="en-US" sz="1900" dirty="0" err="1">
                <a:latin typeface="Arial" panose="020B0604020202020204" pitchFamily="34" charset="0"/>
                <a:ea typeface="MS Mincho"/>
                <a:cs typeface="Times New Roman" panose="02020603050405020304" pitchFamily="18" charset="0"/>
              </a:rPr>
              <a:t>ar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ansawdd</a:t>
            </a:r>
            <a:r>
              <a:rPr lang="en-US" sz="1900" dirty="0">
                <a:latin typeface="Arial" panose="020B0604020202020204" pitchFamily="34" charset="0"/>
                <a:ea typeface="MS Mincho"/>
                <a:cs typeface="Times New Roman" panose="02020603050405020304" pitchFamily="18" charset="0"/>
              </a:rPr>
              <a:t> y </a:t>
            </a:r>
            <a:r>
              <a:rPr lang="en-US" sz="1900" dirty="0" err="1">
                <a:latin typeface="Arial" panose="020B0604020202020204" pitchFamily="34" charset="0"/>
                <a:ea typeface="MS Mincho"/>
                <a:cs typeface="Times New Roman" panose="02020603050405020304" pitchFamily="18" charset="0"/>
              </a:rPr>
              <a:t>profiadau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dysgu</a:t>
            </a:r>
            <a:r>
              <a:rPr lang="en-US" sz="1900" dirty="0">
                <a:latin typeface="Arial" panose="020B0604020202020204" pitchFamily="34" charset="0"/>
                <a:ea typeface="MS Mincho"/>
                <a:cs typeface="Times New Roman" panose="02020603050405020304" pitchFamily="18" charset="0"/>
              </a:rPr>
              <a:t> a </a:t>
            </a:r>
            <a:r>
              <a:rPr lang="en-US" sz="1900" dirty="0" err="1">
                <a:latin typeface="Arial" panose="020B0604020202020204" pitchFamily="34" charset="0"/>
                <a:ea typeface="MS Mincho"/>
                <a:cs typeface="Times New Roman" panose="02020603050405020304" pitchFamily="18" charset="0"/>
              </a:rPr>
              <a:t>ddarperir</a:t>
            </a:r>
            <a:r>
              <a:rPr lang="en-US" sz="1900" dirty="0">
                <a:latin typeface="Arial" panose="020B0604020202020204" pitchFamily="34" charset="0"/>
                <a:ea typeface="MS Mincho"/>
                <a:cs typeface="Times New Roman" panose="02020603050405020304" pitchFamily="18" charset="0"/>
              </a:rPr>
              <a:t>.</a:t>
            </a:r>
            <a:endParaRPr lang="en-GB" sz="19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1900" dirty="0">
                <a:latin typeface="Arial" panose="020B0604020202020204" pitchFamily="34" charset="0"/>
                <a:ea typeface="MS Mincho"/>
                <a:cs typeface="Times New Roman" panose="02020603050405020304" pitchFamily="18" charset="0"/>
              </a:rPr>
              <a:t>Pa </a:t>
            </a:r>
            <a:r>
              <a:rPr lang="en-US" sz="1900" dirty="0" err="1">
                <a:latin typeface="Arial" panose="020B0604020202020204" pitchFamily="34" charset="0"/>
                <a:ea typeface="MS Mincho"/>
                <a:cs typeface="Times New Roman" panose="02020603050405020304" pitchFamily="18" charset="0"/>
              </a:rPr>
              <a:t>mor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dda</a:t>
            </a:r>
            <a:r>
              <a:rPr lang="en-US" sz="1900" dirty="0">
                <a:latin typeface="Arial" panose="020B0604020202020204" pitchFamily="34" charset="0"/>
                <a:ea typeface="MS Mincho"/>
                <a:cs typeface="Times New Roman" panose="02020603050405020304" pitchFamily="18" charset="0"/>
              </a:rPr>
              <a:t> y </a:t>
            </a:r>
            <a:r>
              <a:rPr lang="en-US" sz="1900" dirty="0" err="1">
                <a:latin typeface="Arial" panose="020B0604020202020204" pitchFamily="34" charset="0"/>
                <a:ea typeface="MS Mincho"/>
                <a:cs typeface="Times New Roman" panose="02020603050405020304" pitchFamily="18" charset="0"/>
              </a:rPr>
              <a:t>mae’r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profiadau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dysgu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bodloni</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anghenion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holl</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ddisgyblion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ni</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waeth</a:t>
            </a:r>
            <a:r>
              <a:rPr lang="en-US" sz="1900" dirty="0">
                <a:latin typeface="Arial" panose="020B0604020202020204" pitchFamily="34" charset="0"/>
                <a:ea typeface="MS Mincho"/>
                <a:cs typeface="Times New Roman" panose="02020603050405020304" pitchFamily="18" charset="0"/>
              </a:rPr>
              <a:t> pa </a:t>
            </a:r>
            <a:r>
              <a:rPr lang="en-US" sz="1900" dirty="0" err="1">
                <a:latin typeface="Arial" panose="020B0604020202020204" pitchFamily="34" charset="0"/>
                <a:ea typeface="MS Mincho"/>
                <a:cs typeface="Times New Roman" panose="02020603050405020304" pitchFamily="18" charset="0"/>
              </a:rPr>
              <a:t>fodelau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cyflwyno</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penodol</a:t>
            </a:r>
            <a:r>
              <a:rPr lang="en-US" sz="1900" dirty="0">
                <a:latin typeface="Arial" panose="020B0604020202020204" pitchFamily="34" charset="0"/>
                <a:ea typeface="MS Mincho"/>
                <a:cs typeface="Times New Roman" panose="02020603050405020304" pitchFamily="18" charset="0"/>
              </a:rPr>
              <a:t> a </a:t>
            </a:r>
            <a:r>
              <a:rPr lang="en-US" sz="1900" dirty="0" err="1">
                <a:latin typeface="Arial" panose="020B0604020202020204" pitchFamily="34" charset="0"/>
                <a:ea typeface="MS Mincho"/>
                <a:cs typeface="Times New Roman" panose="02020603050405020304" pitchFamily="18" charset="0"/>
              </a:rPr>
              <a:t>ddewisir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i</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drefnu</a:t>
            </a:r>
            <a:r>
              <a:rPr lang="en-US" sz="1900" dirty="0">
                <a:latin typeface="Arial" panose="020B0604020202020204" pitchFamily="34" charset="0"/>
                <a:ea typeface="MS Mincho"/>
                <a:cs typeface="Times New Roman" panose="02020603050405020304" pitchFamily="18" charset="0"/>
              </a:rPr>
              <a:t> a </a:t>
            </a:r>
            <a:r>
              <a:rPr lang="en-US" sz="1900" dirty="0" err="1">
                <a:latin typeface="Arial" panose="020B0604020202020204" pitchFamily="34" charset="0"/>
                <a:ea typeface="MS Mincho"/>
                <a:cs typeface="Times New Roman" panose="02020603050405020304" pitchFamily="18" charset="0"/>
              </a:rPr>
              <a:t>chyflwyno’r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cwricwlwm</a:t>
            </a:r>
            <a:r>
              <a:rPr lang="en-US" sz="1900" dirty="0">
                <a:latin typeface="Arial" panose="020B0604020202020204" pitchFamily="34" charset="0"/>
                <a:ea typeface="MS Mincho"/>
                <a:cs typeface="Times New Roman" panose="02020603050405020304" pitchFamily="18" charset="0"/>
              </a:rPr>
              <a:t>.</a:t>
            </a:r>
            <a:endParaRPr lang="en-GB" sz="19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1900" dirty="0">
                <a:latin typeface="Arial" panose="020B0604020202020204" pitchFamily="34" charset="0"/>
                <a:ea typeface="MS Mincho"/>
                <a:cs typeface="Times New Roman" panose="02020603050405020304" pitchFamily="18" charset="0"/>
              </a:rPr>
              <a:t>Pa </a:t>
            </a:r>
            <a:r>
              <a:rPr lang="en-US" sz="1900" dirty="0" err="1">
                <a:latin typeface="Arial" panose="020B0604020202020204" pitchFamily="34" charset="0"/>
                <a:ea typeface="MS Mincho"/>
                <a:cs typeface="Times New Roman" panose="02020603050405020304" pitchFamily="18" charset="0"/>
              </a:rPr>
              <a:t>mor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dda</a:t>
            </a:r>
            <a:r>
              <a:rPr lang="en-US" sz="1900" dirty="0">
                <a:latin typeface="Arial" panose="020B0604020202020204" pitchFamily="34" charset="0"/>
                <a:ea typeface="MS Mincho"/>
                <a:cs typeface="Times New Roman" panose="02020603050405020304" pitchFamily="18" charset="0"/>
              </a:rPr>
              <a:t> y </a:t>
            </a:r>
            <a:r>
              <a:rPr lang="en-US" sz="1900" dirty="0" err="1">
                <a:latin typeface="Arial" panose="020B0604020202020204" pitchFamily="34" charset="0"/>
                <a:ea typeface="MS Mincho"/>
                <a:cs typeface="Times New Roman" panose="02020603050405020304" pitchFamily="18" charset="0"/>
              </a:rPr>
              <a:t>mae’r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cwricwlwm</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darparu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ar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gyfer</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grwpiau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penodol</a:t>
            </a:r>
            <a:r>
              <a:rPr lang="en-US" sz="1900" dirty="0">
                <a:latin typeface="Arial" panose="020B0604020202020204" pitchFamily="34" charset="0"/>
                <a:ea typeface="MS Mincho"/>
                <a:cs typeface="Times New Roman" panose="02020603050405020304" pitchFamily="18" charset="0"/>
              </a:rPr>
              <a:t> o </a:t>
            </a:r>
            <a:r>
              <a:rPr lang="en-US" sz="1900" dirty="0" err="1">
                <a:latin typeface="Arial" panose="020B0604020202020204" pitchFamily="34" charset="0"/>
                <a:ea typeface="MS Mincho"/>
                <a:cs typeface="Times New Roman" panose="02020603050405020304" pitchFamily="18" charset="0"/>
              </a:rPr>
              <a:t>ddisgyblion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enwedig</a:t>
            </a:r>
            <a:r>
              <a:rPr lang="en-US" sz="1900" dirty="0">
                <a:latin typeface="Arial" panose="020B0604020202020204" pitchFamily="34" charset="0"/>
                <a:ea typeface="MS Mincho"/>
                <a:cs typeface="Times New Roman" panose="02020603050405020304" pitchFamily="18" charset="0"/>
              </a:rPr>
              <a:t> y </a:t>
            </a:r>
            <a:r>
              <a:rPr lang="en-US" sz="1900" dirty="0" err="1">
                <a:latin typeface="Arial" panose="020B0604020202020204" pitchFamily="34" charset="0"/>
                <a:ea typeface="MS Mincho"/>
                <a:cs typeface="Times New Roman" panose="02020603050405020304" pitchFamily="18" charset="0"/>
              </a:rPr>
              <a:t>disgyblion</a:t>
            </a:r>
            <a:r>
              <a:rPr lang="en-US" sz="1900" dirty="0">
                <a:latin typeface="Arial" panose="020B0604020202020204" pitchFamily="34" charset="0"/>
                <a:ea typeface="MS Mincho"/>
                <a:cs typeface="Times New Roman" panose="02020603050405020304" pitchFamily="18" charset="0"/>
              </a:rPr>
              <a:t> â </a:t>
            </a:r>
            <a:r>
              <a:rPr lang="en-US" sz="1900" dirty="0" err="1">
                <a:latin typeface="Arial" panose="020B0604020202020204" pitchFamily="34" charset="0"/>
                <a:ea typeface="MS Mincho"/>
                <a:cs typeface="Times New Roman" panose="02020603050405020304" pitchFamily="18" charset="0"/>
              </a:rPr>
              <a:t>medrau</a:t>
            </a:r>
            <a:r>
              <a:rPr lang="en-US" sz="1900" dirty="0">
                <a:latin typeface="Arial" panose="020B0604020202020204" pitchFamily="34" charset="0"/>
                <a:ea typeface="MS Mincho"/>
                <a:cs typeface="Times New Roman" panose="02020603050405020304" pitchFamily="18" charset="0"/>
              </a:rPr>
              <a:t> a </a:t>
            </a:r>
            <a:r>
              <a:rPr lang="en-US" sz="1900" dirty="0" err="1">
                <a:latin typeface="Arial" panose="020B0604020202020204" pitchFamily="34" charset="0"/>
                <a:ea typeface="MS Mincho"/>
                <a:cs typeface="Times New Roman" panose="02020603050405020304" pitchFamily="18" charset="0"/>
              </a:rPr>
              <a:t>dealltwriaeth</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uwch</a:t>
            </a:r>
            <a:r>
              <a:rPr lang="en-US" sz="1900" dirty="0">
                <a:latin typeface="Arial" panose="020B0604020202020204" pitchFamily="34" charset="0"/>
                <a:ea typeface="MS Mincho"/>
                <a:cs typeface="Times New Roman" panose="02020603050405020304" pitchFamily="18" charset="0"/>
              </a:rPr>
              <a:t>, y </a:t>
            </a:r>
            <a:r>
              <a:rPr lang="en-US" sz="1900" dirty="0" err="1">
                <a:latin typeface="Arial" panose="020B0604020202020204" pitchFamily="34" charset="0"/>
                <a:ea typeface="MS Mincho"/>
                <a:cs typeface="Times New Roman" panose="02020603050405020304" pitchFamily="18" charset="0"/>
              </a:rPr>
              <a:t>rhai</a:t>
            </a:r>
            <a:r>
              <a:rPr lang="en-US" sz="1900" dirty="0">
                <a:latin typeface="Arial" panose="020B0604020202020204" pitchFamily="34" charset="0"/>
                <a:ea typeface="MS Mincho"/>
                <a:cs typeface="Times New Roman" panose="02020603050405020304" pitchFamily="18" charset="0"/>
              </a:rPr>
              <a:t> ag </a:t>
            </a:r>
            <a:r>
              <a:rPr lang="en-US" sz="1900" dirty="0" err="1">
                <a:latin typeface="Arial" panose="020B0604020202020204" pitchFamily="34" charset="0"/>
                <a:ea typeface="MS Mincho"/>
                <a:cs typeface="Times New Roman" panose="02020603050405020304" pitchFamily="18" charset="0"/>
              </a:rPr>
              <a:t>anghenion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dysgu</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ychwanegol</a:t>
            </a:r>
            <a:r>
              <a:rPr lang="en-US" sz="1900" dirty="0">
                <a:latin typeface="Arial" panose="020B0604020202020204" pitchFamily="34" charset="0"/>
                <a:ea typeface="MS Mincho"/>
                <a:cs typeface="Times New Roman" panose="02020603050405020304" pitchFamily="18" charset="0"/>
              </a:rPr>
              <a:t> a </a:t>
            </a:r>
            <a:r>
              <a:rPr lang="en-US" sz="1900" dirty="0" err="1">
                <a:latin typeface="Arial" panose="020B0604020202020204" pitchFamily="34" charset="0"/>
                <a:ea typeface="MS Mincho"/>
                <a:cs typeface="Times New Roman" panose="02020603050405020304" pitchFamily="18" charset="0"/>
              </a:rPr>
              <a:t>disgyblion</a:t>
            </a:r>
            <a:r>
              <a:rPr lang="en-US" sz="1900" dirty="0">
                <a:latin typeface="Arial" panose="020B0604020202020204" pitchFamily="34" charset="0"/>
                <a:ea typeface="MS Mincho"/>
                <a:cs typeface="Times New Roman" panose="02020603050405020304" pitchFamily="18" charset="0"/>
              </a:rPr>
              <a:t> y </a:t>
            </a:r>
            <a:r>
              <a:rPr lang="en-US" sz="1900" dirty="0" err="1">
                <a:latin typeface="Arial" panose="020B0604020202020204" pitchFamily="34" charset="0"/>
                <a:ea typeface="MS Mincho"/>
                <a:cs typeface="Times New Roman" panose="02020603050405020304" pitchFamily="18" charset="0"/>
              </a:rPr>
              <a:t>mae</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Saesneg</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yn</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iaith</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ychwanegol</a:t>
            </a:r>
            <a:r>
              <a:rPr lang="en-US" sz="1900" dirty="0">
                <a:latin typeface="Arial" panose="020B0604020202020204" pitchFamily="34" charset="0"/>
                <a:ea typeface="MS Mincho"/>
                <a:cs typeface="Times New Roman" panose="02020603050405020304" pitchFamily="18" charset="0"/>
              </a:rPr>
              <a:t> </a:t>
            </a:r>
            <a:r>
              <a:rPr lang="en-US" sz="1900" dirty="0" err="1">
                <a:latin typeface="Arial" panose="020B0604020202020204" pitchFamily="34" charset="0"/>
                <a:ea typeface="MS Mincho"/>
                <a:cs typeface="Times New Roman" panose="02020603050405020304" pitchFamily="18" charset="0"/>
              </a:rPr>
              <a:t>iddynt</a:t>
            </a:r>
            <a:r>
              <a:rPr lang="en-US" sz="1900" dirty="0">
                <a:latin typeface="Arial" panose="020B0604020202020204" pitchFamily="34" charset="0"/>
                <a:ea typeface="MS Mincho"/>
                <a:cs typeface="Times New Roman" panose="02020603050405020304" pitchFamily="18" charset="0"/>
              </a:rPr>
              <a:t>.</a:t>
            </a:r>
            <a:endParaRPr lang="en-GB" sz="1900" dirty="0">
              <a:effectLst/>
              <a:latin typeface="Cambria" panose="02040503050406030204" pitchFamily="18" charset="0"/>
              <a:ea typeface="MS Mincho"/>
              <a:cs typeface="Times New Roman" panose="02020603050405020304" pitchFamily="18" charset="0"/>
            </a:endParaRPr>
          </a:p>
        </p:txBody>
      </p:sp>
    </p:spTree>
    <p:extLst>
      <p:ext uri="{BB962C8B-B14F-4D97-AF65-F5344CB8AC3E}">
        <p14:creationId xmlns:p14="http://schemas.microsoft.com/office/powerpoint/2010/main" val="3438373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0"/>
            <a:ext cx="9144000" cy="6555641"/>
          </a:xfrm>
          <a:prstGeom prst="rect">
            <a:avLst/>
          </a:prstGeom>
        </p:spPr>
        <p:txBody>
          <a:bodyPr wrap="square">
            <a:spAutoFit/>
          </a:bodyPr>
          <a:lstStyle/>
          <a:p>
            <a:pPr marL="342900" lvl="0" indent="-342900">
              <a:spcAft>
                <a:spcPts val="1200"/>
              </a:spcAft>
              <a:buFont typeface="Symbol" panose="05050102010706020507" pitchFamily="18" charset="2"/>
              <a:buChar char=""/>
            </a:pPr>
            <a:r>
              <a:rPr lang="en-US" dirty="0">
                <a:latin typeface="Arial" panose="020B0604020202020204" pitchFamily="34" charset="0"/>
                <a:ea typeface="MS Mincho"/>
                <a:cs typeface="Times New Roman" panose="02020603050405020304" pitchFamily="18" charset="0"/>
              </a:rPr>
              <a:t>Y </a:t>
            </a:r>
            <a:r>
              <a:rPr lang="en-US" dirty="0" err="1">
                <a:latin typeface="Arial" panose="020B0604020202020204" pitchFamily="34" charset="0"/>
                <a:ea typeface="MS Mincho"/>
                <a:cs typeface="Times New Roman" panose="02020603050405020304" pitchFamily="18" charset="0"/>
              </a:rPr>
              <a:t>graddau</a:t>
            </a:r>
            <a:r>
              <a:rPr lang="en-US" dirty="0">
                <a:latin typeface="Arial" panose="020B0604020202020204" pitchFamily="34" charset="0"/>
                <a:ea typeface="MS Mincho"/>
                <a:cs typeface="Times New Roman" panose="02020603050405020304" pitchFamily="18" charset="0"/>
              </a:rPr>
              <a:t> y </a:t>
            </a:r>
            <a:r>
              <a:rPr lang="en-US" dirty="0" err="1">
                <a:latin typeface="Arial" panose="020B0604020202020204" pitchFamily="34" charset="0"/>
                <a:ea typeface="MS Mincho"/>
                <a:cs typeface="Times New Roman" panose="02020603050405020304" pitchFamily="18" charset="0"/>
              </a:rPr>
              <a:t>mae</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athrawon</a:t>
            </a:r>
            <a:r>
              <a:rPr lang="en-US" dirty="0">
                <a:latin typeface="Arial" panose="020B0604020202020204" pitchFamily="34" charset="0"/>
                <a:ea typeface="MS Mincho"/>
                <a:cs typeface="Times New Roman" panose="02020603050405020304" pitchFamily="18" charset="0"/>
              </a:rPr>
              <a:t> a staff </a:t>
            </a:r>
            <a:r>
              <a:rPr lang="en-US" dirty="0" err="1">
                <a:latin typeface="Arial" panose="020B0604020202020204" pitchFamily="34" charset="0"/>
                <a:ea typeface="MS Mincho"/>
                <a:cs typeface="Times New Roman" panose="02020603050405020304" pitchFamily="18" charset="0"/>
              </a:rPr>
              <a:t>cymorth</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dysgu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yn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cyfrif</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yn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llawn</a:t>
            </a:r>
            <a:r>
              <a:rPr lang="en-US" dirty="0">
                <a:latin typeface="Arial" panose="020B0604020202020204" pitchFamily="34" charset="0"/>
                <a:ea typeface="MS Mincho"/>
                <a:cs typeface="Times New Roman" panose="02020603050405020304" pitchFamily="18" charset="0"/>
              </a:rPr>
              <a:t> am </a:t>
            </a:r>
            <a:r>
              <a:rPr lang="en-US" dirty="0" err="1">
                <a:latin typeface="Arial" panose="020B0604020202020204" pitchFamily="34" charset="0"/>
                <a:ea typeface="MS Mincho"/>
                <a:cs typeface="Times New Roman" panose="02020603050405020304" pitchFamily="18" charset="0"/>
              </a:rPr>
              <a:t>anghenion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dysgu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disgyblion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unigol</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wrth</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gynllunio’r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cwricwlwm</a:t>
            </a:r>
            <a:r>
              <a:rPr lang="en-US" dirty="0">
                <a:latin typeface="Arial" panose="020B0604020202020204" pitchFamily="34" charset="0"/>
                <a:ea typeface="MS Mincho"/>
                <a:cs typeface="Times New Roman" panose="02020603050405020304" pitchFamily="18" charset="0"/>
              </a:rPr>
              <a:t> ac </a:t>
            </a:r>
            <a:r>
              <a:rPr lang="en-US" dirty="0" err="1">
                <a:latin typeface="Arial" panose="020B0604020202020204" pitchFamily="34" charset="0"/>
                <a:ea typeface="MS Mincho"/>
                <a:cs typeface="Times New Roman" panose="02020603050405020304" pitchFamily="18" charset="0"/>
              </a:rPr>
              <a:t>wrth</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gyflwyno</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gwersi</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unigol</a:t>
            </a:r>
            <a:r>
              <a:rPr lang="en-US" dirty="0">
                <a:latin typeface="Arial" panose="020B0604020202020204" pitchFamily="34" charset="0"/>
                <a:ea typeface="MS Mincho"/>
                <a:cs typeface="Times New Roman" panose="02020603050405020304" pitchFamily="18" charset="0"/>
              </a:rPr>
              <a:t> a </a:t>
            </a:r>
            <a:r>
              <a:rPr lang="en-US" dirty="0" err="1">
                <a:latin typeface="Arial" panose="020B0604020202020204" pitchFamily="34" charset="0"/>
                <a:ea typeface="MS Mincho"/>
                <a:cs typeface="Times New Roman" panose="02020603050405020304" pitchFamily="18" charset="0"/>
              </a:rPr>
              <a:t>dilyniannau</a:t>
            </a:r>
            <a:r>
              <a:rPr lang="en-US" dirty="0">
                <a:latin typeface="Arial" panose="020B0604020202020204" pitchFamily="34" charset="0"/>
                <a:ea typeface="MS Mincho"/>
                <a:cs typeface="Times New Roman" panose="02020603050405020304" pitchFamily="18" charset="0"/>
              </a:rPr>
              <a:t> o </a:t>
            </a:r>
            <a:r>
              <a:rPr lang="en-US" dirty="0" err="1">
                <a:latin typeface="Arial" panose="020B0604020202020204" pitchFamily="34" charset="0"/>
                <a:ea typeface="MS Mincho"/>
                <a:cs typeface="Times New Roman" panose="02020603050405020304" pitchFamily="18" charset="0"/>
              </a:rPr>
              <a:t>wersi</a:t>
            </a:r>
            <a:r>
              <a:rPr lang="en-US" dirty="0">
                <a:latin typeface="Arial" panose="020B0604020202020204" pitchFamily="34" charset="0"/>
                <a:ea typeface="MS Mincho"/>
                <a:cs typeface="Times New Roman" panose="02020603050405020304" pitchFamily="18" charset="0"/>
              </a:rPr>
              <a:t>.</a:t>
            </a:r>
            <a:endParaRPr lang="en-GB"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dirty="0" err="1">
                <a:latin typeface="Arial" panose="020B0604020202020204" pitchFamily="34" charset="0"/>
                <a:ea typeface="MS Mincho"/>
                <a:cs typeface="Times New Roman" panose="02020603050405020304" pitchFamily="18" charset="0"/>
              </a:rPr>
              <a:t>Ymhle</a:t>
            </a:r>
            <a:r>
              <a:rPr lang="en-US" dirty="0">
                <a:latin typeface="Arial" panose="020B0604020202020204" pitchFamily="34" charset="0"/>
                <a:ea typeface="MS Mincho"/>
                <a:cs typeface="Times New Roman" panose="02020603050405020304" pitchFamily="18" charset="0"/>
              </a:rPr>
              <a:t> y </a:t>
            </a:r>
            <a:r>
              <a:rPr lang="en-US" dirty="0" err="1">
                <a:latin typeface="Arial" panose="020B0604020202020204" pitchFamily="34" charset="0"/>
                <a:ea typeface="MS Mincho"/>
                <a:cs typeface="Times New Roman" panose="02020603050405020304" pitchFamily="18" charset="0"/>
              </a:rPr>
              <a:t>mae</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gan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ddisgyblion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dargedau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dysgu</a:t>
            </a:r>
            <a:r>
              <a:rPr lang="en-US" dirty="0">
                <a:latin typeface="Arial" panose="020B0604020202020204" pitchFamily="34" charset="0"/>
                <a:ea typeface="MS Mincho"/>
                <a:cs typeface="Times New Roman" panose="02020603050405020304" pitchFamily="18" charset="0"/>
              </a:rPr>
              <a:t> ac </a:t>
            </a:r>
            <a:r>
              <a:rPr lang="en-US" dirty="0" err="1">
                <a:latin typeface="Arial" panose="020B0604020202020204" pitchFamily="34" charset="0"/>
                <a:ea typeface="MS Mincho"/>
                <a:cs typeface="Times New Roman" panose="02020603050405020304" pitchFamily="18" charset="0"/>
              </a:rPr>
              <a:t>ystyried</a:t>
            </a:r>
            <a:r>
              <a:rPr lang="en-US" dirty="0">
                <a:latin typeface="Arial" panose="020B0604020202020204" pitchFamily="34" charset="0"/>
                <a:ea typeface="MS Mincho"/>
                <a:cs typeface="Times New Roman" panose="02020603050405020304" pitchFamily="18" charset="0"/>
              </a:rPr>
              <a:t> pa </a:t>
            </a:r>
            <a:r>
              <a:rPr lang="en-US" dirty="0" err="1">
                <a:latin typeface="Arial" panose="020B0604020202020204" pitchFamily="34" charset="0"/>
                <a:ea typeface="MS Mincho"/>
                <a:cs typeface="Times New Roman" panose="02020603050405020304" pitchFamily="18" charset="0"/>
              </a:rPr>
              <a:t>mor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dda</a:t>
            </a:r>
            <a:r>
              <a:rPr lang="en-US" dirty="0">
                <a:latin typeface="Arial" panose="020B0604020202020204" pitchFamily="34" charset="0"/>
                <a:ea typeface="MS Mincho"/>
                <a:cs typeface="Times New Roman" panose="02020603050405020304" pitchFamily="18" charset="0"/>
              </a:rPr>
              <a:t> y </a:t>
            </a:r>
            <a:r>
              <a:rPr lang="en-US" dirty="0" err="1">
                <a:latin typeface="Arial" panose="020B0604020202020204" pitchFamily="34" charset="0"/>
                <a:ea typeface="MS Mincho"/>
                <a:cs typeface="Times New Roman" panose="02020603050405020304" pitchFamily="18" charset="0"/>
              </a:rPr>
              <a:t>mae</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athrawon</a:t>
            </a:r>
            <a:r>
              <a:rPr lang="en-US" dirty="0">
                <a:latin typeface="Arial" panose="020B0604020202020204" pitchFamily="34" charset="0"/>
                <a:ea typeface="MS Mincho"/>
                <a:cs typeface="Times New Roman" panose="02020603050405020304" pitchFamily="18" charset="0"/>
              </a:rPr>
              <a:t> a staff </a:t>
            </a:r>
            <a:r>
              <a:rPr lang="en-US" dirty="0" err="1">
                <a:latin typeface="Arial" panose="020B0604020202020204" pitchFamily="34" charset="0"/>
                <a:ea typeface="MS Mincho"/>
                <a:cs typeface="Times New Roman" panose="02020603050405020304" pitchFamily="18" charset="0"/>
              </a:rPr>
              <a:t>eraill</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yn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cymryd</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sylw</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o’r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rhain</a:t>
            </a:r>
            <a:r>
              <a:rPr lang="en-US" dirty="0">
                <a:latin typeface="Arial" panose="020B0604020202020204" pitchFamily="34" charset="0"/>
                <a:ea typeface="MS Mincho"/>
                <a:cs typeface="Times New Roman" panose="02020603050405020304" pitchFamily="18" charset="0"/>
              </a:rPr>
              <a:t> ac </a:t>
            </a:r>
            <a:r>
              <a:rPr lang="en-US" dirty="0" err="1">
                <a:latin typeface="Arial" panose="020B0604020202020204" pitchFamily="34" charset="0"/>
                <a:ea typeface="MS Mincho"/>
                <a:cs typeface="Times New Roman" panose="02020603050405020304" pitchFamily="18" charset="0"/>
              </a:rPr>
              <a:t>yn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darparu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rhaglen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waith</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addas</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i</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helpu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disgyblion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i</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gyrraedd</a:t>
            </a:r>
            <a:r>
              <a:rPr lang="en-US" dirty="0">
                <a:latin typeface="Arial" panose="020B0604020202020204" pitchFamily="34" charset="0"/>
                <a:ea typeface="MS Mincho"/>
                <a:cs typeface="Times New Roman" panose="02020603050405020304" pitchFamily="18" charset="0"/>
              </a:rPr>
              <a:t> y </a:t>
            </a:r>
            <a:r>
              <a:rPr lang="en-US" dirty="0" err="1">
                <a:latin typeface="Arial" panose="020B0604020202020204" pitchFamily="34" charset="0"/>
                <a:ea typeface="MS Mincho"/>
                <a:cs typeface="Times New Roman" panose="02020603050405020304" pitchFamily="18" charset="0"/>
              </a:rPr>
              <a:t>targedau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hyn</a:t>
            </a:r>
            <a:endParaRPr lang="en-GB"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dirty="0" err="1">
                <a:latin typeface="Arial" panose="020B0604020202020204" pitchFamily="34" charset="0"/>
                <a:ea typeface="MS Mincho"/>
                <a:cs typeface="Times New Roman" panose="02020603050405020304" pitchFamily="18" charset="0"/>
              </a:rPr>
              <a:t>Effeithiolrwydd</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unrhyw</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gymorth</a:t>
            </a:r>
            <a:r>
              <a:rPr lang="en-US" dirty="0">
                <a:latin typeface="Arial" panose="020B0604020202020204" pitchFamily="34" charset="0"/>
                <a:ea typeface="MS Mincho"/>
                <a:cs typeface="Times New Roman" panose="02020603050405020304" pitchFamily="18" charset="0"/>
              </a:rPr>
              <a:t> a </a:t>
            </a:r>
            <a:r>
              <a:rPr lang="en-US" dirty="0" err="1">
                <a:latin typeface="Arial" panose="020B0604020202020204" pitchFamily="34" charset="0"/>
                <a:ea typeface="MS Mincho"/>
                <a:cs typeface="Times New Roman" panose="02020603050405020304" pitchFamily="18" charset="0"/>
              </a:rPr>
              <a:t>roddir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i</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ddisgyblion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yn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yr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ystafell</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ddosbarth</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neu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mewn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grwpiau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wedi’u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tynnu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allan</a:t>
            </a:r>
            <a:r>
              <a:rPr lang="en-US" dirty="0">
                <a:latin typeface="Arial" panose="020B0604020202020204" pitchFamily="34" charset="0"/>
                <a:ea typeface="MS Mincho"/>
                <a:cs typeface="Times New Roman" panose="02020603050405020304" pitchFamily="18" charset="0"/>
              </a:rPr>
              <a:t> o </a:t>
            </a:r>
            <a:r>
              <a:rPr lang="en-US" dirty="0" err="1">
                <a:latin typeface="Arial" panose="020B0604020202020204" pitchFamily="34" charset="0"/>
                <a:ea typeface="MS Mincho"/>
                <a:cs typeface="Times New Roman" panose="02020603050405020304" pitchFamily="18" charset="0"/>
              </a:rPr>
              <a:t>wersi</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i</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ddatblygu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eu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medrau</a:t>
            </a:r>
            <a:r>
              <a:rPr lang="en-US" dirty="0">
                <a:latin typeface="Arial" panose="020B0604020202020204" pitchFamily="34" charset="0"/>
                <a:ea typeface="MS Mincho"/>
                <a:cs typeface="Times New Roman" panose="02020603050405020304" pitchFamily="18" charset="0"/>
              </a:rPr>
              <a:t>.</a:t>
            </a:r>
            <a:endParaRPr lang="en-GB"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dirty="0" err="1">
                <a:latin typeface="Arial" panose="020B0604020202020204" pitchFamily="34" charset="0"/>
                <a:ea typeface="MS Mincho"/>
                <a:cs typeface="Times New Roman" panose="02020603050405020304" pitchFamily="18" charset="0"/>
              </a:rPr>
              <a:t>Trefniadau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ar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gyfer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grwpio</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disgyblion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mewn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setiau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neu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grwpiau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gallu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cymysg</a:t>
            </a:r>
            <a:r>
              <a:rPr lang="en-US" dirty="0">
                <a:latin typeface="Arial" panose="020B0604020202020204" pitchFamily="34" charset="0"/>
                <a:ea typeface="MS Mincho"/>
                <a:cs typeface="Times New Roman" panose="02020603050405020304" pitchFamily="18" charset="0"/>
              </a:rPr>
              <a:t> ac </a:t>
            </a:r>
            <a:r>
              <a:rPr lang="en-US" dirty="0" err="1">
                <a:latin typeface="Arial" panose="020B0604020202020204" pitchFamily="34" charset="0"/>
                <a:ea typeface="MS Mincho"/>
                <a:cs typeface="Times New Roman" panose="02020603050405020304" pitchFamily="18" charset="0"/>
              </a:rPr>
              <a:t>ystyried</a:t>
            </a:r>
            <a:r>
              <a:rPr lang="en-US" dirty="0">
                <a:latin typeface="Arial" panose="020B0604020202020204" pitchFamily="34" charset="0"/>
                <a:ea typeface="MS Mincho"/>
                <a:cs typeface="Times New Roman" panose="02020603050405020304" pitchFamily="18" charset="0"/>
              </a:rPr>
              <a:t> a </a:t>
            </a:r>
            <a:r>
              <a:rPr lang="en-US" dirty="0" err="1">
                <a:latin typeface="Arial" panose="020B0604020202020204" pitchFamily="34" charset="0"/>
                <a:ea typeface="MS Mincho"/>
                <a:cs typeface="Times New Roman" panose="02020603050405020304" pitchFamily="18" charset="0"/>
              </a:rPr>
              <a:t>yw’r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trefniadau’n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cael</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effaith</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gadarnhaol</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ar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ddysgu</a:t>
            </a:r>
            <a:r>
              <a:rPr lang="en-US" dirty="0">
                <a:latin typeface="Arial" panose="020B0604020202020204" pitchFamily="34" charset="0"/>
                <a:ea typeface="MS Mincho"/>
                <a:cs typeface="Times New Roman" panose="02020603050405020304" pitchFamily="18" charset="0"/>
              </a:rPr>
              <a:t> a </a:t>
            </a:r>
            <a:r>
              <a:rPr lang="en-US" dirty="0" err="1">
                <a:latin typeface="Arial" panose="020B0604020202020204" pitchFamily="34" charset="0"/>
                <a:ea typeface="MS Mincho"/>
                <a:cs typeface="Times New Roman" panose="02020603050405020304" pitchFamily="18" charset="0"/>
              </a:rPr>
              <a:t>phrofiadau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disgyblion</a:t>
            </a:r>
            <a:r>
              <a:rPr lang="en-US" dirty="0">
                <a:latin typeface="Arial" panose="020B0604020202020204" pitchFamily="34" charset="0"/>
                <a:ea typeface="MS Mincho"/>
                <a:cs typeface="Times New Roman" panose="02020603050405020304" pitchFamily="18" charset="0"/>
              </a:rPr>
              <a:t>.</a:t>
            </a:r>
            <a:endParaRPr lang="en-GB"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dirty="0">
                <a:latin typeface="Arial" panose="020B0604020202020204" pitchFamily="34" charset="0"/>
                <a:ea typeface="MS Mincho"/>
                <a:cs typeface="Times New Roman" panose="02020603050405020304" pitchFamily="18" charset="0"/>
              </a:rPr>
              <a:t>Y </a:t>
            </a:r>
            <a:r>
              <a:rPr lang="en-US" dirty="0" err="1">
                <a:latin typeface="Arial" panose="020B0604020202020204" pitchFamily="34" charset="0"/>
                <a:ea typeface="MS Mincho"/>
                <a:cs typeface="Times New Roman" panose="02020603050405020304" pitchFamily="18" charset="0"/>
              </a:rPr>
              <a:t>ffyrdd</a:t>
            </a:r>
            <a:r>
              <a:rPr lang="en-US" dirty="0">
                <a:latin typeface="Arial" panose="020B0604020202020204" pitchFamily="34" charset="0"/>
                <a:ea typeface="MS Mincho"/>
                <a:cs typeface="Times New Roman" panose="02020603050405020304" pitchFamily="18" charset="0"/>
              </a:rPr>
              <a:t> y </a:t>
            </a:r>
            <a:r>
              <a:rPr lang="en-US" dirty="0" err="1">
                <a:latin typeface="Arial" panose="020B0604020202020204" pitchFamily="34" charset="0"/>
                <a:ea typeface="MS Mincho"/>
                <a:cs typeface="Times New Roman" panose="02020603050405020304" pitchFamily="18" charset="0"/>
              </a:rPr>
              <a:t>mae’r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ysgol</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yn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datblygu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cwricwlwm</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sy’n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adlewyrchu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natur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cyd-destun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yr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ysgol</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yn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llwyr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gan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gynnwys</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cynllunio</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gweithgareddau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dysgu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sy’n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adlewyrchu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amrywiaeth</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ddiwylliannol</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ieithyddol</a:t>
            </a:r>
            <a:r>
              <a:rPr lang="en-US" dirty="0">
                <a:latin typeface="Arial" panose="020B0604020202020204" pitchFamily="34" charset="0"/>
                <a:ea typeface="MS Mincho"/>
                <a:cs typeface="Times New Roman" panose="02020603050405020304" pitchFamily="18" charset="0"/>
              </a:rPr>
              <a:t> ac </a:t>
            </a:r>
            <a:r>
              <a:rPr lang="en-US" dirty="0" err="1">
                <a:latin typeface="Arial" panose="020B0604020202020204" pitchFamily="34" charset="0"/>
                <a:ea typeface="MS Mincho"/>
                <a:cs typeface="Times New Roman" panose="02020603050405020304" pitchFamily="18" charset="0"/>
              </a:rPr>
              <a:t>ethnig</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Cymru</a:t>
            </a:r>
            <a:r>
              <a:rPr lang="en-US" dirty="0">
                <a:latin typeface="Arial" panose="020B0604020202020204" pitchFamily="34" charset="0"/>
                <a:ea typeface="MS Mincho"/>
                <a:cs typeface="Times New Roman" panose="02020603050405020304" pitchFamily="18" charset="0"/>
              </a:rPr>
              <a:t> ac </a:t>
            </a:r>
            <a:r>
              <a:rPr lang="en-US" dirty="0" err="1">
                <a:latin typeface="Arial" panose="020B0604020202020204" pitchFamily="34" charset="0"/>
                <a:ea typeface="MS Mincho"/>
                <a:cs typeface="Times New Roman" panose="02020603050405020304" pitchFamily="18" charset="0"/>
              </a:rPr>
              <a:t>ardal</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leol</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yr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ysgol</a:t>
            </a:r>
            <a:r>
              <a:rPr lang="en-US" dirty="0">
                <a:latin typeface="Arial" panose="020B0604020202020204" pitchFamily="34" charset="0"/>
                <a:ea typeface="MS Mincho"/>
                <a:cs typeface="Times New Roman" panose="02020603050405020304" pitchFamily="18" charset="0"/>
              </a:rPr>
              <a:t>.</a:t>
            </a:r>
            <a:endParaRPr lang="en-GB"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dirty="0">
                <a:latin typeface="Arial" panose="020B0604020202020204" pitchFamily="34" charset="0"/>
                <a:ea typeface="MS Mincho"/>
                <a:cs typeface="Times New Roman" panose="02020603050405020304" pitchFamily="18" charset="0"/>
              </a:rPr>
              <a:t>Pa </a:t>
            </a:r>
            <a:r>
              <a:rPr lang="en-US" dirty="0" err="1">
                <a:latin typeface="Arial" panose="020B0604020202020204" pitchFamily="34" charset="0"/>
                <a:ea typeface="MS Mincho"/>
                <a:cs typeface="Times New Roman" panose="02020603050405020304" pitchFamily="18" charset="0"/>
              </a:rPr>
              <a:t>mor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dda</a:t>
            </a:r>
            <a:r>
              <a:rPr lang="en-US" dirty="0">
                <a:latin typeface="Arial" panose="020B0604020202020204" pitchFamily="34" charset="0"/>
                <a:ea typeface="MS Mincho"/>
                <a:cs typeface="Times New Roman" panose="02020603050405020304" pitchFamily="18" charset="0"/>
              </a:rPr>
              <a:t> y </a:t>
            </a:r>
            <a:r>
              <a:rPr lang="en-US" dirty="0" err="1">
                <a:latin typeface="Arial" panose="020B0604020202020204" pitchFamily="34" charset="0"/>
                <a:ea typeface="MS Mincho"/>
                <a:cs typeface="Times New Roman" panose="02020603050405020304" pitchFamily="18" charset="0"/>
              </a:rPr>
              <a:t>mae’r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ysgol</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yn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cyfrif</a:t>
            </a:r>
            <a:r>
              <a:rPr lang="en-US" dirty="0">
                <a:latin typeface="Arial" panose="020B0604020202020204" pitchFamily="34" charset="0"/>
                <a:ea typeface="MS Mincho"/>
                <a:cs typeface="Times New Roman" panose="02020603050405020304" pitchFamily="18" charset="0"/>
              </a:rPr>
              <a:t> am </a:t>
            </a:r>
            <a:r>
              <a:rPr lang="en-US" dirty="0" err="1">
                <a:latin typeface="Arial" panose="020B0604020202020204" pitchFamily="34" charset="0"/>
                <a:ea typeface="MS Mincho"/>
                <a:cs typeface="Times New Roman" panose="02020603050405020304" pitchFamily="18" charset="0"/>
              </a:rPr>
              <a:t>egwyddorion</a:t>
            </a:r>
            <a:r>
              <a:rPr lang="en-US" dirty="0">
                <a:latin typeface="Arial" panose="020B0604020202020204" pitchFamily="34" charset="0"/>
                <a:ea typeface="MS Mincho"/>
                <a:cs typeface="Times New Roman" panose="02020603050405020304" pitchFamily="18" charset="0"/>
              </a:rPr>
              <a:t> y </a:t>
            </a:r>
            <a:r>
              <a:rPr lang="en-US" dirty="0" err="1">
                <a:latin typeface="Arial" panose="020B0604020202020204" pitchFamily="34" charset="0"/>
                <a:ea typeface="MS Mincho"/>
                <a:cs typeface="Times New Roman" panose="02020603050405020304" pitchFamily="18" charset="0"/>
              </a:rPr>
              <a:t>Cyfnod</a:t>
            </a:r>
            <a:r>
              <a:rPr lang="en-US" dirty="0">
                <a:latin typeface="Arial" panose="020B0604020202020204" pitchFamily="34" charset="0"/>
                <a:ea typeface="MS Mincho"/>
                <a:cs typeface="Times New Roman" panose="02020603050405020304" pitchFamily="18" charset="0"/>
              </a:rPr>
              <a:t> Sylfaen a </a:t>
            </a:r>
            <a:r>
              <a:rPr lang="en-US" dirty="0" err="1">
                <a:latin typeface="Arial" panose="020B0604020202020204" pitchFamily="34" charset="0"/>
                <a:ea typeface="MS Mincho"/>
                <a:cs typeface="Times New Roman" panose="02020603050405020304" pitchFamily="18" charset="0"/>
              </a:rPr>
              <a:t>pha</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mor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dda</a:t>
            </a:r>
            <a:r>
              <a:rPr lang="en-US" dirty="0">
                <a:latin typeface="Arial" panose="020B0604020202020204" pitchFamily="34" charset="0"/>
                <a:ea typeface="MS Mincho"/>
                <a:cs typeface="Times New Roman" panose="02020603050405020304" pitchFamily="18" charset="0"/>
              </a:rPr>
              <a:t> y </a:t>
            </a:r>
            <a:r>
              <a:rPr lang="en-US" dirty="0" err="1">
                <a:latin typeface="Arial" panose="020B0604020202020204" pitchFamily="34" charset="0"/>
                <a:ea typeface="MS Mincho"/>
                <a:cs typeface="Times New Roman" panose="02020603050405020304" pitchFamily="18" charset="0"/>
              </a:rPr>
              <a:t>mae</a:t>
            </a:r>
            <a:r>
              <a:rPr lang="en-US" dirty="0">
                <a:latin typeface="Arial" panose="020B0604020202020204" pitchFamily="34" charset="0"/>
                <a:ea typeface="MS Mincho"/>
                <a:cs typeface="Times New Roman" panose="02020603050405020304" pitchFamily="18" charset="0"/>
              </a:rPr>
              <a:t> staff </a:t>
            </a:r>
            <a:r>
              <a:rPr lang="en-US" dirty="0" err="1">
                <a:latin typeface="Arial" panose="020B0604020202020204" pitchFamily="34" charset="0"/>
                <a:ea typeface="MS Mincho"/>
                <a:cs typeface="Times New Roman" panose="02020603050405020304" pitchFamily="18" charset="0"/>
              </a:rPr>
              <a:t>yn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cynllunio</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i</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ddisgyblion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ddefnyddio’r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awyr</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agored</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yn</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natblygiad</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eu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dysgu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a’u</a:t>
            </a:r>
            <a:r>
              <a:rPr lang="en-US" dirty="0">
                <a:latin typeface="Arial" panose="020B0604020202020204" pitchFamily="34" charset="0"/>
                <a:ea typeface="MS Mincho"/>
                <a:cs typeface="Times New Roman" panose="02020603050405020304" pitchFamily="18" charset="0"/>
              </a:rPr>
              <a:t> </a:t>
            </a:r>
            <a:r>
              <a:rPr lang="en-US" dirty="0" err="1">
                <a:latin typeface="Arial" panose="020B0604020202020204" pitchFamily="34" charset="0"/>
                <a:ea typeface="MS Mincho"/>
                <a:cs typeface="Times New Roman" panose="02020603050405020304" pitchFamily="18" charset="0"/>
              </a:rPr>
              <a:t>medrau</a:t>
            </a:r>
            <a:endParaRPr lang="en-GB" dirty="0">
              <a:latin typeface="Cambria" panose="02040503050406030204" pitchFamily="18" charset="0"/>
              <a:ea typeface="MS Mincho"/>
              <a:cs typeface="Times New Roman" panose="02020603050405020304" pitchFamily="18" charset="0"/>
            </a:endParaRPr>
          </a:p>
          <a:p>
            <a:pPr marL="285750" indent="-285750">
              <a:buFont typeface="Arial" panose="020B0604020202020204" pitchFamily="34" charset="0"/>
              <a:buChar char="•"/>
            </a:pPr>
            <a:r>
              <a:rPr lang="en-US" dirty="0" err="1">
                <a:latin typeface="Arial" panose="020B0604020202020204" pitchFamily="34" charset="0"/>
                <a:ea typeface="MS Mincho"/>
                <a:cs typeface="Times New Roman" panose="02020603050405020304" pitchFamily="18" charset="0"/>
              </a:rPr>
              <a:t>Natur</a:t>
            </a:r>
            <a:r>
              <a:rPr lang="en-US" dirty="0">
                <a:latin typeface="Arial" panose="020B0604020202020204" pitchFamily="34" charset="0"/>
                <a:ea typeface="MS Mincho"/>
              </a:rPr>
              <a:t> a </a:t>
            </a:r>
            <a:r>
              <a:rPr lang="en-US" dirty="0" err="1">
                <a:latin typeface="Arial" panose="020B0604020202020204" pitchFamily="34" charset="0"/>
                <a:ea typeface="MS Mincho"/>
              </a:rPr>
              <a:t>graddau’r</a:t>
            </a:r>
            <a:r>
              <a:rPr lang="en-US" dirty="0">
                <a:latin typeface="Arial" panose="020B0604020202020204" pitchFamily="34" charset="0"/>
                <a:ea typeface="MS Mincho"/>
              </a:rPr>
              <a:t> </a:t>
            </a:r>
            <a:r>
              <a:rPr lang="en-US" dirty="0" err="1">
                <a:latin typeface="Arial" panose="020B0604020202020204" pitchFamily="34" charset="0"/>
                <a:ea typeface="MS Mincho"/>
              </a:rPr>
              <a:t>dysgu</a:t>
            </a:r>
            <a:r>
              <a:rPr lang="en-US" dirty="0">
                <a:latin typeface="Arial" panose="020B0604020202020204" pitchFamily="34" charset="0"/>
                <a:ea typeface="MS Mincho"/>
              </a:rPr>
              <a:t> y </a:t>
            </a:r>
            <a:r>
              <a:rPr lang="en-US" dirty="0" err="1">
                <a:latin typeface="Arial" panose="020B0604020202020204" pitchFamily="34" charset="0"/>
                <a:ea typeface="MS Mincho"/>
              </a:rPr>
              <a:t>tu</a:t>
            </a:r>
            <a:r>
              <a:rPr lang="en-US" dirty="0">
                <a:latin typeface="Arial" panose="020B0604020202020204" pitchFamily="34" charset="0"/>
                <a:ea typeface="MS Mincho"/>
              </a:rPr>
              <a:t> </a:t>
            </a:r>
            <a:r>
              <a:rPr lang="en-US" dirty="0" err="1">
                <a:latin typeface="Arial" panose="020B0604020202020204" pitchFamily="34" charset="0"/>
                <a:ea typeface="MS Mincho"/>
              </a:rPr>
              <a:t>allan</a:t>
            </a:r>
            <a:r>
              <a:rPr lang="en-US" dirty="0">
                <a:latin typeface="Arial" panose="020B0604020202020204" pitchFamily="34" charset="0"/>
                <a:ea typeface="MS Mincho"/>
              </a:rPr>
              <a:t> </a:t>
            </a:r>
            <a:r>
              <a:rPr lang="en-US" dirty="0" err="1">
                <a:latin typeface="Arial" panose="020B0604020202020204" pitchFamily="34" charset="0"/>
                <a:ea typeface="MS Mincho"/>
              </a:rPr>
              <a:t>i’r</a:t>
            </a:r>
            <a:r>
              <a:rPr lang="en-US" dirty="0">
                <a:latin typeface="Arial" panose="020B0604020202020204" pitchFamily="34" charset="0"/>
                <a:ea typeface="MS Mincho"/>
              </a:rPr>
              <a:t> </a:t>
            </a:r>
            <a:r>
              <a:rPr lang="en-US" dirty="0" err="1">
                <a:latin typeface="Arial" panose="020B0604020202020204" pitchFamily="34" charset="0"/>
                <a:ea typeface="MS Mincho"/>
              </a:rPr>
              <a:t>ystafell</a:t>
            </a:r>
            <a:r>
              <a:rPr lang="en-US" dirty="0">
                <a:latin typeface="Arial" panose="020B0604020202020204" pitchFamily="34" charset="0"/>
                <a:ea typeface="MS Mincho"/>
              </a:rPr>
              <a:t> </a:t>
            </a:r>
            <a:r>
              <a:rPr lang="en-US" dirty="0" err="1">
                <a:latin typeface="Arial" panose="020B0604020202020204" pitchFamily="34" charset="0"/>
                <a:ea typeface="MS Mincho"/>
              </a:rPr>
              <a:t>ddosbarth</a:t>
            </a:r>
            <a:r>
              <a:rPr lang="en-US" dirty="0">
                <a:latin typeface="Arial" panose="020B0604020202020204" pitchFamily="34" charset="0"/>
                <a:ea typeface="MS Mincho"/>
              </a:rPr>
              <a:t>, </a:t>
            </a:r>
            <a:r>
              <a:rPr lang="en-US" dirty="0" err="1">
                <a:latin typeface="Arial" panose="020B0604020202020204" pitchFamily="34" charset="0"/>
                <a:ea typeface="MS Mincho"/>
              </a:rPr>
              <a:t>sy’n</a:t>
            </a:r>
            <a:r>
              <a:rPr lang="en-US" dirty="0">
                <a:latin typeface="Arial" panose="020B0604020202020204" pitchFamily="34" charset="0"/>
                <a:ea typeface="MS Mincho"/>
              </a:rPr>
              <a:t> </a:t>
            </a:r>
            <a:r>
              <a:rPr lang="en-US" dirty="0" err="1">
                <a:latin typeface="Arial" panose="020B0604020202020204" pitchFamily="34" charset="0"/>
                <a:ea typeface="MS Mincho"/>
              </a:rPr>
              <a:t>cysylltu’n</a:t>
            </a:r>
            <a:r>
              <a:rPr lang="en-US" dirty="0">
                <a:latin typeface="Arial" panose="020B0604020202020204" pitchFamily="34" charset="0"/>
                <a:ea typeface="MS Mincho"/>
              </a:rPr>
              <a:t> </a:t>
            </a:r>
            <a:r>
              <a:rPr lang="en-US" dirty="0" err="1">
                <a:latin typeface="Arial" panose="020B0604020202020204" pitchFamily="34" charset="0"/>
                <a:ea typeface="MS Mincho"/>
              </a:rPr>
              <a:t>uniongyrchol</a:t>
            </a:r>
            <a:r>
              <a:rPr lang="en-US" dirty="0">
                <a:latin typeface="Arial" panose="020B0604020202020204" pitchFamily="34" charset="0"/>
                <a:ea typeface="MS Mincho"/>
              </a:rPr>
              <a:t> </a:t>
            </a:r>
            <a:r>
              <a:rPr lang="en-US" dirty="0" err="1">
                <a:latin typeface="Arial" panose="020B0604020202020204" pitchFamily="34" charset="0"/>
                <a:ea typeface="MS Mincho"/>
              </a:rPr>
              <a:t>â’r</a:t>
            </a:r>
            <a:r>
              <a:rPr lang="en-US" dirty="0">
                <a:latin typeface="Arial" panose="020B0604020202020204" pitchFamily="34" charset="0"/>
                <a:ea typeface="MS Mincho"/>
              </a:rPr>
              <a:t> </a:t>
            </a:r>
            <a:r>
              <a:rPr lang="en-US" dirty="0" err="1">
                <a:latin typeface="Arial" panose="020B0604020202020204" pitchFamily="34" charset="0"/>
                <a:ea typeface="MS Mincho"/>
              </a:rPr>
              <a:t>cwricwlwm</a:t>
            </a:r>
            <a:r>
              <a:rPr lang="en-US" dirty="0">
                <a:latin typeface="Arial" panose="020B0604020202020204" pitchFamily="34" charset="0"/>
                <a:ea typeface="MS Mincho"/>
              </a:rPr>
              <a:t> </a:t>
            </a:r>
            <a:r>
              <a:rPr lang="en-US" dirty="0" err="1">
                <a:latin typeface="Arial" panose="020B0604020202020204" pitchFamily="34" charset="0"/>
                <a:ea typeface="MS Mincho"/>
              </a:rPr>
              <a:t>cynlluniedig</a:t>
            </a:r>
            <a:r>
              <a:rPr lang="en-US" dirty="0">
                <a:latin typeface="Arial" panose="020B0604020202020204" pitchFamily="34" charset="0"/>
                <a:ea typeface="MS Mincho"/>
              </a:rPr>
              <a:t>, </a:t>
            </a:r>
            <a:r>
              <a:rPr lang="en-US" dirty="0" err="1">
                <a:latin typeface="Arial" panose="020B0604020202020204" pitchFamily="34" charset="0"/>
                <a:ea typeface="MS Mincho"/>
              </a:rPr>
              <a:t>er</a:t>
            </a:r>
            <a:r>
              <a:rPr lang="en-US" dirty="0">
                <a:latin typeface="Arial" panose="020B0604020202020204" pitchFamily="34" charset="0"/>
                <a:ea typeface="MS Mincho"/>
              </a:rPr>
              <a:t> </a:t>
            </a:r>
            <a:r>
              <a:rPr lang="en-US" dirty="0" err="1">
                <a:latin typeface="Arial" panose="020B0604020202020204" pitchFamily="34" charset="0"/>
                <a:ea typeface="MS Mincho"/>
              </a:rPr>
              <a:t>enghraifft</a:t>
            </a:r>
            <a:r>
              <a:rPr lang="en-US" dirty="0">
                <a:latin typeface="Arial" panose="020B0604020202020204" pitchFamily="34" charset="0"/>
                <a:ea typeface="MS Mincho"/>
              </a:rPr>
              <a:t> </a:t>
            </a:r>
            <a:r>
              <a:rPr lang="en-US" dirty="0" err="1">
                <a:latin typeface="Arial" panose="020B0604020202020204" pitchFamily="34" charset="0"/>
                <a:ea typeface="MS Mincho"/>
              </a:rPr>
              <a:t>i</a:t>
            </a:r>
            <a:r>
              <a:rPr lang="en-US" dirty="0">
                <a:latin typeface="Arial" panose="020B0604020202020204" pitchFamily="34" charset="0"/>
                <a:ea typeface="MS Mincho"/>
              </a:rPr>
              <a:t> </a:t>
            </a:r>
            <a:r>
              <a:rPr lang="en-US" dirty="0" err="1">
                <a:latin typeface="Arial" panose="020B0604020202020204" pitchFamily="34" charset="0"/>
                <a:ea typeface="MS Mincho"/>
              </a:rPr>
              <a:t>gefnogi</a:t>
            </a:r>
            <a:r>
              <a:rPr lang="en-US" dirty="0">
                <a:latin typeface="Arial" panose="020B0604020202020204" pitchFamily="34" charset="0"/>
                <a:ea typeface="MS Mincho"/>
              </a:rPr>
              <a:t> </a:t>
            </a:r>
            <a:r>
              <a:rPr lang="en-US" dirty="0" err="1">
                <a:latin typeface="Arial" panose="020B0604020202020204" pitchFamily="34" charset="0"/>
                <a:ea typeface="MS Mincho"/>
              </a:rPr>
              <a:t>datblygiad</a:t>
            </a:r>
            <a:r>
              <a:rPr lang="en-US" dirty="0">
                <a:latin typeface="Arial" panose="020B0604020202020204" pitchFamily="34" charset="0"/>
                <a:ea typeface="MS Mincho"/>
              </a:rPr>
              <a:t> </a:t>
            </a:r>
            <a:r>
              <a:rPr lang="en-US" dirty="0" err="1">
                <a:latin typeface="Arial" panose="020B0604020202020204" pitchFamily="34" charset="0"/>
                <a:ea typeface="MS Mincho"/>
              </a:rPr>
              <a:t>dealltwriaeth</a:t>
            </a:r>
            <a:r>
              <a:rPr lang="en-US" dirty="0">
                <a:latin typeface="Arial" panose="020B0604020202020204" pitchFamily="34" charset="0"/>
                <a:ea typeface="MS Mincho"/>
              </a:rPr>
              <a:t> </a:t>
            </a:r>
            <a:r>
              <a:rPr lang="en-US" dirty="0" err="1">
                <a:latin typeface="Arial" panose="020B0604020202020204" pitchFamily="34" charset="0"/>
                <a:ea typeface="MS Mincho"/>
              </a:rPr>
              <a:t>disgyblion</a:t>
            </a:r>
            <a:r>
              <a:rPr lang="en-US" dirty="0">
                <a:latin typeface="Arial" panose="020B0604020202020204" pitchFamily="34" charset="0"/>
                <a:ea typeface="MS Mincho"/>
              </a:rPr>
              <a:t> o </a:t>
            </a:r>
            <a:r>
              <a:rPr lang="en-US" dirty="0" err="1">
                <a:latin typeface="Arial" panose="020B0604020202020204" pitchFamily="34" charset="0"/>
                <a:ea typeface="MS Mincho"/>
              </a:rPr>
              <a:t>destun</a:t>
            </a:r>
            <a:r>
              <a:rPr lang="en-US" dirty="0">
                <a:latin typeface="Arial" panose="020B0604020202020204" pitchFamily="34" charset="0"/>
                <a:ea typeface="MS Mincho"/>
              </a:rPr>
              <a:t>, </a:t>
            </a:r>
            <a:r>
              <a:rPr lang="en-US" dirty="0" err="1">
                <a:latin typeface="Arial" panose="020B0604020202020204" pitchFamily="34" charset="0"/>
                <a:ea typeface="MS Mincho"/>
              </a:rPr>
              <a:t>pwnc</a:t>
            </a:r>
            <a:r>
              <a:rPr lang="en-US" dirty="0">
                <a:latin typeface="Arial" panose="020B0604020202020204" pitchFamily="34" charset="0"/>
                <a:ea typeface="MS Mincho"/>
              </a:rPr>
              <a:t> </a:t>
            </a:r>
            <a:r>
              <a:rPr lang="en-US" dirty="0" err="1">
                <a:latin typeface="Arial" panose="020B0604020202020204" pitchFamily="34" charset="0"/>
                <a:ea typeface="MS Mincho"/>
              </a:rPr>
              <a:t>neu</a:t>
            </a:r>
            <a:r>
              <a:rPr lang="en-US" dirty="0">
                <a:latin typeface="Arial" panose="020B0604020202020204" pitchFamily="34" charset="0"/>
                <a:ea typeface="MS Mincho"/>
              </a:rPr>
              <a:t> </a:t>
            </a:r>
            <a:r>
              <a:rPr lang="en-US" dirty="0" err="1">
                <a:latin typeface="Arial" panose="020B0604020202020204" pitchFamily="34" charset="0"/>
                <a:ea typeface="MS Mincho"/>
              </a:rPr>
              <a:t>faes</a:t>
            </a:r>
            <a:r>
              <a:rPr lang="en-US" dirty="0">
                <a:latin typeface="Arial" panose="020B0604020202020204" pitchFamily="34" charset="0"/>
                <a:ea typeface="MS Mincho"/>
              </a:rPr>
              <a:t> </a:t>
            </a:r>
            <a:r>
              <a:rPr lang="en-US" dirty="0" err="1">
                <a:latin typeface="Arial" panose="020B0604020202020204" pitchFamily="34" charset="0"/>
                <a:ea typeface="MS Mincho"/>
              </a:rPr>
              <a:t>dysgu</a:t>
            </a:r>
            <a:r>
              <a:rPr lang="en-US" dirty="0">
                <a:latin typeface="Arial" panose="020B0604020202020204" pitchFamily="34" charset="0"/>
                <a:ea typeface="MS Mincho"/>
              </a:rPr>
              <a:t> </a:t>
            </a:r>
            <a:r>
              <a:rPr lang="en-US" dirty="0" err="1">
                <a:latin typeface="Arial" panose="020B0604020202020204" pitchFamily="34" charset="0"/>
                <a:ea typeface="MS Mincho"/>
              </a:rPr>
              <a:t>penodol</a:t>
            </a:r>
            <a:r>
              <a:rPr lang="en-US" dirty="0">
                <a:latin typeface="Arial" panose="020B0604020202020204" pitchFamily="34" charset="0"/>
                <a:ea typeface="MS Mincho"/>
              </a:rPr>
              <a:t>.</a:t>
            </a:r>
            <a:endParaRPr lang="en-GB" dirty="0"/>
          </a:p>
        </p:txBody>
      </p:sp>
    </p:spTree>
    <p:extLst>
      <p:ext uri="{BB962C8B-B14F-4D97-AF65-F5344CB8AC3E}">
        <p14:creationId xmlns:p14="http://schemas.microsoft.com/office/powerpoint/2010/main" val="38976421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141057"/>
            <a:ext cx="9144000" cy="6001643"/>
          </a:xfrm>
          <a:prstGeom prst="rect">
            <a:avLst/>
          </a:prstGeom>
        </p:spPr>
        <p:txBody>
          <a:bodyPr wrap="square">
            <a:spAutoFit/>
          </a:bodyPr>
          <a:lstStyle/>
          <a:p>
            <a:pPr algn="ctr">
              <a:spcAft>
                <a:spcPts val="1200"/>
              </a:spcAft>
            </a:pPr>
            <a:r>
              <a:rPr lang="en-US" sz="2400" b="1" dirty="0">
                <a:latin typeface="Arial" panose="020B0604020202020204" pitchFamily="34" charset="0"/>
                <a:ea typeface="MS Mincho"/>
                <a:cs typeface="Times New Roman" panose="02020603050405020304" pitchFamily="18" charset="0"/>
              </a:rPr>
              <a:t>3.3: </a:t>
            </a:r>
            <a:r>
              <a:rPr lang="en-US" sz="2400" b="1" dirty="0" err="1">
                <a:latin typeface="Arial" panose="020B0604020202020204" pitchFamily="34" charset="0"/>
                <a:ea typeface="MS Mincho"/>
                <a:cs typeface="Times New Roman" panose="02020603050405020304" pitchFamily="18" charset="0"/>
              </a:rPr>
              <a:t>Darpariaeth</a:t>
            </a:r>
            <a:r>
              <a:rPr lang="en-US" sz="2400" b="1" dirty="0">
                <a:latin typeface="Arial" panose="020B0604020202020204" pitchFamily="34" charset="0"/>
                <a:ea typeface="MS Mincho"/>
                <a:cs typeface="Times New Roman" panose="02020603050405020304" pitchFamily="18" charset="0"/>
              </a:rPr>
              <a:t> </a:t>
            </a:r>
            <a:r>
              <a:rPr lang="en-US" sz="2400" b="1" dirty="0" err="1">
                <a:latin typeface="Arial" panose="020B0604020202020204" pitchFamily="34" charset="0"/>
                <a:ea typeface="MS Mincho"/>
                <a:cs typeface="Times New Roman" panose="02020603050405020304" pitchFamily="18" charset="0"/>
              </a:rPr>
              <a:t>ar</a:t>
            </a:r>
            <a:r>
              <a:rPr lang="en-US" sz="2400" b="1" dirty="0">
                <a:latin typeface="Arial" panose="020B0604020202020204" pitchFamily="34" charset="0"/>
                <a:ea typeface="MS Mincho"/>
                <a:cs typeface="Times New Roman" panose="02020603050405020304" pitchFamily="18" charset="0"/>
              </a:rPr>
              <a:t> </a:t>
            </a:r>
            <a:r>
              <a:rPr lang="en-US" sz="2400" b="1" dirty="0" err="1">
                <a:latin typeface="Arial" panose="020B0604020202020204" pitchFamily="34" charset="0"/>
                <a:ea typeface="MS Mincho"/>
                <a:cs typeface="Times New Roman" panose="02020603050405020304" pitchFamily="18" charset="0"/>
              </a:rPr>
              <a:t>gyfer</a:t>
            </a:r>
            <a:r>
              <a:rPr lang="en-US" sz="2400" b="1" dirty="0">
                <a:latin typeface="Arial" panose="020B0604020202020204" pitchFamily="34" charset="0"/>
                <a:ea typeface="MS Mincho"/>
                <a:cs typeface="Times New Roman" panose="02020603050405020304" pitchFamily="18" charset="0"/>
              </a:rPr>
              <a:t> y </a:t>
            </a:r>
            <a:r>
              <a:rPr lang="en-US" sz="2400" b="1" dirty="0" err="1">
                <a:latin typeface="Arial" panose="020B0604020202020204" pitchFamily="34" charset="0"/>
                <a:ea typeface="MS Mincho"/>
                <a:cs typeface="Times New Roman" panose="02020603050405020304" pitchFamily="18" charset="0"/>
              </a:rPr>
              <a:t>medrau</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Y </a:t>
            </a:r>
            <a:r>
              <a:rPr lang="en-US" sz="2000" dirty="0" err="1">
                <a:latin typeface="Arial" panose="020B0604020202020204" pitchFamily="34" charset="0"/>
                <a:ea typeface="MS Mincho"/>
                <a:cs typeface="Times New Roman" panose="02020603050405020304" pitchFamily="18" charset="0"/>
              </a:rPr>
              <a:t>graddau</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trefniadau’r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cwricwlwm</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sicrhau</a:t>
            </a:r>
            <a:r>
              <a:rPr lang="en-US" sz="2000" dirty="0">
                <a:latin typeface="Arial" panose="020B0604020202020204" pitchFamily="34" charset="0"/>
                <a:ea typeface="MS Mincho"/>
                <a:cs typeface="Times New Roman" panose="02020603050405020304" pitchFamily="18" charset="0"/>
              </a:rPr>
              <a:t> bod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caffael</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medrau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llythrennedd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Cymraeg</a:t>
            </a:r>
            <a:r>
              <a:rPr lang="en-US" sz="2000" dirty="0">
                <a:latin typeface="Arial" panose="020B0604020202020204" pitchFamily="34" charset="0"/>
                <a:ea typeface="MS Mincho"/>
                <a:cs typeface="Times New Roman" panose="02020603050405020304" pitchFamily="18" charset="0"/>
              </a:rPr>
              <a:t>/</a:t>
            </a:r>
            <a:r>
              <a:rPr lang="en-US" sz="2000" dirty="0" err="1">
                <a:latin typeface="Arial" panose="020B0604020202020204" pitchFamily="34" charset="0"/>
                <a:ea typeface="MS Mincho"/>
                <a:cs typeface="Times New Roman" panose="02020603050405020304" pitchFamily="18" charset="0"/>
              </a:rPr>
              <a:t>Saesneg</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rhifedd</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TGCh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angenrheidiol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gefnogi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gwaith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draws y </a:t>
            </a:r>
            <a:r>
              <a:rPr lang="en-US" sz="2000" dirty="0" err="1">
                <a:latin typeface="Arial" panose="020B0604020202020204" pitchFamily="34" charset="0"/>
                <a:ea typeface="MS Mincho"/>
                <a:cs typeface="Times New Roman" panose="02020603050405020304" pitchFamily="18" charset="0"/>
              </a:rPr>
              <a:t>cwricwlwm</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Pa </a:t>
            </a:r>
            <a:r>
              <a:rPr lang="en-US" sz="2000" dirty="0" err="1">
                <a:latin typeface="Arial" panose="020B0604020202020204" pitchFamily="34" charset="0"/>
                <a:ea typeface="MS Mincho"/>
                <a:cs typeface="Times New Roman" panose="02020603050405020304" pitchFamily="18" charset="0"/>
              </a:rPr>
              <a:t>mor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ysgol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wedi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cyfrif</a:t>
            </a:r>
            <a:r>
              <a:rPr lang="en-US" sz="2000" dirty="0">
                <a:latin typeface="Arial" panose="020B0604020202020204" pitchFamily="34" charset="0"/>
                <a:ea typeface="MS Mincho"/>
                <a:cs typeface="Times New Roman" panose="02020603050405020304" pitchFamily="18" charset="0"/>
              </a:rPr>
              <a:t> am y </a:t>
            </a:r>
            <a:r>
              <a:rPr lang="en-US" sz="2000" dirty="0" err="1">
                <a:latin typeface="Arial" panose="020B0604020202020204" pitchFamily="34" charset="0"/>
                <a:ea typeface="MS Mincho"/>
                <a:cs typeface="Times New Roman" panose="02020603050405020304" pitchFamily="18" charset="0"/>
              </a:rPr>
              <a:t>fframweithiau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cenedlaethol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gyfer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llythrennedd</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rhifedd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wrth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gynllunio</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profiadau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dysgu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err="1">
                <a:latin typeface="Arial" panose="020B0604020202020204" pitchFamily="34" charset="0"/>
                <a:ea typeface="MS Mincho"/>
                <a:cs typeface="Times New Roman" panose="02020603050405020304" pitchFamily="18" charset="0"/>
              </a:rPr>
              <a:t>Ehangder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profiadau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draws y </a:t>
            </a:r>
            <a:r>
              <a:rPr lang="en-US" sz="2000" dirty="0" err="1">
                <a:latin typeface="Arial" panose="020B0604020202020204" pitchFamily="34" charset="0"/>
                <a:ea typeface="MS Mincho"/>
                <a:cs typeface="Times New Roman" panose="02020603050405020304" pitchFamily="18" charset="0"/>
              </a:rPr>
              <a:t>cwricwlwm</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roi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cyfleoedd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cynyddol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pwrpasol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ymarfer</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datblygu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llythrennedd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Cymraeg</a:t>
            </a:r>
            <a:r>
              <a:rPr lang="en-US" sz="2000" dirty="0">
                <a:latin typeface="Arial" panose="020B0604020202020204" pitchFamily="34" charset="0"/>
                <a:ea typeface="MS Mincho"/>
                <a:cs typeface="Times New Roman" panose="02020603050405020304" pitchFamily="18" charset="0"/>
              </a:rPr>
              <a:t>/</a:t>
            </a:r>
            <a:r>
              <a:rPr lang="en-US" sz="2000" dirty="0" err="1">
                <a:latin typeface="Arial" panose="020B0604020202020204" pitchFamily="34" charset="0"/>
                <a:ea typeface="MS Mincho"/>
                <a:cs typeface="Times New Roman" panose="02020603050405020304" pitchFamily="18" charset="0"/>
              </a:rPr>
              <a:t>Saesneg</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rhifedd</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TGCh</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a:spcAft>
                <a:spcPts val="1200"/>
              </a:spcAft>
            </a:pPr>
            <a:r>
              <a:rPr lang="en-US" sz="2000" dirty="0" err="1">
                <a:latin typeface="Arial" panose="020B0604020202020204" pitchFamily="34" charset="0"/>
                <a:ea typeface="MS Mincho"/>
                <a:cs typeface="Times New Roman" panose="02020603050405020304" pitchFamily="18" charset="0"/>
              </a:rPr>
              <a:t>Edrychwch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dystiolaeth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mewn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llyfrau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disgyblion</a:t>
            </a:r>
            <a:r>
              <a:rPr lang="en-US" sz="2000" dirty="0">
                <a:latin typeface="Arial" panose="020B0604020202020204" pitchFamily="34" charset="0"/>
                <a:ea typeface="MS Mincho"/>
                <a:cs typeface="Times New Roman" panose="02020603050405020304" pitchFamily="18" charset="0"/>
              </a:rPr>
              <a:t> ac </a:t>
            </a:r>
            <a:r>
              <a:rPr lang="en-US" sz="2000" dirty="0" err="1">
                <a:latin typeface="Arial" panose="020B0604020202020204" pitchFamily="34" charset="0"/>
                <a:ea typeface="MS Mincho"/>
                <a:cs typeface="Times New Roman" panose="02020603050405020304" pitchFamily="18" charset="0"/>
              </a:rPr>
              <a:t>mewn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dosbarthiadau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ystyried</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graddau</a:t>
            </a:r>
            <a:r>
              <a:rPr lang="en-US" sz="2000" dirty="0">
                <a:latin typeface="Arial" panose="020B0604020202020204" pitchFamily="34" charset="0"/>
                <a:ea typeface="MS Mincho"/>
                <a:cs typeface="Times New Roman" panose="02020603050405020304" pitchFamily="18" charset="0"/>
              </a:rPr>
              <a:t> y </a:t>
            </a:r>
            <a:r>
              <a:rPr lang="en-US" sz="2000" dirty="0" err="1">
                <a:latin typeface="Arial" panose="020B0604020202020204" pitchFamily="34" charset="0"/>
                <a:ea typeface="MS Mincho"/>
                <a:cs typeface="Times New Roman" panose="02020603050405020304" pitchFamily="18" charset="0"/>
              </a:rPr>
              <a:t>mae</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cynllunio</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helpu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gynnig</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cyfleoedd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pwrpasol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i</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ddisgyblion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ddatblygu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eu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draws y </a:t>
            </a:r>
            <a:r>
              <a:rPr lang="en-US" sz="2000" dirty="0" err="1">
                <a:latin typeface="Arial" panose="020B0604020202020204" pitchFamily="34" charset="0"/>
                <a:ea typeface="MS Mincho"/>
                <a:cs typeface="Times New Roman" panose="02020603050405020304" pitchFamily="18" charset="0"/>
              </a:rPr>
              <a:t>cwricwlwm</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err="1">
                <a:latin typeface="Arial" panose="020B0604020202020204" pitchFamily="34" charset="0"/>
                <a:ea typeface="MS Mincho"/>
                <a:cs typeface="Times New Roman" panose="02020603050405020304" pitchFamily="18" charset="0"/>
              </a:rPr>
              <a:t>Graddau</a:t>
            </a:r>
            <a:r>
              <a:rPr lang="en-US" sz="2000" dirty="0">
                <a:latin typeface="Arial" panose="020B0604020202020204" pitchFamily="34" charset="0"/>
                <a:ea typeface="MS Mincho"/>
                <a:cs typeface="Times New Roman" panose="02020603050405020304" pitchFamily="18" charset="0"/>
              </a:rPr>
              <a:t> ac </a:t>
            </a:r>
            <a:r>
              <a:rPr lang="en-US" sz="2000" dirty="0" err="1">
                <a:latin typeface="Arial" panose="020B0604020202020204" pitchFamily="34" charset="0"/>
                <a:ea typeface="MS Mincho"/>
                <a:cs typeface="Times New Roman" panose="02020603050405020304" pitchFamily="18" charset="0"/>
              </a:rPr>
              <a:t>ansawdd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darpariaeth</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ysgol</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gyfer</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datblygu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medrau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Cymraeg</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mewn</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gweithgareddau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addysgu</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ffurfiol</a:t>
            </a:r>
            <a:r>
              <a:rPr lang="en-US" sz="2000" dirty="0">
                <a:latin typeface="Arial" panose="020B0604020202020204" pitchFamily="34" charset="0"/>
                <a:ea typeface="MS Mincho"/>
                <a:cs typeface="Times New Roman" panose="02020603050405020304" pitchFamily="18" charset="0"/>
              </a:rPr>
              <a:t> a </a:t>
            </a:r>
            <a:r>
              <a:rPr lang="en-US" sz="2000" dirty="0" err="1">
                <a:latin typeface="Arial" panose="020B0604020202020204" pitchFamily="34" charset="0"/>
                <a:ea typeface="MS Mincho"/>
                <a:cs typeface="Times New Roman" panose="02020603050405020304" pitchFamily="18" charset="0"/>
              </a:rPr>
              <a:t>sefyllfaoedd</a:t>
            </a:r>
            <a:r>
              <a:rPr lang="en-US" sz="2000" dirty="0">
                <a:latin typeface="Arial" panose="020B0604020202020204" pitchFamily="34" charset="0"/>
                <a:ea typeface="MS Mincho"/>
                <a:cs typeface="Times New Roman" panose="02020603050405020304" pitchFamily="18" charset="0"/>
              </a:rPr>
              <a:t> </a:t>
            </a:r>
            <a:r>
              <a:rPr lang="en-US" sz="2000" dirty="0" err="1">
                <a:latin typeface="Arial" panose="020B0604020202020204" pitchFamily="34" charset="0"/>
                <a:ea typeface="MS Mincho"/>
                <a:cs typeface="Times New Roman" panose="02020603050405020304" pitchFamily="18" charset="0"/>
              </a:rPr>
              <a:t>anffurfiol</a:t>
            </a:r>
            <a:r>
              <a:rPr lang="en-US" sz="2000" dirty="0">
                <a:latin typeface="Arial" panose="020B0604020202020204" pitchFamily="34" charset="0"/>
                <a:ea typeface="MS Mincho"/>
                <a:cs typeface="Times New Roman" panose="02020603050405020304" pitchFamily="18" charset="0"/>
              </a:rPr>
              <a:t>.</a:t>
            </a:r>
            <a:endParaRPr lang="en-GB" sz="2000" dirty="0">
              <a:latin typeface="Cambria" panose="02040503050406030204" pitchFamily="18" charset="0"/>
              <a:ea typeface="MS Mincho"/>
              <a:cs typeface="Times New Roman" panose="02020603050405020304" pitchFamily="18" charset="0"/>
            </a:endParaRPr>
          </a:p>
          <a:p>
            <a:pPr marL="342900" indent="-342900">
              <a:buFont typeface="Arial" panose="020B0604020202020204" pitchFamily="34" charset="0"/>
              <a:buChar char="•"/>
            </a:pPr>
            <a:r>
              <a:rPr lang="en-US" sz="2000" dirty="0">
                <a:latin typeface="Arial" panose="020B0604020202020204" pitchFamily="34" charset="0"/>
                <a:ea typeface="MS Mincho"/>
              </a:rPr>
              <a:t>Pa </a:t>
            </a:r>
            <a:r>
              <a:rPr lang="en-US" sz="2000" dirty="0" err="1">
                <a:latin typeface="Arial" panose="020B0604020202020204" pitchFamily="34" charset="0"/>
                <a:ea typeface="MS Mincho"/>
              </a:rPr>
              <a:t>mor</a:t>
            </a:r>
            <a:r>
              <a:rPr lang="en-US" sz="2000" dirty="0">
                <a:latin typeface="Arial" panose="020B0604020202020204" pitchFamily="34" charset="0"/>
                <a:ea typeface="MS Mincho"/>
              </a:rPr>
              <a:t> </a:t>
            </a:r>
            <a:r>
              <a:rPr lang="en-US" sz="2000" dirty="0" err="1">
                <a:latin typeface="Arial" panose="020B0604020202020204" pitchFamily="34" charset="0"/>
                <a:ea typeface="MS Mincho"/>
              </a:rPr>
              <a:t>dda</a:t>
            </a:r>
            <a:r>
              <a:rPr lang="en-US" sz="2000" dirty="0">
                <a:latin typeface="Arial" panose="020B0604020202020204" pitchFamily="34" charset="0"/>
                <a:ea typeface="MS Mincho"/>
              </a:rPr>
              <a:t> y </a:t>
            </a:r>
            <a:r>
              <a:rPr lang="en-US" sz="2000" dirty="0" err="1">
                <a:latin typeface="Arial" panose="020B0604020202020204" pitchFamily="34" charset="0"/>
                <a:ea typeface="MS Mincho"/>
              </a:rPr>
              <a:t>mae’r</a:t>
            </a:r>
            <a:r>
              <a:rPr lang="en-US" sz="2000" dirty="0">
                <a:latin typeface="Arial" panose="020B0604020202020204" pitchFamily="34" charset="0"/>
                <a:ea typeface="MS Mincho"/>
              </a:rPr>
              <a:t> </a:t>
            </a:r>
            <a:r>
              <a:rPr lang="en-US" sz="2000" dirty="0" err="1">
                <a:latin typeface="Arial" panose="020B0604020202020204" pitchFamily="34" charset="0"/>
                <a:ea typeface="MS Mincho"/>
              </a:rPr>
              <a:t>ysgol</a:t>
            </a:r>
            <a:r>
              <a:rPr lang="en-US" sz="2000" dirty="0">
                <a:latin typeface="Arial" panose="020B0604020202020204" pitchFamily="34" charset="0"/>
                <a:ea typeface="MS Mincho"/>
              </a:rPr>
              <a:t> </a:t>
            </a:r>
            <a:r>
              <a:rPr lang="en-US" sz="2000" dirty="0" err="1">
                <a:latin typeface="Arial" panose="020B0604020202020204" pitchFamily="34" charset="0"/>
                <a:ea typeface="MS Mincho"/>
              </a:rPr>
              <a:t>yn</a:t>
            </a:r>
            <a:r>
              <a:rPr lang="en-US" sz="2000" dirty="0">
                <a:latin typeface="Arial" panose="020B0604020202020204" pitchFamily="34" charset="0"/>
                <a:ea typeface="MS Mincho"/>
              </a:rPr>
              <a:t> </a:t>
            </a:r>
            <a:r>
              <a:rPr lang="en-US" sz="2000" dirty="0" err="1">
                <a:latin typeface="Arial" panose="020B0604020202020204" pitchFamily="34" charset="0"/>
                <a:ea typeface="MS Mincho"/>
              </a:rPr>
              <a:t>addysgu</a:t>
            </a:r>
            <a:r>
              <a:rPr lang="en-US" sz="2000" dirty="0">
                <a:latin typeface="Arial" panose="020B0604020202020204" pitchFamily="34" charset="0"/>
                <a:ea typeface="MS Mincho"/>
              </a:rPr>
              <a:t> </a:t>
            </a:r>
            <a:r>
              <a:rPr lang="en-US" sz="2000" dirty="0" err="1">
                <a:latin typeface="Arial" panose="020B0604020202020204" pitchFamily="34" charset="0"/>
                <a:ea typeface="MS Mincho"/>
              </a:rPr>
              <a:t>disgyblion</a:t>
            </a:r>
            <a:r>
              <a:rPr lang="en-US" sz="2000" dirty="0">
                <a:latin typeface="Arial" panose="020B0604020202020204" pitchFamily="34" charset="0"/>
                <a:ea typeface="MS Mincho"/>
              </a:rPr>
              <a:t> am </a:t>
            </a:r>
            <a:r>
              <a:rPr lang="en-US" sz="2000" dirty="0" err="1">
                <a:latin typeface="Arial" panose="020B0604020202020204" pitchFamily="34" charset="0"/>
                <a:ea typeface="MS Mincho"/>
              </a:rPr>
              <a:t>fanteision</a:t>
            </a:r>
            <a:r>
              <a:rPr lang="en-US" sz="2000" dirty="0">
                <a:latin typeface="Arial" panose="020B0604020202020204" pitchFamily="34" charset="0"/>
                <a:ea typeface="MS Mincho"/>
              </a:rPr>
              <a:t> </a:t>
            </a:r>
            <a:r>
              <a:rPr lang="en-US" sz="2000" dirty="0" err="1">
                <a:latin typeface="Arial" panose="020B0604020202020204" pitchFamily="34" charset="0"/>
                <a:ea typeface="MS Mincho"/>
              </a:rPr>
              <a:t>dysgu</a:t>
            </a:r>
            <a:r>
              <a:rPr lang="en-US" sz="2000" dirty="0">
                <a:latin typeface="Arial" panose="020B0604020202020204" pitchFamily="34" charset="0"/>
                <a:ea typeface="MS Mincho"/>
              </a:rPr>
              <a:t> </a:t>
            </a:r>
            <a:r>
              <a:rPr lang="en-US" sz="2000" dirty="0" err="1">
                <a:latin typeface="Arial" panose="020B0604020202020204" pitchFamily="34" charset="0"/>
                <a:ea typeface="MS Mincho"/>
              </a:rPr>
              <a:t>Cymraeg</a:t>
            </a:r>
            <a:r>
              <a:rPr lang="en-US" sz="2000" dirty="0">
                <a:latin typeface="Arial" panose="020B0604020202020204" pitchFamily="34" charset="0"/>
                <a:ea typeface="MS Mincho"/>
              </a:rPr>
              <a:t> a bod </a:t>
            </a:r>
            <a:r>
              <a:rPr lang="en-US" sz="2000" dirty="0" err="1">
                <a:latin typeface="Arial" panose="020B0604020202020204" pitchFamily="34" charset="0"/>
                <a:ea typeface="MS Mincho"/>
              </a:rPr>
              <a:t>yn</a:t>
            </a:r>
            <a:r>
              <a:rPr lang="en-US" sz="2000" dirty="0">
                <a:latin typeface="Arial" panose="020B0604020202020204" pitchFamily="34" charset="0"/>
                <a:ea typeface="MS Mincho"/>
              </a:rPr>
              <a:t> </a:t>
            </a:r>
            <a:r>
              <a:rPr lang="en-US" sz="2000" dirty="0" err="1">
                <a:latin typeface="Arial" panose="020B0604020202020204" pitchFamily="34" charset="0"/>
                <a:ea typeface="MS Mincho"/>
              </a:rPr>
              <a:t>ddwyieithog</a:t>
            </a:r>
            <a:r>
              <a:rPr lang="en-US" sz="2000" dirty="0">
                <a:latin typeface="Arial" panose="020B0604020202020204" pitchFamily="34" charset="0"/>
                <a:ea typeface="MS Mincho"/>
              </a:rPr>
              <a:t>.</a:t>
            </a:r>
            <a:endParaRPr lang="en-GB" sz="2000" dirty="0"/>
          </a:p>
        </p:txBody>
      </p:sp>
    </p:spTree>
    <p:extLst>
      <p:ext uri="{BB962C8B-B14F-4D97-AF65-F5344CB8AC3E}">
        <p14:creationId xmlns:p14="http://schemas.microsoft.com/office/powerpoint/2010/main" val="16312046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4345" y="1581812"/>
            <a:ext cx="8834907" cy="5127180"/>
          </a:xfrm>
          <a:prstGeom prst="rect">
            <a:avLst/>
          </a:prstGeom>
        </p:spPr>
      </p:pic>
      <p:sp>
        <p:nvSpPr>
          <p:cNvPr id="3" name="Title 1"/>
          <p:cNvSpPr txBox="1">
            <a:spLocks/>
          </p:cNvSpPr>
          <p:nvPr/>
        </p:nvSpPr>
        <p:spPr>
          <a:xfrm>
            <a:off x="134345" y="322729"/>
            <a:ext cx="9502587" cy="68070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dirty="0">
                <a:latin typeface="Arial" panose="020B0604020202020204" pitchFamily="34" charset="0"/>
                <a:cs typeface="Arial" panose="020B0604020202020204" pitchFamily="34" charset="0"/>
              </a:rPr>
              <a:t>Beth </a:t>
            </a:r>
            <a:r>
              <a:rPr lang="en-GB" sz="5400" dirty="0" err="1">
                <a:latin typeface="Arial" panose="020B0604020202020204" pitchFamily="34" charset="0"/>
                <a:cs typeface="Arial" panose="020B0604020202020204" pitchFamily="34" charset="0"/>
              </a:rPr>
              <a:t>fyddant</a:t>
            </a:r>
            <a:r>
              <a:rPr lang="en-GB" sz="5400" dirty="0">
                <a:latin typeface="Arial" panose="020B0604020202020204" pitchFamily="34" charset="0"/>
                <a:cs typeface="Arial" panose="020B0604020202020204" pitchFamily="34" charset="0"/>
              </a:rPr>
              <a:t> </a:t>
            </a:r>
            <a:r>
              <a:rPr lang="en-GB" sz="5400" dirty="0" err="1">
                <a:latin typeface="Arial" panose="020B0604020202020204" pitchFamily="34" charset="0"/>
                <a:cs typeface="Arial" panose="020B0604020202020204" pitchFamily="34" charset="0"/>
              </a:rPr>
              <a:t>yn</a:t>
            </a:r>
            <a:r>
              <a:rPr lang="en-GB" sz="5400" dirty="0">
                <a:latin typeface="Arial" panose="020B0604020202020204" pitchFamily="34" charset="0"/>
                <a:cs typeface="Arial" panose="020B0604020202020204" pitchFamily="34" charset="0"/>
              </a:rPr>
              <a:t> </a:t>
            </a:r>
            <a:r>
              <a:rPr lang="en-GB" sz="5400" dirty="0" err="1">
                <a:latin typeface="Arial" panose="020B0604020202020204" pitchFamily="34" charset="0"/>
                <a:cs typeface="Arial" panose="020B0604020202020204" pitchFamily="34" charset="0"/>
              </a:rPr>
              <a:t>edrych</a:t>
            </a:r>
            <a:r>
              <a:rPr lang="en-GB" sz="5400" dirty="0">
                <a:latin typeface="Arial" panose="020B0604020202020204" pitchFamily="34" charset="0"/>
                <a:cs typeface="Arial" panose="020B0604020202020204" pitchFamily="34" charset="0"/>
              </a:rPr>
              <a:t> </a:t>
            </a:r>
            <a:r>
              <a:rPr lang="en-GB" sz="5400" dirty="0" err="1">
                <a:latin typeface="Arial" panose="020B0604020202020204" pitchFamily="34" charset="0"/>
                <a:cs typeface="Arial" panose="020B0604020202020204" pitchFamily="34" charset="0"/>
              </a:rPr>
              <a:t>arno</a:t>
            </a:r>
            <a:r>
              <a:rPr lang="en-GB" sz="5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1206422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122507"/>
            <a:ext cx="8229600" cy="680705"/>
          </a:xfrm>
        </p:spPr>
        <p:txBody>
          <a:bodyPr/>
          <a:lstStyle/>
          <a:p>
            <a:r>
              <a:rPr lang="en-GB" sz="3600" b="1" dirty="0" err="1"/>
              <a:t>Cwestiynau</a:t>
            </a:r>
            <a:r>
              <a:rPr lang="en-GB" sz="3600" b="1" dirty="0"/>
              <a:t> </a:t>
            </a:r>
            <a:r>
              <a:rPr lang="en-GB" sz="3600" b="1" dirty="0" err="1"/>
              <a:t>i’r</a:t>
            </a:r>
            <a:r>
              <a:rPr lang="en-GB" sz="3600" b="1" dirty="0"/>
              <a:t> </a:t>
            </a:r>
            <a:r>
              <a:rPr lang="en-GB" sz="3600" b="1" dirty="0" err="1"/>
              <a:t>disgyblion</a:t>
            </a:r>
            <a:r>
              <a:rPr lang="en-GB" sz="3600" b="1" dirty="0"/>
              <a:t> </a:t>
            </a:r>
            <a:r>
              <a:rPr lang="en-GB" sz="3600" b="1" dirty="0" err="1"/>
              <a:t>yn</a:t>
            </a:r>
            <a:r>
              <a:rPr lang="en-GB" sz="3600" b="1" dirty="0"/>
              <a:t> y </a:t>
            </a:r>
            <a:r>
              <a:rPr lang="en-GB" sz="3600" b="1" dirty="0" err="1"/>
              <a:t>dosbarth</a:t>
            </a:r>
            <a:endParaRPr lang="en-GB" sz="3600" b="1" dirty="0"/>
          </a:p>
        </p:txBody>
      </p:sp>
      <p:sp>
        <p:nvSpPr>
          <p:cNvPr id="6" name="TextBox 5"/>
          <p:cNvSpPr txBox="1"/>
          <p:nvPr/>
        </p:nvSpPr>
        <p:spPr>
          <a:xfrm>
            <a:off x="0" y="828675"/>
            <a:ext cx="8802807" cy="5663089"/>
          </a:xfrm>
          <a:prstGeom prst="rect">
            <a:avLst/>
          </a:prstGeom>
          <a:noFill/>
        </p:spPr>
        <p:txBody>
          <a:bodyPr wrap="square" rtlCol="0">
            <a:spAutoFit/>
          </a:bodyPr>
          <a:lstStyle/>
          <a:p>
            <a:pPr marL="457200" indent="-457200">
              <a:spcAft>
                <a:spcPts val="1200"/>
              </a:spcAft>
              <a:buFont typeface="Arial" panose="020B0604020202020204" pitchFamily="34" charset="0"/>
              <a:buChar char="•"/>
            </a:pPr>
            <a:r>
              <a:rPr lang="en-GB" sz="2600" dirty="0" err="1">
                <a:latin typeface="Arial" panose="020B0604020202020204" pitchFamily="34" charset="0"/>
                <a:cs typeface="Arial" panose="020B0604020202020204" pitchFamily="34" charset="0"/>
              </a:rPr>
              <a:t>Dangoswch</a:t>
            </a:r>
            <a:r>
              <a:rPr lang="en-GB" sz="2600" dirty="0">
                <a:latin typeface="Arial" panose="020B0604020202020204" pitchFamily="34" charset="0"/>
                <a:cs typeface="Arial" panose="020B0604020202020204" pitchFamily="34" charset="0"/>
              </a:rPr>
              <a:t> darn o </a:t>
            </a:r>
            <a:r>
              <a:rPr lang="en-GB" sz="2600" dirty="0" err="1">
                <a:latin typeface="Arial" panose="020B0604020202020204" pitchFamily="34" charset="0"/>
                <a:cs typeface="Arial" panose="020B0604020202020204" pitchFamily="34" charset="0"/>
              </a:rPr>
              <a:t>waith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mi </a:t>
            </a:r>
            <a:r>
              <a:rPr lang="en-GB" sz="2600" dirty="0" err="1">
                <a:latin typeface="Arial" panose="020B0604020202020204" pitchFamily="34" charset="0"/>
                <a:cs typeface="Arial" panose="020B0604020202020204" pitchFamily="34" charset="0"/>
              </a:rPr>
              <a:t>yr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ydych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falch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ohono</a:t>
            </a:r>
            <a:r>
              <a:rPr lang="en-GB" sz="2600" dirty="0">
                <a:latin typeface="Arial" panose="020B0604020202020204" pitchFamily="34" charset="0"/>
                <a:cs typeface="Arial" panose="020B0604020202020204" pitchFamily="34" charset="0"/>
              </a:rPr>
              <a:t>.</a:t>
            </a:r>
          </a:p>
          <a:p>
            <a:pPr marL="457200" indent="-457200">
              <a:spcAft>
                <a:spcPts val="1200"/>
              </a:spcAft>
              <a:buFont typeface="Arial" panose="020B0604020202020204" pitchFamily="34" charset="0"/>
              <a:buChar char="•"/>
            </a:pPr>
            <a:r>
              <a:rPr lang="en-GB" sz="2600" dirty="0" err="1">
                <a:latin typeface="Arial" panose="020B0604020202020204" pitchFamily="34" charset="0"/>
                <a:cs typeface="Arial" panose="020B0604020202020204" pitchFamily="34" charset="0"/>
              </a:rPr>
              <a:t>Dangoswch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rhywbeth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mi y </a:t>
            </a:r>
            <a:r>
              <a:rPr lang="en-GB" sz="2600" dirty="0" err="1">
                <a:latin typeface="Arial" panose="020B0604020202020204" pitchFamily="34" charset="0"/>
                <a:cs typeface="Arial" panose="020B0604020202020204" pitchFamily="34" charset="0"/>
              </a:rPr>
              <a:t>cawsoch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broblem</a:t>
            </a:r>
            <a:r>
              <a:rPr lang="en-GB" sz="2600" dirty="0">
                <a:latin typeface="Arial" panose="020B0604020202020204" pitchFamily="34" charset="0"/>
                <a:cs typeface="Arial" panose="020B0604020202020204" pitchFamily="34" charset="0"/>
              </a:rPr>
              <a:t> ag </a:t>
            </a:r>
            <a:r>
              <a:rPr lang="en-GB" sz="2600" dirty="0" err="1">
                <a:latin typeface="Arial" panose="020B0604020202020204" pitchFamily="34" charset="0"/>
                <a:cs typeface="Arial" panose="020B0604020202020204" pitchFamily="34" charset="0"/>
              </a:rPr>
              <a:t>ef</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dwedwch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wrthyf</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sut</a:t>
            </a:r>
            <a:r>
              <a:rPr lang="en-GB" sz="2600" dirty="0">
                <a:latin typeface="Arial" panose="020B0604020202020204" pitchFamily="34" charset="0"/>
                <a:cs typeface="Arial" panose="020B0604020202020204" pitchFamily="34" charset="0"/>
              </a:rPr>
              <a:t> y </a:t>
            </a:r>
            <a:r>
              <a:rPr lang="en-GB" sz="2600" dirty="0" err="1">
                <a:latin typeface="Arial" panose="020B0604020202020204" pitchFamily="34" charset="0"/>
                <a:cs typeface="Arial" panose="020B0604020202020204" pitchFamily="34" charset="0"/>
              </a:rPr>
              <a:t>gwnaethoch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lwyddo</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gwblhau’r</a:t>
            </a:r>
            <a:r>
              <a:rPr lang="en-GB" sz="2600" dirty="0">
                <a:latin typeface="Arial" panose="020B0604020202020204" pitchFamily="34" charset="0"/>
                <a:cs typeface="Arial" panose="020B0604020202020204" pitchFamily="34" charset="0"/>
              </a:rPr>
              <a:t> darn </a:t>
            </a:r>
            <a:r>
              <a:rPr lang="en-GB" sz="2600" dirty="0" err="1">
                <a:latin typeface="Arial" panose="020B0604020202020204" pitchFamily="34" charset="0"/>
                <a:cs typeface="Arial" panose="020B0604020202020204" pitchFamily="34" charset="0"/>
              </a:rPr>
              <a:t>gwaith</a:t>
            </a:r>
            <a:r>
              <a:rPr lang="en-GB" sz="2600" dirty="0">
                <a:latin typeface="Arial" panose="020B0604020202020204" pitchFamily="34" charset="0"/>
                <a:cs typeface="Arial" panose="020B0604020202020204" pitchFamily="34" charset="0"/>
              </a:rPr>
              <a:t>. </a:t>
            </a:r>
          </a:p>
          <a:p>
            <a:pPr marL="457200" indent="-457200">
              <a:spcAft>
                <a:spcPts val="1200"/>
              </a:spcAft>
              <a:buFont typeface="Arial" panose="020B0604020202020204" pitchFamily="34" charset="0"/>
              <a:buChar char="•"/>
            </a:pPr>
            <a:r>
              <a:rPr lang="en-GB" sz="2600" dirty="0">
                <a:latin typeface="Arial" panose="020B0604020202020204" pitchFamily="34" charset="0"/>
                <a:cs typeface="Arial" panose="020B0604020202020204" pitchFamily="34" charset="0"/>
              </a:rPr>
              <a:t>Beth </a:t>
            </a:r>
            <a:r>
              <a:rPr lang="en-GB" sz="2600" dirty="0" err="1">
                <a:latin typeface="Arial" panose="020B0604020202020204" pitchFamily="34" charset="0"/>
                <a:cs typeface="Arial" panose="020B0604020202020204" pitchFamily="34" charset="0"/>
              </a:rPr>
              <a:t>ydych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gwneud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fel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arfer</a:t>
            </a:r>
            <a:r>
              <a:rPr lang="en-GB" sz="2600" dirty="0">
                <a:latin typeface="Arial" panose="020B0604020202020204" pitchFamily="34" charset="0"/>
                <a:cs typeface="Arial" panose="020B0604020202020204" pitchFamily="34" charset="0"/>
              </a:rPr>
              <a:t> pan </a:t>
            </a:r>
            <a:r>
              <a:rPr lang="en-GB" sz="2600" dirty="0" err="1">
                <a:latin typeface="Arial" panose="020B0604020202020204" pitchFamily="34" charset="0"/>
                <a:cs typeface="Arial" panose="020B0604020202020204" pitchFamily="34" charset="0"/>
              </a:rPr>
              <a:t>cewch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broblem</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gyda’ch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gwaith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Ydych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chi’n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cael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problemau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gyda’ch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gwaith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aml</a:t>
            </a:r>
            <a:r>
              <a:rPr lang="en-GB" sz="2600" dirty="0">
                <a:latin typeface="Arial" panose="020B0604020202020204" pitchFamily="34" charset="0"/>
                <a:cs typeface="Arial" panose="020B0604020202020204" pitchFamily="34" charset="0"/>
              </a:rPr>
              <a:t>? </a:t>
            </a:r>
          </a:p>
          <a:p>
            <a:pPr marL="457200" indent="-457200">
              <a:spcAft>
                <a:spcPts val="1200"/>
              </a:spcAft>
              <a:buFont typeface="Arial" panose="020B0604020202020204" pitchFamily="34" charset="0"/>
              <a:buChar char="•"/>
            </a:pPr>
            <a:r>
              <a:rPr lang="en-GB" sz="2600" dirty="0">
                <a:latin typeface="Arial" panose="020B0604020202020204" pitchFamily="34" charset="0"/>
                <a:cs typeface="Arial" panose="020B0604020202020204" pitchFamily="34" charset="0"/>
              </a:rPr>
              <a:t>Mae </a:t>
            </a:r>
            <a:r>
              <a:rPr lang="en-GB" sz="2600" dirty="0" err="1">
                <a:latin typeface="Arial" panose="020B0604020202020204" pitchFamily="34" charset="0"/>
                <a:cs typeface="Arial" panose="020B0604020202020204" pitchFamily="34" charset="0"/>
              </a:rPr>
              <a:t>eich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athro</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wedi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rhoi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sylw</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a:t>
            </a:r>
            <a:r>
              <a:rPr lang="en-GB" sz="2600" dirty="0">
                <a:latin typeface="Arial" panose="020B0604020202020204" pitchFamily="34" charset="0"/>
                <a:cs typeface="Arial" panose="020B0604020202020204" pitchFamily="34" charset="0"/>
              </a:rPr>
              <a:t> y darn </a:t>
            </a:r>
            <a:r>
              <a:rPr lang="en-GB" sz="2600" dirty="0" err="1">
                <a:latin typeface="Arial" panose="020B0604020202020204" pitchFamily="34" charset="0"/>
                <a:cs typeface="Arial" panose="020B0604020202020204" pitchFamily="34" charset="0"/>
              </a:rPr>
              <a:t>yma</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waith</a:t>
            </a:r>
            <a:r>
              <a:rPr lang="en-GB" sz="2600" dirty="0">
                <a:latin typeface="Arial" panose="020B0604020202020204" pitchFamily="34" charset="0"/>
                <a:cs typeface="Arial" panose="020B0604020202020204" pitchFamily="34" charset="0"/>
              </a:rPr>
              <a:t>. Beth </a:t>
            </a:r>
            <a:r>
              <a:rPr lang="en-GB" sz="2600" dirty="0" err="1">
                <a:latin typeface="Arial" panose="020B0604020202020204" pitchFamily="34" charset="0"/>
                <a:cs typeface="Arial" panose="020B0604020202020204" pitchFamily="34" charset="0"/>
              </a:rPr>
              <a:t>mae</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eich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athro</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disgwyl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chi </a:t>
            </a:r>
            <a:r>
              <a:rPr lang="en-GB" sz="2600" dirty="0" err="1">
                <a:latin typeface="Arial" panose="020B0604020202020204" pitchFamily="34" charset="0"/>
                <a:cs typeface="Arial" panose="020B0604020202020204" pitchFamily="34" charset="0"/>
              </a:rPr>
              <a:t>wneud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awr</a:t>
            </a:r>
            <a:r>
              <a:rPr lang="en-GB" sz="2600" dirty="0">
                <a:latin typeface="Arial" panose="020B0604020202020204" pitchFamily="34" charset="0"/>
                <a:cs typeface="Arial" panose="020B0604020202020204" pitchFamily="34" charset="0"/>
              </a:rPr>
              <a:t>?</a:t>
            </a:r>
          </a:p>
          <a:p>
            <a:pPr marL="457200" indent="-457200">
              <a:spcAft>
                <a:spcPts val="1200"/>
              </a:spcAft>
              <a:buFont typeface="Arial" panose="020B0604020202020204" pitchFamily="34" charset="0"/>
              <a:buChar char="•"/>
            </a:pPr>
            <a:r>
              <a:rPr lang="en-GB" sz="2600" dirty="0" err="1">
                <a:latin typeface="Arial" panose="020B0604020202020204" pitchFamily="34" charset="0"/>
                <a:cs typeface="Arial" panose="020B0604020202020204" pitchFamily="34" charset="0"/>
              </a:rPr>
              <a:t>Sut</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ydych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meddwl</a:t>
            </a:r>
            <a:r>
              <a:rPr lang="en-GB" sz="2600" dirty="0">
                <a:latin typeface="Arial" panose="020B0604020202020204" pitchFamily="34" charset="0"/>
                <a:cs typeface="Arial" panose="020B0604020202020204" pitchFamily="34" charset="0"/>
              </a:rPr>
              <a:t> y </a:t>
            </a:r>
            <a:r>
              <a:rPr lang="en-GB" sz="2600" dirty="0" err="1">
                <a:latin typeface="Arial" panose="020B0604020202020204" pitchFamily="34" charset="0"/>
                <a:cs typeface="Arial" panose="020B0604020202020204" pitchFamily="34" charset="0"/>
              </a:rPr>
              <a:t>gallwch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wella’r</a:t>
            </a:r>
            <a:r>
              <a:rPr lang="en-GB" sz="2600" dirty="0">
                <a:latin typeface="Arial" panose="020B0604020202020204" pitchFamily="34" charset="0"/>
                <a:cs typeface="Arial" panose="020B0604020202020204" pitchFamily="34" charset="0"/>
              </a:rPr>
              <a:t> darn </a:t>
            </a:r>
            <a:r>
              <a:rPr lang="en-GB" sz="2600" dirty="0" err="1">
                <a:latin typeface="Arial" panose="020B0604020202020204" pitchFamily="34" charset="0"/>
                <a:cs typeface="Arial" panose="020B0604020202020204" pitchFamily="34" charset="0"/>
              </a:rPr>
              <a:t>yma</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waith</a:t>
            </a:r>
            <a:r>
              <a:rPr lang="en-GB" sz="2600" dirty="0">
                <a:latin typeface="Arial" panose="020B0604020202020204" pitchFamily="34" charset="0"/>
                <a:cs typeface="Arial" panose="020B0604020202020204" pitchFamily="34" charset="0"/>
              </a:rPr>
              <a:t>?</a:t>
            </a:r>
          </a:p>
          <a:p>
            <a:pPr marL="457200" indent="-457200">
              <a:spcAft>
                <a:spcPts val="1200"/>
              </a:spcAft>
              <a:buFont typeface="Arial" panose="020B0604020202020204" pitchFamily="34" charset="0"/>
              <a:buChar char="•"/>
            </a:pPr>
            <a:r>
              <a:rPr lang="en-GB" sz="2600" dirty="0">
                <a:latin typeface="Arial" panose="020B0604020202020204" pitchFamily="34" charset="0"/>
                <a:cs typeface="Arial" panose="020B0604020202020204" pitchFamily="34" charset="0"/>
              </a:rPr>
              <a:t>A </a:t>
            </a:r>
            <a:r>
              <a:rPr lang="en-GB" sz="2600" dirty="0" err="1">
                <a:latin typeface="Arial" panose="020B0604020202020204" pitchFamily="34" charset="0"/>
                <a:cs typeface="Arial" panose="020B0604020202020204" pitchFamily="34" charset="0"/>
              </a:rPr>
              <a:t>ydych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drafftio</a:t>
            </a:r>
            <a:r>
              <a:rPr lang="en-GB" sz="2600" dirty="0">
                <a:latin typeface="Arial" panose="020B0604020202020204" pitchFamily="34" charset="0"/>
                <a:cs typeface="Arial" panose="020B0604020202020204" pitchFamily="34" charset="0"/>
              </a:rPr>
              <a:t> ac ail-</a:t>
            </a:r>
            <a:r>
              <a:rPr lang="en-GB" sz="2600" dirty="0" err="1">
                <a:latin typeface="Arial" panose="020B0604020202020204" pitchFamily="34" charset="0"/>
                <a:cs typeface="Arial" panose="020B0604020202020204" pitchFamily="34" charset="0"/>
              </a:rPr>
              <a:t>ddraftio’ch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gwaith</a:t>
            </a:r>
            <a:r>
              <a:rPr lang="en-GB" sz="26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848174872"/>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54421"/>
            <a:ext cx="8229600" cy="680705"/>
          </a:xfrm>
        </p:spPr>
        <p:txBody>
          <a:bodyPr/>
          <a:lstStyle/>
          <a:p>
            <a:r>
              <a:rPr lang="en-GB" sz="3600" b="1" dirty="0" err="1"/>
              <a:t>Cwestiynau</a:t>
            </a:r>
            <a:r>
              <a:rPr lang="en-GB" sz="3600" b="1" dirty="0"/>
              <a:t> </a:t>
            </a:r>
            <a:r>
              <a:rPr lang="en-GB" sz="3600" b="1" dirty="0" err="1"/>
              <a:t>i’r</a:t>
            </a:r>
            <a:r>
              <a:rPr lang="en-GB" sz="3600" b="1" dirty="0"/>
              <a:t> </a:t>
            </a:r>
            <a:r>
              <a:rPr lang="en-GB" sz="3600" b="1" dirty="0" err="1"/>
              <a:t>disgyblion</a:t>
            </a:r>
            <a:r>
              <a:rPr lang="en-GB" sz="3600" b="1" dirty="0"/>
              <a:t> </a:t>
            </a:r>
            <a:r>
              <a:rPr lang="en-GB" sz="3600" b="1" dirty="0" err="1"/>
              <a:t>yn</a:t>
            </a:r>
            <a:r>
              <a:rPr lang="en-GB" sz="3600" b="1" dirty="0"/>
              <a:t> y </a:t>
            </a:r>
            <a:r>
              <a:rPr lang="en-GB" sz="3600" b="1" dirty="0" err="1"/>
              <a:t>dosbarth</a:t>
            </a:r>
            <a:endParaRPr lang="en-GB" sz="3600" b="1" dirty="0"/>
          </a:p>
        </p:txBody>
      </p:sp>
      <p:sp>
        <p:nvSpPr>
          <p:cNvPr id="6" name="TextBox 5"/>
          <p:cNvSpPr txBox="1"/>
          <p:nvPr/>
        </p:nvSpPr>
        <p:spPr>
          <a:xfrm>
            <a:off x="0" y="627570"/>
            <a:ext cx="8802807" cy="5663089"/>
          </a:xfrm>
          <a:prstGeom prst="rect">
            <a:avLst/>
          </a:prstGeom>
          <a:noFill/>
        </p:spPr>
        <p:txBody>
          <a:bodyPr wrap="square" rtlCol="0">
            <a:spAutoFit/>
          </a:bodyPr>
          <a:lstStyle/>
          <a:p>
            <a:pPr marL="342900" indent="-342900">
              <a:spcAft>
                <a:spcPts val="1200"/>
              </a:spcAft>
              <a:buFont typeface="Arial" panose="020B0604020202020204" pitchFamily="34" charset="0"/>
              <a:buChar char="•"/>
            </a:pPr>
            <a:r>
              <a:rPr lang="en-GB" sz="2400" dirty="0" err="1">
                <a:latin typeface="Arial" panose="020B0604020202020204" pitchFamily="34" charset="0"/>
                <a:cs typeface="Arial" panose="020B0604020202020204" pitchFamily="34" charset="0"/>
              </a:rPr>
              <a:t>Dwedwch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wrthyf</a:t>
            </a:r>
            <a:r>
              <a:rPr lang="en-GB" sz="2400" dirty="0">
                <a:latin typeface="Arial" panose="020B0604020202020204" pitchFamily="34" charset="0"/>
                <a:cs typeface="Arial" panose="020B0604020202020204" pitchFamily="34" charset="0"/>
              </a:rPr>
              <a:t> am </a:t>
            </a:r>
            <a:r>
              <a:rPr lang="en-GB" sz="2400" dirty="0" err="1">
                <a:latin typeface="Arial" panose="020B0604020202020204" pitchFamily="34" charset="0"/>
                <a:cs typeface="Arial" panose="020B0604020202020204" pitchFamily="34" charset="0"/>
              </a:rPr>
              <a:t>brosiect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ysdych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gwneud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ysgol</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mwynhau</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oedd</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ddiddordeb</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mawr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chi</a:t>
            </a:r>
          </a:p>
          <a:p>
            <a:pPr marL="342900" indent="-342900">
              <a:spcAft>
                <a:spcPts val="1200"/>
              </a:spcAft>
              <a:buFont typeface="Arial" panose="020B0604020202020204" pitchFamily="34" charset="0"/>
              <a:buChar char="•"/>
            </a:pPr>
            <a:r>
              <a:rPr lang="en-GB" sz="2400" dirty="0" err="1">
                <a:latin typeface="Arial" panose="020B0604020202020204" pitchFamily="34" charset="0"/>
                <a:cs typeface="Arial" panose="020B0604020202020204" pitchFamily="34" charset="0"/>
              </a:rPr>
              <a:t>Gallwch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feddwl</a:t>
            </a:r>
            <a:r>
              <a:rPr lang="en-GB" sz="2400" dirty="0">
                <a:latin typeface="Arial" panose="020B0604020202020204" pitchFamily="34" charset="0"/>
                <a:cs typeface="Arial" panose="020B0604020202020204" pitchFamily="34" charset="0"/>
              </a:rPr>
              <a:t> am </a:t>
            </a:r>
            <a:r>
              <a:rPr lang="en-GB" sz="2400" dirty="0" err="1">
                <a:latin typeface="Arial" panose="020B0604020202020204" pitchFamily="34" charset="0"/>
                <a:cs typeface="Arial" panose="020B0604020202020204" pitchFamily="34" charset="0"/>
              </a:rPr>
              <a:t>esiamplau</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rydych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dewis</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cynnwys</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pwnc</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ddewis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sut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oeddech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gwneud</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dasg</a:t>
            </a:r>
            <a:r>
              <a:rPr lang="en-GB" sz="2400" dirty="0">
                <a:latin typeface="Arial" panose="020B0604020202020204" pitchFamily="34" charset="0"/>
                <a:cs typeface="Arial" panose="020B0604020202020204" pitchFamily="34" charset="0"/>
              </a:rPr>
              <a:t>? </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A </a:t>
            </a:r>
            <a:r>
              <a:rPr lang="en-GB" sz="2400" dirty="0" err="1">
                <a:latin typeface="Arial" panose="020B0604020202020204" pitchFamily="34" charset="0"/>
                <a:cs typeface="Arial" panose="020B0604020202020204" pitchFamily="34" charset="0"/>
              </a:rPr>
              <a:t>ydych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derbyn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pob</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gwers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gan</a:t>
            </a:r>
            <a:r>
              <a:rPr lang="en-GB" sz="2400" dirty="0">
                <a:latin typeface="Arial" panose="020B0604020202020204" pitchFamily="34" charset="0"/>
                <a:cs typeface="Arial" panose="020B0604020202020204" pitchFamily="34" charset="0"/>
              </a:rPr>
              <a:t> un </a:t>
            </a:r>
            <a:r>
              <a:rPr lang="en-GB" sz="2400" dirty="0" err="1">
                <a:latin typeface="Arial" panose="020B0604020202020204" pitchFamily="34" charset="0"/>
                <a:cs typeface="Arial" panose="020B0604020202020204" pitchFamily="34" charset="0"/>
              </a:rPr>
              <a:t>athro</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fedwrch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dangos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mi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ydych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gwneud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gydag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athro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arall</a:t>
            </a:r>
            <a:r>
              <a:rPr lang="en-GB" sz="2400" dirty="0">
                <a:latin typeface="Arial" panose="020B0604020202020204" pitchFamily="34" charset="0"/>
                <a:cs typeface="Arial" panose="020B0604020202020204" pitchFamily="34" charset="0"/>
              </a:rPr>
              <a:t>?</a:t>
            </a:r>
          </a:p>
          <a:p>
            <a:pPr marL="342900" indent="-342900">
              <a:spcAft>
                <a:spcPts val="1200"/>
              </a:spcAft>
              <a:buFont typeface="Arial" panose="020B0604020202020204" pitchFamily="34" charset="0"/>
              <a:buChar char="•"/>
            </a:pPr>
            <a:r>
              <a:rPr lang="en-GB" sz="2400" dirty="0" err="1">
                <a:latin typeface="Arial" panose="020B0604020202020204" pitchFamily="34" charset="0"/>
                <a:cs typeface="Arial" panose="020B0604020202020204" pitchFamily="34" charset="0"/>
              </a:rPr>
              <a:t>Oes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gennych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cwblhau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fel</a:t>
            </a:r>
            <a:r>
              <a:rPr lang="en-GB" sz="2400" dirty="0">
                <a:latin typeface="Arial" panose="020B0604020202020204" pitchFamily="34" charset="0"/>
                <a:cs typeface="Arial" panose="020B0604020202020204" pitchFamily="34" charset="0"/>
              </a:rPr>
              <a:t> ran o </a:t>
            </a:r>
            <a:r>
              <a:rPr lang="en-GB" sz="2400" dirty="0" err="1">
                <a:latin typeface="Arial" panose="020B0604020202020204" pitchFamily="34" charset="0"/>
                <a:cs typeface="Arial" panose="020B0604020202020204" pitchFamily="34" charset="0"/>
              </a:rPr>
              <a:t>daith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chi </a:t>
            </a:r>
            <a:r>
              <a:rPr lang="en-GB" sz="2400" dirty="0" err="1">
                <a:latin typeface="Arial" panose="020B0604020202020204" pitchFamily="34" charset="0"/>
                <a:cs typeface="Arial" panose="020B0604020202020204" pitchFamily="34" charset="0"/>
              </a:rPr>
              <a:t>gael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ymwelydd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ysgol</a:t>
            </a:r>
            <a:r>
              <a:rPr lang="en-GB" sz="2400" dirty="0">
                <a:latin typeface="Arial" panose="020B0604020202020204" pitchFamily="34" charset="0"/>
                <a:cs typeface="Arial" panose="020B0604020202020204" pitchFamily="34" charset="0"/>
              </a:rPr>
              <a:t>? </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Pa </a:t>
            </a:r>
            <a:r>
              <a:rPr lang="en-GB" sz="2400" dirty="0" err="1">
                <a:latin typeface="Arial" panose="020B0604020202020204" pitchFamily="34" charset="0"/>
                <a:cs typeface="Arial" panose="020B0604020202020204" pitchFamily="34" charset="0"/>
              </a:rPr>
              <a:t>glybiau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ôl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nue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ystod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amser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cinio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ydych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ymuno</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hwy</a:t>
            </a:r>
            <a:r>
              <a:rPr lang="en-GB" sz="2400" dirty="0">
                <a:latin typeface="Arial" panose="020B0604020202020204" pitchFamily="34" charset="0"/>
                <a:cs typeface="Arial" panose="020B0604020202020204" pitchFamily="34" charset="0"/>
              </a:rPr>
              <a:t>? Beth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dda</a:t>
            </a:r>
            <a:r>
              <a:rPr lang="en-GB" sz="2400" dirty="0">
                <a:latin typeface="Arial" panose="020B0604020202020204" pitchFamily="34" charset="0"/>
                <a:cs typeface="Arial" panose="020B0604020202020204" pitchFamily="34" charset="0"/>
              </a:rPr>
              <a:t> am y </a:t>
            </a:r>
            <a:r>
              <a:rPr lang="en-GB" sz="2400" dirty="0" err="1">
                <a:latin typeface="Arial" panose="020B0604020202020204" pitchFamily="34" charset="0"/>
                <a:cs typeface="Arial" panose="020B0604020202020204" pitchFamily="34" charset="0"/>
              </a:rPr>
              <a:t>clybiau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yma</a:t>
            </a:r>
            <a:r>
              <a:rPr lang="en-GB" sz="2400" dirty="0">
                <a:latin typeface="Arial" panose="020B0604020202020204" pitchFamily="34" charset="0"/>
                <a:cs typeface="Arial" panose="020B0604020202020204" pitchFamily="34" charset="0"/>
              </a:rPr>
              <a:t>? </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A </a:t>
            </a:r>
            <a:r>
              <a:rPr lang="en-GB" sz="2400" dirty="0" err="1">
                <a:latin typeface="Arial" panose="020B0604020202020204" pitchFamily="34" charset="0"/>
                <a:cs typeface="Arial" panose="020B0604020202020204" pitchFamily="34" charset="0"/>
              </a:rPr>
              <a:t>wnaethoch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unrhyw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ddarn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adre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Ydych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meddwl</a:t>
            </a:r>
            <a:r>
              <a:rPr lang="en-GB" sz="2400" dirty="0">
                <a:latin typeface="Arial" panose="020B0604020202020204" pitchFamily="34" charset="0"/>
                <a:cs typeface="Arial" panose="020B0604020202020204" pitchFamily="34" charset="0"/>
              </a:rPr>
              <a:t> bod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cartref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fuddiol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Ydy</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pawb</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un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cartref</a:t>
            </a: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868307486"/>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64023" y="-134491"/>
            <a:ext cx="8229600" cy="680705"/>
          </a:xfrm>
          <a:prstGeom prst="rect">
            <a:avLst/>
          </a:prstGeom>
        </p:spPr>
        <p:txBody>
          <a:bodyPr/>
          <a:lstStyle>
            <a:lvl1pPr algn="ctr" defTabSz="457200" rtl="0" fontAlgn="base">
              <a:spcBef>
                <a:spcPct val="0"/>
              </a:spcBef>
              <a:spcAft>
                <a:spcPct val="0"/>
              </a:spcAft>
              <a:defRPr sz="4400" kern="1200">
                <a:solidFill>
                  <a:schemeClr val="tx1"/>
                </a:solidFill>
                <a:latin typeface="+mj-lt"/>
                <a:ea typeface="+mj-ea"/>
                <a:cs typeface="+mj-cs"/>
              </a:defRPr>
            </a:lvl1pPr>
            <a:lvl2pPr algn="ctr" defTabSz="457200" rtl="0" fontAlgn="base">
              <a:spcBef>
                <a:spcPct val="0"/>
              </a:spcBef>
              <a:spcAft>
                <a:spcPct val="0"/>
              </a:spcAft>
              <a:defRPr sz="4400">
                <a:solidFill>
                  <a:schemeClr val="tx1"/>
                </a:solidFill>
                <a:latin typeface="Calibri" panose="020F0502020204030204" pitchFamily="34" charset="0"/>
              </a:defRPr>
            </a:lvl2pPr>
            <a:lvl3pPr algn="ctr" defTabSz="457200" rtl="0" fontAlgn="base">
              <a:spcBef>
                <a:spcPct val="0"/>
              </a:spcBef>
              <a:spcAft>
                <a:spcPct val="0"/>
              </a:spcAft>
              <a:defRPr sz="4400">
                <a:solidFill>
                  <a:schemeClr val="tx1"/>
                </a:solidFill>
                <a:latin typeface="Calibri" panose="020F0502020204030204" pitchFamily="34" charset="0"/>
              </a:defRPr>
            </a:lvl3pPr>
            <a:lvl4pPr algn="ctr" defTabSz="457200" rtl="0" fontAlgn="base">
              <a:spcBef>
                <a:spcPct val="0"/>
              </a:spcBef>
              <a:spcAft>
                <a:spcPct val="0"/>
              </a:spcAft>
              <a:defRPr sz="4400">
                <a:solidFill>
                  <a:schemeClr val="tx1"/>
                </a:solidFill>
                <a:latin typeface="Calibri" panose="020F0502020204030204" pitchFamily="34" charset="0"/>
              </a:defRPr>
            </a:lvl4pPr>
            <a:lvl5pPr algn="ctr" defTabSz="457200" rtl="0" fontAlgn="base">
              <a:spcBef>
                <a:spcPct val="0"/>
              </a:spcBef>
              <a:spcAft>
                <a:spcPct val="0"/>
              </a:spcAft>
              <a:defRPr sz="4400">
                <a:solidFill>
                  <a:schemeClr val="tx1"/>
                </a:solidFill>
                <a:latin typeface="Calibri" panose="020F0502020204030204" pitchFamily="34" charset="0"/>
              </a:defRPr>
            </a:lvl5pPr>
            <a:lvl6pPr marL="457200" algn="ctr" defTabSz="457200" rtl="0" fontAlgn="base">
              <a:spcBef>
                <a:spcPct val="0"/>
              </a:spcBef>
              <a:spcAft>
                <a:spcPct val="0"/>
              </a:spcAft>
              <a:defRPr sz="4400">
                <a:solidFill>
                  <a:schemeClr val="tx1"/>
                </a:solidFill>
                <a:latin typeface="Calibri" panose="020F0502020204030204" pitchFamily="34" charset="0"/>
              </a:defRPr>
            </a:lvl6pPr>
            <a:lvl7pPr marL="914400" algn="ctr" defTabSz="457200" rtl="0" fontAlgn="base">
              <a:spcBef>
                <a:spcPct val="0"/>
              </a:spcBef>
              <a:spcAft>
                <a:spcPct val="0"/>
              </a:spcAft>
              <a:defRPr sz="4400">
                <a:solidFill>
                  <a:schemeClr val="tx1"/>
                </a:solidFill>
                <a:latin typeface="Calibri" panose="020F0502020204030204" pitchFamily="34" charset="0"/>
              </a:defRPr>
            </a:lvl7pPr>
            <a:lvl8pPr marL="1371600" algn="ctr" defTabSz="457200" rtl="0" fontAlgn="base">
              <a:spcBef>
                <a:spcPct val="0"/>
              </a:spcBef>
              <a:spcAft>
                <a:spcPct val="0"/>
              </a:spcAft>
              <a:defRPr sz="4400">
                <a:solidFill>
                  <a:schemeClr val="tx1"/>
                </a:solidFill>
                <a:latin typeface="Calibri" panose="020F0502020204030204" pitchFamily="34" charset="0"/>
              </a:defRPr>
            </a:lvl8pPr>
            <a:lvl9pPr marL="1828800" algn="ctr" defTabSz="457200" rtl="0" fontAlgn="base">
              <a:spcBef>
                <a:spcPct val="0"/>
              </a:spcBef>
              <a:spcAft>
                <a:spcPct val="0"/>
              </a:spcAft>
              <a:defRPr sz="4400">
                <a:solidFill>
                  <a:schemeClr val="tx1"/>
                </a:solidFill>
                <a:latin typeface="Calibri" panose="020F0502020204030204" pitchFamily="34" charset="0"/>
              </a:defRPr>
            </a:lvl9pPr>
          </a:lstStyle>
          <a:p>
            <a:r>
              <a:rPr lang="en-GB" sz="3600" b="1" dirty="0" err="1"/>
              <a:t>Cwestiynau</a:t>
            </a:r>
            <a:r>
              <a:rPr lang="en-GB" sz="3600" b="1" dirty="0"/>
              <a:t> </a:t>
            </a:r>
            <a:r>
              <a:rPr lang="en-GB" sz="3600" b="1" dirty="0" err="1"/>
              <a:t>ar</a:t>
            </a:r>
            <a:r>
              <a:rPr lang="en-GB" sz="3600" b="1" dirty="0"/>
              <a:t> </a:t>
            </a:r>
            <a:r>
              <a:rPr lang="en-GB" sz="3600" b="1" dirty="0" err="1"/>
              <a:t>gyfer</a:t>
            </a:r>
            <a:r>
              <a:rPr lang="en-GB" sz="3600" b="1" dirty="0"/>
              <a:t> y staff</a:t>
            </a:r>
          </a:p>
        </p:txBody>
      </p:sp>
      <p:sp>
        <p:nvSpPr>
          <p:cNvPr id="4" name="TextBox 3"/>
          <p:cNvSpPr txBox="1"/>
          <p:nvPr/>
        </p:nvSpPr>
        <p:spPr>
          <a:xfrm>
            <a:off x="252483" y="546214"/>
            <a:ext cx="8652680" cy="5447645"/>
          </a:xfrm>
          <a:prstGeom prst="rect">
            <a:avLst/>
          </a:prstGeom>
          <a:noFill/>
        </p:spPr>
        <p:txBody>
          <a:bodyPr wrap="square" rtlCol="0">
            <a:spAutoFit/>
          </a:bodyPr>
          <a:lstStyle/>
          <a:p>
            <a:pPr marL="342900" indent="-342900">
              <a:spcAft>
                <a:spcPts val="1200"/>
              </a:spcAft>
              <a:buFont typeface="Arial" panose="020B0604020202020204" pitchFamily="34" charset="0"/>
              <a:buChar char="•"/>
            </a:pPr>
            <a:r>
              <a:rPr lang="en-GB" sz="2400" dirty="0" err="1">
                <a:latin typeface="Arial" panose="020B0604020202020204" pitchFamily="34" charset="0"/>
                <a:cs typeface="Arial" panose="020B0604020202020204" pitchFamily="34" charset="0"/>
              </a:rPr>
              <a:t>Sut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deimlad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yw</a:t>
            </a:r>
            <a:r>
              <a:rPr lang="en-GB" sz="2400" dirty="0">
                <a:latin typeface="Arial" panose="020B0604020202020204" pitchFamily="34" charset="0"/>
                <a:cs typeface="Arial" panose="020B0604020202020204" pitchFamily="34" charset="0"/>
              </a:rPr>
              <a:t> bod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athro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yma</a:t>
            </a:r>
            <a:r>
              <a:rPr lang="en-GB" sz="2400" dirty="0">
                <a:latin typeface="Arial" panose="020B0604020202020204" pitchFamily="34" charset="0"/>
                <a:cs typeface="Arial" panose="020B0604020202020204" pitchFamily="34" charset="0"/>
              </a:rPr>
              <a:t>? </a:t>
            </a:r>
          </a:p>
          <a:p>
            <a:pPr marL="342900" indent="-342900">
              <a:spcAft>
                <a:spcPts val="1200"/>
              </a:spcAft>
              <a:buFont typeface="Arial" panose="020B0604020202020204" pitchFamily="34" charset="0"/>
              <a:buChar char="•"/>
            </a:pP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eich</a:t>
            </a:r>
            <a:r>
              <a:rPr lang="en-GB" sz="2400" dirty="0">
                <a:latin typeface="Arial" panose="020B0604020202020204" pitchFamily="34" charset="0"/>
                <a:cs typeface="Arial" panose="020B0604020202020204" pitchFamily="34" charset="0"/>
              </a:rPr>
              <a:t> barn chi, </a:t>
            </a:r>
            <a:r>
              <a:rPr lang="en-GB" sz="2400" dirty="0" err="1">
                <a:latin typeface="Arial" panose="020B0604020202020204" pitchFamily="34" charset="0"/>
                <a:cs typeface="Arial" panose="020B0604020202020204" pitchFamily="34" charset="0"/>
              </a:rPr>
              <a:t>ydych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cefnogi’n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arweinyddiaeth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Rhowch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engrhaifft</a:t>
            </a:r>
            <a:r>
              <a:rPr lang="en-GB" sz="2400" dirty="0">
                <a:latin typeface="Arial" panose="020B0604020202020204" pitchFamily="34" charset="0"/>
                <a:cs typeface="Arial" panose="020B0604020202020204" pitchFamily="34" charset="0"/>
              </a:rPr>
              <a:t>. </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Pa </a:t>
            </a:r>
            <a:r>
              <a:rPr lang="en-GB" sz="2400" dirty="0" err="1">
                <a:latin typeface="Arial" panose="020B0604020202020204" pitchFamily="34" charset="0"/>
                <a:cs typeface="Arial" panose="020B0604020202020204" pitchFamily="34" charset="0"/>
              </a:rPr>
              <a:t>fath</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weithgareddau</a:t>
            </a:r>
            <a:r>
              <a:rPr lang="en-GB" sz="2400" dirty="0">
                <a:latin typeface="Arial" panose="020B0604020202020204" pitchFamily="34" charset="0"/>
                <a:cs typeface="Arial" panose="020B0604020202020204" pitchFamily="34" charset="0"/>
              </a:rPr>
              <a:t> DPP </a:t>
            </a:r>
            <a:r>
              <a:rPr lang="en-GB" sz="2400" dirty="0" err="1">
                <a:latin typeface="Arial" panose="020B0604020202020204" pitchFamily="34" charset="0"/>
                <a:cs typeface="Arial" panose="020B0604020202020204" pitchFamily="34" charset="0"/>
              </a:rPr>
              <a:t>cewch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gynnig</a:t>
            </a:r>
            <a:r>
              <a:rPr lang="en-GB" sz="2400" dirty="0">
                <a:latin typeface="Arial" panose="020B0604020202020204" pitchFamily="34" charset="0"/>
                <a:cs typeface="Arial" panose="020B0604020202020204" pitchFamily="34" charset="0"/>
              </a:rPr>
              <a:t>? </a:t>
            </a:r>
          </a:p>
          <a:p>
            <a:pPr marL="342900" indent="-342900">
              <a:spcAft>
                <a:spcPts val="1200"/>
              </a:spcAft>
              <a:buFont typeface="Arial" panose="020B0604020202020204" pitchFamily="34" charset="0"/>
              <a:buChar char="•"/>
            </a:pPr>
            <a:r>
              <a:rPr lang="en-GB" sz="2400" dirty="0" err="1">
                <a:latin typeface="Arial" panose="020B0604020202020204" pitchFamily="34" charset="0"/>
                <a:cs typeface="Arial" panose="020B0604020202020204" pitchFamily="34" charset="0"/>
              </a:rPr>
              <a:t>Sut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ymddygiad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gwersi</a:t>
            </a:r>
            <a:r>
              <a:rPr lang="en-GB" sz="2400" dirty="0">
                <a:latin typeface="Arial" panose="020B0604020202020204" pitchFamily="34" charset="0"/>
                <a:cs typeface="Arial" panose="020B0604020202020204" pitchFamily="34" charset="0"/>
              </a:rPr>
              <a:t> ac o </a:t>
            </a:r>
            <a:r>
              <a:rPr lang="en-GB" sz="2400" dirty="0" err="1">
                <a:latin typeface="Arial" panose="020B0604020202020204" pitchFamily="34" charset="0"/>
                <a:cs typeface="Arial" panose="020B0604020202020204" pitchFamily="34" charset="0"/>
              </a:rPr>
              <a:t>amgylch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ysgol</a:t>
            </a:r>
            <a:r>
              <a:rPr lang="en-GB" sz="2400" dirty="0">
                <a:latin typeface="Arial" panose="020B0604020202020204" pitchFamily="34" charset="0"/>
                <a:cs typeface="Arial" panose="020B0604020202020204" pitchFamily="34" charset="0"/>
              </a:rPr>
              <a:t>. </a:t>
            </a:r>
          </a:p>
          <a:p>
            <a:pPr marL="342900" indent="-342900">
              <a:spcAft>
                <a:spcPts val="1200"/>
              </a:spcAft>
              <a:buFont typeface="Arial" panose="020B0604020202020204" pitchFamily="34" charset="0"/>
              <a:buChar char="•"/>
            </a:pPr>
            <a:r>
              <a:rPr lang="en-GB" sz="2400" dirty="0" err="1">
                <a:latin typeface="Arial" panose="020B0604020202020204" pitchFamily="34" charset="0"/>
                <a:cs typeface="Arial" panose="020B0604020202020204" pitchFamily="34" charset="0"/>
              </a:rPr>
              <a:t>Sut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ydych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sicrhau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ymddygiad</a:t>
            </a:r>
            <a:r>
              <a:rPr lang="en-GB" sz="2400" dirty="0">
                <a:latin typeface="Arial" panose="020B0604020202020204" pitchFamily="34" charset="0"/>
                <a:cs typeface="Arial" panose="020B0604020202020204" pitchFamily="34" charset="0"/>
              </a:rPr>
              <a:t> da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dosbarthiadau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Rhowch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engrhaifft</a:t>
            </a:r>
            <a:r>
              <a:rPr lang="en-GB" sz="2400" dirty="0">
                <a:latin typeface="Arial" panose="020B0604020202020204" pitchFamily="34" charset="0"/>
                <a:cs typeface="Arial" panose="020B0604020202020204" pitchFamily="34" charset="0"/>
              </a:rPr>
              <a:t>. </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Beth </a:t>
            </a:r>
            <a:r>
              <a:rPr lang="en-GB" sz="2400" dirty="0" err="1">
                <a:latin typeface="Arial" panose="020B0604020202020204" pitchFamily="34" charset="0"/>
                <a:cs typeface="Arial" panose="020B0604020202020204" pitchFamily="34" charset="0"/>
              </a:rPr>
              <a:t>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disgwyliadau’r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ohonoch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parthed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Addysgu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Sut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arweinwyr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monitro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hyn</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cwech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adborth</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chymorth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parhaol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helpu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gyda’r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agweddau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yma</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addysgu</a:t>
            </a:r>
            <a:r>
              <a:rPr lang="en-GB" sz="2400" dirty="0">
                <a:latin typeface="Arial" panose="020B0604020202020204" pitchFamily="34" charset="0"/>
                <a:cs typeface="Arial" panose="020B0604020202020204" pitchFamily="34" charset="0"/>
              </a:rPr>
              <a:t>.</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Beth </a:t>
            </a:r>
            <a:r>
              <a:rPr lang="en-GB" sz="2400" dirty="0" err="1">
                <a:latin typeface="Arial" panose="020B0604020202020204" pitchFamily="34" charset="0"/>
                <a:cs typeface="Arial" panose="020B0604020202020204" pitchFamily="34" charset="0"/>
              </a:rPr>
              <a:t>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disgwyliadau’r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ohonoch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parthed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asesu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Sut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arweinwyr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monitro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hyn</a:t>
            </a: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112748984"/>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136478" y="25360"/>
            <a:ext cx="8652680" cy="6832640"/>
          </a:xfrm>
          <a:prstGeom prst="rect">
            <a:avLst/>
          </a:prstGeom>
          <a:noFill/>
        </p:spPr>
        <p:txBody>
          <a:bodyPr wrap="square" rtlCol="0">
            <a:spAutoFit/>
          </a:bodyPr>
          <a:lstStyle/>
          <a:p>
            <a:pPr marL="342900" indent="-342900">
              <a:spcAft>
                <a:spcPts val="600"/>
              </a:spcAft>
              <a:buFont typeface="Arial" panose="020B0604020202020204" pitchFamily="34" charset="0"/>
              <a:buChar char="•"/>
            </a:pPr>
            <a:r>
              <a:rPr lang="en-GB" sz="2400" dirty="0" err="1">
                <a:latin typeface="Arial" panose="020B0604020202020204" pitchFamily="34" charset="0"/>
                <a:cs typeface="Arial" panose="020B0604020202020204" pitchFamily="34" charset="0"/>
              </a:rPr>
              <a:t>Sut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ydych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defnyddio’r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tystiolaeth</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gwelwch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llyfrau’r</a:t>
            </a:r>
            <a:r>
              <a:rPr lang="en-GB" sz="2400" dirty="0">
                <a:latin typeface="Arial" panose="020B0604020202020204" pitchFamily="34" charset="0"/>
                <a:cs typeface="Arial" panose="020B0604020202020204" pitchFamily="34" charset="0"/>
              </a:rPr>
              <a:t> plant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cynllunio’r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camau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nesaf</a:t>
            </a:r>
            <a:r>
              <a:rPr lang="en-GB" sz="2400" dirty="0">
                <a:latin typeface="Arial" panose="020B0604020202020204" pitchFamily="34" charset="0"/>
                <a:cs typeface="Arial" panose="020B0604020202020204" pitchFamily="34" charset="0"/>
              </a:rPr>
              <a:t>? </a:t>
            </a:r>
          </a:p>
          <a:p>
            <a:pPr marL="342900" indent="-342900">
              <a:spcAft>
                <a:spcPts val="600"/>
              </a:spcAft>
              <a:buFont typeface="Arial" panose="020B0604020202020204" pitchFamily="34" charset="0"/>
              <a:buChar char="•"/>
            </a:pPr>
            <a:r>
              <a:rPr lang="en-GB" sz="2400" dirty="0" err="1">
                <a:latin typeface="Arial" panose="020B0604020202020204" pitchFamily="34" charset="0"/>
                <a:cs typeface="Arial" panose="020B0604020202020204" pitchFamily="34" charset="0"/>
              </a:rPr>
              <a:t>Sut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ydych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olrhain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cynnydd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thracio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grwpiau</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ddysgwyr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unigolion</a:t>
            </a:r>
            <a:r>
              <a:rPr lang="en-GB" sz="2400" dirty="0">
                <a:latin typeface="Arial" panose="020B0604020202020204" pitchFamily="34" charset="0"/>
                <a:cs typeface="Arial" panose="020B0604020202020204" pitchFamily="34" charset="0"/>
              </a:rPr>
              <a:t>? </a:t>
            </a:r>
          </a:p>
          <a:p>
            <a:pPr marL="342900" indent="-342900">
              <a:spcAft>
                <a:spcPts val="600"/>
              </a:spcAft>
              <a:buFont typeface="Arial" panose="020B0604020202020204" pitchFamily="34" charset="0"/>
              <a:buChar char="•"/>
            </a:pPr>
            <a:r>
              <a:rPr lang="en-GB" sz="2400" dirty="0" err="1">
                <a:latin typeface="Arial" panose="020B0604020202020204" pitchFamily="34" charset="0"/>
                <a:cs typeface="Arial" panose="020B0604020202020204" pitchFamily="34" charset="0"/>
              </a:rPr>
              <a:t>Oes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gennych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adnoddau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anegn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mwyn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addysgu’n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effeithiol</a:t>
            </a:r>
            <a:r>
              <a:rPr lang="en-GB" sz="2400" dirty="0">
                <a:latin typeface="Arial" panose="020B0604020202020204" pitchFamily="34" charset="0"/>
                <a:cs typeface="Arial" panose="020B0604020202020204" pitchFamily="34" charset="0"/>
              </a:rPr>
              <a:t>? </a:t>
            </a:r>
          </a:p>
          <a:p>
            <a:pPr marL="342900" indent="-342900">
              <a:spcAft>
                <a:spcPts val="600"/>
              </a:spcAft>
              <a:buFont typeface="Arial" panose="020B0604020202020204" pitchFamily="34" charset="0"/>
              <a:buChar char="•"/>
            </a:pPr>
            <a:r>
              <a:rPr lang="en-GB" sz="2400" dirty="0" err="1">
                <a:latin typeface="Arial" panose="020B0604020202020204" pitchFamily="34" charset="0"/>
                <a:cs typeface="Arial" panose="020B0604020202020204" pitchFamily="34" charset="0"/>
              </a:rPr>
              <a:t>Sut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ydych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cynllunio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vy</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plany</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neu</a:t>
            </a:r>
            <a:r>
              <a:rPr lang="en-GB" sz="2400" dirty="0">
                <a:latin typeface="Arial" panose="020B0604020202020204" pitchFamily="34" charset="0"/>
                <a:cs typeface="Arial" panose="020B0604020202020204" pitchFamily="34" charset="0"/>
              </a:rPr>
              <a:t> ADY? A </a:t>
            </a:r>
            <a:r>
              <a:rPr lang="en-GB" sz="2400" dirty="0" err="1">
                <a:latin typeface="Arial" panose="020B0604020202020204" pitchFamily="34" charset="0"/>
                <a:cs typeface="Arial" panose="020B0604020202020204" pitchFamily="34" charset="0"/>
              </a:rPr>
              <a:t>ydych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cyfle</a:t>
            </a:r>
            <a:r>
              <a:rPr lang="en-GB" sz="2400" dirty="0">
                <a:latin typeface="Arial" panose="020B0604020202020204" pitchFamily="34" charset="0"/>
                <a:cs typeface="Arial" panose="020B0604020202020204" pitchFamily="34" charset="0"/>
              </a:rPr>
              <a:t> I </a:t>
            </a:r>
            <a:r>
              <a:rPr lang="en-GB" sz="2400" dirty="0" err="1">
                <a:latin typeface="Arial" panose="020B0604020202020204" pitchFamily="34" charset="0"/>
                <a:cs typeface="Arial" panose="020B0604020202020204" pitchFamily="34" charset="0"/>
              </a:rPr>
              <a:t>weithio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gyda’r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gweinyddesau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mwyn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cynllunio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I </a:t>
            </a:r>
            <a:r>
              <a:rPr lang="en-GB" sz="2400" dirty="0" err="1">
                <a:latin typeface="Arial" panose="020B0604020202020204" pitchFamily="34" charset="0"/>
                <a:cs typeface="Arial" panose="020B0604020202020204" pitchFamily="34" charset="0"/>
              </a:rPr>
              <a:t>ddisgyblion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penodol</a:t>
            </a:r>
            <a:r>
              <a:rPr lang="en-GB" sz="2400" dirty="0">
                <a:latin typeface="Arial" panose="020B0604020202020204" pitchFamily="34" charset="0"/>
                <a:cs typeface="Arial" panose="020B0604020202020204" pitchFamily="34" charset="0"/>
              </a:rPr>
              <a:t>? </a:t>
            </a:r>
          </a:p>
          <a:p>
            <a:pPr marL="342900" indent="-342900">
              <a:spcAft>
                <a:spcPts val="600"/>
              </a:spcAft>
              <a:buFont typeface="Arial" panose="020B0604020202020204" pitchFamily="34" charset="0"/>
              <a:buChar char="•"/>
            </a:pPr>
            <a:r>
              <a:rPr lang="en-GB" sz="2400" dirty="0">
                <a:latin typeface="Arial" panose="020B0604020202020204" pitchFamily="34" charset="0"/>
                <a:cs typeface="Arial" panose="020B0604020202020204" pitchFamily="34" charset="0"/>
              </a:rPr>
              <a:t>Beth </a:t>
            </a:r>
            <a:r>
              <a:rPr lang="en-GB" sz="2400" dirty="0" err="1">
                <a:latin typeface="Arial" panose="020B0604020202020204" pitchFamily="34" charset="0"/>
                <a:cs typeface="Arial" panose="020B0604020202020204" pitchFamily="34" charset="0"/>
              </a:rPr>
              <a:t>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blaenoriaethau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cyfredol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ysgol</a:t>
            </a:r>
            <a:r>
              <a:rPr lang="en-GB" sz="2400" dirty="0">
                <a:latin typeface="Arial" panose="020B0604020202020204" pitchFamily="34" charset="0"/>
                <a:cs typeface="Arial" panose="020B0604020202020204" pitchFamily="34" charset="0"/>
              </a:rPr>
              <a:t>? Pa </a:t>
            </a:r>
            <a:r>
              <a:rPr lang="en-GB" sz="2400" dirty="0" err="1">
                <a:latin typeface="Arial" panose="020B0604020202020204" pitchFamily="34" charset="0"/>
                <a:cs typeface="Arial" panose="020B0604020202020204" pitchFamily="34" charset="0"/>
              </a:rPr>
              <a:t>wahaniaeth</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maent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gwneud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chi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dosbarth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gyda’ch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disgyblion</a:t>
            </a:r>
            <a:r>
              <a:rPr lang="en-GB" sz="2400" dirty="0">
                <a:latin typeface="Arial" panose="020B0604020202020204" pitchFamily="34" charset="0"/>
                <a:cs typeface="Arial" panose="020B0604020202020204" pitchFamily="34" charset="0"/>
              </a:rPr>
              <a:t>? What are the school’s current priorities? </a:t>
            </a:r>
          </a:p>
          <a:p>
            <a:pPr marL="342900" indent="-342900">
              <a:spcAft>
                <a:spcPts val="600"/>
              </a:spcAft>
              <a:buFont typeface="Arial" panose="020B0604020202020204" pitchFamily="34" charset="0"/>
              <a:buChar char="•"/>
            </a:pPr>
            <a:r>
              <a:rPr lang="en-GB" sz="2400" dirty="0">
                <a:latin typeface="Arial" panose="020B0604020202020204" pitchFamily="34" charset="0"/>
                <a:cs typeface="Arial" panose="020B0604020202020204" pitchFamily="34" charset="0"/>
              </a:rPr>
              <a:t>Pa </a:t>
            </a:r>
            <a:r>
              <a:rPr lang="en-GB" sz="2400" dirty="0" err="1">
                <a:latin typeface="Arial" panose="020B0604020202020204" pitchFamily="34" charset="0"/>
                <a:cs typeface="Arial" panose="020B0604020202020204" pitchFamily="34" charset="0"/>
              </a:rPr>
              <a:t>gyfleoedd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ydych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derbyn</a:t>
            </a:r>
            <a:r>
              <a:rPr lang="en-GB" sz="2400" dirty="0">
                <a:latin typeface="Arial" panose="020B0604020202020204" pitchFamily="34" charset="0"/>
                <a:cs typeface="Arial" panose="020B0604020202020204" pitchFamily="34" charset="0"/>
              </a:rPr>
              <a:t> I </a:t>
            </a:r>
            <a:r>
              <a:rPr lang="en-GB" sz="2400" dirty="0" err="1">
                <a:latin typeface="Arial" panose="020B0604020202020204" pitchFamily="34" charset="0"/>
                <a:cs typeface="Arial" panose="020B0604020202020204" pitchFamily="34" charset="0"/>
              </a:rPr>
              <a:t>rannu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arfer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gyda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chyd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weithwyr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ysgolion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eraill</a:t>
            </a:r>
            <a:r>
              <a:rPr lang="en-GB" sz="2400" dirty="0">
                <a:latin typeface="Arial" panose="020B0604020202020204" pitchFamily="34" charset="0"/>
                <a:cs typeface="Arial" panose="020B0604020202020204" pitchFamily="34" charset="0"/>
              </a:rPr>
              <a:t>?  NEU </a:t>
            </a:r>
            <a:r>
              <a:rPr lang="en-GB" sz="2400" dirty="0" err="1">
                <a:latin typeface="Arial" panose="020B0604020202020204" pitchFamily="34" charset="0"/>
                <a:cs typeface="Arial" panose="020B0604020202020204" pitchFamily="34" charset="0"/>
              </a:rPr>
              <a:t>Ydydhc</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bod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rhan</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rannu’r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arfer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yma</a:t>
            </a:r>
            <a:r>
              <a:rPr lang="en-GB" sz="2400" dirty="0">
                <a:latin typeface="Arial" panose="020B0604020202020204" pitchFamily="34" charset="0"/>
                <a:cs typeface="Arial" panose="020B0604020202020204" pitchFamily="34" charset="0"/>
              </a:rPr>
              <a:t>? </a:t>
            </a:r>
          </a:p>
          <a:p>
            <a:pPr marL="342900" indent="-342900">
              <a:spcAft>
                <a:spcPts val="600"/>
              </a:spcAft>
              <a:buFont typeface="Arial" panose="020B0604020202020204" pitchFamily="34" charset="0"/>
              <a:buChar char="•"/>
            </a:pPr>
            <a:r>
              <a:rPr lang="en-GB" sz="2400" dirty="0" err="1">
                <a:latin typeface="Arial" panose="020B0604020202020204" pitchFamily="34" charset="0"/>
                <a:cs typeface="Arial" panose="020B0604020202020204" pitchFamily="34" charset="0"/>
              </a:rPr>
              <a:t>Oes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gennych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gwestiwn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ydym</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gofyn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hoffech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petai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gofyn</a:t>
            </a: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809809932"/>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2385811" y="277626"/>
            <a:ext cx="4552682" cy="1754326"/>
          </a:xfrm>
          <a:prstGeom prst="rect">
            <a:avLst/>
          </a:prstGeom>
        </p:spPr>
        <p:txBody>
          <a:bodyPr wrap="square">
            <a:spAutoFit/>
          </a:bodyPr>
          <a:lstStyle/>
          <a:p>
            <a:pPr algn="ctr"/>
            <a:r>
              <a:rPr lang="cy-GB" sz="3600" b="1" dirty="0">
                <a:latin typeface="Arial" panose="020B0604020202020204" pitchFamily="34" charset="0"/>
                <a:ea typeface="MS Mincho"/>
              </a:rPr>
              <a:t>Maes arolygu 4: Gofal, cymorth ac arweiniad</a:t>
            </a:r>
            <a:endParaRPr lang="en-GB" sz="3600" dirty="0"/>
          </a:p>
        </p:txBody>
      </p:sp>
      <p:sp>
        <p:nvSpPr>
          <p:cNvPr id="3" name="Rectangle 2"/>
          <p:cNvSpPr/>
          <p:nvPr/>
        </p:nvSpPr>
        <p:spPr>
          <a:xfrm>
            <a:off x="90152" y="2397497"/>
            <a:ext cx="9144000" cy="523220"/>
          </a:xfrm>
          <a:prstGeom prst="rect">
            <a:avLst/>
          </a:prstGeom>
        </p:spPr>
        <p:txBody>
          <a:bodyPr wrap="square">
            <a:spAutoFit/>
          </a:bodyPr>
          <a:lstStyle/>
          <a:p>
            <a:pPr algn="ctr">
              <a:spcAft>
                <a:spcPts val="1200"/>
              </a:spcAft>
            </a:pPr>
            <a:r>
              <a:rPr lang="en-US" sz="2800" b="1" dirty="0">
                <a:latin typeface="Arial" panose="020B0604020202020204" pitchFamily="34" charset="0"/>
                <a:ea typeface="MS Mincho"/>
                <a:cs typeface="Times New Roman" panose="02020603050405020304" pitchFamily="18" charset="0"/>
              </a:rPr>
              <a:t>4.1 </a:t>
            </a:r>
            <a:r>
              <a:rPr lang="en-US" sz="2800" b="1" dirty="0" err="1">
                <a:latin typeface="Arial" panose="020B0604020202020204" pitchFamily="34" charset="0"/>
                <a:ea typeface="MS Mincho"/>
                <a:cs typeface="Times New Roman" panose="02020603050405020304" pitchFamily="18" charset="0"/>
              </a:rPr>
              <a:t>Olrhain</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monitro</a:t>
            </a:r>
            <a:r>
              <a:rPr lang="en-US" sz="2800" b="1" dirty="0">
                <a:latin typeface="Arial" panose="020B0604020202020204" pitchFamily="34" charset="0"/>
                <a:ea typeface="MS Mincho"/>
                <a:cs typeface="Times New Roman" panose="02020603050405020304" pitchFamily="18" charset="0"/>
              </a:rPr>
              <a:t> a </a:t>
            </a:r>
            <a:r>
              <a:rPr lang="en-US" sz="2800" b="1" dirty="0" err="1">
                <a:latin typeface="Arial" panose="020B0604020202020204" pitchFamily="34" charset="0"/>
                <a:ea typeface="MS Mincho"/>
                <a:cs typeface="Times New Roman" panose="02020603050405020304" pitchFamily="18" charset="0"/>
              </a:rPr>
              <a:t>darparu</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cymorth</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dysgu</a:t>
            </a:r>
            <a:endParaRPr lang="en-GB" sz="2800" dirty="0">
              <a:effectLst/>
              <a:latin typeface="Cambria" panose="02040503050406030204" pitchFamily="18" charset="0"/>
              <a:ea typeface="MS Mincho"/>
              <a:cs typeface="Times New Roman" panose="02020603050405020304" pitchFamily="18" charset="0"/>
            </a:endParaRPr>
          </a:p>
        </p:txBody>
      </p:sp>
      <p:sp>
        <p:nvSpPr>
          <p:cNvPr id="4" name="Rectangle 3"/>
          <p:cNvSpPr/>
          <p:nvPr/>
        </p:nvSpPr>
        <p:spPr>
          <a:xfrm>
            <a:off x="0" y="3286262"/>
            <a:ext cx="9144000" cy="954107"/>
          </a:xfrm>
          <a:prstGeom prst="rect">
            <a:avLst/>
          </a:prstGeom>
        </p:spPr>
        <p:txBody>
          <a:bodyPr wrap="square">
            <a:spAutoFit/>
          </a:bodyPr>
          <a:lstStyle/>
          <a:p>
            <a:pPr algn="ctr">
              <a:spcAft>
                <a:spcPts val="1200"/>
              </a:spcAft>
            </a:pPr>
            <a:r>
              <a:rPr lang="en-US" sz="2800" b="1" dirty="0">
                <a:latin typeface="Arial" panose="020B0604020202020204" pitchFamily="34" charset="0"/>
                <a:ea typeface="MS Mincho"/>
                <a:cs typeface="Times New Roman" panose="02020603050405020304" pitchFamily="18" charset="0"/>
              </a:rPr>
              <a:t>4.2 </a:t>
            </a:r>
            <a:r>
              <a:rPr lang="en-US" sz="2800" b="1" dirty="0" err="1">
                <a:latin typeface="Arial" panose="020B0604020202020204" pitchFamily="34" charset="0"/>
                <a:ea typeface="MS Mincho"/>
                <a:cs typeface="Times New Roman" panose="02020603050405020304" pitchFamily="18" charset="0"/>
              </a:rPr>
              <a:t>Datblygiad</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personol</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gan</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gynnwys</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datblygiad</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ysbrydol</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moesol</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cymdeithasol</a:t>
            </a:r>
            <a:r>
              <a:rPr lang="en-US" sz="2800" b="1" dirty="0">
                <a:latin typeface="Arial" panose="020B0604020202020204" pitchFamily="34" charset="0"/>
                <a:ea typeface="MS Mincho"/>
                <a:cs typeface="Times New Roman" panose="02020603050405020304" pitchFamily="18" charset="0"/>
              </a:rPr>
              <a:t> a </a:t>
            </a:r>
            <a:r>
              <a:rPr lang="en-US" sz="2800" b="1" dirty="0" err="1">
                <a:latin typeface="Arial" panose="020B0604020202020204" pitchFamily="34" charset="0"/>
                <a:ea typeface="MS Mincho"/>
                <a:cs typeface="Times New Roman" panose="02020603050405020304" pitchFamily="18" charset="0"/>
              </a:rPr>
              <a:t>diwylliannol</a:t>
            </a:r>
            <a:r>
              <a:rPr lang="en-US" sz="2800" b="1" dirty="0">
                <a:latin typeface="Arial" panose="020B0604020202020204" pitchFamily="34" charset="0"/>
                <a:ea typeface="MS Mincho"/>
                <a:cs typeface="Times New Roman" panose="02020603050405020304" pitchFamily="18" charset="0"/>
              </a:rPr>
              <a:t>)</a:t>
            </a:r>
            <a:endParaRPr lang="en-GB" sz="2800" dirty="0">
              <a:effectLst/>
              <a:latin typeface="Cambria" panose="02040503050406030204" pitchFamily="18" charset="0"/>
              <a:ea typeface="MS Mincho"/>
              <a:cs typeface="Times New Roman" panose="02020603050405020304" pitchFamily="18" charset="0"/>
            </a:endParaRPr>
          </a:p>
        </p:txBody>
      </p:sp>
      <p:sp>
        <p:nvSpPr>
          <p:cNvPr id="5" name="Rectangle 4"/>
          <p:cNvSpPr/>
          <p:nvPr/>
        </p:nvSpPr>
        <p:spPr>
          <a:xfrm>
            <a:off x="3551111" y="4605914"/>
            <a:ext cx="2222083" cy="523220"/>
          </a:xfrm>
          <a:prstGeom prst="rect">
            <a:avLst/>
          </a:prstGeom>
        </p:spPr>
        <p:txBody>
          <a:bodyPr wrap="none">
            <a:spAutoFit/>
          </a:bodyPr>
          <a:lstStyle/>
          <a:p>
            <a:pPr algn="ctr">
              <a:spcAft>
                <a:spcPts val="1200"/>
              </a:spcAft>
            </a:pPr>
            <a:r>
              <a:rPr lang="en-US" sz="2800" b="1" i="1" u="sng" dirty="0">
                <a:latin typeface="Arial" panose="020B0604020202020204" pitchFamily="34" charset="0"/>
                <a:ea typeface="MS Mincho"/>
                <a:cs typeface="Times New Roman" panose="02020603050405020304" pitchFamily="18" charset="0"/>
              </a:rPr>
              <a:t>4.3: </a:t>
            </a:r>
            <a:r>
              <a:rPr lang="en-US" sz="2800" b="1" i="1" u="sng" dirty="0" err="1">
                <a:latin typeface="Arial" panose="020B0604020202020204" pitchFamily="34" charset="0"/>
                <a:ea typeface="MS Mincho"/>
                <a:cs typeface="Times New Roman" panose="02020603050405020304" pitchFamily="18" charset="0"/>
              </a:rPr>
              <a:t>Diogelu</a:t>
            </a:r>
            <a:endParaRPr lang="en-GB" sz="2800" i="1" u="sng" dirty="0">
              <a:effectLst/>
              <a:latin typeface="Cambria" panose="02040503050406030204" pitchFamily="18" charset="0"/>
              <a:ea typeface="MS Mincho"/>
              <a:cs typeface="Times New Roman" panose="02020603050405020304" pitchFamily="18" charset="0"/>
            </a:endParaRPr>
          </a:p>
        </p:txBody>
      </p:sp>
    </p:spTree>
    <p:extLst>
      <p:ext uri="{BB962C8B-B14F-4D97-AF65-F5344CB8AC3E}">
        <p14:creationId xmlns:p14="http://schemas.microsoft.com/office/powerpoint/2010/main" val="2222616433"/>
      </p:ext>
    </p:extLst>
  </p:cSld>
  <p:clrMapOvr>
    <a:overrideClrMapping bg1="lt1" tx1="dk1" bg2="lt2" tx2="dk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1698301" y="153405"/>
            <a:ext cx="5670142" cy="1231106"/>
          </a:xfrm>
          <a:prstGeom prst="rect">
            <a:avLst/>
          </a:prstGeom>
        </p:spPr>
        <p:txBody>
          <a:bodyPr wrap="none">
            <a:spAutoFit/>
          </a:bodyPr>
          <a:lstStyle/>
          <a:p>
            <a:pPr algn="ctr">
              <a:spcAft>
                <a:spcPts val="1200"/>
              </a:spcAft>
            </a:pPr>
            <a:r>
              <a:rPr lang="en-US" sz="3200" b="1" dirty="0" err="1">
                <a:latin typeface="Arial" panose="020B0604020202020204" pitchFamily="34" charset="0"/>
                <a:ea typeface="MS Mincho"/>
                <a:cs typeface="Times New Roman" panose="02020603050405020304" pitchFamily="18" charset="0"/>
              </a:rPr>
              <a:t>Maes</a:t>
            </a:r>
            <a:r>
              <a:rPr lang="en-US" sz="3200" b="1" dirty="0">
                <a:latin typeface="Arial" panose="020B0604020202020204" pitchFamily="34" charset="0"/>
                <a:ea typeface="MS Mincho"/>
                <a:cs typeface="Times New Roman" panose="02020603050405020304" pitchFamily="18" charset="0"/>
              </a:rPr>
              <a:t> </a:t>
            </a:r>
            <a:r>
              <a:rPr lang="en-US" sz="3200" b="1" dirty="0" err="1">
                <a:latin typeface="Arial" panose="020B0604020202020204" pitchFamily="34" charset="0"/>
                <a:ea typeface="MS Mincho"/>
                <a:cs typeface="Times New Roman" panose="02020603050405020304" pitchFamily="18" charset="0"/>
              </a:rPr>
              <a:t>Arolygu</a:t>
            </a:r>
            <a:r>
              <a:rPr lang="en-US" sz="3200" b="1" dirty="0">
                <a:latin typeface="Arial" panose="020B0604020202020204" pitchFamily="34" charset="0"/>
                <a:ea typeface="MS Mincho"/>
                <a:cs typeface="Times New Roman" panose="02020603050405020304" pitchFamily="18" charset="0"/>
              </a:rPr>
              <a:t> 5</a:t>
            </a:r>
          </a:p>
          <a:p>
            <a:pPr algn="ctr">
              <a:spcAft>
                <a:spcPts val="1200"/>
              </a:spcAft>
            </a:pPr>
            <a:r>
              <a:rPr lang="en-US" sz="3200" b="1" dirty="0" err="1">
                <a:effectLst/>
                <a:latin typeface="Arial" panose="020B0604020202020204" pitchFamily="34" charset="0"/>
                <a:ea typeface="MS Mincho"/>
                <a:cs typeface="Times New Roman" panose="02020603050405020304" pitchFamily="18" charset="0"/>
              </a:rPr>
              <a:t>Arweinyddiaeth</a:t>
            </a:r>
            <a:r>
              <a:rPr lang="en-US" sz="3200" b="1" dirty="0">
                <a:effectLst/>
                <a:latin typeface="Arial" panose="020B0604020202020204" pitchFamily="34" charset="0"/>
                <a:ea typeface="MS Mincho"/>
                <a:cs typeface="Times New Roman" panose="02020603050405020304" pitchFamily="18" charset="0"/>
              </a:rPr>
              <a:t> a </a:t>
            </a:r>
            <a:r>
              <a:rPr lang="en-US" sz="3200" b="1" dirty="0" err="1">
                <a:effectLst/>
                <a:latin typeface="Arial" panose="020B0604020202020204" pitchFamily="34" charset="0"/>
                <a:ea typeface="MS Mincho"/>
                <a:cs typeface="Times New Roman" panose="02020603050405020304" pitchFamily="18" charset="0"/>
              </a:rPr>
              <a:t>Rheolaeth</a:t>
            </a:r>
            <a:endParaRPr lang="en-GB" sz="3200" dirty="0">
              <a:effectLst/>
              <a:latin typeface="Cambria" panose="02040503050406030204" pitchFamily="18" charset="0"/>
              <a:ea typeface="MS Mincho"/>
              <a:cs typeface="Times New Roman" panose="02020603050405020304" pitchFamily="18" charset="0"/>
            </a:endParaRPr>
          </a:p>
        </p:txBody>
      </p:sp>
      <p:sp>
        <p:nvSpPr>
          <p:cNvPr id="3" name="Rectangle 2"/>
          <p:cNvSpPr/>
          <p:nvPr/>
        </p:nvSpPr>
        <p:spPr>
          <a:xfrm>
            <a:off x="0" y="1943532"/>
            <a:ext cx="9144000" cy="954107"/>
          </a:xfrm>
          <a:prstGeom prst="rect">
            <a:avLst/>
          </a:prstGeom>
        </p:spPr>
        <p:txBody>
          <a:bodyPr wrap="square">
            <a:spAutoFit/>
          </a:bodyPr>
          <a:lstStyle/>
          <a:p>
            <a:pPr algn="ctr">
              <a:spcAft>
                <a:spcPts val="0"/>
              </a:spcAft>
            </a:pPr>
            <a:r>
              <a:rPr lang="en-US" sz="2800" b="1" dirty="0">
                <a:latin typeface="Arial" panose="020B0604020202020204" pitchFamily="34" charset="0"/>
                <a:ea typeface="MS Mincho"/>
                <a:cs typeface="Times New Roman" panose="02020603050405020304" pitchFamily="18" charset="0"/>
              </a:rPr>
              <a:t>5.1 </a:t>
            </a:r>
            <a:r>
              <a:rPr lang="en-US" sz="2800" b="1" dirty="0" err="1">
                <a:latin typeface="Arial" panose="020B0604020202020204" pitchFamily="34" charset="0"/>
                <a:ea typeface="MS Mincho"/>
                <a:cs typeface="Times New Roman" panose="02020603050405020304" pitchFamily="18" charset="0"/>
              </a:rPr>
              <a:t>Ansawdd</a:t>
            </a:r>
            <a:r>
              <a:rPr lang="en-US" sz="2800" b="1" dirty="0">
                <a:latin typeface="Arial" panose="020B0604020202020204" pitchFamily="34" charset="0"/>
                <a:ea typeface="MS Mincho"/>
                <a:cs typeface="Times New Roman" panose="02020603050405020304" pitchFamily="18" charset="0"/>
              </a:rPr>
              <a:t> ac </a:t>
            </a:r>
            <a:r>
              <a:rPr lang="en-US" sz="2800" b="1" dirty="0" err="1">
                <a:latin typeface="Arial" panose="020B0604020202020204" pitchFamily="34" charset="0"/>
                <a:ea typeface="MS Mincho"/>
                <a:cs typeface="Times New Roman" panose="02020603050405020304" pitchFamily="18" charset="0"/>
              </a:rPr>
              <a:t>effeithiolrwydd</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arweinwyr</a:t>
            </a:r>
            <a:r>
              <a:rPr lang="en-US" sz="2800" b="1" dirty="0">
                <a:latin typeface="Arial" panose="020B0604020202020204" pitchFamily="34" charset="0"/>
                <a:ea typeface="MS Mincho"/>
                <a:cs typeface="Times New Roman" panose="02020603050405020304" pitchFamily="18" charset="0"/>
              </a:rPr>
              <a:t> a </a:t>
            </a:r>
            <a:r>
              <a:rPr lang="en-US" sz="2800" b="1" dirty="0" err="1">
                <a:latin typeface="Arial" panose="020B0604020202020204" pitchFamily="34" charset="0"/>
                <a:ea typeface="MS Mincho"/>
                <a:cs typeface="Times New Roman" panose="02020603050405020304" pitchFamily="18" charset="0"/>
              </a:rPr>
              <a:t>rheolwyr</a:t>
            </a:r>
            <a:endParaRPr lang="en-GB" sz="2800" dirty="0">
              <a:effectLst/>
              <a:latin typeface="Cambria" panose="02040503050406030204" pitchFamily="18" charset="0"/>
              <a:ea typeface="MS Mincho"/>
              <a:cs typeface="Times New Roman" panose="02020603050405020304" pitchFamily="18" charset="0"/>
            </a:endParaRPr>
          </a:p>
        </p:txBody>
      </p:sp>
      <p:sp>
        <p:nvSpPr>
          <p:cNvPr id="4" name="Rectangle 3"/>
          <p:cNvSpPr/>
          <p:nvPr/>
        </p:nvSpPr>
        <p:spPr>
          <a:xfrm>
            <a:off x="0" y="3253538"/>
            <a:ext cx="9144000" cy="954107"/>
          </a:xfrm>
          <a:prstGeom prst="rect">
            <a:avLst/>
          </a:prstGeom>
        </p:spPr>
        <p:txBody>
          <a:bodyPr wrap="square">
            <a:spAutoFit/>
          </a:bodyPr>
          <a:lstStyle/>
          <a:p>
            <a:pPr algn="ctr">
              <a:spcAft>
                <a:spcPts val="0"/>
              </a:spcAft>
            </a:pPr>
            <a:r>
              <a:rPr lang="en-US" sz="2800" b="1" dirty="0">
                <a:latin typeface="Arial" panose="020B0604020202020204" pitchFamily="34" charset="0"/>
                <a:ea typeface="MS Mincho"/>
                <a:cs typeface="Times New Roman" panose="02020603050405020304" pitchFamily="18" charset="0"/>
              </a:rPr>
              <a:t>5.2 </a:t>
            </a:r>
            <a:r>
              <a:rPr lang="en-US" sz="2800" b="1" dirty="0" err="1">
                <a:latin typeface="Arial" panose="020B0604020202020204" pitchFamily="34" charset="0"/>
                <a:ea typeface="MS Mincho"/>
                <a:cs typeface="Times New Roman" panose="02020603050405020304" pitchFamily="18" charset="0"/>
              </a:rPr>
              <a:t>Prosesau</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hunanarfarnu</a:t>
            </a:r>
            <a:r>
              <a:rPr lang="en-US" sz="2800" b="1" dirty="0">
                <a:latin typeface="Arial" panose="020B0604020202020204" pitchFamily="34" charset="0"/>
                <a:ea typeface="MS Mincho"/>
                <a:cs typeface="Times New Roman" panose="02020603050405020304" pitchFamily="18" charset="0"/>
              </a:rPr>
              <a:t> a </a:t>
            </a:r>
            <a:r>
              <a:rPr lang="en-US" sz="2800" b="1" dirty="0" err="1">
                <a:latin typeface="Arial" panose="020B0604020202020204" pitchFamily="34" charset="0"/>
                <a:ea typeface="MS Mincho"/>
                <a:cs typeface="Times New Roman" panose="02020603050405020304" pitchFamily="18" charset="0"/>
              </a:rPr>
              <a:t>chynllunio</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ar</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gyfer</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gwella</a:t>
            </a:r>
            <a:endParaRPr lang="en-GB" sz="2800" dirty="0">
              <a:effectLst/>
              <a:latin typeface="Cambria" panose="02040503050406030204" pitchFamily="18" charset="0"/>
              <a:ea typeface="MS Mincho"/>
              <a:cs typeface="Times New Roman" panose="02020603050405020304" pitchFamily="18" charset="0"/>
            </a:endParaRPr>
          </a:p>
        </p:txBody>
      </p:sp>
      <p:sp>
        <p:nvSpPr>
          <p:cNvPr id="5" name="Rectangle 4"/>
          <p:cNvSpPr/>
          <p:nvPr/>
        </p:nvSpPr>
        <p:spPr>
          <a:xfrm>
            <a:off x="2512624" y="4603551"/>
            <a:ext cx="4041491" cy="523220"/>
          </a:xfrm>
          <a:prstGeom prst="rect">
            <a:avLst/>
          </a:prstGeom>
        </p:spPr>
        <p:txBody>
          <a:bodyPr wrap="none">
            <a:spAutoFit/>
          </a:bodyPr>
          <a:lstStyle/>
          <a:p>
            <a:r>
              <a:rPr lang="en-US" sz="2800" b="1" dirty="0">
                <a:latin typeface="Arial" panose="020B0604020202020204" pitchFamily="34" charset="0"/>
                <a:ea typeface="MS Mincho"/>
              </a:rPr>
              <a:t>5.3 </a:t>
            </a:r>
            <a:r>
              <a:rPr lang="en-US" sz="2800" b="1" dirty="0" err="1">
                <a:latin typeface="Arial" panose="020B0604020202020204" pitchFamily="34" charset="0"/>
                <a:ea typeface="MS Mincho"/>
              </a:rPr>
              <a:t>Dysgu</a:t>
            </a:r>
            <a:r>
              <a:rPr lang="en-US" sz="2800" b="1" dirty="0">
                <a:latin typeface="Arial" panose="020B0604020202020204" pitchFamily="34" charset="0"/>
                <a:ea typeface="MS Mincho"/>
              </a:rPr>
              <a:t> </a:t>
            </a:r>
            <a:r>
              <a:rPr lang="en-US" sz="2800" b="1" dirty="0" err="1">
                <a:latin typeface="Arial" panose="020B0604020202020204" pitchFamily="34" charset="0"/>
                <a:ea typeface="MS Mincho"/>
              </a:rPr>
              <a:t>proffesiynol</a:t>
            </a:r>
            <a:endParaRPr lang="en-GB" sz="2800" dirty="0"/>
          </a:p>
        </p:txBody>
      </p:sp>
      <p:sp>
        <p:nvSpPr>
          <p:cNvPr id="6" name="Rectangle 5"/>
          <p:cNvSpPr/>
          <p:nvPr/>
        </p:nvSpPr>
        <p:spPr>
          <a:xfrm>
            <a:off x="2150410" y="5522678"/>
            <a:ext cx="4765921" cy="523220"/>
          </a:xfrm>
          <a:prstGeom prst="rect">
            <a:avLst/>
          </a:prstGeom>
        </p:spPr>
        <p:txBody>
          <a:bodyPr wrap="none">
            <a:spAutoFit/>
          </a:bodyPr>
          <a:lstStyle/>
          <a:p>
            <a:pPr algn="ctr">
              <a:spcAft>
                <a:spcPts val="0"/>
              </a:spcAft>
            </a:pPr>
            <a:r>
              <a:rPr lang="en-US" sz="2800" b="1" dirty="0">
                <a:latin typeface="Arial" panose="020B0604020202020204" pitchFamily="34" charset="0"/>
                <a:ea typeface="MS Mincho"/>
                <a:cs typeface="Times New Roman" panose="02020603050405020304" pitchFamily="18" charset="0"/>
              </a:rPr>
              <a:t>5.4 Y </a:t>
            </a:r>
            <a:r>
              <a:rPr lang="en-US" sz="2800" b="1" dirty="0" err="1">
                <a:latin typeface="Arial" panose="020B0604020202020204" pitchFamily="34" charset="0"/>
                <a:ea typeface="MS Mincho"/>
                <a:cs typeface="Times New Roman" panose="02020603050405020304" pitchFamily="18" charset="0"/>
              </a:rPr>
              <a:t>defnydd</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ar</a:t>
            </a:r>
            <a:r>
              <a:rPr lang="en-US" sz="2800" b="1" dirty="0">
                <a:latin typeface="Arial" panose="020B0604020202020204" pitchFamily="34" charset="0"/>
                <a:ea typeface="MS Mincho"/>
                <a:cs typeface="Times New Roman" panose="02020603050405020304" pitchFamily="18" charset="0"/>
              </a:rPr>
              <a:t> </a:t>
            </a:r>
            <a:r>
              <a:rPr lang="en-US" sz="2800" b="1" dirty="0" err="1">
                <a:latin typeface="Arial" panose="020B0604020202020204" pitchFamily="34" charset="0"/>
                <a:ea typeface="MS Mincho"/>
                <a:cs typeface="Times New Roman" panose="02020603050405020304" pitchFamily="18" charset="0"/>
              </a:rPr>
              <a:t>adnoddau</a:t>
            </a:r>
            <a:endParaRPr lang="en-GB" sz="2800" dirty="0">
              <a:effectLst/>
              <a:latin typeface="Cambria" panose="02040503050406030204" pitchFamily="18" charset="0"/>
              <a:ea typeface="MS Mincho"/>
              <a:cs typeface="Times New Roman" panose="02020603050405020304" pitchFamily="18" charset="0"/>
            </a:endParaRPr>
          </a:p>
        </p:txBody>
      </p:sp>
    </p:spTree>
    <p:extLst>
      <p:ext uri="{BB962C8B-B14F-4D97-AF65-F5344CB8AC3E}">
        <p14:creationId xmlns:p14="http://schemas.microsoft.com/office/powerpoint/2010/main" val="19490342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2734236" y="1586447"/>
            <a:ext cx="3810000" cy="4962525"/>
          </a:xfrm>
          <a:prstGeom prst="rect">
            <a:avLst/>
          </a:prstGeom>
        </p:spPr>
      </p:pic>
      <p:sp>
        <p:nvSpPr>
          <p:cNvPr id="12" name="Rectangle 11"/>
          <p:cNvSpPr/>
          <p:nvPr/>
        </p:nvSpPr>
        <p:spPr>
          <a:xfrm>
            <a:off x="0" y="290916"/>
            <a:ext cx="9278472" cy="1077218"/>
          </a:xfrm>
          <a:prstGeom prst="rect">
            <a:avLst/>
          </a:prstGeom>
        </p:spPr>
        <p:txBody>
          <a:bodyPr wrap="square">
            <a:spAutoFit/>
          </a:bodyPr>
          <a:lstStyle/>
          <a:p>
            <a:r>
              <a:rPr lang="en-GB" sz="3200" dirty="0">
                <a:latin typeface="Arial" panose="020B0604020202020204" pitchFamily="34" charset="0"/>
                <a:cs typeface="Arial" panose="020B0604020202020204" pitchFamily="34" charset="0"/>
                <a:hlinkClick r:id="rId4"/>
              </a:rPr>
              <a:t>https://www.estyn.llyw.cymru/arolygu/arweiniad-arolygu/ysgolion-cynradd</a:t>
            </a:r>
            <a:r>
              <a:rPr lang="en-GB" sz="3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6897529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sp>
        <p:nvSpPr>
          <p:cNvPr id="6" name="object 6"/>
          <p:cNvSpPr txBox="1"/>
          <p:nvPr/>
        </p:nvSpPr>
        <p:spPr>
          <a:xfrm>
            <a:off x="370758" y="6186946"/>
            <a:ext cx="72777" cy="238079"/>
          </a:xfrm>
          <a:prstGeom prst="rect">
            <a:avLst/>
          </a:prstGeom>
        </p:spPr>
        <p:txBody>
          <a:bodyPr vert="horz" wrap="square" lIns="0" tIns="0" rIns="0" bIns="0" rtlCol="0">
            <a:spAutoFit/>
          </a:bodyPr>
          <a:lstStyle/>
          <a:p>
            <a:pPr marL="8929"/>
            <a:r>
              <a:rPr sz="1547" dirty="0">
                <a:solidFill>
                  <a:srgbClr val="2EAAE1"/>
                </a:solidFill>
                <a:latin typeface="Arial"/>
                <a:cs typeface="Arial"/>
              </a:rPr>
              <a:t> </a:t>
            </a:r>
            <a:endParaRPr sz="1547">
              <a:latin typeface="Arial"/>
              <a:cs typeface="Arial"/>
            </a:endParaRPr>
          </a:p>
        </p:txBody>
      </p:sp>
      <p:sp>
        <p:nvSpPr>
          <p:cNvPr id="7" name="object 7"/>
          <p:cNvSpPr txBox="1"/>
          <p:nvPr/>
        </p:nvSpPr>
        <p:spPr>
          <a:xfrm>
            <a:off x="370758" y="1068783"/>
            <a:ext cx="4175075" cy="389466"/>
          </a:xfrm>
          <a:prstGeom prst="rect">
            <a:avLst/>
          </a:prstGeom>
        </p:spPr>
        <p:txBody>
          <a:bodyPr vert="horz" wrap="square" lIns="0" tIns="0" rIns="0" bIns="0" rtlCol="0">
            <a:spAutoFit/>
          </a:bodyPr>
          <a:lstStyle/>
          <a:p>
            <a:pPr marL="8929"/>
            <a:r>
              <a:rPr lang="en-GB" sz="2531" b="1" dirty="0">
                <a:latin typeface="Arial" panose="020B0604020202020204" pitchFamily="34" charset="0"/>
                <a:cs typeface="Arial" panose="020B0604020202020204" pitchFamily="34" charset="0"/>
              </a:rPr>
              <a:t>Tri </a:t>
            </a:r>
            <a:r>
              <a:rPr lang="en-GB" sz="2531" b="1" dirty="0" err="1">
                <a:latin typeface="Arial" panose="020B0604020202020204" pitchFamily="34" charset="0"/>
                <a:cs typeface="Arial" panose="020B0604020202020204" pitchFamily="34" charset="0"/>
              </a:rPr>
              <a:t>cham</a:t>
            </a:r>
            <a:endParaRPr sz="2531" b="1" dirty="0">
              <a:latin typeface="Arial" panose="020B0604020202020204" pitchFamily="34" charset="0"/>
              <a:cs typeface="Arial" panose="020B0604020202020204" pitchFamily="34" charset="0"/>
            </a:endParaRPr>
          </a:p>
        </p:txBody>
      </p:sp>
      <p:sp>
        <p:nvSpPr>
          <p:cNvPr id="8" name="object 8"/>
          <p:cNvSpPr txBox="1"/>
          <p:nvPr/>
        </p:nvSpPr>
        <p:spPr>
          <a:xfrm>
            <a:off x="1923711" y="1634254"/>
            <a:ext cx="6965156" cy="4666919"/>
          </a:xfrm>
          <a:prstGeom prst="rect">
            <a:avLst/>
          </a:prstGeom>
        </p:spPr>
        <p:txBody>
          <a:bodyPr vert="horz" wrap="square" lIns="0" tIns="0" rIns="0" bIns="0" rtlCol="0">
            <a:spAutoFit/>
          </a:bodyPr>
          <a:lstStyle/>
          <a:p>
            <a:r>
              <a:rPr lang="cy-GB" sz="1687" b="1" dirty="0">
                <a:latin typeface="Arial" panose="020B0604020202020204" pitchFamily="34" charset="0"/>
                <a:cs typeface="Arial" panose="020B0604020202020204" pitchFamily="34" charset="0"/>
              </a:rPr>
              <a:t>2020–2021: Blwyddyn bontio</a:t>
            </a:r>
          </a:p>
          <a:p>
            <a:pPr>
              <a:spcBef>
                <a:spcPts val="844"/>
              </a:spcBef>
            </a:pPr>
            <a:r>
              <a:rPr lang="cy-GB" sz="1687" dirty="0">
                <a:latin typeface="Arial" panose="020B0604020202020204" pitchFamily="34" charset="0"/>
                <a:cs typeface="Arial" panose="020B0604020202020204" pitchFamily="34" charset="0"/>
              </a:rPr>
              <a:t>Ymweliadau â phob ysgol i gynorthwyo â diwygio’r cwricwlwm yn hytrach nag arolygu sampl o ysgolion.</a:t>
            </a:r>
          </a:p>
          <a:p>
            <a:pPr>
              <a:spcBef>
                <a:spcPts val="844"/>
              </a:spcBef>
            </a:pPr>
            <a:r>
              <a:rPr lang="cy-GB" sz="1687" dirty="0">
                <a:latin typeface="Arial" panose="020B0604020202020204" pitchFamily="34" charset="0"/>
                <a:cs typeface="Arial" panose="020B0604020202020204" pitchFamily="34" charset="0"/>
              </a:rPr>
              <a:t>Atal arolygiadau’n rhannol ar gyfer ysgolion meithrin, cynradd, uwchradd ac arbennig, ac unedau cyfeirio disgyblion (UCDau), sy’n cael eu cynnal gan awdurdod lleol. </a:t>
            </a:r>
          </a:p>
          <a:p>
            <a:endParaRPr lang="cy-GB" sz="1687" dirty="0">
              <a:latin typeface="Arial" panose="020B0604020202020204" pitchFamily="34" charset="0"/>
              <a:cs typeface="Arial" panose="020B0604020202020204" pitchFamily="34" charset="0"/>
            </a:endParaRPr>
          </a:p>
          <a:p>
            <a:endParaRPr lang="cy-GB" sz="1687" b="1" dirty="0">
              <a:latin typeface="Arial" panose="020B0604020202020204" pitchFamily="34" charset="0"/>
              <a:cs typeface="Arial" panose="020B0604020202020204" pitchFamily="34" charset="0"/>
            </a:endParaRPr>
          </a:p>
          <a:p>
            <a:r>
              <a:rPr lang="cy-GB" sz="1687" b="1" dirty="0">
                <a:latin typeface="Arial" panose="020B0604020202020204" pitchFamily="34" charset="0"/>
                <a:cs typeface="Arial" panose="020B0604020202020204" pitchFamily="34" charset="0"/>
              </a:rPr>
              <a:t>Medi 2021: Fframwaith arolygu newydd</a:t>
            </a:r>
            <a:br>
              <a:rPr lang="cy-GB" sz="1687" b="1" dirty="0">
                <a:latin typeface="Arial" panose="020B0604020202020204" pitchFamily="34" charset="0"/>
                <a:cs typeface="Arial" panose="020B0604020202020204" pitchFamily="34" charset="0"/>
              </a:rPr>
            </a:br>
            <a:r>
              <a:rPr lang="cy-GB" sz="1687" dirty="0">
                <a:latin typeface="Arial" panose="020B0604020202020204" pitchFamily="34" charset="0"/>
                <a:cs typeface="Arial" panose="020B0604020202020204" pitchFamily="34" charset="0"/>
              </a:rPr>
              <a:t>Ailddechrau arolygiadau ysgolion</a:t>
            </a:r>
          </a:p>
          <a:p>
            <a:endParaRPr lang="en-GB" sz="1687" b="1" dirty="0">
              <a:latin typeface="Arial" panose="020B0604020202020204" pitchFamily="34" charset="0"/>
              <a:cs typeface="Arial" panose="020B0604020202020204" pitchFamily="34" charset="0"/>
            </a:endParaRPr>
          </a:p>
          <a:p>
            <a:pPr>
              <a:spcBef>
                <a:spcPts val="844"/>
              </a:spcBef>
            </a:pPr>
            <a:endParaRPr lang="cy-GB" sz="1687" b="1" dirty="0">
              <a:latin typeface="Arial" panose="020B0604020202020204" pitchFamily="34" charset="0"/>
              <a:cs typeface="Arial" panose="020B0604020202020204" pitchFamily="34" charset="0"/>
            </a:endParaRPr>
          </a:p>
          <a:p>
            <a:pPr>
              <a:spcBef>
                <a:spcPts val="844"/>
              </a:spcBef>
            </a:pPr>
            <a:endParaRPr lang="cy-GB" sz="1687" b="1" dirty="0">
              <a:latin typeface="Arial" panose="020B0604020202020204" pitchFamily="34" charset="0"/>
              <a:cs typeface="Arial" panose="020B0604020202020204" pitchFamily="34" charset="0"/>
            </a:endParaRPr>
          </a:p>
          <a:p>
            <a:pPr>
              <a:spcBef>
                <a:spcPts val="844"/>
              </a:spcBef>
            </a:pPr>
            <a:r>
              <a:rPr lang="cy-GB" sz="1687" b="1" dirty="0">
                <a:latin typeface="Arial" panose="020B0604020202020204" pitchFamily="34" charset="0"/>
                <a:cs typeface="Arial" panose="020B0604020202020204" pitchFamily="34" charset="0"/>
              </a:rPr>
              <a:t>2020–2024: Arolygiadau peilot sy’n canolbwyntio ar ddilysu prosesau hunanwella ysgolion. </a:t>
            </a:r>
            <a:r>
              <a:rPr lang="cy-GB" sz="1687" dirty="0"/>
              <a:t>  </a:t>
            </a:r>
          </a:p>
          <a:p>
            <a:r>
              <a:rPr lang="cy-GB" sz="1687" dirty="0"/>
              <a:t> </a:t>
            </a:r>
            <a:endParaRPr lang="cy-GB" sz="1687" dirty="0">
              <a:latin typeface="Arial" panose="020B0604020202020204" pitchFamily="34" charset="0"/>
              <a:cs typeface="Arial" panose="020B0604020202020204" pitchFamily="34" charset="0"/>
            </a:endParaRPr>
          </a:p>
        </p:txBody>
      </p:sp>
      <p:sp>
        <p:nvSpPr>
          <p:cNvPr id="9" name="object 9"/>
          <p:cNvSpPr txBox="1"/>
          <p:nvPr/>
        </p:nvSpPr>
        <p:spPr>
          <a:xfrm>
            <a:off x="4651608" y="5951203"/>
            <a:ext cx="72777" cy="238079"/>
          </a:xfrm>
          <a:prstGeom prst="rect">
            <a:avLst/>
          </a:prstGeom>
        </p:spPr>
        <p:txBody>
          <a:bodyPr vert="horz" wrap="square" lIns="0" tIns="0" rIns="0" bIns="0" rtlCol="0">
            <a:spAutoFit/>
          </a:bodyPr>
          <a:lstStyle/>
          <a:p>
            <a:pPr marL="8929"/>
            <a:r>
              <a:rPr sz="1547" dirty="0">
                <a:solidFill>
                  <a:srgbClr val="414042"/>
                </a:solidFill>
                <a:latin typeface="Arial"/>
                <a:cs typeface="Arial"/>
              </a:rPr>
              <a:t> </a:t>
            </a:r>
            <a:endParaRPr sz="1547">
              <a:latin typeface="Arial"/>
              <a:cs typeface="Arial"/>
            </a:endParaRPr>
          </a:p>
        </p:txBody>
      </p:sp>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30321" y="1634254"/>
            <a:ext cx="896486" cy="896486"/>
          </a:xfrm>
          <a:prstGeom prst="rect">
            <a:avLst/>
          </a:prstGeom>
        </p:spPr>
      </p:pic>
      <p:pic>
        <p:nvPicPr>
          <p:cNvPr id="3" name="Picture 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60283" y="3764741"/>
            <a:ext cx="896486" cy="896486"/>
          </a:xfrm>
          <a:prstGeom prst="rect">
            <a:avLst/>
          </a:prstGeom>
        </p:spPr>
      </p:pic>
      <p:pic>
        <p:nvPicPr>
          <p:cNvPr id="4" name="Picture 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40495" y="5502959"/>
            <a:ext cx="896486" cy="896486"/>
          </a:xfrm>
          <a:prstGeom prst="rect">
            <a:avLst/>
          </a:prstGeom>
        </p:spPr>
      </p:pic>
    </p:spTree>
    <p:extLst>
      <p:ext uri="{BB962C8B-B14F-4D97-AF65-F5344CB8AC3E}">
        <p14:creationId xmlns:p14="http://schemas.microsoft.com/office/powerpoint/2010/main" val="18274805"/>
      </p:ext>
    </p:extLst>
  </p:cSld>
  <p:clrMapOvr>
    <a:overrideClrMapping bg1="lt1" tx1="dk1" bg2="lt2" tx2="dk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sp>
        <p:nvSpPr>
          <p:cNvPr id="6" name="object 6"/>
          <p:cNvSpPr txBox="1"/>
          <p:nvPr/>
        </p:nvSpPr>
        <p:spPr>
          <a:xfrm>
            <a:off x="370758" y="6186946"/>
            <a:ext cx="72777" cy="238079"/>
          </a:xfrm>
          <a:prstGeom prst="rect">
            <a:avLst/>
          </a:prstGeom>
        </p:spPr>
        <p:txBody>
          <a:bodyPr vert="horz" wrap="square" lIns="0" tIns="0" rIns="0" bIns="0" rtlCol="0">
            <a:spAutoFit/>
          </a:bodyPr>
          <a:lstStyle/>
          <a:p>
            <a:pPr marL="8929"/>
            <a:r>
              <a:rPr sz="1547" dirty="0">
                <a:solidFill>
                  <a:srgbClr val="2EAAE1"/>
                </a:solidFill>
                <a:latin typeface="Arial"/>
                <a:cs typeface="Arial"/>
              </a:rPr>
              <a:t> </a:t>
            </a:r>
            <a:endParaRPr sz="1547">
              <a:latin typeface="Arial"/>
              <a:cs typeface="Arial"/>
            </a:endParaRPr>
          </a:p>
        </p:txBody>
      </p:sp>
      <p:sp>
        <p:nvSpPr>
          <p:cNvPr id="7" name="object 7"/>
          <p:cNvSpPr txBox="1"/>
          <p:nvPr/>
        </p:nvSpPr>
        <p:spPr>
          <a:xfrm>
            <a:off x="370758" y="178585"/>
            <a:ext cx="3505842" cy="778931"/>
          </a:xfrm>
          <a:prstGeom prst="rect">
            <a:avLst/>
          </a:prstGeom>
        </p:spPr>
        <p:txBody>
          <a:bodyPr vert="horz" wrap="square" lIns="0" tIns="0" rIns="0" bIns="0" rtlCol="0">
            <a:spAutoFit/>
          </a:bodyPr>
          <a:lstStyle/>
          <a:p>
            <a:pPr marL="8929"/>
            <a:r>
              <a:rPr lang="cy-GB" sz="2531" b="1" dirty="0">
                <a:latin typeface="Arial" panose="020B0604020202020204" pitchFamily="34" charset="0"/>
                <a:cs typeface="Arial" panose="020B0604020202020204" pitchFamily="34" charset="0"/>
              </a:rPr>
              <a:t>Medi 2021: Fframwaith arolygu newydd</a:t>
            </a:r>
          </a:p>
        </p:txBody>
      </p:sp>
      <p:sp>
        <p:nvSpPr>
          <p:cNvPr id="8" name="object 8"/>
          <p:cNvSpPr txBox="1"/>
          <p:nvPr/>
        </p:nvSpPr>
        <p:spPr>
          <a:xfrm>
            <a:off x="45697" y="1134465"/>
            <a:ext cx="7738054" cy="3423245"/>
          </a:xfrm>
          <a:prstGeom prst="rect">
            <a:avLst/>
          </a:prstGeom>
        </p:spPr>
        <p:txBody>
          <a:bodyPr vert="horz" wrap="square" lIns="0" tIns="0" rIns="0" bIns="0" rtlCol="0">
            <a:spAutoFit/>
          </a:bodyPr>
          <a:lstStyle/>
          <a:p>
            <a:pPr marL="241093" indent="-241093">
              <a:spcBef>
                <a:spcPts val="844"/>
              </a:spcBef>
              <a:buFont typeface="Arial" panose="020B0604020202020204" pitchFamily="34" charset="0"/>
              <a:buChar char="•"/>
            </a:pPr>
            <a:r>
              <a:rPr lang="cy-GB" sz="1687" dirty="0">
                <a:latin typeface="Arial" panose="020B0604020202020204" pitchFamily="34" charset="0"/>
                <a:cs typeface="Arial" panose="020B0604020202020204" pitchFamily="34" charset="0"/>
              </a:rPr>
              <a:t>Ailddechrau arolygiadau ysgolion</a:t>
            </a:r>
            <a:br>
              <a:rPr lang="cy-GB" sz="1687" dirty="0">
                <a:latin typeface="Arial" panose="020B0604020202020204" pitchFamily="34" charset="0"/>
                <a:cs typeface="Arial" panose="020B0604020202020204" pitchFamily="34" charset="0"/>
              </a:rPr>
            </a:br>
            <a:endParaRPr lang="cy-GB" sz="1687" dirty="0">
              <a:latin typeface="Arial" panose="020B0604020202020204" pitchFamily="34" charset="0"/>
              <a:cs typeface="Arial" panose="020B0604020202020204" pitchFamily="34" charset="0"/>
            </a:endParaRPr>
          </a:p>
          <a:p>
            <a:pPr marL="200911" indent="-200911">
              <a:spcBef>
                <a:spcPts val="844"/>
              </a:spcBef>
              <a:buFont typeface="Arial" panose="020B0604020202020204" pitchFamily="34" charset="0"/>
              <a:buChar char="•"/>
            </a:pPr>
            <a:r>
              <a:rPr lang="cy-GB" sz="1687" dirty="0">
                <a:latin typeface="Arial" panose="020B0604020202020204" pitchFamily="34" charset="0"/>
                <a:cs typeface="Arial" panose="020B0604020202020204" pitchFamily="34" charset="0"/>
              </a:rPr>
              <a:t>Fframwaith newydd yn adlewyrchu’r cwricwlwm a’r trefniadau hunanwerthuso newydd</a:t>
            </a:r>
            <a:br>
              <a:rPr lang="cy-GB" sz="1687" dirty="0">
                <a:latin typeface="Arial" panose="020B0604020202020204" pitchFamily="34" charset="0"/>
                <a:cs typeface="Arial" panose="020B0604020202020204" pitchFamily="34" charset="0"/>
              </a:rPr>
            </a:br>
            <a:endParaRPr lang="cy-GB" sz="1687" dirty="0">
              <a:latin typeface="Arial" panose="020B0604020202020204" pitchFamily="34" charset="0"/>
              <a:cs typeface="Arial" panose="020B0604020202020204" pitchFamily="34" charset="0"/>
            </a:endParaRPr>
          </a:p>
          <a:p>
            <a:pPr marL="200911" indent="-200911">
              <a:spcBef>
                <a:spcPts val="844"/>
              </a:spcBef>
              <a:buFont typeface="Arial" panose="020B0604020202020204" pitchFamily="34" charset="0"/>
              <a:buChar char="•"/>
            </a:pPr>
            <a:r>
              <a:rPr lang="cy-GB" sz="1687" dirty="0">
                <a:latin typeface="Arial" panose="020B0604020202020204" pitchFamily="34" charset="0"/>
                <a:cs typeface="Arial" panose="020B0604020202020204" pitchFamily="34" charset="0"/>
              </a:rPr>
              <a:t>Ymgynghori ar beidio â defnyddio graddau i benawdau mewn adroddiadau arolygu</a:t>
            </a:r>
            <a:br>
              <a:rPr lang="cy-GB" sz="1687" dirty="0">
                <a:latin typeface="Arial" panose="020B0604020202020204" pitchFamily="34" charset="0"/>
                <a:cs typeface="Arial" panose="020B0604020202020204" pitchFamily="34" charset="0"/>
              </a:rPr>
            </a:br>
            <a:endParaRPr lang="cy-GB" sz="1687" dirty="0">
              <a:latin typeface="Arial" panose="020B0604020202020204" pitchFamily="34" charset="0"/>
              <a:cs typeface="Arial" panose="020B0604020202020204" pitchFamily="34" charset="0"/>
            </a:endParaRPr>
          </a:p>
          <a:p>
            <a:pPr marL="200911" indent="-200911">
              <a:spcBef>
                <a:spcPts val="844"/>
              </a:spcBef>
              <a:buFont typeface="Arial" panose="020B0604020202020204" pitchFamily="34" charset="0"/>
              <a:buChar char="•"/>
            </a:pPr>
            <a:r>
              <a:rPr lang="cy-GB" sz="1687" dirty="0">
                <a:latin typeface="Arial" panose="020B0604020202020204" pitchFamily="34" charset="0"/>
                <a:cs typeface="Arial" panose="020B0604020202020204" pitchFamily="34" charset="0"/>
              </a:rPr>
              <a:t>Ystyried sut y gallwn gynorthwyo ysgolion sy’n destun pryder yn well</a:t>
            </a:r>
            <a:br>
              <a:rPr lang="cy-GB" sz="1687" dirty="0">
                <a:latin typeface="Arial" panose="020B0604020202020204" pitchFamily="34" charset="0"/>
                <a:cs typeface="Arial" panose="020B0604020202020204" pitchFamily="34" charset="0"/>
              </a:rPr>
            </a:br>
            <a:r>
              <a:rPr lang="cy-GB" sz="1687" dirty="0"/>
              <a:t> </a:t>
            </a:r>
            <a:endParaRPr lang="cy-GB" sz="1687" dirty="0">
              <a:latin typeface="Arial" panose="020B0604020202020204" pitchFamily="34" charset="0"/>
              <a:cs typeface="Arial" panose="020B0604020202020204" pitchFamily="34" charset="0"/>
            </a:endParaRPr>
          </a:p>
          <a:p>
            <a:pPr marL="241093" marR="3572" indent="-241093">
              <a:buFont typeface="Arial" panose="020B0604020202020204" pitchFamily="34" charset="0"/>
              <a:buChar char="•"/>
              <a:tabLst>
                <a:tab pos="3857041" algn="l"/>
              </a:tabLst>
            </a:pPr>
            <a:endParaRPr lang="cy-GB" sz="1687" dirty="0">
              <a:latin typeface="Arial" panose="020B0604020202020204" pitchFamily="34" charset="0"/>
              <a:cs typeface="Arial" panose="020B0604020202020204" pitchFamily="34" charset="0"/>
            </a:endParaRPr>
          </a:p>
          <a:p>
            <a:pPr marL="241093" marR="3572" indent="-241093">
              <a:buFont typeface="Arial" panose="020B0604020202020204" pitchFamily="34" charset="0"/>
              <a:buChar char="•"/>
              <a:tabLst>
                <a:tab pos="3857041" algn="l"/>
              </a:tabLst>
            </a:pPr>
            <a:endParaRPr lang="cy-GB" sz="1687" dirty="0">
              <a:latin typeface="Arial" panose="020B0604020202020204" pitchFamily="34" charset="0"/>
              <a:cs typeface="Arial" panose="020B0604020202020204" pitchFamily="34" charset="0"/>
            </a:endParaRPr>
          </a:p>
        </p:txBody>
      </p:sp>
      <p:sp>
        <p:nvSpPr>
          <p:cNvPr id="9" name="object 9"/>
          <p:cNvSpPr txBox="1"/>
          <p:nvPr/>
        </p:nvSpPr>
        <p:spPr>
          <a:xfrm>
            <a:off x="4651608" y="5951203"/>
            <a:ext cx="72777" cy="238079"/>
          </a:xfrm>
          <a:prstGeom prst="rect">
            <a:avLst/>
          </a:prstGeom>
        </p:spPr>
        <p:txBody>
          <a:bodyPr vert="horz" wrap="square" lIns="0" tIns="0" rIns="0" bIns="0" rtlCol="0">
            <a:spAutoFit/>
          </a:bodyPr>
          <a:lstStyle/>
          <a:p>
            <a:pPr marL="8929"/>
            <a:r>
              <a:rPr sz="1547" dirty="0">
                <a:solidFill>
                  <a:srgbClr val="414042"/>
                </a:solidFill>
                <a:latin typeface="Arial"/>
                <a:cs typeface="Arial"/>
              </a:rPr>
              <a:t> </a:t>
            </a:r>
            <a:endParaRPr sz="1547">
              <a:latin typeface="Arial"/>
              <a:cs typeface="Arial"/>
            </a:endParaRPr>
          </a:p>
        </p:txBody>
      </p:sp>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77955" y="1010070"/>
            <a:ext cx="896486" cy="896486"/>
          </a:xfrm>
          <a:prstGeom prst="rect">
            <a:avLst/>
          </a:prstGeom>
        </p:spPr>
      </p:pic>
      <p:pic>
        <p:nvPicPr>
          <p:cNvPr id="14" name="Picture 1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783751" y="2206766"/>
            <a:ext cx="484893" cy="484893"/>
          </a:xfrm>
          <a:prstGeom prst="rect">
            <a:avLst/>
          </a:prstGeom>
        </p:spPr>
      </p:pic>
      <p:pic>
        <p:nvPicPr>
          <p:cNvPr id="2" name="Picture 1"/>
          <p:cNvPicPr>
            <a:picLocks noChangeAspect="1"/>
          </p:cNvPicPr>
          <p:nvPr/>
        </p:nvPicPr>
        <p:blipFill>
          <a:blip r:embed="rId7"/>
          <a:stretch>
            <a:fillRect/>
          </a:stretch>
        </p:blipFill>
        <p:spPr>
          <a:xfrm>
            <a:off x="189659" y="4412138"/>
            <a:ext cx="6700475" cy="2172987"/>
          </a:xfrm>
          <a:prstGeom prst="rect">
            <a:avLst/>
          </a:prstGeom>
        </p:spPr>
      </p:pic>
      <p:sp>
        <p:nvSpPr>
          <p:cNvPr id="3" name="Rectangle 2"/>
          <p:cNvSpPr/>
          <p:nvPr/>
        </p:nvSpPr>
        <p:spPr>
          <a:xfrm>
            <a:off x="7075735" y="5046061"/>
            <a:ext cx="1633234" cy="698396"/>
          </a:xfrm>
          <a:prstGeom prst="rect">
            <a:avLst/>
          </a:prstGeom>
        </p:spPr>
        <p:txBody>
          <a:bodyPr wrap="square">
            <a:spAutoFit/>
          </a:bodyPr>
          <a:lstStyle/>
          <a:p>
            <a:pPr algn="ctr"/>
            <a:r>
              <a:rPr lang="en-GB" sz="1969" b="1" dirty="0"/>
              <a:t>Dyddiad </a:t>
            </a:r>
            <a:r>
              <a:rPr lang="en-GB" sz="1969" b="1" dirty="0" err="1"/>
              <a:t>cau</a:t>
            </a:r>
            <a:r>
              <a:rPr lang="en-GB" sz="1969" b="1" dirty="0"/>
              <a:t> – </a:t>
            </a:r>
            <a:r>
              <a:rPr lang="en-GB" sz="1969" b="1" dirty="0" err="1"/>
              <a:t>Rhagfyr</a:t>
            </a:r>
            <a:r>
              <a:rPr lang="en-GB" sz="1969" b="1" dirty="0"/>
              <a:t> 2il</a:t>
            </a:r>
            <a:endParaRPr lang="en-GB" sz="1969" dirty="0"/>
          </a:p>
        </p:txBody>
      </p:sp>
    </p:spTree>
    <p:extLst>
      <p:ext uri="{BB962C8B-B14F-4D97-AF65-F5344CB8AC3E}">
        <p14:creationId xmlns:p14="http://schemas.microsoft.com/office/powerpoint/2010/main" val="2997604989"/>
      </p:ext>
    </p:extLst>
  </p:cSld>
  <p:clrMapOvr>
    <a:overrideClrMapping bg1="lt1" tx1="dk1" bg2="lt2" tx2="dk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2" name="Picture 1" descr="Screen Shot 2013-07-10 at 21.56.0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7879" y="483581"/>
            <a:ext cx="7542025" cy="5642414"/>
          </a:xfrm>
          <a:prstGeom prst="rect">
            <a:avLst/>
          </a:prstGeom>
        </p:spPr>
      </p:pic>
    </p:spTree>
    <p:extLst>
      <p:ext uri="{BB962C8B-B14F-4D97-AF65-F5344CB8AC3E}">
        <p14:creationId xmlns:p14="http://schemas.microsoft.com/office/powerpoint/2010/main" val="25483110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230</TotalTime>
  <Words>4294</Words>
  <Application>Microsoft Office PowerPoint</Application>
  <PresentationFormat>On-screen Show (4:3)</PresentationFormat>
  <Paragraphs>258</Paragraphs>
  <Slides>50</Slides>
  <Notes>2</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50</vt:i4>
      </vt:variant>
    </vt:vector>
  </HeadingPairs>
  <TitlesOfParts>
    <vt:vector size="61" baseType="lpstr">
      <vt:lpstr>MS Gothic</vt:lpstr>
      <vt:lpstr>MS Mincho</vt:lpstr>
      <vt:lpstr>Arial</vt:lpstr>
      <vt:lpstr>Calibri</vt:lpstr>
      <vt:lpstr>Calibri Light</vt:lpstr>
      <vt:lpstr>Cambria</vt:lpstr>
      <vt:lpstr>Symbol</vt:lpstr>
      <vt:lpstr>Times New Roman</vt:lpstr>
      <vt:lpstr>Office Theme</vt:lpstr>
      <vt:lpstr>1_Office Theme</vt:lpstr>
      <vt:lpstr>2_Office Theme</vt:lpstr>
      <vt:lpstr>'Estyn a rôl y consortia'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Trefniadau Arolygu ers Medi 2017</vt:lpstr>
      <vt:lpstr>O safbwynt athrawon, sut mae Arolwg Estyn yn edrych, a sut deimlad sydd iddo?  </vt:lpstr>
      <vt:lpstr>Pa mor aml y caiff ysgol ei arolygu?</vt:lpstr>
      <vt:lpstr>Trefnidau Arlowg Cynradd</vt:lpstr>
      <vt:lpstr>Beth fydd hyd yr Arolwg?</vt:lpstr>
      <vt:lpstr>Beth yw’n rôl i fel ANG</vt:lpstr>
      <vt:lpstr>Sut mae’n teimlo adeg Arolwg?</vt:lpstr>
      <vt:lpstr>Beth fyddant yn dweud?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Cwestiynau i’r disgyblion yn y dosbarth</vt:lpstr>
      <vt:lpstr>Cwestiynau i’r disgyblion yn y dosbarth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Carmarthenshire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'Estyn a rôl y consortia'</dc:title>
  <dc:creator>Glenn Evans</dc:creator>
  <cp:lastModifiedBy>Glenn Evans</cp:lastModifiedBy>
  <cp:revision>30</cp:revision>
  <dcterms:created xsi:type="dcterms:W3CDTF">2017-11-02T11:07:14Z</dcterms:created>
  <dcterms:modified xsi:type="dcterms:W3CDTF">2019-10-21T12:23:29Z</dcterms:modified>
</cp:coreProperties>
</file>