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73" r:id="rId13"/>
    <p:sldId id="272" r:id="rId14"/>
    <p:sldId id="268" r:id="rId15"/>
    <p:sldId id="270" r:id="rId16"/>
    <p:sldId id="271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9135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38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9256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55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18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359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450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srgbClr val="63705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76AE9E-B4B9-45B9-B688-62D6216ED81D}" type="slidenum">
              <a:rPr lang="en-GB" smtClean="0">
                <a:solidFill>
                  <a:srgbClr val="637052"/>
                </a:solidFill>
              </a:rPr>
              <a:pPr/>
              <a:t>‹#›</a:t>
            </a:fld>
            <a:endParaRPr lang="en-GB">
              <a:solidFill>
                <a:srgbClr val="6370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25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648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617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129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AA672C4-2C36-4A33-A28F-AC23A69C6E53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476AE9E-B4B9-45B9-B688-62D6216ED81D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7928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dirty="0" smtClean="0"/>
              <a:t>Classical Mythology and Art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Trojan war in art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231" y="119705"/>
            <a:ext cx="6146308" cy="329829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66727" y="5355850"/>
            <a:ext cx="2923504" cy="923330"/>
          </a:xfrm>
          <a:prstGeom prst="rect">
            <a:avLst/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Classical Mythology and Art</a:t>
            </a:r>
          </a:p>
          <a:p>
            <a:r>
              <a:rPr lang="en-GB" dirty="0" smtClean="0"/>
              <a:t>Week </a:t>
            </a:r>
            <a:r>
              <a:rPr lang="en-GB" dirty="0" smtClean="0"/>
              <a:t>3</a:t>
            </a:r>
            <a:endParaRPr lang="en-GB" dirty="0" smtClean="0"/>
          </a:p>
          <a:p>
            <a:r>
              <a:rPr lang="en-GB" dirty="0" smtClean="0"/>
              <a:t>Dr Catherine </a:t>
            </a:r>
            <a:r>
              <a:rPr lang="en-GB" dirty="0" err="1" smtClean="0"/>
              <a:t>Rozier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88874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Trojan War in 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403554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 smtClean="0"/>
              <a:t>Just as in literature, the Trojan War is a popular topic for art throughout antiquity.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smtClean="0"/>
              <a:t>However, the scenes which were popular with artists do not usually match up with the stories told in the literature.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smtClean="0"/>
              <a:t>Artists may have been adapting the stories told in poems and plays, or they may have been inventing their own stories.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smtClean="0"/>
              <a:t>What does become clear is that it is usually not possible for us to say that an art depiction is ‘an illustration’ of the same myth in literature.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65045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Geometric 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7127" y="2033376"/>
            <a:ext cx="3541690" cy="4023360"/>
          </a:xfrm>
        </p:spPr>
        <p:txBody>
          <a:bodyPr>
            <a:normAutofit/>
          </a:bodyPr>
          <a:lstStyle/>
          <a:p>
            <a:pPr algn="ctr"/>
            <a:r>
              <a:rPr lang="en-GB" sz="2400" dirty="0" smtClean="0"/>
              <a:t>The earliest types of Greek art do not show character or narrative, so it is not possible to say they are telling a particular story.</a:t>
            </a:r>
          </a:p>
          <a:p>
            <a:pPr algn="ctr"/>
            <a:endParaRPr lang="en-GB" sz="2400" dirty="0"/>
          </a:p>
          <a:p>
            <a:pPr algn="ctr"/>
            <a:r>
              <a:rPr lang="en-GB" sz="1800" dirty="0" smtClean="0"/>
              <a:t>Geometric </a:t>
            </a:r>
            <a:r>
              <a:rPr lang="en-GB" sz="1800" dirty="0"/>
              <a:t>amphora by the </a:t>
            </a:r>
            <a:r>
              <a:rPr lang="en-GB" sz="1800" dirty="0" err="1"/>
              <a:t>Dipylon</a:t>
            </a:r>
            <a:r>
              <a:rPr lang="en-GB" sz="1800" dirty="0"/>
              <a:t> Painter. 760-750 BCE (National Archaeological Museum of Athens) </a:t>
            </a:r>
          </a:p>
          <a:p>
            <a:pPr algn="ctr"/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9230" y="2033376"/>
            <a:ext cx="5886450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9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 smtClean="0">
                <a:latin typeface="+mn-lt"/>
              </a:rPr>
              <a:t>The earliest scene to appear on vases from the Trojan War mythology is the blinding of Polyphemus, which is told in the </a:t>
            </a:r>
            <a:r>
              <a:rPr lang="en-GB" sz="2000" i="1" dirty="0" smtClean="0">
                <a:latin typeface="+mn-lt"/>
              </a:rPr>
              <a:t>Odyssey</a:t>
            </a:r>
            <a:r>
              <a:rPr lang="en-GB" sz="2000" dirty="0" smtClean="0">
                <a:latin typeface="+mn-lt"/>
              </a:rPr>
              <a:t>.</a:t>
            </a:r>
            <a:br>
              <a:rPr lang="en-GB" sz="2000" dirty="0" smtClean="0">
                <a:latin typeface="+mn-lt"/>
              </a:rPr>
            </a:br>
            <a:r>
              <a:rPr lang="en-GB" sz="2000" dirty="0">
                <a:latin typeface="+mn-lt"/>
              </a:rPr>
              <a:t/>
            </a:r>
            <a:br>
              <a:rPr lang="en-GB" sz="2000" dirty="0">
                <a:latin typeface="+mn-lt"/>
              </a:rPr>
            </a:br>
            <a:r>
              <a:rPr lang="en-GB" sz="2000" dirty="0" smtClean="0">
                <a:latin typeface="+mn-lt"/>
              </a:rPr>
              <a:t>Attic black-figure amphora, c.670 BC				</a:t>
            </a:r>
            <a:r>
              <a:rPr lang="en-GB" sz="2000" dirty="0" err="1" smtClean="0">
                <a:latin typeface="+mn-lt"/>
              </a:rPr>
              <a:t>Laconian</a:t>
            </a:r>
            <a:r>
              <a:rPr lang="en-GB" sz="2000" dirty="0" smtClean="0">
                <a:latin typeface="+mn-lt"/>
              </a:rPr>
              <a:t> black-figure cup, c. 560 BC</a:t>
            </a:r>
            <a:endParaRPr lang="en-GB" sz="2000" dirty="0"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0860" y="1997186"/>
            <a:ext cx="5581940" cy="40314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818" y="1858613"/>
            <a:ext cx="3584786" cy="474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7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 smtClean="0">
                <a:latin typeface="+mn-lt"/>
              </a:rPr>
              <a:t>A popular scene in the archaic period was a board-game between Ajax and Achilles, which does not appear in any written sources.</a:t>
            </a:r>
            <a:br>
              <a:rPr lang="en-GB" sz="2400" dirty="0" smtClean="0">
                <a:latin typeface="+mn-lt"/>
              </a:rPr>
            </a:br>
            <a:r>
              <a:rPr lang="en-GB" sz="2000" dirty="0">
                <a:latin typeface="+mn-lt"/>
              </a:rPr>
              <a:t/>
            </a:r>
            <a:br>
              <a:rPr lang="en-GB" sz="2000" dirty="0">
                <a:latin typeface="+mn-lt"/>
              </a:rPr>
            </a:br>
            <a:r>
              <a:rPr lang="en-GB" sz="2000" dirty="0" smtClean="0">
                <a:latin typeface="+mn-lt"/>
              </a:rPr>
              <a:t>Amphora by Exekias c. 550BC			Amphora by the </a:t>
            </a:r>
            <a:r>
              <a:rPr lang="en-GB" sz="2000" dirty="0" err="1" smtClean="0">
                <a:latin typeface="+mn-lt"/>
              </a:rPr>
              <a:t>Andokides</a:t>
            </a:r>
            <a:r>
              <a:rPr lang="en-GB" sz="2000" dirty="0" smtClean="0">
                <a:latin typeface="+mn-lt"/>
              </a:rPr>
              <a:t> Painter, c. 525BC </a:t>
            </a:r>
            <a:endParaRPr lang="en-GB" sz="2000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766" y="1845734"/>
            <a:ext cx="3066998" cy="47477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8829" t="6711" r="1894" b="27416"/>
          <a:stretch/>
        </p:blipFill>
        <p:spPr>
          <a:xfrm>
            <a:off x="5254580" y="1845734"/>
            <a:ext cx="6825803" cy="486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0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Francois Vase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607" y="1866149"/>
            <a:ext cx="4324725" cy="4023360"/>
          </a:xfrm>
        </p:spPr>
        <p:txBody>
          <a:bodyPr/>
          <a:lstStyle/>
          <a:p>
            <a:pPr algn="ctr">
              <a:buFont typeface="Wingdings" panose="05000000000000000000" pitchFamily="2" charset="2"/>
              <a:buChar char="§"/>
            </a:pPr>
            <a:r>
              <a:rPr lang="en-GB" sz="2400" dirty="0" smtClean="0"/>
              <a:t>This is an example of how several different stories can be depicted on a single object.  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2400" dirty="0" smtClean="0"/>
              <a:t>Trojan War mythology links four of the seven decorated areas.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B</a:t>
            </a:r>
            <a:r>
              <a:rPr lang="en-GB" dirty="0" smtClean="0"/>
              <a:t>lack-figure volute krater by </a:t>
            </a:r>
            <a:r>
              <a:rPr lang="en-GB" dirty="0" err="1" smtClean="0"/>
              <a:t>Kleitias</a:t>
            </a:r>
            <a:r>
              <a:rPr lang="en-GB" dirty="0" smtClean="0"/>
              <a:t>, 570-560BC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310" y="276652"/>
            <a:ext cx="6172737" cy="638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13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Francois Vase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310" y="276652"/>
            <a:ext cx="6172737" cy="6385590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97280" y="1845734"/>
            <a:ext cx="4775486" cy="402336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Funeral games for Patroclus</a:t>
            </a:r>
          </a:p>
          <a:p>
            <a:endParaRPr lang="en-GB" sz="2400" dirty="0"/>
          </a:p>
          <a:p>
            <a:r>
              <a:rPr lang="en-GB" sz="2400" dirty="0" smtClean="0"/>
              <a:t>Wedding of Peleus and Thetis (Achilles’ parents)</a:t>
            </a:r>
          </a:p>
          <a:p>
            <a:endParaRPr lang="en-GB" sz="2400" dirty="0"/>
          </a:p>
          <a:p>
            <a:r>
              <a:rPr lang="en-GB" sz="2400" dirty="0" smtClean="0"/>
              <a:t>Achilles pursuing </a:t>
            </a:r>
            <a:r>
              <a:rPr lang="en-GB" sz="2400" dirty="0" err="1" smtClean="0"/>
              <a:t>Troilos</a:t>
            </a:r>
            <a:endParaRPr lang="en-GB" sz="24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700789" y="2097968"/>
            <a:ext cx="2331076" cy="13007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618963" y="3310061"/>
            <a:ext cx="3730312" cy="3532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391696" y="4259783"/>
            <a:ext cx="2496220" cy="16761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706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Francois Vase: Wedding of Peleus and Thetis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Procession of the gods arriving at the wedding; Hera and Zeus on a chariot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Peleus stands at the end of the procession and Thetis is just visible sitting inside the building (far right)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560" t="36444" r="7527" b="46624"/>
          <a:stretch/>
        </p:blipFill>
        <p:spPr>
          <a:xfrm>
            <a:off x="502276" y="3552654"/>
            <a:ext cx="11200327" cy="24248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505"/>
          <a:stretch/>
        </p:blipFill>
        <p:spPr>
          <a:xfrm>
            <a:off x="2897746" y="2590589"/>
            <a:ext cx="6190982" cy="429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127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480" t="53175" r="10656" b="32513"/>
          <a:stretch/>
        </p:blipFill>
        <p:spPr>
          <a:xfrm>
            <a:off x="1430286" y="3857414"/>
            <a:ext cx="9181906" cy="18159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Francois vase: Achilles and </a:t>
            </a:r>
            <a:r>
              <a:rPr lang="en-GB" dirty="0" err="1" smtClean="0"/>
              <a:t>Troilos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-440" t="3028" r="440" b="10824"/>
          <a:stretch/>
        </p:blipFill>
        <p:spPr>
          <a:xfrm>
            <a:off x="300281" y="3020096"/>
            <a:ext cx="11698761" cy="329699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065" y="1737360"/>
            <a:ext cx="11037194" cy="4131734"/>
          </a:xfrm>
        </p:spPr>
        <p:txBody>
          <a:bodyPr>
            <a:normAutofit/>
          </a:bodyPr>
          <a:lstStyle/>
          <a:p>
            <a:r>
              <a:rPr lang="en-GB" sz="2400" dirty="0" smtClean="0"/>
              <a:t>According to this myth, not told in any remaining written sources, there was a prophecy that Troy would not be defeated if the young prince </a:t>
            </a:r>
            <a:r>
              <a:rPr lang="en-GB" sz="2400" dirty="0" err="1" smtClean="0"/>
              <a:t>Troilos</a:t>
            </a:r>
            <a:r>
              <a:rPr lang="en-GB" sz="2400" dirty="0" smtClean="0"/>
              <a:t> lived to the age of 20.</a:t>
            </a:r>
          </a:p>
          <a:p>
            <a:r>
              <a:rPr lang="en-GB" sz="2400" dirty="0" smtClean="0"/>
              <a:t>This scene shows Achilles pursuing </a:t>
            </a:r>
            <a:r>
              <a:rPr lang="en-GB" sz="2400" dirty="0" err="1" smtClean="0"/>
              <a:t>Troilos</a:t>
            </a:r>
            <a:r>
              <a:rPr lang="en-GB" sz="2400" dirty="0" smtClean="0"/>
              <a:t> before he kills him, after ambushing him at a water fountain.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93182" y="6186782"/>
            <a:ext cx="1180585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Apollo / Water-fountain / Girl /</a:t>
            </a:r>
            <a:r>
              <a:rPr lang="en-GB" dirty="0" err="1" smtClean="0"/>
              <a:t>Thetis,Hermes,Athena</a:t>
            </a:r>
            <a:r>
              <a:rPr lang="en-GB" dirty="0" smtClean="0"/>
              <a:t> / Achilles leaping / </a:t>
            </a:r>
            <a:r>
              <a:rPr lang="en-GB" dirty="0" err="1" smtClean="0"/>
              <a:t>Troilos</a:t>
            </a:r>
            <a:r>
              <a:rPr lang="en-GB" dirty="0" smtClean="0"/>
              <a:t> </a:t>
            </a:r>
            <a:r>
              <a:rPr lang="en-GB" dirty="0"/>
              <a:t>/ </a:t>
            </a:r>
            <a:r>
              <a:rPr lang="en-GB" dirty="0" err="1" smtClean="0"/>
              <a:t>Polyxena</a:t>
            </a:r>
            <a:r>
              <a:rPr lang="en-GB" dirty="0" smtClean="0"/>
              <a:t>/ </a:t>
            </a:r>
            <a:r>
              <a:rPr lang="en-GB" dirty="0" err="1" smtClean="0"/>
              <a:t>Antenor,Priam</a:t>
            </a:r>
            <a:r>
              <a:rPr lang="en-GB" dirty="0" smtClean="0"/>
              <a:t> / Trojan soldiers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8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Francois vase: Funeral games for Patroclus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910" y="1737360"/>
            <a:ext cx="11925836" cy="1327812"/>
          </a:xfrm>
        </p:spPr>
        <p:txBody>
          <a:bodyPr/>
          <a:lstStyle/>
          <a:p>
            <a:r>
              <a:rPr lang="en-GB" dirty="0" smtClean="0"/>
              <a:t>This scene appears in the </a:t>
            </a:r>
            <a:r>
              <a:rPr lang="en-GB" i="1" dirty="0" smtClean="0"/>
              <a:t>Iliad</a:t>
            </a:r>
            <a:r>
              <a:rPr lang="en-GB" dirty="0" smtClean="0"/>
              <a:t>: Achilles stages extravagant athletic competitions to honour his dead friend.</a:t>
            </a:r>
          </a:p>
          <a:p>
            <a:r>
              <a:rPr lang="en-GB" dirty="0" smtClean="0"/>
              <a:t>However, the names of the competitors, and the apparent winner, do not match up with the version in the </a:t>
            </a:r>
            <a:r>
              <a:rPr lang="en-GB" i="1" dirty="0" smtClean="0"/>
              <a:t>Iliad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7190" t="23544" r="13784" b="64160"/>
          <a:stretch/>
        </p:blipFill>
        <p:spPr>
          <a:xfrm>
            <a:off x="115910" y="3634082"/>
            <a:ext cx="11391034" cy="20992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52" t="16407" b="21918"/>
          <a:stretch/>
        </p:blipFill>
        <p:spPr>
          <a:xfrm>
            <a:off x="245190" y="3786389"/>
            <a:ext cx="7085572" cy="17128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16041" b="17605"/>
          <a:stretch/>
        </p:blipFill>
        <p:spPr>
          <a:xfrm>
            <a:off x="3431683" y="3755351"/>
            <a:ext cx="7173740" cy="171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51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Francois Vase: Ajax and body of Achilles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405"/>
          <a:stretch/>
        </p:blipFill>
        <p:spPr>
          <a:xfrm>
            <a:off x="412124" y="1788774"/>
            <a:ext cx="5463325" cy="49815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6280" y="1788774"/>
            <a:ext cx="3833869" cy="487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71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310" y="276652"/>
            <a:ext cx="6172737" cy="63855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Francois Vase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550" y="1853269"/>
            <a:ext cx="5911402" cy="4818924"/>
          </a:xfr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This </a:t>
            </a:r>
            <a:r>
              <a:rPr lang="en-GB" dirty="0" smtClean="0"/>
              <a:t>vase gives some important clues about how ancient audiences were used to encountering Trojan War mythology.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Rather than telling one continuous story, the artist depicts separate myths which can be linked, but only if we know the myths well enough.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He also combines Trojan War stories with other myths, such as the Caledonian boar hunt (top frieze) and the return of Hephaestus to Olympus (reverse of second frieze).</a:t>
            </a:r>
            <a:endParaRPr lang="en-GB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This suggests that the more an audience/viewer knew about mythology, the more complex associations they could make between stories.</a:t>
            </a:r>
            <a:endParaRPr lang="en-GB" dirty="0" smtClean="0"/>
          </a:p>
          <a:p>
            <a:endParaRPr lang="en-GB" sz="1800" dirty="0"/>
          </a:p>
          <a:p>
            <a:r>
              <a:rPr lang="en-GB" sz="1800" dirty="0"/>
              <a:t>B</a:t>
            </a:r>
            <a:r>
              <a:rPr lang="en-GB" sz="1800" dirty="0" smtClean="0"/>
              <a:t>lack-figure volute krater by </a:t>
            </a:r>
            <a:r>
              <a:rPr lang="en-GB" sz="1800" dirty="0" err="1" smtClean="0"/>
              <a:t>Kleitias</a:t>
            </a:r>
            <a:r>
              <a:rPr lang="en-GB" sz="1800" dirty="0" smtClean="0"/>
              <a:t>, 570-560BC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66917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‘other’ Trojan War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dirty="0" smtClean="0"/>
              <a:t>Pediments of the temple of </a:t>
            </a:r>
            <a:r>
              <a:rPr lang="en-GB" sz="2400" dirty="0" err="1" smtClean="0"/>
              <a:t>Aphaia</a:t>
            </a:r>
            <a:r>
              <a:rPr lang="en-GB" sz="2400" dirty="0" smtClean="0"/>
              <a:t> at Aegina c.500BC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715" y="2258096"/>
            <a:ext cx="9039225" cy="441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4505" y="2520545"/>
            <a:ext cx="874395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21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Trojan War in Roman 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56" y="1858613"/>
            <a:ext cx="4513267" cy="4023360"/>
          </a:xfrm>
        </p:spPr>
        <p:txBody>
          <a:bodyPr/>
          <a:lstStyle/>
          <a:p>
            <a:pPr algn="ctr"/>
            <a:r>
              <a:rPr lang="en-GB" sz="2400" dirty="0" smtClean="0"/>
              <a:t>Tabula </a:t>
            </a:r>
            <a:r>
              <a:rPr lang="en-GB" sz="2400" dirty="0" err="1" smtClean="0"/>
              <a:t>Iliaca</a:t>
            </a:r>
            <a:r>
              <a:rPr lang="en-GB" sz="2400" dirty="0" smtClean="0"/>
              <a:t> </a:t>
            </a:r>
            <a:r>
              <a:rPr lang="en-GB" sz="2400" dirty="0" err="1" smtClean="0"/>
              <a:t>Capitolina</a:t>
            </a:r>
            <a:r>
              <a:rPr lang="en-GB" sz="2400" dirty="0" smtClean="0"/>
              <a:t>,  late </a:t>
            </a:r>
            <a:r>
              <a:rPr lang="en-GB" sz="2400" dirty="0" smtClean="0"/>
              <a:t>1</a:t>
            </a:r>
            <a:r>
              <a:rPr lang="en-GB" sz="2400" baseline="30000" dirty="0" smtClean="0"/>
              <a:t>st</a:t>
            </a:r>
            <a:r>
              <a:rPr lang="en-GB" sz="2400" dirty="0" smtClean="0"/>
              <a:t> century BC</a:t>
            </a:r>
            <a:endParaRPr lang="en-GB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smtClean="0"/>
              <a:t>One of probably 21 marble reliefs depicting specific scenes from the </a:t>
            </a:r>
            <a:r>
              <a:rPr lang="en-GB" sz="2400" i="1" dirty="0" smtClean="0"/>
              <a:t>Iliad </a:t>
            </a:r>
            <a:r>
              <a:rPr lang="en-GB" sz="2400" dirty="0" smtClean="0"/>
              <a:t>or the Epic Cycle, with labelling inscriptions.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smtClean="0"/>
              <a:t>Clearly meant as literary illustrations.</a:t>
            </a:r>
            <a:endParaRPr lang="en-GB" sz="24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777" y="1626793"/>
            <a:ext cx="7079605" cy="50884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516"/>
          <a:stretch/>
        </p:blipFill>
        <p:spPr>
          <a:xfrm>
            <a:off x="5434885" y="1565426"/>
            <a:ext cx="5950038" cy="514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2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Trojan War in Roman 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4646697" cy="4023360"/>
          </a:xfrm>
        </p:spPr>
        <p:txBody>
          <a:bodyPr/>
          <a:lstStyle/>
          <a:p>
            <a:r>
              <a:rPr lang="en-GB" sz="2400" dirty="0" smtClean="0"/>
              <a:t>Mosaic from Pompeii, 1</a:t>
            </a:r>
            <a:r>
              <a:rPr lang="en-GB" sz="2400" baseline="30000" dirty="0" smtClean="0"/>
              <a:t>st</a:t>
            </a:r>
            <a:r>
              <a:rPr lang="en-GB" sz="2400" dirty="0" smtClean="0"/>
              <a:t> century </a:t>
            </a:r>
            <a:r>
              <a:rPr lang="en-GB" sz="2400" dirty="0" smtClean="0"/>
              <a:t>AD</a:t>
            </a:r>
          </a:p>
          <a:p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</a:t>
            </a:r>
            <a:r>
              <a:rPr lang="en-GB" sz="2400" dirty="0" smtClean="0"/>
              <a:t>Shows a very specific scene from Iliad book 1: Achilles is about to draw his sword on the seated Agamemnon, but Athena, behind him, pulls him back by his hair.</a:t>
            </a:r>
            <a:r>
              <a:rPr lang="en-GB" sz="2400" dirty="0" smtClean="0"/>
              <a:t> </a:t>
            </a:r>
            <a:endParaRPr lang="en-GB" sz="24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7516" b="7074"/>
          <a:stretch/>
        </p:blipFill>
        <p:spPr>
          <a:xfrm>
            <a:off x="6126480" y="1845734"/>
            <a:ext cx="5715000" cy="488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32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Trojan War in Roman 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845733"/>
            <a:ext cx="5110338" cy="4220215"/>
          </a:xfrm>
        </p:spPr>
        <p:txBody>
          <a:bodyPr>
            <a:normAutofit/>
          </a:bodyPr>
          <a:lstStyle/>
          <a:p>
            <a:r>
              <a:rPr lang="en-GB" sz="2400" dirty="0" smtClean="0"/>
              <a:t>Fresco from Pompeii, 1</a:t>
            </a:r>
            <a:r>
              <a:rPr lang="en-GB" sz="2400" baseline="30000" dirty="0" smtClean="0"/>
              <a:t>st</a:t>
            </a:r>
            <a:r>
              <a:rPr lang="en-GB" sz="2400" dirty="0" smtClean="0"/>
              <a:t> century AD </a:t>
            </a:r>
            <a:endParaRPr lang="en-GB" sz="2400" dirty="0" smtClean="0"/>
          </a:p>
          <a:p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smtClean="0"/>
              <a:t>Shows Aeneas being treated for a wound, with his son Ascanius at his side and his mother Venus looking 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smtClean="0"/>
              <a:t>All these characters are familiar from the</a:t>
            </a:r>
            <a:r>
              <a:rPr lang="en-GB" sz="2400" i="1" dirty="0" smtClean="0"/>
              <a:t> Aeneid</a:t>
            </a:r>
            <a:r>
              <a:rPr lang="en-GB" sz="2400" dirty="0" smtClean="0"/>
              <a:t>, but this specific scene is not told in any written sources.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0714" t="2786" r="10413" b="5496"/>
          <a:stretch/>
        </p:blipFill>
        <p:spPr>
          <a:xfrm>
            <a:off x="7302320" y="1011981"/>
            <a:ext cx="4507606" cy="524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2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Summary: the Trojan War in 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The earliest Greek depictions of Trojan War mythology are usually not possible to identify with specific scenes from a particular poem</a:t>
            </a:r>
            <a:r>
              <a:rPr lang="en-GB" sz="2800" dirty="0" smtClean="0"/>
              <a:t>, probably because the poems were still being told orally throughout the archaic period, and so stories would change.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This changes in Roman art, when specific literary scenes or characters are depicted.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 smtClean="0"/>
              <a:t>As in literature, the wide variety of myths available to an artist means he can choose specific stories or characters to suit his aims.</a:t>
            </a:r>
          </a:p>
        </p:txBody>
      </p:sp>
    </p:spTree>
    <p:extLst>
      <p:ext uri="{BB962C8B-B14F-4D97-AF65-F5344CB8AC3E}">
        <p14:creationId xmlns:p14="http://schemas.microsoft.com/office/powerpoint/2010/main" val="1106090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805</Words>
  <Application>Microsoft Office PowerPoint</Application>
  <PresentationFormat>Widescreen</PresentationFormat>
  <Paragraphs>67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Calibri</vt:lpstr>
      <vt:lpstr>Calibri Light</vt:lpstr>
      <vt:lpstr>Wingdings</vt:lpstr>
      <vt:lpstr>Retrospect</vt:lpstr>
      <vt:lpstr>Classical Mythology and Art</vt:lpstr>
      <vt:lpstr>The Trojan War in art</vt:lpstr>
      <vt:lpstr>Geometric art</vt:lpstr>
      <vt:lpstr>The earliest scene to appear on vases from the Trojan War mythology is the blinding of Polyphemus, which is told in the Odyssey.  Attic black-figure amphora, c.670 BC    Laconian black-figure cup, c. 560 BC</vt:lpstr>
      <vt:lpstr>A popular scene in the archaic period was a board-game between Ajax and Achilles, which does not appear in any written sources.  Amphora by Exekias c. 550BC   Amphora by the Andokides Painter, c. 525BC </vt:lpstr>
      <vt:lpstr>The Francois Vase</vt:lpstr>
      <vt:lpstr>The Francois Vase</vt:lpstr>
      <vt:lpstr>Francois Vase: Wedding of Peleus and Thetis</vt:lpstr>
      <vt:lpstr>Francois vase: Achilles and Troilos</vt:lpstr>
      <vt:lpstr>Francois vase: Funeral games for Patroclus</vt:lpstr>
      <vt:lpstr>Francois Vase: Ajax and body of Achilles</vt:lpstr>
      <vt:lpstr>The Francois Vase</vt:lpstr>
      <vt:lpstr>The ‘other’ Trojan War</vt:lpstr>
      <vt:lpstr>Trojan War in Roman art</vt:lpstr>
      <vt:lpstr>Trojan War in Roman art</vt:lpstr>
      <vt:lpstr>Trojan War in Roman art</vt:lpstr>
      <vt:lpstr>Summary: the Trojan War in art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Classical Mythology and Art</dc:title>
  <dc:creator>Catherine Goode</dc:creator>
  <cp:lastModifiedBy>Catherine Goode</cp:lastModifiedBy>
  <cp:revision>27</cp:revision>
  <dcterms:created xsi:type="dcterms:W3CDTF">2017-02-10T14:54:56Z</dcterms:created>
  <dcterms:modified xsi:type="dcterms:W3CDTF">2017-02-13T14:32:04Z</dcterms:modified>
</cp:coreProperties>
</file>