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62" r:id="rId3"/>
    <p:sldId id="263" r:id="rId4"/>
    <p:sldId id="264" r:id="rId5"/>
    <p:sldId id="257" r:id="rId6"/>
    <p:sldId id="258" r:id="rId7"/>
    <p:sldId id="259" r:id="rId8"/>
    <p:sldId id="260" r:id="rId9"/>
    <p:sldId id="271" r:id="rId10"/>
    <p:sldId id="267" r:id="rId11"/>
    <p:sldId id="268" r:id="rId12"/>
    <p:sldId id="266" r:id="rId13"/>
    <p:sldId id="273" r:id="rId14"/>
    <p:sldId id="270" r:id="rId15"/>
    <p:sldId id="274" r:id="rId16"/>
    <p:sldId id="275" r:id="rId17"/>
    <p:sldId id="306" r:id="rId18"/>
    <p:sldId id="283" r:id="rId19"/>
    <p:sldId id="305" r:id="rId20"/>
    <p:sldId id="285" r:id="rId21"/>
    <p:sldId id="286" r:id="rId22"/>
    <p:sldId id="290" r:id="rId23"/>
    <p:sldId id="293" r:id="rId24"/>
    <p:sldId id="294" r:id="rId25"/>
    <p:sldId id="295" r:id="rId26"/>
    <p:sldId id="296" r:id="rId27"/>
    <p:sldId id="304" r:id="rId28"/>
    <p:sldId id="278" r:id="rId29"/>
    <p:sldId id="307" r:id="rId30"/>
    <p:sldId id="308" r:id="rId31"/>
    <p:sldId id="309" r:id="rId32"/>
    <p:sldId id="276" r:id="rId33"/>
    <p:sldId id="277" r:id="rId34"/>
    <p:sldId id="310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5E5CF0-A7CA-48F8-862A-D1EA4EE1507C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6AD732-14E3-4581-B11A-A85F44469E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650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Decision support interventions synonymous with Decision aids, decision support tools…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052DC8-CC3D-4F72-998E-DCA309AE5F9A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3007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Decision support interventions synonymous with Decision aids, decision support tools…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052DC8-CC3D-4F72-998E-DCA309AE5F9A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3007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8FCCCD-08F3-4638-B8D5-E9FE5712BE3D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6792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GB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052DC8-CC3D-4F72-998E-DCA309AE5F9A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3465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052DC8-CC3D-4F72-998E-DCA309AE5F9A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737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smtClean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F7A84B3-90B7-4026-A846-3867487B4509}" type="slidenum">
              <a:rPr lang="en-US" altLang="en-US" smtClean="0">
                <a:ea typeface="MS PGothic" panose="020B0600070205080204" pitchFamily="34" charset="-128"/>
              </a:rPr>
              <a:pPr/>
              <a:t>25</a:t>
            </a:fld>
            <a:endParaRPr lang="en-US" altLang="en-US" smtClean="0"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206625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smtClean="0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E3396AE-18B3-40F6-95B4-29F88949CBFB}" type="slidenum">
              <a:rPr lang="en-US" altLang="en-US" smtClean="0">
                <a:ea typeface="MS PGothic" panose="020B0600070205080204" pitchFamily="34" charset="-128"/>
              </a:rPr>
              <a:pPr/>
              <a:t>26</a:t>
            </a:fld>
            <a:endParaRPr lang="en-US" altLang="en-US" smtClean="0"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08672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86501-B39D-44CF-950D-12300BA1E67B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E2E6E-4525-4E52-9EC8-4BDDDA2E3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573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86501-B39D-44CF-950D-12300BA1E67B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E2E6E-4525-4E52-9EC8-4BDDDA2E3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567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86501-B39D-44CF-950D-12300BA1E67B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E2E6E-4525-4E52-9EC8-4BDDDA2E3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635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86501-B39D-44CF-950D-12300BA1E67B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E2E6E-4525-4E52-9EC8-4BDDDA2E3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532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86501-B39D-44CF-950D-12300BA1E67B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E2E6E-4525-4E52-9EC8-4BDDDA2E3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171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86501-B39D-44CF-950D-12300BA1E67B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E2E6E-4525-4E52-9EC8-4BDDDA2E3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5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86501-B39D-44CF-950D-12300BA1E67B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E2E6E-4525-4E52-9EC8-4BDDDA2E3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793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86501-B39D-44CF-950D-12300BA1E67B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E2E6E-4525-4E52-9EC8-4BDDDA2E3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540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86501-B39D-44CF-950D-12300BA1E67B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E2E6E-4525-4E52-9EC8-4BDDDA2E3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072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86501-B39D-44CF-950D-12300BA1E67B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E2E6E-4525-4E52-9EC8-4BDDDA2E3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878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86501-B39D-44CF-950D-12300BA1E67B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E2E6E-4525-4E52-9EC8-4BDDDA2E3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923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886501-B39D-44CF-950D-12300BA1E67B}" type="datetimeFigureOut">
              <a:rPr lang="en-GB" smtClean="0"/>
              <a:t>28/11/2017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E2E6E-4525-4E52-9EC8-4BDDDA2E36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27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ptiongrid.org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vimeo.com/55088088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55088088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s3MCJZ7OGRk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TRRNWrwRCo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844824"/>
            <a:ext cx="7772400" cy="1470025"/>
          </a:xfrm>
        </p:spPr>
        <p:txBody>
          <a:bodyPr/>
          <a:lstStyle/>
          <a:p>
            <a:r>
              <a:rPr lang="en-GB" dirty="0" smtClean="0"/>
              <a:t>Lecture 8: </a:t>
            </a:r>
            <a:br>
              <a:rPr lang="en-GB" dirty="0" smtClean="0"/>
            </a:br>
            <a:r>
              <a:rPr lang="en-GB" dirty="0" smtClean="0"/>
              <a:t>Communication &amp; Health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Psychology Health &amp; Medicine</a:t>
            </a:r>
          </a:p>
          <a:p>
            <a:r>
              <a:rPr lang="en-GB" dirty="0" smtClean="0"/>
              <a:t>Dr Ceri Phelps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8594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</a:t>
            </a:r>
            <a:r>
              <a:rPr lang="en-GB" dirty="0" smtClean="0"/>
              <a:t>ow do we communicate?</a:t>
            </a:r>
            <a:endParaRPr lang="en-GB" dirty="0"/>
          </a:p>
        </p:txBody>
      </p:sp>
      <p:pic>
        <p:nvPicPr>
          <p:cNvPr id="1026" name="Picture 2" descr="C:\Users\Advent\AppData\Local\Microsoft\Windows\Temporary Internet Files\Content.IE5\T9318ZFA\question-mark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455" y="1600200"/>
            <a:ext cx="424309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82320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Recap: </a:t>
            </a:r>
            <a:r>
              <a:rPr lang="en-GB" dirty="0"/>
              <a:t>h</a:t>
            </a:r>
            <a:r>
              <a:rPr lang="en-GB" dirty="0" smtClean="0"/>
              <a:t>ow do we communicate?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Verbal communication:</a:t>
            </a:r>
          </a:p>
          <a:p>
            <a:pPr lvl="1"/>
            <a:r>
              <a:rPr lang="en-GB" dirty="0" smtClean="0"/>
              <a:t>What we say and how we say it</a:t>
            </a:r>
          </a:p>
          <a:p>
            <a:pPr lvl="1"/>
            <a:r>
              <a:rPr lang="en-GB" dirty="0" smtClean="0"/>
              <a:t>Includes characteristics of speech (speed, sighs, pauses)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Strategies for enhanced verbal communication include:</a:t>
            </a:r>
            <a:endParaRPr lang="en-GB" dirty="0"/>
          </a:p>
          <a:p>
            <a:pPr lvl="1"/>
            <a:r>
              <a:rPr lang="en-GB" dirty="0" smtClean="0"/>
              <a:t>Open questions</a:t>
            </a:r>
          </a:p>
          <a:p>
            <a:pPr lvl="1"/>
            <a:r>
              <a:rPr lang="en-GB" dirty="0" smtClean="0"/>
              <a:t>Closed questions </a:t>
            </a:r>
          </a:p>
          <a:p>
            <a:pPr lvl="1"/>
            <a:r>
              <a:rPr lang="en-GB" dirty="0" smtClean="0"/>
              <a:t>Funnel approach (closed to open)</a:t>
            </a:r>
          </a:p>
          <a:p>
            <a:pPr lvl="1"/>
            <a:r>
              <a:rPr lang="en-GB" dirty="0" smtClean="0"/>
              <a:t>Avoidance of leading/ambiguous questions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8233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Recap: </a:t>
            </a:r>
            <a:r>
              <a:rPr lang="en-GB" dirty="0"/>
              <a:t>h</a:t>
            </a:r>
            <a:r>
              <a:rPr lang="en-GB" dirty="0" smtClean="0"/>
              <a:t>ow do we communicate?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427" y="1556792"/>
            <a:ext cx="8229600" cy="4525963"/>
          </a:xfrm>
        </p:spPr>
        <p:txBody>
          <a:bodyPr/>
          <a:lstStyle/>
          <a:p>
            <a:r>
              <a:rPr lang="en-GB" dirty="0" smtClean="0"/>
              <a:t>Non-verbal communication</a:t>
            </a:r>
          </a:p>
          <a:p>
            <a:endParaRPr lang="en-GB" dirty="0" smtClean="0"/>
          </a:p>
          <a:p>
            <a:pPr lvl="1"/>
            <a:r>
              <a:rPr lang="en-GB" dirty="0" smtClean="0"/>
              <a:t>Facial expressions </a:t>
            </a:r>
          </a:p>
          <a:p>
            <a:pPr lvl="1"/>
            <a:r>
              <a:rPr lang="en-GB" dirty="0" smtClean="0"/>
              <a:t>Eye movement </a:t>
            </a:r>
          </a:p>
          <a:p>
            <a:pPr lvl="1"/>
            <a:r>
              <a:rPr lang="en-GB" dirty="0" smtClean="0"/>
              <a:t>Spatial behaviour </a:t>
            </a:r>
          </a:p>
          <a:p>
            <a:pPr lvl="1"/>
            <a:r>
              <a:rPr lang="en-GB" dirty="0" smtClean="0"/>
              <a:t>Gestures</a:t>
            </a:r>
          </a:p>
          <a:p>
            <a:pPr lvl="1"/>
            <a:r>
              <a:rPr lang="en-GB" dirty="0" smtClean="0"/>
              <a:t>Touch </a:t>
            </a:r>
          </a:p>
          <a:p>
            <a:pPr lvl="1"/>
            <a:r>
              <a:rPr lang="en-GB" dirty="0" smtClean="0"/>
              <a:t>Bodily contact  </a:t>
            </a:r>
          </a:p>
          <a:p>
            <a:pPr lvl="1"/>
            <a:endParaRPr lang="en-GB" dirty="0"/>
          </a:p>
          <a:p>
            <a:pPr marL="457200" lvl="1" indent="0">
              <a:buNone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204864"/>
            <a:ext cx="5315354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3806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Why is communication important in the field of health and medicine?</a:t>
            </a:r>
            <a:endParaRPr lang="en-GB" dirty="0"/>
          </a:p>
        </p:txBody>
      </p:sp>
      <p:pic>
        <p:nvPicPr>
          <p:cNvPr id="4" name="Picture 2" descr="C:\Users\Advent\AppData\Local\Microsoft\Windows\Temporary Internet Files\Content.IE5\T9318ZFA\question-mark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844824"/>
            <a:ext cx="424309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700808"/>
            <a:ext cx="4297629" cy="4394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98680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Doctor – Patient Communication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040560"/>
          </a:xfrm>
        </p:spPr>
        <p:txBody>
          <a:bodyPr>
            <a:normAutofit lnSpcReduction="10000"/>
          </a:bodyPr>
          <a:lstStyle/>
          <a:p>
            <a:r>
              <a:rPr lang="en-GB" sz="2800" dirty="0" smtClean="0"/>
              <a:t>Good communication in healthcare is important for many reasons:-</a:t>
            </a:r>
          </a:p>
          <a:p>
            <a:pPr marL="0" indent="0">
              <a:buNone/>
            </a:pPr>
            <a:endParaRPr lang="en-GB" sz="2800" dirty="0" smtClean="0"/>
          </a:p>
          <a:p>
            <a:pPr lvl="1"/>
            <a:r>
              <a:rPr lang="en-GB" sz="2400" dirty="0" smtClean="0"/>
              <a:t>More accurate diagnosis </a:t>
            </a:r>
          </a:p>
          <a:p>
            <a:pPr lvl="1"/>
            <a:r>
              <a:rPr lang="en-GB" sz="2400" dirty="0" smtClean="0"/>
              <a:t>Better patient understanding of illness</a:t>
            </a:r>
          </a:p>
          <a:p>
            <a:pPr lvl="1"/>
            <a:r>
              <a:rPr lang="en-GB" sz="2400" dirty="0" smtClean="0"/>
              <a:t>Better adherence to treatment </a:t>
            </a:r>
          </a:p>
          <a:p>
            <a:pPr lvl="1"/>
            <a:r>
              <a:rPr lang="en-GB" sz="2400" dirty="0" smtClean="0"/>
              <a:t>Patient satisfaction </a:t>
            </a:r>
          </a:p>
          <a:p>
            <a:pPr lvl="1"/>
            <a:r>
              <a:rPr lang="en-GB" sz="2400" dirty="0" smtClean="0"/>
              <a:t>Improved physical health outcomes </a:t>
            </a:r>
          </a:p>
          <a:p>
            <a:pPr lvl="1"/>
            <a:r>
              <a:rPr lang="en-GB" sz="2400" dirty="0" smtClean="0"/>
              <a:t>Improved emotional outcomes </a:t>
            </a:r>
          </a:p>
          <a:p>
            <a:pPr lvl="1"/>
            <a:endParaRPr lang="en-GB" sz="2400" dirty="0"/>
          </a:p>
          <a:p>
            <a:r>
              <a:rPr lang="en-GB" dirty="0" smtClean="0"/>
              <a:t>Important element of medical training </a:t>
            </a:r>
          </a:p>
          <a:p>
            <a:pPr lvl="1"/>
            <a:endParaRPr lang="en-GB" sz="2400" dirty="0" smtClean="0"/>
          </a:p>
          <a:p>
            <a:pPr lvl="1"/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val="36517467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Doctor-patient relationship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Development of good doctor-patient relationship is key to effective medical communication </a:t>
            </a:r>
          </a:p>
          <a:p>
            <a:endParaRPr lang="en-GB" sz="2800" dirty="0" smtClean="0"/>
          </a:p>
          <a:p>
            <a:r>
              <a:rPr lang="en-GB" sz="2800" dirty="0" smtClean="0"/>
              <a:t>Perceptions of a good doctor-patient “partnership” in terms of treatment and decision-making associated with higher levels of satisfaction </a:t>
            </a:r>
          </a:p>
          <a:p>
            <a:endParaRPr lang="en-GB" sz="2800" dirty="0"/>
          </a:p>
          <a:p>
            <a:r>
              <a:rPr lang="en-GB" sz="2800" dirty="0" smtClean="0"/>
              <a:t>Person centred approach often considered important for successful communication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241266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Doctor-patient relationship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800" dirty="0" smtClean="0"/>
              <a:t>Person centred approach, based on principles of psychotherapy (e.g., Rogers, 1951) considered important for successful communication: </a:t>
            </a:r>
          </a:p>
          <a:p>
            <a:pPr marL="0" indent="0">
              <a:buNone/>
            </a:pPr>
            <a:endParaRPr lang="en-GB" sz="28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 smtClean="0"/>
              <a:t>Non-judgemental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 smtClean="0"/>
              <a:t>Empathic/Sensitive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 smtClean="0"/>
              <a:t>Respectful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 smtClean="0"/>
              <a:t>Use of non-verbal communication and silence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 smtClean="0"/>
              <a:t>Use of reflecting back and paraphrasing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 smtClean="0"/>
              <a:t>Enabling patient to raise all issues of concern  - physical and emotional </a:t>
            </a:r>
          </a:p>
          <a:p>
            <a:pPr marL="0" indent="0">
              <a:buNone/>
            </a:pPr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24511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would you feel if a doctor asked to carry out a clinical/physical examination?</a:t>
            </a:r>
          </a:p>
          <a:p>
            <a:endParaRPr lang="en-GB" dirty="0"/>
          </a:p>
          <a:p>
            <a:r>
              <a:rPr lang="en-GB" dirty="0" smtClean="0"/>
              <a:t>What would be your expectations of this process in terms of verbal and non-verbal communication?</a:t>
            </a:r>
            <a:endParaRPr lang="en-GB" dirty="0"/>
          </a:p>
        </p:txBody>
      </p:sp>
      <p:pic>
        <p:nvPicPr>
          <p:cNvPr id="1027" name="Picture 3" descr="C:\Users\Advent\AppData\Local\Microsoft\Windows\Temporary Internet Files\Content.IE5\T9318ZFA\Home-Simpson-Thinking-Vector-Image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437112"/>
            <a:ext cx="3059832" cy="2039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3691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instructionaldesignfusions.files.wordpress.com/2011/03/patient-centered-care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70887"/>
            <a:ext cx="8610820" cy="559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57441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36" y="1268760"/>
            <a:ext cx="8453114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41193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620688"/>
            <a:ext cx="8229600" cy="4525963"/>
          </a:xfrm>
        </p:spPr>
        <p:txBody>
          <a:bodyPr/>
          <a:lstStyle/>
          <a:p>
            <a:r>
              <a:rPr lang="en-GB" dirty="0" smtClean="0"/>
              <a:t>How would you feel if a doctor suggested a long-term course of medication for you?</a:t>
            </a:r>
          </a:p>
          <a:p>
            <a:endParaRPr lang="en-GB" dirty="0"/>
          </a:p>
          <a:p>
            <a:r>
              <a:rPr lang="en-GB" dirty="0" smtClean="0"/>
              <a:t>What information would you expect the doctor to give you?</a:t>
            </a:r>
          </a:p>
          <a:p>
            <a:endParaRPr lang="en-GB" dirty="0"/>
          </a:p>
          <a:p>
            <a:r>
              <a:rPr lang="en-GB" dirty="0" smtClean="0"/>
              <a:t>What questions would you want to ask?</a:t>
            </a:r>
            <a:endParaRPr lang="en-GB" dirty="0"/>
          </a:p>
        </p:txBody>
      </p:sp>
      <p:pic>
        <p:nvPicPr>
          <p:cNvPr id="1027" name="Picture 3" descr="C:\Users\Advent\AppData\Local\Microsoft\Windows\Temporary Internet Files\Content.IE5\T9318ZFA\Home-Simpson-Thinking-Vector-Image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437112"/>
            <a:ext cx="3059832" cy="2039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75410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85" y="1268760"/>
            <a:ext cx="8746186" cy="4248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2874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2612"/>
            <a:ext cx="8424936" cy="6328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14" y="292612"/>
            <a:ext cx="8281942" cy="6217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55439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Characteristics of shared decision-making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Involves at least the doctor and patient – may also include relatives or other advocates</a:t>
            </a:r>
          </a:p>
          <a:p>
            <a:r>
              <a:rPr lang="en-GB" dirty="0" smtClean="0"/>
              <a:t>Both parties must share information </a:t>
            </a:r>
          </a:p>
          <a:p>
            <a:r>
              <a:rPr lang="en-GB" dirty="0" smtClean="0"/>
              <a:t>Both parties must make an effort to be involved</a:t>
            </a:r>
          </a:p>
          <a:p>
            <a:r>
              <a:rPr lang="en-GB" dirty="0" smtClean="0"/>
              <a:t>A decision must be made and both parties must agree to it</a:t>
            </a:r>
          </a:p>
          <a:p>
            <a:r>
              <a:rPr lang="en-GB" dirty="0" smtClean="0"/>
              <a:t>Does NOT necessarily mean 50/50 share!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39417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Challenges of shared decision-making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Individual differences/personality of patient </a:t>
            </a:r>
          </a:p>
          <a:p>
            <a:r>
              <a:rPr lang="en-GB" dirty="0" smtClean="0"/>
              <a:t>Not always the optimal model</a:t>
            </a:r>
          </a:p>
          <a:p>
            <a:r>
              <a:rPr lang="en-GB" dirty="0" smtClean="0"/>
              <a:t>Many patients prefer/want the clinician to make the “best” decision for them </a:t>
            </a:r>
          </a:p>
          <a:p>
            <a:r>
              <a:rPr lang="en-GB" dirty="0" smtClean="0"/>
              <a:t>Behaviour of doctors can prevent shared decision-making from taking place</a:t>
            </a:r>
          </a:p>
          <a:p>
            <a:pPr lvl="1"/>
            <a:r>
              <a:rPr lang="en-GB" dirty="0" smtClean="0"/>
              <a:t>Beliefs</a:t>
            </a:r>
          </a:p>
          <a:p>
            <a:pPr lvl="1"/>
            <a:r>
              <a:rPr lang="en-GB" dirty="0" smtClean="0"/>
              <a:t>Behaviours</a:t>
            </a:r>
          </a:p>
          <a:p>
            <a:pPr lvl="1"/>
            <a:r>
              <a:rPr lang="en-GB" dirty="0" smtClean="0"/>
              <a:t>Consultation pressure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843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421" y="476672"/>
            <a:ext cx="8549159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96428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51520" y="1412776"/>
            <a:ext cx="842493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" lvl="6" indent="-3175">
              <a:buFont typeface="Arial" pitchFamily="34" charset="0"/>
              <a:buChar char="•"/>
            </a:pPr>
            <a:endParaRPr lang="en-GB" sz="800" b="1" dirty="0" smtClean="0">
              <a:solidFill>
                <a:srgbClr val="C00000"/>
              </a:solidFill>
            </a:endParaRPr>
          </a:p>
          <a:p>
            <a:pPr marL="273050" lvl="0" indent="-273050" fontAlgn="base">
              <a:spcBef>
                <a:spcPts val="600"/>
              </a:spcBef>
              <a:spcAft>
                <a:spcPct val="0"/>
              </a:spcAft>
              <a:buClr>
                <a:srgbClr val="FE8637"/>
              </a:buClr>
              <a:buSzPct val="70000"/>
            </a:pPr>
            <a:r>
              <a:rPr lang="en-GB" sz="2400" dirty="0" smtClean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  </a:t>
            </a:r>
            <a:endParaRPr lang="en-GB" sz="1100" dirty="0" smtClean="0"/>
          </a:p>
          <a:p>
            <a:r>
              <a:rPr lang="en-GB" sz="2000" dirty="0" smtClean="0"/>
              <a:t>	</a:t>
            </a:r>
            <a:endParaRPr lang="en-GB" sz="24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385617" y="548680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/>
            <a:r>
              <a:rPr lang="en-GB" sz="2800" b="1" dirty="0" smtClean="0">
                <a:solidFill>
                  <a:srgbClr val="C00000"/>
                </a:solidFill>
              </a:rPr>
              <a:t>‘Decision Support Interventions’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611560" y="1268760"/>
            <a:ext cx="8532440" cy="0"/>
          </a:xfrm>
          <a:prstGeom prst="line">
            <a:avLst/>
          </a:prstGeom>
          <a:ln w="22225">
            <a:gradFill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</a:ln>
          <a:effectLst>
            <a:outerShdw blurRad="50800" dist="50800" dir="5400000" algn="ctr" rotWithShape="0">
              <a:schemeClr val="bg1">
                <a:lumMod val="95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/>
          <p:cNvSpPr txBox="1">
            <a:spLocks/>
          </p:cNvSpPr>
          <p:nvPr/>
        </p:nvSpPr>
        <p:spPr>
          <a:xfrm>
            <a:off x="483285" y="2348881"/>
            <a:ext cx="8229600" cy="4176463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GB" dirty="0" smtClean="0">
                <a:solidFill>
                  <a:srgbClr val="C00000"/>
                </a:solidFill>
              </a:rPr>
              <a:t>	</a:t>
            </a:r>
            <a:endParaRPr lang="en-GB" sz="3200" noProof="0" dirty="0" smtClean="0"/>
          </a:p>
          <a:p>
            <a:pPr marL="342900" indent="-342900">
              <a:spcBef>
                <a:spcPct val="20000"/>
              </a:spcBef>
            </a:pP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0" y="296733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altLang="en-US" dirty="0"/>
              <a:t>(Following slides kindly supplied by  Dr Kate Brain, Division of Population Medicine, Cardiff University)</a:t>
            </a:r>
          </a:p>
        </p:txBody>
      </p:sp>
    </p:spTree>
    <p:extLst>
      <p:ext uri="{BB962C8B-B14F-4D97-AF65-F5344CB8AC3E}">
        <p14:creationId xmlns:p14="http://schemas.microsoft.com/office/powerpoint/2010/main" val="415461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51520" y="1412776"/>
            <a:ext cx="842493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" lvl="6" indent="-3175">
              <a:buFont typeface="Arial" pitchFamily="34" charset="0"/>
              <a:buChar char="•"/>
            </a:pPr>
            <a:endParaRPr lang="en-GB" sz="800" b="1" dirty="0" smtClean="0">
              <a:solidFill>
                <a:srgbClr val="C00000"/>
              </a:solidFill>
            </a:endParaRPr>
          </a:p>
          <a:p>
            <a:pPr marL="273050" lvl="0" indent="-273050" fontAlgn="base">
              <a:spcBef>
                <a:spcPts val="600"/>
              </a:spcBef>
              <a:spcAft>
                <a:spcPct val="0"/>
              </a:spcAft>
              <a:buClr>
                <a:srgbClr val="FE8637"/>
              </a:buClr>
              <a:buSzPct val="70000"/>
            </a:pPr>
            <a:r>
              <a:rPr lang="en-GB" sz="2400" dirty="0" smtClean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  “</a:t>
            </a:r>
            <a: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Interventions that provide </a:t>
            </a:r>
            <a:r>
              <a:rPr lang="en-GB" sz="2400" b="1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support for patients </a:t>
            </a:r>
            <a: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who are facing </a:t>
            </a:r>
            <a:r>
              <a:rPr lang="en-GB" sz="2400" b="1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tough</a:t>
            </a:r>
            <a: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 decisions.” </a:t>
            </a:r>
          </a:p>
          <a:p>
            <a:pPr marL="273050" lvl="0" indent="-273050" fontAlgn="base">
              <a:spcBef>
                <a:spcPts val="600"/>
              </a:spcBef>
              <a:spcAft>
                <a:spcPct val="0"/>
              </a:spcAft>
              <a:buClr>
                <a:srgbClr val="FE8637"/>
              </a:buClr>
              <a:buSzPct val="70000"/>
            </a:pPr>
            <a:r>
              <a:rPr lang="en-GB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	(</a:t>
            </a:r>
            <a:r>
              <a:rPr lang="en-GB" dirty="0" err="1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Elwyn</a:t>
            </a:r>
            <a:r>
              <a:rPr lang="en-GB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 et al. 2010)</a:t>
            </a:r>
          </a:p>
          <a:p>
            <a:pPr marL="273050" lvl="0" indent="-273050" fontAlgn="base">
              <a:spcBef>
                <a:spcPts val="600"/>
              </a:spcBef>
              <a:spcAft>
                <a:spcPct val="0"/>
              </a:spcAft>
              <a:buClr>
                <a:srgbClr val="FE8637"/>
              </a:buClr>
              <a:buSzPct val="70000"/>
            </a:pPr>
            <a:endParaRPr lang="en-GB" sz="2400" dirty="0">
              <a:solidFill>
                <a:prstClr val="black"/>
              </a:solidFill>
              <a:latin typeface="Century Schoolbook" charset="0"/>
              <a:ea typeface="ＭＳ Ｐゴシック" charset="0"/>
            </a:endParaRPr>
          </a:p>
          <a:p>
            <a:pPr marL="273050" lvl="0" indent="-273050" fontAlgn="base">
              <a:spcBef>
                <a:spcPts val="600"/>
              </a:spcBef>
              <a:spcAft>
                <a:spcPct val="0"/>
              </a:spcAft>
              <a:buClr>
                <a:srgbClr val="FE8637"/>
              </a:buClr>
              <a:buSzPct val="70000"/>
            </a:pPr>
            <a: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	“Decision aids differ from usual health education materials because they </a:t>
            </a:r>
            <a:r>
              <a:rPr lang="en-GB" sz="2400" b="1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make explicit </a:t>
            </a:r>
            <a: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the decision being considered and the detailed, specific, and personalized focus on options and outcomes for the purpose of </a:t>
            </a:r>
            <a:r>
              <a:rPr lang="en-GB" sz="2400" b="1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preparing people </a:t>
            </a:r>
            <a: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for decision making.” </a:t>
            </a:r>
          </a:p>
          <a:p>
            <a:pPr marL="273050" lvl="0" indent="-273050" fontAlgn="base">
              <a:spcBef>
                <a:spcPts val="600"/>
              </a:spcBef>
              <a:spcAft>
                <a:spcPct val="0"/>
              </a:spcAft>
              <a:buClr>
                <a:srgbClr val="FE8637"/>
              </a:buClr>
              <a:buSzPct val="70000"/>
            </a:pPr>
            <a:r>
              <a:rPr lang="en-GB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	(Stacey et al. 2011)</a:t>
            </a:r>
          </a:p>
          <a:p>
            <a:pPr marL="730250" lvl="1" indent="-273050">
              <a:buFont typeface="Arial" pitchFamily="34" charset="0"/>
              <a:buChar char="•"/>
            </a:pPr>
            <a:endParaRPr lang="en-GB" sz="800" dirty="0" smtClean="0"/>
          </a:p>
          <a:p>
            <a:endParaRPr lang="en-GB" sz="1100" dirty="0" smtClean="0"/>
          </a:p>
          <a:p>
            <a:r>
              <a:rPr lang="en-GB" sz="2000" dirty="0" smtClean="0"/>
              <a:t>	</a:t>
            </a:r>
            <a:endParaRPr lang="en-GB" sz="24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251520" y="548680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/>
            <a:r>
              <a:rPr lang="en-GB" sz="2800" b="1" dirty="0" smtClean="0">
                <a:solidFill>
                  <a:srgbClr val="C00000"/>
                </a:solidFill>
              </a:rPr>
              <a:t>A Definition of ‘Decision Support Interventions’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611560" y="1268760"/>
            <a:ext cx="8532440" cy="0"/>
          </a:xfrm>
          <a:prstGeom prst="line">
            <a:avLst/>
          </a:prstGeom>
          <a:ln w="22225">
            <a:gradFill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</a:ln>
          <a:effectLst>
            <a:outerShdw blurRad="50800" dist="50800" dir="5400000" algn="ctr" rotWithShape="0">
              <a:schemeClr val="bg1">
                <a:lumMod val="95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/>
          <p:cNvSpPr txBox="1">
            <a:spLocks/>
          </p:cNvSpPr>
          <p:nvPr/>
        </p:nvSpPr>
        <p:spPr>
          <a:xfrm>
            <a:off x="467544" y="2348881"/>
            <a:ext cx="8229600" cy="4176463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GB" dirty="0" smtClean="0">
                <a:solidFill>
                  <a:srgbClr val="C00000"/>
                </a:solidFill>
              </a:rPr>
              <a:t>	</a:t>
            </a:r>
            <a:endParaRPr lang="en-GB" sz="3200" noProof="0" dirty="0" smtClean="0"/>
          </a:p>
          <a:p>
            <a:pPr marL="342900" indent="-342900">
              <a:spcBef>
                <a:spcPct val="20000"/>
              </a:spcBef>
            </a:pP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3133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576064"/>
          </a:xfrm>
        </p:spPr>
        <p:txBody>
          <a:bodyPr>
            <a:noAutofit/>
          </a:bodyPr>
          <a:lstStyle/>
          <a:p>
            <a:pPr algn="l"/>
            <a:r>
              <a:rPr lang="en-GB" sz="3200" b="1" dirty="0" smtClean="0">
                <a:solidFill>
                  <a:srgbClr val="C00000"/>
                </a:solidFill>
              </a:rPr>
              <a:t>Why use Decision Support Interventions?</a:t>
            </a:r>
            <a:endParaRPr lang="en-GB" sz="32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>
            <a:normAutofit fontScale="62500" lnSpcReduction="20000"/>
          </a:bodyPr>
          <a:lstStyle/>
          <a:p>
            <a:pPr marL="0" indent="0">
              <a:spcAft>
                <a:spcPts val="1800"/>
              </a:spcAft>
              <a:buNone/>
            </a:pPr>
            <a:r>
              <a:rPr lang="en-US" dirty="0" smtClean="0">
                <a:solidFill>
                  <a:srgbClr val="000000"/>
                </a:solidFill>
                <a:latin typeface="Calibri" pitchFamily="34" charset="0"/>
                <a:cs typeface="Gill Sans"/>
              </a:rPr>
              <a:t>In 86 trials evaluating decision support tools that cover 35 different screening or treatment decisions, use has led to: </a:t>
            </a:r>
          </a:p>
          <a:p>
            <a:r>
              <a:rPr lang="en-US" dirty="0" smtClean="0">
                <a:solidFill>
                  <a:srgbClr val="000000"/>
                </a:solidFill>
                <a:latin typeface="Calibri" pitchFamily="34" charset="0"/>
                <a:cs typeface="Gill Sans"/>
              </a:rPr>
              <a:t>  Greater knowledge </a:t>
            </a:r>
          </a:p>
          <a:p>
            <a:r>
              <a:rPr lang="en-US" dirty="0" smtClean="0">
                <a:solidFill>
                  <a:srgbClr val="000000"/>
                </a:solidFill>
                <a:latin typeface="Calibri" pitchFamily="34" charset="0"/>
                <a:cs typeface="Gill Sans"/>
              </a:rPr>
              <a:t>  More accurate risk perceptions </a:t>
            </a:r>
          </a:p>
          <a:p>
            <a:r>
              <a:rPr lang="en-US" dirty="0" smtClean="0">
                <a:solidFill>
                  <a:srgbClr val="000000"/>
                </a:solidFill>
                <a:latin typeface="Calibri" pitchFamily="34" charset="0"/>
                <a:cs typeface="Gill Sans"/>
              </a:rPr>
              <a:t>  Greater comfort with decisions </a:t>
            </a:r>
          </a:p>
          <a:p>
            <a:r>
              <a:rPr lang="en-US" dirty="0" smtClean="0">
                <a:solidFill>
                  <a:srgbClr val="000000"/>
                </a:solidFill>
                <a:latin typeface="Calibri" pitchFamily="34" charset="0"/>
                <a:cs typeface="Gill Sans"/>
              </a:rPr>
              <a:t>  Greater participation in decision-making </a:t>
            </a:r>
          </a:p>
          <a:p>
            <a:r>
              <a:rPr lang="en-US" dirty="0" smtClean="0">
                <a:solidFill>
                  <a:srgbClr val="000000"/>
                </a:solidFill>
                <a:latin typeface="Calibri" pitchFamily="34" charset="0"/>
                <a:cs typeface="Gill Sans"/>
              </a:rPr>
              <a:t>  Fewer people remaining undecided </a:t>
            </a:r>
          </a:p>
          <a:p>
            <a:r>
              <a:rPr lang="en-US" dirty="0" smtClean="0">
                <a:solidFill>
                  <a:srgbClr val="000000"/>
                </a:solidFill>
                <a:latin typeface="Calibri" pitchFamily="34" charset="0"/>
                <a:cs typeface="Gill Sans"/>
              </a:rPr>
              <a:t>  Fewer patients choosing major surgery</a:t>
            </a:r>
          </a:p>
          <a:p>
            <a:endParaRPr lang="en-US" sz="2000" dirty="0" smtClean="0">
              <a:solidFill>
                <a:srgbClr val="000000"/>
              </a:solidFill>
              <a:latin typeface="Gill Sans"/>
              <a:cs typeface="Gill Sans"/>
            </a:endParaRPr>
          </a:p>
          <a:p>
            <a:pPr>
              <a:buNone/>
            </a:pPr>
            <a:endParaRPr lang="en-US" sz="2000" dirty="0" smtClean="0">
              <a:solidFill>
                <a:srgbClr val="000000"/>
              </a:solidFill>
              <a:latin typeface="Gill Sans"/>
              <a:cs typeface="Gill Sans"/>
            </a:endParaRPr>
          </a:p>
          <a:p>
            <a:pPr>
              <a:buNone/>
            </a:pPr>
            <a:endParaRPr lang="en-US" sz="2000" dirty="0" smtClean="0">
              <a:solidFill>
                <a:srgbClr val="000000"/>
              </a:solidFill>
              <a:latin typeface="Gill Sans"/>
              <a:cs typeface="Gill Sans"/>
            </a:endParaRPr>
          </a:p>
          <a:p>
            <a:pPr>
              <a:spcBef>
                <a:spcPts val="0"/>
              </a:spcBef>
              <a:buNone/>
            </a:pPr>
            <a:r>
              <a:rPr lang="en-US" dirty="0" smtClean="0">
                <a:latin typeface="Calibri" pitchFamily="34" charset="0"/>
              </a:rPr>
              <a:t>Stacey </a:t>
            </a:r>
            <a:r>
              <a:rPr lang="en-US" i="1" dirty="0" smtClean="0">
                <a:latin typeface="Calibri" pitchFamily="34" charset="0"/>
              </a:rPr>
              <a:t>et al. </a:t>
            </a:r>
          </a:p>
          <a:p>
            <a:pPr>
              <a:spcAft>
                <a:spcPts val="1800"/>
              </a:spcAft>
              <a:buNone/>
            </a:pPr>
            <a:r>
              <a:rPr lang="en-US" sz="2400" dirty="0" smtClean="0">
                <a:solidFill>
                  <a:srgbClr val="000000"/>
                </a:solidFill>
                <a:latin typeface="Gill Sans"/>
                <a:cs typeface="Gill Sans"/>
              </a:rPr>
              <a:t>Cochrane Database of Systematic Reviews, 2011 </a:t>
            </a:r>
            <a:endParaRPr lang="en-GB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467544" y="1556792"/>
            <a:ext cx="8676456" cy="0"/>
          </a:xfrm>
          <a:prstGeom prst="line">
            <a:avLst/>
          </a:prstGeom>
          <a:ln w="22225">
            <a:gradFill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</a:ln>
          <a:effectLst>
            <a:outerShdw blurRad="50800" dist="50800" dir="5400000" algn="ctr" rotWithShape="0">
              <a:schemeClr val="bg1">
                <a:lumMod val="95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4437112"/>
            <a:ext cx="1760332" cy="2018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00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95536" y="1610410"/>
            <a:ext cx="8568952" cy="5321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7663" indent="-347663"/>
            <a:endParaRPr lang="en-GB" sz="800" dirty="0" smtClean="0">
              <a:solidFill>
                <a:srgbClr val="C00000"/>
              </a:solidFill>
            </a:endParaRPr>
          </a:p>
          <a:p>
            <a:pPr marL="273050" lvl="0" indent="-273050" fontAlgn="base">
              <a:spcBef>
                <a:spcPts val="600"/>
              </a:spcBef>
              <a:spcAft>
                <a:spcPct val="0"/>
              </a:spcAft>
              <a:buClr>
                <a:srgbClr val="FE8637"/>
              </a:buClr>
              <a:buSzPct val="70000"/>
              <a:buFont typeface="Wingdings" charset="0"/>
              <a:buChar char=""/>
            </a:pPr>
            <a: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Self-administered </a:t>
            </a:r>
            <a:r>
              <a:rPr lang="en-GB" sz="2400" dirty="0" smtClean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decision aids (</a:t>
            </a:r>
            <a: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extensive)</a:t>
            </a:r>
          </a:p>
          <a:p>
            <a:pPr marL="273050" lvl="0" indent="-273050" fontAlgn="base">
              <a:spcBef>
                <a:spcPts val="600"/>
              </a:spcBef>
              <a:spcAft>
                <a:spcPct val="0"/>
              </a:spcAft>
              <a:buClr>
                <a:srgbClr val="FE8637"/>
              </a:buClr>
              <a:buSzPct val="70000"/>
              <a:buFont typeface="Wingdings" charset="0"/>
              <a:buChar char=""/>
            </a:pPr>
            <a: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In-clinic decision </a:t>
            </a:r>
            <a:r>
              <a:rPr lang="en-GB" sz="2400" dirty="0" smtClean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aids (brief)</a:t>
            </a:r>
            <a:endParaRPr lang="en-GB" sz="2400" dirty="0">
              <a:solidFill>
                <a:prstClr val="black"/>
              </a:solidFill>
              <a:latin typeface="Century Schoolbook" charset="0"/>
              <a:ea typeface="ＭＳ Ｐゴシック" charset="0"/>
            </a:endParaRPr>
          </a:p>
          <a:p>
            <a:pPr marL="804863" lvl="1" indent="-347663"/>
            <a:endParaRPr lang="en-GB" sz="800" dirty="0" smtClean="0"/>
          </a:p>
          <a:p>
            <a:endParaRPr lang="en-GB" sz="1100" dirty="0" smtClean="0"/>
          </a:p>
          <a:p>
            <a:pPr marL="273050" lvl="0" indent="-273050" fontAlgn="base">
              <a:spcBef>
                <a:spcPts val="600"/>
              </a:spcBef>
              <a:spcAft>
                <a:spcPct val="0"/>
              </a:spcAft>
              <a:buClr>
                <a:srgbClr val="FE8637"/>
              </a:buClr>
              <a:buSzPct val="70000"/>
              <a:buFont typeface="Wingdings" charset="0"/>
              <a:buChar char=""/>
            </a:pPr>
            <a:r>
              <a:rPr lang="en-GB" sz="2400" dirty="0" smtClean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Most </a:t>
            </a:r>
            <a: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decision aids to date have been self-administered, but they have faced substantial implementation issues </a:t>
            </a:r>
            <a:r>
              <a:rPr lang="en-GB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(</a:t>
            </a:r>
            <a:r>
              <a:rPr lang="en-GB" dirty="0" err="1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Elwyn</a:t>
            </a:r>
            <a:r>
              <a:rPr lang="en-GB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 et al. 2008; </a:t>
            </a:r>
            <a:r>
              <a:rPr lang="en-GB" dirty="0" err="1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Frosch</a:t>
            </a:r>
            <a:r>
              <a:rPr lang="en-GB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 et al., 2011)</a:t>
            </a:r>
            <a: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:</a:t>
            </a:r>
          </a:p>
          <a:p>
            <a:pPr marL="639763" lvl="1" indent="-273050" fontAlgn="base">
              <a:spcBef>
                <a:spcPct val="20000"/>
              </a:spcBef>
              <a:spcAft>
                <a:spcPct val="0"/>
              </a:spcAft>
              <a:buClr>
                <a:srgbClr val="FE8637"/>
              </a:buClr>
              <a:buSzPct val="80000"/>
              <a:buFont typeface="Wingdings 2" charset="0"/>
              <a:buChar char=""/>
            </a:pPr>
            <a:r>
              <a:rPr lang="en-GB" sz="21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Professionals are reluctant to recommend them</a:t>
            </a:r>
          </a:p>
          <a:p>
            <a:pPr marL="639763" lvl="1" indent="-273050" fontAlgn="base">
              <a:spcBef>
                <a:spcPct val="20000"/>
              </a:spcBef>
              <a:spcAft>
                <a:spcPct val="0"/>
              </a:spcAft>
              <a:buClr>
                <a:srgbClr val="FE8637"/>
              </a:buClr>
              <a:buSzPct val="80000"/>
              <a:buFont typeface="Wingdings 2" charset="0"/>
              <a:buChar char=""/>
            </a:pPr>
            <a:r>
              <a:rPr lang="en-GB" sz="21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Professionals do not know about them</a:t>
            </a:r>
          </a:p>
          <a:p>
            <a:pPr marL="639763" lvl="1" indent="-273050" fontAlgn="base">
              <a:spcBef>
                <a:spcPct val="20000"/>
              </a:spcBef>
              <a:spcAft>
                <a:spcPct val="0"/>
              </a:spcAft>
              <a:buClr>
                <a:srgbClr val="FE8637"/>
              </a:buClr>
              <a:buSzPct val="80000"/>
              <a:buFont typeface="Wingdings 2" charset="0"/>
              <a:buChar char=""/>
            </a:pPr>
            <a:r>
              <a:rPr lang="en-GB" sz="21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Patients do not use them</a:t>
            </a:r>
          </a:p>
          <a:p>
            <a:pPr marL="639763" lvl="1" indent="-273050" fontAlgn="base">
              <a:spcBef>
                <a:spcPct val="20000"/>
              </a:spcBef>
              <a:spcAft>
                <a:spcPct val="0"/>
              </a:spcAft>
              <a:buClr>
                <a:srgbClr val="FE8637"/>
              </a:buClr>
              <a:buSzPct val="80000"/>
              <a:buFont typeface="Wingdings 2" charset="0"/>
              <a:buChar char=""/>
            </a:pPr>
            <a:r>
              <a:rPr lang="en-GB" sz="21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There is no policy guiding implementation</a:t>
            </a:r>
          </a:p>
          <a:p>
            <a:pPr marL="273050" lvl="0" indent="-273050" fontAlgn="base">
              <a:spcBef>
                <a:spcPts val="600"/>
              </a:spcBef>
              <a:spcAft>
                <a:spcPct val="0"/>
              </a:spcAft>
              <a:buClr>
                <a:srgbClr val="FE8637"/>
              </a:buClr>
              <a:buSzPct val="70000"/>
              <a:buFont typeface="Wingdings" charset="0"/>
              <a:buChar char=""/>
            </a:pPr>
            <a: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The bottom line: there are many good decision aids that no one uses!</a:t>
            </a:r>
          </a:p>
          <a:p>
            <a:endParaRPr lang="en-GB" sz="2400" dirty="0" smtClean="0"/>
          </a:p>
        </p:txBody>
      </p:sp>
      <p:cxnSp>
        <p:nvCxnSpPr>
          <p:cNvPr id="9" name="Straight Connector 8"/>
          <p:cNvCxnSpPr/>
          <p:nvPr/>
        </p:nvCxnSpPr>
        <p:spPr>
          <a:xfrm>
            <a:off x="467544" y="1340768"/>
            <a:ext cx="8676456" cy="0"/>
          </a:xfrm>
          <a:prstGeom prst="line">
            <a:avLst/>
          </a:prstGeom>
          <a:ln w="22225">
            <a:gradFill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</a:ln>
          <a:effectLst>
            <a:outerShdw blurRad="50800" dist="50800" dir="5400000" algn="ctr" rotWithShape="0">
              <a:schemeClr val="bg1">
                <a:lumMod val="95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3528" y="620688"/>
            <a:ext cx="8496944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" lvl="6" indent="-3175"/>
            <a:r>
              <a:rPr lang="en-GB" sz="3200" b="1" dirty="0" smtClean="0">
                <a:solidFill>
                  <a:srgbClr val="C00000"/>
                </a:solidFill>
              </a:rPr>
              <a:t>Types of Decision Aids</a:t>
            </a:r>
            <a:endParaRPr lang="en-GB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38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95536" y="1610410"/>
            <a:ext cx="8568952" cy="5032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7663" indent="-347663"/>
            <a:endParaRPr lang="en-GB" sz="800" dirty="0" smtClean="0">
              <a:solidFill>
                <a:srgbClr val="C00000"/>
              </a:solidFill>
            </a:endParaRPr>
          </a:p>
          <a:p>
            <a:pPr marL="273050" lvl="0" indent="-273050" fontAlgn="base">
              <a:spcBef>
                <a:spcPts val="600"/>
              </a:spcBef>
              <a:spcAft>
                <a:spcPct val="0"/>
              </a:spcAft>
              <a:buClr>
                <a:srgbClr val="FE8637"/>
              </a:buClr>
              <a:buSzPct val="70000"/>
              <a:buFont typeface="Wingdings" charset="0"/>
              <a:buChar char=""/>
            </a:pPr>
            <a: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Option Grids are brief easy-to-read tools to help patients and providers talk about difficult decisions. </a:t>
            </a:r>
            <a:b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</a:br>
            <a:endParaRPr lang="en-GB" sz="2400" dirty="0">
              <a:solidFill>
                <a:prstClr val="black"/>
              </a:solidFill>
              <a:latin typeface="Century Schoolbook" charset="0"/>
              <a:ea typeface="ＭＳ Ｐゴシック" charset="0"/>
            </a:endParaRPr>
          </a:p>
          <a:p>
            <a:pPr marL="273050" lvl="0" indent="-273050" fontAlgn="base">
              <a:spcBef>
                <a:spcPts val="600"/>
              </a:spcBef>
              <a:spcAft>
                <a:spcPct val="0"/>
              </a:spcAft>
              <a:buClr>
                <a:srgbClr val="FE8637"/>
              </a:buClr>
              <a:buSzPct val="70000"/>
              <a:buFont typeface="Wingdings" charset="0"/>
              <a:buChar char=""/>
            </a:pPr>
            <a: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They answer frequently asked questions in a grid format, enabling direct comparison of options</a:t>
            </a:r>
            <a:b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</a:br>
            <a:endParaRPr lang="en-GB" sz="2400" dirty="0">
              <a:solidFill>
                <a:prstClr val="black"/>
              </a:solidFill>
              <a:latin typeface="Century Schoolbook" charset="0"/>
              <a:ea typeface="ＭＳ Ｐゴシック" charset="0"/>
            </a:endParaRPr>
          </a:p>
          <a:p>
            <a:pPr marL="273050" lvl="0" indent="-273050" fontAlgn="base">
              <a:spcBef>
                <a:spcPts val="600"/>
              </a:spcBef>
              <a:spcAft>
                <a:spcPct val="0"/>
              </a:spcAft>
              <a:buClr>
                <a:srgbClr val="FE8637"/>
              </a:buClr>
              <a:buSzPct val="70000"/>
              <a:buFont typeface="Wingdings" charset="0"/>
              <a:buChar char=""/>
            </a:pPr>
            <a: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</a:rPr>
              <a:t>They are available online: </a:t>
            </a:r>
            <a: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  <a:hlinkClick r:id="rId3"/>
              </a:rPr>
              <a:t>http://www.optiongrid.org/</a:t>
            </a:r>
            <a:endParaRPr lang="en-GB" sz="2400" dirty="0">
              <a:solidFill>
                <a:prstClr val="black"/>
              </a:solidFill>
              <a:latin typeface="Century Schoolbook" charset="0"/>
              <a:ea typeface="ＭＳ Ｐゴシック" charset="0"/>
            </a:endParaRPr>
          </a:p>
          <a:p>
            <a:pPr marL="273050" lvl="0" indent="-273050" fontAlgn="base">
              <a:spcBef>
                <a:spcPts val="600"/>
              </a:spcBef>
              <a:spcAft>
                <a:spcPct val="0"/>
              </a:spcAft>
              <a:buClr>
                <a:srgbClr val="FE8637"/>
              </a:buClr>
              <a:buSzPct val="70000"/>
              <a:buFont typeface="Wingdings" charset="0"/>
              <a:buChar char=""/>
            </a:pPr>
            <a:endParaRPr lang="en-GB" sz="2400" dirty="0">
              <a:solidFill>
                <a:prstClr val="black"/>
              </a:solidFill>
              <a:latin typeface="Century Schoolbook" charset="0"/>
              <a:ea typeface="ＭＳ Ｐゴシック" charset="0"/>
            </a:endParaRPr>
          </a:p>
          <a:p>
            <a:pPr marL="273050" lvl="0" indent="-273050" fontAlgn="base">
              <a:spcBef>
                <a:spcPts val="600"/>
              </a:spcBef>
              <a:spcAft>
                <a:spcPct val="0"/>
              </a:spcAft>
              <a:buClr>
                <a:srgbClr val="FE8637"/>
              </a:buClr>
              <a:buSzPct val="70000"/>
              <a:buFont typeface="Wingdings" charset="0"/>
              <a:buChar char=""/>
            </a:pPr>
            <a:r>
              <a:rPr lang="en-GB" sz="2400" dirty="0">
                <a:solidFill>
                  <a:prstClr val="black"/>
                </a:solidFill>
                <a:latin typeface="Century Schoolbook" charset="0"/>
                <a:ea typeface="ＭＳ Ｐゴシック" charset="0"/>
                <a:hlinkClick r:id="rId4"/>
              </a:rPr>
              <a:t>http://vimeo.com/55088088</a:t>
            </a:r>
            <a:endParaRPr lang="en-GB" sz="2400" dirty="0">
              <a:solidFill>
                <a:prstClr val="black"/>
              </a:solidFill>
              <a:latin typeface="Century Schoolbook" charset="0"/>
              <a:ea typeface="ＭＳ Ｐゴシック" charset="0"/>
            </a:endParaRPr>
          </a:p>
          <a:p>
            <a:pPr marL="273050" lvl="0" indent="-273050" fontAlgn="base">
              <a:spcBef>
                <a:spcPts val="600"/>
              </a:spcBef>
              <a:spcAft>
                <a:spcPct val="0"/>
              </a:spcAft>
              <a:buClr>
                <a:srgbClr val="FE8637"/>
              </a:buClr>
              <a:buSzPct val="70000"/>
              <a:buFont typeface="Wingdings" charset="0"/>
              <a:buChar char=""/>
            </a:pPr>
            <a:endParaRPr lang="en-GB" sz="2400" dirty="0">
              <a:solidFill>
                <a:prstClr val="black"/>
              </a:solidFill>
              <a:latin typeface="Century Schoolbook" charset="0"/>
              <a:ea typeface="ＭＳ Ｐゴシック" charset="0"/>
            </a:endParaRPr>
          </a:p>
          <a:p>
            <a:pPr marL="804863" lvl="1" indent="-347663"/>
            <a:endParaRPr lang="en-GB" sz="800" dirty="0" smtClean="0"/>
          </a:p>
          <a:p>
            <a:endParaRPr lang="en-GB" sz="1100" dirty="0" smtClean="0"/>
          </a:p>
          <a:p>
            <a:endParaRPr lang="en-GB" sz="2400" dirty="0" smtClean="0"/>
          </a:p>
        </p:txBody>
      </p:sp>
      <p:cxnSp>
        <p:nvCxnSpPr>
          <p:cNvPr id="9" name="Straight Connector 8"/>
          <p:cNvCxnSpPr/>
          <p:nvPr/>
        </p:nvCxnSpPr>
        <p:spPr>
          <a:xfrm>
            <a:off x="467544" y="1340768"/>
            <a:ext cx="8676456" cy="0"/>
          </a:xfrm>
          <a:prstGeom prst="line">
            <a:avLst/>
          </a:prstGeom>
          <a:ln w="22225">
            <a:gradFill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</a:ln>
          <a:effectLst>
            <a:outerShdw blurRad="50800" dist="50800" dir="5400000" algn="ctr" rotWithShape="0">
              <a:schemeClr val="bg1">
                <a:lumMod val="95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3528" y="620688"/>
            <a:ext cx="8496944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" lvl="6" indent="-3175"/>
            <a:r>
              <a:rPr lang="en-GB" sz="3200" b="1" dirty="0" smtClean="0">
                <a:solidFill>
                  <a:srgbClr val="C00000"/>
                </a:solidFill>
              </a:rPr>
              <a:t>Option Grids - Introduction</a:t>
            </a:r>
            <a:endParaRPr lang="en-GB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98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38" y="1052513"/>
            <a:ext cx="4298950" cy="563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5"/>
          <p:cNvSpPr txBox="1">
            <a:spLocks noChangeArrowheads="1"/>
          </p:cNvSpPr>
          <p:nvPr/>
        </p:nvSpPr>
        <p:spPr bwMode="auto">
          <a:xfrm>
            <a:off x="395288" y="333375"/>
            <a:ext cx="7200900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3500"/>
              <a:t>SDM Tools</a:t>
            </a:r>
          </a:p>
          <a:p>
            <a:endParaRPr lang="en-GB" altLang="en-US" sz="3500"/>
          </a:p>
        </p:txBody>
      </p:sp>
      <p:pic>
        <p:nvPicPr>
          <p:cNvPr id="1331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325" y="1052513"/>
            <a:ext cx="4192588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138" y="4333875"/>
            <a:ext cx="4168775" cy="215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827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Content Placeholder 6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106488"/>
            <a:ext cx="8356600" cy="3887787"/>
          </a:xfrm>
        </p:spPr>
      </p:pic>
      <p:sp>
        <p:nvSpPr>
          <p:cNvPr id="14339" name="Rectangle 7">
            <a:hlinkClick r:id="rId3"/>
          </p:cNvPr>
          <p:cNvSpPr>
            <a:spLocks noChangeArrowheads="1"/>
          </p:cNvSpPr>
          <p:nvPr/>
        </p:nvSpPr>
        <p:spPr bwMode="auto">
          <a:xfrm>
            <a:off x="827088" y="5445125"/>
            <a:ext cx="3082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/>
              <a:t>https://</a:t>
            </a:r>
            <a:r>
              <a:rPr lang="en-GB" altLang="en-US">
                <a:hlinkClick r:id="rId3"/>
              </a:rPr>
              <a:t>vimeo.com/55088088</a:t>
            </a:r>
            <a:endParaRPr lang="en-GB" altLang="en-US"/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15888"/>
            <a:ext cx="2905125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330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65125"/>
            <a:ext cx="7770813" cy="1077913"/>
          </a:xfrm>
        </p:spPr>
        <p:txBody>
          <a:bodyPr/>
          <a:lstStyle/>
          <a:p>
            <a:pPr eaLnBrk="1" hangingPunct="1"/>
            <a:r>
              <a:rPr lang="en-US" altLang="en-US" sz="3000" b="1" smtClean="0">
                <a:latin typeface="Arial" panose="020B0604020202020204" pitchFamily="34" charset="0"/>
                <a:cs typeface="Arial" panose="020B0604020202020204" pitchFamily="34" charset="0"/>
              </a:rPr>
              <a:t>“Ask 3 Questions” Campaign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08113"/>
            <a:ext cx="7770813" cy="3021012"/>
          </a:xfrm>
        </p:spPr>
        <p:txBody>
          <a:bodyPr rtlCol="0">
            <a:normAutofit/>
          </a:bodyPr>
          <a:lstStyle/>
          <a:p>
            <a:pPr marL="0" lvl="2" indent="0" defTabSz="782269" eaLnBrk="1" hangingPunct="1">
              <a:lnSpc>
                <a:spcPts val="1882"/>
              </a:lnSpc>
              <a:spcBef>
                <a:spcPct val="40000"/>
              </a:spcBef>
              <a:spcAft>
                <a:spcPts val="1027"/>
              </a:spcAft>
              <a:buFont typeface="Arial" panose="020B0604020202020204" pitchFamily="34" charset="0"/>
              <a:buNone/>
              <a:defRPr/>
            </a:pPr>
            <a:r>
              <a:rPr lang="en-GB" sz="2400" dirty="0"/>
              <a:t>Patient engagement campaign.</a:t>
            </a:r>
          </a:p>
          <a:p>
            <a:pPr marL="0" lvl="2" indent="0" defTabSz="782269" eaLnBrk="1" hangingPunct="1">
              <a:lnSpc>
                <a:spcPts val="1882"/>
              </a:lnSpc>
              <a:spcBef>
                <a:spcPct val="40000"/>
              </a:spcBef>
              <a:spcAft>
                <a:spcPts val="1027"/>
              </a:spcAft>
              <a:buFont typeface="Arial" panose="020B0604020202020204" pitchFamily="34" charset="0"/>
              <a:buNone/>
              <a:defRPr/>
            </a:pPr>
            <a:r>
              <a:rPr lang="en-GB" altLang="en-US" sz="2053" dirty="0" smtClean="0">
                <a:cs typeface="Arial" panose="020B0604020202020204" pitchFamily="34" charset="0"/>
              </a:rPr>
              <a:t>Patient </a:t>
            </a:r>
            <a:r>
              <a:rPr lang="en-GB" altLang="en-US" sz="2053" dirty="0">
                <a:cs typeface="Arial" panose="020B0604020202020204" pitchFamily="34" charset="0"/>
              </a:rPr>
              <a:t>Activation – bottom-up approach</a:t>
            </a:r>
          </a:p>
          <a:p>
            <a:pPr marL="0" lvl="2" indent="0" defTabSz="782269" eaLnBrk="1" hangingPunct="1">
              <a:lnSpc>
                <a:spcPts val="1882"/>
              </a:lnSpc>
              <a:spcBef>
                <a:spcPct val="40000"/>
              </a:spcBef>
              <a:spcAft>
                <a:spcPts val="1027"/>
              </a:spcAft>
              <a:buFont typeface="Arial" panose="020B0604020202020204" pitchFamily="34" charset="0"/>
              <a:buNone/>
              <a:defRPr/>
            </a:pPr>
            <a:r>
              <a:rPr lang="en-GB" altLang="en-US" sz="2053" dirty="0">
                <a:cs typeface="Arial" panose="020B0604020202020204" pitchFamily="34" charset="0"/>
              </a:rPr>
              <a:t>3 questions to help patients become more involved in healthcare decisions</a:t>
            </a:r>
          </a:p>
          <a:p>
            <a:pPr marL="154824" lvl="2" indent="-154824" defTabSz="782269" eaLnBrk="1" hangingPunct="1">
              <a:lnSpc>
                <a:spcPts val="1882"/>
              </a:lnSpc>
              <a:spcBef>
                <a:spcPct val="40000"/>
              </a:spcBef>
              <a:spcAft>
                <a:spcPts val="1027"/>
              </a:spcAft>
              <a:buFont typeface="Arial" panose="020B0604020202020204" pitchFamily="34" charset="0"/>
              <a:buNone/>
              <a:defRPr/>
            </a:pPr>
            <a:endParaRPr lang="en-GB" altLang="en-US" sz="1369" dirty="0">
              <a:cs typeface="Arial" panose="020B0604020202020204" pitchFamily="34" charset="0"/>
            </a:endParaRPr>
          </a:p>
        </p:txBody>
      </p:sp>
      <p:pic>
        <p:nvPicPr>
          <p:cNvPr id="4" name="P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2711450"/>
            <a:ext cx="6454775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980113" y="5403850"/>
            <a:ext cx="3022600" cy="14525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GB" sz="1000"/>
          </a:p>
          <a:p>
            <a:pPr>
              <a:spcAft>
                <a:spcPts val="1000"/>
              </a:spcAft>
              <a:defRPr/>
            </a:pPr>
            <a:r>
              <a:rPr lang="en-GB" sz="1000">
                <a:ea typeface="Calibri"/>
                <a:cs typeface="Times New Roman"/>
              </a:rPr>
              <a:t>Campaign adapted from:</a:t>
            </a:r>
          </a:p>
          <a:p>
            <a:pPr marL="361950">
              <a:spcAft>
                <a:spcPts val="1000"/>
              </a:spcAft>
              <a:defRPr/>
            </a:pPr>
            <a:r>
              <a:rPr lang="en-GB" sz="100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Shepherd H, Barratt A, Trevena L, et al. Three simple questions to increase information about treatment options and patient involvement in healthcare consultations. </a:t>
            </a:r>
            <a:r>
              <a:rPr lang="en-GB" sz="1000" i="1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Patient Education and Counseling</a:t>
            </a:r>
            <a:r>
              <a:rPr lang="en-GB" sz="1000">
                <a:solidFill>
                  <a:schemeClr val="bg1">
                    <a:lumMod val="50000"/>
                  </a:schemeClr>
                </a:solidFill>
                <a:ea typeface="Calibri"/>
                <a:cs typeface="Times New Roman"/>
              </a:rPr>
              <a:t>. 2011;84:379–85.2011</a:t>
            </a:r>
            <a:endParaRPr lang="en-GB" sz="1000" dirty="0">
              <a:solidFill>
                <a:schemeClr val="bg1">
                  <a:lumMod val="50000"/>
                </a:schemeClr>
              </a:solidFill>
              <a:ea typeface="Calibri"/>
              <a:cs typeface="Times New Roman"/>
            </a:endParaRPr>
          </a:p>
        </p:txBody>
      </p:sp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15888"/>
            <a:ext cx="2905125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778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3" y="482600"/>
            <a:ext cx="4459287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013" y="496888"/>
            <a:ext cx="441325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8445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3600" smtClean="0"/>
              <a:t/>
            </a:r>
            <a:br>
              <a:rPr lang="en-GB" altLang="en-US" sz="3600" smtClean="0"/>
            </a:br>
            <a:r>
              <a:rPr lang="en-GB" altLang="en-US" sz="3600" smtClean="0"/>
              <a:t/>
            </a:r>
            <a:br>
              <a:rPr lang="en-GB" altLang="en-US" sz="3600" smtClean="0"/>
            </a:br>
            <a:r>
              <a:rPr lang="en-GB" altLang="en-US" sz="3600" smtClean="0"/>
              <a:t/>
            </a:r>
            <a:br>
              <a:rPr lang="en-GB" altLang="en-US" sz="3600" smtClean="0"/>
            </a:br>
            <a:r>
              <a:rPr lang="en-GB" altLang="en-US" sz="3000" b="1" smtClean="0">
                <a:latin typeface="Arial" panose="020B0604020202020204" pitchFamily="34" charset="0"/>
                <a:cs typeface="Arial" panose="020B0604020202020204" pitchFamily="34" charset="0"/>
              </a:rPr>
              <a:t>Understanding the SDM encounter and the use of SDM aids</a:t>
            </a:r>
            <a:r>
              <a:rPr lang="en-GB" altLang="en-US" sz="3600" smtClean="0"/>
              <a:t/>
            </a:r>
            <a:br>
              <a:rPr lang="en-GB" altLang="en-US" sz="3600" smtClean="0"/>
            </a:br>
            <a:r>
              <a:rPr lang="en-GB" altLang="en-US" sz="4800" smtClean="0"/>
              <a:t/>
            </a:r>
            <a:br>
              <a:rPr lang="en-GB" altLang="en-US" sz="4800" smtClean="0"/>
            </a:br>
            <a:endParaRPr lang="en-GB" altLang="en-US" smtClean="0"/>
          </a:p>
        </p:txBody>
      </p:sp>
      <p:sp>
        <p:nvSpPr>
          <p:cNvPr id="4608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mtClean="0"/>
              <a:t>SDM in practice is highly complex incorporating consideration of a patient’s clinical history, lifestyle, social circumstances and preferences.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mtClean="0"/>
              <a:t>Clinician skills are imperative in achieving SDM.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mtClean="0"/>
              <a:t>SDM tools are not necessary for SDM and are often presented at the end of the consultation.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mtClean="0"/>
              <a:t>One of the key learning points from the MAGIC programme is that: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b="1" i="1" smtClean="0"/>
              <a:t>‘skills trump tools, and attitudes trump skills’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mtClean="0"/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mtClean="0"/>
          </a:p>
        </p:txBody>
      </p:sp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15888"/>
            <a:ext cx="2905125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80963"/>
            <a:ext cx="2905125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636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Motivational Interviewing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412776"/>
            <a:ext cx="8229600" cy="4741987"/>
          </a:xfrm>
        </p:spPr>
        <p:txBody>
          <a:bodyPr>
            <a:normAutofit/>
          </a:bodyPr>
          <a:lstStyle/>
          <a:p>
            <a:r>
              <a:rPr lang="en-GB" sz="2800" dirty="0" smtClean="0"/>
              <a:t>A form of directive counselling that attempts to help patients understand their reasons for their behavioural choices and their reluctance to trying to change a behaviour</a:t>
            </a:r>
          </a:p>
          <a:p>
            <a:endParaRPr lang="en-GB" sz="2800" dirty="0" smtClean="0"/>
          </a:p>
          <a:p>
            <a:r>
              <a:rPr lang="en-GB" sz="2800" dirty="0" smtClean="0"/>
              <a:t>Aim is to help the person become </a:t>
            </a:r>
            <a:r>
              <a:rPr lang="en-GB" sz="2800" b="1" i="1" dirty="0" smtClean="0"/>
              <a:t>motivated </a:t>
            </a:r>
            <a:r>
              <a:rPr lang="en-GB" sz="2800" dirty="0" smtClean="0"/>
              <a:t>to change, rather than persuading them</a:t>
            </a:r>
          </a:p>
          <a:p>
            <a:endParaRPr lang="en-GB" sz="2800" dirty="0"/>
          </a:p>
          <a:p>
            <a:r>
              <a:rPr lang="en-GB" sz="2800" dirty="0">
                <a:hlinkClick r:id="rId2"/>
              </a:rPr>
              <a:t>https://</a:t>
            </a:r>
            <a:r>
              <a:rPr lang="en-GB" sz="2800" dirty="0" smtClean="0">
                <a:hlinkClick r:id="rId2"/>
              </a:rPr>
              <a:t>www.youtube.com/watch?v=s3MCJZ7OGRk</a:t>
            </a:r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9856567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Motivational Interviewing demonstration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www.youtube.com/watch?v=bTRRNWrwRCo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68111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Motivational Interviewing V Shared Decision Making 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7419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“Motivational </a:t>
            </a:r>
            <a:r>
              <a:rPr lang="en-GB" sz="2800" dirty="0"/>
              <a:t>interviewing and shared decision making provide practical and well-described methods to accomplish patient-</a:t>
            </a:r>
            <a:r>
              <a:rPr lang="en-GB" sz="2800" dirty="0" err="1"/>
              <a:t>centered</a:t>
            </a:r>
            <a:r>
              <a:rPr lang="en-GB" sz="2800" dirty="0"/>
              <a:t> care in the context of situations where medical evidence supports specific </a:t>
            </a:r>
            <a:r>
              <a:rPr lang="en-GB" sz="2800" dirty="0" smtClean="0"/>
              <a:t>behaviour </a:t>
            </a:r>
            <a:r>
              <a:rPr lang="en-GB" sz="2800" dirty="0"/>
              <a:t>changes and the most appropriate action is dependent on the patient’s </a:t>
            </a:r>
            <a:r>
              <a:rPr lang="en-GB" sz="2800" dirty="0" smtClean="0"/>
              <a:t>preferences”</a:t>
            </a:r>
          </a:p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r>
              <a:rPr lang="en-GB" sz="2800" dirty="0" err="1" smtClean="0"/>
              <a:t>Elwyn</a:t>
            </a:r>
            <a:r>
              <a:rPr lang="en-GB" sz="2800" dirty="0" smtClean="0"/>
              <a:t> et al., 2014</a:t>
            </a:r>
          </a:p>
          <a:p>
            <a:pPr marL="0" indent="0">
              <a:buNone/>
            </a:pPr>
            <a:r>
              <a:rPr lang="en-GB" sz="2800" dirty="0"/>
              <a:t> </a:t>
            </a:r>
            <a:r>
              <a:rPr lang="en-GB" sz="2800" dirty="0" smtClean="0"/>
              <a:t>  (seminar discussion article) </a:t>
            </a:r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247645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Motivational Interviewing V Shared Decision Making 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741987"/>
          </a:xfrm>
        </p:spPr>
        <p:txBody>
          <a:bodyPr>
            <a:normAutofit fontScale="92500" lnSpcReduction="20000"/>
          </a:bodyPr>
          <a:lstStyle/>
          <a:p>
            <a:r>
              <a:rPr lang="en-GB" sz="2800" dirty="0"/>
              <a:t>D</a:t>
            </a:r>
            <a:r>
              <a:rPr lang="en-GB" sz="2800" dirty="0" smtClean="0"/>
              <a:t>ifferent </a:t>
            </a:r>
            <a:r>
              <a:rPr lang="en-GB" sz="2800" dirty="0"/>
              <a:t>clinical situations require different approaches and </a:t>
            </a:r>
            <a:endParaRPr lang="en-GB" sz="2800" dirty="0" smtClean="0"/>
          </a:p>
          <a:p>
            <a:r>
              <a:rPr lang="en-GB" sz="2800" dirty="0" smtClean="0"/>
              <a:t>Clinicians need to be skilled </a:t>
            </a:r>
            <a:r>
              <a:rPr lang="en-GB" sz="2800" dirty="0"/>
              <a:t>enough to adapt and, where needed, integrate methods. </a:t>
            </a:r>
            <a:endParaRPr lang="en-GB" sz="2800" dirty="0" smtClean="0"/>
          </a:p>
          <a:p>
            <a:r>
              <a:rPr lang="en-GB" sz="2800" dirty="0" smtClean="0"/>
              <a:t>If faced with difficult </a:t>
            </a:r>
            <a:r>
              <a:rPr lang="en-GB" sz="2800" dirty="0"/>
              <a:t>treatment decisions, shared decision making alone </a:t>
            </a:r>
            <a:r>
              <a:rPr lang="en-GB" sz="2800" dirty="0" smtClean="0"/>
              <a:t>can be effective and appropriate</a:t>
            </a:r>
            <a:r>
              <a:rPr lang="en-GB" sz="2800" dirty="0"/>
              <a:t>. </a:t>
            </a:r>
            <a:endParaRPr lang="en-GB" sz="2800" dirty="0" smtClean="0"/>
          </a:p>
          <a:p>
            <a:r>
              <a:rPr lang="en-GB" sz="2800" dirty="0" smtClean="0"/>
              <a:t>Where </a:t>
            </a:r>
            <a:r>
              <a:rPr lang="en-GB" sz="2800" dirty="0"/>
              <a:t>clinicians perceive a need to change </a:t>
            </a:r>
            <a:r>
              <a:rPr lang="en-GB" sz="2800" dirty="0" smtClean="0"/>
              <a:t>behaviour </a:t>
            </a:r>
            <a:r>
              <a:rPr lang="en-GB" sz="2800" dirty="0"/>
              <a:t>to improve health outcomes, motivational interviewing </a:t>
            </a:r>
            <a:r>
              <a:rPr lang="en-GB" sz="2800" dirty="0" smtClean="0"/>
              <a:t> may be a useful approach 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(</a:t>
            </a:r>
            <a:r>
              <a:rPr lang="en-GB" sz="2800" dirty="0" err="1" smtClean="0"/>
              <a:t>Elwyn</a:t>
            </a:r>
            <a:r>
              <a:rPr lang="en-GB" sz="2800" dirty="0" smtClean="0"/>
              <a:t> et al., 2014)</a:t>
            </a:r>
          </a:p>
          <a:p>
            <a:pPr marL="0" indent="0">
              <a:buNone/>
            </a:pPr>
            <a:r>
              <a:rPr lang="en-GB" sz="2800" dirty="0"/>
              <a:t> </a:t>
            </a:r>
            <a:r>
              <a:rPr lang="en-GB" sz="2800" dirty="0" smtClean="0"/>
              <a:t>  </a:t>
            </a:r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3425068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2588"/>
            <a:ext cx="8229600" cy="1143000"/>
          </a:xfrm>
        </p:spPr>
        <p:txBody>
          <a:bodyPr/>
          <a:lstStyle/>
          <a:p>
            <a:r>
              <a:rPr lang="en-GB" dirty="0" smtClean="0"/>
              <a:t>Summary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052736"/>
            <a:ext cx="8229600" cy="5472608"/>
          </a:xfrm>
        </p:spPr>
        <p:txBody>
          <a:bodyPr>
            <a:normAutofit fontScale="92500"/>
          </a:bodyPr>
          <a:lstStyle/>
          <a:p>
            <a:r>
              <a:rPr lang="en-GB" sz="2800" dirty="0" smtClean="0"/>
              <a:t>Our understanding of communication styles can inform our understanding of effective patient-doctor relationships</a:t>
            </a:r>
          </a:p>
          <a:p>
            <a:endParaRPr lang="en-GB" sz="2800" dirty="0" smtClean="0"/>
          </a:p>
          <a:p>
            <a:r>
              <a:rPr lang="en-GB" sz="2800" dirty="0" smtClean="0"/>
              <a:t>The patient’s “agenda” is important in effective medical communication and MI techniques can tap into this</a:t>
            </a:r>
          </a:p>
          <a:p>
            <a:endParaRPr lang="en-GB" sz="2800" dirty="0" smtClean="0"/>
          </a:p>
          <a:p>
            <a:r>
              <a:rPr lang="en-GB" sz="2800" dirty="0" smtClean="0"/>
              <a:t>Clinicians needs to be skilled in recognising different emotional responses and responding appropriately </a:t>
            </a:r>
          </a:p>
          <a:p>
            <a:endParaRPr lang="en-GB" sz="2800" dirty="0" smtClean="0"/>
          </a:p>
          <a:p>
            <a:r>
              <a:rPr lang="en-GB" sz="2800" dirty="0" smtClean="0"/>
              <a:t>Shared decision-making approaches considered best approach but not without its challenges 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243427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Essential readings from core text for exam preparation 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564904"/>
            <a:ext cx="8229600" cy="4525963"/>
          </a:xfrm>
        </p:spPr>
        <p:txBody>
          <a:bodyPr/>
          <a:lstStyle/>
          <a:p>
            <a:r>
              <a:rPr lang="en-GB" dirty="0" smtClean="0"/>
              <a:t>Chapter 17 – Section 17.3 </a:t>
            </a:r>
          </a:p>
          <a:p>
            <a:endParaRPr lang="en-GB" dirty="0"/>
          </a:p>
          <a:p>
            <a:r>
              <a:rPr lang="en-GB" dirty="0" smtClean="0"/>
              <a:t>Chapter 18 – all of it!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02197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Next week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525963"/>
          </a:xfrm>
        </p:spPr>
        <p:txBody>
          <a:bodyPr/>
          <a:lstStyle/>
          <a:p>
            <a:r>
              <a:rPr lang="en-GB" dirty="0" smtClean="0"/>
              <a:t>Revision/review lecture</a:t>
            </a:r>
          </a:p>
          <a:p>
            <a:endParaRPr lang="en-GB" dirty="0"/>
          </a:p>
          <a:p>
            <a:r>
              <a:rPr lang="en-GB" dirty="0" smtClean="0"/>
              <a:t>Mock exam practice –bring your core text book and notes with you!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446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1046</Words>
  <Application>Microsoft Office PowerPoint</Application>
  <PresentationFormat>On-screen Show (4:3)</PresentationFormat>
  <Paragraphs>199</Paragraphs>
  <Slides>34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Lecture 8:  Communication &amp; Health </vt:lpstr>
      <vt:lpstr>How do we communicate?</vt:lpstr>
      <vt:lpstr>Recap: how do we communicate?</vt:lpstr>
      <vt:lpstr>Recap: how do we communicate?</vt:lpstr>
      <vt:lpstr>Why is communication important in the field of health and medicine?</vt:lpstr>
      <vt:lpstr>Doctor – Patient Communication </vt:lpstr>
      <vt:lpstr>Doctor-patient relationship </vt:lpstr>
      <vt:lpstr>Doctor-patient relationship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Characteristics of shared decision-making </vt:lpstr>
      <vt:lpstr>Challenges of shared decision-making </vt:lpstr>
      <vt:lpstr>PowerPoint Presentation</vt:lpstr>
      <vt:lpstr>PowerPoint Presentation</vt:lpstr>
      <vt:lpstr>PowerPoint Presentation</vt:lpstr>
      <vt:lpstr>Why use Decision Support Interventions?</vt:lpstr>
      <vt:lpstr>PowerPoint Presentation</vt:lpstr>
      <vt:lpstr>PowerPoint Presentation</vt:lpstr>
      <vt:lpstr>PowerPoint Presentation</vt:lpstr>
      <vt:lpstr>PowerPoint Presentation</vt:lpstr>
      <vt:lpstr>“Ask 3 Questions” Campaign</vt:lpstr>
      <vt:lpstr>PowerPoint Presentation</vt:lpstr>
      <vt:lpstr>   Understanding the SDM encounter and the use of SDM aids  </vt:lpstr>
      <vt:lpstr>Motivational Interviewing </vt:lpstr>
      <vt:lpstr>Motivational Interviewing demonstration </vt:lpstr>
      <vt:lpstr>Motivational Interviewing V Shared Decision Making </vt:lpstr>
      <vt:lpstr>Motivational Interviewing V Shared Decision Making </vt:lpstr>
      <vt:lpstr>Summary </vt:lpstr>
      <vt:lpstr>Essential readings from core text for exam preparation  </vt:lpstr>
      <vt:lpstr>Next week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Cez</dc:creator>
  <cp:lastModifiedBy>Cez</cp:lastModifiedBy>
  <cp:revision>36</cp:revision>
  <dcterms:created xsi:type="dcterms:W3CDTF">2016-04-18T16:21:23Z</dcterms:created>
  <dcterms:modified xsi:type="dcterms:W3CDTF">2017-11-28T14:09:02Z</dcterms:modified>
</cp:coreProperties>
</file>