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3.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713" r:id="rId5"/>
    <p:sldMasterId id="2147483741" r:id="rId6"/>
    <p:sldMasterId id="2147483727" r:id="rId7"/>
  </p:sldMasterIdLst>
  <p:notesMasterIdLst>
    <p:notesMasterId r:id="rId29"/>
  </p:notesMasterIdLst>
  <p:sldIdLst>
    <p:sldId id="263" r:id="rId8"/>
    <p:sldId id="361" r:id="rId9"/>
    <p:sldId id="360" r:id="rId10"/>
    <p:sldId id="343" r:id="rId11"/>
    <p:sldId id="345" r:id="rId12"/>
    <p:sldId id="346" r:id="rId13"/>
    <p:sldId id="362" r:id="rId14"/>
    <p:sldId id="347" r:id="rId15"/>
    <p:sldId id="348" r:id="rId16"/>
    <p:sldId id="349" r:id="rId17"/>
    <p:sldId id="350" r:id="rId18"/>
    <p:sldId id="351" r:id="rId19"/>
    <p:sldId id="352" r:id="rId20"/>
    <p:sldId id="353" r:id="rId21"/>
    <p:sldId id="356" r:id="rId22"/>
    <p:sldId id="357" r:id="rId23"/>
    <p:sldId id="365" r:id="rId24"/>
    <p:sldId id="354" r:id="rId25"/>
    <p:sldId id="355" r:id="rId26"/>
    <p:sldId id="363" r:id="rId27"/>
    <p:sldId id="364" r:id="rId28"/>
  </p:sldIdLst>
  <p:sldSz cx="9144000" cy="6858000" type="screen4x3"/>
  <p:notesSz cx="6810375" cy="99425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0066"/>
    <a:srgbClr val="DB1D52"/>
    <a:srgbClr val="520D5D"/>
    <a:srgbClr val="58595B"/>
    <a:srgbClr val="DBD3E5"/>
    <a:srgbClr val="B8BABC"/>
    <a:srgbClr val="DADBDC"/>
    <a:srgbClr val="97999C"/>
    <a:srgbClr val="A991BC"/>
    <a:srgbClr val="8B6AA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79455" autoAdjust="0"/>
  </p:normalViewPr>
  <p:slideViewPr>
    <p:cSldViewPr snapToGrid="0">
      <p:cViewPr varScale="1">
        <p:scale>
          <a:sx n="69" d="100"/>
          <a:sy n="69" d="100"/>
        </p:scale>
        <p:origin x="1747" y="86"/>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8"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Rees" userId="7625dfb349b2cb22" providerId="LiveId" clId="{9262750C-F01F-409E-AB5F-0880814B223D}"/>
    <pc:docChg chg="undo custSel addSld delSld modSld">
      <pc:chgData name="Deborah Rees" userId="7625dfb349b2cb22" providerId="LiveId" clId="{9262750C-F01F-409E-AB5F-0880814B223D}" dt="2020-11-24T14:40:58.965" v="1858" actId="20577"/>
      <pc:docMkLst>
        <pc:docMk/>
      </pc:docMkLst>
      <pc:sldChg chg="modNotesTx">
        <pc:chgData name="Deborah Rees" userId="7625dfb349b2cb22" providerId="LiveId" clId="{9262750C-F01F-409E-AB5F-0880814B223D}" dt="2020-11-23T13:05:03.007" v="4" actId="207"/>
        <pc:sldMkLst>
          <pc:docMk/>
          <pc:sldMk cId="2896909641" sldId="345"/>
        </pc:sldMkLst>
      </pc:sldChg>
      <pc:sldChg chg="modNotesTx">
        <pc:chgData name="Deborah Rees" userId="7625dfb349b2cb22" providerId="LiveId" clId="{9262750C-F01F-409E-AB5F-0880814B223D}" dt="2020-11-23T13:40:21.184" v="5"/>
        <pc:sldMkLst>
          <pc:docMk/>
          <pc:sldMk cId="4254689690" sldId="346"/>
        </pc:sldMkLst>
      </pc:sldChg>
      <pc:sldChg chg="modNotesTx">
        <pc:chgData name="Deborah Rees" userId="7625dfb349b2cb22" providerId="LiveId" clId="{9262750C-F01F-409E-AB5F-0880814B223D}" dt="2020-11-23T13:42:34.432" v="283" actId="20577"/>
        <pc:sldMkLst>
          <pc:docMk/>
          <pc:sldMk cId="3136790777" sldId="347"/>
        </pc:sldMkLst>
      </pc:sldChg>
      <pc:sldChg chg="modNotesTx">
        <pc:chgData name="Deborah Rees" userId="7625dfb349b2cb22" providerId="LiveId" clId="{9262750C-F01F-409E-AB5F-0880814B223D}" dt="2020-11-24T14:40:14.301" v="1759" actId="20577"/>
        <pc:sldMkLst>
          <pc:docMk/>
          <pc:sldMk cId="3133907218" sldId="348"/>
        </pc:sldMkLst>
      </pc:sldChg>
      <pc:sldChg chg="modNotesTx">
        <pc:chgData name="Deborah Rees" userId="7625dfb349b2cb22" providerId="LiveId" clId="{9262750C-F01F-409E-AB5F-0880814B223D}" dt="2020-11-23T13:46:15.087" v="1131" actId="5793"/>
        <pc:sldMkLst>
          <pc:docMk/>
          <pc:sldMk cId="4167647791" sldId="349"/>
        </pc:sldMkLst>
      </pc:sldChg>
      <pc:sldChg chg="modNotesTx">
        <pc:chgData name="Deborah Rees" userId="7625dfb349b2cb22" providerId="LiveId" clId="{9262750C-F01F-409E-AB5F-0880814B223D}" dt="2020-11-24T14:38:11.858" v="1269" actId="313"/>
        <pc:sldMkLst>
          <pc:docMk/>
          <pc:sldMk cId="902939821" sldId="362"/>
        </pc:sldMkLst>
      </pc:sldChg>
      <pc:sldChg chg="modNotesTx">
        <pc:chgData name="Deborah Rees" userId="7625dfb349b2cb22" providerId="LiveId" clId="{9262750C-F01F-409E-AB5F-0880814B223D}" dt="2020-11-24T14:40:58.965" v="1858" actId="20577"/>
        <pc:sldMkLst>
          <pc:docMk/>
          <pc:sldMk cId="245135476" sldId="365"/>
        </pc:sldMkLst>
      </pc:sldChg>
      <pc:sldChg chg="new del">
        <pc:chgData name="Deborah Rees" userId="7625dfb349b2cb22" providerId="LiveId" clId="{9262750C-F01F-409E-AB5F-0880814B223D}" dt="2020-11-23T13:59:55.289" v="1133" actId="680"/>
        <pc:sldMkLst>
          <pc:docMk/>
          <pc:sldMk cId="595896863" sldId="36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F25615-1C09-4D7F-8B1B-8AAFC9930CE0}" type="doc">
      <dgm:prSet loTypeId="urn:microsoft.com/office/officeart/2005/8/layout/venn1" loCatId="relationship" qsTypeId="urn:microsoft.com/office/officeart/2005/8/quickstyle/simple1" qsCatId="simple" csTypeId="urn:microsoft.com/office/officeart/2005/8/colors/accent1_2" csCatId="accent1" phldr="1"/>
      <dgm:spPr/>
    </dgm:pt>
    <dgm:pt modelId="{3010D7BB-8D89-4194-A40C-21A1AD70D7D2}">
      <dgm:prSet phldrT="[Text]"/>
      <dgm:spPr/>
      <dgm:t>
        <a:bodyPr/>
        <a:lstStyle/>
        <a:p>
          <a:r>
            <a:rPr lang="en-GB" dirty="0"/>
            <a:t>Causes</a:t>
          </a:r>
        </a:p>
      </dgm:t>
    </dgm:pt>
    <dgm:pt modelId="{24F8A32F-A48C-4C14-920B-03DE84B65735}" type="parTrans" cxnId="{17490A01-7109-4F86-865D-7943A6E59EF0}">
      <dgm:prSet/>
      <dgm:spPr/>
      <dgm:t>
        <a:bodyPr/>
        <a:lstStyle/>
        <a:p>
          <a:endParaRPr lang="en-GB"/>
        </a:p>
      </dgm:t>
    </dgm:pt>
    <dgm:pt modelId="{7070254E-8C3D-45AF-8762-347F1EDB173E}" type="sibTrans" cxnId="{17490A01-7109-4F86-865D-7943A6E59EF0}">
      <dgm:prSet/>
      <dgm:spPr/>
      <dgm:t>
        <a:bodyPr/>
        <a:lstStyle/>
        <a:p>
          <a:endParaRPr lang="en-GB"/>
        </a:p>
      </dgm:t>
    </dgm:pt>
    <dgm:pt modelId="{F9AF45C3-D397-47AF-ADCB-E7CE87ED659A}">
      <dgm:prSet phldrT="[Text]"/>
      <dgm:spPr/>
      <dgm:t>
        <a:bodyPr/>
        <a:lstStyle/>
        <a:p>
          <a:r>
            <a:rPr lang="en-GB" dirty="0"/>
            <a:t>Solutions</a:t>
          </a:r>
        </a:p>
      </dgm:t>
    </dgm:pt>
    <dgm:pt modelId="{29C9370B-D1B4-4EBE-BBA7-8BF3646FAB99}" type="parTrans" cxnId="{E9B3E1A9-65A4-43DB-9580-246DD126439E}">
      <dgm:prSet/>
      <dgm:spPr/>
      <dgm:t>
        <a:bodyPr/>
        <a:lstStyle/>
        <a:p>
          <a:endParaRPr lang="en-GB"/>
        </a:p>
      </dgm:t>
    </dgm:pt>
    <dgm:pt modelId="{C6E13A67-C516-4036-BB7D-D171EC2C58D1}" type="sibTrans" cxnId="{E9B3E1A9-65A4-43DB-9580-246DD126439E}">
      <dgm:prSet/>
      <dgm:spPr/>
      <dgm:t>
        <a:bodyPr/>
        <a:lstStyle/>
        <a:p>
          <a:endParaRPr lang="en-GB"/>
        </a:p>
      </dgm:t>
    </dgm:pt>
    <dgm:pt modelId="{33615F7B-1018-4D2F-AC38-5E2C1E52861C}">
      <dgm:prSet phldrT="[Text]"/>
      <dgm:spPr/>
      <dgm:t>
        <a:bodyPr/>
        <a:lstStyle/>
        <a:p>
          <a:r>
            <a:rPr lang="en-GB" dirty="0"/>
            <a:t>Consequences</a:t>
          </a:r>
        </a:p>
      </dgm:t>
    </dgm:pt>
    <dgm:pt modelId="{CDA36F28-7950-4256-8AAA-A2E7FE2DE88D}" type="parTrans" cxnId="{1A5DA202-6A86-46F6-90CE-F919EB104A57}">
      <dgm:prSet/>
      <dgm:spPr/>
      <dgm:t>
        <a:bodyPr/>
        <a:lstStyle/>
        <a:p>
          <a:endParaRPr lang="en-GB"/>
        </a:p>
      </dgm:t>
    </dgm:pt>
    <dgm:pt modelId="{DBA40FE2-64A8-4CE4-83A6-F78BF78DC46A}" type="sibTrans" cxnId="{1A5DA202-6A86-46F6-90CE-F919EB104A57}">
      <dgm:prSet/>
      <dgm:spPr/>
      <dgm:t>
        <a:bodyPr/>
        <a:lstStyle/>
        <a:p>
          <a:endParaRPr lang="en-GB"/>
        </a:p>
      </dgm:t>
    </dgm:pt>
    <dgm:pt modelId="{B3BDCC59-2360-4907-9C3D-3AD97FEB8218}" type="pres">
      <dgm:prSet presAssocID="{D3F25615-1C09-4D7F-8B1B-8AAFC9930CE0}" presName="compositeShape" presStyleCnt="0">
        <dgm:presLayoutVars>
          <dgm:chMax val="7"/>
          <dgm:dir/>
          <dgm:resizeHandles val="exact"/>
        </dgm:presLayoutVars>
      </dgm:prSet>
      <dgm:spPr/>
    </dgm:pt>
    <dgm:pt modelId="{AD414F17-9904-48F1-BD7E-27FB4720AA94}" type="pres">
      <dgm:prSet presAssocID="{3010D7BB-8D89-4194-A40C-21A1AD70D7D2}" presName="circ1" presStyleLbl="vennNode1" presStyleIdx="0" presStyleCnt="3"/>
      <dgm:spPr/>
    </dgm:pt>
    <dgm:pt modelId="{6925C57E-4A3D-4797-9C73-11A8ADB18588}" type="pres">
      <dgm:prSet presAssocID="{3010D7BB-8D89-4194-A40C-21A1AD70D7D2}" presName="circ1Tx" presStyleLbl="revTx" presStyleIdx="0" presStyleCnt="0">
        <dgm:presLayoutVars>
          <dgm:chMax val="0"/>
          <dgm:chPref val="0"/>
          <dgm:bulletEnabled val="1"/>
        </dgm:presLayoutVars>
      </dgm:prSet>
      <dgm:spPr/>
    </dgm:pt>
    <dgm:pt modelId="{59C0B6E9-CBD6-4F61-B9ED-C145689FC3EB}" type="pres">
      <dgm:prSet presAssocID="{F9AF45C3-D397-47AF-ADCB-E7CE87ED659A}" presName="circ2" presStyleLbl="vennNode1" presStyleIdx="1" presStyleCnt="3"/>
      <dgm:spPr/>
    </dgm:pt>
    <dgm:pt modelId="{014CD75A-AF7A-4009-B18C-52CCD130071C}" type="pres">
      <dgm:prSet presAssocID="{F9AF45C3-D397-47AF-ADCB-E7CE87ED659A}" presName="circ2Tx" presStyleLbl="revTx" presStyleIdx="0" presStyleCnt="0">
        <dgm:presLayoutVars>
          <dgm:chMax val="0"/>
          <dgm:chPref val="0"/>
          <dgm:bulletEnabled val="1"/>
        </dgm:presLayoutVars>
      </dgm:prSet>
      <dgm:spPr/>
    </dgm:pt>
    <dgm:pt modelId="{F1161078-A53A-4C17-AD36-9C0E613D6DDF}" type="pres">
      <dgm:prSet presAssocID="{33615F7B-1018-4D2F-AC38-5E2C1E52861C}" presName="circ3" presStyleLbl="vennNode1" presStyleIdx="2" presStyleCnt="3"/>
      <dgm:spPr/>
    </dgm:pt>
    <dgm:pt modelId="{14184B9D-22FF-452C-90E6-A32F2D4AA1F9}" type="pres">
      <dgm:prSet presAssocID="{33615F7B-1018-4D2F-AC38-5E2C1E52861C}" presName="circ3Tx" presStyleLbl="revTx" presStyleIdx="0" presStyleCnt="0">
        <dgm:presLayoutVars>
          <dgm:chMax val="0"/>
          <dgm:chPref val="0"/>
          <dgm:bulletEnabled val="1"/>
        </dgm:presLayoutVars>
      </dgm:prSet>
      <dgm:spPr/>
    </dgm:pt>
  </dgm:ptLst>
  <dgm:cxnLst>
    <dgm:cxn modelId="{17490A01-7109-4F86-865D-7943A6E59EF0}" srcId="{D3F25615-1C09-4D7F-8B1B-8AAFC9930CE0}" destId="{3010D7BB-8D89-4194-A40C-21A1AD70D7D2}" srcOrd="0" destOrd="0" parTransId="{24F8A32F-A48C-4C14-920B-03DE84B65735}" sibTransId="{7070254E-8C3D-45AF-8762-347F1EDB173E}"/>
    <dgm:cxn modelId="{1A5DA202-6A86-46F6-90CE-F919EB104A57}" srcId="{D3F25615-1C09-4D7F-8B1B-8AAFC9930CE0}" destId="{33615F7B-1018-4D2F-AC38-5E2C1E52861C}" srcOrd="2" destOrd="0" parTransId="{CDA36F28-7950-4256-8AAA-A2E7FE2DE88D}" sibTransId="{DBA40FE2-64A8-4CE4-83A6-F78BF78DC46A}"/>
    <dgm:cxn modelId="{F74C6012-CB82-4C5F-A3C6-E52A1F936638}" type="presOf" srcId="{F9AF45C3-D397-47AF-ADCB-E7CE87ED659A}" destId="{014CD75A-AF7A-4009-B18C-52CCD130071C}" srcOrd="1" destOrd="0" presId="urn:microsoft.com/office/officeart/2005/8/layout/venn1"/>
    <dgm:cxn modelId="{6A9E614C-1426-49DC-90CB-2C9513F3BA5C}" type="presOf" srcId="{3010D7BB-8D89-4194-A40C-21A1AD70D7D2}" destId="{6925C57E-4A3D-4797-9C73-11A8ADB18588}" srcOrd="1" destOrd="0" presId="urn:microsoft.com/office/officeart/2005/8/layout/venn1"/>
    <dgm:cxn modelId="{CA25BC54-B9E1-40A7-86DA-7FD2D5AB4483}" type="presOf" srcId="{33615F7B-1018-4D2F-AC38-5E2C1E52861C}" destId="{14184B9D-22FF-452C-90E6-A32F2D4AA1F9}" srcOrd="1" destOrd="0" presId="urn:microsoft.com/office/officeart/2005/8/layout/venn1"/>
    <dgm:cxn modelId="{F4515A7F-1025-46F0-BB7D-431A27CC2378}" type="presOf" srcId="{F9AF45C3-D397-47AF-ADCB-E7CE87ED659A}" destId="{59C0B6E9-CBD6-4F61-B9ED-C145689FC3EB}" srcOrd="0" destOrd="0" presId="urn:microsoft.com/office/officeart/2005/8/layout/venn1"/>
    <dgm:cxn modelId="{E9B3E1A9-65A4-43DB-9580-246DD126439E}" srcId="{D3F25615-1C09-4D7F-8B1B-8AAFC9930CE0}" destId="{F9AF45C3-D397-47AF-ADCB-E7CE87ED659A}" srcOrd="1" destOrd="0" parTransId="{29C9370B-D1B4-4EBE-BBA7-8BF3646FAB99}" sibTransId="{C6E13A67-C516-4036-BB7D-D171EC2C58D1}"/>
    <dgm:cxn modelId="{713901C0-DA04-432F-B2A3-90A5892729F7}" type="presOf" srcId="{3010D7BB-8D89-4194-A40C-21A1AD70D7D2}" destId="{AD414F17-9904-48F1-BD7E-27FB4720AA94}" srcOrd="0" destOrd="0" presId="urn:microsoft.com/office/officeart/2005/8/layout/venn1"/>
    <dgm:cxn modelId="{88C1C9CE-844A-446F-A64D-3812C9667759}" type="presOf" srcId="{33615F7B-1018-4D2F-AC38-5E2C1E52861C}" destId="{F1161078-A53A-4C17-AD36-9C0E613D6DDF}" srcOrd="0" destOrd="0" presId="urn:microsoft.com/office/officeart/2005/8/layout/venn1"/>
    <dgm:cxn modelId="{DB1CFEF6-091B-46D6-BDD5-13A9623BE0FD}" type="presOf" srcId="{D3F25615-1C09-4D7F-8B1B-8AAFC9930CE0}" destId="{B3BDCC59-2360-4907-9C3D-3AD97FEB8218}" srcOrd="0" destOrd="0" presId="urn:microsoft.com/office/officeart/2005/8/layout/venn1"/>
    <dgm:cxn modelId="{55EB6723-ED6B-4666-A946-E79ED234CA17}" type="presParOf" srcId="{B3BDCC59-2360-4907-9C3D-3AD97FEB8218}" destId="{AD414F17-9904-48F1-BD7E-27FB4720AA94}" srcOrd="0" destOrd="0" presId="urn:microsoft.com/office/officeart/2005/8/layout/venn1"/>
    <dgm:cxn modelId="{446A1A21-035F-4954-9F64-037A0CDDB189}" type="presParOf" srcId="{B3BDCC59-2360-4907-9C3D-3AD97FEB8218}" destId="{6925C57E-4A3D-4797-9C73-11A8ADB18588}" srcOrd="1" destOrd="0" presId="urn:microsoft.com/office/officeart/2005/8/layout/venn1"/>
    <dgm:cxn modelId="{AB405B95-28B0-42ED-9BB4-13C0AFB2C7CB}" type="presParOf" srcId="{B3BDCC59-2360-4907-9C3D-3AD97FEB8218}" destId="{59C0B6E9-CBD6-4F61-B9ED-C145689FC3EB}" srcOrd="2" destOrd="0" presId="urn:microsoft.com/office/officeart/2005/8/layout/venn1"/>
    <dgm:cxn modelId="{B535FF18-B93B-4DF2-8E2C-AE4274B20EFC}" type="presParOf" srcId="{B3BDCC59-2360-4907-9C3D-3AD97FEB8218}" destId="{014CD75A-AF7A-4009-B18C-52CCD130071C}" srcOrd="3" destOrd="0" presId="urn:microsoft.com/office/officeart/2005/8/layout/venn1"/>
    <dgm:cxn modelId="{D321CBA9-6005-4599-9A51-9F027A534F2D}" type="presParOf" srcId="{B3BDCC59-2360-4907-9C3D-3AD97FEB8218}" destId="{F1161078-A53A-4C17-AD36-9C0E613D6DDF}" srcOrd="4" destOrd="0" presId="urn:microsoft.com/office/officeart/2005/8/layout/venn1"/>
    <dgm:cxn modelId="{FCF23053-450C-4CDF-ABB5-6601FD008151}" type="presParOf" srcId="{B3BDCC59-2360-4907-9C3D-3AD97FEB8218}" destId="{14184B9D-22FF-452C-90E6-A32F2D4AA1F9}"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14F17-9904-48F1-BD7E-27FB4720AA94}">
      <dsp:nvSpPr>
        <dsp:cNvPr id="0" name=""/>
        <dsp:cNvSpPr/>
      </dsp:nvSpPr>
      <dsp:spPr>
        <a:xfrm>
          <a:off x="2473642" y="61237"/>
          <a:ext cx="2939415" cy="29394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t>Causes</a:t>
          </a:r>
        </a:p>
      </dsp:txBody>
      <dsp:txXfrm>
        <a:off x="2865564" y="575635"/>
        <a:ext cx="2155571" cy="1322736"/>
      </dsp:txXfrm>
    </dsp:sp>
    <dsp:sp modelId="{59C0B6E9-CBD6-4F61-B9ED-C145689FC3EB}">
      <dsp:nvSpPr>
        <dsp:cNvPr id="0" name=""/>
        <dsp:cNvSpPr/>
      </dsp:nvSpPr>
      <dsp:spPr>
        <a:xfrm>
          <a:off x="3534281" y="1898372"/>
          <a:ext cx="2939415" cy="29394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t>Solutions</a:t>
          </a:r>
        </a:p>
      </dsp:txBody>
      <dsp:txXfrm>
        <a:off x="4433252" y="2657721"/>
        <a:ext cx="1763649" cy="1616678"/>
      </dsp:txXfrm>
    </dsp:sp>
    <dsp:sp modelId="{F1161078-A53A-4C17-AD36-9C0E613D6DDF}">
      <dsp:nvSpPr>
        <dsp:cNvPr id="0" name=""/>
        <dsp:cNvSpPr/>
      </dsp:nvSpPr>
      <dsp:spPr>
        <a:xfrm>
          <a:off x="1413003" y="1898372"/>
          <a:ext cx="2939415" cy="293941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r>
            <a:rPr lang="en-GB" sz="2300" kern="1200" dirty="0"/>
            <a:t>Consequences</a:t>
          </a:r>
        </a:p>
      </dsp:txBody>
      <dsp:txXfrm>
        <a:off x="1689798" y="2657721"/>
        <a:ext cx="1763649" cy="1616678"/>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1163"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7625" y="0"/>
            <a:ext cx="2951163" cy="496888"/>
          </a:xfrm>
          <a:prstGeom prst="rect">
            <a:avLst/>
          </a:prstGeom>
        </p:spPr>
        <p:txBody>
          <a:bodyPr vert="horz" lIns="91440" tIns="45720" rIns="91440" bIns="45720" rtlCol="0"/>
          <a:lstStyle>
            <a:lvl1pPr algn="r">
              <a:defRPr sz="1200"/>
            </a:lvl1pPr>
          </a:lstStyle>
          <a:p>
            <a:fld id="{7E370449-BA03-46E9-A50A-24E73E92BF52}" type="datetimeFigureOut">
              <a:rPr lang="en-GB" smtClean="0"/>
              <a:t>24/11/2020</a:t>
            </a:fld>
            <a:endParaRPr lang="en-GB"/>
          </a:p>
        </p:txBody>
      </p:sp>
      <p:sp>
        <p:nvSpPr>
          <p:cNvPr id="4" name="Slide Image Placeholder 3"/>
          <p:cNvSpPr>
            <a:spLocks noGrp="1" noRot="1" noChangeAspect="1"/>
          </p:cNvSpPr>
          <p:nvPr>
            <p:ph type="sldImg" idx="2"/>
          </p:nvPr>
        </p:nvSpPr>
        <p:spPr>
          <a:xfrm>
            <a:off x="920750"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038" y="4722813"/>
            <a:ext cx="5448300" cy="447357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4038"/>
            <a:ext cx="2951163" cy="4968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7625" y="9444038"/>
            <a:ext cx="2951163" cy="496887"/>
          </a:xfrm>
          <a:prstGeom prst="rect">
            <a:avLst/>
          </a:prstGeom>
        </p:spPr>
        <p:txBody>
          <a:bodyPr vert="horz" lIns="91440" tIns="45720" rIns="91440" bIns="45720" rtlCol="0" anchor="b"/>
          <a:lstStyle>
            <a:lvl1pPr algn="r">
              <a:defRPr sz="1200"/>
            </a:lvl1pPr>
          </a:lstStyle>
          <a:p>
            <a:fld id="{F4B9E6EF-8E04-43AF-B087-9D16E2B8925E}" type="slidenum">
              <a:rPr lang="en-GB" smtClean="0"/>
              <a:t>‹#›</a:t>
            </a:fld>
            <a:endParaRPr lang="en-GB"/>
          </a:p>
        </p:txBody>
      </p:sp>
    </p:spTree>
    <p:extLst>
      <p:ext uri="{BB962C8B-B14F-4D97-AF65-F5344CB8AC3E}">
        <p14:creationId xmlns:p14="http://schemas.microsoft.com/office/powerpoint/2010/main" val="4084728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a:t>
            </a:fld>
            <a:endParaRPr lang="en-GB"/>
          </a:p>
        </p:txBody>
      </p:sp>
    </p:spTree>
    <p:extLst>
      <p:ext uri="{BB962C8B-B14F-4D97-AF65-F5344CB8AC3E}">
        <p14:creationId xmlns:p14="http://schemas.microsoft.com/office/powerpoint/2010/main" val="2810138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a:t>
            </a:fld>
            <a:endParaRPr lang="en-GB"/>
          </a:p>
        </p:txBody>
      </p:sp>
    </p:spTree>
    <p:extLst>
      <p:ext uri="{BB962C8B-B14F-4D97-AF65-F5344CB8AC3E}">
        <p14:creationId xmlns:p14="http://schemas.microsoft.com/office/powerpoint/2010/main" val="2150189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3</a:t>
            </a:fld>
            <a:endParaRPr lang="en-GB"/>
          </a:p>
        </p:txBody>
      </p:sp>
    </p:spTree>
    <p:extLst>
      <p:ext uri="{BB962C8B-B14F-4D97-AF65-F5344CB8AC3E}">
        <p14:creationId xmlns:p14="http://schemas.microsoft.com/office/powerpoint/2010/main" val="21720562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4</a:t>
            </a:fld>
            <a:endParaRPr lang="en-GB"/>
          </a:p>
        </p:txBody>
      </p:sp>
    </p:spTree>
    <p:extLst>
      <p:ext uri="{BB962C8B-B14F-4D97-AF65-F5344CB8AC3E}">
        <p14:creationId xmlns:p14="http://schemas.microsoft.com/office/powerpoint/2010/main" val="3385508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B0F0"/>
                </a:solidFill>
                <a:effectLst/>
                <a:latin typeface="inherit"/>
              </a:rPr>
              <a:t>https://www.wfw.com/articles/mediation-matters/</a:t>
            </a:r>
          </a:p>
          <a:p>
            <a:pPr algn="l" fontAlgn="base"/>
            <a:r>
              <a:rPr lang="en-GB" b="0" i="0" dirty="0">
                <a:solidFill>
                  <a:srgbClr val="3F4444"/>
                </a:solidFill>
                <a:effectLst/>
                <a:latin typeface="inherit"/>
              </a:rPr>
              <a:t>Recent years have seen the phenomenal growth of mediation as an alternative to more traditional forms of commercial dispute resolution such as litigation and arbitration. In 2018 the Centre for Effective Dispute Resolution (CEDR) found that this consensual, flexible process, by which a neutral third party tries to assist parties to reach a resolution of their dispute, was used in 12,000 civil and commercial cases in the UK, a startling 20% increase on 2016. Moreover, CEDR’s report demonstrated the success of mediation as a dispute resolution process, with an aggregate case settlement rate of 89%.</a:t>
            </a:r>
          </a:p>
          <a:p>
            <a:pPr algn="l" fontAlgn="base"/>
            <a:r>
              <a:rPr lang="en-GB" b="0" i="0" dirty="0">
                <a:solidFill>
                  <a:srgbClr val="FFFFFF"/>
                </a:solidFill>
                <a:effectLst/>
                <a:latin typeface="Futura W01"/>
              </a:rPr>
              <a:t>"...the English courts have embraced mediation and other forms of alternative dispute resolution (ADR), recognising the benefits of offering a broader range of options to parties and the value of a process which places control firmly in those parties’ hands."</a:t>
            </a:r>
          </a:p>
          <a:p>
            <a:pPr algn="l" fontAlgn="base"/>
            <a:r>
              <a:rPr lang="en-GB" b="0" i="0" dirty="0">
                <a:solidFill>
                  <a:srgbClr val="3F4444"/>
                </a:solidFill>
                <a:effectLst/>
                <a:latin typeface="inherit"/>
              </a:rPr>
              <a:t>Rather than running scared of the competition, the English courts have embraced mediation and other forms of alternative dispute resolution (ADR), recognising the benefits of offering a broader range of options to parties and the value of a process which places control firmly in those parties’ hands. A number of recent cases have emphasised this support, both in terms of imposing costs sanctions on parties who have unreasonably refused to mediate, and in the care the courts have taken in relation to arguments concerning the use of confidential information deriving from mediations.</a:t>
            </a:r>
          </a:p>
          <a:p>
            <a:pPr algn="l" fontAlgn="base"/>
            <a:r>
              <a:rPr lang="en-GB" b="1" i="0" cap="all" dirty="0">
                <a:solidFill>
                  <a:srgbClr val="3F4444"/>
                </a:solidFill>
                <a:effectLst/>
                <a:latin typeface="inherit"/>
              </a:rPr>
              <a:t>COSTS CONSEQUENCES OF A REFUSAL TO MEDIATE</a:t>
            </a:r>
            <a:endParaRPr lang="en-GB" b="1" i="0" cap="all" dirty="0">
              <a:solidFill>
                <a:srgbClr val="3F4444"/>
              </a:solidFill>
              <a:effectLst/>
              <a:latin typeface="Futura W01"/>
            </a:endParaRPr>
          </a:p>
          <a:p>
            <a:pPr algn="l" fontAlgn="base"/>
            <a:r>
              <a:rPr lang="en-GB" b="0" i="0" dirty="0">
                <a:solidFill>
                  <a:srgbClr val="3F4444"/>
                </a:solidFill>
                <a:effectLst/>
                <a:latin typeface="inherit"/>
              </a:rPr>
              <a:t>Since the decision in </a:t>
            </a:r>
            <a:r>
              <a:rPr lang="en-GB" b="0" i="1" dirty="0">
                <a:solidFill>
                  <a:srgbClr val="3F4444"/>
                </a:solidFill>
                <a:effectLst/>
                <a:latin typeface="inherit"/>
              </a:rPr>
              <a:t>Halsey v Milton Keynes General NHS Trust</a:t>
            </a:r>
            <a:r>
              <a:rPr lang="en-GB" b="0" i="0" dirty="0">
                <a:solidFill>
                  <a:srgbClr val="3F4444"/>
                </a:solidFill>
                <a:effectLst/>
                <a:latin typeface="inherit"/>
              </a:rPr>
              <a:t>¹</a:t>
            </a:r>
            <a:r>
              <a:rPr lang="en-GB" b="0" i="1" dirty="0">
                <a:solidFill>
                  <a:srgbClr val="3F4444"/>
                </a:solidFill>
                <a:effectLst/>
                <a:latin typeface="inherit"/>
              </a:rPr>
              <a:t>,</a:t>
            </a:r>
            <a:r>
              <a:rPr lang="en-GB" b="0" i="0" dirty="0">
                <a:solidFill>
                  <a:srgbClr val="3F4444"/>
                </a:solidFill>
                <a:effectLst/>
                <a:latin typeface="inherit"/>
              </a:rPr>
              <a:t> the English courts have emphasised that, while they may not force parties to go to mediation, an unreasonable refusal to mediate can lead to significant costs consequences, even if a party has succeeded in their claim. If anything, two recent cases demonstrate that this attitude has only strengthened.</a:t>
            </a:r>
          </a:p>
          <a:p>
            <a:pPr algn="l" fontAlgn="base"/>
            <a:r>
              <a:rPr lang="en-GB" b="0" i="0" dirty="0">
                <a:solidFill>
                  <a:srgbClr val="3F4444"/>
                </a:solidFill>
                <a:effectLst/>
                <a:latin typeface="inherit"/>
              </a:rPr>
              <a:t>In </a:t>
            </a:r>
            <a:r>
              <a:rPr lang="en-GB" b="0" i="1" dirty="0">
                <a:solidFill>
                  <a:srgbClr val="3F4444"/>
                </a:solidFill>
                <a:effectLst/>
                <a:latin typeface="inherit"/>
              </a:rPr>
              <a:t>Wales (t/a Selective Investment Services) v CBRE Managed Services Ltd &amp; Anr</a:t>
            </a:r>
            <a:r>
              <a:rPr lang="en-GB" b="0" i="0" dirty="0">
                <a:solidFill>
                  <a:srgbClr val="3F4444"/>
                </a:solidFill>
                <a:effectLst/>
                <a:latin typeface="inherit"/>
              </a:rPr>
              <a:t>² a claim was brought by an individual against two defendants. The letters of claim were sent in 2015 and 2016 and indicated a willingness to refer the dispute to mediation but, although the second defendant was prepared to mediate, the first defendant was not, contending that mediation was premature pending the conclusion of pleadings, and subsequently that there was insufficient time to prepare for a mediation given the directions to trial. Although the claim failed</a:t>
            </a:r>
            <a:r>
              <a:rPr lang="en-GB" b="0" i="1" dirty="0">
                <a:solidFill>
                  <a:srgbClr val="3F4444"/>
                </a:solidFill>
                <a:effectLst/>
                <a:latin typeface="inherit"/>
              </a:rPr>
              <a:t>,</a:t>
            </a:r>
            <a:r>
              <a:rPr lang="en-GB" b="0" i="0" dirty="0">
                <a:solidFill>
                  <a:srgbClr val="3F4444"/>
                </a:solidFill>
                <a:effectLst/>
                <a:latin typeface="inherit"/>
              </a:rPr>
              <a:t> the High Court considered that the refusal to mediate was unreasonable and disallowed 50% of the first defendant’s costs up to February 2019, when it had made an offer to settle, and 20% of its costs from June 2019, following its subsequent refusal to engage in mediation prior to trial. The judge noted that, had the first defendant agreed to mediate, it was likely that an erroneous allegation by the second defendant, which arguably encouraged the claimant in his claim, would have been corrected. There was nothing in the nature of the dispute that rendered it unsuitable for mediation, and indeed in view of the nature and longevity of the historic relationship between the parties, a mediation would have provided them with an opportunity to address wider considerations not justiciable by the courts.</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5</a:t>
            </a:fld>
            <a:endParaRPr lang="en-GB"/>
          </a:p>
        </p:txBody>
      </p:sp>
    </p:spTree>
    <p:extLst>
      <p:ext uri="{BB962C8B-B14F-4D97-AF65-F5344CB8AC3E}">
        <p14:creationId xmlns:p14="http://schemas.microsoft.com/office/powerpoint/2010/main" val="751865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Consider this: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what way has the global pandemic made conflicts in the workplace more challenging?</a:t>
            </a:r>
          </a:p>
          <a:p>
            <a:endParaRPr lang="en-GB" dirty="0"/>
          </a:p>
        </p:txBody>
      </p:sp>
      <p:sp>
        <p:nvSpPr>
          <p:cNvPr id="4" name="Slide Number Placeholder 3"/>
          <p:cNvSpPr>
            <a:spLocks noGrp="1"/>
          </p:cNvSpPr>
          <p:nvPr>
            <p:ph type="sldNum" sz="quarter" idx="5"/>
          </p:nvPr>
        </p:nvSpPr>
        <p:spPr/>
        <p:txBody>
          <a:bodyPr/>
          <a:lstStyle/>
          <a:p>
            <a:fld id="{F4B9E6EF-8E04-43AF-B087-9D16E2B8925E}" type="slidenum">
              <a:rPr lang="en-GB" smtClean="0"/>
              <a:t>6</a:t>
            </a:fld>
            <a:endParaRPr lang="en-GB"/>
          </a:p>
        </p:txBody>
      </p:sp>
    </p:spTree>
    <p:extLst>
      <p:ext uri="{BB962C8B-B14F-4D97-AF65-F5344CB8AC3E}">
        <p14:creationId xmlns:p14="http://schemas.microsoft.com/office/powerpoint/2010/main" val="33139279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a past conflict situation where you perhaps had a rigid authority mindset and approached it with a win-lose  mentality?  On reflection was there anything you think you should have been more open-minded about?</a:t>
            </a:r>
          </a:p>
        </p:txBody>
      </p:sp>
      <p:sp>
        <p:nvSpPr>
          <p:cNvPr id="4" name="Slide Number Placeholder 3"/>
          <p:cNvSpPr>
            <a:spLocks noGrp="1"/>
          </p:cNvSpPr>
          <p:nvPr>
            <p:ph type="sldNum" sz="quarter" idx="5"/>
          </p:nvPr>
        </p:nvSpPr>
        <p:spPr/>
        <p:txBody>
          <a:bodyPr/>
          <a:lstStyle/>
          <a:p>
            <a:fld id="{F4B9E6EF-8E04-43AF-B087-9D16E2B8925E}" type="slidenum">
              <a:rPr lang="en-GB" smtClean="0"/>
              <a:t>7</a:t>
            </a:fld>
            <a:endParaRPr lang="en-GB"/>
          </a:p>
        </p:txBody>
      </p:sp>
    </p:spTree>
    <p:extLst>
      <p:ext uri="{BB962C8B-B14F-4D97-AF65-F5344CB8AC3E}">
        <p14:creationId xmlns:p14="http://schemas.microsoft.com/office/powerpoint/2010/main" val="4052186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large-scale campaign of late might have given rise to disputes of such a sensitive nature that perhaps mediation is not to best solution?  </a:t>
            </a:r>
          </a:p>
        </p:txBody>
      </p:sp>
      <p:sp>
        <p:nvSpPr>
          <p:cNvPr id="4" name="Slide Number Placeholder 3"/>
          <p:cNvSpPr>
            <a:spLocks noGrp="1"/>
          </p:cNvSpPr>
          <p:nvPr>
            <p:ph type="sldNum" sz="quarter" idx="5"/>
          </p:nvPr>
        </p:nvSpPr>
        <p:spPr/>
        <p:txBody>
          <a:bodyPr/>
          <a:lstStyle/>
          <a:p>
            <a:fld id="{F4B9E6EF-8E04-43AF-B087-9D16E2B8925E}" type="slidenum">
              <a:rPr lang="en-GB" smtClean="0"/>
              <a:t>8</a:t>
            </a:fld>
            <a:endParaRPr lang="en-GB"/>
          </a:p>
        </p:txBody>
      </p:sp>
    </p:spTree>
    <p:extLst>
      <p:ext uri="{BB962C8B-B14F-4D97-AF65-F5344CB8AC3E}">
        <p14:creationId xmlns:p14="http://schemas.microsoft.com/office/powerpoint/2010/main" val="2164689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Q1. What is your organisation’s stance? – Last resort or as a pro-active tool to be used earlier on in the dispute process?</a:t>
            </a:r>
          </a:p>
          <a:p>
            <a:endParaRPr lang="en-GB" dirty="0"/>
          </a:p>
          <a:p>
            <a:r>
              <a:rPr lang="en-GB" dirty="0"/>
              <a:t>Q2. Those that do not have mediation processes in place, what barriers do you think you would encounter if you suggested that your organisation should make use of mediation?   What arguments would you use to persuade sceptics that mediation could make a positive contribution?</a:t>
            </a:r>
          </a:p>
          <a:p>
            <a:endParaRPr lang="en-GB" dirty="0"/>
          </a:p>
          <a:p>
            <a:r>
              <a:rPr lang="en-GB" dirty="0"/>
              <a:t>Q3. Do you think an internal mediation service would be effective in your organisation?  If so, how would you seek to secure support from senior leaders?</a:t>
            </a:r>
          </a:p>
        </p:txBody>
      </p:sp>
      <p:sp>
        <p:nvSpPr>
          <p:cNvPr id="4" name="Slide Number Placeholder 3"/>
          <p:cNvSpPr>
            <a:spLocks noGrp="1"/>
          </p:cNvSpPr>
          <p:nvPr>
            <p:ph type="sldNum" sz="quarter" idx="5"/>
          </p:nvPr>
        </p:nvSpPr>
        <p:spPr/>
        <p:txBody>
          <a:bodyPr/>
          <a:lstStyle/>
          <a:p>
            <a:fld id="{F4B9E6EF-8E04-43AF-B087-9D16E2B8925E}" type="slidenum">
              <a:rPr lang="en-GB" smtClean="0"/>
              <a:t>9</a:t>
            </a:fld>
            <a:endParaRPr lang="en-GB"/>
          </a:p>
        </p:txBody>
      </p:sp>
    </p:spTree>
    <p:extLst>
      <p:ext uri="{BB962C8B-B14F-4D97-AF65-F5344CB8AC3E}">
        <p14:creationId xmlns:p14="http://schemas.microsoft.com/office/powerpoint/2010/main" val="913210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the current climate, and how this process will have changed?  The pros and cons of mediation via MST or Zoom – see article on Moodle which discusses some pros as being employees bringing their ‘whole self’ to the dispute process, but some negatives being that employees can be more emotionally charged in their home environment.</a:t>
            </a:r>
          </a:p>
          <a:p>
            <a:endParaRPr lang="en-GB" dirty="0"/>
          </a:p>
          <a:p>
            <a:r>
              <a:rPr lang="en-GB" dirty="0"/>
              <a:t>Also, the fact that Line Managers and employees have been communicating more via email in recent months, this has given rise to the potential for more conflicts as emails can be mis-understood/compassion perhaps does not come across/also workloads my be strained or people may be covering other roles.</a:t>
            </a:r>
          </a:p>
        </p:txBody>
      </p:sp>
      <p:sp>
        <p:nvSpPr>
          <p:cNvPr id="4" name="Slide Number Placeholder 3"/>
          <p:cNvSpPr>
            <a:spLocks noGrp="1"/>
          </p:cNvSpPr>
          <p:nvPr>
            <p:ph type="sldNum" sz="quarter" idx="5"/>
          </p:nvPr>
        </p:nvSpPr>
        <p:spPr/>
        <p:txBody>
          <a:bodyPr/>
          <a:lstStyle/>
          <a:p>
            <a:fld id="{F4B9E6EF-8E04-43AF-B087-9D16E2B8925E}" type="slidenum">
              <a:rPr lang="en-GB" smtClean="0"/>
              <a:t>10</a:t>
            </a:fld>
            <a:endParaRPr lang="en-GB"/>
          </a:p>
        </p:txBody>
      </p:sp>
    </p:spTree>
    <p:extLst>
      <p:ext uri="{BB962C8B-B14F-4D97-AF65-F5344CB8AC3E}">
        <p14:creationId xmlns:p14="http://schemas.microsoft.com/office/powerpoint/2010/main" val="1604754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11</a:t>
            </a:fld>
            <a:endParaRPr lang="en-GB"/>
          </a:p>
        </p:txBody>
      </p:sp>
    </p:spTree>
    <p:extLst>
      <p:ext uri="{BB962C8B-B14F-4D97-AF65-F5344CB8AC3E}">
        <p14:creationId xmlns:p14="http://schemas.microsoft.com/office/powerpoint/2010/main" val="1034989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12</a:t>
            </a:fld>
            <a:endParaRPr lang="en-GB"/>
          </a:p>
        </p:txBody>
      </p:sp>
    </p:spTree>
    <p:extLst>
      <p:ext uri="{BB962C8B-B14F-4D97-AF65-F5344CB8AC3E}">
        <p14:creationId xmlns:p14="http://schemas.microsoft.com/office/powerpoint/2010/main" val="14842401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13</a:t>
            </a:fld>
            <a:endParaRPr lang="en-GB"/>
          </a:p>
        </p:txBody>
      </p:sp>
    </p:spTree>
    <p:extLst>
      <p:ext uri="{BB962C8B-B14F-4D97-AF65-F5344CB8AC3E}">
        <p14:creationId xmlns:p14="http://schemas.microsoft.com/office/powerpoint/2010/main" val="542368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14</a:t>
            </a:fld>
            <a:endParaRPr lang="en-GB"/>
          </a:p>
        </p:txBody>
      </p:sp>
    </p:spTree>
    <p:extLst>
      <p:ext uri="{BB962C8B-B14F-4D97-AF65-F5344CB8AC3E}">
        <p14:creationId xmlns:p14="http://schemas.microsoft.com/office/powerpoint/2010/main" val="3785037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15</a:t>
            </a:fld>
            <a:endParaRPr lang="en-GB"/>
          </a:p>
        </p:txBody>
      </p:sp>
    </p:spTree>
    <p:extLst>
      <p:ext uri="{BB962C8B-B14F-4D97-AF65-F5344CB8AC3E}">
        <p14:creationId xmlns:p14="http://schemas.microsoft.com/office/powerpoint/2010/main" val="12249529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a:xfrm>
            <a:off x="3857638" y="9443661"/>
            <a:ext cx="2951162" cy="497126"/>
          </a:xfrm>
          <a:prstGeom prst="rect">
            <a:avLst/>
          </a:prstGeom>
        </p:spPr>
        <p:txBody>
          <a:bodyPr/>
          <a:lstStyle/>
          <a:p>
            <a:fld id="{51D37405-D910-4894-9B12-974B48F8EBAE}"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9689169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Complete the Mediation grid on Page 404</a:t>
            </a:r>
          </a:p>
          <a:p>
            <a:endParaRPr lang="en-GB" dirty="0"/>
          </a:p>
          <a:p>
            <a:r>
              <a:rPr lang="en-GB" dirty="0"/>
              <a:t>See the practical mode of </a:t>
            </a:r>
            <a:r>
              <a:rPr lang="en-GB"/>
              <a:t>workplace mediation on page 406.</a:t>
            </a:r>
          </a:p>
        </p:txBody>
      </p:sp>
      <p:sp>
        <p:nvSpPr>
          <p:cNvPr id="4" name="Slide Number Placeholder 3"/>
          <p:cNvSpPr>
            <a:spLocks noGrp="1"/>
          </p:cNvSpPr>
          <p:nvPr>
            <p:ph type="sldNum" sz="quarter" idx="5"/>
          </p:nvPr>
        </p:nvSpPr>
        <p:spPr/>
        <p:txBody>
          <a:bodyPr/>
          <a:lstStyle/>
          <a:p>
            <a:fld id="{F4B9E6EF-8E04-43AF-B087-9D16E2B8925E}" type="slidenum">
              <a:rPr lang="en-GB" smtClean="0"/>
              <a:t>17</a:t>
            </a:fld>
            <a:endParaRPr lang="en-GB"/>
          </a:p>
        </p:txBody>
      </p:sp>
    </p:spTree>
    <p:extLst>
      <p:ext uri="{BB962C8B-B14F-4D97-AF65-F5344CB8AC3E}">
        <p14:creationId xmlns:p14="http://schemas.microsoft.com/office/powerpoint/2010/main" val="16190294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18</a:t>
            </a:fld>
            <a:endParaRPr lang="en-GB"/>
          </a:p>
        </p:txBody>
      </p:sp>
    </p:spTree>
    <p:extLst>
      <p:ext uri="{BB962C8B-B14F-4D97-AF65-F5344CB8AC3E}">
        <p14:creationId xmlns:p14="http://schemas.microsoft.com/office/powerpoint/2010/main" val="3930825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19</a:t>
            </a:fld>
            <a:endParaRPr lang="en-GB"/>
          </a:p>
        </p:txBody>
      </p:sp>
    </p:spTree>
    <p:extLst>
      <p:ext uri="{BB962C8B-B14F-4D97-AF65-F5344CB8AC3E}">
        <p14:creationId xmlns:p14="http://schemas.microsoft.com/office/powerpoint/2010/main" val="178379639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20</a:t>
            </a:fld>
            <a:endParaRPr lang="en-GB"/>
          </a:p>
        </p:txBody>
      </p:sp>
    </p:spTree>
    <p:extLst>
      <p:ext uri="{BB962C8B-B14F-4D97-AF65-F5344CB8AC3E}">
        <p14:creationId xmlns:p14="http://schemas.microsoft.com/office/powerpoint/2010/main" val="9140203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B9E6EF-8E04-43AF-B087-9D16E2B8925E}" type="slidenum">
              <a:rPr lang="en-GB" smtClean="0"/>
              <a:t>21</a:t>
            </a:fld>
            <a:endParaRPr lang="en-GB"/>
          </a:p>
        </p:txBody>
      </p:sp>
    </p:spTree>
    <p:extLst>
      <p:ext uri="{BB962C8B-B14F-4D97-AF65-F5344CB8AC3E}">
        <p14:creationId xmlns:p14="http://schemas.microsoft.com/office/powerpoint/2010/main" val="36593235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CIPD Title Slide with logo">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sp>
        <p:nvSpPr>
          <p:cNvPr id="2" name="Title 1"/>
          <p:cNvSpPr>
            <a:spLocks noGrp="1"/>
          </p:cNvSpPr>
          <p:nvPr>
            <p:ph type="ctrTitle"/>
          </p:nvPr>
        </p:nvSpPr>
        <p:spPr>
          <a:xfrm>
            <a:off x="685800" y="1122363"/>
            <a:ext cx="7772400" cy="2387600"/>
          </a:xfrm>
        </p:spPr>
        <p:txBody>
          <a:bodyPr anchor="b"/>
          <a:lstStyle>
            <a:lvl1pPr algn="ctr">
              <a:defRPr sz="6000">
                <a:solidFill>
                  <a:schemeClr val="bg1"/>
                </a:solidFill>
              </a:defRPr>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24/11/2020</a:t>
            </a:fld>
            <a:endParaRPr lang="en-GB"/>
          </a:p>
        </p:txBody>
      </p:sp>
      <p:sp>
        <p:nvSpPr>
          <p:cNvPr id="5" name="Footer Placeholder 4"/>
          <p:cNvSpPr>
            <a:spLocks noGrp="1"/>
          </p:cNvSpPr>
          <p:nvPr>
            <p:ph type="ftr" sz="quarter" idx="11"/>
          </p:nvPr>
        </p:nvSpPr>
        <p:spPr/>
        <p:txBody>
          <a:bodyPr/>
          <a:lstStyle>
            <a:lvl1pPr>
              <a:defRPr>
                <a:solidFill>
                  <a:schemeClr val="bg1"/>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Tree>
    <p:extLst>
      <p:ext uri="{BB962C8B-B14F-4D97-AF65-F5344CB8AC3E}">
        <p14:creationId xmlns:p14="http://schemas.microsoft.com/office/powerpoint/2010/main" val="2669382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lternate section break or opening slide">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11C1156-9F48-442B-9650-93B414C8510A}" type="datetimeFigureOut">
              <a:rPr lang="en-GB" smtClean="0"/>
              <a:pPr/>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pPr/>
              <a:t>‹#›</a:t>
            </a:fld>
            <a:endParaRPr lang="en-GB"/>
          </a:p>
        </p:txBody>
      </p:sp>
      <p:pic>
        <p:nvPicPr>
          <p:cNvPr id="6" name="Picture 5"/>
          <p:cNvPicPr>
            <a:picLocks noChangeAspect="1"/>
          </p:cNvPicPr>
          <p:nvPr userDrawn="1"/>
        </p:nvPicPr>
        <p:blipFill rotWithShape="1">
          <a:blip r:embed="rId2" cstate="print">
            <a:extLst>
              <a:ext uri="{28A0092B-C50C-407E-A947-70E740481C1C}">
                <a14:useLocalDpi xmlns:a14="http://schemas.microsoft.com/office/drawing/2010/main" val="0"/>
              </a:ext>
            </a:extLst>
          </a:blip>
          <a:srcRect l="11349" r="-26553"/>
          <a:stretch/>
        </p:blipFill>
        <p:spPr>
          <a:xfrm>
            <a:off x="-5806" y="-1526"/>
            <a:ext cx="12092445" cy="6992874"/>
          </a:xfrm>
          <a:prstGeom prst="rect">
            <a:avLst/>
          </a:prstGeom>
        </p:spPr>
      </p:pic>
      <p:pic>
        <p:nvPicPr>
          <p:cNvPr id="8" name="Picture 7"/>
          <p:cNvPicPr>
            <a:picLocks noChangeAspect="1"/>
          </p:cNvPicPr>
          <p:nvPr userDrawn="1"/>
        </p:nvPicPr>
        <p:blipFill>
          <a:blip r:embed="rId3" cstate="print"/>
          <a:stretch>
            <a:fillRect/>
          </a:stretch>
        </p:blipFill>
        <p:spPr>
          <a:xfrm>
            <a:off x="7293171" y="493200"/>
            <a:ext cx="1441850" cy="824612"/>
          </a:xfrm>
          <a:prstGeom prst="rect">
            <a:avLst/>
          </a:prstGeom>
        </p:spPr>
      </p:pic>
      <p:sp>
        <p:nvSpPr>
          <p:cNvPr id="10" name="TextBox 9"/>
          <p:cNvSpPr txBox="1">
            <a:spLocks noChangeAspect="1"/>
          </p:cNvSpPr>
          <p:nvPr userDrawn="1"/>
        </p:nvSpPr>
        <p:spPr>
          <a:xfrm>
            <a:off x="-1" y="1524002"/>
            <a:ext cx="4564743" cy="2663369"/>
          </a:xfrm>
          <a:prstGeom prst="rect">
            <a:avLst/>
          </a:prstGeom>
          <a:solidFill>
            <a:srgbClr val="58595B">
              <a:alpha val="81000"/>
            </a:srgbClr>
          </a:solidFill>
        </p:spPr>
        <p:txBody>
          <a:bodyPr wrap="square" rtlCol="0">
            <a:normAutofit/>
          </a:bodyPr>
          <a:lstStyle/>
          <a:p>
            <a:endParaRPr lang="en-US" sz="2800" baseline="0" dirty="0">
              <a:solidFill>
                <a:schemeClr val="bg1"/>
              </a:solidFill>
            </a:endParaRPr>
          </a:p>
        </p:txBody>
      </p:sp>
      <p:sp>
        <p:nvSpPr>
          <p:cNvPr id="11" name="Title 1"/>
          <p:cNvSpPr>
            <a:spLocks noGrp="1"/>
          </p:cNvSpPr>
          <p:nvPr>
            <p:ph type="title"/>
          </p:nvPr>
        </p:nvSpPr>
        <p:spPr>
          <a:xfrm>
            <a:off x="159196" y="1761558"/>
            <a:ext cx="4184204" cy="2299453"/>
          </a:xfrm>
        </p:spPr>
        <p:txBody>
          <a:bodyPr anchor="ctr" anchorCtr="0"/>
          <a:lstStyle>
            <a:lvl1pPr>
              <a:defRPr sz="3200">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041013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2312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854923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_Whi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80341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30678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1557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37905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41087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06403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icture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295457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s_Whi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3249021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8135787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_Whi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250359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_Whi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7297690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195813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CIPD End Slide with logo">
    <p:spTree>
      <p:nvGrpSpPr>
        <p:cNvPr id="1" name=""/>
        <p:cNvGrpSpPr/>
        <p:nvPr/>
      </p:nvGrpSpPr>
      <p:grpSpPr>
        <a:xfrm>
          <a:off x="0" y="0"/>
          <a:ext cx="0" cy="0"/>
          <a:chOff x="0" y="0"/>
          <a:chExt cx="0" cy="0"/>
        </a:xfrm>
      </p:grpSpPr>
      <p:pic>
        <p:nvPicPr>
          <p:cNvPr id="5" name="Picture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 y="-14401"/>
            <a:ext cx="9144001" cy="6858001"/>
          </a:xfrm>
          <a:prstGeom prst="rect">
            <a:avLst/>
          </a:prstGeom>
        </p:spPr>
      </p:pic>
      <p:pic>
        <p:nvPicPr>
          <p:cNvPr id="6" name="Picture 5"/>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465393" y="494063"/>
            <a:ext cx="1422302" cy="809137"/>
          </a:xfrm>
          <a:prstGeom prst="rect">
            <a:avLst/>
          </a:prstGeom>
        </p:spPr>
      </p:pic>
      <p:sp>
        <p:nvSpPr>
          <p:cNvPr id="2" name="Date Placeholder 1"/>
          <p:cNvSpPr>
            <a:spLocks noGrp="1"/>
          </p:cNvSpPr>
          <p:nvPr>
            <p:ph type="dt" sz="half" idx="10"/>
          </p:nvPr>
        </p:nvSpPr>
        <p:spPr/>
        <p:txBody>
          <a:bodyPr/>
          <a:lstStyle>
            <a:lvl1pPr>
              <a:defRPr>
                <a:solidFill>
                  <a:schemeClr val="bg1"/>
                </a:solidFill>
              </a:defRPr>
            </a:lvl1pPr>
          </a:lstStyle>
          <a:p>
            <a:fld id="{111C1156-9F48-442B-9650-93B414C8510A}" type="datetimeFigureOut">
              <a:rPr lang="en-GB" smtClean="0"/>
              <a:pPr/>
              <a:t>24/11/2020</a:t>
            </a:fld>
            <a:endParaRPr lang="en-GB"/>
          </a:p>
        </p:txBody>
      </p:sp>
      <p:sp>
        <p:nvSpPr>
          <p:cNvPr id="3" name="Footer Placeholder 2"/>
          <p:cNvSpPr>
            <a:spLocks noGrp="1"/>
          </p:cNvSpPr>
          <p:nvPr>
            <p:ph type="ftr" sz="quarter" idx="11"/>
          </p:nvPr>
        </p:nvSpPr>
        <p:spPr/>
        <p:txBody>
          <a:bodyPr/>
          <a:lstStyle>
            <a:lvl1pPr>
              <a:defRPr>
                <a:solidFill>
                  <a:schemeClr val="bg1"/>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bg1"/>
                </a:solidFill>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36532939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_Purpl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2677093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0909351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3791857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723201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217178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1584189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40895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Picture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83663007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wo Pictures_Purpl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11136128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014420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_Purpl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998524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_Purpl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320473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_Purpl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75729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_SlateDottedPatter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44332381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177659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2647843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868907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1092542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55644637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6879617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11276499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wo Pictures_SlateDottedPatter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24700143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Tx" preserve="1">
  <p:cSld name="Content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4372412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picTx" preserve="1">
  <p:cSld name="Picture with Caption_SlateDottedPatter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1380593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vertTx" preserve="1">
  <p:cSld name="Title and Vertical Text_SlateDottedPatter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2212865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itleAndTx" preserve="1">
  <p:cSld name="Vertical Title and Text_SlateDottedPatter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65003135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Title Slide_WhitePlain">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9237250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reserve="1">
  <p:cSld name="Title and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63581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secHead" preserve="1">
  <p:cSld name="Section Header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rgbClr val="58595B"/>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486650" y="331480"/>
            <a:ext cx="1422000" cy="483215"/>
          </a:xfrm>
          <a:prstGeom prst="rect">
            <a:avLst/>
          </a:prstGeom>
        </p:spPr>
      </p:pic>
    </p:spTree>
    <p:extLst>
      <p:ext uri="{BB962C8B-B14F-4D97-AF65-F5344CB8AC3E}">
        <p14:creationId xmlns:p14="http://schemas.microsoft.com/office/powerpoint/2010/main" val="44935178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woObj" preserve="1">
  <p:cSld name="Two Conten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346400"/>
            <a:ext cx="3886200" cy="4830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76981003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TxTwoObj" preserve="1">
  <p:cSld name="Comparis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1C1156-9F48-442B-9650-93B414C8510A}" type="datetimeFigureOut">
              <a:rPr lang="en-GB" smtClean="0"/>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4966305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1C1156-9F48-442B-9650-93B414C8510A}" type="datetimeFigureOut">
              <a:rPr lang="en-GB" smtClean="0"/>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5603069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29403020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628650" y="856801"/>
            <a:ext cx="7967663" cy="5270950"/>
          </a:xfrm>
        </p:spPr>
        <p:txBody>
          <a:bodyPr/>
          <a:lstStyle/>
          <a:p>
            <a:endParaRPr lang="en-GB"/>
          </a:p>
        </p:txBody>
      </p:sp>
    </p:spTree>
    <p:extLst>
      <p:ext uri="{BB962C8B-B14F-4D97-AF65-F5344CB8AC3E}">
        <p14:creationId xmlns:p14="http://schemas.microsoft.com/office/powerpoint/2010/main" val="39515409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Pictues_WhitePlai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1C1156-9F48-442B-9650-93B414C8510A}" type="datetimeFigureOut">
              <a:rPr lang="en-GB" smtClean="0"/>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D0D72C-7A67-4C52-B3B9-1710A04F6D2A}" type="slidenum">
              <a:rPr lang="en-GB" smtClean="0"/>
              <a:t>‹#›</a:t>
            </a:fld>
            <a:endParaRPr lang="en-GB"/>
          </a:p>
        </p:txBody>
      </p:sp>
      <p:sp>
        <p:nvSpPr>
          <p:cNvPr id="6" name="Picture Placeholder 5"/>
          <p:cNvSpPr>
            <a:spLocks noGrp="1"/>
          </p:cNvSpPr>
          <p:nvPr>
            <p:ph type="pic" sz="quarter" idx="13"/>
          </p:nvPr>
        </p:nvSpPr>
        <p:spPr>
          <a:xfrm>
            <a:off x="273600" y="547688"/>
            <a:ext cx="4306338" cy="5600700"/>
          </a:xfrm>
        </p:spPr>
        <p:txBody>
          <a:bodyPr/>
          <a:lstStyle/>
          <a:p>
            <a:endParaRPr lang="en-GB"/>
          </a:p>
        </p:txBody>
      </p:sp>
      <p:sp>
        <p:nvSpPr>
          <p:cNvPr id="8" name="Picture Placeholder 7"/>
          <p:cNvSpPr>
            <a:spLocks noGrp="1"/>
          </p:cNvSpPr>
          <p:nvPr>
            <p:ph type="pic" sz="quarter" idx="14"/>
          </p:nvPr>
        </p:nvSpPr>
        <p:spPr>
          <a:xfrm>
            <a:off x="4651375" y="539750"/>
            <a:ext cx="4233863" cy="5608638"/>
          </a:xfrm>
        </p:spPr>
        <p:txBody>
          <a:bodyPr/>
          <a:lstStyle/>
          <a:p>
            <a:endParaRPr lang="en-GB"/>
          </a:p>
        </p:txBody>
      </p:sp>
    </p:spTree>
    <p:extLst>
      <p:ext uri="{BB962C8B-B14F-4D97-AF65-F5344CB8AC3E}">
        <p14:creationId xmlns:p14="http://schemas.microsoft.com/office/powerpoint/2010/main" val="82824519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306253098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_WhitePlai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1C1156-9F48-442B-9650-93B414C8510A}" type="datetimeFigureOut">
              <a:rPr lang="en-GB" smtClean="0"/>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80616219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_WhitePlai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89918231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_WhitePlain">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1C1156-9F48-442B-9650-93B414C8510A}" type="datetimeFigureOut">
              <a:rPr lang="en-GB" smtClean="0"/>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D0D72C-7A67-4C52-B3B9-1710A04F6D2A}" type="slidenum">
              <a:rPr lang="en-GB" smtClean="0"/>
              <a:t>‹#›</a:t>
            </a:fld>
            <a:endParaRPr lang="en-GB"/>
          </a:p>
        </p:txBody>
      </p:sp>
    </p:spTree>
    <p:extLst>
      <p:ext uri="{BB962C8B-B14F-4D97-AF65-F5344CB8AC3E}">
        <p14:creationId xmlns:p14="http://schemas.microsoft.com/office/powerpoint/2010/main" val="10035811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6" Type="http://schemas.openxmlformats.org/officeDocument/2006/relationships/image" Target="../media/image2.png"/><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7.pn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2" Type="http://schemas.openxmlformats.org/officeDocument/2006/relationships/slideLayout" Target="../slideLayouts/slideLayout31.xml"/><Relationship Id="rId16" Type="http://schemas.openxmlformats.org/officeDocument/2006/relationships/image" Target="../media/image2.png"/><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image" Target="../media/image7.png"/><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0.xml"/><Relationship Id="rId13" Type="http://schemas.openxmlformats.org/officeDocument/2006/relationships/slideLayout" Target="../slideLayouts/slideLayout55.xml"/><Relationship Id="rId3" Type="http://schemas.openxmlformats.org/officeDocument/2006/relationships/slideLayout" Target="../slideLayouts/slideLayout45.xml"/><Relationship Id="rId7" Type="http://schemas.openxmlformats.org/officeDocument/2006/relationships/slideLayout" Target="../slideLayouts/slideLayout49.xml"/><Relationship Id="rId12" Type="http://schemas.openxmlformats.org/officeDocument/2006/relationships/slideLayout" Target="../slideLayouts/slideLayout54.xml"/><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slideLayout" Target="../slideLayouts/slideLayout48.xml"/><Relationship Id="rId11" Type="http://schemas.openxmlformats.org/officeDocument/2006/relationships/slideLayout" Target="../slideLayouts/slideLayout53.xml"/><Relationship Id="rId5" Type="http://schemas.openxmlformats.org/officeDocument/2006/relationships/slideLayout" Target="../slideLayouts/slideLayout47.xml"/><Relationship Id="rId10" Type="http://schemas.openxmlformats.org/officeDocument/2006/relationships/slideLayout" Target="../slideLayouts/slideLayout52.xml"/><Relationship Id="rId4" Type="http://schemas.openxmlformats.org/officeDocument/2006/relationships/slideLayout" Target="../slideLayouts/slideLayout46.xml"/><Relationship Id="rId9" Type="http://schemas.openxmlformats.org/officeDocument/2006/relationships/slideLayout" Target="../slideLayouts/slideLayout51.xml"/><Relationship Id="rId1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24/11/2020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8" name="Picture 7"/>
          <p:cNvPicPr>
            <a:picLocks noChangeAspect="1"/>
          </p:cNvPicPr>
          <p:nvPr userDrawn="1"/>
        </p:nvPicPr>
        <p:blipFill>
          <a:blip r:embed="rId18">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9" name="Picture 8"/>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173112174"/>
      </p:ext>
    </p:extLst>
  </p:cSld>
  <p:clrMap bg1="lt1" tx1="dk1" bg2="lt2" tx2="dk2" accent1="accent1" accent2="accent2" accent3="accent3" accent4="accent4" accent5="accent5" accent6="accent6" hlink="hlink" folHlink="folHlink"/>
  <p:sldLayoutIdLst>
    <p:sldLayoutId id="2147483755" r:id="rId1"/>
    <p:sldLayoutId id="2147483757" r:id="rId2"/>
    <p:sldLayoutId id="2147483662" r:id="rId3"/>
    <p:sldLayoutId id="2147483661" r:id="rId4"/>
    <p:sldLayoutId id="2147483663" r:id="rId5"/>
    <p:sldLayoutId id="2147483664" r:id="rId6"/>
    <p:sldLayoutId id="2147483665" r:id="rId7"/>
    <p:sldLayoutId id="2147483666" r:id="rId8"/>
    <p:sldLayoutId id="2147483667" r:id="rId9"/>
    <p:sldLayoutId id="2147483672" r:id="rId10"/>
    <p:sldLayoutId id="2147483712" r:id="rId11"/>
    <p:sldLayoutId id="2147483668" r:id="rId12"/>
    <p:sldLayoutId id="2147483669" r:id="rId13"/>
    <p:sldLayoutId id="2147483670" r:id="rId14"/>
    <p:sldLayoutId id="2147483671" r:id="rId15"/>
    <p:sldLayoutId id="2147483756" r:id="rId16"/>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baseline="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DBD3E5"/>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24/11/2020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84750610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DADBDC"/>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24/11/2020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pic>
        <p:nvPicPr>
          <p:cNvPr id="9" name="Picture 8"/>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7345524" y="5059524"/>
            <a:ext cx="1798476" cy="1798476"/>
          </a:xfrm>
          <a:prstGeom prst="rect">
            <a:avLst/>
          </a:prstGeom>
        </p:spPr>
      </p:pic>
      <p:pic>
        <p:nvPicPr>
          <p:cNvPr id="8" name="Picture 7"/>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21083" y="6363946"/>
            <a:ext cx="786059" cy="270000"/>
          </a:xfrm>
          <a:prstGeom prst="rect">
            <a:avLst/>
          </a:prstGeom>
        </p:spPr>
      </p:pic>
    </p:spTree>
    <p:extLst>
      <p:ext uri="{BB962C8B-B14F-4D97-AF65-F5344CB8AC3E}">
        <p14:creationId xmlns:p14="http://schemas.microsoft.com/office/powerpoint/2010/main" val="180605915"/>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8" r:id="rId7"/>
    <p:sldLayoutId id="2147483749" r:id="rId8"/>
    <p:sldLayoutId id="2147483750" r:id="rId9"/>
    <p:sldLayoutId id="2147483751" r:id="rId10"/>
    <p:sldLayoutId id="2147483752" r:id="rId11"/>
    <p:sldLayoutId id="2147483753" r:id="rId12"/>
    <p:sldLayoutId id="2147483754"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1"/>
            <a:ext cx="7886700" cy="12312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321624"/>
            <a:ext cx="7886700" cy="489917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rgbClr val="58595B"/>
                </a:solidFill>
                <a:latin typeface="Arial" panose="020B0604020202020204" pitchFamily="34" charset="0"/>
                <a:cs typeface="Arial" panose="020B0604020202020204" pitchFamily="34" charset="0"/>
              </a:defRPr>
            </a:lvl1pPr>
          </a:lstStyle>
          <a:p>
            <a:fld id="{111C1156-9F48-442B-9650-93B414C8510A}" type="datetimeFigureOut">
              <a:rPr lang="en-GB" smtClean="0"/>
              <a:pPr/>
              <a:t>24/11/2020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rgbClr val="58595B"/>
                </a:solidFill>
                <a:latin typeface="Arial" panose="020B0604020202020204" pitchFamily="34" charset="0"/>
                <a:cs typeface="Arial" panose="020B0604020202020204" pitchFamily="34" charset="0"/>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rgbClr val="58595B"/>
                </a:solidFill>
                <a:latin typeface="Arial" panose="020B0604020202020204" pitchFamily="34" charset="0"/>
                <a:cs typeface="Arial" panose="020B0604020202020204" pitchFamily="34" charset="0"/>
              </a:defRPr>
            </a:lvl1pPr>
          </a:lstStyle>
          <a:p>
            <a:fld id="{56D0D72C-7A67-4C52-B3B9-1710A04F6D2A}" type="slidenum">
              <a:rPr lang="en-GB" smtClean="0"/>
              <a:pPr/>
              <a:t>‹#›</a:t>
            </a:fld>
            <a:endParaRPr lang="en-GB"/>
          </a:p>
        </p:txBody>
      </p:sp>
    </p:spTree>
    <p:extLst>
      <p:ext uri="{BB962C8B-B14F-4D97-AF65-F5344CB8AC3E}">
        <p14:creationId xmlns:p14="http://schemas.microsoft.com/office/powerpoint/2010/main" val="402476089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Lst>
  <p:txStyles>
    <p:titleStyle>
      <a:lvl1pPr algn="l" defTabSz="914400" rtl="0" eaLnBrk="1" latinLnBrk="0" hangingPunct="1">
        <a:lnSpc>
          <a:spcPct val="90000"/>
        </a:lnSpc>
        <a:spcBef>
          <a:spcPct val="0"/>
        </a:spcBef>
        <a:buNone/>
        <a:defRPr sz="3800" kern="1200">
          <a:solidFill>
            <a:srgbClr val="520D5D"/>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Clr>
          <a:srgbClr val="DA1D52"/>
        </a:buClr>
        <a:buFont typeface="Arial" panose="020B0604020202020204" pitchFamily="34" charset="0"/>
        <a:buChar char="•"/>
        <a:defRPr sz="2500" kern="1200">
          <a:solidFill>
            <a:srgbClr val="58595B"/>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Clr>
          <a:srgbClr val="DA1D52"/>
        </a:buClr>
        <a:buFont typeface="Arial" panose="020B0604020202020204" pitchFamily="34" charset="0"/>
        <a:buChar char="•"/>
        <a:defRPr sz="2000" kern="1200">
          <a:solidFill>
            <a:srgbClr val="58595B"/>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3.xml"/><Relationship Id="rId1" Type="http://schemas.openxmlformats.org/officeDocument/2006/relationships/vmlDrawing" Target="../drawings/vmlDrawing1.vml"/><Relationship Id="rId5" Type="http://schemas.openxmlformats.org/officeDocument/2006/relationships/image" Target="../media/image10.emf"/><Relationship Id="rId4" Type="http://schemas.openxmlformats.org/officeDocument/2006/relationships/oleObject" Target="../embeddings/oleObject1.bin"/></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www.cipd.co.uk/knowledge/fundamentals/relations/disputes/mediation-factsheet" TargetMode="External"/><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59971" y="1783959"/>
            <a:ext cx="3483937" cy="2889114"/>
          </a:xfrm>
        </p:spPr>
        <p:txBody>
          <a:bodyPr anchor="b">
            <a:normAutofit/>
          </a:bodyPr>
          <a:lstStyle/>
          <a:p>
            <a:pPr algn="l"/>
            <a:r>
              <a:rPr lang="en-GB" sz="2400" b="1" kern="1200">
                <a:effectLst/>
              </a:rPr>
              <a:t>Managing Employment Relations, 7e</a:t>
            </a:r>
            <a:br>
              <a:rPr lang="en-GB" sz="2400" b="1" kern="1200">
                <a:effectLst/>
              </a:rPr>
            </a:br>
            <a:br>
              <a:rPr lang="en-GB" sz="2400" kern="1200">
                <a:effectLst/>
              </a:rPr>
            </a:br>
            <a:r>
              <a:rPr lang="en-GB" sz="2400" kern="1200">
                <a:effectLst/>
              </a:rPr>
              <a:t>Chapter 13</a:t>
            </a:r>
            <a:br>
              <a:rPr lang="en-GB" sz="2400" kern="1200">
                <a:effectLst/>
              </a:rPr>
            </a:br>
            <a:br>
              <a:rPr lang="en-GB" sz="2400" kern="1200">
                <a:effectLst/>
              </a:rPr>
            </a:br>
            <a:r>
              <a:rPr lang="en-GB" sz="2400" b="1" kern="1200">
                <a:effectLst/>
              </a:rPr>
              <a:t>The Role of Mediation in Conflict Resolution</a:t>
            </a:r>
            <a:endParaRPr lang="en-GB" sz="2400" b="1"/>
          </a:p>
        </p:txBody>
      </p:sp>
      <p:sp>
        <p:nvSpPr>
          <p:cNvPr id="11"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629586"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8115"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automatically generated">
            <a:extLst>
              <a:ext uri="{FF2B5EF4-FFF2-40B4-BE49-F238E27FC236}">
                <a16:creationId xmlns:a16="http://schemas.microsoft.com/office/drawing/2014/main" id="{85E9AED6-6168-4930-AFE3-B6AC64B6322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4536" y="767140"/>
            <a:ext cx="3035882" cy="3955548"/>
          </a:xfrm>
          <a:prstGeom prst="rect">
            <a:avLst/>
          </a:prstGeom>
        </p:spPr>
      </p:pic>
    </p:spTree>
    <p:extLst>
      <p:ext uri="{BB962C8B-B14F-4D97-AF65-F5344CB8AC3E}">
        <p14:creationId xmlns:p14="http://schemas.microsoft.com/office/powerpoint/2010/main" val="1055503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Session Outline</a:t>
            </a:r>
          </a:p>
        </p:txBody>
      </p:sp>
      <p:sp>
        <p:nvSpPr>
          <p:cNvPr id="3" name="Content Placeholder 2"/>
          <p:cNvSpPr>
            <a:spLocks noGrp="1"/>
          </p:cNvSpPr>
          <p:nvPr>
            <p:ph idx="1"/>
          </p:nvPr>
        </p:nvSpPr>
        <p:spPr/>
        <p:txBody>
          <a:bodyPr/>
          <a:lstStyle/>
          <a:p>
            <a:r>
              <a:rPr lang="en-GB" dirty="0"/>
              <a:t>Alternative dispute resolution</a:t>
            </a:r>
          </a:p>
          <a:p>
            <a:r>
              <a:rPr lang="en-GB" dirty="0"/>
              <a:t>What is mediation?</a:t>
            </a:r>
          </a:p>
          <a:p>
            <a:r>
              <a:rPr lang="en-GB" dirty="0"/>
              <a:t>Extent of mediation</a:t>
            </a:r>
          </a:p>
          <a:p>
            <a:r>
              <a:rPr lang="en-GB" dirty="0"/>
              <a:t>Conceptualising mediation</a:t>
            </a:r>
          </a:p>
          <a:p>
            <a:r>
              <a:rPr lang="en-GB" dirty="0"/>
              <a:t>Using mediation</a:t>
            </a:r>
          </a:p>
          <a:p>
            <a:r>
              <a:rPr lang="en-GB" dirty="0"/>
              <a:t>The mediation process</a:t>
            </a:r>
          </a:p>
          <a:p>
            <a:r>
              <a:rPr lang="en-GB" dirty="0"/>
              <a:t>Experiencing mediation</a:t>
            </a:r>
          </a:p>
          <a:p>
            <a:r>
              <a:rPr lang="en-GB" dirty="0"/>
              <a:t>In-house mediation – transforming culture?</a:t>
            </a:r>
          </a:p>
          <a:p>
            <a:endParaRPr lang="en-GB" dirty="0"/>
          </a:p>
        </p:txBody>
      </p:sp>
    </p:spTree>
    <p:extLst>
      <p:ext uri="{BB962C8B-B14F-4D97-AF65-F5344CB8AC3E}">
        <p14:creationId xmlns:p14="http://schemas.microsoft.com/office/powerpoint/2010/main" val="679512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Learning Outcomes</a:t>
            </a:r>
          </a:p>
        </p:txBody>
      </p:sp>
      <p:sp>
        <p:nvSpPr>
          <p:cNvPr id="3" name="Content Placeholder 2"/>
          <p:cNvSpPr>
            <a:spLocks noGrp="1"/>
          </p:cNvSpPr>
          <p:nvPr>
            <p:ph idx="1"/>
          </p:nvPr>
        </p:nvSpPr>
        <p:spPr/>
        <p:txBody>
          <a:bodyPr/>
          <a:lstStyle/>
          <a:p>
            <a:r>
              <a:rPr lang="en-GB" dirty="0"/>
              <a:t>When you have completed this session, you should be able to: </a:t>
            </a:r>
          </a:p>
          <a:p>
            <a:pPr lvl="1"/>
            <a:r>
              <a:rPr lang="en-GB" i="1" dirty="0"/>
              <a:t>Understand and describe the term ‘workplace mediation’ and its main functions</a:t>
            </a:r>
            <a:endParaRPr lang="en-GB" dirty="0"/>
          </a:p>
          <a:p>
            <a:pPr lvl="1"/>
            <a:r>
              <a:rPr lang="en-GB" i="1" dirty="0"/>
              <a:t>Critically assess the key benefits that mediation can bring to an organisation</a:t>
            </a:r>
            <a:endParaRPr lang="en-GB" dirty="0"/>
          </a:p>
          <a:p>
            <a:pPr lvl="1"/>
            <a:r>
              <a:rPr lang="en-GB" i="1" dirty="0"/>
              <a:t>Identify and critically analyse the limitations of mediation and barriers to its use</a:t>
            </a:r>
            <a:endParaRPr lang="en-GB" dirty="0"/>
          </a:p>
          <a:p>
            <a:pPr lvl="1"/>
            <a:r>
              <a:rPr lang="en-GB" i="1" dirty="0"/>
              <a:t>Understand and critically evaluate the key theoretical concepts developed in the study of workplace mediation </a:t>
            </a:r>
            <a:endParaRPr lang="en-GB" dirty="0"/>
          </a:p>
          <a:p>
            <a:pPr lvl="1"/>
            <a:r>
              <a:rPr lang="en-GB" i="1" dirty="0"/>
              <a:t>Provide an analytical account of mediation’s relationship with more formal dispute resolution practices </a:t>
            </a:r>
            <a:endParaRPr lang="en-GB" dirty="0"/>
          </a:p>
          <a:p>
            <a:pPr lvl="1"/>
            <a:r>
              <a:rPr lang="en-GB" i="1" dirty="0"/>
              <a:t>Explain and evaluate the role of the key players in the process</a:t>
            </a:r>
            <a:endParaRPr lang="en-GB" dirty="0"/>
          </a:p>
          <a:p>
            <a:pPr lvl="1"/>
            <a:r>
              <a:rPr lang="en-GB" i="1" dirty="0"/>
              <a:t>Identify, describe and explain the process of initiating, managing and concluding a mediation case</a:t>
            </a:r>
            <a:endParaRPr lang="en-GB" dirty="0"/>
          </a:p>
        </p:txBody>
      </p:sp>
    </p:spTree>
    <p:extLst>
      <p:ext uri="{BB962C8B-B14F-4D97-AF65-F5344CB8AC3E}">
        <p14:creationId xmlns:p14="http://schemas.microsoft.com/office/powerpoint/2010/main" val="1480859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465384"/>
          </a:xfrm>
        </p:spPr>
        <p:txBody>
          <a:bodyPr/>
          <a:lstStyle/>
          <a:p>
            <a:r>
              <a:rPr lang="en-GB" b="1" dirty="0">
                <a:solidFill>
                  <a:srgbClr val="660066"/>
                </a:solidFill>
              </a:rPr>
              <a:t>Alternative Dispute Resolution</a:t>
            </a:r>
          </a:p>
        </p:txBody>
      </p:sp>
      <p:sp>
        <p:nvSpPr>
          <p:cNvPr id="3" name="Content Placeholder 2"/>
          <p:cNvSpPr>
            <a:spLocks noGrp="1"/>
          </p:cNvSpPr>
          <p:nvPr>
            <p:ph idx="1"/>
          </p:nvPr>
        </p:nvSpPr>
        <p:spPr>
          <a:xfrm>
            <a:off x="457200" y="1535723"/>
            <a:ext cx="8229600" cy="4590440"/>
          </a:xfrm>
        </p:spPr>
        <p:txBody>
          <a:bodyPr>
            <a:normAutofit lnSpcReduction="10000"/>
          </a:bodyPr>
          <a:lstStyle/>
          <a:p>
            <a:pPr>
              <a:lnSpc>
                <a:spcPct val="100000"/>
              </a:lnSpc>
              <a:spcBef>
                <a:spcPts val="0"/>
              </a:spcBef>
            </a:pPr>
            <a:r>
              <a:rPr lang="en-GB" dirty="0"/>
              <a:t>Alternative Dispute Resolution (ADR) can be defined as:</a:t>
            </a:r>
          </a:p>
          <a:p>
            <a:pPr lvl="1">
              <a:lnSpc>
                <a:spcPct val="100000"/>
              </a:lnSpc>
              <a:spcBef>
                <a:spcPts val="0"/>
              </a:spcBef>
            </a:pPr>
            <a:r>
              <a:rPr lang="en-GB" sz="2000" dirty="0"/>
              <a:t>“The use of any form of mediation or arbitration as a substitute for the public judicial or administrative process available to resolve a dispute” (Lipsky and </a:t>
            </a:r>
            <a:r>
              <a:rPr lang="en-GB" sz="2000" dirty="0" err="1"/>
              <a:t>Seeber</a:t>
            </a:r>
            <a:r>
              <a:rPr lang="en-GB" sz="2000" dirty="0"/>
              <a:t>, 2000:37)</a:t>
            </a:r>
          </a:p>
          <a:p>
            <a:pPr>
              <a:lnSpc>
                <a:spcPct val="100000"/>
              </a:lnSpc>
              <a:spcBef>
                <a:spcPts val="0"/>
              </a:spcBef>
            </a:pPr>
            <a:r>
              <a:rPr lang="en-GB" dirty="0"/>
              <a:t>Alternatives to conventional disciplinary and grievances procedures</a:t>
            </a:r>
          </a:p>
          <a:p>
            <a:pPr>
              <a:lnSpc>
                <a:spcPct val="100000"/>
              </a:lnSpc>
              <a:spcBef>
                <a:spcPts val="0"/>
              </a:spcBef>
            </a:pPr>
            <a:r>
              <a:rPr lang="en-GB" dirty="0"/>
              <a:t>Interest based processes that promote resolution</a:t>
            </a:r>
          </a:p>
          <a:p>
            <a:pPr lvl="1">
              <a:lnSpc>
                <a:spcPct val="100000"/>
              </a:lnSpc>
              <a:spcBef>
                <a:spcPts val="0"/>
              </a:spcBef>
            </a:pPr>
            <a:r>
              <a:rPr lang="en-GB" b="1" dirty="0"/>
              <a:t>Arbitration</a:t>
            </a:r>
          </a:p>
          <a:p>
            <a:pPr lvl="2">
              <a:lnSpc>
                <a:spcPct val="100000"/>
              </a:lnSpc>
              <a:spcBef>
                <a:spcPts val="0"/>
              </a:spcBef>
            </a:pPr>
            <a:r>
              <a:rPr lang="en-GB" i="1" dirty="0"/>
              <a:t>Where a third party listens to the arguments from both sides and decides in favour of one or the other</a:t>
            </a:r>
          </a:p>
          <a:p>
            <a:pPr lvl="1">
              <a:lnSpc>
                <a:spcPct val="100000"/>
              </a:lnSpc>
              <a:spcBef>
                <a:spcPts val="0"/>
              </a:spcBef>
            </a:pPr>
            <a:r>
              <a:rPr lang="en-GB" b="1" dirty="0"/>
              <a:t>Conciliation</a:t>
            </a:r>
          </a:p>
          <a:p>
            <a:pPr lvl="2">
              <a:lnSpc>
                <a:spcPct val="100000"/>
              </a:lnSpc>
              <a:spcBef>
                <a:spcPts val="0"/>
              </a:spcBef>
            </a:pPr>
            <a:r>
              <a:rPr lang="en-GB" i="1" dirty="0"/>
              <a:t>Where a third party (in the UK, ACAS) guides the parties to a dispute towards a settlement</a:t>
            </a:r>
          </a:p>
          <a:p>
            <a:pPr lvl="1">
              <a:lnSpc>
                <a:spcPct val="100000"/>
              </a:lnSpc>
              <a:spcBef>
                <a:spcPts val="0"/>
              </a:spcBef>
            </a:pPr>
            <a:r>
              <a:rPr lang="en-GB" b="1" dirty="0"/>
              <a:t>Mediation</a:t>
            </a:r>
          </a:p>
          <a:p>
            <a:pPr marL="457200" lvl="1" indent="0">
              <a:spcBef>
                <a:spcPts val="0"/>
              </a:spcBef>
              <a:buNone/>
            </a:pPr>
            <a:endParaRPr lang="en-GB" dirty="0"/>
          </a:p>
        </p:txBody>
      </p:sp>
    </p:spTree>
    <p:extLst>
      <p:ext uri="{BB962C8B-B14F-4D97-AF65-F5344CB8AC3E}">
        <p14:creationId xmlns:p14="http://schemas.microsoft.com/office/powerpoint/2010/main" val="1656454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535723"/>
          </a:xfrm>
        </p:spPr>
        <p:txBody>
          <a:bodyPr/>
          <a:lstStyle/>
          <a:p>
            <a:r>
              <a:rPr lang="en-GB" b="1" dirty="0">
                <a:solidFill>
                  <a:srgbClr val="660066"/>
                </a:solidFill>
              </a:rPr>
              <a:t>Workplace Mediation</a:t>
            </a:r>
          </a:p>
        </p:txBody>
      </p:sp>
      <p:sp>
        <p:nvSpPr>
          <p:cNvPr id="3" name="Content Placeholder 2"/>
          <p:cNvSpPr>
            <a:spLocks noGrp="1"/>
          </p:cNvSpPr>
          <p:nvPr>
            <p:ph idx="1"/>
          </p:nvPr>
        </p:nvSpPr>
        <p:spPr>
          <a:xfrm>
            <a:off x="628650" y="1535722"/>
            <a:ext cx="7886700" cy="4685077"/>
          </a:xfrm>
        </p:spPr>
        <p:txBody>
          <a:bodyPr>
            <a:normAutofit lnSpcReduction="10000"/>
          </a:bodyPr>
          <a:lstStyle/>
          <a:p>
            <a:r>
              <a:rPr lang="en-GB" dirty="0"/>
              <a:t>ACAS/CIPD (2013) define mediation as</a:t>
            </a:r>
            <a:r>
              <a:rPr lang="en-GB" i="1" dirty="0"/>
              <a:t>: </a:t>
            </a:r>
          </a:p>
          <a:p>
            <a:pPr lvl="1"/>
            <a:r>
              <a:rPr lang="en-GB" dirty="0"/>
              <a:t>‘Mediation is where an impartial third party, the mediator, helps two or more people in dispute to attempt to reach an agreement. Any agreement comes from those in dispute, not from the mediator. The mediator is not there to judge, to say one person is right and the other wrong, or to tell those involved in the mediation what they should do. The mediator is in charge of the process of seeking to resolve the problem but not the outcome’</a:t>
            </a:r>
          </a:p>
          <a:p>
            <a:r>
              <a:rPr lang="en-GB" dirty="0"/>
              <a:t>Different models of mediation – facilitative mediation is normally used in the UK</a:t>
            </a:r>
          </a:p>
          <a:p>
            <a:pPr lvl="1">
              <a:lnSpc>
                <a:spcPct val="100000"/>
              </a:lnSpc>
              <a:spcBef>
                <a:spcPts val="0"/>
              </a:spcBef>
            </a:pPr>
            <a:r>
              <a:rPr lang="en-GB" dirty="0"/>
              <a:t>Impartial trained mediator</a:t>
            </a:r>
          </a:p>
          <a:p>
            <a:pPr lvl="1">
              <a:lnSpc>
                <a:spcPct val="100000"/>
              </a:lnSpc>
              <a:spcBef>
                <a:spcPts val="0"/>
              </a:spcBef>
            </a:pPr>
            <a:r>
              <a:rPr lang="en-GB" dirty="0"/>
              <a:t>Voluntary and confidential process</a:t>
            </a:r>
          </a:p>
          <a:p>
            <a:pPr lvl="1">
              <a:lnSpc>
                <a:spcPct val="100000"/>
              </a:lnSpc>
              <a:spcBef>
                <a:spcPts val="0"/>
              </a:spcBef>
            </a:pPr>
            <a:r>
              <a:rPr lang="en-GB" dirty="0"/>
              <a:t>Parties are not normally represented</a:t>
            </a:r>
          </a:p>
          <a:p>
            <a:pPr lvl="1">
              <a:lnSpc>
                <a:spcPct val="100000"/>
              </a:lnSpc>
              <a:spcBef>
                <a:spcPts val="0"/>
              </a:spcBef>
            </a:pPr>
            <a:r>
              <a:rPr lang="en-GB" dirty="0"/>
              <a:t>Emphasis on parties developing and owning the resolution</a:t>
            </a:r>
          </a:p>
          <a:p>
            <a:pPr marL="0" indent="0">
              <a:buNone/>
            </a:pPr>
            <a:endParaRPr lang="en-GB" dirty="0"/>
          </a:p>
        </p:txBody>
      </p:sp>
    </p:spTree>
    <p:extLst>
      <p:ext uri="{BB962C8B-B14F-4D97-AF65-F5344CB8AC3E}">
        <p14:creationId xmlns:p14="http://schemas.microsoft.com/office/powerpoint/2010/main" val="2896909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441937"/>
          </a:xfrm>
        </p:spPr>
        <p:txBody>
          <a:bodyPr/>
          <a:lstStyle/>
          <a:p>
            <a:r>
              <a:rPr lang="en-GB" b="1" dirty="0">
                <a:solidFill>
                  <a:srgbClr val="660066"/>
                </a:solidFill>
              </a:rPr>
              <a:t>Use of Mediation</a:t>
            </a:r>
          </a:p>
        </p:txBody>
      </p:sp>
      <p:sp>
        <p:nvSpPr>
          <p:cNvPr id="3" name="Content Placeholder 2"/>
          <p:cNvSpPr>
            <a:spLocks noGrp="1"/>
          </p:cNvSpPr>
          <p:nvPr>
            <p:ph idx="1"/>
          </p:nvPr>
        </p:nvSpPr>
        <p:spPr>
          <a:xfrm>
            <a:off x="457200" y="1336432"/>
            <a:ext cx="8229600" cy="4789732"/>
          </a:xfrm>
        </p:spPr>
        <p:txBody>
          <a:bodyPr>
            <a:normAutofit/>
          </a:bodyPr>
          <a:lstStyle/>
          <a:p>
            <a:pPr marL="342000">
              <a:lnSpc>
                <a:spcPct val="100000"/>
              </a:lnSpc>
              <a:spcBef>
                <a:spcPts val="0"/>
              </a:spcBef>
            </a:pPr>
            <a:r>
              <a:rPr lang="en-GB" dirty="0"/>
              <a:t>Mediation is generally accessed in two ways in the UK</a:t>
            </a:r>
          </a:p>
          <a:p>
            <a:pPr marL="1199250" lvl="2">
              <a:lnSpc>
                <a:spcPct val="100000"/>
              </a:lnSpc>
              <a:spcBef>
                <a:spcPts val="0"/>
              </a:spcBef>
            </a:pPr>
            <a:r>
              <a:rPr lang="en-GB" dirty="0"/>
              <a:t>Use of external mediators</a:t>
            </a:r>
          </a:p>
          <a:p>
            <a:pPr marL="1656450" lvl="3">
              <a:lnSpc>
                <a:spcPct val="100000"/>
              </a:lnSpc>
              <a:spcBef>
                <a:spcPts val="0"/>
              </a:spcBef>
            </a:pPr>
            <a:r>
              <a:rPr lang="en-GB" i="1" dirty="0"/>
              <a:t>ACAS and private providers</a:t>
            </a:r>
          </a:p>
          <a:p>
            <a:pPr marL="1199250" lvl="2">
              <a:lnSpc>
                <a:spcPct val="100000"/>
              </a:lnSpc>
              <a:spcBef>
                <a:spcPts val="0"/>
              </a:spcBef>
            </a:pPr>
            <a:r>
              <a:rPr lang="en-GB" dirty="0"/>
              <a:t>In-house mediation schemes – staff trained as mediators</a:t>
            </a:r>
          </a:p>
          <a:p>
            <a:pPr marL="342000">
              <a:lnSpc>
                <a:spcPct val="100000"/>
              </a:lnSpc>
              <a:spcBef>
                <a:spcPts val="0"/>
              </a:spcBef>
            </a:pPr>
            <a:r>
              <a:rPr lang="en-GB" dirty="0"/>
              <a:t>Growth in use of workplace mediation</a:t>
            </a:r>
          </a:p>
          <a:p>
            <a:pPr marL="1199250" lvl="2">
              <a:lnSpc>
                <a:spcPct val="100000"/>
              </a:lnSpc>
              <a:spcBef>
                <a:spcPts val="0"/>
              </a:spcBef>
            </a:pPr>
            <a:r>
              <a:rPr lang="en-GB" dirty="0"/>
              <a:t>7% of all workplaces (van Wanrooy et al., 2013)</a:t>
            </a:r>
          </a:p>
          <a:p>
            <a:pPr marL="1199250" lvl="2">
              <a:lnSpc>
                <a:spcPct val="100000"/>
              </a:lnSpc>
              <a:spcBef>
                <a:spcPts val="0"/>
              </a:spcBef>
            </a:pPr>
            <a:r>
              <a:rPr lang="en-GB" dirty="0"/>
              <a:t>16% of workplaces that had experience a grievance or disciplinary issue (Wood et al., 2014)</a:t>
            </a:r>
          </a:p>
          <a:p>
            <a:pPr marL="342000">
              <a:lnSpc>
                <a:spcPct val="100000"/>
              </a:lnSpc>
              <a:spcBef>
                <a:spcPts val="0"/>
              </a:spcBef>
            </a:pPr>
            <a:r>
              <a:rPr lang="en-GB" dirty="0"/>
              <a:t>More likely to be used in large organisations and those in the public sector</a:t>
            </a:r>
          </a:p>
          <a:p>
            <a:pPr marL="342000">
              <a:lnSpc>
                <a:spcPct val="100000"/>
              </a:lnSpc>
              <a:spcBef>
                <a:spcPts val="0"/>
              </a:spcBef>
            </a:pPr>
            <a:r>
              <a:rPr lang="en-GB" dirty="0"/>
              <a:t>In smaller workplaces and organisations, cost is a major barrier and mediation is also seen as counter-cultural</a:t>
            </a:r>
          </a:p>
        </p:txBody>
      </p:sp>
    </p:spTree>
    <p:extLst>
      <p:ext uri="{BB962C8B-B14F-4D97-AF65-F5344CB8AC3E}">
        <p14:creationId xmlns:p14="http://schemas.microsoft.com/office/powerpoint/2010/main" val="42546896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9630"/>
            <a:ext cx="7886700" cy="1289539"/>
          </a:xfrm>
        </p:spPr>
        <p:txBody>
          <a:bodyPr>
            <a:normAutofit fontScale="90000"/>
          </a:bodyPr>
          <a:lstStyle/>
          <a:p>
            <a:r>
              <a:rPr lang="en-GB" b="1" dirty="0"/>
              <a:t>Conceptualising Mediation </a:t>
            </a:r>
            <a:br>
              <a:rPr lang="en-GB" b="1" dirty="0"/>
            </a:br>
            <a:r>
              <a:rPr lang="en-GB" sz="1800" dirty="0"/>
              <a:t>(</a:t>
            </a:r>
            <a:r>
              <a:rPr lang="en-GB" sz="1800" b="1" dirty="0"/>
              <a:t>Ridley-Duff and Bennett, 2011)</a:t>
            </a:r>
            <a:br>
              <a:rPr lang="en-GB" dirty="0"/>
            </a:br>
            <a:endParaRPr lang="en-GB" dirty="0"/>
          </a:p>
        </p:txBody>
      </p:sp>
      <p:graphicFrame>
        <p:nvGraphicFramePr>
          <p:cNvPr id="4" name="Content Placeholder 3"/>
          <p:cNvGraphicFramePr>
            <a:graphicFrameLocks noGrp="1"/>
          </p:cNvGraphicFramePr>
          <p:nvPr>
            <p:ph idx="1"/>
          </p:nvPr>
        </p:nvGraphicFramePr>
        <p:xfrm>
          <a:off x="1637665" y="3589020"/>
          <a:ext cx="5868670" cy="313373"/>
        </p:xfrm>
        <a:graphic>
          <a:graphicData uri="http://schemas.openxmlformats.org/drawingml/2006/table">
            <a:tbl>
              <a:tblPr firstRow="1" firstCol="1" bandRow="1">
                <a:tableStyleId>{5C22544A-7EE6-4342-B048-85BDC9FD1C3A}</a:tableStyleId>
              </a:tblPr>
              <a:tblGrid>
                <a:gridCol w="5868670">
                  <a:extLst>
                    <a:ext uri="{9D8B030D-6E8A-4147-A177-3AD203B41FA5}">
                      <a16:colId xmlns:a16="http://schemas.microsoft.com/office/drawing/2014/main" val="20000"/>
                    </a:ext>
                  </a:extLst>
                </a:gridCol>
              </a:tblGrid>
              <a:tr h="0">
                <a:tc>
                  <a:txBody>
                    <a:bodyPr/>
                    <a:lstStyle/>
                    <a:p>
                      <a:pPr algn="just">
                        <a:lnSpc>
                          <a:spcPct val="200000"/>
                        </a:lnSpc>
                        <a:spcAft>
                          <a:spcPts val="0"/>
                        </a:spcAft>
                      </a:pPr>
                      <a:r>
                        <a:rPr lang="en-GB" sz="1200" dirty="0">
                          <a:effectLst/>
                        </a:rPr>
                        <a:t> </a:t>
                      </a:r>
                      <a:endParaRPr lang="en-GB" sz="1100" dirty="0">
                        <a:effectLst/>
                        <a:latin typeface="Arial"/>
                        <a:ea typeface="Arial"/>
                        <a:cs typeface="Arial"/>
                      </a:endParaRPr>
                    </a:p>
                  </a:txBody>
                  <a:tcPr marL="68580" marR="68580" marT="0" marB="0"/>
                </a:tc>
                <a:extLst>
                  <a:ext uri="{0D108BD9-81ED-4DB2-BD59-A6C34878D82A}">
                    <a16:rowId xmlns:a16="http://schemas.microsoft.com/office/drawing/2014/main" val="10000"/>
                  </a:ext>
                </a:extLst>
              </a:tr>
            </a:tbl>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1203608623"/>
              </p:ext>
            </p:extLst>
          </p:nvPr>
        </p:nvGraphicFramePr>
        <p:xfrm>
          <a:off x="1430216" y="1181727"/>
          <a:ext cx="5899638" cy="4980095"/>
        </p:xfrm>
        <a:graphic>
          <a:graphicData uri="http://schemas.openxmlformats.org/presentationml/2006/ole">
            <mc:AlternateContent xmlns:mc="http://schemas.openxmlformats.org/markup-compatibility/2006">
              <mc:Choice xmlns:v="urn:schemas-microsoft-com:vml" Requires="v">
                <p:oleObj spid="_x0000_s1026" r:id="rId4" imgW="6406560" imgH="5402160" progId="Visio.Drawing.11">
                  <p:embed/>
                </p:oleObj>
              </mc:Choice>
              <mc:Fallback>
                <p:oleObj r:id="rId4" imgW="6406560" imgH="5402160" progId="Visio.Drawing.11">
                  <p:embed/>
                  <p:pic>
                    <p:nvPicPr>
                      <p:cNvPr id="5" name="Object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430216" y="1181727"/>
                        <a:ext cx="5899638" cy="4980095"/>
                      </a:xfrm>
                      <a:prstGeom prst="rect">
                        <a:avLst/>
                      </a:prstGeom>
                      <a:noFill/>
                    </p:spPr>
                  </p:pic>
                </p:oleObj>
              </mc:Fallback>
            </mc:AlternateContent>
          </a:graphicData>
        </a:graphic>
      </p:graphicFrame>
    </p:spTree>
    <p:extLst>
      <p:ext uri="{BB962C8B-B14F-4D97-AF65-F5344CB8AC3E}">
        <p14:creationId xmlns:p14="http://schemas.microsoft.com/office/powerpoint/2010/main" val="902939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817077"/>
          </a:xfrm>
        </p:spPr>
        <p:txBody>
          <a:bodyPr/>
          <a:lstStyle/>
          <a:p>
            <a:r>
              <a:rPr lang="en-GB" b="1" dirty="0">
                <a:solidFill>
                  <a:srgbClr val="660066"/>
                </a:solidFill>
              </a:rPr>
              <a:t>What Should Mediation be Used For?</a:t>
            </a:r>
          </a:p>
        </p:txBody>
      </p:sp>
      <p:sp>
        <p:nvSpPr>
          <p:cNvPr id="3" name="Content Placeholder 2"/>
          <p:cNvSpPr>
            <a:spLocks noGrp="1"/>
          </p:cNvSpPr>
          <p:nvPr>
            <p:ph idx="1"/>
          </p:nvPr>
        </p:nvSpPr>
        <p:spPr>
          <a:xfrm>
            <a:off x="628650" y="1606062"/>
            <a:ext cx="7886700" cy="4614738"/>
          </a:xfrm>
        </p:spPr>
        <p:txBody>
          <a:bodyPr/>
          <a:lstStyle/>
          <a:p>
            <a:pPr>
              <a:spcBef>
                <a:spcPts val="0"/>
              </a:spcBef>
            </a:pPr>
            <a:r>
              <a:rPr lang="en-GB" dirty="0"/>
              <a:t>Mediation is typically seen as suitable for resolving interpersonal disputes and employee grievances</a:t>
            </a:r>
          </a:p>
          <a:p>
            <a:pPr>
              <a:spcBef>
                <a:spcPts val="0"/>
              </a:spcBef>
            </a:pPr>
            <a:r>
              <a:rPr lang="en-GB" dirty="0"/>
              <a:t>Often grievances and interpersonal disputes can involve misconduct or capability</a:t>
            </a:r>
          </a:p>
          <a:p>
            <a:pPr>
              <a:spcBef>
                <a:spcPts val="0"/>
              </a:spcBef>
            </a:pPr>
            <a:r>
              <a:rPr lang="en-GB" dirty="0"/>
              <a:t>Is mediation suitable in these situations?</a:t>
            </a:r>
          </a:p>
          <a:p>
            <a:pPr lvl="1">
              <a:lnSpc>
                <a:spcPct val="100000"/>
              </a:lnSpc>
              <a:spcBef>
                <a:spcPts val="0"/>
              </a:spcBef>
            </a:pPr>
            <a:r>
              <a:rPr lang="en-GB" dirty="0"/>
              <a:t>Managers may be uncomfortable if mediation is used to deal with a dispute over performance management </a:t>
            </a:r>
          </a:p>
          <a:p>
            <a:pPr lvl="1">
              <a:lnSpc>
                <a:spcPct val="100000"/>
              </a:lnSpc>
              <a:spcBef>
                <a:spcPts val="0"/>
              </a:spcBef>
            </a:pPr>
            <a:r>
              <a:rPr lang="en-GB" dirty="0"/>
              <a:t>Some argue that mediation is not suitable where rights have been infringed i.e. discrimination</a:t>
            </a:r>
          </a:p>
          <a:p>
            <a:pPr lvl="2">
              <a:lnSpc>
                <a:spcPct val="100000"/>
              </a:lnSpc>
              <a:spcBef>
                <a:spcPts val="0"/>
              </a:spcBef>
            </a:pPr>
            <a:r>
              <a:rPr lang="en-GB" i="1" dirty="0"/>
              <a:t>Mediation can be used to portray mistreatment as an interpersonal dispute and mask deep seated problems </a:t>
            </a:r>
          </a:p>
          <a:p>
            <a:pPr lvl="1">
              <a:lnSpc>
                <a:spcPct val="100000"/>
              </a:lnSpc>
              <a:spcBef>
                <a:spcPts val="0"/>
              </a:spcBef>
            </a:pPr>
            <a:r>
              <a:rPr lang="en-GB" dirty="0"/>
              <a:t>Some victims of discrimination argue that mediation is more accessible and therefore more empowering than conventional grievance procedures (Saundry et al., 2013, 2018)</a:t>
            </a:r>
          </a:p>
          <a:p>
            <a:pPr lvl="1">
              <a:lnSpc>
                <a:spcPct val="100000"/>
              </a:lnSpc>
              <a:spcBef>
                <a:spcPts val="0"/>
              </a:spcBef>
            </a:pPr>
            <a:endParaRPr lang="en-GB" dirty="0"/>
          </a:p>
          <a:p>
            <a:pPr marL="0" indent="0">
              <a:buNone/>
            </a:pPr>
            <a:endParaRPr lang="en-GB" sz="2000" dirty="0"/>
          </a:p>
        </p:txBody>
      </p:sp>
    </p:spTree>
    <p:extLst>
      <p:ext uri="{BB962C8B-B14F-4D97-AF65-F5344CB8AC3E}">
        <p14:creationId xmlns:p14="http://schemas.microsoft.com/office/powerpoint/2010/main" val="3136790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6"/>
          </a:xfrm>
        </p:spPr>
        <p:txBody>
          <a:bodyPr/>
          <a:lstStyle/>
          <a:p>
            <a:r>
              <a:rPr lang="en-GB" b="1" dirty="0">
                <a:solidFill>
                  <a:srgbClr val="660066"/>
                </a:solidFill>
              </a:rPr>
              <a:t>When Should Mediation be Used?</a:t>
            </a:r>
          </a:p>
        </p:txBody>
      </p:sp>
      <p:sp>
        <p:nvSpPr>
          <p:cNvPr id="3" name="Content Placeholder 2"/>
          <p:cNvSpPr>
            <a:spLocks noGrp="1"/>
          </p:cNvSpPr>
          <p:nvPr>
            <p:ph idx="1"/>
          </p:nvPr>
        </p:nvSpPr>
        <p:spPr>
          <a:xfrm>
            <a:off x="457200" y="1570892"/>
            <a:ext cx="8229600" cy="4578718"/>
          </a:xfrm>
        </p:spPr>
        <p:txBody>
          <a:bodyPr>
            <a:normAutofit/>
          </a:bodyPr>
          <a:lstStyle/>
          <a:p>
            <a:pPr>
              <a:lnSpc>
                <a:spcPct val="100000"/>
              </a:lnSpc>
              <a:spcBef>
                <a:spcPts val="0"/>
              </a:spcBef>
            </a:pPr>
            <a:r>
              <a:rPr lang="en-GB" dirty="0"/>
              <a:t>Don’t use too early – managers should have space to ‘nip issues in the bud’</a:t>
            </a:r>
          </a:p>
          <a:p>
            <a:pPr>
              <a:lnSpc>
                <a:spcPct val="100000"/>
              </a:lnSpc>
              <a:spcBef>
                <a:spcPts val="0"/>
              </a:spcBef>
            </a:pPr>
            <a:r>
              <a:rPr lang="en-GB" dirty="0"/>
              <a:t>Mediation may be helpful if informal interventions have not worked</a:t>
            </a:r>
          </a:p>
          <a:p>
            <a:pPr>
              <a:lnSpc>
                <a:spcPct val="100000"/>
              </a:lnSpc>
              <a:spcBef>
                <a:spcPts val="0"/>
              </a:spcBef>
            </a:pPr>
            <a:r>
              <a:rPr lang="en-GB" dirty="0"/>
              <a:t>Ideally it should take place prior or at the start of formal proceedings</a:t>
            </a:r>
          </a:p>
          <a:p>
            <a:pPr>
              <a:lnSpc>
                <a:spcPct val="100000"/>
              </a:lnSpc>
              <a:spcBef>
                <a:spcPts val="0"/>
              </a:spcBef>
            </a:pPr>
            <a:r>
              <a:rPr lang="en-GB" dirty="0"/>
              <a:t>Mediation can be used to repair relationships post discipline/grievance (Latreille, 2011)</a:t>
            </a:r>
          </a:p>
          <a:p>
            <a:pPr>
              <a:lnSpc>
                <a:spcPct val="100000"/>
              </a:lnSpc>
              <a:spcBef>
                <a:spcPts val="0"/>
              </a:spcBef>
            </a:pPr>
            <a:r>
              <a:rPr lang="en-GB" dirty="0"/>
              <a:t>Many organisations use mediation as a ‘last resort’</a:t>
            </a:r>
          </a:p>
          <a:p>
            <a:pPr lvl="1">
              <a:lnSpc>
                <a:spcPct val="100000"/>
              </a:lnSpc>
              <a:spcBef>
                <a:spcPts val="0"/>
              </a:spcBef>
            </a:pPr>
            <a:r>
              <a:rPr lang="en-GB" dirty="0"/>
              <a:t>This significantly reduces the chances of resolution</a:t>
            </a:r>
          </a:p>
          <a:p>
            <a:pPr lvl="1">
              <a:lnSpc>
                <a:spcPct val="100000"/>
              </a:lnSpc>
              <a:spcBef>
                <a:spcPts val="0"/>
              </a:spcBef>
            </a:pPr>
            <a:r>
              <a:rPr lang="en-GB" dirty="0"/>
              <a:t>Parties’ views are often entrenched by this stage </a:t>
            </a:r>
          </a:p>
          <a:p>
            <a:pPr marL="0" indent="0">
              <a:lnSpc>
                <a:spcPct val="100000"/>
              </a:lnSpc>
              <a:buNone/>
            </a:pPr>
            <a:endParaRPr lang="en-GB" sz="2000" dirty="0"/>
          </a:p>
        </p:txBody>
      </p:sp>
    </p:spTree>
    <p:extLst>
      <p:ext uri="{BB962C8B-B14F-4D97-AF65-F5344CB8AC3E}">
        <p14:creationId xmlns:p14="http://schemas.microsoft.com/office/powerpoint/2010/main" val="3133907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477107"/>
          </a:xfrm>
        </p:spPr>
        <p:txBody>
          <a:bodyPr/>
          <a:lstStyle/>
          <a:p>
            <a:r>
              <a:rPr lang="en-GB" b="1" dirty="0">
                <a:solidFill>
                  <a:srgbClr val="660066"/>
                </a:solidFill>
              </a:rPr>
              <a:t>The Mediation Process</a:t>
            </a:r>
          </a:p>
        </p:txBody>
      </p:sp>
      <p:sp>
        <p:nvSpPr>
          <p:cNvPr id="3" name="Content Placeholder 2"/>
          <p:cNvSpPr>
            <a:spLocks noGrp="1"/>
          </p:cNvSpPr>
          <p:nvPr>
            <p:ph idx="1"/>
          </p:nvPr>
        </p:nvSpPr>
        <p:spPr>
          <a:xfrm>
            <a:off x="457200" y="1547446"/>
            <a:ext cx="8229600" cy="4578717"/>
          </a:xfrm>
        </p:spPr>
        <p:txBody>
          <a:bodyPr/>
          <a:lstStyle/>
          <a:p>
            <a:pPr>
              <a:lnSpc>
                <a:spcPct val="100000"/>
              </a:lnSpc>
              <a:spcBef>
                <a:spcPts val="0"/>
              </a:spcBef>
            </a:pPr>
            <a:r>
              <a:rPr lang="en-GB" dirty="0"/>
              <a:t>Key principles</a:t>
            </a:r>
          </a:p>
          <a:p>
            <a:pPr lvl="1">
              <a:lnSpc>
                <a:spcPct val="100000"/>
              </a:lnSpc>
              <a:spcBef>
                <a:spcPts val="0"/>
              </a:spcBef>
            </a:pPr>
            <a:r>
              <a:rPr lang="en-GB" dirty="0"/>
              <a:t>Impartial, voluntary, confidential</a:t>
            </a:r>
          </a:p>
          <a:p>
            <a:pPr>
              <a:lnSpc>
                <a:spcPct val="100000"/>
              </a:lnSpc>
              <a:spcBef>
                <a:spcPts val="0"/>
              </a:spcBef>
            </a:pPr>
            <a:r>
              <a:rPr lang="en-GB" dirty="0"/>
              <a:t>Issue will be referred to mediation, often via a line manager, HR or trade union representative</a:t>
            </a:r>
          </a:p>
          <a:p>
            <a:pPr>
              <a:lnSpc>
                <a:spcPct val="100000"/>
              </a:lnSpc>
              <a:spcBef>
                <a:spcPts val="0"/>
              </a:spcBef>
            </a:pPr>
            <a:r>
              <a:rPr lang="en-GB" dirty="0"/>
              <a:t>Both parties have to agree to ‘go to mediation’</a:t>
            </a:r>
          </a:p>
          <a:p>
            <a:pPr>
              <a:lnSpc>
                <a:spcPct val="100000"/>
              </a:lnSpc>
              <a:spcBef>
                <a:spcPts val="0"/>
              </a:spcBef>
            </a:pPr>
            <a:r>
              <a:rPr lang="en-GB" dirty="0"/>
              <a:t>Mediator will contact each of the parties</a:t>
            </a:r>
          </a:p>
          <a:p>
            <a:pPr lvl="1">
              <a:lnSpc>
                <a:spcPct val="100000"/>
              </a:lnSpc>
              <a:spcBef>
                <a:spcPts val="0"/>
              </a:spcBef>
            </a:pPr>
            <a:r>
              <a:rPr lang="en-GB" dirty="0"/>
              <a:t>Explain the process and ensure they want to proceed</a:t>
            </a:r>
          </a:p>
          <a:p>
            <a:pPr>
              <a:lnSpc>
                <a:spcPct val="100000"/>
              </a:lnSpc>
              <a:spcBef>
                <a:spcPts val="0"/>
              </a:spcBef>
            </a:pPr>
            <a:r>
              <a:rPr lang="en-GB" dirty="0"/>
              <a:t>Individual meetings will be held with each party</a:t>
            </a:r>
          </a:p>
          <a:p>
            <a:pPr lvl="1">
              <a:lnSpc>
                <a:spcPct val="100000"/>
              </a:lnSpc>
              <a:spcBef>
                <a:spcPts val="0"/>
              </a:spcBef>
            </a:pPr>
            <a:r>
              <a:rPr lang="en-GB" dirty="0"/>
              <a:t>Opportunity for individual to give their perspective</a:t>
            </a:r>
          </a:p>
          <a:p>
            <a:pPr lvl="1">
              <a:lnSpc>
                <a:spcPct val="100000"/>
              </a:lnSpc>
              <a:spcBef>
                <a:spcPts val="0"/>
              </a:spcBef>
            </a:pPr>
            <a:r>
              <a:rPr lang="en-GB" dirty="0"/>
              <a:t>Explain what sort of outcome they want</a:t>
            </a:r>
          </a:p>
          <a:p>
            <a:pPr>
              <a:lnSpc>
                <a:spcPct val="100000"/>
              </a:lnSpc>
              <a:spcBef>
                <a:spcPts val="0"/>
              </a:spcBef>
            </a:pPr>
            <a:r>
              <a:rPr lang="en-GB" dirty="0"/>
              <a:t>Joint meetings will then be held</a:t>
            </a:r>
          </a:p>
          <a:p>
            <a:pPr marL="0" indent="0">
              <a:buNone/>
            </a:pPr>
            <a:endParaRPr lang="en-GB" dirty="0"/>
          </a:p>
        </p:txBody>
      </p:sp>
    </p:spTree>
    <p:extLst>
      <p:ext uri="{BB962C8B-B14F-4D97-AF65-F5344CB8AC3E}">
        <p14:creationId xmlns:p14="http://schemas.microsoft.com/office/powerpoint/2010/main" val="416764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52954"/>
          </a:xfrm>
        </p:spPr>
        <p:txBody>
          <a:bodyPr/>
          <a:lstStyle/>
          <a:p>
            <a:r>
              <a:rPr lang="en-GB" b="1" dirty="0">
                <a:solidFill>
                  <a:srgbClr val="660066"/>
                </a:solidFill>
              </a:rPr>
              <a:t>The Joint Meeting</a:t>
            </a:r>
          </a:p>
        </p:txBody>
      </p:sp>
      <p:sp>
        <p:nvSpPr>
          <p:cNvPr id="3" name="Content Placeholder 2"/>
          <p:cNvSpPr>
            <a:spLocks noGrp="1"/>
          </p:cNvSpPr>
          <p:nvPr>
            <p:ph idx="1"/>
          </p:nvPr>
        </p:nvSpPr>
        <p:spPr>
          <a:xfrm>
            <a:off x="457200" y="1559169"/>
            <a:ext cx="8229600" cy="4566994"/>
          </a:xfrm>
        </p:spPr>
        <p:txBody>
          <a:bodyPr>
            <a:normAutofit/>
          </a:bodyPr>
          <a:lstStyle/>
          <a:p>
            <a:pPr marL="457200" lvl="1" indent="-457200">
              <a:lnSpc>
                <a:spcPct val="100000"/>
              </a:lnSpc>
              <a:spcBef>
                <a:spcPts val="0"/>
              </a:spcBef>
            </a:pPr>
            <a:r>
              <a:rPr lang="en-GB" sz="2500" dirty="0"/>
              <a:t>Set ground rules – no interruptions, no abuse </a:t>
            </a:r>
          </a:p>
          <a:p>
            <a:pPr marL="457200" lvl="1" indent="-457200">
              <a:lnSpc>
                <a:spcPct val="100000"/>
              </a:lnSpc>
              <a:spcBef>
                <a:spcPts val="0"/>
              </a:spcBef>
            </a:pPr>
            <a:r>
              <a:rPr lang="en-GB" sz="2500" dirty="0"/>
              <a:t>Each party gets uninterrupted time to put forward their position</a:t>
            </a:r>
          </a:p>
          <a:p>
            <a:pPr marL="457200" lvl="1" indent="-457200">
              <a:lnSpc>
                <a:spcPct val="100000"/>
              </a:lnSpc>
              <a:spcBef>
                <a:spcPts val="0"/>
              </a:spcBef>
            </a:pPr>
            <a:r>
              <a:rPr lang="en-GB" sz="2500" dirty="0"/>
              <a:t>Mediator then helps individuals explore the issues and discuss underlying issues</a:t>
            </a:r>
          </a:p>
          <a:p>
            <a:pPr marL="457200" lvl="1" indent="-457200">
              <a:lnSpc>
                <a:spcPct val="100000"/>
              </a:lnSpc>
              <a:spcBef>
                <a:spcPts val="0"/>
              </a:spcBef>
            </a:pPr>
            <a:r>
              <a:rPr lang="en-GB" sz="2500" dirty="0"/>
              <a:t>Key mediation skills</a:t>
            </a:r>
          </a:p>
          <a:p>
            <a:pPr marL="914400" lvl="2" indent="-457200">
              <a:lnSpc>
                <a:spcPct val="100000"/>
              </a:lnSpc>
              <a:spcBef>
                <a:spcPts val="0"/>
              </a:spcBef>
            </a:pPr>
            <a:r>
              <a:rPr lang="en-GB" dirty="0"/>
              <a:t>Questioning, clarifying, summarising and reframing </a:t>
            </a:r>
          </a:p>
          <a:p>
            <a:pPr marL="914400" lvl="2" indent="-457200">
              <a:lnSpc>
                <a:spcPct val="100000"/>
              </a:lnSpc>
              <a:spcBef>
                <a:spcPts val="0"/>
              </a:spcBef>
            </a:pPr>
            <a:r>
              <a:rPr lang="en-GB" dirty="0"/>
              <a:t>Focus on future interests not righting past wrongs</a:t>
            </a:r>
          </a:p>
          <a:p>
            <a:pPr marL="914400" lvl="2" indent="-457200">
              <a:lnSpc>
                <a:spcPct val="100000"/>
              </a:lnSpc>
              <a:spcBef>
                <a:spcPts val="0"/>
              </a:spcBef>
            </a:pPr>
            <a:r>
              <a:rPr lang="en-GB" dirty="0"/>
              <a:t>Allow individuals to develop and own a solution</a:t>
            </a:r>
          </a:p>
          <a:p>
            <a:pPr marL="457200" lvl="1" indent="-457200">
              <a:lnSpc>
                <a:spcPct val="100000"/>
              </a:lnSpc>
              <a:spcBef>
                <a:spcPts val="0"/>
              </a:spcBef>
            </a:pPr>
            <a:r>
              <a:rPr lang="en-GB" sz="2500" dirty="0"/>
              <a:t>Resolution (hopefully) reached</a:t>
            </a:r>
          </a:p>
          <a:p>
            <a:pPr marL="914400" lvl="2" indent="-457200">
              <a:lnSpc>
                <a:spcPct val="100000"/>
              </a:lnSpc>
              <a:spcBef>
                <a:spcPts val="0"/>
              </a:spcBef>
            </a:pPr>
            <a:r>
              <a:rPr lang="en-GB" dirty="0"/>
              <a:t>Emphasis on parties owning the resolution</a:t>
            </a:r>
          </a:p>
          <a:p>
            <a:pPr marL="0" indent="0">
              <a:buNone/>
            </a:pPr>
            <a:endParaRPr lang="en-GB" sz="2400" dirty="0"/>
          </a:p>
        </p:txBody>
      </p:sp>
    </p:spTree>
    <p:extLst>
      <p:ext uri="{BB962C8B-B14F-4D97-AF65-F5344CB8AC3E}">
        <p14:creationId xmlns:p14="http://schemas.microsoft.com/office/powerpoint/2010/main" val="28924383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488830"/>
          </a:xfrm>
        </p:spPr>
        <p:txBody>
          <a:bodyPr/>
          <a:lstStyle/>
          <a:p>
            <a:r>
              <a:rPr lang="en-GB" b="1" dirty="0">
                <a:solidFill>
                  <a:srgbClr val="660066"/>
                </a:solidFill>
              </a:rPr>
              <a:t>Direct Benefits of Mediation</a:t>
            </a:r>
          </a:p>
        </p:txBody>
      </p:sp>
      <p:sp>
        <p:nvSpPr>
          <p:cNvPr id="3" name="Content Placeholder 2"/>
          <p:cNvSpPr>
            <a:spLocks noGrp="1"/>
          </p:cNvSpPr>
          <p:nvPr>
            <p:ph idx="1"/>
          </p:nvPr>
        </p:nvSpPr>
        <p:spPr>
          <a:xfrm>
            <a:off x="457200" y="1500554"/>
            <a:ext cx="8229600" cy="4625609"/>
          </a:xfrm>
        </p:spPr>
        <p:txBody>
          <a:bodyPr>
            <a:normAutofit/>
          </a:bodyPr>
          <a:lstStyle/>
          <a:p>
            <a:pPr marL="342000" lvl="1">
              <a:lnSpc>
                <a:spcPct val="100000"/>
              </a:lnSpc>
              <a:spcBef>
                <a:spcPts val="0"/>
              </a:spcBef>
              <a:buFont typeface="Arial" panose="020B0604020202020204" pitchFamily="34" charset="0"/>
              <a:buChar char="•"/>
            </a:pPr>
            <a:r>
              <a:rPr lang="en-GB" sz="2500" dirty="0"/>
              <a:t>High rates of success and user satisfaction</a:t>
            </a:r>
          </a:p>
          <a:p>
            <a:pPr marL="342000" lvl="1">
              <a:lnSpc>
                <a:spcPct val="100000"/>
              </a:lnSpc>
              <a:spcBef>
                <a:spcPts val="0"/>
              </a:spcBef>
              <a:buFont typeface="Arial" panose="020B0604020202020204" pitchFamily="34" charset="0"/>
              <a:buChar char="•"/>
            </a:pPr>
            <a:r>
              <a:rPr lang="en-GB" sz="2500" dirty="0"/>
              <a:t>Higher levels of ‘procedural justice’ (Nesbit et al., 2012)</a:t>
            </a:r>
          </a:p>
          <a:p>
            <a:pPr marL="342000" lvl="1">
              <a:lnSpc>
                <a:spcPct val="100000"/>
              </a:lnSpc>
              <a:spcBef>
                <a:spcPts val="0"/>
              </a:spcBef>
              <a:buFont typeface="Arial" panose="020B0604020202020204" pitchFamily="34" charset="0"/>
              <a:buChar char="•"/>
            </a:pPr>
            <a:r>
              <a:rPr lang="en-GB" sz="2500" dirty="0"/>
              <a:t>Advantages compared with conventional disciplinary and grievance procedures</a:t>
            </a:r>
          </a:p>
          <a:p>
            <a:pPr marL="342000" lvl="1">
              <a:lnSpc>
                <a:spcPct val="100000"/>
              </a:lnSpc>
              <a:spcBef>
                <a:spcPts val="0"/>
              </a:spcBef>
              <a:buFont typeface="Arial" panose="020B0604020202020204" pitchFamily="34" charset="0"/>
              <a:buChar char="•"/>
            </a:pPr>
            <a:r>
              <a:rPr lang="en-GB" sz="2500" dirty="0"/>
              <a:t>Relatively quick and easy to organise</a:t>
            </a:r>
          </a:p>
          <a:p>
            <a:pPr marL="342000" lvl="1">
              <a:lnSpc>
                <a:spcPct val="100000"/>
              </a:lnSpc>
              <a:spcBef>
                <a:spcPts val="0"/>
              </a:spcBef>
              <a:buFont typeface="Arial" panose="020B0604020202020204" pitchFamily="34" charset="0"/>
              <a:buChar char="•"/>
            </a:pPr>
            <a:r>
              <a:rPr lang="en-GB" sz="2500" dirty="0"/>
              <a:t>Lower cost – fewer demands in management time</a:t>
            </a:r>
          </a:p>
          <a:p>
            <a:pPr marL="342000" lvl="1">
              <a:lnSpc>
                <a:spcPct val="100000"/>
              </a:lnSpc>
              <a:spcBef>
                <a:spcPts val="0"/>
              </a:spcBef>
              <a:buFont typeface="Arial" panose="020B0604020202020204" pitchFamily="34" charset="0"/>
              <a:buChar char="•"/>
            </a:pPr>
            <a:r>
              <a:rPr lang="en-GB" sz="2500" dirty="0"/>
              <a:t>Less adversarial – safe environment in which issues can be explored (Latreille, 2011</a:t>
            </a:r>
            <a:r>
              <a:rPr lang="en-GB" sz="2800" dirty="0"/>
              <a:t>)</a:t>
            </a:r>
          </a:p>
        </p:txBody>
      </p:sp>
    </p:spTree>
    <p:extLst>
      <p:ext uri="{BB962C8B-B14F-4D97-AF65-F5344CB8AC3E}">
        <p14:creationId xmlns:p14="http://schemas.microsoft.com/office/powerpoint/2010/main" val="362896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699846"/>
          </a:xfrm>
        </p:spPr>
        <p:txBody>
          <a:bodyPr/>
          <a:lstStyle/>
          <a:p>
            <a:r>
              <a:rPr lang="en-GB" b="1" dirty="0">
                <a:solidFill>
                  <a:srgbClr val="660066"/>
                </a:solidFill>
              </a:rPr>
              <a:t>The Experience of Mediation</a:t>
            </a:r>
          </a:p>
        </p:txBody>
      </p:sp>
      <p:sp>
        <p:nvSpPr>
          <p:cNvPr id="3" name="Content Placeholder 2"/>
          <p:cNvSpPr>
            <a:spLocks noGrp="1"/>
          </p:cNvSpPr>
          <p:nvPr>
            <p:ph idx="1"/>
          </p:nvPr>
        </p:nvSpPr>
        <p:spPr>
          <a:xfrm>
            <a:off x="457200" y="1488831"/>
            <a:ext cx="8229600" cy="4637332"/>
          </a:xfrm>
        </p:spPr>
        <p:txBody>
          <a:bodyPr>
            <a:normAutofit/>
          </a:bodyPr>
          <a:lstStyle/>
          <a:p>
            <a:pPr marL="342900" lvl="1" indent="-342900">
              <a:lnSpc>
                <a:spcPct val="100000"/>
              </a:lnSpc>
              <a:spcBef>
                <a:spcPts val="0"/>
              </a:spcBef>
              <a:buFont typeface="Arial" pitchFamily="34" charset="0"/>
              <a:buChar char="•"/>
            </a:pPr>
            <a:r>
              <a:rPr lang="en-GB" sz="2500" dirty="0"/>
              <a:t>Based on recent research into individuals’ experiences of mediation (Saundry et al., 2013, 2018)</a:t>
            </a:r>
          </a:p>
          <a:p>
            <a:pPr marL="342900" lvl="1" indent="-342900">
              <a:lnSpc>
                <a:spcPct val="100000"/>
              </a:lnSpc>
              <a:spcBef>
                <a:spcPts val="0"/>
              </a:spcBef>
              <a:buFont typeface="Arial" pitchFamily="34" charset="0"/>
              <a:buChar char="•"/>
            </a:pPr>
            <a:r>
              <a:rPr lang="en-GB" sz="2500" dirty="0"/>
              <a:t>Mediation may be voluntary but participants are often reluctant</a:t>
            </a:r>
          </a:p>
          <a:p>
            <a:pPr marL="342900" lvl="1" indent="-342900">
              <a:lnSpc>
                <a:spcPct val="100000"/>
              </a:lnSpc>
              <a:spcBef>
                <a:spcPts val="0"/>
              </a:spcBef>
              <a:buFont typeface="Arial" pitchFamily="34" charset="0"/>
              <a:buChar char="•"/>
            </a:pPr>
            <a:r>
              <a:rPr lang="en-GB" sz="2500" dirty="0"/>
              <a:t>Mediation is a challenging and stressful process</a:t>
            </a:r>
          </a:p>
          <a:p>
            <a:pPr marL="342900" lvl="1" indent="-342900">
              <a:lnSpc>
                <a:spcPct val="100000"/>
              </a:lnSpc>
              <a:spcBef>
                <a:spcPts val="0"/>
              </a:spcBef>
              <a:buFont typeface="Arial" pitchFamily="34" charset="0"/>
              <a:buChar char="•"/>
            </a:pPr>
            <a:r>
              <a:rPr lang="en-GB" sz="2500" dirty="0"/>
              <a:t>Organisational support and follow up of mediation can be poor</a:t>
            </a:r>
          </a:p>
          <a:p>
            <a:pPr marL="342900" lvl="1" indent="-342900">
              <a:lnSpc>
                <a:spcPct val="100000"/>
              </a:lnSpc>
              <a:spcBef>
                <a:spcPts val="0"/>
              </a:spcBef>
              <a:buFont typeface="Arial" pitchFamily="34" charset="0"/>
              <a:buChar char="•"/>
            </a:pPr>
            <a:r>
              <a:rPr lang="en-GB" sz="2500" dirty="0"/>
              <a:t>Managers found the mediation process particularly difficult</a:t>
            </a:r>
          </a:p>
          <a:p>
            <a:pPr marL="342900" lvl="1" indent="-342900">
              <a:lnSpc>
                <a:spcPct val="100000"/>
              </a:lnSpc>
              <a:spcBef>
                <a:spcPts val="0"/>
              </a:spcBef>
              <a:buFont typeface="Arial" pitchFamily="34" charset="0"/>
              <a:buChar char="•"/>
            </a:pPr>
            <a:r>
              <a:rPr lang="en-GB" sz="2500" dirty="0"/>
              <a:t>Mixed views as to suitability in performance management and bullying cases</a:t>
            </a:r>
          </a:p>
        </p:txBody>
      </p:sp>
    </p:spTree>
    <p:extLst>
      <p:ext uri="{BB962C8B-B14F-4D97-AF65-F5344CB8AC3E}">
        <p14:creationId xmlns:p14="http://schemas.microsoft.com/office/powerpoint/2010/main" val="5139840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5477" y="441503"/>
            <a:ext cx="8229600" cy="1293512"/>
          </a:xfrm>
        </p:spPr>
        <p:txBody>
          <a:bodyPr/>
          <a:lstStyle/>
          <a:p>
            <a:r>
              <a:rPr lang="en-GB" b="1" dirty="0">
                <a:solidFill>
                  <a:srgbClr val="660066"/>
                </a:solidFill>
              </a:rPr>
              <a:t>The Experience of Mediation</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a:xfrm>
            <a:off x="457200" y="1312985"/>
            <a:ext cx="8229600" cy="4813178"/>
          </a:xfrm>
        </p:spPr>
        <p:txBody>
          <a:bodyPr>
            <a:normAutofit/>
          </a:bodyPr>
          <a:lstStyle/>
          <a:p>
            <a:pPr marL="342900" lvl="1" indent="-342900">
              <a:lnSpc>
                <a:spcPct val="100000"/>
              </a:lnSpc>
              <a:spcBef>
                <a:spcPts val="0"/>
              </a:spcBef>
              <a:buFont typeface="Arial" pitchFamily="34" charset="0"/>
              <a:buChar char="•"/>
            </a:pPr>
            <a:r>
              <a:rPr lang="en-GB" sz="2500" dirty="0"/>
              <a:t>Organisational learning from mediation limited by confidentiality of mediation</a:t>
            </a:r>
          </a:p>
          <a:p>
            <a:pPr marL="342900" lvl="1" indent="-342900">
              <a:lnSpc>
                <a:spcPct val="100000"/>
              </a:lnSpc>
              <a:spcBef>
                <a:spcPts val="0"/>
              </a:spcBef>
              <a:buFont typeface="Arial" pitchFamily="34" charset="0"/>
              <a:buChar char="•"/>
            </a:pPr>
            <a:r>
              <a:rPr lang="en-GB" sz="2500" dirty="0"/>
              <a:t>Most mediations reach agreement</a:t>
            </a:r>
          </a:p>
          <a:p>
            <a:pPr marL="742950" lvl="2" indent="-342900">
              <a:lnSpc>
                <a:spcPct val="100000"/>
              </a:lnSpc>
              <a:spcBef>
                <a:spcPts val="0"/>
              </a:spcBef>
            </a:pPr>
            <a:r>
              <a:rPr lang="en-GB" dirty="0"/>
              <a:t>but the sustainability or substance of these agreements is more doubtful</a:t>
            </a:r>
          </a:p>
          <a:p>
            <a:pPr marL="342900" lvl="1" indent="-342900">
              <a:lnSpc>
                <a:spcPct val="100000"/>
              </a:lnSpc>
              <a:spcBef>
                <a:spcPts val="0"/>
              </a:spcBef>
              <a:buFont typeface="Arial" pitchFamily="34" charset="0"/>
              <a:buChar char="•"/>
            </a:pPr>
            <a:r>
              <a:rPr lang="en-GB" sz="2500" dirty="0"/>
              <a:t>There is evidence that experiencing mediation has a positive impact on conflict management skills</a:t>
            </a:r>
          </a:p>
          <a:p>
            <a:pPr marL="342900" lvl="1" indent="-342900">
              <a:lnSpc>
                <a:spcPct val="100000"/>
              </a:lnSpc>
              <a:spcBef>
                <a:spcPts val="0"/>
              </a:spcBef>
              <a:buFont typeface="Arial" pitchFamily="34" charset="0"/>
              <a:buChar char="•"/>
            </a:pPr>
            <a:r>
              <a:rPr lang="en-GB" sz="2500" dirty="0"/>
              <a:t>Mediation seen as most ‘just’ than conventional procedures (Nesbit et al., 2012)</a:t>
            </a:r>
          </a:p>
          <a:p>
            <a:pPr marL="342900" lvl="1" indent="-342900">
              <a:lnSpc>
                <a:spcPct val="100000"/>
              </a:lnSpc>
              <a:spcBef>
                <a:spcPts val="0"/>
              </a:spcBef>
              <a:buFont typeface="Arial" pitchFamily="34" charset="0"/>
              <a:buChar char="•"/>
            </a:pPr>
            <a:r>
              <a:rPr lang="en-GB" sz="2500" dirty="0"/>
              <a:t>Mediation can be an empowering experience for employees</a:t>
            </a:r>
          </a:p>
          <a:p>
            <a:pPr marL="0" indent="0">
              <a:buNone/>
            </a:pPr>
            <a:endParaRPr lang="en-GB" sz="2400" dirty="0"/>
          </a:p>
        </p:txBody>
      </p:sp>
    </p:spTree>
    <p:extLst>
      <p:ext uri="{BB962C8B-B14F-4D97-AF65-F5344CB8AC3E}">
        <p14:creationId xmlns:p14="http://schemas.microsoft.com/office/powerpoint/2010/main" val="1075192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547445"/>
          </a:xfrm>
        </p:spPr>
        <p:txBody>
          <a:bodyPr>
            <a:normAutofit/>
          </a:bodyPr>
          <a:lstStyle/>
          <a:p>
            <a:pPr marL="0" indent="0">
              <a:lnSpc>
                <a:spcPct val="100000"/>
              </a:lnSpc>
              <a:spcBef>
                <a:spcPts val="0"/>
              </a:spcBef>
              <a:buFont typeface="Arial" panose="020B0604020202020204" pitchFamily="34" charset="0"/>
              <a:buNone/>
            </a:pPr>
            <a:r>
              <a:rPr lang="en-GB" b="1" dirty="0">
                <a:latin typeface="+mn-lt"/>
                <a:cs typeface="Arial" pitchFamily="34" charset="0"/>
              </a:rPr>
              <a:t>In-House Mediation – Transforming Culture?</a:t>
            </a:r>
          </a:p>
        </p:txBody>
      </p:sp>
      <p:sp>
        <p:nvSpPr>
          <p:cNvPr id="3" name="Content Placeholder 2"/>
          <p:cNvSpPr>
            <a:spLocks noGrp="1"/>
          </p:cNvSpPr>
          <p:nvPr>
            <p:ph idx="1"/>
          </p:nvPr>
        </p:nvSpPr>
        <p:spPr>
          <a:xfrm>
            <a:off x="628650" y="1617784"/>
            <a:ext cx="7886700" cy="4603015"/>
          </a:xfrm>
        </p:spPr>
        <p:txBody>
          <a:bodyPr>
            <a:noAutofit/>
          </a:bodyPr>
          <a:lstStyle/>
          <a:p>
            <a:pPr marL="342900" indent="-342900">
              <a:lnSpc>
                <a:spcPct val="100000"/>
              </a:lnSpc>
              <a:spcBef>
                <a:spcPts val="0"/>
              </a:spcBef>
              <a:buFont typeface="Arial" panose="020B0604020202020204" pitchFamily="34" charset="0"/>
              <a:buChar char="•"/>
            </a:pPr>
            <a:r>
              <a:rPr lang="en-GB" dirty="0"/>
              <a:t>Clear evidence of changed attitudes and enhanced conflict resolution skills amongst mediators and managers subject to mediation</a:t>
            </a:r>
          </a:p>
          <a:p>
            <a:pPr marL="342900" indent="-342900">
              <a:lnSpc>
                <a:spcPct val="100000"/>
              </a:lnSpc>
              <a:spcBef>
                <a:spcPts val="0"/>
              </a:spcBef>
              <a:buFont typeface="Arial" panose="020B0604020202020204" pitchFamily="34" charset="0"/>
              <a:buChar char="•"/>
            </a:pPr>
            <a:r>
              <a:rPr lang="en-GB" dirty="0"/>
              <a:t>Broader organisational impact less clear – some evidence of development of high-trust relationships</a:t>
            </a:r>
          </a:p>
          <a:p>
            <a:pPr marL="342900" indent="-342900">
              <a:lnSpc>
                <a:spcPct val="100000"/>
              </a:lnSpc>
              <a:spcBef>
                <a:spcPts val="0"/>
              </a:spcBef>
              <a:buFont typeface="Arial" panose="020B0604020202020204" pitchFamily="34" charset="0"/>
              <a:buChar char="•"/>
            </a:pPr>
            <a:r>
              <a:rPr lang="en-GB" dirty="0"/>
              <a:t>Training process crucial to relationship building </a:t>
            </a:r>
          </a:p>
          <a:p>
            <a:pPr marL="342900" indent="-342900">
              <a:lnSpc>
                <a:spcPct val="100000"/>
              </a:lnSpc>
              <a:spcBef>
                <a:spcPts val="0"/>
              </a:spcBef>
              <a:buFont typeface="Arial" panose="020B0604020202020204" pitchFamily="34" charset="0"/>
              <a:buChar char="•"/>
            </a:pPr>
            <a:r>
              <a:rPr lang="en-GB" dirty="0"/>
              <a:t>Key success factors</a:t>
            </a:r>
          </a:p>
          <a:p>
            <a:pPr marL="742950" lvl="1" indent="-285750">
              <a:lnSpc>
                <a:spcPct val="100000"/>
              </a:lnSpc>
              <a:spcBef>
                <a:spcPts val="0"/>
              </a:spcBef>
              <a:buFont typeface="Arial" panose="020B0604020202020204" pitchFamily="34" charset="0"/>
              <a:buChar char="•"/>
            </a:pPr>
            <a:r>
              <a:rPr lang="en-GB" dirty="0"/>
              <a:t>Senior management support – role of champion</a:t>
            </a:r>
          </a:p>
          <a:p>
            <a:pPr marL="742950" lvl="1" indent="-285750">
              <a:lnSpc>
                <a:spcPct val="100000"/>
              </a:lnSpc>
              <a:spcBef>
                <a:spcPts val="0"/>
              </a:spcBef>
              <a:buFont typeface="Arial" panose="020B0604020202020204" pitchFamily="34" charset="0"/>
              <a:buChar char="•"/>
            </a:pPr>
            <a:r>
              <a:rPr lang="en-GB" dirty="0"/>
              <a:t>Mediation </a:t>
            </a:r>
            <a:r>
              <a:rPr lang="en-GB" b="1" u="sng" dirty="0"/>
              <a:t>not</a:t>
            </a:r>
            <a:r>
              <a:rPr lang="en-GB" dirty="0"/>
              <a:t> an HR function</a:t>
            </a:r>
          </a:p>
          <a:p>
            <a:pPr marL="742950" lvl="1" indent="-285750">
              <a:lnSpc>
                <a:spcPct val="100000"/>
              </a:lnSpc>
              <a:spcBef>
                <a:spcPts val="0"/>
              </a:spcBef>
              <a:buFont typeface="Arial" panose="020B0604020202020204" pitchFamily="34" charset="0"/>
              <a:buChar char="•"/>
            </a:pPr>
            <a:r>
              <a:rPr lang="en-GB" dirty="0"/>
              <a:t>Strategic approach to training and location of mediation</a:t>
            </a:r>
          </a:p>
          <a:p>
            <a:pPr marL="0" indent="0">
              <a:lnSpc>
                <a:spcPct val="100000"/>
              </a:lnSpc>
              <a:spcBef>
                <a:spcPts val="0"/>
              </a:spcBef>
              <a:buNone/>
            </a:pPr>
            <a:endParaRPr lang="en-GB" sz="1800" dirty="0"/>
          </a:p>
          <a:p>
            <a:pPr marL="0" indent="0">
              <a:lnSpc>
                <a:spcPct val="100000"/>
              </a:lnSpc>
              <a:spcBef>
                <a:spcPts val="0"/>
              </a:spcBef>
              <a:buNone/>
            </a:pPr>
            <a:r>
              <a:rPr lang="en-GB" sz="1800" dirty="0"/>
              <a:t>(See: </a:t>
            </a:r>
            <a:r>
              <a:rPr lang="en-GB" sz="1800" dirty="0" err="1"/>
              <a:t>Latreille</a:t>
            </a:r>
            <a:r>
              <a:rPr lang="en-GB" sz="1800" dirty="0"/>
              <a:t>, 2011; Saundry and </a:t>
            </a:r>
            <a:r>
              <a:rPr lang="en-GB" sz="1800" dirty="0" err="1"/>
              <a:t>Wibberley</a:t>
            </a:r>
            <a:r>
              <a:rPr lang="en-GB" sz="1800" dirty="0"/>
              <a:t> 2014)</a:t>
            </a:r>
          </a:p>
          <a:p>
            <a:pPr marL="342900" indent="-342900">
              <a:lnSpc>
                <a:spcPct val="100000"/>
              </a:lnSpc>
              <a:spcBef>
                <a:spcPts val="0"/>
              </a:spcBef>
              <a:buFont typeface="Arial" panose="020B0604020202020204" pitchFamily="34" charset="0"/>
              <a:buChar char="•"/>
            </a:pPr>
            <a:endParaRPr lang="en-GB" sz="2400" dirty="0">
              <a:latin typeface="+mn-lt"/>
              <a:cs typeface="Arial" pitchFamily="34" charset="0"/>
            </a:endParaRPr>
          </a:p>
          <a:p>
            <a:pPr marL="342900" indent="-342900">
              <a:lnSpc>
                <a:spcPct val="100000"/>
              </a:lnSpc>
              <a:spcBef>
                <a:spcPts val="0"/>
              </a:spcBef>
              <a:buFont typeface="Arial" panose="020B0604020202020204" pitchFamily="34" charset="0"/>
              <a:buChar char="•"/>
            </a:pPr>
            <a:endParaRPr lang="en-GB" sz="2400" dirty="0">
              <a:latin typeface="+mn-lt"/>
              <a:cs typeface="Arial" pitchFamily="34" charset="0"/>
            </a:endParaRPr>
          </a:p>
        </p:txBody>
      </p:sp>
    </p:spTree>
    <p:extLst>
      <p:ext uri="{BB962C8B-B14F-4D97-AF65-F5344CB8AC3E}">
        <p14:creationId xmlns:p14="http://schemas.microsoft.com/office/powerpoint/2010/main" val="3436987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indent="0">
              <a:lnSpc>
                <a:spcPct val="100000"/>
              </a:lnSpc>
              <a:spcBef>
                <a:spcPts val="0"/>
              </a:spcBef>
              <a:buFont typeface="Arial" panose="020B0604020202020204" pitchFamily="34" charset="0"/>
              <a:buNone/>
            </a:pPr>
            <a:r>
              <a:rPr lang="en-GB" b="1" dirty="0">
                <a:latin typeface="+mn-lt"/>
                <a:cs typeface="Arial" pitchFamily="34" charset="0"/>
              </a:rPr>
              <a:t>Barriers</a:t>
            </a:r>
            <a:r>
              <a:rPr lang="en-GB" b="1" baseline="0" dirty="0">
                <a:latin typeface="+mn-lt"/>
                <a:cs typeface="Arial" pitchFamily="34" charset="0"/>
              </a:rPr>
              <a:t> to In-house </a:t>
            </a:r>
            <a:r>
              <a:rPr lang="en-GB" b="1" dirty="0">
                <a:latin typeface="+mn-lt"/>
                <a:cs typeface="Arial" pitchFamily="34" charset="0"/>
              </a:rPr>
              <a:t>M</a:t>
            </a:r>
            <a:r>
              <a:rPr lang="en-GB" b="1" baseline="0" dirty="0">
                <a:latin typeface="+mn-lt"/>
                <a:cs typeface="Arial" pitchFamily="34" charset="0"/>
              </a:rPr>
              <a:t>ediation</a:t>
            </a:r>
            <a:endParaRPr lang="en-GB" b="1" dirty="0">
              <a:latin typeface="+mn-lt"/>
              <a:cs typeface="Arial" pitchFamily="34" charset="0"/>
            </a:endParaRPr>
          </a:p>
        </p:txBody>
      </p:sp>
      <p:sp>
        <p:nvSpPr>
          <p:cNvPr id="3" name="Content Placeholder 2"/>
          <p:cNvSpPr>
            <a:spLocks noGrp="1"/>
          </p:cNvSpPr>
          <p:nvPr>
            <p:ph idx="1"/>
          </p:nvPr>
        </p:nvSpPr>
        <p:spPr>
          <a:xfrm>
            <a:off x="457200" y="1340768"/>
            <a:ext cx="8229600" cy="4785395"/>
          </a:xfrm>
        </p:spPr>
        <p:txBody>
          <a:bodyPr>
            <a:noAutofit/>
          </a:bodyPr>
          <a:lstStyle/>
          <a:p>
            <a:pPr marL="342900" indent="-342900">
              <a:lnSpc>
                <a:spcPct val="100000"/>
              </a:lnSpc>
              <a:spcBef>
                <a:spcPts val="0"/>
              </a:spcBef>
              <a:buFont typeface="Arial" panose="020B0604020202020204" pitchFamily="34" charset="0"/>
              <a:buChar char="•"/>
            </a:pPr>
            <a:r>
              <a:rPr lang="en-GB" dirty="0"/>
              <a:t>Mediation seen as a ‘bolt-on’ – conflict not seen as a ‘strategic’ issue</a:t>
            </a:r>
          </a:p>
          <a:p>
            <a:pPr marL="342900" indent="-342900">
              <a:lnSpc>
                <a:spcPct val="100000"/>
              </a:lnSpc>
              <a:spcBef>
                <a:spcPts val="0"/>
              </a:spcBef>
              <a:buFont typeface="Arial" panose="020B0604020202020204" pitchFamily="34" charset="0"/>
              <a:buChar char="•"/>
            </a:pPr>
            <a:r>
              <a:rPr lang="en-GB" dirty="0"/>
              <a:t>Mediation often seen and used as a last resort</a:t>
            </a:r>
          </a:p>
          <a:p>
            <a:pPr marL="342900" indent="-342900">
              <a:lnSpc>
                <a:spcPct val="100000"/>
              </a:lnSpc>
              <a:spcBef>
                <a:spcPts val="0"/>
              </a:spcBef>
              <a:buFont typeface="Arial" panose="020B0604020202020204" pitchFamily="34" charset="0"/>
              <a:buChar char="•"/>
            </a:pPr>
            <a:r>
              <a:rPr lang="en-GB" dirty="0"/>
              <a:t>Sustaining mediation difficult due to tension with operational priorities</a:t>
            </a:r>
          </a:p>
          <a:p>
            <a:pPr marL="342900" indent="-342900">
              <a:lnSpc>
                <a:spcPct val="100000"/>
              </a:lnSpc>
              <a:spcBef>
                <a:spcPts val="0"/>
              </a:spcBef>
              <a:buFont typeface="Arial" panose="020B0604020202020204" pitchFamily="34" charset="0"/>
              <a:buChar char="•"/>
            </a:pPr>
            <a:r>
              <a:rPr lang="en-GB" dirty="0"/>
              <a:t>Resistance from line managers</a:t>
            </a:r>
          </a:p>
          <a:p>
            <a:pPr marL="742950" lvl="1" indent="-285750">
              <a:lnSpc>
                <a:spcPct val="100000"/>
              </a:lnSpc>
              <a:spcBef>
                <a:spcPts val="0"/>
              </a:spcBef>
              <a:buFont typeface="Arial" panose="020B0604020202020204" pitchFamily="34" charset="0"/>
              <a:buChar char="•"/>
            </a:pPr>
            <a:r>
              <a:rPr lang="en-GB" dirty="0"/>
              <a:t>Referrals a sign of failure</a:t>
            </a:r>
          </a:p>
          <a:p>
            <a:pPr marL="742950" lvl="1" indent="-285750">
              <a:lnSpc>
                <a:spcPct val="100000"/>
              </a:lnSpc>
              <a:spcBef>
                <a:spcPts val="0"/>
              </a:spcBef>
              <a:buFont typeface="Arial" panose="020B0604020202020204" pitchFamily="34" charset="0"/>
              <a:buChar char="•"/>
            </a:pPr>
            <a:r>
              <a:rPr lang="en-GB" dirty="0"/>
              <a:t>Mediation seen as undermining authority – reversal of power balance</a:t>
            </a:r>
          </a:p>
          <a:p>
            <a:pPr marL="742950" lvl="1" indent="-285750">
              <a:lnSpc>
                <a:spcPct val="100000"/>
              </a:lnSpc>
              <a:spcBef>
                <a:spcPts val="0"/>
              </a:spcBef>
              <a:buFont typeface="Arial" panose="020B0604020202020204" pitchFamily="34" charset="0"/>
              <a:buChar char="•"/>
            </a:pPr>
            <a:r>
              <a:rPr lang="en-GB" dirty="0"/>
              <a:t>Mediation used as a default </a:t>
            </a:r>
          </a:p>
          <a:p>
            <a:pPr marL="742950" lvl="1" indent="-285750">
              <a:lnSpc>
                <a:spcPct val="100000"/>
              </a:lnSpc>
              <a:spcBef>
                <a:spcPts val="0"/>
              </a:spcBef>
              <a:buFont typeface="Arial" panose="020B0604020202020204" pitchFamily="34" charset="0"/>
              <a:buChar char="•"/>
            </a:pPr>
            <a:r>
              <a:rPr lang="en-GB" dirty="0"/>
              <a:t>Performance issues remain post-mediation</a:t>
            </a:r>
          </a:p>
          <a:p>
            <a:pPr marL="742950" lvl="1" indent="-285750">
              <a:lnSpc>
                <a:spcPct val="100000"/>
              </a:lnSpc>
              <a:spcBef>
                <a:spcPts val="0"/>
              </a:spcBef>
              <a:buFont typeface="Arial" panose="020B0604020202020204" pitchFamily="34" charset="0"/>
              <a:buChar char="•"/>
            </a:pPr>
            <a:endParaRPr lang="en-GB" sz="2400" dirty="0"/>
          </a:p>
          <a:p>
            <a:pPr marL="457200" lvl="1" indent="0">
              <a:lnSpc>
                <a:spcPct val="100000"/>
              </a:lnSpc>
              <a:spcBef>
                <a:spcPts val="0"/>
              </a:spcBef>
              <a:buNone/>
            </a:pPr>
            <a:r>
              <a:rPr lang="en-GB" sz="1800" dirty="0"/>
              <a:t>(See: </a:t>
            </a:r>
            <a:r>
              <a:rPr lang="en-GB" sz="1800" dirty="0" err="1"/>
              <a:t>Latreille</a:t>
            </a:r>
            <a:r>
              <a:rPr lang="en-GB" sz="1800" dirty="0"/>
              <a:t>, 2011; </a:t>
            </a:r>
            <a:r>
              <a:rPr lang="en-GB" sz="1800" dirty="0" err="1"/>
              <a:t>Latreille</a:t>
            </a:r>
            <a:r>
              <a:rPr lang="en-GB" sz="1800" dirty="0"/>
              <a:t> and Saundry, 2014; Saundry and </a:t>
            </a:r>
            <a:r>
              <a:rPr lang="en-GB" sz="1800" dirty="0" err="1"/>
              <a:t>Wibberley</a:t>
            </a:r>
            <a:r>
              <a:rPr lang="en-GB" sz="1800" dirty="0"/>
              <a:t> 2014)</a:t>
            </a:r>
          </a:p>
          <a:p>
            <a:pPr marL="742950" lvl="1" indent="-285750">
              <a:lnSpc>
                <a:spcPct val="100000"/>
              </a:lnSpc>
              <a:spcBef>
                <a:spcPts val="0"/>
              </a:spcBef>
              <a:buFont typeface="Arial" panose="020B0604020202020204" pitchFamily="34" charset="0"/>
              <a:buChar char="•"/>
            </a:pPr>
            <a:endParaRPr lang="en-GB" sz="1800" dirty="0">
              <a:latin typeface="+mn-lt"/>
            </a:endParaRPr>
          </a:p>
        </p:txBody>
      </p:sp>
    </p:spTree>
    <p:extLst>
      <p:ext uri="{BB962C8B-B14F-4D97-AF65-F5344CB8AC3E}">
        <p14:creationId xmlns:p14="http://schemas.microsoft.com/office/powerpoint/2010/main" val="26932391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8E93D-2F13-48FD-A1CD-E456A2C62787}"/>
              </a:ext>
            </a:extLst>
          </p:cNvPr>
          <p:cNvSpPr>
            <a:spLocks noGrp="1"/>
          </p:cNvSpPr>
          <p:nvPr>
            <p:ph type="title"/>
          </p:nvPr>
        </p:nvSpPr>
        <p:spPr/>
        <p:txBody>
          <a:bodyPr/>
          <a:lstStyle/>
          <a:p>
            <a:r>
              <a:rPr lang="en-GB" dirty="0"/>
              <a:t>The CCS model</a:t>
            </a:r>
            <a:r>
              <a:rPr lang="en-GB" sz="3200" dirty="0"/>
              <a:t> </a:t>
            </a:r>
            <a:r>
              <a:rPr lang="en-GB" dirty="0"/>
              <a:t>for managing workplace conflict: A review</a:t>
            </a:r>
          </a:p>
        </p:txBody>
      </p:sp>
      <p:graphicFrame>
        <p:nvGraphicFramePr>
          <p:cNvPr id="4" name="Content Placeholder 3">
            <a:extLst>
              <a:ext uri="{FF2B5EF4-FFF2-40B4-BE49-F238E27FC236}">
                <a16:creationId xmlns:a16="http://schemas.microsoft.com/office/drawing/2014/main" id="{CFD29100-7402-42A8-A809-BE99F9A53D6E}"/>
              </a:ext>
            </a:extLst>
          </p:cNvPr>
          <p:cNvGraphicFramePr>
            <a:graphicFrameLocks noGrp="1"/>
          </p:cNvGraphicFramePr>
          <p:nvPr>
            <p:ph idx="1"/>
            <p:extLst>
              <p:ext uri="{D42A27DB-BD31-4B8C-83A1-F6EECF244321}">
                <p14:modId xmlns:p14="http://schemas.microsoft.com/office/powerpoint/2010/main" val="2999636761"/>
              </p:ext>
            </p:extLst>
          </p:nvPr>
        </p:nvGraphicFramePr>
        <p:xfrm>
          <a:off x="628650" y="1322388"/>
          <a:ext cx="7886700" cy="4899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354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406768"/>
          </a:xfrm>
        </p:spPr>
        <p:txBody>
          <a:bodyPr/>
          <a:lstStyle/>
          <a:p>
            <a:r>
              <a:rPr lang="en-GB" b="1" dirty="0">
                <a:solidFill>
                  <a:srgbClr val="660066"/>
                </a:solidFill>
              </a:rPr>
              <a:t>Conclusion</a:t>
            </a:r>
          </a:p>
        </p:txBody>
      </p:sp>
      <p:sp>
        <p:nvSpPr>
          <p:cNvPr id="3" name="Content Placeholder 2"/>
          <p:cNvSpPr>
            <a:spLocks noGrp="1"/>
          </p:cNvSpPr>
          <p:nvPr>
            <p:ph idx="1"/>
          </p:nvPr>
        </p:nvSpPr>
        <p:spPr>
          <a:xfrm>
            <a:off x="457200" y="1137138"/>
            <a:ext cx="8229600" cy="4989025"/>
          </a:xfrm>
        </p:spPr>
        <p:txBody>
          <a:bodyPr>
            <a:normAutofit lnSpcReduction="10000"/>
          </a:bodyPr>
          <a:lstStyle/>
          <a:p>
            <a:pPr>
              <a:lnSpc>
                <a:spcPct val="100000"/>
              </a:lnSpc>
              <a:spcBef>
                <a:spcPts val="0"/>
              </a:spcBef>
            </a:pPr>
            <a:r>
              <a:rPr lang="en-GB" dirty="0"/>
              <a:t>There is growing awareness of mediation but its use is still limited</a:t>
            </a:r>
          </a:p>
          <a:p>
            <a:pPr>
              <a:lnSpc>
                <a:spcPct val="100000"/>
              </a:lnSpc>
              <a:spcBef>
                <a:spcPts val="0"/>
              </a:spcBef>
            </a:pPr>
            <a:r>
              <a:rPr lang="en-GB" dirty="0"/>
              <a:t>The evidence suggests that mediation is more likely to repair the employment relationship and less costly than conventional procedures</a:t>
            </a:r>
          </a:p>
          <a:p>
            <a:pPr>
              <a:lnSpc>
                <a:spcPct val="100000"/>
              </a:lnSpc>
              <a:spcBef>
                <a:spcPts val="0"/>
              </a:spcBef>
            </a:pPr>
            <a:r>
              <a:rPr lang="en-GB" dirty="0"/>
              <a:t>However it tends to be used as a last resort which limits its effectiveness</a:t>
            </a:r>
          </a:p>
          <a:p>
            <a:pPr>
              <a:lnSpc>
                <a:spcPct val="100000"/>
              </a:lnSpc>
              <a:spcBef>
                <a:spcPts val="0"/>
              </a:spcBef>
            </a:pPr>
            <a:r>
              <a:rPr lang="en-GB" dirty="0"/>
              <a:t>Participation in mediation can have a positive impact on managers’ skills and attitudes but managers often see mediation as a challenge to their authority</a:t>
            </a:r>
          </a:p>
          <a:p>
            <a:pPr>
              <a:lnSpc>
                <a:spcPct val="100000"/>
              </a:lnSpc>
              <a:spcBef>
                <a:spcPts val="0"/>
              </a:spcBef>
            </a:pPr>
            <a:r>
              <a:rPr lang="en-GB" dirty="0"/>
              <a:t>In-house mediation offers the potential for broader cultural change but only if used as part of a wider strategic approach to conflict management</a:t>
            </a:r>
          </a:p>
          <a:p>
            <a:pPr>
              <a:spcBef>
                <a:spcPts val="0"/>
              </a:spcBef>
            </a:pPr>
            <a:endParaRPr lang="en-GB" sz="2800" dirty="0"/>
          </a:p>
        </p:txBody>
      </p:sp>
    </p:spTree>
    <p:extLst>
      <p:ext uri="{BB962C8B-B14F-4D97-AF65-F5344CB8AC3E}">
        <p14:creationId xmlns:p14="http://schemas.microsoft.com/office/powerpoint/2010/main" val="24091876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003883"/>
            <a:ext cx="8229600" cy="4602163"/>
          </a:xfrm>
        </p:spPr>
        <p:txBody>
          <a:bodyPr>
            <a:noAutofit/>
          </a:bodyPr>
          <a:lstStyle/>
          <a:p>
            <a:pPr>
              <a:lnSpc>
                <a:spcPct val="100000"/>
              </a:lnSpc>
              <a:spcBef>
                <a:spcPts val="0"/>
              </a:spcBef>
            </a:pPr>
            <a:r>
              <a:rPr lang="en-GB" sz="2000" dirty="0" err="1"/>
              <a:t>Acas</a:t>
            </a:r>
            <a:r>
              <a:rPr lang="en-GB" sz="2000" dirty="0"/>
              <a:t>/CIPD (2013) </a:t>
            </a:r>
            <a:r>
              <a:rPr lang="en-GB" sz="2000" i="1" dirty="0"/>
              <a:t>Mediation: An approach to resolving workplace issues</a:t>
            </a:r>
            <a:r>
              <a:rPr lang="en-GB" sz="2000" dirty="0"/>
              <a:t>. London: </a:t>
            </a:r>
            <a:r>
              <a:rPr lang="en-GB" sz="2000" dirty="0" err="1"/>
              <a:t>Acas</a:t>
            </a:r>
            <a:endParaRPr lang="en-GB" sz="2000" dirty="0"/>
          </a:p>
          <a:p>
            <a:pPr>
              <a:lnSpc>
                <a:spcPct val="100000"/>
              </a:lnSpc>
              <a:spcBef>
                <a:spcPts val="0"/>
              </a:spcBef>
            </a:pPr>
            <a:r>
              <a:rPr lang="en-GB" sz="2000" dirty="0"/>
              <a:t>Bingham L. (2004) ‘Employment Dispute Resolution: The case for mediation’, </a:t>
            </a:r>
            <a:r>
              <a:rPr lang="en-GB" sz="2000" i="1" dirty="0"/>
              <a:t>Conflict Resolution Quarterly</a:t>
            </a:r>
            <a:r>
              <a:rPr lang="en-GB" sz="2000" dirty="0"/>
              <a:t>, 22:1-2, 145-174</a:t>
            </a:r>
          </a:p>
          <a:p>
            <a:pPr>
              <a:lnSpc>
                <a:spcPct val="100000"/>
              </a:lnSpc>
              <a:spcBef>
                <a:spcPts val="0"/>
              </a:spcBef>
            </a:pPr>
            <a:r>
              <a:rPr lang="en-GB" sz="2000" dirty="0"/>
              <a:t>CIPD (2018) Mediation at work: Learning how to use mediation to resolve conflict in the workplace. Available from: </a:t>
            </a:r>
            <a:r>
              <a:rPr lang="en-GB" sz="2000" u="sng" dirty="0">
                <a:hlinkClick r:id="rId3"/>
              </a:rPr>
              <a:t>https://www.cipd.co.uk/knowledge/fundamentals/relations/disputes/mediation-factsheet</a:t>
            </a:r>
            <a:endParaRPr lang="en-GB" sz="2000" dirty="0"/>
          </a:p>
          <a:p>
            <a:pPr>
              <a:lnSpc>
                <a:spcPct val="100000"/>
              </a:lnSpc>
              <a:spcBef>
                <a:spcPts val="0"/>
              </a:spcBef>
            </a:pPr>
            <a:r>
              <a:rPr lang="en-GB" sz="2000" dirty="0" err="1"/>
              <a:t>Latreille</a:t>
            </a:r>
            <a:r>
              <a:rPr lang="en-GB" sz="2000" dirty="0"/>
              <a:t>, P.L. (2011) ‘Workplace Mediation: A Thematic Review of the </a:t>
            </a:r>
            <a:r>
              <a:rPr lang="en-GB" sz="2000" dirty="0" err="1"/>
              <a:t>Acas</a:t>
            </a:r>
            <a:r>
              <a:rPr lang="en-GB" sz="2000" dirty="0"/>
              <a:t>/CIPD Evidence’, </a:t>
            </a:r>
            <a:r>
              <a:rPr lang="en-GB" sz="2000" i="1" dirty="0" err="1"/>
              <a:t>Acas</a:t>
            </a:r>
            <a:r>
              <a:rPr lang="en-GB" sz="2000" i="1" dirty="0"/>
              <a:t> Research Paper</a:t>
            </a:r>
            <a:r>
              <a:rPr lang="en-GB" sz="2000" dirty="0"/>
              <a:t>, 13/11.</a:t>
            </a:r>
          </a:p>
          <a:p>
            <a:pPr>
              <a:lnSpc>
                <a:spcPct val="100000"/>
              </a:lnSpc>
              <a:spcBef>
                <a:spcPts val="0"/>
              </a:spcBef>
            </a:pPr>
            <a:r>
              <a:rPr lang="en-GB" sz="2000" dirty="0" err="1"/>
              <a:t>Latreille</a:t>
            </a:r>
            <a:r>
              <a:rPr lang="en-GB" sz="2000" dirty="0"/>
              <a:t>, P. and Saundry, R. (2014) ‘Mediation’ in Roche, W., Teague, P. and Colvin, A.  (eds.). </a:t>
            </a:r>
            <a:r>
              <a:rPr lang="en-GB" sz="2000" i="1" dirty="0"/>
              <a:t>The Oxford Handbook on Conflict Management</a:t>
            </a:r>
            <a:r>
              <a:rPr lang="en-GB" sz="2000" dirty="0"/>
              <a:t>, Oxford: Oxford University Press.</a:t>
            </a:r>
          </a:p>
          <a:p>
            <a:pPr>
              <a:lnSpc>
                <a:spcPct val="100000"/>
              </a:lnSpc>
              <a:spcBef>
                <a:spcPts val="0"/>
              </a:spcBef>
            </a:pPr>
            <a:r>
              <a:rPr lang="en-GB" sz="2000" dirty="0" err="1"/>
              <a:t>Lipsky</a:t>
            </a:r>
            <a:r>
              <a:rPr lang="en-GB" sz="2000" dirty="0"/>
              <a:t>, D.B. and </a:t>
            </a:r>
            <a:r>
              <a:rPr lang="en-GB" sz="2000" dirty="0" err="1"/>
              <a:t>Seeber</a:t>
            </a:r>
            <a:r>
              <a:rPr lang="en-GB" sz="2000" dirty="0"/>
              <a:t>, R.L. (2000) ‘Resolving Workplace Disputes in the United States: The Growth of Alternative Dispute Resolution in Employment Relations’, </a:t>
            </a:r>
            <a:r>
              <a:rPr lang="en-GB" sz="2000" i="1" dirty="0"/>
              <a:t>Alternative Dispute Resolution in Employment</a:t>
            </a:r>
            <a:r>
              <a:rPr lang="en-GB" sz="2000" dirty="0"/>
              <a:t>, Vol.2: 37-49.</a:t>
            </a:r>
          </a:p>
        </p:txBody>
      </p:sp>
    </p:spTree>
    <p:extLst>
      <p:ext uri="{BB962C8B-B14F-4D97-AF65-F5344CB8AC3E}">
        <p14:creationId xmlns:p14="http://schemas.microsoft.com/office/powerpoint/2010/main" val="914269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524000"/>
            <a:ext cx="8229600" cy="4602163"/>
          </a:xfrm>
        </p:spPr>
        <p:txBody>
          <a:bodyPr>
            <a:noAutofit/>
          </a:bodyPr>
          <a:lstStyle/>
          <a:p>
            <a:pPr>
              <a:spcBef>
                <a:spcPts val="0"/>
              </a:spcBef>
            </a:pPr>
            <a:r>
              <a:rPr lang="en-GB" sz="2000" dirty="0"/>
              <a:t>Nesbit, R., </a:t>
            </a:r>
            <a:r>
              <a:rPr lang="en-GB" sz="2000" dirty="0" err="1"/>
              <a:t>Nabatchi</a:t>
            </a:r>
            <a:r>
              <a:rPr lang="en-GB" sz="2000" dirty="0"/>
              <a:t>, T. and </a:t>
            </a:r>
            <a:r>
              <a:rPr lang="en-GB" sz="2000" dirty="0" err="1"/>
              <a:t>Blomgren</a:t>
            </a:r>
            <a:r>
              <a:rPr lang="en-GB" sz="2000" dirty="0"/>
              <a:t> Bingham, T. (2012) Employees, Supervisors, and Workplace Mediation: Experiences of Justice and Settlement, </a:t>
            </a:r>
            <a:r>
              <a:rPr lang="en-GB" sz="2000" i="1" dirty="0"/>
              <a:t>Review of Public Personnel Administration</a:t>
            </a:r>
            <a:r>
              <a:rPr lang="en-GB" sz="2000" dirty="0"/>
              <a:t>, 32:3, 260-287.</a:t>
            </a:r>
          </a:p>
          <a:p>
            <a:pPr>
              <a:spcBef>
                <a:spcPts val="0"/>
              </a:spcBef>
            </a:pPr>
            <a:r>
              <a:rPr lang="en-GB" sz="2000" dirty="0"/>
              <a:t>Saundry, R., </a:t>
            </a:r>
            <a:r>
              <a:rPr lang="en-GB" sz="2000" dirty="0" err="1"/>
              <a:t>McArdle</a:t>
            </a:r>
            <a:r>
              <a:rPr lang="en-GB" sz="2000" dirty="0"/>
              <a:t>, L. and Thomas , P. (2013) ‘Reframing workplace relations? Conflict resolution and mediation in a Primary Care Trust’, </a:t>
            </a:r>
            <a:r>
              <a:rPr lang="en-GB" sz="2000" i="1" dirty="0"/>
              <a:t>Work, Employment and Society</a:t>
            </a:r>
            <a:r>
              <a:rPr lang="en-GB" sz="2000" dirty="0"/>
              <a:t>, 27:2, 213–231.</a:t>
            </a:r>
          </a:p>
          <a:p>
            <a:pPr>
              <a:spcBef>
                <a:spcPts val="0"/>
              </a:spcBef>
            </a:pPr>
            <a:r>
              <a:rPr lang="en-GB" sz="2000" dirty="0" err="1"/>
              <a:t>Saundry</a:t>
            </a:r>
            <a:r>
              <a:rPr lang="en-GB" sz="2000" dirty="0"/>
              <a:t>, R., Bennett. T and </a:t>
            </a:r>
            <a:r>
              <a:rPr lang="en-GB" sz="2000" dirty="0" err="1"/>
              <a:t>Wibberley</a:t>
            </a:r>
            <a:r>
              <a:rPr lang="en-GB" sz="2000" dirty="0"/>
              <a:t>, G. (2013) ‘Workplace mediation: the participant experience’, </a:t>
            </a:r>
            <a:r>
              <a:rPr lang="en-GB" sz="2000" dirty="0" err="1"/>
              <a:t>Acas</a:t>
            </a:r>
            <a:r>
              <a:rPr lang="en-GB" sz="2000" dirty="0"/>
              <a:t> Research Paper, 2/13.</a:t>
            </a:r>
          </a:p>
          <a:p>
            <a:pPr>
              <a:spcBef>
                <a:spcPts val="0"/>
              </a:spcBef>
            </a:pPr>
            <a:r>
              <a:rPr lang="en-GB" sz="2000" dirty="0"/>
              <a:t>Saundry, R. and </a:t>
            </a:r>
            <a:r>
              <a:rPr lang="en-GB" sz="2000" dirty="0" err="1"/>
              <a:t>Wibberley</a:t>
            </a:r>
            <a:r>
              <a:rPr lang="en-GB" sz="2000" dirty="0"/>
              <a:t>, G. (2014) </a:t>
            </a:r>
            <a:r>
              <a:rPr lang="en-GB" sz="2000" i="1" dirty="0"/>
              <a:t>Workplace Dispute Resolution and the Management of Individual Conflict – a Thematic Analysis of 5 Case Studies</a:t>
            </a:r>
            <a:r>
              <a:rPr lang="en-GB" sz="2000" dirty="0"/>
              <a:t>, </a:t>
            </a:r>
            <a:r>
              <a:rPr lang="en-GB" sz="2000" dirty="0" err="1"/>
              <a:t>Acas</a:t>
            </a:r>
            <a:r>
              <a:rPr lang="en-GB" sz="2000" dirty="0"/>
              <a:t> Research Paper 06/14, London: </a:t>
            </a:r>
            <a:r>
              <a:rPr lang="en-GB" sz="2000" dirty="0" err="1"/>
              <a:t>Acas</a:t>
            </a:r>
            <a:r>
              <a:rPr lang="en-GB" sz="2000" dirty="0"/>
              <a:t>.</a:t>
            </a:r>
          </a:p>
          <a:p>
            <a:pPr>
              <a:spcBef>
                <a:spcPts val="0"/>
              </a:spcBef>
            </a:pPr>
            <a:r>
              <a:rPr lang="en-GB" sz="2000" dirty="0"/>
              <a:t>Saundry, R Bennett, T and Wibberley, G (2018) Inside the Mediation Room - Efficiency, Voice and Equity in Workplace Mediation, The International Journal for Human Resource Management </a:t>
            </a:r>
            <a:r>
              <a:rPr lang="en-GB" sz="2000" b="1" dirty="0"/>
              <a:t>29</a:t>
            </a:r>
            <a:r>
              <a:rPr lang="en-GB" sz="2000" dirty="0"/>
              <a:t>(6), pp 1157­1177</a:t>
            </a:r>
            <a:r>
              <a:rPr lang="en-GB" dirty="0"/>
              <a:t>.</a:t>
            </a:r>
          </a:p>
          <a:p>
            <a:pPr>
              <a:spcBef>
                <a:spcPts val="0"/>
              </a:spcBef>
            </a:pPr>
            <a:endParaRPr lang="en-GB" sz="2000" dirty="0"/>
          </a:p>
        </p:txBody>
      </p:sp>
    </p:spTree>
    <p:extLst>
      <p:ext uri="{BB962C8B-B14F-4D97-AF65-F5344CB8AC3E}">
        <p14:creationId xmlns:p14="http://schemas.microsoft.com/office/powerpoint/2010/main" val="2929372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
            <a:ext cx="7886700" cy="1512277"/>
          </a:xfrm>
        </p:spPr>
        <p:txBody>
          <a:bodyPr/>
          <a:lstStyle/>
          <a:p>
            <a:r>
              <a:rPr lang="en-GB" b="1" dirty="0">
                <a:solidFill>
                  <a:srgbClr val="660066"/>
                </a:solidFill>
              </a:rPr>
              <a:t>References and Further Reading</a:t>
            </a:r>
          </a:p>
        </p:txBody>
      </p:sp>
      <p:sp>
        <p:nvSpPr>
          <p:cNvPr id="3" name="Content Placeholder 2"/>
          <p:cNvSpPr>
            <a:spLocks noGrp="1"/>
          </p:cNvSpPr>
          <p:nvPr>
            <p:ph idx="1"/>
          </p:nvPr>
        </p:nvSpPr>
        <p:spPr>
          <a:xfrm>
            <a:off x="457200" y="1524000"/>
            <a:ext cx="8229600" cy="4602163"/>
          </a:xfrm>
        </p:spPr>
        <p:txBody>
          <a:bodyPr>
            <a:noAutofit/>
          </a:bodyPr>
          <a:lstStyle/>
          <a:p>
            <a:r>
              <a:rPr lang="en-GB" sz="2000" dirty="0"/>
              <a:t>Van </a:t>
            </a:r>
            <a:r>
              <a:rPr lang="en-GB" sz="2000" dirty="0" err="1"/>
              <a:t>Wanrooy</a:t>
            </a:r>
            <a:r>
              <a:rPr lang="en-GB" sz="2000" dirty="0"/>
              <a:t>, B., Bewley, H., Bryson, A., Forth, J., Freeth, S., Stokes, S. and Wood, S. (2013) </a:t>
            </a:r>
            <a:r>
              <a:rPr lang="en-GB" sz="2000" i="1" dirty="0"/>
              <a:t>Employment Relations in the Shadow of Recession: Findings from the 2011 Workplace Employment Relations Study</a:t>
            </a:r>
            <a:r>
              <a:rPr lang="en-GB" sz="2000" dirty="0"/>
              <a:t>, London: Palgrave Macmillan.</a:t>
            </a:r>
          </a:p>
          <a:p>
            <a:pPr marL="0" indent="0">
              <a:buNone/>
            </a:pPr>
            <a:endParaRPr lang="en-GB" sz="2000" dirty="0"/>
          </a:p>
          <a:p>
            <a:r>
              <a:rPr lang="en-GB" sz="2000" dirty="0"/>
              <a:t>Wood, S., Saundry, R. and </a:t>
            </a:r>
            <a:r>
              <a:rPr lang="en-GB" sz="2000" dirty="0" err="1"/>
              <a:t>Latreille</a:t>
            </a:r>
            <a:r>
              <a:rPr lang="en-GB" sz="2000" dirty="0"/>
              <a:t>, P. (2014) </a:t>
            </a:r>
            <a:r>
              <a:rPr lang="en-GB" sz="2000" i="1" dirty="0"/>
              <a:t>Analysis of the Nature, Extent and Impact of</a:t>
            </a:r>
            <a:endParaRPr lang="en-GB" sz="2000" dirty="0"/>
          </a:p>
        </p:txBody>
      </p:sp>
    </p:spTree>
    <p:extLst>
      <p:ext uri="{BB962C8B-B14F-4D97-AF65-F5344CB8AC3E}">
        <p14:creationId xmlns:p14="http://schemas.microsoft.com/office/powerpoint/2010/main" val="1131201107"/>
      </p:ext>
    </p:extLst>
  </p:cSld>
  <p:clrMapOvr>
    <a:masterClrMapping/>
  </p:clrMapOvr>
</p:sld>
</file>

<file path=ppt/theme/theme1.xml><?xml version="1.0" encoding="utf-8"?>
<a:theme xmlns:a="http://schemas.openxmlformats.org/drawingml/2006/main" name="CIPD Whi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IPD Purpl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IPD SlateDottedPattern">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IPD WhitePlain">
  <a:themeElements>
    <a:clrScheme name="Custom 1">
      <a:dk1>
        <a:srgbClr val="520D5D"/>
      </a:dk1>
      <a:lt1>
        <a:srgbClr val="FFFFFF"/>
      </a:lt1>
      <a:dk2>
        <a:srgbClr val="58595B"/>
      </a:dk2>
      <a:lt2>
        <a:srgbClr val="E7E6E6"/>
      </a:lt2>
      <a:accent1>
        <a:srgbClr val="520D5D"/>
      </a:accent1>
      <a:accent2>
        <a:srgbClr val="A991BC"/>
      </a:accent2>
      <a:accent3>
        <a:srgbClr val="58595B"/>
      </a:accent3>
      <a:accent4>
        <a:srgbClr val="E68286"/>
      </a:accent4>
      <a:accent5>
        <a:srgbClr val="DA1D52"/>
      </a:accent5>
      <a:accent6>
        <a:srgbClr val="DBD3E5"/>
      </a:accent6>
      <a:hlink>
        <a:srgbClr val="DA1D52"/>
      </a:hlink>
      <a:folHlink>
        <a:srgbClr val="520D5D"/>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4F59197CE9A8C45A1FAF68A847A3CD6" ma:contentTypeVersion="1" ma:contentTypeDescription="Create a new document." ma:contentTypeScope="" ma:versionID="780e2b60fa495ae40af9fdb10f929f77">
  <xsd:schema xmlns:xsd="http://www.w3.org/2001/XMLSchema" xmlns:xs="http://www.w3.org/2001/XMLSchema" xmlns:p="http://schemas.microsoft.com/office/2006/metadata/properties" xmlns:ns1="http://schemas.microsoft.com/sharepoint/v3" targetNamespace="http://schemas.microsoft.com/office/2006/metadata/properties" ma:root="true" ma:fieldsID="18eccab7e06c40e5fe83bf06182e4b5b" ns1:_="">
    <xsd:import namespace="http://schemas.microsoft.com/sharepoint/v3"/>
    <xsd:element name="properties">
      <xsd:complexType>
        <xsd:sequence>
          <xsd:element name="documentManagement">
            <xsd:complexType>
              <xsd:all>
                <xsd:element ref="ns1:PublishingStartDate" minOccurs="0"/>
                <xsd:element ref="ns1:PublishingExpirationDat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PublishingStartDate" ma:index="8" nillable="true" ma:displayName="Scheduling Start Date" ma:description="Scheduling Start Date is a site column created by the Publishing feature. It is used to specify the date and time on which this page will first appear to site visitors." ma:hidden="true" ma:internalName="PublishingStartDate">
      <xsd:simpleType>
        <xsd:restriction base="dms:Unknown"/>
      </xsd:simpleType>
    </xsd:element>
    <xsd:element name="PublishingExpirationDate" ma:index="9" nillable="true" ma:displayName="Scheduling End Date" ma:description="Scheduling End Date is a site column created by the Publishing feature. It is used to specify the date and time on which this page will no longer appear to site visitors." ma:hidden="true" ma:internalName="PublishingExpirationDat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01A996E-8F35-4EE5-A18E-4DB6ABEAD384}">
  <ds:schemaRefs>
    <ds:schemaRef ds:uri="http://schemas.openxmlformats.org/package/2006/metadata/core-properties"/>
    <ds:schemaRef ds:uri="http://purl.org/dc/elements/1.1/"/>
    <ds:schemaRef ds:uri="http://schemas.microsoft.com/office/2006/documentManagement/types"/>
    <ds:schemaRef ds:uri="http://schemas.microsoft.com/office/infopath/2007/PartnerControls"/>
    <ds:schemaRef ds:uri="http://schemas.microsoft.com/sharepoint/v3"/>
    <ds:schemaRef ds:uri="http://purl.org/dc/dcmitype/"/>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27A83033-A5AE-4B9F-97A2-2D79935AC2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06179DC-3C21-44D2-B100-8673DD45087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1579</TotalTime>
  <Words>2735</Words>
  <Application>Microsoft Office PowerPoint</Application>
  <PresentationFormat>On-screen Show (4:3)</PresentationFormat>
  <Paragraphs>198</Paragraphs>
  <Slides>21</Slides>
  <Notes>21</Notes>
  <HiddenSlides>0</HiddenSlides>
  <MMClips>0</MMClips>
  <ScaleCrop>false</ScaleCrop>
  <HeadingPairs>
    <vt:vector size="8" baseType="variant">
      <vt:variant>
        <vt:lpstr>Fonts Used</vt:lpstr>
      </vt:variant>
      <vt:variant>
        <vt:i4>4</vt:i4>
      </vt:variant>
      <vt:variant>
        <vt:lpstr>Theme</vt:lpstr>
      </vt:variant>
      <vt:variant>
        <vt:i4>4</vt:i4>
      </vt:variant>
      <vt:variant>
        <vt:lpstr>Embedded OLE Servers</vt:lpstr>
      </vt:variant>
      <vt:variant>
        <vt:i4>1</vt:i4>
      </vt:variant>
      <vt:variant>
        <vt:lpstr>Slide Titles</vt:lpstr>
      </vt:variant>
      <vt:variant>
        <vt:i4>21</vt:i4>
      </vt:variant>
    </vt:vector>
  </HeadingPairs>
  <TitlesOfParts>
    <vt:vector size="30" baseType="lpstr">
      <vt:lpstr>Arial</vt:lpstr>
      <vt:lpstr>Calibri</vt:lpstr>
      <vt:lpstr>Futura W01</vt:lpstr>
      <vt:lpstr>inherit</vt:lpstr>
      <vt:lpstr>CIPD WhiteDottedPattern</vt:lpstr>
      <vt:lpstr>CIPD PurpleDottedPattern</vt:lpstr>
      <vt:lpstr>CIPD SlateDottedPattern</vt:lpstr>
      <vt:lpstr>CIPD WhitePlain</vt:lpstr>
      <vt:lpstr>Visio.Drawing.11</vt:lpstr>
      <vt:lpstr>Managing Employment Relations, 7e  Chapter 13  The Role of Mediation in Conflict Resolution</vt:lpstr>
      <vt:lpstr>Session Outline</vt:lpstr>
      <vt:lpstr>Learning Outcomes</vt:lpstr>
      <vt:lpstr>Alternative Dispute Resolution</vt:lpstr>
      <vt:lpstr>Workplace Mediation</vt:lpstr>
      <vt:lpstr>Use of Mediation</vt:lpstr>
      <vt:lpstr>Conceptualising Mediation  (Ridley-Duff and Bennett, 2011) </vt:lpstr>
      <vt:lpstr>What Should Mediation be Used For?</vt:lpstr>
      <vt:lpstr>When Should Mediation be Used?</vt:lpstr>
      <vt:lpstr>The Mediation Process</vt:lpstr>
      <vt:lpstr>The Joint Meeting</vt:lpstr>
      <vt:lpstr>Direct Benefits of Mediation</vt:lpstr>
      <vt:lpstr>The Experience of Mediation</vt:lpstr>
      <vt:lpstr>The Experience of Mediation </vt:lpstr>
      <vt:lpstr>In-House Mediation – Transforming Culture?</vt:lpstr>
      <vt:lpstr>Barriers to In-house Mediation</vt:lpstr>
      <vt:lpstr>The CCS model for managing workplace conflict: A review</vt:lpstr>
      <vt:lpstr>Conclusion</vt:lpstr>
      <vt:lpstr>References and Further Reading</vt:lpstr>
      <vt:lpstr>References and Further Reading</vt:lpstr>
      <vt:lpstr>References and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Employment Relations, 7e  Chapter 14  The Role of Mediation in Conflict Resolution</dc:title>
  <dc:creator>Authors</dc:creator>
  <cp:lastModifiedBy>Deborah Rees</cp:lastModifiedBy>
  <cp:revision>13</cp:revision>
  <cp:lastPrinted>2020-11-23T13:49:55Z</cp:lastPrinted>
  <dcterms:created xsi:type="dcterms:W3CDTF">2020-01-03T08:03:58Z</dcterms:created>
  <dcterms:modified xsi:type="dcterms:W3CDTF">2020-11-24T14:41:01Z</dcterms:modified>
</cp:coreProperties>
</file>