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6" r:id="rId2"/>
    <p:sldId id="699" r:id="rId3"/>
    <p:sldId id="701"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70AE3A-BB0A-44F7-BCDA-F71D4F7FD63E}" type="datetimeFigureOut">
              <a:rPr lang="en-GB" smtClean="0"/>
              <a:t>16/11/2023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06A940-5323-4D44-B7ED-72CBEEDEA966}" type="slidenum">
              <a:rPr lang="en-GB" smtClean="0"/>
              <a:t>‹#›</a:t>
            </a:fld>
            <a:endParaRPr lang="en-GB"/>
          </a:p>
        </p:txBody>
      </p:sp>
    </p:spTree>
    <p:extLst>
      <p:ext uri="{BB962C8B-B14F-4D97-AF65-F5344CB8AC3E}">
        <p14:creationId xmlns:p14="http://schemas.microsoft.com/office/powerpoint/2010/main" val="776532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know risk is defined as an uncertain event or set of events, that should, it occur, will have an effect of the achievement of the objective[s]. Risk is measured by a combination of the probability of a perceived threat or opportunity occurring, and the associated magnitude of its impact on those objectives.</a:t>
            </a:r>
          </a:p>
          <a:p>
            <a:endParaRPr lang="en-US" dirty="0"/>
          </a:p>
          <a:p>
            <a:r>
              <a:rPr lang="en-GB" sz="1200" kern="1200" dirty="0">
                <a:solidFill>
                  <a:schemeClr val="tx1"/>
                </a:solidFill>
                <a:effectLst/>
                <a:latin typeface="+mn-lt"/>
                <a:ea typeface="+mn-ea"/>
                <a:cs typeface="+mn-cs"/>
              </a:rPr>
              <a:t>Do you understand what the risk is?</a:t>
            </a:r>
          </a:p>
          <a:p>
            <a:r>
              <a:rPr lang="en-GB" sz="1200" kern="1200" dirty="0">
                <a:solidFill>
                  <a:schemeClr val="tx1"/>
                </a:solidFill>
                <a:effectLst/>
                <a:latin typeface="+mn-lt"/>
                <a:ea typeface="+mn-ea"/>
                <a:cs typeface="+mn-cs"/>
              </a:rPr>
              <a:t>What will this risk affect if it occurs, the project or business?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 it a project risk</a:t>
            </a:r>
          </a:p>
          <a:p>
            <a:r>
              <a:rPr lang="en-GB" sz="1200" kern="1200" dirty="0">
                <a:solidFill>
                  <a:schemeClr val="tx1"/>
                </a:solidFill>
                <a:effectLst/>
                <a:latin typeface="+mn-lt"/>
                <a:ea typeface="+mn-ea"/>
                <a:cs typeface="+mn-cs"/>
              </a:rPr>
              <a:t>Can you manage it with your sponsors and customers support?</a:t>
            </a:r>
          </a:p>
          <a:p>
            <a:r>
              <a:rPr lang="en-GB" sz="1200" kern="1200" dirty="0">
                <a:solidFill>
                  <a:schemeClr val="tx1"/>
                </a:solidFill>
                <a:effectLst/>
                <a:latin typeface="+mn-lt"/>
                <a:ea typeface="+mn-ea"/>
                <a:cs typeface="+mn-cs"/>
              </a:rPr>
              <a:t>Make sure the parts of the business affected by the risk understand and accept the risk</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Define a scale and which she will assess impact and likelihood of risk. For small projects a simple scale of high, medium and low is enough.</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is the impact on the project of this risk occurring?</a:t>
            </a:r>
          </a:p>
          <a:p>
            <a:r>
              <a:rPr lang="en-GB" sz="1200" kern="1200" dirty="0">
                <a:solidFill>
                  <a:schemeClr val="tx1"/>
                </a:solidFill>
                <a:effectLst/>
                <a:latin typeface="+mn-lt"/>
                <a:ea typeface="+mn-ea"/>
                <a:cs typeface="+mn-cs"/>
              </a:rPr>
              <a:t>What is the likelihood of the risk occurring new?</a:t>
            </a:r>
          </a:p>
          <a:p>
            <a:r>
              <a:rPr lang="en-GB" sz="1200" kern="1200" dirty="0">
                <a:solidFill>
                  <a:schemeClr val="tx1"/>
                </a:solidFill>
                <a:effectLst/>
                <a:latin typeface="+mn-lt"/>
                <a:ea typeface="+mn-ea"/>
                <a:cs typeface="+mn-cs"/>
              </a:rPr>
              <a:t>What is the impact on the business if this risk occurs?</a:t>
            </a:r>
          </a:p>
          <a:p>
            <a:r>
              <a:rPr lang="en-GB" sz="1200" kern="1200" dirty="0">
                <a:solidFill>
                  <a:schemeClr val="tx1"/>
                </a:solidFill>
                <a:effectLst/>
                <a:latin typeface="+mn-lt"/>
                <a:ea typeface="+mn-ea"/>
                <a:cs typeface="+mn-cs"/>
              </a:rPr>
              <a:t>Overall risk: probability X impact  (on next slide)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Example: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Appropriate management actions when risks have been identified and assessed</a:t>
            </a:r>
          </a:p>
          <a:p>
            <a:r>
              <a:rPr lang="en-GB" sz="1200" kern="1200" dirty="0">
                <a:solidFill>
                  <a:schemeClr val="tx1"/>
                </a:solidFill>
                <a:effectLst/>
                <a:latin typeface="+mn-lt"/>
                <a:ea typeface="+mn-ea"/>
                <a:cs typeface="+mn-cs"/>
              </a:rPr>
              <a:t>1 starts risk management as the project begins - The best way to deal with risk is to identify them early and build actions to overcome them into the plan</a:t>
            </a:r>
          </a:p>
          <a:p>
            <a:r>
              <a:rPr lang="en-GB" sz="1200" kern="1200" dirty="0">
                <a:solidFill>
                  <a:schemeClr val="tx1"/>
                </a:solidFill>
                <a:effectLst/>
                <a:latin typeface="+mn-lt"/>
                <a:ea typeface="+mn-ea"/>
                <a:cs typeface="+mn-cs"/>
              </a:rPr>
              <a:t>2 project management is largely about risk management</a:t>
            </a:r>
          </a:p>
          <a:p>
            <a:r>
              <a:rPr lang="en-GB" sz="1200" kern="1200" dirty="0">
                <a:solidFill>
                  <a:schemeClr val="tx1"/>
                </a:solidFill>
                <a:effectLst/>
                <a:latin typeface="+mn-lt"/>
                <a:ea typeface="+mn-ea"/>
                <a:cs typeface="+mn-cs"/>
              </a:rPr>
              <a:t>3 put risk management processes into place</a:t>
            </a:r>
          </a:p>
          <a:p>
            <a:r>
              <a:rPr lang="en-GB" sz="1200" kern="1200" dirty="0">
                <a:solidFill>
                  <a:schemeClr val="tx1"/>
                </a:solidFill>
                <a:effectLst/>
                <a:latin typeface="+mn-lt"/>
                <a:ea typeface="+mn-ea"/>
                <a:cs typeface="+mn-cs"/>
              </a:rPr>
              <a:t>4 identify risks</a:t>
            </a:r>
          </a:p>
          <a:p>
            <a:r>
              <a:rPr lang="en-GB" sz="1200" kern="1200" dirty="0">
                <a:solidFill>
                  <a:schemeClr val="tx1"/>
                </a:solidFill>
                <a:effectLst/>
                <a:latin typeface="+mn-lt"/>
                <a:ea typeface="+mn-ea"/>
                <a:cs typeface="+mn-cs"/>
              </a:rPr>
              <a:t>5 identify understand and prioritise risks</a:t>
            </a:r>
          </a:p>
          <a:p>
            <a:r>
              <a:rPr lang="en-GB" sz="1200" kern="1200" dirty="0">
                <a:solidFill>
                  <a:schemeClr val="tx1"/>
                </a:solidFill>
                <a:effectLst/>
                <a:latin typeface="+mn-lt"/>
                <a:ea typeface="+mn-ea"/>
                <a:cs typeface="+mn-cs"/>
              </a:rPr>
              <a:t>6 ensure stakeholders and customers understand project risks</a:t>
            </a:r>
          </a:p>
          <a:p>
            <a:r>
              <a:rPr lang="en-GB" sz="1200" kern="1200" dirty="0">
                <a:solidFill>
                  <a:schemeClr val="tx1"/>
                </a:solidFill>
                <a:effectLst/>
                <a:latin typeface="+mn-lt"/>
                <a:ea typeface="+mn-ea"/>
                <a:cs typeface="+mn-cs"/>
              </a:rPr>
              <a:t>7 decide on an action for each Prioritised risk</a:t>
            </a:r>
          </a:p>
          <a:p>
            <a:r>
              <a:rPr lang="en-GB" sz="1200" kern="1200" dirty="0">
                <a:solidFill>
                  <a:schemeClr val="tx1"/>
                </a:solidFill>
                <a:effectLst/>
                <a:latin typeface="+mn-lt"/>
                <a:ea typeface="+mn-ea"/>
                <a:cs typeface="+mn-cs"/>
              </a:rPr>
              <a:t>	1 do nothing but continue to monitor</a:t>
            </a:r>
          </a:p>
          <a:p>
            <a:r>
              <a:rPr lang="en-GB" sz="1200" kern="1200" dirty="0">
                <a:solidFill>
                  <a:schemeClr val="tx1"/>
                </a:solidFill>
                <a:effectLst/>
                <a:latin typeface="+mn-lt"/>
                <a:ea typeface="+mn-ea"/>
                <a:cs typeface="+mn-cs"/>
              </a:rPr>
              <a:t>	2 reduce the likelihood of the risk occurring</a:t>
            </a:r>
          </a:p>
          <a:p>
            <a:r>
              <a:rPr lang="en-GB" sz="1200" kern="1200" dirty="0">
                <a:solidFill>
                  <a:schemeClr val="tx1"/>
                </a:solidFill>
                <a:effectLst/>
                <a:latin typeface="+mn-lt"/>
                <a:ea typeface="+mn-ea"/>
                <a:cs typeface="+mn-cs"/>
              </a:rPr>
              <a:t>	3 reduce the project exposure to the risk</a:t>
            </a:r>
          </a:p>
          <a:p>
            <a:r>
              <a:rPr lang="en-GB" sz="1200" kern="1200" dirty="0">
                <a:solidFill>
                  <a:schemeClr val="tx1"/>
                </a:solidFill>
                <a:effectLst/>
                <a:latin typeface="+mn-lt"/>
                <a:ea typeface="+mn-ea"/>
                <a:cs typeface="+mn-cs"/>
              </a:rPr>
              <a:t>	4 Contingency plans to deal with the effect</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 the worst case if the risk is too high and impossible to mitigate or avoid stop the project. Determine if there is a different way to achieve the goals  This is a very important attribute for project managers to have – consider the implications</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Finally,</a:t>
            </a:r>
          </a:p>
          <a:p>
            <a:r>
              <a:rPr lang="en-GB" sz="1200" kern="1200" dirty="0">
                <a:solidFill>
                  <a:schemeClr val="tx1"/>
                </a:solidFill>
                <a:effectLst/>
                <a:latin typeface="+mn-lt"/>
                <a:ea typeface="+mn-ea"/>
                <a:cs typeface="+mn-cs"/>
              </a:rPr>
              <a:t>Determine the most appropriate time to take action</a:t>
            </a:r>
          </a:p>
          <a:p>
            <a:r>
              <a:rPr lang="en-GB" sz="1200" kern="1200" dirty="0">
                <a:solidFill>
                  <a:schemeClr val="tx1"/>
                </a:solidFill>
                <a:effectLst/>
                <a:latin typeface="+mn-lt"/>
                <a:ea typeface="+mn-ea"/>
                <a:cs typeface="+mn-cs"/>
              </a:rPr>
              <a:t>Take risk management action</a:t>
            </a:r>
          </a:p>
          <a:p>
            <a:r>
              <a:rPr lang="en-GB" sz="1200" kern="1200" dirty="0">
                <a:solidFill>
                  <a:schemeClr val="tx1"/>
                </a:solidFill>
                <a:effectLst/>
                <a:latin typeface="+mn-lt"/>
                <a:ea typeface="+mn-ea"/>
                <a:cs typeface="+mn-cs"/>
              </a:rPr>
              <a:t>Assess results and if necessary keep taking action</a:t>
            </a:r>
          </a:p>
          <a:p>
            <a:r>
              <a:rPr lang="en-GB" sz="1200" kern="1200" dirty="0">
                <a:solidFill>
                  <a:schemeClr val="tx1"/>
                </a:solidFill>
                <a:effectLst/>
                <a:latin typeface="+mn-lt"/>
                <a:ea typeface="+mn-ea"/>
                <a:cs typeface="+mn-cs"/>
              </a:rPr>
              <a:t>Continue to manage risks throughout the life of the project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2747204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a simple mechanism to increase visibility of risks and assist management decision making. It is a graphical representation of information normally found in existing project risk logs and one possible representation of a project risk status.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profile shows risks, using a risk identifier, in terms of probability and impact with the effect of planned countermeasures taken into account. A project manager will update this matrix in line with the risk log on a regular basis.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risks are reviewed any changes to the impact of probability which caused them to move above and to the right of the risk tolerance line need to be considered carefully.  Typically a project managers role would then require that this is referred upwards for a management decision on the actions to take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Obviously there are financial implications involved in a project need to allocate appropriate budget, time and resources to risk management. Risk processes must be embedded into a project environment, rather than being tackled as an afterthought. The cost of carrying out risk management and the level of commitment and time, such as contingency plans, risk avoidance, need to be recognised and agreed. While the budget may be allocated to actions relating to risk, there is often a failure to provide sufficient budget to the process, however, experience has shown that allocating the correct budget to the risk management process early on will pay dividends later</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1847135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8F86F-733A-11D7-40BC-9701D3F235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2C604A-5B81-F5B8-CB97-C51983ACDA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FB3F16-DCE8-6E35-4B01-46A2AA3D0730}"/>
              </a:ext>
            </a:extLst>
          </p:cNvPr>
          <p:cNvSpPr>
            <a:spLocks noGrp="1"/>
          </p:cNvSpPr>
          <p:nvPr>
            <p:ph type="dt" sz="half" idx="10"/>
          </p:nvPr>
        </p:nvSpPr>
        <p:spPr/>
        <p:txBody>
          <a:bodyPr/>
          <a:lstStyle/>
          <a:p>
            <a:fld id="{F5C03AFB-435D-4363-8999-931740A5C907}" type="datetimeFigureOut">
              <a:rPr lang="en-GB" smtClean="0"/>
              <a:t>16/11/2023</a:t>
            </a:fld>
            <a:endParaRPr lang="en-GB"/>
          </a:p>
        </p:txBody>
      </p:sp>
      <p:sp>
        <p:nvSpPr>
          <p:cNvPr id="5" name="Footer Placeholder 4">
            <a:extLst>
              <a:ext uri="{FF2B5EF4-FFF2-40B4-BE49-F238E27FC236}">
                <a16:creationId xmlns:a16="http://schemas.microsoft.com/office/drawing/2014/main" id="{1132B02F-0449-C2F1-2DE8-A5723D15CD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EB93A4-2F75-0F05-62BC-68A3EDA8FF64}"/>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3672937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47C1A-D997-FFBA-A3EB-B5BAA92F39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66E529-210F-0FC1-60E0-0E19CAA338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D5B1D6-B61E-E3FE-3F7E-CBAE9FAE8296}"/>
              </a:ext>
            </a:extLst>
          </p:cNvPr>
          <p:cNvSpPr>
            <a:spLocks noGrp="1"/>
          </p:cNvSpPr>
          <p:nvPr>
            <p:ph type="dt" sz="half" idx="10"/>
          </p:nvPr>
        </p:nvSpPr>
        <p:spPr/>
        <p:txBody>
          <a:bodyPr/>
          <a:lstStyle/>
          <a:p>
            <a:fld id="{F5C03AFB-435D-4363-8999-931740A5C907}" type="datetimeFigureOut">
              <a:rPr lang="en-GB" smtClean="0"/>
              <a:t>16/11/2023</a:t>
            </a:fld>
            <a:endParaRPr lang="en-GB"/>
          </a:p>
        </p:txBody>
      </p:sp>
      <p:sp>
        <p:nvSpPr>
          <p:cNvPr id="5" name="Footer Placeholder 4">
            <a:extLst>
              <a:ext uri="{FF2B5EF4-FFF2-40B4-BE49-F238E27FC236}">
                <a16:creationId xmlns:a16="http://schemas.microsoft.com/office/drawing/2014/main" id="{6D03C729-1AE5-7C6D-2A68-FED440ED4D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F6694E-0B54-4D63-110D-FB359ABB2821}"/>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1596837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8255B-E0DF-AF1C-39ED-7D73B1D948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29D9A6-F8C6-3CA3-39D3-9EDF981692E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046DEBA-AD67-5071-9FA3-4DCF25FB3831}"/>
              </a:ext>
            </a:extLst>
          </p:cNvPr>
          <p:cNvSpPr>
            <a:spLocks noGrp="1"/>
          </p:cNvSpPr>
          <p:nvPr>
            <p:ph type="dt" sz="half" idx="10"/>
          </p:nvPr>
        </p:nvSpPr>
        <p:spPr/>
        <p:txBody>
          <a:bodyPr/>
          <a:lstStyle/>
          <a:p>
            <a:fld id="{F5C03AFB-435D-4363-8999-931740A5C907}" type="datetimeFigureOut">
              <a:rPr lang="en-GB" smtClean="0"/>
              <a:t>16/11/2023</a:t>
            </a:fld>
            <a:endParaRPr lang="en-GB"/>
          </a:p>
        </p:txBody>
      </p:sp>
      <p:sp>
        <p:nvSpPr>
          <p:cNvPr id="5" name="Footer Placeholder 4">
            <a:extLst>
              <a:ext uri="{FF2B5EF4-FFF2-40B4-BE49-F238E27FC236}">
                <a16:creationId xmlns:a16="http://schemas.microsoft.com/office/drawing/2014/main" id="{6E8BB9D4-A6C0-3EFE-AF46-DD523CBA12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A4F878-B419-21E0-419C-FCB3C789E726}"/>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1117529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5F0FE-D963-0091-CD28-A8CE04EFBF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FCD250-B53D-8300-AC30-31411EEBD9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A98385-B66E-73EA-7F7C-F589B9821B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3761EB3-6397-95E0-B100-2E38855C0FF4}"/>
              </a:ext>
            </a:extLst>
          </p:cNvPr>
          <p:cNvSpPr>
            <a:spLocks noGrp="1"/>
          </p:cNvSpPr>
          <p:nvPr>
            <p:ph type="dt" sz="half" idx="10"/>
          </p:nvPr>
        </p:nvSpPr>
        <p:spPr/>
        <p:txBody>
          <a:bodyPr/>
          <a:lstStyle/>
          <a:p>
            <a:fld id="{F5C03AFB-435D-4363-8999-931740A5C907}" type="datetimeFigureOut">
              <a:rPr lang="en-GB" smtClean="0"/>
              <a:t>16/11/2023</a:t>
            </a:fld>
            <a:endParaRPr lang="en-GB"/>
          </a:p>
        </p:txBody>
      </p:sp>
      <p:sp>
        <p:nvSpPr>
          <p:cNvPr id="6" name="Footer Placeholder 5">
            <a:extLst>
              <a:ext uri="{FF2B5EF4-FFF2-40B4-BE49-F238E27FC236}">
                <a16:creationId xmlns:a16="http://schemas.microsoft.com/office/drawing/2014/main" id="{823A66C4-09B1-C8C1-AC9C-1CAD1E7524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D8F9BC-8566-DE06-1ED2-C6E45827A2E3}"/>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1739130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91E53-195C-1331-4549-2523375219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081515-D2D2-0918-50EB-90CA97DD14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5806752-948C-5837-F376-30602FF2D3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769315-284C-8C26-BC62-767850135B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FDEDD62-0D5A-C576-C05A-6B33B52DC0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B168F8-74A0-08A7-8347-24452DA1B508}"/>
              </a:ext>
            </a:extLst>
          </p:cNvPr>
          <p:cNvSpPr>
            <a:spLocks noGrp="1"/>
          </p:cNvSpPr>
          <p:nvPr>
            <p:ph type="dt" sz="half" idx="10"/>
          </p:nvPr>
        </p:nvSpPr>
        <p:spPr/>
        <p:txBody>
          <a:bodyPr/>
          <a:lstStyle/>
          <a:p>
            <a:fld id="{F5C03AFB-435D-4363-8999-931740A5C907}" type="datetimeFigureOut">
              <a:rPr lang="en-GB" smtClean="0"/>
              <a:t>16/11/2023</a:t>
            </a:fld>
            <a:endParaRPr lang="en-GB"/>
          </a:p>
        </p:txBody>
      </p:sp>
      <p:sp>
        <p:nvSpPr>
          <p:cNvPr id="8" name="Footer Placeholder 7">
            <a:extLst>
              <a:ext uri="{FF2B5EF4-FFF2-40B4-BE49-F238E27FC236}">
                <a16:creationId xmlns:a16="http://schemas.microsoft.com/office/drawing/2014/main" id="{09F77253-69DD-941C-7D7C-29153AA6EC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DD88D3-FF47-ED69-26CC-BBC76526B57A}"/>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1509902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B4075-D458-B33F-7BD6-C356ADEBD6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70D6D2-57A7-121C-6A69-60D2AC7CCC18}"/>
              </a:ext>
            </a:extLst>
          </p:cNvPr>
          <p:cNvSpPr>
            <a:spLocks noGrp="1"/>
          </p:cNvSpPr>
          <p:nvPr>
            <p:ph type="dt" sz="half" idx="10"/>
          </p:nvPr>
        </p:nvSpPr>
        <p:spPr/>
        <p:txBody>
          <a:bodyPr/>
          <a:lstStyle/>
          <a:p>
            <a:fld id="{F5C03AFB-435D-4363-8999-931740A5C907}" type="datetimeFigureOut">
              <a:rPr lang="en-GB" smtClean="0"/>
              <a:t>16/11/2023</a:t>
            </a:fld>
            <a:endParaRPr lang="en-GB"/>
          </a:p>
        </p:txBody>
      </p:sp>
      <p:sp>
        <p:nvSpPr>
          <p:cNvPr id="4" name="Footer Placeholder 3">
            <a:extLst>
              <a:ext uri="{FF2B5EF4-FFF2-40B4-BE49-F238E27FC236}">
                <a16:creationId xmlns:a16="http://schemas.microsoft.com/office/drawing/2014/main" id="{0EA69B5F-2D28-3FC2-9C5D-75317E0253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DCCDC2-9432-7645-E7DE-1093E5612454}"/>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2235440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AB2DCA-EAFA-5B5D-C1C1-7B9457C4213E}"/>
              </a:ext>
            </a:extLst>
          </p:cNvPr>
          <p:cNvSpPr>
            <a:spLocks noGrp="1"/>
          </p:cNvSpPr>
          <p:nvPr>
            <p:ph type="dt" sz="half" idx="10"/>
          </p:nvPr>
        </p:nvSpPr>
        <p:spPr/>
        <p:txBody>
          <a:bodyPr/>
          <a:lstStyle/>
          <a:p>
            <a:fld id="{F5C03AFB-435D-4363-8999-931740A5C907}" type="datetimeFigureOut">
              <a:rPr lang="en-GB" smtClean="0"/>
              <a:t>16/11/2023</a:t>
            </a:fld>
            <a:endParaRPr lang="en-GB"/>
          </a:p>
        </p:txBody>
      </p:sp>
      <p:sp>
        <p:nvSpPr>
          <p:cNvPr id="3" name="Footer Placeholder 2">
            <a:extLst>
              <a:ext uri="{FF2B5EF4-FFF2-40B4-BE49-F238E27FC236}">
                <a16:creationId xmlns:a16="http://schemas.microsoft.com/office/drawing/2014/main" id="{DFC4191C-E23A-A232-CD65-5460269A42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A1D7F1-1FF9-48EC-A544-EFF195B34DD2}"/>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4222400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59E34-2BA0-1BC9-4C7A-4CF897E9A2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B7DC84-FD1C-B263-9E3C-A32920DFE6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5F13801-DCEB-254E-60B0-655F22B049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5EFAB3-C517-A30D-11DE-02D59FB77619}"/>
              </a:ext>
            </a:extLst>
          </p:cNvPr>
          <p:cNvSpPr>
            <a:spLocks noGrp="1"/>
          </p:cNvSpPr>
          <p:nvPr>
            <p:ph type="dt" sz="half" idx="10"/>
          </p:nvPr>
        </p:nvSpPr>
        <p:spPr/>
        <p:txBody>
          <a:bodyPr/>
          <a:lstStyle/>
          <a:p>
            <a:fld id="{F5C03AFB-435D-4363-8999-931740A5C907}" type="datetimeFigureOut">
              <a:rPr lang="en-GB" smtClean="0"/>
              <a:t>16/11/2023</a:t>
            </a:fld>
            <a:endParaRPr lang="en-GB"/>
          </a:p>
        </p:txBody>
      </p:sp>
      <p:sp>
        <p:nvSpPr>
          <p:cNvPr id="6" name="Footer Placeholder 5">
            <a:extLst>
              <a:ext uri="{FF2B5EF4-FFF2-40B4-BE49-F238E27FC236}">
                <a16:creationId xmlns:a16="http://schemas.microsoft.com/office/drawing/2014/main" id="{4A91AE50-279F-2FFE-AEDF-4A9B582DD5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283C25-818B-4561-8EC0-9FF878CEE6FB}"/>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961206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BE82F-F495-15E1-1840-0B54D0F05C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CD096E-0CE2-0DAF-167B-D677BF7223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B98A29-600A-A108-094A-DACA4B72EB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4D1A6F-0DEC-5E4B-1627-6EEF8C261620}"/>
              </a:ext>
            </a:extLst>
          </p:cNvPr>
          <p:cNvSpPr>
            <a:spLocks noGrp="1"/>
          </p:cNvSpPr>
          <p:nvPr>
            <p:ph type="dt" sz="half" idx="10"/>
          </p:nvPr>
        </p:nvSpPr>
        <p:spPr/>
        <p:txBody>
          <a:bodyPr/>
          <a:lstStyle/>
          <a:p>
            <a:fld id="{F5C03AFB-435D-4363-8999-931740A5C907}" type="datetimeFigureOut">
              <a:rPr lang="en-GB" smtClean="0"/>
              <a:t>16/11/2023</a:t>
            </a:fld>
            <a:endParaRPr lang="en-GB"/>
          </a:p>
        </p:txBody>
      </p:sp>
      <p:sp>
        <p:nvSpPr>
          <p:cNvPr id="6" name="Footer Placeholder 5">
            <a:extLst>
              <a:ext uri="{FF2B5EF4-FFF2-40B4-BE49-F238E27FC236}">
                <a16:creationId xmlns:a16="http://schemas.microsoft.com/office/drawing/2014/main" id="{BEB2CB2A-24E3-9060-3B9E-C13899B329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0AA3D2-B0FE-82D2-0FD1-AF3ADF5D38E1}"/>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2769346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DD5C1-38BB-CDF7-8889-A9871E47FC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2F645B-7F9B-33E4-C42A-FE6F4C5DCB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ABC774-612E-18DB-D06D-BBED89009B5A}"/>
              </a:ext>
            </a:extLst>
          </p:cNvPr>
          <p:cNvSpPr>
            <a:spLocks noGrp="1"/>
          </p:cNvSpPr>
          <p:nvPr>
            <p:ph type="dt" sz="half" idx="10"/>
          </p:nvPr>
        </p:nvSpPr>
        <p:spPr/>
        <p:txBody>
          <a:bodyPr/>
          <a:lstStyle/>
          <a:p>
            <a:fld id="{F5C03AFB-435D-4363-8999-931740A5C907}" type="datetimeFigureOut">
              <a:rPr lang="en-GB" smtClean="0"/>
              <a:t>16/11/2023</a:t>
            </a:fld>
            <a:endParaRPr lang="en-GB"/>
          </a:p>
        </p:txBody>
      </p:sp>
      <p:sp>
        <p:nvSpPr>
          <p:cNvPr id="5" name="Footer Placeholder 4">
            <a:extLst>
              <a:ext uri="{FF2B5EF4-FFF2-40B4-BE49-F238E27FC236}">
                <a16:creationId xmlns:a16="http://schemas.microsoft.com/office/drawing/2014/main" id="{20ACB1EF-33FC-B7D6-BCD9-641D95A3E1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BD31A7-A73D-9D91-63F7-1CF3224EB6F9}"/>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3423708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172783-A69B-477F-0377-32B9121911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49030C-FAD2-A50C-18F0-BF43219AED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B0ED28-5089-8BE7-11E6-F2011C66338B}"/>
              </a:ext>
            </a:extLst>
          </p:cNvPr>
          <p:cNvSpPr>
            <a:spLocks noGrp="1"/>
          </p:cNvSpPr>
          <p:nvPr>
            <p:ph type="dt" sz="half" idx="10"/>
          </p:nvPr>
        </p:nvSpPr>
        <p:spPr/>
        <p:txBody>
          <a:bodyPr/>
          <a:lstStyle/>
          <a:p>
            <a:fld id="{F5C03AFB-435D-4363-8999-931740A5C907}" type="datetimeFigureOut">
              <a:rPr lang="en-GB" smtClean="0"/>
              <a:t>16/11/2023</a:t>
            </a:fld>
            <a:endParaRPr lang="en-GB"/>
          </a:p>
        </p:txBody>
      </p:sp>
      <p:sp>
        <p:nvSpPr>
          <p:cNvPr id="5" name="Footer Placeholder 4">
            <a:extLst>
              <a:ext uri="{FF2B5EF4-FFF2-40B4-BE49-F238E27FC236}">
                <a16:creationId xmlns:a16="http://schemas.microsoft.com/office/drawing/2014/main" id="{C81D53B1-9986-CADD-174A-3046B052D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8338BC-FF20-03FE-E946-2C887E862786}"/>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3019292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763C15-53CE-E997-CC7A-3BB4A14C54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C8B703-533C-782E-26C0-70C31B9B20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DA9E17-016B-DA2A-318B-A89F1C213B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C03AFB-435D-4363-8999-931740A5C907}" type="datetimeFigureOut">
              <a:rPr lang="en-GB" smtClean="0"/>
              <a:t>16/11/2023</a:t>
            </a:fld>
            <a:endParaRPr lang="en-GB"/>
          </a:p>
        </p:txBody>
      </p:sp>
      <p:sp>
        <p:nvSpPr>
          <p:cNvPr id="5" name="Footer Placeholder 4">
            <a:extLst>
              <a:ext uri="{FF2B5EF4-FFF2-40B4-BE49-F238E27FC236}">
                <a16:creationId xmlns:a16="http://schemas.microsoft.com/office/drawing/2014/main" id="{AF92BDD9-E6BD-24FA-2282-333F5D8BC1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4B4A94-70E6-F6C6-F853-A324D2BB03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019268-7E4E-4FB8-B3D3-4B3E38FC093D}" type="slidenum">
              <a:rPr lang="en-GB" smtClean="0"/>
              <a:t>‹#›</a:t>
            </a:fld>
            <a:endParaRPr lang="en-GB"/>
          </a:p>
        </p:txBody>
      </p:sp>
    </p:spTree>
    <p:extLst>
      <p:ext uri="{BB962C8B-B14F-4D97-AF65-F5344CB8AC3E}">
        <p14:creationId xmlns:p14="http://schemas.microsoft.com/office/powerpoint/2010/main" val="35076932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17BC4-310E-7A9A-D0D2-6C665364BCBD}"/>
              </a:ext>
            </a:extLst>
          </p:cNvPr>
          <p:cNvSpPr>
            <a:spLocks noGrp="1"/>
          </p:cNvSpPr>
          <p:nvPr>
            <p:ph type="ctrTitle"/>
          </p:nvPr>
        </p:nvSpPr>
        <p:spPr/>
        <p:txBody>
          <a:bodyPr/>
          <a:lstStyle/>
          <a:p>
            <a:r>
              <a:rPr lang="en-GB" dirty="0"/>
              <a:t>Risk Management Overview</a:t>
            </a:r>
          </a:p>
        </p:txBody>
      </p:sp>
      <p:sp>
        <p:nvSpPr>
          <p:cNvPr id="3" name="Subtitle 2">
            <a:extLst>
              <a:ext uri="{FF2B5EF4-FFF2-40B4-BE49-F238E27FC236}">
                <a16:creationId xmlns:a16="http://schemas.microsoft.com/office/drawing/2014/main" id="{6A8657AA-BE50-42CE-EBAE-E7F4099EC91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415608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8B122-080E-D345-8550-EB04F4AD1909}"/>
              </a:ext>
            </a:extLst>
          </p:cNvPr>
          <p:cNvSpPr>
            <a:spLocks noGrp="1"/>
          </p:cNvSpPr>
          <p:nvPr>
            <p:ph type="title"/>
          </p:nvPr>
        </p:nvSpPr>
        <p:spPr>
          <a:xfrm>
            <a:off x="609600" y="109765"/>
            <a:ext cx="10972800" cy="1143000"/>
          </a:xfrm>
        </p:spPr>
        <p:txBody>
          <a:bodyPr/>
          <a:lstStyle/>
          <a:p>
            <a:r>
              <a:rPr lang="en-US" dirty="0"/>
              <a:t>Risk Management</a:t>
            </a:r>
          </a:p>
        </p:txBody>
      </p:sp>
      <p:sp>
        <p:nvSpPr>
          <p:cNvPr id="4" name="Slide Number Placeholder 3">
            <a:extLst>
              <a:ext uri="{FF2B5EF4-FFF2-40B4-BE49-F238E27FC236}">
                <a16:creationId xmlns:a16="http://schemas.microsoft.com/office/drawing/2014/main" id="{14B5A83F-CF7D-AF4B-85A3-C14E6F256F6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a:t>
            </a:fld>
            <a:endParaRPr lang="en-GB"/>
          </a:p>
        </p:txBody>
      </p:sp>
      <p:sp>
        <p:nvSpPr>
          <p:cNvPr id="5" name="Text Box 3">
            <a:extLst>
              <a:ext uri="{FF2B5EF4-FFF2-40B4-BE49-F238E27FC236}">
                <a16:creationId xmlns:a16="http://schemas.microsoft.com/office/drawing/2014/main" id="{E237FFCC-D04F-6341-90FD-D940CD75128C}"/>
              </a:ext>
            </a:extLst>
          </p:cNvPr>
          <p:cNvSpPr txBox="1">
            <a:spLocks noChangeArrowheads="1"/>
          </p:cNvSpPr>
          <p:nvPr/>
        </p:nvSpPr>
        <p:spPr bwMode="auto">
          <a:xfrm>
            <a:off x="2135189" y="1392237"/>
            <a:ext cx="2305050"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Identify the Risks</a:t>
            </a:r>
          </a:p>
        </p:txBody>
      </p:sp>
      <p:grpSp>
        <p:nvGrpSpPr>
          <p:cNvPr id="6" name="Group 4">
            <a:extLst>
              <a:ext uri="{FF2B5EF4-FFF2-40B4-BE49-F238E27FC236}">
                <a16:creationId xmlns:a16="http://schemas.microsoft.com/office/drawing/2014/main" id="{56EAA132-5B97-134B-9FCD-DE45E9012D52}"/>
              </a:ext>
            </a:extLst>
          </p:cNvPr>
          <p:cNvGrpSpPr>
            <a:grpSpLocks/>
          </p:cNvGrpSpPr>
          <p:nvPr/>
        </p:nvGrpSpPr>
        <p:grpSpPr bwMode="auto">
          <a:xfrm>
            <a:off x="4008439" y="1752599"/>
            <a:ext cx="2305050" cy="1495425"/>
            <a:chOff x="1565" y="1616"/>
            <a:chExt cx="1452" cy="942"/>
          </a:xfrm>
        </p:grpSpPr>
        <p:sp>
          <p:nvSpPr>
            <p:cNvPr id="7" name="Text Box 5">
              <a:extLst>
                <a:ext uri="{FF2B5EF4-FFF2-40B4-BE49-F238E27FC236}">
                  <a16:creationId xmlns:a16="http://schemas.microsoft.com/office/drawing/2014/main" id="{269E961A-D5D8-BA4A-8830-DD01C9333D49}"/>
                </a:ext>
              </a:extLst>
            </p:cNvPr>
            <p:cNvSpPr txBox="1">
              <a:spLocks noChangeArrowheads="1"/>
            </p:cNvSpPr>
            <p:nvPr/>
          </p:nvSpPr>
          <p:spPr bwMode="auto">
            <a:xfrm>
              <a:off x="1565" y="2024"/>
              <a:ext cx="1452" cy="53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Evaluate the Risks</a:t>
              </a:r>
            </a:p>
          </p:txBody>
        </p:sp>
        <p:sp>
          <p:nvSpPr>
            <p:cNvPr id="8" name="AutoShape 6">
              <a:extLst>
                <a:ext uri="{FF2B5EF4-FFF2-40B4-BE49-F238E27FC236}">
                  <a16:creationId xmlns:a16="http://schemas.microsoft.com/office/drawing/2014/main" id="{A436D232-1352-8C40-A72F-6B53415E7D8A}"/>
                </a:ext>
              </a:extLst>
            </p:cNvPr>
            <p:cNvSpPr>
              <a:spLocks noChangeArrowheads="1"/>
            </p:cNvSpPr>
            <p:nvPr/>
          </p:nvSpPr>
          <p:spPr bwMode="auto">
            <a:xfrm rot="5400000">
              <a:off x="2080" y="164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9" name="Group 7">
            <a:extLst>
              <a:ext uri="{FF2B5EF4-FFF2-40B4-BE49-F238E27FC236}">
                <a16:creationId xmlns:a16="http://schemas.microsoft.com/office/drawing/2014/main" id="{81895939-C175-4347-928F-F3A77D8332D4}"/>
              </a:ext>
            </a:extLst>
          </p:cNvPr>
          <p:cNvGrpSpPr>
            <a:grpSpLocks/>
          </p:cNvGrpSpPr>
          <p:nvPr/>
        </p:nvGrpSpPr>
        <p:grpSpPr bwMode="auto">
          <a:xfrm>
            <a:off x="5951539" y="2832099"/>
            <a:ext cx="2305050" cy="1789113"/>
            <a:chOff x="2789" y="2296"/>
            <a:chExt cx="1452" cy="1127"/>
          </a:xfrm>
        </p:grpSpPr>
        <p:sp>
          <p:nvSpPr>
            <p:cNvPr id="10" name="Text Box 8">
              <a:extLst>
                <a:ext uri="{FF2B5EF4-FFF2-40B4-BE49-F238E27FC236}">
                  <a16:creationId xmlns:a16="http://schemas.microsoft.com/office/drawing/2014/main" id="{59CDADA4-8A9B-D947-9C0C-B1271B776C82}"/>
                </a:ext>
              </a:extLst>
            </p:cNvPr>
            <p:cNvSpPr txBox="1">
              <a:spLocks noChangeArrowheads="1"/>
            </p:cNvSpPr>
            <p:nvPr/>
          </p:nvSpPr>
          <p:spPr bwMode="auto">
            <a:xfrm>
              <a:off x="2789" y="2659"/>
              <a:ext cx="1452" cy="76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Decide how to address the Risks</a:t>
              </a:r>
            </a:p>
          </p:txBody>
        </p:sp>
        <p:sp>
          <p:nvSpPr>
            <p:cNvPr id="11" name="AutoShape 9">
              <a:extLst>
                <a:ext uri="{FF2B5EF4-FFF2-40B4-BE49-F238E27FC236}">
                  <a16:creationId xmlns:a16="http://schemas.microsoft.com/office/drawing/2014/main" id="{4AFF6A1A-CAA2-1E43-A77C-F37C13121438}"/>
                </a:ext>
              </a:extLst>
            </p:cNvPr>
            <p:cNvSpPr>
              <a:spLocks noChangeArrowheads="1"/>
            </p:cNvSpPr>
            <p:nvPr/>
          </p:nvSpPr>
          <p:spPr bwMode="auto">
            <a:xfrm rot="5400000">
              <a:off x="3305" y="232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12" name="Group 10">
            <a:extLst>
              <a:ext uri="{FF2B5EF4-FFF2-40B4-BE49-F238E27FC236}">
                <a16:creationId xmlns:a16="http://schemas.microsoft.com/office/drawing/2014/main" id="{D9A3F274-7816-4D44-AEF0-5FB40F746D13}"/>
              </a:ext>
            </a:extLst>
          </p:cNvPr>
          <p:cNvGrpSpPr>
            <a:grpSpLocks/>
          </p:cNvGrpSpPr>
          <p:nvPr/>
        </p:nvGrpSpPr>
        <p:grpSpPr bwMode="auto">
          <a:xfrm>
            <a:off x="7608889" y="4129087"/>
            <a:ext cx="2305050" cy="1422400"/>
            <a:chOff x="3833" y="3113"/>
            <a:chExt cx="1452" cy="896"/>
          </a:xfrm>
        </p:grpSpPr>
        <p:sp>
          <p:nvSpPr>
            <p:cNvPr id="13" name="Text Box 11">
              <a:extLst>
                <a:ext uri="{FF2B5EF4-FFF2-40B4-BE49-F238E27FC236}">
                  <a16:creationId xmlns:a16="http://schemas.microsoft.com/office/drawing/2014/main" id="{B41EAD07-E17E-3847-BA8A-F48850066A08}"/>
                </a:ext>
              </a:extLst>
            </p:cNvPr>
            <p:cNvSpPr txBox="1">
              <a:spLocks noChangeArrowheads="1"/>
            </p:cNvSpPr>
            <p:nvPr/>
          </p:nvSpPr>
          <p:spPr bwMode="auto">
            <a:xfrm>
              <a:off x="3833" y="3475"/>
              <a:ext cx="1452" cy="53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Monitor the Risks</a:t>
              </a:r>
            </a:p>
          </p:txBody>
        </p:sp>
        <p:sp>
          <p:nvSpPr>
            <p:cNvPr id="14" name="AutoShape 12">
              <a:extLst>
                <a:ext uri="{FF2B5EF4-FFF2-40B4-BE49-F238E27FC236}">
                  <a16:creationId xmlns:a16="http://schemas.microsoft.com/office/drawing/2014/main" id="{A142E3E2-A299-FC4D-B0ED-6CF8806C88CD}"/>
                </a:ext>
              </a:extLst>
            </p:cNvPr>
            <p:cNvSpPr>
              <a:spLocks noChangeArrowheads="1"/>
            </p:cNvSpPr>
            <p:nvPr/>
          </p:nvSpPr>
          <p:spPr bwMode="auto">
            <a:xfrm rot="5400000">
              <a:off x="4393" y="3142"/>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15" name="Group 13">
            <a:extLst>
              <a:ext uri="{FF2B5EF4-FFF2-40B4-BE49-F238E27FC236}">
                <a16:creationId xmlns:a16="http://schemas.microsoft.com/office/drawing/2014/main" id="{57609F46-44A6-5347-B12E-CB378CFB9979}"/>
              </a:ext>
            </a:extLst>
          </p:cNvPr>
          <p:cNvGrpSpPr>
            <a:grpSpLocks/>
          </p:cNvGrpSpPr>
          <p:nvPr/>
        </p:nvGrpSpPr>
        <p:grpSpPr bwMode="auto">
          <a:xfrm>
            <a:off x="5492748" y="842966"/>
            <a:ext cx="2376488" cy="609600"/>
            <a:chOff x="2500" y="1043"/>
            <a:chExt cx="1497" cy="384"/>
          </a:xfrm>
        </p:grpSpPr>
        <p:sp>
          <p:nvSpPr>
            <p:cNvPr id="16" name="AutoShape 14">
              <a:extLst>
                <a:ext uri="{FF2B5EF4-FFF2-40B4-BE49-F238E27FC236}">
                  <a16:creationId xmlns:a16="http://schemas.microsoft.com/office/drawing/2014/main" id="{497110C5-EE94-E440-991D-147262B1D9F8}"/>
                </a:ext>
              </a:extLst>
            </p:cNvPr>
            <p:cNvSpPr>
              <a:spLocks noChangeArrowheads="1"/>
            </p:cNvSpPr>
            <p:nvPr/>
          </p:nvSpPr>
          <p:spPr bwMode="auto">
            <a:xfrm>
              <a:off x="2500" y="1043"/>
              <a:ext cx="1497" cy="384"/>
            </a:xfrm>
            <a:prstGeom prst="wedgeRoundRectCallout">
              <a:avLst>
                <a:gd name="adj1" fmla="val -117602"/>
                <a:gd name="adj2" fmla="val 105208"/>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17" name="Text Box 15">
              <a:extLst>
                <a:ext uri="{FF2B5EF4-FFF2-40B4-BE49-F238E27FC236}">
                  <a16:creationId xmlns:a16="http://schemas.microsoft.com/office/drawing/2014/main" id="{365BA08E-4433-CE4D-98A3-E8EEEDC9A29C}"/>
                </a:ext>
              </a:extLst>
            </p:cNvPr>
            <p:cNvSpPr txBox="1">
              <a:spLocks noChangeArrowheads="1"/>
            </p:cNvSpPr>
            <p:nvPr/>
          </p:nvSpPr>
          <p:spPr bwMode="auto">
            <a:xfrm>
              <a:off x="2563" y="1051"/>
              <a:ext cx="1360" cy="231"/>
            </a:xfrm>
            <a:prstGeom prst="rect">
              <a:avLst/>
            </a:prstGeom>
            <a:noFill/>
            <a:ln w="9525">
              <a:noFill/>
              <a:miter lim="800000"/>
              <a:headEnd/>
              <a:tailEnd/>
            </a:ln>
          </p:spPr>
          <p:txBody>
            <a:bodyPr>
              <a:spAutoFit/>
            </a:bodyPr>
            <a:lstStyle/>
            <a:p>
              <a:pPr eaLnBrk="0" hangingPunct="0">
                <a:spcBef>
                  <a:spcPct val="50000"/>
                </a:spcBef>
              </a:pPr>
              <a:r>
                <a:rPr lang="en-GB" sz="1800" b="1" dirty="0"/>
                <a:t>Create Risk Log</a:t>
              </a:r>
            </a:p>
          </p:txBody>
        </p:sp>
      </p:grpSp>
      <p:grpSp>
        <p:nvGrpSpPr>
          <p:cNvPr id="18" name="Group 16">
            <a:extLst>
              <a:ext uri="{FF2B5EF4-FFF2-40B4-BE49-F238E27FC236}">
                <a16:creationId xmlns:a16="http://schemas.microsoft.com/office/drawing/2014/main" id="{91E2E395-5B73-D142-94A5-C5B8553EE1DB}"/>
              </a:ext>
            </a:extLst>
          </p:cNvPr>
          <p:cNvGrpSpPr>
            <a:grpSpLocks/>
          </p:cNvGrpSpPr>
          <p:nvPr/>
        </p:nvGrpSpPr>
        <p:grpSpPr bwMode="auto">
          <a:xfrm>
            <a:off x="7680326" y="1608137"/>
            <a:ext cx="2663825" cy="1152525"/>
            <a:chOff x="3878" y="1525"/>
            <a:chExt cx="1678" cy="726"/>
          </a:xfrm>
        </p:grpSpPr>
        <p:sp>
          <p:nvSpPr>
            <p:cNvPr id="19" name="AutoShape 17">
              <a:extLst>
                <a:ext uri="{FF2B5EF4-FFF2-40B4-BE49-F238E27FC236}">
                  <a16:creationId xmlns:a16="http://schemas.microsoft.com/office/drawing/2014/main" id="{C486D76F-3DD8-5841-A111-A55FF8C3318C}"/>
                </a:ext>
              </a:extLst>
            </p:cNvPr>
            <p:cNvSpPr>
              <a:spLocks noChangeArrowheads="1"/>
            </p:cNvSpPr>
            <p:nvPr/>
          </p:nvSpPr>
          <p:spPr bwMode="auto">
            <a:xfrm>
              <a:off x="3878" y="1525"/>
              <a:ext cx="1678" cy="726"/>
            </a:xfrm>
            <a:prstGeom prst="wedgeRoundRectCallout">
              <a:avLst>
                <a:gd name="adj1" fmla="val -110310"/>
                <a:gd name="adj2" fmla="val 32093"/>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20" name="Text Box 18">
              <a:extLst>
                <a:ext uri="{FF2B5EF4-FFF2-40B4-BE49-F238E27FC236}">
                  <a16:creationId xmlns:a16="http://schemas.microsoft.com/office/drawing/2014/main" id="{E383976C-E0D5-1443-BCFF-7353E4CD3F5F}"/>
                </a:ext>
              </a:extLst>
            </p:cNvPr>
            <p:cNvSpPr txBox="1">
              <a:spLocks noChangeArrowheads="1"/>
            </p:cNvSpPr>
            <p:nvPr/>
          </p:nvSpPr>
          <p:spPr bwMode="auto">
            <a:xfrm>
              <a:off x="3923" y="1570"/>
              <a:ext cx="1588" cy="404"/>
            </a:xfrm>
            <a:prstGeom prst="rect">
              <a:avLst/>
            </a:prstGeom>
            <a:noFill/>
            <a:ln w="9525">
              <a:noFill/>
              <a:miter lim="800000"/>
              <a:headEnd/>
              <a:tailEnd/>
            </a:ln>
          </p:spPr>
          <p:txBody>
            <a:bodyPr>
              <a:spAutoFit/>
            </a:bodyPr>
            <a:lstStyle/>
            <a:p>
              <a:pPr eaLnBrk="0" hangingPunct="0">
                <a:spcBef>
                  <a:spcPct val="50000"/>
                </a:spcBef>
              </a:pPr>
              <a:r>
                <a:rPr lang="en-GB" sz="1800" b="1"/>
                <a:t>Do some analysis and prioritising </a:t>
              </a:r>
            </a:p>
          </p:txBody>
        </p:sp>
      </p:grpSp>
      <p:grpSp>
        <p:nvGrpSpPr>
          <p:cNvPr id="21" name="Group 19">
            <a:extLst>
              <a:ext uri="{FF2B5EF4-FFF2-40B4-BE49-F238E27FC236}">
                <a16:creationId xmlns:a16="http://schemas.microsoft.com/office/drawing/2014/main" id="{DEACAEB3-D973-894E-89FA-2C6F0961E1FB}"/>
              </a:ext>
            </a:extLst>
          </p:cNvPr>
          <p:cNvGrpSpPr>
            <a:grpSpLocks/>
          </p:cNvGrpSpPr>
          <p:nvPr/>
        </p:nvGrpSpPr>
        <p:grpSpPr bwMode="auto">
          <a:xfrm>
            <a:off x="2495551" y="3840162"/>
            <a:ext cx="1871663" cy="1008062"/>
            <a:chOff x="612" y="2931"/>
            <a:chExt cx="1179" cy="635"/>
          </a:xfrm>
        </p:grpSpPr>
        <p:sp>
          <p:nvSpPr>
            <p:cNvPr id="22" name="AutoShape 20">
              <a:extLst>
                <a:ext uri="{FF2B5EF4-FFF2-40B4-BE49-F238E27FC236}">
                  <a16:creationId xmlns:a16="http://schemas.microsoft.com/office/drawing/2014/main" id="{CD9C1D40-7C42-8C4A-A31F-E9B8B3AE0820}"/>
                </a:ext>
              </a:extLst>
            </p:cNvPr>
            <p:cNvSpPr>
              <a:spLocks noChangeArrowheads="1"/>
            </p:cNvSpPr>
            <p:nvPr/>
          </p:nvSpPr>
          <p:spPr bwMode="auto">
            <a:xfrm rot="10800000">
              <a:off x="612" y="2931"/>
              <a:ext cx="1179" cy="635"/>
            </a:xfrm>
            <a:prstGeom prst="wedgeRoundRectCallout">
              <a:avLst>
                <a:gd name="adj1" fmla="val -139144"/>
                <a:gd name="adj2" fmla="val 51102"/>
                <a:gd name="adj3" fmla="val 16667"/>
              </a:avLst>
            </a:prstGeom>
            <a:solidFill>
              <a:schemeClr val="accent1"/>
            </a:solidFill>
            <a:ln w="9525">
              <a:solidFill>
                <a:schemeClr val="tx1"/>
              </a:solidFill>
              <a:miter lim="800000"/>
              <a:headEnd/>
              <a:tailEnd/>
            </a:ln>
          </p:spPr>
          <p:txBody>
            <a:bodyPr rot="10800000"/>
            <a:lstStyle/>
            <a:p>
              <a:pPr eaLnBrk="0" hangingPunct="0"/>
              <a:endParaRPr lang="en-GB" sz="4400"/>
            </a:p>
          </p:txBody>
        </p:sp>
        <p:sp>
          <p:nvSpPr>
            <p:cNvPr id="23" name="Text Box 21">
              <a:extLst>
                <a:ext uri="{FF2B5EF4-FFF2-40B4-BE49-F238E27FC236}">
                  <a16:creationId xmlns:a16="http://schemas.microsoft.com/office/drawing/2014/main" id="{41A7102E-C117-474A-AC4E-5B5A4C6637BB}"/>
                </a:ext>
              </a:extLst>
            </p:cNvPr>
            <p:cNvSpPr txBox="1">
              <a:spLocks noChangeArrowheads="1"/>
            </p:cNvSpPr>
            <p:nvPr/>
          </p:nvSpPr>
          <p:spPr bwMode="auto">
            <a:xfrm>
              <a:off x="657" y="2931"/>
              <a:ext cx="1134" cy="577"/>
            </a:xfrm>
            <a:prstGeom prst="rect">
              <a:avLst/>
            </a:prstGeom>
            <a:noFill/>
            <a:ln w="9525">
              <a:noFill/>
              <a:miter lim="800000"/>
              <a:headEnd/>
              <a:tailEnd/>
            </a:ln>
          </p:spPr>
          <p:txBody>
            <a:bodyPr>
              <a:spAutoFit/>
            </a:bodyPr>
            <a:lstStyle/>
            <a:p>
              <a:pPr eaLnBrk="0" hangingPunct="0">
                <a:spcBef>
                  <a:spcPct val="50000"/>
                </a:spcBef>
              </a:pPr>
              <a:r>
                <a:rPr lang="en-GB" sz="1800" b="1"/>
                <a:t>Decide on a strategy for each risk</a:t>
              </a:r>
            </a:p>
          </p:txBody>
        </p:sp>
      </p:grpSp>
      <p:grpSp>
        <p:nvGrpSpPr>
          <p:cNvPr id="24" name="Group 22">
            <a:extLst>
              <a:ext uri="{FF2B5EF4-FFF2-40B4-BE49-F238E27FC236}">
                <a16:creationId xmlns:a16="http://schemas.microsoft.com/office/drawing/2014/main" id="{03D08BA3-468D-D242-8A43-325F1498EA25}"/>
              </a:ext>
            </a:extLst>
          </p:cNvPr>
          <p:cNvGrpSpPr>
            <a:grpSpLocks/>
          </p:cNvGrpSpPr>
          <p:nvPr/>
        </p:nvGrpSpPr>
        <p:grpSpPr bwMode="auto">
          <a:xfrm>
            <a:off x="4511676" y="4848224"/>
            <a:ext cx="2376488" cy="825500"/>
            <a:chOff x="1882" y="3566"/>
            <a:chExt cx="1497" cy="520"/>
          </a:xfrm>
        </p:grpSpPr>
        <p:sp>
          <p:nvSpPr>
            <p:cNvPr id="25" name="AutoShape 23">
              <a:extLst>
                <a:ext uri="{FF2B5EF4-FFF2-40B4-BE49-F238E27FC236}">
                  <a16:creationId xmlns:a16="http://schemas.microsoft.com/office/drawing/2014/main" id="{B159FCF2-3E66-5242-8CBC-09BB4D4517EB}"/>
                </a:ext>
              </a:extLst>
            </p:cNvPr>
            <p:cNvSpPr>
              <a:spLocks noChangeArrowheads="1"/>
            </p:cNvSpPr>
            <p:nvPr/>
          </p:nvSpPr>
          <p:spPr bwMode="auto">
            <a:xfrm>
              <a:off x="1882" y="3566"/>
              <a:ext cx="1406" cy="520"/>
            </a:xfrm>
            <a:prstGeom prst="wedgeRoundRectCallout">
              <a:avLst>
                <a:gd name="adj1" fmla="val 100282"/>
                <a:gd name="adj2" fmla="val -14421"/>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26" name="Text Box 24">
              <a:extLst>
                <a:ext uri="{FF2B5EF4-FFF2-40B4-BE49-F238E27FC236}">
                  <a16:creationId xmlns:a16="http://schemas.microsoft.com/office/drawing/2014/main" id="{98AB1FC1-7B4C-9E49-9215-D553878FA75D}"/>
                </a:ext>
              </a:extLst>
            </p:cNvPr>
            <p:cNvSpPr txBox="1">
              <a:spLocks noChangeArrowheads="1"/>
            </p:cNvSpPr>
            <p:nvPr/>
          </p:nvSpPr>
          <p:spPr bwMode="auto">
            <a:xfrm>
              <a:off x="1927" y="3612"/>
              <a:ext cx="1452" cy="404"/>
            </a:xfrm>
            <a:prstGeom prst="rect">
              <a:avLst/>
            </a:prstGeom>
            <a:noFill/>
            <a:ln w="9525">
              <a:noFill/>
              <a:miter lim="800000"/>
              <a:headEnd/>
              <a:tailEnd/>
            </a:ln>
          </p:spPr>
          <p:txBody>
            <a:bodyPr>
              <a:spAutoFit/>
            </a:bodyPr>
            <a:lstStyle/>
            <a:p>
              <a:pPr eaLnBrk="0" hangingPunct="0">
                <a:spcBef>
                  <a:spcPct val="50000"/>
                </a:spcBef>
              </a:pPr>
              <a:r>
                <a:rPr lang="en-GB" sz="1800" b="1"/>
                <a:t>Assign an owner for each risk</a:t>
              </a:r>
            </a:p>
          </p:txBody>
        </p:sp>
      </p:grpSp>
    </p:spTree>
    <p:extLst>
      <p:ext uri="{BB962C8B-B14F-4D97-AF65-F5344CB8AC3E}">
        <p14:creationId xmlns:p14="http://schemas.microsoft.com/office/powerpoint/2010/main" val="1644679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0D30C-BE85-A64B-963C-97093439D374}"/>
              </a:ext>
            </a:extLst>
          </p:cNvPr>
          <p:cNvSpPr>
            <a:spLocks noGrp="1"/>
          </p:cNvSpPr>
          <p:nvPr>
            <p:ph type="title"/>
          </p:nvPr>
        </p:nvSpPr>
        <p:spPr>
          <a:xfrm>
            <a:off x="609600" y="101060"/>
            <a:ext cx="10972800" cy="1143000"/>
          </a:xfrm>
        </p:spPr>
        <p:txBody>
          <a:bodyPr/>
          <a:lstStyle/>
          <a:p>
            <a:r>
              <a:rPr lang="en-US" dirty="0"/>
              <a:t>Risk Analysis</a:t>
            </a:r>
          </a:p>
        </p:txBody>
      </p:sp>
      <p:sp>
        <p:nvSpPr>
          <p:cNvPr id="4" name="Slide Number Placeholder 3">
            <a:extLst>
              <a:ext uri="{FF2B5EF4-FFF2-40B4-BE49-F238E27FC236}">
                <a16:creationId xmlns:a16="http://schemas.microsoft.com/office/drawing/2014/main" id="{67C2007A-EA27-E940-9BCF-068C39C978D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a:t>
            </a:fld>
            <a:endParaRPr lang="en-GB"/>
          </a:p>
        </p:txBody>
      </p:sp>
      <p:grpSp>
        <p:nvGrpSpPr>
          <p:cNvPr id="5" name="Group 3">
            <a:extLst>
              <a:ext uri="{FF2B5EF4-FFF2-40B4-BE49-F238E27FC236}">
                <a16:creationId xmlns:a16="http://schemas.microsoft.com/office/drawing/2014/main" id="{F9EF5B7A-F1AF-444D-914B-A071775BBA45}"/>
              </a:ext>
            </a:extLst>
          </p:cNvPr>
          <p:cNvGrpSpPr>
            <a:grpSpLocks/>
          </p:cNvGrpSpPr>
          <p:nvPr/>
        </p:nvGrpSpPr>
        <p:grpSpPr bwMode="auto">
          <a:xfrm>
            <a:off x="2434318" y="875393"/>
            <a:ext cx="6697663" cy="4441825"/>
            <a:chOff x="930" y="844"/>
            <a:chExt cx="4219" cy="2798"/>
          </a:xfrm>
        </p:grpSpPr>
        <p:sp>
          <p:nvSpPr>
            <p:cNvPr id="6" name="Text Box 4">
              <a:extLst>
                <a:ext uri="{FF2B5EF4-FFF2-40B4-BE49-F238E27FC236}">
                  <a16:creationId xmlns:a16="http://schemas.microsoft.com/office/drawing/2014/main" id="{94FD0351-2926-9241-87DE-40298784C0F4}"/>
                </a:ext>
              </a:extLst>
            </p:cNvPr>
            <p:cNvSpPr txBox="1">
              <a:spLocks noChangeArrowheads="1"/>
            </p:cNvSpPr>
            <p:nvPr/>
          </p:nvSpPr>
          <p:spPr bwMode="auto">
            <a:xfrm>
              <a:off x="3689" y="3385"/>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2</a:t>
              </a:r>
            </a:p>
          </p:txBody>
        </p:sp>
        <p:grpSp>
          <p:nvGrpSpPr>
            <p:cNvPr id="7" name="Group 5">
              <a:extLst>
                <a:ext uri="{FF2B5EF4-FFF2-40B4-BE49-F238E27FC236}">
                  <a16:creationId xmlns:a16="http://schemas.microsoft.com/office/drawing/2014/main" id="{C4603906-879B-AF42-8A43-3DB7403E0DD2}"/>
                </a:ext>
              </a:extLst>
            </p:cNvPr>
            <p:cNvGrpSpPr>
              <a:grpSpLocks/>
            </p:cNvGrpSpPr>
            <p:nvPr/>
          </p:nvGrpSpPr>
          <p:grpSpPr bwMode="auto">
            <a:xfrm>
              <a:off x="930" y="844"/>
              <a:ext cx="4219" cy="2798"/>
              <a:chOff x="793" y="1071"/>
              <a:chExt cx="4219" cy="2798"/>
            </a:xfrm>
          </p:grpSpPr>
          <p:grpSp>
            <p:nvGrpSpPr>
              <p:cNvPr id="8" name="Group 6">
                <a:extLst>
                  <a:ext uri="{FF2B5EF4-FFF2-40B4-BE49-F238E27FC236}">
                    <a16:creationId xmlns:a16="http://schemas.microsoft.com/office/drawing/2014/main" id="{58ACBC75-98C4-B44B-BD00-C69C99B23B35}"/>
                  </a:ext>
                </a:extLst>
              </p:cNvPr>
              <p:cNvGrpSpPr>
                <a:grpSpLocks/>
              </p:cNvGrpSpPr>
              <p:nvPr/>
            </p:nvGrpSpPr>
            <p:grpSpPr bwMode="auto">
              <a:xfrm>
                <a:off x="1565" y="1071"/>
                <a:ext cx="3447" cy="2541"/>
                <a:chOff x="1202" y="1071"/>
                <a:chExt cx="3810" cy="2723"/>
              </a:xfrm>
            </p:grpSpPr>
            <p:sp>
              <p:nvSpPr>
                <p:cNvPr id="21" name="Rectangle 7">
                  <a:extLst>
                    <a:ext uri="{FF2B5EF4-FFF2-40B4-BE49-F238E27FC236}">
                      <a16:creationId xmlns:a16="http://schemas.microsoft.com/office/drawing/2014/main" id="{09F7FA02-D499-7145-815C-2C0C25E4144C}"/>
                    </a:ext>
                  </a:extLst>
                </p:cNvPr>
                <p:cNvSpPr>
                  <a:spLocks noChangeArrowheads="1"/>
                </p:cNvSpPr>
                <p:nvPr/>
              </p:nvSpPr>
              <p:spPr bwMode="auto">
                <a:xfrm>
                  <a:off x="1202" y="1071"/>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2" name="Rectangle 8">
                  <a:extLst>
                    <a:ext uri="{FF2B5EF4-FFF2-40B4-BE49-F238E27FC236}">
                      <a16:creationId xmlns:a16="http://schemas.microsoft.com/office/drawing/2014/main" id="{9B70C13F-9281-C645-A9AD-D2B34821591E}"/>
                    </a:ext>
                  </a:extLst>
                </p:cNvPr>
                <p:cNvSpPr>
                  <a:spLocks noChangeArrowheads="1"/>
                </p:cNvSpPr>
                <p:nvPr/>
              </p:nvSpPr>
              <p:spPr bwMode="auto">
                <a:xfrm>
                  <a:off x="1202" y="1979"/>
                  <a:ext cx="1270" cy="910"/>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3" name="Rectangle 9">
                  <a:extLst>
                    <a:ext uri="{FF2B5EF4-FFF2-40B4-BE49-F238E27FC236}">
                      <a16:creationId xmlns:a16="http://schemas.microsoft.com/office/drawing/2014/main" id="{FE0DD66A-5EDF-154B-9FAF-4A7DD8473269}"/>
                    </a:ext>
                  </a:extLst>
                </p:cNvPr>
                <p:cNvSpPr>
                  <a:spLocks noChangeArrowheads="1"/>
                </p:cNvSpPr>
                <p:nvPr/>
              </p:nvSpPr>
              <p:spPr bwMode="auto">
                <a:xfrm>
                  <a:off x="1202" y="2886"/>
                  <a:ext cx="1270" cy="908"/>
                </a:xfrm>
                <a:prstGeom prst="rect">
                  <a:avLst/>
                </a:prstGeom>
                <a:solidFill>
                  <a:srgbClr val="008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4" name="Rectangle 10">
                  <a:extLst>
                    <a:ext uri="{FF2B5EF4-FFF2-40B4-BE49-F238E27FC236}">
                      <a16:creationId xmlns:a16="http://schemas.microsoft.com/office/drawing/2014/main" id="{24E37917-3F88-1440-81E2-D3CE6AF81A2C}"/>
                    </a:ext>
                  </a:extLst>
                </p:cNvPr>
                <p:cNvSpPr>
                  <a:spLocks noChangeArrowheads="1"/>
                </p:cNvSpPr>
                <p:nvPr/>
              </p:nvSpPr>
              <p:spPr bwMode="auto">
                <a:xfrm>
                  <a:off x="2472" y="1979"/>
                  <a:ext cx="1270" cy="910"/>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5" name="Rectangle 11">
                  <a:extLst>
                    <a:ext uri="{FF2B5EF4-FFF2-40B4-BE49-F238E27FC236}">
                      <a16:creationId xmlns:a16="http://schemas.microsoft.com/office/drawing/2014/main" id="{41ED1FE7-770F-6E4F-B94E-1EB755987C23}"/>
                    </a:ext>
                  </a:extLst>
                </p:cNvPr>
                <p:cNvSpPr>
                  <a:spLocks noChangeArrowheads="1"/>
                </p:cNvSpPr>
                <p:nvPr/>
              </p:nvSpPr>
              <p:spPr bwMode="auto">
                <a:xfrm>
                  <a:off x="2472" y="1071"/>
                  <a:ext cx="1270" cy="908"/>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6" name="Rectangle 12">
                  <a:extLst>
                    <a:ext uri="{FF2B5EF4-FFF2-40B4-BE49-F238E27FC236}">
                      <a16:creationId xmlns:a16="http://schemas.microsoft.com/office/drawing/2014/main" id="{5FE66AC7-D210-7B44-9B50-81C4C84B09E4}"/>
                    </a:ext>
                  </a:extLst>
                </p:cNvPr>
                <p:cNvSpPr>
                  <a:spLocks noChangeArrowheads="1"/>
                </p:cNvSpPr>
                <p:nvPr/>
              </p:nvSpPr>
              <p:spPr bwMode="auto">
                <a:xfrm>
                  <a:off x="3742" y="2886"/>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7" name="Rectangle 13">
                  <a:extLst>
                    <a:ext uri="{FF2B5EF4-FFF2-40B4-BE49-F238E27FC236}">
                      <a16:creationId xmlns:a16="http://schemas.microsoft.com/office/drawing/2014/main" id="{36D97DB3-E8B4-954B-AD75-4AE7888D077E}"/>
                    </a:ext>
                  </a:extLst>
                </p:cNvPr>
                <p:cNvSpPr>
                  <a:spLocks noChangeArrowheads="1"/>
                </p:cNvSpPr>
                <p:nvPr/>
              </p:nvSpPr>
              <p:spPr bwMode="auto">
                <a:xfrm>
                  <a:off x="3742" y="1071"/>
                  <a:ext cx="1270" cy="908"/>
                </a:xfrm>
                <a:prstGeom prst="rect">
                  <a:avLst/>
                </a:prstGeom>
                <a:solidFill>
                  <a:srgbClr val="FF0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8" name="Rectangle 14">
                  <a:extLst>
                    <a:ext uri="{FF2B5EF4-FFF2-40B4-BE49-F238E27FC236}">
                      <a16:creationId xmlns:a16="http://schemas.microsoft.com/office/drawing/2014/main" id="{C4CF78D5-199C-D044-9A41-CF2BD2A5DB5E}"/>
                    </a:ext>
                  </a:extLst>
                </p:cNvPr>
                <p:cNvSpPr>
                  <a:spLocks noChangeArrowheads="1"/>
                </p:cNvSpPr>
                <p:nvPr/>
              </p:nvSpPr>
              <p:spPr bwMode="auto">
                <a:xfrm>
                  <a:off x="3742" y="1979"/>
                  <a:ext cx="1270" cy="910"/>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9" name="Rectangle 15">
                  <a:extLst>
                    <a:ext uri="{FF2B5EF4-FFF2-40B4-BE49-F238E27FC236}">
                      <a16:creationId xmlns:a16="http://schemas.microsoft.com/office/drawing/2014/main" id="{818A9DFB-8CFE-5C40-AF3F-3DB5089B40C6}"/>
                    </a:ext>
                  </a:extLst>
                </p:cNvPr>
                <p:cNvSpPr>
                  <a:spLocks noChangeArrowheads="1"/>
                </p:cNvSpPr>
                <p:nvPr/>
              </p:nvSpPr>
              <p:spPr bwMode="auto">
                <a:xfrm>
                  <a:off x="2472" y="2886"/>
                  <a:ext cx="1270" cy="908"/>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30" name="Text Box 16">
                  <a:extLst>
                    <a:ext uri="{FF2B5EF4-FFF2-40B4-BE49-F238E27FC236}">
                      <a16:creationId xmlns:a16="http://schemas.microsoft.com/office/drawing/2014/main" id="{A612AD7C-E915-8A4B-922C-1DD0EAAA0016}"/>
                    </a:ext>
                  </a:extLst>
                </p:cNvPr>
                <p:cNvSpPr txBox="1">
                  <a:spLocks noChangeArrowheads="1"/>
                </p:cNvSpPr>
                <p:nvPr/>
              </p:nvSpPr>
              <p:spPr bwMode="auto">
                <a:xfrm>
                  <a:off x="1383" y="1253"/>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1" name="Text Box 17">
                  <a:extLst>
                    <a:ext uri="{FF2B5EF4-FFF2-40B4-BE49-F238E27FC236}">
                      <a16:creationId xmlns:a16="http://schemas.microsoft.com/office/drawing/2014/main" id="{7BD03A9E-F417-E447-A88C-E50AF61D84E8}"/>
                    </a:ext>
                  </a:extLst>
                </p:cNvPr>
                <p:cNvSpPr txBox="1">
                  <a:spLocks noChangeArrowheads="1"/>
                </p:cNvSpPr>
                <p:nvPr/>
              </p:nvSpPr>
              <p:spPr bwMode="auto">
                <a:xfrm>
                  <a:off x="2653" y="2160"/>
                  <a:ext cx="907" cy="582"/>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2" name="Text Box 18">
                  <a:extLst>
                    <a:ext uri="{FF2B5EF4-FFF2-40B4-BE49-F238E27FC236}">
                      <a16:creationId xmlns:a16="http://schemas.microsoft.com/office/drawing/2014/main" id="{0BAD0BEB-9205-0943-8609-449D0D4E712A}"/>
                    </a:ext>
                  </a:extLst>
                </p:cNvPr>
                <p:cNvSpPr txBox="1">
                  <a:spLocks noChangeArrowheads="1"/>
                </p:cNvSpPr>
                <p:nvPr/>
              </p:nvSpPr>
              <p:spPr bwMode="auto">
                <a:xfrm>
                  <a:off x="3923" y="3067"/>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3" name="Text Box 19">
                  <a:extLst>
                    <a:ext uri="{FF2B5EF4-FFF2-40B4-BE49-F238E27FC236}">
                      <a16:creationId xmlns:a16="http://schemas.microsoft.com/office/drawing/2014/main" id="{098406E6-E3E4-7E42-9E32-56E00CC994A1}"/>
                    </a:ext>
                  </a:extLst>
                </p:cNvPr>
                <p:cNvSpPr txBox="1">
                  <a:spLocks noChangeArrowheads="1"/>
                </p:cNvSpPr>
                <p:nvPr/>
              </p:nvSpPr>
              <p:spPr bwMode="auto">
                <a:xfrm>
                  <a:off x="1383" y="2251"/>
                  <a:ext cx="862" cy="26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34" name="Text Box 20">
                  <a:extLst>
                    <a:ext uri="{FF2B5EF4-FFF2-40B4-BE49-F238E27FC236}">
                      <a16:creationId xmlns:a16="http://schemas.microsoft.com/office/drawing/2014/main" id="{62BA4DEE-C6CA-6E4E-BD7A-077A1DE301AB}"/>
                    </a:ext>
                  </a:extLst>
                </p:cNvPr>
                <p:cNvSpPr txBox="1">
                  <a:spLocks noChangeArrowheads="1"/>
                </p:cNvSpPr>
                <p:nvPr/>
              </p:nvSpPr>
              <p:spPr bwMode="auto">
                <a:xfrm>
                  <a:off x="2699" y="3159"/>
                  <a:ext cx="862" cy="270"/>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35" name="Text Box 21">
                  <a:extLst>
                    <a:ext uri="{FF2B5EF4-FFF2-40B4-BE49-F238E27FC236}">
                      <a16:creationId xmlns:a16="http://schemas.microsoft.com/office/drawing/2014/main" id="{9E44CBB4-0982-B74F-9326-61316C7DD2A7}"/>
                    </a:ext>
                  </a:extLst>
                </p:cNvPr>
                <p:cNvSpPr txBox="1">
                  <a:spLocks noChangeArrowheads="1"/>
                </p:cNvSpPr>
                <p:nvPr/>
              </p:nvSpPr>
              <p:spPr bwMode="auto">
                <a:xfrm>
                  <a:off x="1429" y="3114"/>
                  <a:ext cx="862" cy="47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Lowest Risk</a:t>
                  </a:r>
                </a:p>
              </p:txBody>
            </p:sp>
            <p:sp>
              <p:nvSpPr>
                <p:cNvPr id="36" name="Text Box 22">
                  <a:extLst>
                    <a:ext uri="{FF2B5EF4-FFF2-40B4-BE49-F238E27FC236}">
                      <a16:creationId xmlns:a16="http://schemas.microsoft.com/office/drawing/2014/main" id="{6A1A0FF9-1E27-F447-837D-B963228E4B3C}"/>
                    </a:ext>
                  </a:extLst>
                </p:cNvPr>
                <p:cNvSpPr txBox="1">
                  <a:spLocks noChangeArrowheads="1"/>
                </p:cNvSpPr>
                <p:nvPr/>
              </p:nvSpPr>
              <p:spPr bwMode="auto">
                <a:xfrm>
                  <a:off x="3923" y="1298"/>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Highest Risk</a:t>
                  </a:r>
                </a:p>
              </p:txBody>
            </p:sp>
            <p:sp>
              <p:nvSpPr>
                <p:cNvPr id="37" name="Text Box 23">
                  <a:extLst>
                    <a:ext uri="{FF2B5EF4-FFF2-40B4-BE49-F238E27FC236}">
                      <a16:creationId xmlns:a16="http://schemas.microsoft.com/office/drawing/2014/main" id="{1A6A6AF5-3607-9C43-86E0-69E96A508501}"/>
                    </a:ext>
                  </a:extLst>
                </p:cNvPr>
                <p:cNvSpPr txBox="1">
                  <a:spLocks noChangeArrowheads="1"/>
                </p:cNvSpPr>
                <p:nvPr/>
              </p:nvSpPr>
              <p:spPr bwMode="auto">
                <a:xfrm>
                  <a:off x="2699" y="1344"/>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sp>
              <p:nvSpPr>
                <p:cNvPr id="38" name="Text Box 24">
                  <a:extLst>
                    <a:ext uri="{FF2B5EF4-FFF2-40B4-BE49-F238E27FC236}">
                      <a16:creationId xmlns:a16="http://schemas.microsoft.com/office/drawing/2014/main" id="{68E84635-0039-8A4D-8030-1E54C415111A}"/>
                    </a:ext>
                  </a:extLst>
                </p:cNvPr>
                <p:cNvSpPr txBox="1">
                  <a:spLocks noChangeArrowheads="1"/>
                </p:cNvSpPr>
                <p:nvPr/>
              </p:nvSpPr>
              <p:spPr bwMode="auto">
                <a:xfrm>
                  <a:off x="3923" y="2296"/>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grpSp>
          <p:sp>
            <p:nvSpPr>
              <p:cNvPr id="9" name="Text Box 25">
                <a:extLst>
                  <a:ext uri="{FF2B5EF4-FFF2-40B4-BE49-F238E27FC236}">
                    <a16:creationId xmlns:a16="http://schemas.microsoft.com/office/drawing/2014/main" id="{A9444C59-F281-5E46-9E73-F464798403FD}"/>
                  </a:ext>
                </a:extLst>
              </p:cNvPr>
              <p:cNvSpPr txBox="1">
                <a:spLocks noChangeArrowheads="1"/>
              </p:cNvSpPr>
              <p:nvPr/>
            </p:nvSpPr>
            <p:spPr bwMode="auto">
              <a:xfrm>
                <a:off x="1655"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10" name="Text Box 26">
                <a:extLst>
                  <a:ext uri="{FF2B5EF4-FFF2-40B4-BE49-F238E27FC236}">
                    <a16:creationId xmlns:a16="http://schemas.microsoft.com/office/drawing/2014/main" id="{CBFEF4F0-C8DC-A749-9B19-B976A5E6183C}"/>
                  </a:ext>
                </a:extLst>
              </p:cNvPr>
              <p:cNvSpPr txBox="1">
                <a:spLocks noChangeArrowheads="1"/>
              </p:cNvSpPr>
              <p:nvPr/>
            </p:nvSpPr>
            <p:spPr bwMode="auto">
              <a:xfrm>
                <a:off x="2804" y="3595"/>
                <a:ext cx="952"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Medium</a:t>
                </a:r>
              </a:p>
            </p:txBody>
          </p:sp>
          <p:sp>
            <p:nvSpPr>
              <p:cNvPr id="11" name="Text Box 27">
                <a:extLst>
                  <a:ext uri="{FF2B5EF4-FFF2-40B4-BE49-F238E27FC236}">
                    <a16:creationId xmlns:a16="http://schemas.microsoft.com/office/drawing/2014/main" id="{61CD26F5-5DEC-6340-8F4E-C362A0E5F86A}"/>
                  </a:ext>
                </a:extLst>
              </p:cNvPr>
              <p:cNvSpPr txBox="1">
                <a:spLocks noChangeArrowheads="1"/>
              </p:cNvSpPr>
              <p:nvPr/>
            </p:nvSpPr>
            <p:spPr bwMode="auto">
              <a:xfrm>
                <a:off x="3923" y="3612"/>
                <a:ext cx="952"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High</a:t>
                </a:r>
              </a:p>
            </p:txBody>
          </p:sp>
          <p:sp>
            <p:nvSpPr>
              <p:cNvPr id="12" name="Text Box 28">
                <a:extLst>
                  <a:ext uri="{FF2B5EF4-FFF2-40B4-BE49-F238E27FC236}">
                    <a16:creationId xmlns:a16="http://schemas.microsoft.com/office/drawing/2014/main" id="{CC9ADA6E-15D4-8C4A-AE9D-FDD489DB5BB2}"/>
                  </a:ext>
                </a:extLst>
              </p:cNvPr>
              <p:cNvSpPr txBox="1">
                <a:spLocks noChangeArrowheads="1"/>
              </p:cNvSpPr>
              <p:nvPr/>
            </p:nvSpPr>
            <p:spPr bwMode="auto">
              <a:xfrm>
                <a:off x="1348" y="3239"/>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1</a:t>
                </a:r>
              </a:p>
            </p:txBody>
          </p:sp>
          <p:sp>
            <p:nvSpPr>
              <p:cNvPr id="13" name="Text Box 29">
                <a:extLst>
                  <a:ext uri="{FF2B5EF4-FFF2-40B4-BE49-F238E27FC236}">
                    <a16:creationId xmlns:a16="http://schemas.microsoft.com/office/drawing/2014/main" id="{5DCAC1D2-6ACD-4D41-A2C2-87A61418CFDF}"/>
                  </a:ext>
                </a:extLst>
              </p:cNvPr>
              <p:cNvSpPr txBox="1">
                <a:spLocks noChangeArrowheads="1"/>
              </p:cNvSpPr>
              <p:nvPr/>
            </p:nvSpPr>
            <p:spPr bwMode="auto">
              <a:xfrm>
                <a:off x="2203" y="3657"/>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1</a:t>
                </a:r>
              </a:p>
            </p:txBody>
          </p:sp>
          <p:sp>
            <p:nvSpPr>
              <p:cNvPr id="14" name="Text Box 30">
                <a:extLst>
                  <a:ext uri="{FF2B5EF4-FFF2-40B4-BE49-F238E27FC236}">
                    <a16:creationId xmlns:a16="http://schemas.microsoft.com/office/drawing/2014/main" id="{565839D0-E4F8-684D-BC17-ADA7162E4E17}"/>
                  </a:ext>
                </a:extLst>
              </p:cNvPr>
              <p:cNvSpPr txBox="1">
                <a:spLocks noChangeArrowheads="1"/>
              </p:cNvSpPr>
              <p:nvPr/>
            </p:nvSpPr>
            <p:spPr bwMode="auto">
              <a:xfrm>
                <a:off x="4575" y="3589"/>
                <a:ext cx="31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3</a:t>
                </a:r>
              </a:p>
            </p:txBody>
          </p:sp>
          <p:sp>
            <p:nvSpPr>
              <p:cNvPr id="15" name="Text Box 31">
                <a:extLst>
                  <a:ext uri="{FF2B5EF4-FFF2-40B4-BE49-F238E27FC236}">
                    <a16:creationId xmlns:a16="http://schemas.microsoft.com/office/drawing/2014/main" id="{5016124B-E249-4249-B918-B62775F954B3}"/>
                  </a:ext>
                </a:extLst>
              </p:cNvPr>
              <p:cNvSpPr txBox="1">
                <a:spLocks noChangeArrowheads="1"/>
              </p:cNvSpPr>
              <p:nvPr/>
            </p:nvSpPr>
            <p:spPr bwMode="auto">
              <a:xfrm>
                <a:off x="1286" y="2343"/>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2</a:t>
                </a:r>
              </a:p>
            </p:txBody>
          </p:sp>
          <p:sp>
            <p:nvSpPr>
              <p:cNvPr id="16" name="Text Box 32">
                <a:extLst>
                  <a:ext uri="{FF2B5EF4-FFF2-40B4-BE49-F238E27FC236}">
                    <a16:creationId xmlns:a16="http://schemas.microsoft.com/office/drawing/2014/main" id="{CA8398C4-0EFE-5F40-9742-DFDF7E904B1D}"/>
                  </a:ext>
                </a:extLst>
              </p:cNvPr>
              <p:cNvSpPr txBox="1">
                <a:spLocks noChangeArrowheads="1"/>
              </p:cNvSpPr>
              <p:nvPr/>
            </p:nvSpPr>
            <p:spPr bwMode="auto">
              <a:xfrm>
                <a:off x="1262" y="1405"/>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3</a:t>
                </a:r>
              </a:p>
            </p:txBody>
          </p:sp>
          <p:sp>
            <p:nvSpPr>
              <p:cNvPr id="18" name="Text Box 34">
                <a:extLst>
                  <a:ext uri="{FF2B5EF4-FFF2-40B4-BE49-F238E27FC236}">
                    <a16:creationId xmlns:a16="http://schemas.microsoft.com/office/drawing/2014/main" id="{3CE6DF8B-28F8-934B-B6AD-ADBA91D7AC6B}"/>
                  </a:ext>
                </a:extLst>
              </p:cNvPr>
              <p:cNvSpPr txBox="1">
                <a:spLocks noChangeArrowheads="1"/>
              </p:cNvSpPr>
              <p:nvPr/>
            </p:nvSpPr>
            <p:spPr bwMode="auto">
              <a:xfrm>
                <a:off x="884" y="302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19" name="Text Box 35">
                <a:extLst>
                  <a:ext uri="{FF2B5EF4-FFF2-40B4-BE49-F238E27FC236}">
                    <a16:creationId xmlns:a16="http://schemas.microsoft.com/office/drawing/2014/main" id="{2AEEC818-97B7-734C-8776-192DADCC049C}"/>
                  </a:ext>
                </a:extLst>
              </p:cNvPr>
              <p:cNvSpPr txBox="1">
                <a:spLocks noChangeArrowheads="1"/>
              </p:cNvSpPr>
              <p:nvPr/>
            </p:nvSpPr>
            <p:spPr bwMode="auto">
              <a:xfrm>
                <a:off x="793" y="2205"/>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Medium</a:t>
                </a:r>
              </a:p>
            </p:txBody>
          </p:sp>
          <p:sp>
            <p:nvSpPr>
              <p:cNvPr id="20" name="Text Box 36">
                <a:extLst>
                  <a:ext uri="{FF2B5EF4-FFF2-40B4-BE49-F238E27FC236}">
                    <a16:creationId xmlns:a16="http://schemas.microsoft.com/office/drawing/2014/main" id="{B8FB8B4D-4A7B-AD4A-9C60-FDDFB9934D9F}"/>
                  </a:ext>
                </a:extLst>
              </p:cNvPr>
              <p:cNvSpPr txBox="1">
                <a:spLocks noChangeArrowheads="1"/>
              </p:cNvSpPr>
              <p:nvPr/>
            </p:nvSpPr>
            <p:spPr bwMode="auto">
              <a:xfrm>
                <a:off x="839" y="1344"/>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High</a:t>
                </a:r>
              </a:p>
            </p:txBody>
          </p:sp>
        </p:grpSp>
      </p:grpSp>
      <p:grpSp>
        <p:nvGrpSpPr>
          <p:cNvPr id="39" name="Group 37">
            <a:extLst>
              <a:ext uri="{FF2B5EF4-FFF2-40B4-BE49-F238E27FC236}">
                <a16:creationId xmlns:a16="http://schemas.microsoft.com/office/drawing/2014/main" id="{5F8AAE43-88C9-644C-B4F1-1F3EF77B28A6}"/>
              </a:ext>
            </a:extLst>
          </p:cNvPr>
          <p:cNvGrpSpPr>
            <a:grpSpLocks/>
          </p:cNvGrpSpPr>
          <p:nvPr/>
        </p:nvGrpSpPr>
        <p:grpSpPr bwMode="auto">
          <a:xfrm>
            <a:off x="5512480" y="5208640"/>
            <a:ext cx="2197100" cy="482600"/>
            <a:chOff x="3097" y="3720"/>
            <a:chExt cx="1384" cy="304"/>
          </a:xfrm>
        </p:grpSpPr>
        <p:sp>
          <p:nvSpPr>
            <p:cNvPr id="40" name="AutoShape 38">
              <a:extLst>
                <a:ext uri="{FF2B5EF4-FFF2-40B4-BE49-F238E27FC236}">
                  <a16:creationId xmlns:a16="http://schemas.microsoft.com/office/drawing/2014/main" id="{E42F35BB-E2F1-A544-845D-3A6DB60D65F4}"/>
                </a:ext>
              </a:extLst>
            </p:cNvPr>
            <p:cNvSpPr>
              <a:spLocks noChangeArrowheads="1"/>
            </p:cNvSpPr>
            <p:nvPr/>
          </p:nvSpPr>
          <p:spPr bwMode="auto">
            <a:xfrm>
              <a:off x="3097" y="3720"/>
              <a:ext cx="1384" cy="304"/>
            </a:xfrm>
            <a:prstGeom prst="rightArrow">
              <a:avLst>
                <a:gd name="adj1" fmla="val 50000"/>
                <a:gd name="adj2" fmla="val 18018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41" name="Text Box 39">
              <a:extLst>
                <a:ext uri="{FF2B5EF4-FFF2-40B4-BE49-F238E27FC236}">
                  <a16:creationId xmlns:a16="http://schemas.microsoft.com/office/drawing/2014/main" id="{955F091E-C94D-074E-B540-B72586B7EB2A}"/>
                </a:ext>
              </a:extLst>
            </p:cNvPr>
            <p:cNvSpPr txBox="1">
              <a:spLocks noChangeArrowheads="1"/>
            </p:cNvSpPr>
            <p:nvPr/>
          </p:nvSpPr>
          <p:spPr bwMode="auto">
            <a:xfrm>
              <a:off x="3276" y="3766"/>
              <a:ext cx="907" cy="213"/>
            </a:xfrm>
            <a:prstGeom prst="rect">
              <a:avLst/>
            </a:prstGeom>
            <a:noFill/>
            <a:ln w="9525">
              <a:noFill/>
              <a:miter lim="800000"/>
              <a:headEnd/>
              <a:tailEnd/>
            </a:ln>
          </p:spPr>
          <p:txBody>
            <a:bodyPr>
              <a:spAutoFit/>
            </a:bodyPr>
            <a:lstStyle/>
            <a:p>
              <a:pPr eaLnBrk="0" hangingPunct="0">
                <a:spcBef>
                  <a:spcPct val="50000"/>
                </a:spcBef>
              </a:pPr>
              <a:r>
                <a:rPr lang="en-GB" sz="1600" dirty="0">
                  <a:latin typeface="Arial" charset="0"/>
                  <a:cs typeface="Arial" charset="0"/>
                </a:rPr>
                <a:t>Likelihood</a:t>
              </a:r>
            </a:p>
          </p:txBody>
        </p:sp>
      </p:grpSp>
      <p:grpSp>
        <p:nvGrpSpPr>
          <p:cNvPr id="42" name="Group 40">
            <a:extLst>
              <a:ext uri="{FF2B5EF4-FFF2-40B4-BE49-F238E27FC236}">
                <a16:creationId xmlns:a16="http://schemas.microsoft.com/office/drawing/2014/main" id="{E591F56D-0DC1-1347-B97C-E46A5B4C0CCB}"/>
              </a:ext>
            </a:extLst>
          </p:cNvPr>
          <p:cNvGrpSpPr>
            <a:grpSpLocks/>
          </p:cNvGrpSpPr>
          <p:nvPr/>
        </p:nvGrpSpPr>
        <p:grpSpPr bwMode="auto">
          <a:xfrm>
            <a:off x="1919968" y="1735024"/>
            <a:ext cx="587375" cy="1881188"/>
            <a:chOff x="514" y="851"/>
            <a:chExt cx="370" cy="1185"/>
          </a:xfrm>
        </p:grpSpPr>
        <p:sp>
          <p:nvSpPr>
            <p:cNvPr id="43" name="AutoShape 41">
              <a:extLst>
                <a:ext uri="{FF2B5EF4-FFF2-40B4-BE49-F238E27FC236}">
                  <a16:creationId xmlns:a16="http://schemas.microsoft.com/office/drawing/2014/main" id="{35D3CC0A-2C03-CB49-AF68-70AA37FF876F}"/>
                </a:ext>
              </a:extLst>
            </p:cNvPr>
            <p:cNvSpPr>
              <a:spLocks noChangeArrowheads="1"/>
            </p:cNvSpPr>
            <p:nvPr/>
          </p:nvSpPr>
          <p:spPr bwMode="auto">
            <a:xfrm>
              <a:off x="514" y="851"/>
              <a:ext cx="370" cy="1185"/>
            </a:xfrm>
            <a:prstGeom prst="upArrow">
              <a:avLst>
                <a:gd name="adj1" fmla="val 50000"/>
                <a:gd name="adj2" fmla="val 127255"/>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44" name="Text Box 42">
              <a:extLst>
                <a:ext uri="{FF2B5EF4-FFF2-40B4-BE49-F238E27FC236}">
                  <a16:creationId xmlns:a16="http://schemas.microsoft.com/office/drawing/2014/main" id="{3CD3C58F-D749-E244-B09C-6DE576E4C7DB}"/>
                </a:ext>
              </a:extLst>
            </p:cNvPr>
            <p:cNvSpPr txBox="1">
              <a:spLocks noChangeArrowheads="1"/>
            </p:cNvSpPr>
            <p:nvPr/>
          </p:nvSpPr>
          <p:spPr bwMode="auto">
            <a:xfrm rot="16200000">
              <a:off x="307" y="1301"/>
              <a:ext cx="748" cy="213"/>
            </a:xfrm>
            <a:prstGeom prst="rect">
              <a:avLst/>
            </a:prstGeom>
            <a:noFill/>
            <a:ln w="9525">
              <a:noFill/>
              <a:miter lim="800000"/>
              <a:headEnd/>
              <a:tailEnd/>
            </a:ln>
          </p:spPr>
          <p:txBody>
            <a:bodyPr>
              <a:spAutoFit/>
            </a:bodyPr>
            <a:lstStyle/>
            <a:p>
              <a:pPr eaLnBrk="0" hangingPunct="0">
                <a:spcBef>
                  <a:spcPct val="50000"/>
                </a:spcBef>
              </a:pPr>
              <a:r>
                <a:rPr lang="en-GB" sz="1600" dirty="0">
                  <a:latin typeface="Arial" charset="0"/>
                  <a:cs typeface="Arial" charset="0"/>
                </a:rPr>
                <a:t>Severity</a:t>
              </a:r>
            </a:p>
          </p:txBody>
        </p:sp>
      </p:grpSp>
    </p:spTree>
    <p:extLst>
      <p:ext uri="{BB962C8B-B14F-4D97-AF65-F5344CB8AC3E}">
        <p14:creationId xmlns:p14="http://schemas.microsoft.com/office/powerpoint/2010/main" val="383359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721</Words>
  <Application>Microsoft Office PowerPoint</Application>
  <PresentationFormat>Widescreen</PresentationFormat>
  <Paragraphs>82</Paragraphs>
  <Slides>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Risk Management Overview</vt:lpstr>
      <vt:lpstr>Risk Management</vt:lpstr>
      <vt:lpstr>Risk Analysis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Risk Management Overview</dc:title>
  <dc:creator>Glenn Behenna</dc:creator>
  <cp:lastModifiedBy>Glenn Behenna</cp:lastModifiedBy>
  <cp:revision>1</cp:revision>
  <dcterms:created xsi:type="dcterms:W3CDTF">2023-11-16T15:04:15Z</dcterms:created>
  <dcterms:modified xsi:type="dcterms:W3CDTF">2023-11-16T15:05:34Z</dcterms:modified>
</cp:coreProperties>
</file>